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615" autoAdjust="0"/>
    <p:restoredTop sz="86465" autoAdjust="0"/>
  </p:normalViewPr>
  <p:slideViewPr>
    <p:cSldViewPr>
      <p:cViewPr varScale="1">
        <p:scale>
          <a:sx n="80" d="100"/>
          <a:sy n="80" d="100"/>
        </p:scale>
        <p:origin x="-10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3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A6831-B3AE-4795-ABAE-DB89BB64A9FB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FA144-CA5D-4E2E-8538-541C5429A9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FA144-CA5D-4E2E-8538-541C5429A94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FA144-CA5D-4E2E-8538-541C5429A94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FA144-CA5D-4E2E-8538-541C5429A94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FA144-CA5D-4E2E-8538-541C5429A94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FA144-CA5D-4E2E-8538-541C5429A94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FA144-CA5D-4E2E-8538-541C5429A94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95288" y="260350"/>
            <a:ext cx="8748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2130425"/>
            <a:ext cx="8072462" cy="1470025"/>
          </a:xfrm>
        </p:spPr>
        <p:txBody>
          <a:bodyPr/>
          <a:lstStyle>
            <a:lvl1pPr algn="r">
              <a:defRPr sz="4400" b="1" i="0" cap="none" spc="0">
                <a:ln>
                  <a:noFill/>
                </a:ln>
                <a:solidFill>
                  <a:srgbClr val="990002"/>
                </a:solidFill>
                <a:effectLst/>
                <a:latin typeface="Frutiger LT Pro 57 Condense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1538" y="3886200"/>
            <a:ext cx="8072462" cy="1752600"/>
          </a:xfrm>
        </p:spPr>
        <p:txBody>
          <a:bodyPr/>
          <a:lstStyle>
            <a:lvl1pPr marL="0" indent="0" algn="r">
              <a:buFontTx/>
              <a:buNone/>
              <a:defRPr b="1" i="0">
                <a:solidFill>
                  <a:srgbClr val="5492CD"/>
                </a:solidFill>
                <a:latin typeface="Frutiger LT Pro 57 Condensed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15" name="Picture 14" descr="IPCCLogoBlue_RGB_72PP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094" y="5516586"/>
            <a:ext cx="6159500" cy="1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14958" t="14258" r="15000" b="14454"/>
          <a:stretch>
            <a:fillRect/>
          </a:stretch>
        </p:blipFill>
        <p:spPr bwMode="auto">
          <a:xfrm>
            <a:off x="0" y="-24"/>
            <a:ext cx="91440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1071538" y="-24"/>
            <a:ext cx="8072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0" cap="none" spc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Pro 57 Condensed" pitchFamily="34" charset="0"/>
              </a:rPr>
              <a:t>Task Force on National Greenhouse</a:t>
            </a:r>
            <a:r>
              <a:rPr lang="en-US" sz="2400" b="0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Frutiger LT Pro 57 Condensed" pitchFamily="34" charset="0"/>
              </a:rPr>
              <a:t> Gas Inventories</a:t>
            </a:r>
            <a:endParaRPr lang="en-GB" sz="2400" b="0" cap="none" spc="0" dirty="0">
              <a:ln>
                <a:noFill/>
              </a:ln>
              <a:solidFill>
                <a:schemeClr val="bg1"/>
              </a:solidFill>
              <a:effectLst/>
              <a:latin typeface="Frutiger LT Pro 57 Condense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61163"/>
            <a:ext cx="928662" cy="59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2938" y="163513"/>
            <a:ext cx="1979612" cy="5962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2513" y="163513"/>
            <a:ext cx="5788025" cy="5962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100" y="163513"/>
            <a:ext cx="7918450" cy="1008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52513" y="1600200"/>
            <a:ext cx="374015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5063" y="1600200"/>
            <a:ext cx="3741737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100" y="163513"/>
            <a:ext cx="7918450" cy="1008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52513" y="1600200"/>
            <a:ext cx="7634287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492CD"/>
                </a:solidFill>
              </a:defRPr>
            </a:lvl1pPr>
            <a:lvl2pPr>
              <a:defRPr>
                <a:solidFill>
                  <a:srgbClr val="5492CD"/>
                </a:solidFill>
              </a:defRPr>
            </a:lvl2pPr>
            <a:lvl3pPr>
              <a:defRPr>
                <a:solidFill>
                  <a:srgbClr val="5492CD"/>
                </a:solidFill>
              </a:defRPr>
            </a:lvl3pPr>
            <a:lvl4pPr>
              <a:defRPr>
                <a:solidFill>
                  <a:srgbClr val="5492CD"/>
                </a:solidFill>
              </a:defRPr>
            </a:lvl4pPr>
            <a:lvl5pPr>
              <a:defRPr>
                <a:solidFill>
                  <a:srgbClr val="5492CD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2513" y="1600200"/>
            <a:ext cx="3740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5063" y="1600200"/>
            <a:ext cx="37417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69963" y="622776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27A8CE5-3552-43D2-8353-807541AC6D3B}" type="datetimeFigureOut">
              <a:rPr lang="en-US" smtClean="0"/>
              <a:pPr/>
              <a:t>5/6/2009</a:t>
            </a:fld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5825" y="6227763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20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IPCCLogoBlue_RGB_72PPI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14942" y="6000768"/>
            <a:ext cx="3873484" cy="798656"/>
          </a:xfrm>
          <a:prstGeom prst="rect">
            <a:avLst/>
          </a:prstGeom>
        </p:spPr>
      </p:pic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4100" y="163513"/>
            <a:ext cx="79184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52513" y="1600200"/>
            <a:ext cx="76342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39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85852" y="6572272"/>
            <a:ext cx="642942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fld id="{20C24B31-372C-4C71-BE99-BDE95D55AA31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25"/>
          <p:cNvGrpSpPr/>
          <p:nvPr/>
        </p:nvGrpSpPr>
        <p:grpSpPr>
          <a:xfrm>
            <a:off x="71406" y="1634620"/>
            <a:ext cx="928694" cy="5151966"/>
            <a:chOff x="62976" y="785794"/>
            <a:chExt cx="1080000" cy="6009222"/>
          </a:xfrm>
        </p:grpSpPr>
        <p:pic>
          <p:nvPicPr>
            <p:cNvPr id="2051" name="Picture 3" descr="MPj04004720000[1]"/>
            <p:cNvPicPr>
              <a:picLocks noChangeArrowheads="1"/>
            </p:cNvPicPr>
            <p:nvPr/>
          </p:nvPicPr>
          <p:blipFill>
            <a:blip r:embed="rId16"/>
            <a:srcRect l="21936" r="21657" b="9536"/>
            <a:stretch>
              <a:fillRect/>
            </a:stretch>
          </p:blipFill>
          <p:spPr bwMode="auto">
            <a:xfrm>
              <a:off x="62976" y="3250404"/>
              <a:ext cx="1080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3" name="Picture 5" descr="MPj01787530000[1]"/>
            <p:cNvPicPr>
              <a:picLocks noChangeArrowheads="1"/>
            </p:cNvPicPr>
            <p:nvPr/>
          </p:nvPicPr>
          <p:blipFill>
            <a:blip r:embed="rId17"/>
            <a:srcRect l="21936" t="15502" r="27924" b="12154"/>
            <a:stretch>
              <a:fillRect/>
            </a:stretch>
          </p:blipFill>
          <p:spPr bwMode="auto">
            <a:xfrm>
              <a:off x="62976" y="2018099"/>
              <a:ext cx="1080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 descr="MPj04032910000[1]"/>
            <p:cNvPicPr>
              <a:picLocks noChangeArrowheads="1"/>
            </p:cNvPicPr>
            <p:nvPr/>
          </p:nvPicPr>
          <p:blipFill>
            <a:blip r:embed="rId18"/>
            <a:srcRect l="37647"/>
            <a:stretch>
              <a:fillRect/>
            </a:stretch>
          </p:blipFill>
          <p:spPr bwMode="auto">
            <a:xfrm>
              <a:off x="62976" y="785794"/>
              <a:ext cx="1080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People"/>
            <p:cNvPicPr>
              <a:picLocks noChangeArrowheads="1"/>
            </p:cNvPicPr>
            <p:nvPr/>
          </p:nvPicPr>
          <p:blipFill>
            <a:blip r:embed="rId19" cstate="print"/>
            <a:stretch>
              <a:fillRect/>
            </a:stretch>
          </p:blipFill>
          <p:spPr bwMode="auto">
            <a:xfrm>
              <a:off x="62976" y="5715016"/>
              <a:ext cx="1080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10" descr="MPj04019050000[1]"/>
            <p:cNvPicPr>
              <a:picLocks noChangeArrowheads="1"/>
            </p:cNvPicPr>
            <p:nvPr/>
          </p:nvPicPr>
          <p:blipFill>
            <a:blip r:embed="rId20"/>
            <a:srcRect l="21936" t="15588" r="24791" b="6471"/>
            <a:stretch>
              <a:fillRect/>
            </a:stretch>
          </p:blipFill>
          <p:spPr bwMode="auto">
            <a:xfrm>
              <a:off x="62976" y="4482709"/>
              <a:ext cx="1080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cover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i="0" cap="none" spc="0">
          <a:ln>
            <a:noFill/>
          </a:ln>
          <a:solidFill>
            <a:srgbClr val="990002"/>
          </a:solidFill>
          <a:effectLst/>
          <a:latin typeface="Frutiger LT Pro 57 Condens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336699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5492CD"/>
          </a:solidFill>
          <a:latin typeface="Frutiger LT Pro 57 Condensed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5B92E5"/>
          </a:solidFill>
          <a:latin typeface="Frutiger LT Pro 57 Condensed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5B92E5"/>
          </a:solidFill>
          <a:latin typeface="Frutiger LT Pro 57 Condensed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5B92E5"/>
          </a:solidFill>
          <a:latin typeface="Frutiger LT Pro 57 Condensed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5B92E5"/>
          </a:solidFill>
          <a:latin typeface="Frutiger LT Pro 57 Condensed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BOGs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Suggestions for consideration</a:t>
            </a:r>
            <a:endParaRPr lang="en-GB" dirty="0"/>
          </a:p>
        </p:txBody>
      </p:sp>
    </p:spTree>
  </p:cSld>
  <p:clrMapOvr>
    <a:masterClrMapping/>
  </p:clrMapOvr>
  <p:transition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TWO</a:t>
            </a:r>
            <a:r>
              <a:rPr lang="en-GB" baseline="0" dirty="0" smtClean="0"/>
              <a:t> </a:t>
            </a:r>
            <a:r>
              <a:rPr lang="en-GB" dirty="0" smtClean="0"/>
              <a:t>BOGS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Original proposal form Co-Chairs</a:t>
            </a:r>
          </a:p>
          <a:p>
            <a:pPr lvl="0"/>
            <a:r>
              <a:rPr lang="en-GB" dirty="0" smtClean="0"/>
              <a:t>Two </a:t>
            </a:r>
            <a:r>
              <a:rPr lang="en-GB" dirty="0" err="1" smtClean="0"/>
              <a:t>BOGs</a:t>
            </a:r>
            <a:endParaRPr lang="en-GB" dirty="0" smtClean="0"/>
          </a:p>
          <a:p>
            <a:pPr lvl="1"/>
            <a:r>
              <a:rPr lang="en-GB" dirty="0" smtClean="0"/>
              <a:t>Forest</a:t>
            </a:r>
          </a:p>
          <a:p>
            <a:pPr lvl="1"/>
            <a:r>
              <a:rPr lang="en-US" dirty="0" smtClean="0"/>
              <a:t>All</a:t>
            </a:r>
            <a:r>
              <a:rPr lang="en-US" baseline="0" dirty="0" smtClean="0"/>
              <a:t> other lands</a:t>
            </a:r>
          </a:p>
          <a:p>
            <a:pPr lvl="0"/>
            <a:r>
              <a:rPr lang="en-US" dirty="0" smtClean="0"/>
              <a:t>Both have same questions</a:t>
            </a:r>
            <a:r>
              <a:rPr lang="en-US" baseline="0" dirty="0" smtClean="0"/>
              <a:t> to consider</a:t>
            </a:r>
            <a:endParaRPr lang="en-GB" dirty="0"/>
          </a:p>
        </p:txBody>
      </p:sp>
    </p:spTree>
  </p:cSld>
  <p:clrMapOvr>
    <a:masterClrMapping/>
  </p:clrMapOvr>
  <p:transition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we want to measure? What do we mean by “anthropogenic” </a:t>
            </a:r>
          </a:p>
          <a:p>
            <a:pPr lvl="1"/>
            <a:r>
              <a:rPr lang="en-US" dirty="0" smtClean="0"/>
              <a:t>“direct” and “indirect” anthropogenic</a:t>
            </a:r>
            <a:r>
              <a:rPr lang="en-US" baseline="0" dirty="0" smtClean="0"/>
              <a:t> emissions - together or separated?</a:t>
            </a:r>
            <a:endParaRPr lang="en-US" dirty="0" smtClean="0"/>
          </a:p>
          <a:p>
            <a:pPr lvl="1"/>
            <a:r>
              <a:rPr lang="en-US" dirty="0" smtClean="0"/>
              <a:t>only “direct” anthropogenic</a:t>
            </a:r>
          </a:p>
          <a:p>
            <a:pPr lvl="1"/>
            <a:r>
              <a:rPr lang="en-US" dirty="0" smtClean="0"/>
              <a:t>only what we can mitigate</a:t>
            </a:r>
          </a:p>
          <a:p>
            <a:r>
              <a:rPr lang="en-US" dirty="0" smtClean="0"/>
              <a:t>How well does current method work?</a:t>
            </a:r>
          </a:p>
          <a:p>
            <a:pPr lvl="1"/>
            <a:r>
              <a:rPr lang="en-US" dirty="0" smtClean="0"/>
              <a:t>E.g. work well in most countries but a few have significant </a:t>
            </a:r>
            <a:r>
              <a:rPr lang="en-US" dirty="0" smtClean="0"/>
              <a:t>problems</a:t>
            </a:r>
            <a:endParaRPr lang="en-US" dirty="0" smtClean="0"/>
          </a:p>
          <a:p>
            <a:r>
              <a:rPr lang="en-US" dirty="0" smtClean="0"/>
              <a:t>What level</a:t>
            </a:r>
            <a:r>
              <a:rPr lang="en-US" baseline="0" dirty="0" smtClean="0"/>
              <a:t> of </a:t>
            </a:r>
            <a:r>
              <a:rPr lang="en-US" dirty="0" smtClean="0"/>
              <a:t>complexity in methods</a:t>
            </a:r>
            <a:r>
              <a:rPr lang="en-US" baseline="0" dirty="0" smtClean="0"/>
              <a:t> is needed?</a:t>
            </a:r>
          </a:p>
          <a:p>
            <a:pPr lvl="1"/>
            <a:r>
              <a:rPr lang="en-US" dirty="0" smtClean="0"/>
              <a:t>Can detailed models (“tier 3”) inform tier1 or 2?</a:t>
            </a:r>
          </a:p>
        </p:txBody>
      </p:sp>
    </p:spTree>
  </p:cSld>
  <p:clrMapOvr>
    <a:masterClrMapping/>
  </p:clrMapOvr>
  <p:transition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None/>
            </a:pPr>
            <a:r>
              <a:rPr lang="en-US" dirty="0" smtClean="0"/>
              <a:t>Questions</a:t>
            </a:r>
            <a:r>
              <a:rPr lang="en-US" baseline="0" dirty="0" smtClean="0"/>
              <a:t>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GB" dirty="0" smtClean="0"/>
              <a:t>Can we identify those impacts on C pools</a:t>
            </a:r>
          </a:p>
          <a:p>
            <a:pPr lvl="2" indent="-285750">
              <a:buFontTx/>
              <a:buChar char="–"/>
            </a:pPr>
            <a:r>
              <a:rPr lang="en-GB" dirty="0" smtClean="0"/>
              <a:t>Which have drivers that can be estimated</a:t>
            </a:r>
          </a:p>
          <a:p>
            <a:pPr lvl="2" indent="-285750">
              <a:buFontTx/>
              <a:buChar char="–"/>
            </a:pPr>
            <a:r>
              <a:rPr lang="en-GB" dirty="0" smtClean="0"/>
              <a:t>That are very uncertain/unknown</a:t>
            </a:r>
          </a:p>
          <a:p>
            <a:r>
              <a:rPr lang="en-GB" dirty="0" smtClean="0"/>
              <a:t>What are the non-CO2 gases and do they raise any specific issues?</a:t>
            </a:r>
          </a:p>
          <a:p>
            <a:r>
              <a:rPr lang="en-GB" dirty="0" smtClean="0"/>
              <a:t>Can we identify</a:t>
            </a:r>
            <a:r>
              <a:rPr lang="en-GB" baseline="0" dirty="0" smtClean="0"/>
              <a:t> potential i</a:t>
            </a:r>
            <a:r>
              <a:rPr lang="en-GB" dirty="0" smtClean="0"/>
              <a:t>nteractions amongst drivers</a:t>
            </a:r>
            <a:r>
              <a:rPr lang="en-GB" baseline="0" dirty="0" smtClean="0"/>
              <a:t> and can we quantify them?</a:t>
            </a:r>
            <a:endParaRPr lang="en-GB" dirty="0" smtClean="0"/>
          </a:p>
          <a:p>
            <a:pPr lvl="0"/>
            <a:r>
              <a:rPr lang="en-US" dirty="0" smtClean="0"/>
              <a:t>Are</a:t>
            </a:r>
            <a:r>
              <a:rPr lang="en-US" baseline="0" dirty="0" smtClean="0"/>
              <a:t> there processes we should “factor-in” and how would we quantify them ? (sources and sinks on unmanaged lands)</a:t>
            </a:r>
            <a:endParaRPr lang="en-GB" dirty="0" smtClean="0"/>
          </a:p>
        </p:txBody>
      </p:sp>
    </p:spTree>
  </p:cSld>
  <p:clrMapOvr>
    <a:masterClrMapping/>
  </p:clrMapOvr>
  <p:transition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methods are available to distinguish natural and anthropogenic? How applicable are they? </a:t>
            </a:r>
          </a:p>
          <a:p>
            <a:pPr lvl="1"/>
            <a:r>
              <a:rPr lang="en-US" dirty="0" smtClean="0"/>
              <a:t>How well developed are they?</a:t>
            </a:r>
          </a:p>
          <a:p>
            <a:r>
              <a:rPr lang="en-US" dirty="0" smtClean="0"/>
              <a:t>Methods discussed so far</a:t>
            </a:r>
          </a:p>
          <a:p>
            <a:pPr lvl="1"/>
            <a:r>
              <a:rPr lang="en-US" dirty="0" smtClean="0"/>
              <a:t>Use simpler methods to “smooth out” variability</a:t>
            </a:r>
          </a:p>
          <a:p>
            <a:pPr lvl="1"/>
            <a:r>
              <a:rPr lang="en-US" dirty="0" smtClean="0"/>
              <a:t>Report actual annual emissions/removals and have method to separate out direct effects</a:t>
            </a:r>
          </a:p>
          <a:p>
            <a:pPr lvl="1"/>
            <a:r>
              <a:rPr lang="en-US" dirty="0" smtClean="0"/>
              <a:t>Set of scenarios </a:t>
            </a:r>
          </a:p>
          <a:p>
            <a:pPr lvl="1"/>
            <a:r>
              <a:rPr lang="en-US" dirty="0" smtClean="0"/>
              <a:t>Optimal fingerprinting</a:t>
            </a:r>
          </a:p>
          <a:p>
            <a:pPr lvl="1"/>
            <a:r>
              <a:rPr lang="en-US" dirty="0" smtClean="0"/>
              <a:t>Discounting</a:t>
            </a:r>
            <a:endParaRPr lang="en-GB" dirty="0"/>
          </a:p>
        </p:txBody>
      </p:sp>
    </p:spTree>
  </p:cSld>
  <p:clrMapOvr>
    <a:masterClrMapping/>
  </p:clrMapOvr>
  <p:transition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Remember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BOGS should be solution (i.e. what can be done) orientated</a:t>
            </a:r>
          </a:p>
          <a:p>
            <a:pPr lvl="0"/>
            <a:r>
              <a:rPr lang="en-GB" dirty="0" smtClean="0"/>
              <a:t>should look at</a:t>
            </a:r>
          </a:p>
          <a:p>
            <a:pPr lvl="1"/>
            <a:r>
              <a:rPr lang="en-GB" dirty="0" smtClean="0"/>
              <a:t>inter-annual effects, </a:t>
            </a:r>
          </a:p>
          <a:p>
            <a:pPr lvl="1"/>
            <a:r>
              <a:rPr lang="en-GB" dirty="0" smtClean="0"/>
              <a:t>long term C uptake (residual uptake)</a:t>
            </a:r>
          </a:p>
          <a:p>
            <a:pPr lvl="1"/>
            <a:r>
              <a:rPr lang="en-GB" dirty="0" smtClean="0"/>
              <a:t>definitional issues (e.g. conversion of land to flooded lands)</a:t>
            </a:r>
            <a:endParaRPr lang="en-GB" sz="2800" dirty="0"/>
          </a:p>
        </p:txBody>
      </p:sp>
    </p:spTree>
  </p:cSld>
  <p:clrMapOvr>
    <a:masterClrMapping/>
  </p:clrMapOvr>
  <p:transition>
    <p:cover/>
  </p:transition>
</p:sld>
</file>

<file path=ppt/theme/theme1.xml><?xml version="1.0" encoding="utf-8"?>
<a:theme xmlns:a="http://schemas.openxmlformats.org/drawingml/2006/main" name="Promotion_Introduction_20070913">
  <a:themeElements>
    <a:clrScheme name="Promotion_Introduction_2007091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motion_Introduction_2007091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motion_Introduction_2007091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otion_Introduction_2007091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otion_Introduction_2007091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otion_Introduction_2007091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otion_Introduction_2007091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otion_Introduction_2007091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otion_Introduction_2007091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</Template>
  <TotalTime>374</TotalTime>
  <Words>278</Words>
  <Application>Microsoft Office PowerPoint</Application>
  <PresentationFormat>On-screen Show (4:3)</PresentationFormat>
  <Paragraphs>45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Promotion_Introduction_20070913</vt:lpstr>
      <vt:lpstr>BOGs</vt:lpstr>
      <vt:lpstr>TWO BOGS</vt:lpstr>
      <vt:lpstr>Questions (1)</vt:lpstr>
      <vt:lpstr>Questions (2)</vt:lpstr>
      <vt:lpstr>Ways forward</vt:lpstr>
      <vt:lpstr>Remember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BOGs</dc:title>
  <dc:creator>Eggleston</dc:creator>
  <cp:lastModifiedBy>srivastava</cp:lastModifiedBy>
  <cp:revision>21</cp:revision>
  <dcterms:created xsi:type="dcterms:W3CDTF">2009-05-05T19:02:40Z</dcterms:created>
  <dcterms:modified xsi:type="dcterms:W3CDTF">2009-05-06T01:32:01Z</dcterms:modified>
</cp:coreProperties>
</file>