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1" r:id="rId1"/>
  </p:sldMasterIdLst>
  <p:notesMasterIdLst>
    <p:notesMasterId r:id="rId230"/>
  </p:notesMasterIdLst>
  <p:handoutMasterIdLst>
    <p:handoutMasterId r:id="rId231"/>
  </p:handoutMasterIdLst>
  <p:sldIdLst>
    <p:sldId id="522" r:id="rId2"/>
    <p:sldId id="847" r:id="rId3"/>
    <p:sldId id="849" r:id="rId4"/>
    <p:sldId id="1665" r:id="rId5"/>
    <p:sldId id="851" r:id="rId6"/>
    <p:sldId id="852" r:id="rId7"/>
    <p:sldId id="861" r:id="rId8"/>
    <p:sldId id="865" r:id="rId9"/>
    <p:sldId id="866" r:id="rId10"/>
    <p:sldId id="823" r:id="rId11"/>
    <p:sldId id="867" r:id="rId12"/>
    <p:sldId id="739" r:id="rId13"/>
    <p:sldId id="834" r:id="rId14"/>
    <p:sldId id="1798" r:id="rId15"/>
    <p:sldId id="889" r:id="rId16"/>
    <p:sldId id="868" r:id="rId17"/>
    <p:sldId id="1810" r:id="rId18"/>
    <p:sldId id="869" r:id="rId19"/>
    <p:sldId id="824" r:id="rId20"/>
    <p:sldId id="870" r:id="rId21"/>
    <p:sldId id="793" r:id="rId22"/>
    <p:sldId id="429" r:id="rId23"/>
    <p:sldId id="490" r:id="rId24"/>
    <p:sldId id="1650" r:id="rId25"/>
    <p:sldId id="1651" r:id="rId26"/>
    <p:sldId id="1652" r:id="rId27"/>
    <p:sldId id="492" r:id="rId28"/>
    <p:sldId id="1653" r:id="rId29"/>
    <p:sldId id="493" r:id="rId30"/>
    <p:sldId id="494" r:id="rId31"/>
    <p:sldId id="871" r:id="rId32"/>
    <p:sldId id="496" r:id="rId33"/>
    <p:sldId id="769" r:id="rId34"/>
    <p:sldId id="872" r:id="rId35"/>
    <p:sldId id="767" r:id="rId36"/>
    <p:sldId id="498" r:id="rId37"/>
    <p:sldId id="499" r:id="rId38"/>
    <p:sldId id="500" r:id="rId39"/>
    <p:sldId id="502" r:id="rId40"/>
    <p:sldId id="1825" r:id="rId41"/>
    <p:sldId id="504" r:id="rId42"/>
    <p:sldId id="506" r:id="rId43"/>
    <p:sldId id="810" r:id="rId44"/>
    <p:sldId id="508" r:id="rId45"/>
    <p:sldId id="1661" r:id="rId46"/>
    <p:sldId id="1664" r:id="rId47"/>
    <p:sldId id="1663" r:id="rId48"/>
    <p:sldId id="1662" r:id="rId49"/>
    <p:sldId id="1826" r:id="rId50"/>
    <p:sldId id="1656" r:id="rId51"/>
    <p:sldId id="1655" r:id="rId52"/>
    <p:sldId id="577" r:id="rId53"/>
    <p:sldId id="1657" r:id="rId54"/>
    <p:sldId id="579" r:id="rId55"/>
    <p:sldId id="1658" r:id="rId56"/>
    <p:sldId id="771" r:id="rId57"/>
    <p:sldId id="873" r:id="rId58"/>
    <p:sldId id="510" r:id="rId59"/>
    <p:sldId id="874" r:id="rId60"/>
    <p:sldId id="782" r:id="rId61"/>
    <p:sldId id="783" r:id="rId62"/>
    <p:sldId id="512" r:id="rId63"/>
    <p:sldId id="511" r:id="rId64"/>
    <p:sldId id="513" r:id="rId65"/>
    <p:sldId id="514" r:id="rId66"/>
    <p:sldId id="517" r:id="rId67"/>
    <p:sldId id="520" r:id="rId68"/>
    <p:sldId id="784" r:id="rId69"/>
    <p:sldId id="785" r:id="rId70"/>
    <p:sldId id="811" r:id="rId71"/>
    <p:sldId id="786" r:id="rId72"/>
    <p:sldId id="876" r:id="rId73"/>
    <p:sldId id="787" r:id="rId74"/>
    <p:sldId id="523" r:id="rId75"/>
    <p:sldId id="525" r:id="rId76"/>
    <p:sldId id="788" r:id="rId77"/>
    <p:sldId id="526" r:id="rId78"/>
    <p:sldId id="527" r:id="rId79"/>
    <p:sldId id="877" r:id="rId80"/>
    <p:sldId id="789" r:id="rId81"/>
    <p:sldId id="528" r:id="rId82"/>
    <p:sldId id="529" r:id="rId83"/>
    <p:sldId id="530" r:id="rId84"/>
    <p:sldId id="878" r:id="rId85"/>
    <p:sldId id="790" r:id="rId86"/>
    <p:sldId id="533" r:id="rId87"/>
    <p:sldId id="501" r:id="rId88"/>
    <p:sldId id="795" r:id="rId89"/>
    <p:sldId id="796" r:id="rId90"/>
    <p:sldId id="791" r:id="rId91"/>
    <p:sldId id="797" r:id="rId92"/>
    <p:sldId id="879" r:id="rId93"/>
    <p:sldId id="799" r:id="rId94"/>
    <p:sldId id="562" r:id="rId95"/>
    <p:sldId id="839" r:id="rId96"/>
    <p:sldId id="840" r:id="rId97"/>
    <p:sldId id="880" r:id="rId98"/>
    <p:sldId id="794" r:id="rId99"/>
    <p:sldId id="532" r:id="rId100"/>
    <p:sldId id="536" r:id="rId101"/>
    <p:sldId id="537" r:id="rId102"/>
    <p:sldId id="881" r:id="rId103"/>
    <p:sldId id="801" r:id="rId104"/>
    <p:sldId id="538" r:id="rId105"/>
    <p:sldId id="542" r:id="rId106"/>
    <p:sldId id="1805" r:id="rId107"/>
    <p:sldId id="1827" r:id="rId108"/>
    <p:sldId id="1806" r:id="rId109"/>
    <p:sldId id="1829" r:id="rId110"/>
    <p:sldId id="1681" r:id="rId111"/>
    <p:sldId id="1677" r:id="rId112"/>
    <p:sldId id="1679" r:id="rId113"/>
    <p:sldId id="1680" r:id="rId114"/>
    <p:sldId id="539" r:id="rId115"/>
    <p:sldId id="802" r:id="rId116"/>
    <p:sldId id="541" r:id="rId117"/>
    <p:sldId id="882" r:id="rId118"/>
    <p:sldId id="803" r:id="rId119"/>
    <p:sldId id="544" r:id="rId120"/>
    <p:sldId id="1815" r:id="rId121"/>
    <p:sldId id="1814" r:id="rId122"/>
    <p:sldId id="1818" r:id="rId123"/>
    <p:sldId id="1816" r:id="rId124"/>
    <p:sldId id="545" r:id="rId125"/>
    <p:sldId id="392" r:id="rId126"/>
    <p:sldId id="547" r:id="rId127"/>
    <p:sldId id="883" r:id="rId128"/>
    <p:sldId id="548" r:id="rId129"/>
    <p:sldId id="807" r:id="rId130"/>
    <p:sldId id="884" r:id="rId131"/>
    <p:sldId id="808" r:id="rId132"/>
    <p:sldId id="804" r:id="rId133"/>
    <p:sldId id="805" r:id="rId134"/>
    <p:sldId id="885" r:id="rId135"/>
    <p:sldId id="798" r:id="rId136"/>
    <p:sldId id="554" r:id="rId137"/>
    <p:sldId id="886" r:id="rId138"/>
    <p:sldId id="558" r:id="rId139"/>
    <p:sldId id="531" r:id="rId140"/>
    <p:sldId id="560" r:id="rId141"/>
    <p:sldId id="561" r:id="rId142"/>
    <p:sldId id="809" r:id="rId143"/>
    <p:sldId id="563" r:id="rId144"/>
    <p:sldId id="564" r:id="rId145"/>
    <p:sldId id="566" r:id="rId146"/>
    <p:sldId id="567" r:id="rId147"/>
    <p:sldId id="887" r:id="rId148"/>
    <p:sldId id="570" r:id="rId149"/>
    <p:sldId id="569" r:id="rId150"/>
    <p:sldId id="573" r:id="rId151"/>
    <p:sldId id="574" r:id="rId152"/>
    <p:sldId id="575" r:id="rId153"/>
    <p:sldId id="571" r:id="rId154"/>
    <p:sldId id="572" r:id="rId155"/>
    <p:sldId id="576" r:id="rId156"/>
    <p:sldId id="1812" r:id="rId157"/>
    <p:sldId id="1813" r:id="rId158"/>
    <p:sldId id="806" r:id="rId159"/>
    <p:sldId id="1659" r:id="rId160"/>
    <p:sldId id="765" r:id="rId161"/>
    <p:sldId id="1648" r:id="rId162"/>
    <p:sldId id="459" r:id="rId163"/>
    <p:sldId id="443" r:id="rId164"/>
    <p:sldId id="444" r:id="rId165"/>
    <p:sldId id="446" r:id="rId166"/>
    <p:sldId id="448" r:id="rId167"/>
    <p:sldId id="1807" r:id="rId168"/>
    <p:sldId id="449" r:id="rId169"/>
    <p:sldId id="450" r:id="rId170"/>
    <p:sldId id="451" r:id="rId171"/>
    <p:sldId id="458" r:id="rId172"/>
    <p:sldId id="452" r:id="rId173"/>
    <p:sldId id="453" r:id="rId174"/>
    <p:sldId id="456" r:id="rId175"/>
    <p:sldId id="1808" r:id="rId176"/>
    <p:sldId id="1809" r:id="rId177"/>
    <p:sldId id="460" r:id="rId178"/>
    <p:sldId id="461" r:id="rId179"/>
    <p:sldId id="1821" r:id="rId180"/>
    <p:sldId id="481" r:id="rId181"/>
    <p:sldId id="1708" r:id="rId182"/>
    <p:sldId id="464" r:id="rId183"/>
    <p:sldId id="466" r:id="rId184"/>
    <p:sldId id="467" r:id="rId185"/>
    <p:sldId id="825" r:id="rId186"/>
    <p:sldId id="826" r:id="rId187"/>
    <p:sldId id="1822" r:id="rId188"/>
    <p:sldId id="468" r:id="rId189"/>
    <p:sldId id="827" r:id="rId190"/>
    <p:sldId id="828" r:id="rId191"/>
    <p:sldId id="471" r:id="rId192"/>
    <p:sldId id="829" r:id="rId193"/>
    <p:sldId id="472" r:id="rId194"/>
    <p:sldId id="465" r:id="rId195"/>
    <p:sldId id="475" r:id="rId196"/>
    <p:sldId id="473" r:id="rId197"/>
    <p:sldId id="831" r:id="rId198"/>
    <p:sldId id="830" r:id="rId199"/>
    <p:sldId id="476" r:id="rId200"/>
    <p:sldId id="480" r:id="rId201"/>
    <p:sldId id="482" r:id="rId202"/>
    <p:sldId id="1801" r:id="rId203"/>
    <p:sldId id="1725" r:id="rId204"/>
    <p:sldId id="1819" r:id="rId205"/>
    <p:sldId id="474" r:id="rId206"/>
    <p:sldId id="477" r:id="rId207"/>
    <p:sldId id="1823" r:id="rId208"/>
    <p:sldId id="479" r:id="rId209"/>
    <p:sldId id="462" r:id="rId210"/>
    <p:sldId id="1824" r:id="rId211"/>
    <p:sldId id="1803" r:id="rId212"/>
    <p:sldId id="843" r:id="rId213"/>
    <p:sldId id="454" r:id="rId214"/>
    <p:sldId id="455" r:id="rId215"/>
    <p:sldId id="1800" r:id="rId216"/>
    <p:sldId id="1804" r:id="rId217"/>
    <p:sldId id="1726" r:id="rId218"/>
    <p:sldId id="1728" r:id="rId219"/>
    <p:sldId id="1729" r:id="rId220"/>
    <p:sldId id="1730" r:id="rId221"/>
    <p:sldId id="1731" r:id="rId222"/>
    <p:sldId id="1693" r:id="rId223"/>
    <p:sldId id="844" r:id="rId224"/>
    <p:sldId id="832" r:id="rId225"/>
    <p:sldId id="835" r:id="rId226"/>
    <p:sldId id="836" r:id="rId227"/>
    <p:sldId id="837" r:id="rId228"/>
    <p:sldId id="838" r:id="rId229"/>
  </p:sldIdLst>
  <p:sldSz cx="12192000" cy="6858000"/>
  <p:notesSz cx="6807200" cy="9939338"/>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3DADBF6C-1278-49BA-8D29-8A351755012F}">
          <p14:sldIdLst>
            <p14:sldId id="522"/>
            <p14:sldId id="847"/>
            <p14:sldId id="849"/>
            <p14:sldId id="1665"/>
            <p14:sldId id="851"/>
          </p14:sldIdLst>
        </p14:section>
        <p14:section name="Introduction to the Software" id="{99D71A1F-8D3F-49D6-9B0F-DD7C1EE2CA87}">
          <p14:sldIdLst>
            <p14:sldId id="852"/>
            <p14:sldId id="861"/>
            <p14:sldId id="865"/>
            <p14:sldId id="866"/>
            <p14:sldId id="823"/>
            <p14:sldId id="867"/>
            <p14:sldId id="739"/>
            <p14:sldId id="834"/>
            <p14:sldId id="1798"/>
            <p14:sldId id="889"/>
            <p14:sldId id="868"/>
            <p14:sldId id="1810"/>
            <p14:sldId id="869"/>
            <p14:sldId id="824"/>
            <p14:sldId id="870"/>
          </p14:sldIdLst>
        </p14:section>
        <p14:section name="First run" id="{DC6ED76F-6FB3-414A-8477-EBD3729C438F}">
          <p14:sldIdLst>
            <p14:sldId id="793"/>
            <p14:sldId id="429"/>
            <p14:sldId id="490"/>
            <p14:sldId id="1650"/>
            <p14:sldId id="1651"/>
            <p14:sldId id="1652"/>
            <p14:sldId id="492"/>
            <p14:sldId id="1653"/>
            <p14:sldId id="493"/>
            <p14:sldId id="494"/>
          </p14:sldIdLst>
        </p14:section>
        <p14:section name="Set Software Preferences" id="{D913B93C-56A9-4FDD-8ADB-4E3740EE76C9}">
          <p14:sldIdLst>
            <p14:sldId id="871"/>
            <p14:sldId id="496"/>
            <p14:sldId id="769"/>
          </p14:sldIdLst>
        </p14:section>
        <p14:section name="Set Database Preferences" id="{616E40AD-A724-4D44-BEFE-616857005B06}">
          <p14:sldIdLst>
            <p14:sldId id="872"/>
            <p14:sldId id="767"/>
            <p14:sldId id="498"/>
            <p14:sldId id="499"/>
            <p14:sldId id="500"/>
            <p14:sldId id="502"/>
            <p14:sldId id="1825"/>
            <p14:sldId id="504"/>
            <p14:sldId id="506"/>
            <p14:sldId id="810"/>
            <p14:sldId id="508"/>
            <p14:sldId id="1661"/>
            <p14:sldId id="1664"/>
            <p14:sldId id="1663"/>
            <p14:sldId id="1662"/>
            <p14:sldId id="1826"/>
          </p14:sldIdLst>
        </p14:section>
        <p14:section name="Setting a new Database" id="{8FE09651-997A-4090-820B-DE10E2D45D81}">
          <p14:sldIdLst>
            <p14:sldId id="1656"/>
            <p14:sldId id="1655"/>
            <p14:sldId id="577"/>
            <p14:sldId id="1657"/>
            <p14:sldId id="579"/>
            <p14:sldId id="1658"/>
          </p14:sldIdLst>
        </p14:section>
        <p14:section name="Navigation and Functionalities" id="{FDF7FF02-AB8E-45FE-AAE5-3BD6A0CECA3B}">
          <p14:sldIdLst>
            <p14:sldId id="771"/>
            <p14:sldId id="873"/>
            <p14:sldId id="510"/>
            <p14:sldId id="874"/>
            <p14:sldId id="782"/>
            <p14:sldId id="783"/>
            <p14:sldId id="512"/>
            <p14:sldId id="511"/>
            <p14:sldId id="513"/>
            <p14:sldId id="514"/>
            <p14:sldId id="517"/>
            <p14:sldId id="520"/>
            <p14:sldId id="784"/>
            <p14:sldId id="785"/>
            <p14:sldId id="811"/>
            <p14:sldId id="786"/>
            <p14:sldId id="876"/>
            <p14:sldId id="787"/>
            <p14:sldId id="523"/>
            <p14:sldId id="525"/>
            <p14:sldId id="788"/>
            <p14:sldId id="526"/>
            <p14:sldId id="527"/>
            <p14:sldId id="877"/>
            <p14:sldId id="789"/>
            <p14:sldId id="528"/>
            <p14:sldId id="529"/>
            <p14:sldId id="530"/>
            <p14:sldId id="878"/>
            <p14:sldId id="790"/>
            <p14:sldId id="533"/>
            <p14:sldId id="501"/>
            <p14:sldId id="795"/>
            <p14:sldId id="796"/>
            <p14:sldId id="791"/>
            <p14:sldId id="797"/>
            <p14:sldId id="879"/>
            <p14:sldId id="799"/>
            <p14:sldId id="562"/>
            <p14:sldId id="839"/>
            <p14:sldId id="840"/>
            <p14:sldId id="880"/>
            <p14:sldId id="794"/>
            <p14:sldId id="532"/>
            <p14:sldId id="536"/>
            <p14:sldId id="537"/>
            <p14:sldId id="881"/>
            <p14:sldId id="801"/>
            <p14:sldId id="538"/>
            <p14:sldId id="542"/>
            <p14:sldId id="1805"/>
            <p14:sldId id="1827"/>
            <p14:sldId id="1806"/>
            <p14:sldId id="1829"/>
            <p14:sldId id="1681"/>
            <p14:sldId id="1677"/>
            <p14:sldId id="1679"/>
            <p14:sldId id="1680"/>
            <p14:sldId id="539"/>
            <p14:sldId id="802"/>
            <p14:sldId id="541"/>
            <p14:sldId id="882"/>
            <p14:sldId id="803"/>
            <p14:sldId id="544"/>
            <p14:sldId id="1815"/>
            <p14:sldId id="1814"/>
            <p14:sldId id="1818"/>
            <p14:sldId id="1816"/>
            <p14:sldId id="545"/>
            <p14:sldId id="392"/>
            <p14:sldId id="547"/>
            <p14:sldId id="883"/>
            <p14:sldId id="548"/>
            <p14:sldId id="807"/>
            <p14:sldId id="884"/>
            <p14:sldId id="808"/>
            <p14:sldId id="804"/>
          </p14:sldIdLst>
        </p14:section>
        <p14:section name="Data entry" id="{43A216D3-9C1C-40FF-8765-C0571C2C9B1A}">
          <p14:sldIdLst>
            <p14:sldId id="805"/>
            <p14:sldId id="885"/>
            <p14:sldId id="798"/>
            <p14:sldId id="554"/>
            <p14:sldId id="886"/>
            <p14:sldId id="558"/>
            <p14:sldId id="531"/>
            <p14:sldId id="560"/>
            <p14:sldId id="561"/>
            <p14:sldId id="809"/>
            <p14:sldId id="563"/>
            <p14:sldId id="564"/>
            <p14:sldId id="566"/>
            <p14:sldId id="567"/>
            <p14:sldId id="887"/>
            <p14:sldId id="570"/>
            <p14:sldId id="569"/>
            <p14:sldId id="573"/>
            <p14:sldId id="574"/>
            <p14:sldId id="575"/>
            <p14:sldId id="571"/>
            <p14:sldId id="572"/>
            <p14:sldId id="576"/>
            <p14:sldId id="1812"/>
            <p14:sldId id="1813"/>
          </p14:sldIdLst>
        </p14:section>
        <p14:section name="Interoperability" id="{B51A9A6C-785F-4BBF-9CD7-5DB6BA0E12D8}">
          <p14:sldIdLst>
            <p14:sldId id="806"/>
            <p14:sldId id="1659"/>
            <p14:sldId id="765"/>
            <p14:sldId id="1648"/>
            <p14:sldId id="459"/>
            <p14:sldId id="443"/>
            <p14:sldId id="444"/>
            <p14:sldId id="446"/>
            <p14:sldId id="448"/>
            <p14:sldId id="1807"/>
            <p14:sldId id="449"/>
            <p14:sldId id="450"/>
            <p14:sldId id="451"/>
            <p14:sldId id="458"/>
            <p14:sldId id="452"/>
            <p14:sldId id="453"/>
            <p14:sldId id="456"/>
            <p14:sldId id="1808"/>
            <p14:sldId id="1809"/>
            <p14:sldId id="460"/>
            <p14:sldId id="461"/>
            <p14:sldId id="1821"/>
            <p14:sldId id="481"/>
            <p14:sldId id="1708"/>
            <p14:sldId id="464"/>
            <p14:sldId id="466"/>
            <p14:sldId id="467"/>
            <p14:sldId id="825"/>
            <p14:sldId id="826"/>
            <p14:sldId id="1822"/>
            <p14:sldId id="468"/>
            <p14:sldId id="827"/>
            <p14:sldId id="828"/>
            <p14:sldId id="471"/>
            <p14:sldId id="829"/>
            <p14:sldId id="472"/>
            <p14:sldId id="465"/>
            <p14:sldId id="475"/>
            <p14:sldId id="473"/>
            <p14:sldId id="831"/>
            <p14:sldId id="830"/>
            <p14:sldId id="476"/>
            <p14:sldId id="480"/>
            <p14:sldId id="482"/>
            <p14:sldId id="1801"/>
            <p14:sldId id="1725"/>
            <p14:sldId id="1819"/>
            <p14:sldId id="474"/>
            <p14:sldId id="477"/>
            <p14:sldId id="1823"/>
            <p14:sldId id="479"/>
            <p14:sldId id="462"/>
            <p14:sldId id="1824"/>
          </p14:sldIdLst>
        </p14:section>
        <p14:section name="Generate JSON" id="{C8419829-B4D6-4E5D-A39E-32B7CFB1C5A1}">
          <p14:sldIdLst>
            <p14:sldId id="1803"/>
            <p14:sldId id="843"/>
            <p14:sldId id="454"/>
            <p14:sldId id="455"/>
            <p14:sldId id="1800"/>
          </p14:sldIdLst>
        </p14:section>
        <p14:section name="Upload into UNFCCC ETF Reporting Tool" id="{4C8C81C0-193B-4749-909D-95005442E102}">
          <p14:sldIdLst>
            <p14:sldId id="1804"/>
            <p14:sldId id="1726"/>
            <p14:sldId id="1728"/>
            <p14:sldId id="1729"/>
            <p14:sldId id="1730"/>
            <p14:sldId id="1731"/>
            <p14:sldId id="1693"/>
          </p14:sldIdLst>
        </p14:section>
        <p14:section name="Annex I: Confidentiality" id="{316583E3-749C-41A8-A3E6-B587A994A209}">
          <p14:sldIdLst>
            <p14:sldId id="844"/>
            <p14:sldId id="832"/>
            <p14:sldId id="835"/>
            <p14:sldId id="836"/>
            <p14:sldId id="837"/>
            <p14:sldId id="8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9EDF4"/>
    <a:srgbClr val="E65A0C"/>
    <a:srgbClr val="00B0F0"/>
    <a:srgbClr val="5492CD"/>
    <a:srgbClr val="59A2D6"/>
    <a:srgbClr val="CB0022"/>
    <a:srgbClr val="3A729A"/>
    <a:srgbClr val="F533D9"/>
    <a:srgbClr val="FF5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84ACD9-8EAF-4C41-99EE-A518A1332C66}" v="84" dt="2025-06-23T14:43:48.52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5" autoAdjust="0"/>
    <p:restoredTop sz="94817" autoAdjust="0"/>
  </p:normalViewPr>
  <p:slideViewPr>
    <p:cSldViewPr snapToGrid="0">
      <p:cViewPr varScale="1">
        <p:scale>
          <a:sx n="101" d="100"/>
          <a:sy n="101" d="100"/>
        </p:scale>
        <p:origin x="918" y="108"/>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 r:id="rId163" collapse="1"/>
      <p:sld r:id="rId164" collapse="1"/>
      <p:sld r:id="rId165" collapse="1"/>
      <p:sld r:id="rId166" collapse="1"/>
      <p:sld r:id="rId167" collapse="1"/>
      <p:sld r:id="rId168" collapse="1"/>
      <p:sld r:id="rId169" collapse="1"/>
      <p:sld r:id="rId170" collapse="1"/>
      <p:sld r:id="rId171" collapse="1"/>
      <p:sld r:id="rId172" collapse="1"/>
      <p:sld r:id="rId173" collapse="1"/>
      <p:sld r:id="rId174" collapse="1"/>
      <p:sld r:id="rId175" collapse="1"/>
      <p:sld r:id="rId176" collapse="1"/>
      <p:sld r:id="rId177" collapse="1"/>
      <p:sld r:id="rId178" collapse="1"/>
      <p:sld r:id="rId179" collapse="1"/>
      <p:sld r:id="rId180" collapse="1"/>
      <p:sld r:id="rId181" collapse="1"/>
      <p:sld r:id="rId182" collapse="1"/>
      <p:sld r:id="rId183" collapse="1"/>
      <p:sld r:id="rId184" collapse="1"/>
      <p:sld r:id="rId185" collapse="1"/>
      <p:sld r:id="rId186" collapse="1"/>
      <p:sld r:id="rId187" collapse="1"/>
      <p:sld r:id="rId188" collapse="1"/>
      <p:sld r:id="rId189" collapse="1"/>
      <p:sld r:id="rId190"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microsoft.com/office/2015/10/relationships/revisionInfo" Target="revisionInfo.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microsoft.com/office/2016/11/relationships/changesInfo" Target="changesInfos/changesInfo1.xml"/><Relationship Id="rId26" Type="http://schemas.openxmlformats.org/officeDocument/2006/relationships/slide" Target="slides/slide25.xml"/><Relationship Id="rId231" Type="http://schemas.openxmlformats.org/officeDocument/2006/relationships/handoutMaster" Target="handoutMasters/handout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_rels/viewProps.xml.rels><?xml version="1.0" encoding="UTF-8" standalone="yes"?>
<Relationships xmlns="http://schemas.openxmlformats.org/package/2006/relationships"><Relationship Id="rId117" Type="http://schemas.openxmlformats.org/officeDocument/2006/relationships/slide" Target="slides/slide143.xml"/><Relationship Id="rId21" Type="http://schemas.openxmlformats.org/officeDocument/2006/relationships/slide" Target="slides/slide33.xml"/><Relationship Id="rId42" Type="http://schemas.openxmlformats.org/officeDocument/2006/relationships/slide" Target="slides/slide64.xml"/><Relationship Id="rId63" Type="http://schemas.openxmlformats.org/officeDocument/2006/relationships/slide" Target="slides/slide85.xml"/><Relationship Id="rId84" Type="http://schemas.openxmlformats.org/officeDocument/2006/relationships/slide" Target="slides/slide106.xml"/><Relationship Id="rId138" Type="http://schemas.openxmlformats.org/officeDocument/2006/relationships/slide" Target="slides/slide165.xml"/><Relationship Id="rId159" Type="http://schemas.openxmlformats.org/officeDocument/2006/relationships/slide" Target="slides/slide189.xml"/><Relationship Id="rId170" Type="http://schemas.openxmlformats.org/officeDocument/2006/relationships/slide" Target="slides/slide200.xml"/><Relationship Id="rId107" Type="http://schemas.openxmlformats.org/officeDocument/2006/relationships/slide" Target="slides/slide133.xml"/><Relationship Id="rId11" Type="http://schemas.openxmlformats.org/officeDocument/2006/relationships/slide" Target="slides/slide23.xml"/><Relationship Id="rId32" Type="http://schemas.openxmlformats.org/officeDocument/2006/relationships/slide" Target="slides/slide44.xml"/><Relationship Id="rId53" Type="http://schemas.openxmlformats.org/officeDocument/2006/relationships/slide" Target="slides/slide75.xml"/><Relationship Id="rId74" Type="http://schemas.openxmlformats.org/officeDocument/2006/relationships/slide" Target="slides/slide96.xml"/><Relationship Id="rId128" Type="http://schemas.openxmlformats.org/officeDocument/2006/relationships/slide" Target="slides/slide154.xml"/><Relationship Id="rId149" Type="http://schemas.openxmlformats.org/officeDocument/2006/relationships/slide" Target="slides/slide176.xml"/><Relationship Id="rId5" Type="http://schemas.openxmlformats.org/officeDocument/2006/relationships/slide" Target="slides/slide5.xml"/><Relationship Id="rId95" Type="http://schemas.openxmlformats.org/officeDocument/2006/relationships/slide" Target="slides/slide121.xml"/><Relationship Id="rId160" Type="http://schemas.openxmlformats.org/officeDocument/2006/relationships/slide" Target="slides/slide190.xml"/><Relationship Id="rId181" Type="http://schemas.openxmlformats.org/officeDocument/2006/relationships/slide" Target="slides/slide213.xml"/><Relationship Id="rId22" Type="http://schemas.openxmlformats.org/officeDocument/2006/relationships/slide" Target="slides/slide34.xml"/><Relationship Id="rId43" Type="http://schemas.openxmlformats.org/officeDocument/2006/relationships/slide" Target="slides/slide65.xml"/><Relationship Id="rId64" Type="http://schemas.openxmlformats.org/officeDocument/2006/relationships/slide" Target="slides/slide86.xml"/><Relationship Id="rId118" Type="http://schemas.openxmlformats.org/officeDocument/2006/relationships/slide" Target="slides/slide144.xml"/><Relationship Id="rId139" Type="http://schemas.openxmlformats.org/officeDocument/2006/relationships/slide" Target="slides/slide166.xml"/><Relationship Id="rId85" Type="http://schemas.openxmlformats.org/officeDocument/2006/relationships/slide" Target="slides/slide107.xml"/><Relationship Id="rId150" Type="http://schemas.openxmlformats.org/officeDocument/2006/relationships/slide" Target="slides/slide177.xml"/><Relationship Id="rId171" Type="http://schemas.openxmlformats.org/officeDocument/2006/relationships/slide" Target="slides/slide201.xml"/><Relationship Id="rId12" Type="http://schemas.openxmlformats.org/officeDocument/2006/relationships/slide" Target="slides/slide24.xml"/><Relationship Id="rId33" Type="http://schemas.openxmlformats.org/officeDocument/2006/relationships/slide" Target="slides/slide50.xml"/><Relationship Id="rId108" Type="http://schemas.openxmlformats.org/officeDocument/2006/relationships/slide" Target="slides/slide134.xml"/><Relationship Id="rId129" Type="http://schemas.openxmlformats.org/officeDocument/2006/relationships/slide" Target="slides/slide155.xml"/><Relationship Id="rId54" Type="http://schemas.openxmlformats.org/officeDocument/2006/relationships/slide" Target="slides/slide76.xml"/><Relationship Id="rId75" Type="http://schemas.openxmlformats.org/officeDocument/2006/relationships/slide" Target="slides/slide97.xml"/><Relationship Id="rId96" Type="http://schemas.openxmlformats.org/officeDocument/2006/relationships/slide" Target="slides/slide122.xml"/><Relationship Id="rId140" Type="http://schemas.openxmlformats.org/officeDocument/2006/relationships/slide" Target="slides/slide167.xml"/><Relationship Id="rId161" Type="http://schemas.openxmlformats.org/officeDocument/2006/relationships/slide" Target="slides/slide191.xml"/><Relationship Id="rId182" Type="http://schemas.openxmlformats.org/officeDocument/2006/relationships/slide" Target="slides/slide214.xml"/><Relationship Id="rId6" Type="http://schemas.openxmlformats.org/officeDocument/2006/relationships/slide" Target="slides/slide6.xml"/><Relationship Id="rId23" Type="http://schemas.openxmlformats.org/officeDocument/2006/relationships/slide" Target="slides/slide35.xml"/><Relationship Id="rId119" Type="http://schemas.openxmlformats.org/officeDocument/2006/relationships/slide" Target="slides/slide145.xml"/><Relationship Id="rId44" Type="http://schemas.openxmlformats.org/officeDocument/2006/relationships/slide" Target="slides/slide66.xml"/><Relationship Id="rId65" Type="http://schemas.openxmlformats.org/officeDocument/2006/relationships/slide" Target="slides/slide87.xml"/><Relationship Id="rId86" Type="http://schemas.openxmlformats.org/officeDocument/2006/relationships/slide" Target="slides/slide108.xml"/><Relationship Id="rId130" Type="http://schemas.openxmlformats.org/officeDocument/2006/relationships/slide" Target="slides/slide156.xml"/><Relationship Id="rId151" Type="http://schemas.openxmlformats.org/officeDocument/2006/relationships/slide" Target="slides/slide178.xml"/><Relationship Id="rId172" Type="http://schemas.openxmlformats.org/officeDocument/2006/relationships/slide" Target="slides/slide204.xml"/><Relationship Id="rId13" Type="http://schemas.openxmlformats.org/officeDocument/2006/relationships/slide" Target="slides/slide25.xml"/><Relationship Id="rId18" Type="http://schemas.openxmlformats.org/officeDocument/2006/relationships/slide" Target="slides/slide30.xml"/><Relationship Id="rId39" Type="http://schemas.openxmlformats.org/officeDocument/2006/relationships/slide" Target="slides/slide61.xml"/><Relationship Id="rId109" Type="http://schemas.openxmlformats.org/officeDocument/2006/relationships/slide" Target="slides/slide135.xml"/><Relationship Id="rId34" Type="http://schemas.openxmlformats.org/officeDocument/2006/relationships/slide" Target="slides/slide56.xml"/><Relationship Id="rId50" Type="http://schemas.openxmlformats.org/officeDocument/2006/relationships/slide" Target="slides/slide72.xml"/><Relationship Id="rId55" Type="http://schemas.openxmlformats.org/officeDocument/2006/relationships/slide" Target="slides/slide77.xml"/><Relationship Id="rId76" Type="http://schemas.openxmlformats.org/officeDocument/2006/relationships/slide" Target="slides/slide98.xml"/><Relationship Id="rId97" Type="http://schemas.openxmlformats.org/officeDocument/2006/relationships/slide" Target="slides/slide123.xml"/><Relationship Id="rId104" Type="http://schemas.openxmlformats.org/officeDocument/2006/relationships/slide" Target="slides/slide130.xml"/><Relationship Id="rId120" Type="http://schemas.openxmlformats.org/officeDocument/2006/relationships/slide" Target="slides/slide146.xml"/><Relationship Id="rId125" Type="http://schemas.openxmlformats.org/officeDocument/2006/relationships/slide" Target="slides/slide151.xml"/><Relationship Id="rId141" Type="http://schemas.openxmlformats.org/officeDocument/2006/relationships/slide" Target="slides/slide168.xml"/><Relationship Id="rId146" Type="http://schemas.openxmlformats.org/officeDocument/2006/relationships/slide" Target="slides/slide173.xml"/><Relationship Id="rId167" Type="http://schemas.openxmlformats.org/officeDocument/2006/relationships/slide" Target="slides/slide197.xml"/><Relationship Id="rId188" Type="http://schemas.openxmlformats.org/officeDocument/2006/relationships/slide" Target="slides/slide226.xml"/><Relationship Id="rId7" Type="http://schemas.openxmlformats.org/officeDocument/2006/relationships/slide" Target="slides/slide10.xml"/><Relationship Id="rId71" Type="http://schemas.openxmlformats.org/officeDocument/2006/relationships/slide" Target="slides/slide93.xml"/><Relationship Id="rId92" Type="http://schemas.openxmlformats.org/officeDocument/2006/relationships/slide" Target="slides/slide118.xml"/><Relationship Id="rId162" Type="http://schemas.openxmlformats.org/officeDocument/2006/relationships/slide" Target="slides/slide192.xml"/><Relationship Id="rId183" Type="http://schemas.openxmlformats.org/officeDocument/2006/relationships/slide" Target="slides/slide215.xml"/><Relationship Id="rId2" Type="http://schemas.openxmlformats.org/officeDocument/2006/relationships/slide" Target="slides/slide2.xml"/><Relationship Id="rId29" Type="http://schemas.openxmlformats.org/officeDocument/2006/relationships/slide" Target="slides/slide41.xml"/><Relationship Id="rId24" Type="http://schemas.openxmlformats.org/officeDocument/2006/relationships/slide" Target="slides/slide36.xml"/><Relationship Id="rId40" Type="http://schemas.openxmlformats.org/officeDocument/2006/relationships/slide" Target="slides/slide62.xml"/><Relationship Id="rId45" Type="http://schemas.openxmlformats.org/officeDocument/2006/relationships/slide" Target="slides/slide67.xml"/><Relationship Id="rId66" Type="http://schemas.openxmlformats.org/officeDocument/2006/relationships/slide" Target="slides/slide88.xml"/><Relationship Id="rId87" Type="http://schemas.openxmlformats.org/officeDocument/2006/relationships/slide" Target="slides/slide109.xml"/><Relationship Id="rId110" Type="http://schemas.openxmlformats.org/officeDocument/2006/relationships/slide" Target="slides/slide136.xml"/><Relationship Id="rId115" Type="http://schemas.openxmlformats.org/officeDocument/2006/relationships/slide" Target="slides/slide141.xml"/><Relationship Id="rId131" Type="http://schemas.openxmlformats.org/officeDocument/2006/relationships/slide" Target="slides/slide157.xml"/><Relationship Id="rId136" Type="http://schemas.openxmlformats.org/officeDocument/2006/relationships/slide" Target="slides/slide163.xml"/><Relationship Id="rId157" Type="http://schemas.openxmlformats.org/officeDocument/2006/relationships/slide" Target="slides/slide186.xml"/><Relationship Id="rId178" Type="http://schemas.openxmlformats.org/officeDocument/2006/relationships/slide" Target="slides/slide210.xml"/><Relationship Id="rId61" Type="http://schemas.openxmlformats.org/officeDocument/2006/relationships/slide" Target="slides/slide83.xml"/><Relationship Id="rId82" Type="http://schemas.openxmlformats.org/officeDocument/2006/relationships/slide" Target="slides/slide104.xml"/><Relationship Id="rId152" Type="http://schemas.openxmlformats.org/officeDocument/2006/relationships/slide" Target="slides/slide180.xml"/><Relationship Id="rId173" Type="http://schemas.openxmlformats.org/officeDocument/2006/relationships/slide" Target="slides/slide205.xml"/><Relationship Id="rId19" Type="http://schemas.openxmlformats.org/officeDocument/2006/relationships/slide" Target="slides/slide31.xml"/><Relationship Id="rId14" Type="http://schemas.openxmlformats.org/officeDocument/2006/relationships/slide" Target="slides/slide26.xml"/><Relationship Id="rId30" Type="http://schemas.openxmlformats.org/officeDocument/2006/relationships/slide" Target="slides/slide42.xml"/><Relationship Id="rId35" Type="http://schemas.openxmlformats.org/officeDocument/2006/relationships/slide" Target="slides/slide57.xml"/><Relationship Id="rId56" Type="http://schemas.openxmlformats.org/officeDocument/2006/relationships/slide" Target="slides/slide78.xml"/><Relationship Id="rId77" Type="http://schemas.openxmlformats.org/officeDocument/2006/relationships/slide" Target="slides/slide99.xml"/><Relationship Id="rId100" Type="http://schemas.openxmlformats.org/officeDocument/2006/relationships/slide" Target="slides/slide126.xml"/><Relationship Id="rId105" Type="http://schemas.openxmlformats.org/officeDocument/2006/relationships/slide" Target="slides/slide131.xml"/><Relationship Id="rId126" Type="http://schemas.openxmlformats.org/officeDocument/2006/relationships/slide" Target="slides/slide152.xml"/><Relationship Id="rId147" Type="http://schemas.openxmlformats.org/officeDocument/2006/relationships/slide" Target="slides/slide174.xml"/><Relationship Id="rId168" Type="http://schemas.openxmlformats.org/officeDocument/2006/relationships/slide" Target="slides/slide198.xml"/><Relationship Id="rId8" Type="http://schemas.openxmlformats.org/officeDocument/2006/relationships/slide" Target="slides/slide12.xml"/><Relationship Id="rId51" Type="http://schemas.openxmlformats.org/officeDocument/2006/relationships/slide" Target="slides/slide73.xml"/><Relationship Id="rId72" Type="http://schemas.openxmlformats.org/officeDocument/2006/relationships/slide" Target="slides/slide94.xml"/><Relationship Id="rId93" Type="http://schemas.openxmlformats.org/officeDocument/2006/relationships/slide" Target="slides/slide119.xml"/><Relationship Id="rId98" Type="http://schemas.openxmlformats.org/officeDocument/2006/relationships/slide" Target="slides/slide124.xml"/><Relationship Id="rId121" Type="http://schemas.openxmlformats.org/officeDocument/2006/relationships/slide" Target="slides/slide147.xml"/><Relationship Id="rId142" Type="http://schemas.openxmlformats.org/officeDocument/2006/relationships/slide" Target="slides/slide169.xml"/><Relationship Id="rId163" Type="http://schemas.openxmlformats.org/officeDocument/2006/relationships/slide" Target="slides/slide193.xml"/><Relationship Id="rId184" Type="http://schemas.openxmlformats.org/officeDocument/2006/relationships/slide" Target="slides/slide216.xml"/><Relationship Id="rId189" Type="http://schemas.openxmlformats.org/officeDocument/2006/relationships/slide" Target="slides/slide227.xml"/><Relationship Id="rId3" Type="http://schemas.openxmlformats.org/officeDocument/2006/relationships/slide" Target="slides/slide3.xml"/><Relationship Id="rId25" Type="http://schemas.openxmlformats.org/officeDocument/2006/relationships/slide" Target="slides/slide37.xml"/><Relationship Id="rId46" Type="http://schemas.openxmlformats.org/officeDocument/2006/relationships/slide" Target="slides/slide68.xml"/><Relationship Id="rId67" Type="http://schemas.openxmlformats.org/officeDocument/2006/relationships/slide" Target="slides/slide89.xml"/><Relationship Id="rId116" Type="http://schemas.openxmlformats.org/officeDocument/2006/relationships/slide" Target="slides/slide142.xml"/><Relationship Id="rId137" Type="http://schemas.openxmlformats.org/officeDocument/2006/relationships/slide" Target="slides/slide164.xml"/><Relationship Id="rId158" Type="http://schemas.openxmlformats.org/officeDocument/2006/relationships/slide" Target="slides/slide188.xml"/><Relationship Id="rId20" Type="http://schemas.openxmlformats.org/officeDocument/2006/relationships/slide" Target="slides/slide32.xml"/><Relationship Id="rId41" Type="http://schemas.openxmlformats.org/officeDocument/2006/relationships/slide" Target="slides/slide63.xml"/><Relationship Id="rId62" Type="http://schemas.openxmlformats.org/officeDocument/2006/relationships/slide" Target="slides/slide84.xml"/><Relationship Id="rId83" Type="http://schemas.openxmlformats.org/officeDocument/2006/relationships/slide" Target="slides/slide105.xml"/><Relationship Id="rId88" Type="http://schemas.openxmlformats.org/officeDocument/2006/relationships/slide" Target="slides/slide114.xml"/><Relationship Id="rId111" Type="http://schemas.openxmlformats.org/officeDocument/2006/relationships/slide" Target="slides/slide137.xml"/><Relationship Id="rId132" Type="http://schemas.openxmlformats.org/officeDocument/2006/relationships/slide" Target="slides/slide158.xml"/><Relationship Id="rId153" Type="http://schemas.openxmlformats.org/officeDocument/2006/relationships/slide" Target="slides/slide182.xml"/><Relationship Id="rId174" Type="http://schemas.openxmlformats.org/officeDocument/2006/relationships/slide" Target="slides/slide206.xml"/><Relationship Id="rId179" Type="http://schemas.openxmlformats.org/officeDocument/2006/relationships/slide" Target="slides/slide211.xml"/><Relationship Id="rId190" Type="http://schemas.openxmlformats.org/officeDocument/2006/relationships/slide" Target="slides/slide228.xml"/><Relationship Id="rId15" Type="http://schemas.openxmlformats.org/officeDocument/2006/relationships/slide" Target="slides/slide27.xml"/><Relationship Id="rId36" Type="http://schemas.openxmlformats.org/officeDocument/2006/relationships/slide" Target="slides/slide58.xml"/><Relationship Id="rId57" Type="http://schemas.openxmlformats.org/officeDocument/2006/relationships/slide" Target="slides/slide79.xml"/><Relationship Id="rId106" Type="http://schemas.openxmlformats.org/officeDocument/2006/relationships/slide" Target="slides/slide132.xml"/><Relationship Id="rId127" Type="http://schemas.openxmlformats.org/officeDocument/2006/relationships/slide" Target="slides/slide153.xml"/><Relationship Id="rId10" Type="http://schemas.openxmlformats.org/officeDocument/2006/relationships/slide" Target="slides/slide21.xml"/><Relationship Id="rId31" Type="http://schemas.openxmlformats.org/officeDocument/2006/relationships/slide" Target="slides/slide43.xml"/><Relationship Id="rId52" Type="http://schemas.openxmlformats.org/officeDocument/2006/relationships/slide" Target="slides/slide74.xml"/><Relationship Id="rId73" Type="http://schemas.openxmlformats.org/officeDocument/2006/relationships/slide" Target="slides/slide95.xml"/><Relationship Id="rId78" Type="http://schemas.openxmlformats.org/officeDocument/2006/relationships/slide" Target="slides/slide100.xml"/><Relationship Id="rId94" Type="http://schemas.openxmlformats.org/officeDocument/2006/relationships/slide" Target="slides/slide120.xml"/><Relationship Id="rId99" Type="http://schemas.openxmlformats.org/officeDocument/2006/relationships/slide" Target="slides/slide125.xml"/><Relationship Id="rId101" Type="http://schemas.openxmlformats.org/officeDocument/2006/relationships/slide" Target="slides/slide127.xml"/><Relationship Id="rId122" Type="http://schemas.openxmlformats.org/officeDocument/2006/relationships/slide" Target="slides/slide148.xml"/><Relationship Id="rId143" Type="http://schemas.openxmlformats.org/officeDocument/2006/relationships/slide" Target="slides/slide170.xml"/><Relationship Id="rId148" Type="http://schemas.openxmlformats.org/officeDocument/2006/relationships/slide" Target="slides/slide175.xml"/><Relationship Id="rId164" Type="http://schemas.openxmlformats.org/officeDocument/2006/relationships/slide" Target="slides/slide194.xml"/><Relationship Id="rId169" Type="http://schemas.openxmlformats.org/officeDocument/2006/relationships/slide" Target="slides/slide199.xml"/><Relationship Id="rId185" Type="http://schemas.openxmlformats.org/officeDocument/2006/relationships/slide" Target="slides/slide223.xml"/><Relationship Id="rId4" Type="http://schemas.openxmlformats.org/officeDocument/2006/relationships/slide" Target="slides/slide4.xml"/><Relationship Id="rId9" Type="http://schemas.openxmlformats.org/officeDocument/2006/relationships/slide" Target="slides/slide19.xml"/><Relationship Id="rId180" Type="http://schemas.openxmlformats.org/officeDocument/2006/relationships/slide" Target="slides/slide212.xml"/><Relationship Id="rId26" Type="http://schemas.openxmlformats.org/officeDocument/2006/relationships/slide" Target="slides/slide38.xml"/><Relationship Id="rId47" Type="http://schemas.openxmlformats.org/officeDocument/2006/relationships/slide" Target="slides/slide69.xml"/><Relationship Id="rId68" Type="http://schemas.openxmlformats.org/officeDocument/2006/relationships/slide" Target="slides/slide90.xml"/><Relationship Id="rId89" Type="http://schemas.openxmlformats.org/officeDocument/2006/relationships/slide" Target="slides/slide115.xml"/><Relationship Id="rId112" Type="http://schemas.openxmlformats.org/officeDocument/2006/relationships/slide" Target="slides/slide138.xml"/><Relationship Id="rId133" Type="http://schemas.openxmlformats.org/officeDocument/2006/relationships/slide" Target="slides/slide159.xml"/><Relationship Id="rId154" Type="http://schemas.openxmlformats.org/officeDocument/2006/relationships/slide" Target="slides/slide183.xml"/><Relationship Id="rId175" Type="http://schemas.openxmlformats.org/officeDocument/2006/relationships/slide" Target="slides/slide207.xml"/><Relationship Id="rId16" Type="http://schemas.openxmlformats.org/officeDocument/2006/relationships/slide" Target="slides/slide28.xml"/><Relationship Id="rId37" Type="http://schemas.openxmlformats.org/officeDocument/2006/relationships/slide" Target="slides/slide59.xml"/><Relationship Id="rId58" Type="http://schemas.openxmlformats.org/officeDocument/2006/relationships/slide" Target="slides/slide80.xml"/><Relationship Id="rId79" Type="http://schemas.openxmlformats.org/officeDocument/2006/relationships/slide" Target="slides/slide101.xml"/><Relationship Id="rId102" Type="http://schemas.openxmlformats.org/officeDocument/2006/relationships/slide" Target="slides/slide128.xml"/><Relationship Id="rId123" Type="http://schemas.openxmlformats.org/officeDocument/2006/relationships/slide" Target="slides/slide149.xml"/><Relationship Id="rId144" Type="http://schemas.openxmlformats.org/officeDocument/2006/relationships/slide" Target="slides/slide171.xml"/><Relationship Id="rId90" Type="http://schemas.openxmlformats.org/officeDocument/2006/relationships/slide" Target="slides/slide116.xml"/><Relationship Id="rId165" Type="http://schemas.openxmlformats.org/officeDocument/2006/relationships/slide" Target="slides/slide195.xml"/><Relationship Id="rId186" Type="http://schemas.openxmlformats.org/officeDocument/2006/relationships/slide" Target="slides/slide224.xml"/><Relationship Id="rId27" Type="http://schemas.openxmlformats.org/officeDocument/2006/relationships/slide" Target="slides/slide39.xml"/><Relationship Id="rId48" Type="http://schemas.openxmlformats.org/officeDocument/2006/relationships/slide" Target="slides/slide70.xml"/><Relationship Id="rId69" Type="http://schemas.openxmlformats.org/officeDocument/2006/relationships/slide" Target="slides/slide91.xml"/><Relationship Id="rId113" Type="http://schemas.openxmlformats.org/officeDocument/2006/relationships/slide" Target="slides/slide139.xml"/><Relationship Id="rId134" Type="http://schemas.openxmlformats.org/officeDocument/2006/relationships/slide" Target="slides/slide160.xml"/><Relationship Id="rId80" Type="http://schemas.openxmlformats.org/officeDocument/2006/relationships/slide" Target="slides/slide102.xml"/><Relationship Id="rId155" Type="http://schemas.openxmlformats.org/officeDocument/2006/relationships/slide" Target="slides/slide184.xml"/><Relationship Id="rId176" Type="http://schemas.openxmlformats.org/officeDocument/2006/relationships/slide" Target="slides/slide208.xml"/><Relationship Id="rId17" Type="http://schemas.openxmlformats.org/officeDocument/2006/relationships/slide" Target="slides/slide29.xml"/><Relationship Id="rId38" Type="http://schemas.openxmlformats.org/officeDocument/2006/relationships/slide" Target="slides/slide60.xml"/><Relationship Id="rId59" Type="http://schemas.openxmlformats.org/officeDocument/2006/relationships/slide" Target="slides/slide81.xml"/><Relationship Id="rId103" Type="http://schemas.openxmlformats.org/officeDocument/2006/relationships/slide" Target="slides/slide129.xml"/><Relationship Id="rId124" Type="http://schemas.openxmlformats.org/officeDocument/2006/relationships/slide" Target="slides/slide150.xml"/><Relationship Id="rId70" Type="http://schemas.openxmlformats.org/officeDocument/2006/relationships/slide" Target="slides/slide92.xml"/><Relationship Id="rId91" Type="http://schemas.openxmlformats.org/officeDocument/2006/relationships/slide" Target="slides/slide117.xml"/><Relationship Id="rId145" Type="http://schemas.openxmlformats.org/officeDocument/2006/relationships/slide" Target="slides/slide172.xml"/><Relationship Id="rId166" Type="http://schemas.openxmlformats.org/officeDocument/2006/relationships/slide" Target="slides/slide196.xml"/><Relationship Id="rId187" Type="http://schemas.openxmlformats.org/officeDocument/2006/relationships/slide" Target="slides/slide225.xml"/><Relationship Id="rId1" Type="http://schemas.openxmlformats.org/officeDocument/2006/relationships/slide" Target="slides/slide1.xml"/><Relationship Id="rId28" Type="http://schemas.openxmlformats.org/officeDocument/2006/relationships/slide" Target="slides/slide40.xml"/><Relationship Id="rId49" Type="http://schemas.openxmlformats.org/officeDocument/2006/relationships/slide" Target="slides/slide71.xml"/><Relationship Id="rId114" Type="http://schemas.openxmlformats.org/officeDocument/2006/relationships/slide" Target="slides/slide140.xml"/><Relationship Id="rId60" Type="http://schemas.openxmlformats.org/officeDocument/2006/relationships/slide" Target="slides/slide82.xml"/><Relationship Id="rId81" Type="http://schemas.openxmlformats.org/officeDocument/2006/relationships/slide" Target="slides/slide103.xml"/><Relationship Id="rId135" Type="http://schemas.openxmlformats.org/officeDocument/2006/relationships/slide" Target="slides/slide162.xml"/><Relationship Id="rId156" Type="http://schemas.openxmlformats.org/officeDocument/2006/relationships/slide" Target="slides/slide185.xml"/><Relationship Id="rId177" Type="http://schemas.openxmlformats.org/officeDocument/2006/relationships/slide" Target="slides/slide2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o federici" userId="9de09c822f254df3" providerId="LiveId" clId="{4F84ACD9-8EAF-4C41-99EE-A518A1332C66}"/>
    <pc:docChg chg="undo custSel addSld delSld modSld sldOrd modSection">
      <pc:chgData name="sandro federici" userId="9de09c822f254df3" providerId="LiveId" clId="{4F84ACD9-8EAF-4C41-99EE-A518A1332C66}" dt="2025-06-24T07:12:23.312" v="4926" actId="20577"/>
      <pc:docMkLst>
        <pc:docMk/>
      </pc:docMkLst>
      <pc:sldChg chg="modSp mod">
        <pc:chgData name="sandro federici" userId="9de09c822f254df3" providerId="LiveId" clId="{4F84ACD9-8EAF-4C41-99EE-A518A1332C66}" dt="2025-06-23T09:24:15.136" v="86" actId="12789"/>
        <pc:sldMkLst>
          <pc:docMk/>
          <pc:sldMk cId="1889720997" sldId="429"/>
        </pc:sldMkLst>
        <pc:spChg chg="mod">
          <ac:chgData name="sandro federici" userId="9de09c822f254df3" providerId="LiveId" clId="{4F84ACD9-8EAF-4C41-99EE-A518A1332C66}" dt="2025-06-23T09:24:15.136" v="86" actId="12789"/>
          <ac:spMkLst>
            <pc:docMk/>
            <pc:sldMk cId="1889720997" sldId="429"/>
            <ac:spMk id="2" creationId="{44AFF2C4-B177-42B1-38B0-4EFA1D441786}"/>
          </ac:spMkLst>
        </pc:spChg>
      </pc:sldChg>
      <pc:sldChg chg="modSp mod">
        <pc:chgData name="sandro federici" userId="9de09c822f254df3" providerId="LiveId" clId="{4F84ACD9-8EAF-4C41-99EE-A518A1332C66}" dt="2025-06-23T13:55:23.140" v="3798" actId="1076"/>
        <pc:sldMkLst>
          <pc:docMk/>
          <pc:sldMk cId="1332454931" sldId="443"/>
        </pc:sldMkLst>
        <pc:picChg chg="mod">
          <ac:chgData name="sandro federici" userId="9de09c822f254df3" providerId="LiveId" clId="{4F84ACD9-8EAF-4C41-99EE-A518A1332C66}" dt="2025-06-23T13:55:12.751" v="3797" actId="1076"/>
          <ac:picMkLst>
            <pc:docMk/>
            <pc:sldMk cId="1332454931" sldId="443"/>
            <ac:picMk id="8" creationId="{0944013A-71C0-EF93-9641-44C3F922B33B}"/>
          </ac:picMkLst>
        </pc:picChg>
        <pc:picChg chg="mod">
          <ac:chgData name="sandro federici" userId="9de09c822f254df3" providerId="LiveId" clId="{4F84ACD9-8EAF-4C41-99EE-A518A1332C66}" dt="2025-06-23T13:55:23.140" v="3798" actId="1076"/>
          <ac:picMkLst>
            <pc:docMk/>
            <pc:sldMk cId="1332454931" sldId="443"/>
            <ac:picMk id="11" creationId="{C01DDB55-CA25-AE43-3230-DDF39921F594}"/>
          </ac:picMkLst>
        </pc:picChg>
        <pc:picChg chg="mod">
          <ac:chgData name="sandro federici" userId="9de09c822f254df3" providerId="LiveId" clId="{4F84ACD9-8EAF-4C41-99EE-A518A1332C66}" dt="2025-06-23T13:55:23.140" v="3798" actId="1076"/>
          <ac:picMkLst>
            <pc:docMk/>
            <pc:sldMk cId="1332454931" sldId="443"/>
            <ac:picMk id="12" creationId="{8EF6CE5F-4225-F319-8ACD-2C4003DA000C}"/>
          </ac:picMkLst>
        </pc:picChg>
      </pc:sldChg>
      <pc:sldChg chg="modSp mod">
        <pc:chgData name="sandro federici" userId="9de09c822f254df3" providerId="LiveId" clId="{4F84ACD9-8EAF-4C41-99EE-A518A1332C66}" dt="2025-06-23T13:57:13.084" v="3841" actId="1076"/>
        <pc:sldMkLst>
          <pc:docMk/>
          <pc:sldMk cId="3201888489" sldId="444"/>
        </pc:sldMkLst>
        <pc:spChg chg="mod">
          <ac:chgData name="sandro federici" userId="9de09c822f254df3" providerId="LiveId" clId="{4F84ACD9-8EAF-4C41-99EE-A518A1332C66}" dt="2025-06-23T13:57:13.084" v="3841" actId="1076"/>
          <ac:spMkLst>
            <pc:docMk/>
            <pc:sldMk cId="3201888489" sldId="444"/>
            <ac:spMk id="3" creationId="{8C899B28-4175-4767-389D-05B91B236E21}"/>
          </ac:spMkLst>
        </pc:spChg>
        <pc:picChg chg="mod">
          <ac:chgData name="sandro federici" userId="9de09c822f254df3" providerId="LiveId" clId="{4F84ACD9-8EAF-4C41-99EE-A518A1332C66}" dt="2025-06-23T13:56:30.911" v="3808" actId="1076"/>
          <ac:picMkLst>
            <pc:docMk/>
            <pc:sldMk cId="3201888489" sldId="444"/>
            <ac:picMk id="8" creationId="{29C0A807-6FFF-40DE-1155-E46C16638FDC}"/>
          </ac:picMkLst>
        </pc:picChg>
      </pc:sldChg>
      <pc:sldChg chg="modSp mod">
        <pc:chgData name="sandro federici" userId="9de09c822f254df3" providerId="LiveId" clId="{4F84ACD9-8EAF-4C41-99EE-A518A1332C66}" dt="2025-06-23T09:20:15.811" v="4" actId="27636"/>
        <pc:sldMkLst>
          <pc:docMk/>
          <pc:sldMk cId="4100913497" sldId="454"/>
        </pc:sldMkLst>
        <pc:spChg chg="mod">
          <ac:chgData name="sandro federici" userId="9de09c822f254df3" providerId="LiveId" clId="{4F84ACD9-8EAF-4C41-99EE-A518A1332C66}" dt="2025-06-23T09:20:15.811" v="4" actId="27636"/>
          <ac:spMkLst>
            <pc:docMk/>
            <pc:sldMk cId="4100913497" sldId="454"/>
            <ac:spMk id="3" creationId="{8C899B28-4175-4767-389D-05B91B236E21}"/>
          </ac:spMkLst>
        </pc:spChg>
      </pc:sldChg>
      <pc:sldChg chg="modSp mod">
        <pc:chgData name="sandro federici" userId="9de09c822f254df3" providerId="LiveId" clId="{4F84ACD9-8EAF-4C41-99EE-A518A1332C66}" dt="2025-06-23T14:43:53.857" v="4421" actId="1076"/>
        <pc:sldMkLst>
          <pc:docMk/>
          <pc:sldMk cId="1609591594" sldId="462"/>
        </pc:sldMkLst>
        <pc:spChg chg="mod">
          <ac:chgData name="sandro federici" userId="9de09c822f254df3" providerId="LiveId" clId="{4F84ACD9-8EAF-4C41-99EE-A518A1332C66}" dt="2025-06-23T14:43:53.857" v="4421" actId="1076"/>
          <ac:spMkLst>
            <pc:docMk/>
            <pc:sldMk cId="1609591594" sldId="462"/>
            <ac:spMk id="14" creationId="{785A62D0-3AC3-20F2-2382-33258D3D7CE8}"/>
          </ac:spMkLst>
        </pc:spChg>
      </pc:sldChg>
      <pc:sldChg chg="modSp mod">
        <pc:chgData name="sandro federici" userId="9de09c822f254df3" providerId="LiveId" clId="{4F84ACD9-8EAF-4C41-99EE-A518A1332C66}" dt="2025-06-23T14:20:22.973" v="4225" actId="6549"/>
        <pc:sldMkLst>
          <pc:docMk/>
          <pc:sldMk cId="2521100637" sldId="464"/>
        </pc:sldMkLst>
        <pc:spChg chg="mod">
          <ac:chgData name="sandro federici" userId="9de09c822f254df3" providerId="LiveId" clId="{4F84ACD9-8EAF-4C41-99EE-A518A1332C66}" dt="2025-06-23T14:20:22.973" v="4225" actId="6549"/>
          <ac:spMkLst>
            <pc:docMk/>
            <pc:sldMk cId="2521100637" sldId="464"/>
            <ac:spMk id="6" creationId="{D97EB826-3DAD-DD51-A961-D04E3DAC6B97}"/>
          </ac:spMkLst>
        </pc:spChg>
        <pc:spChg chg="mod">
          <ac:chgData name="sandro federici" userId="9de09c822f254df3" providerId="LiveId" clId="{4F84ACD9-8EAF-4C41-99EE-A518A1332C66}" dt="2025-06-23T14:04:21.147" v="3940" actId="14100"/>
          <ac:spMkLst>
            <pc:docMk/>
            <pc:sldMk cId="2521100637" sldId="464"/>
            <ac:spMk id="14" creationId="{785A62D0-3AC3-20F2-2382-33258D3D7CE8}"/>
          </ac:spMkLst>
        </pc:spChg>
      </pc:sldChg>
      <pc:sldChg chg="modSp mod">
        <pc:chgData name="sandro federici" userId="9de09c822f254df3" providerId="LiveId" clId="{4F84ACD9-8EAF-4C41-99EE-A518A1332C66}" dt="2025-06-23T14:25:32.920" v="4281" actId="255"/>
        <pc:sldMkLst>
          <pc:docMk/>
          <pc:sldMk cId="849777057" sldId="465"/>
        </pc:sldMkLst>
        <pc:spChg chg="mod">
          <ac:chgData name="sandro federici" userId="9de09c822f254df3" providerId="LiveId" clId="{4F84ACD9-8EAF-4C41-99EE-A518A1332C66}" dt="2025-06-23T14:25:32.920" v="4281" actId="255"/>
          <ac:spMkLst>
            <pc:docMk/>
            <pc:sldMk cId="849777057" sldId="465"/>
            <ac:spMk id="7" creationId="{C66E2BAF-4051-BFEC-753C-0CBDC8E95095}"/>
          </ac:spMkLst>
        </pc:spChg>
      </pc:sldChg>
      <pc:sldChg chg="modSp mod">
        <pc:chgData name="sandro federici" userId="9de09c822f254df3" providerId="LiveId" clId="{4F84ACD9-8EAF-4C41-99EE-A518A1332C66}" dt="2025-06-23T14:20:31.446" v="4228" actId="6549"/>
        <pc:sldMkLst>
          <pc:docMk/>
          <pc:sldMk cId="328609866" sldId="467"/>
        </pc:sldMkLst>
        <pc:spChg chg="mod">
          <ac:chgData name="sandro federici" userId="9de09c822f254df3" providerId="LiveId" clId="{4F84ACD9-8EAF-4C41-99EE-A518A1332C66}" dt="2025-06-23T14:20:31.446" v="4228" actId="6549"/>
          <ac:spMkLst>
            <pc:docMk/>
            <pc:sldMk cId="328609866" sldId="467"/>
            <ac:spMk id="6" creationId="{69E29E52-0216-AD47-B1E1-D272F1F7B05F}"/>
          </ac:spMkLst>
        </pc:spChg>
      </pc:sldChg>
      <pc:sldChg chg="modSp mod">
        <pc:chgData name="sandro federici" userId="9de09c822f254df3" providerId="LiveId" clId="{4F84ACD9-8EAF-4C41-99EE-A518A1332C66}" dt="2025-06-23T14:09:31.558" v="4020" actId="1582"/>
        <pc:sldMkLst>
          <pc:docMk/>
          <pc:sldMk cId="2129694768" sldId="472"/>
        </pc:sldMkLst>
        <pc:picChg chg="mod">
          <ac:chgData name="sandro federici" userId="9de09c822f254df3" providerId="LiveId" clId="{4F84ACD9-8EAF-4C41-99EE-A518A1332C66}" dt="2025-06-23T14:09:31.558" v="4020" actId="1582"/>
          <ac:picMkLst>
            <pc:docMk/>
            <pc:sldMk cId="2129694768" sldId="472"/>
            <ac:picMk id="11" creationId="{22EC10E5-CD5A-35B6-3C39-40EA9CF80DBF}"/>
          </ac:picMkLst>
        </pc:picChg>
      </pc:sldChg>
      <pc:sldChg chg="modSp mod">
        <pc:chgData name="sandro federici" userId="9de09c822f254df3" providerId="LiveId" clId="{4F84ACD9-8EAF-4C41-99EE-A518A1332C66}" dt="2025-06-23T14:25:46.036" v="4283" actId="255"/>
        <pc:sldMkLst>
          <pc:docMk/>
          <pc:sldMk cId="3688072803" sldId="473"/>
        </pc:sldMkLst>
        <pc:spChg chg="mod">
          <ac:chgData name="sandro federici" userId="9de09c822f254df3" providerId="LiveId" clId="{4F84ACD9-8EAF-4C41-99EE-A518A1332C66}" dt="2025-06-23T14:25:46.036" v="4283" actId="255"/>
          <ac:spMkLst>
            <pc:docMk/>
            <pc:sldMk cId="3688072803" sldId="473"/>
            <ac:spMk id="10" creationId="{0CCD37D2-5FEB-7990-7C45-8AAACAC75871}"/>
          </ac:spMkLst>
        </pc:spChg>
      </pc:sldChg>
      <pc:sldChg chg="modSp mod">
        <pc:chgData name="sandro federici" userId="9de09c822f254df3" providerId="LiveId" clId="{4F84ACD9-8EAF-4C41-99EE-A518A1332C66}" dt="2025-06-23T14:41:04.857" v="4398" actId="1076"/>
        <pc:sldMkLst>
          <pc:docMk/>
          <pc:sldMk cId="3704743982" sldId="474"/>
        </pc:sldMkLst>
        <pc:spChg chg="mod">
          <ac:chgData name="sandro federici" userId="9de09c822f254df3" providerId="LiveId" clId="{4F84ACD9-8EAF-4C41-99EE-A518A1332C66}" dt="2025-06-23T14:40:12.387" v="4392" actId="1076"/>
          <ac:spMkLst>
            <pc:docMk/>
            <pc:sldMk cId="3704743982" sldId="474"/>
            <ac:spMk id="3" creationId="{8C899B28-4175-4767-389D-05B91B236E21}"/>
          </ac:spMkLst>
        </pc:spChg>
        <pc:spChg chg="mod">
          <ac:chgData name="sandro federici" userId="9de09c822f254df3" providerId="LiveId" clId="{4F84ACD9-8EAF-4C41-99EE-A518A1332C66}" dt="2025-06-23T14:41:04.857" v="4398" actId="1076"/>
          <ac:spMkLst>
            <pc:docMk/>
            <pc:sldMk cId="3704743982" sldId="474"/>
            <ac:spMk id="12" creationId="{349F135B-B653-A04A-5F0A-90A3EED3638D}"/>
          </ac:spMkLst>
        </pc:spChg>
        <pc:spChg chg="mod">
          <ac:chgData name="sandro federici" userId="9de09c822f254df3" providerId="LiveId" clId="{4F84ACD9-8EAF-4C41-99EE-A518A1332C66}" dt="2025-06-23T14:41:04.857" v="4398" actId="1076"/>
          <ac:spMkLst>
            <pc:docMk/>
            <pc:sldMk cId="3704743982" sldId="474"/>
            <ac:spMk id="14" creationId="{D418B139-92E0-C47E-B63A-27FAFFCAFBD6}"/>
          </ac:spMkLst>
        </pc:spChg>
        <pc:spChg chg="mod">
          <ac:chgData name="sandro federici" userId="9de09c822f254df3" providerId="LiveId" clId="{4F84ACD9-8EAF-4C41-99EE-A518A1332C66}" dt="2025-06-23T14:41:04.857" v="4398" actId="1076"/>
          <ac:spMkLst>
            <pc:docMk/>
            <pc:sldMk cId="3704743982" sldId="474"/>
            <ac:spMk id="15" creationId="{2824A1C1-581F-F7C4-2FA6-F99DBB933A6D}"/>
          </ac:spMkLst>
        </pc:spChg>
        <pc:graphicFrameChg chg="mod modGraphic">
          <ac:chgData name="sandro federici" userId="9de09c822f254df3" providerId="LiveId" clId="{4F84ACD9-8EAF-4C41-99EE-A518A1332C66}" dt="2025-06-23T14:40:25.794" v="4394" actId="255"/>
          <ac:graphicFrameMkLst>
            <pc:docMk/>
            <pc:sldMk cId="3704743982" sldId="474"/>
            <ac:graphicFrameMk id="9" creationId="{8A65998E-D189-2B05-0D9C-AB14B897AC04}"/>
          </ac:graphicFrameMkLst>
        </pc:graphicFrameChg>
        <pc:picChg chg="mod">
          <ac:chgData name="sandro federici" userId="9de09c822f254df3" providerId="LiveId" clId="{4F84ACD9-8EAF-4C41-99EE-A518A1332C66}" dt="2025-06-23T14:40:50.643" v="4397" actId="1076"/>
          <ac:picMkLst>
            <pc:docMk/>
            <pc:sldMk cId="3704743982" sldId="474"/>
            <ac:picMk id="5" creationId="{87E45AA4-5BAB-C402-0142-10FA71B5A324}"/>
          </ac:picMkLst>
        </pc:picChg>
        <pc:picChg chg="mod">
          <ac:chgData name="sandro federici" userId="9de09c822f254df3" providerId="LiveId" clId="{4F84ACD9-8EAF-4C41-99EE-A518A1332C66}" dt="2025-06-23T14:41:04.857" v="4398" actId="1076"/>
          <ac:picMkLst>
            <pc:docMk/>
            <pc:sldMk cId="3704743982" sldId="474"/>
            <ac:picMk id="13" creationId="{79572281-F264-8771-0E4E-6781B69FFA52}"/>
          </ac:picMkLst>
        </pc:picChg>
        <pc:cxnChg chg="mod">
          <ac:chgData name="sandro federici" userId="9de09c822f254df3" providerId="LiveId" clId="{4F84ACD9-8EAF-4C41-99EE-A518A1332C66}" dt="2025-06-23T14:40:50.643" v="4397" actId="1076"/>
          <ac:cxnSpMkLst>
            <pc:docMk/>
            <pc:sldMk cId="3704743982" sldId="474"/>
            <ac:cxnSpMk id="10" creationId="{82EF13F9-1330-184C-84CB-9F6D1DCC05B2}"/>
          </ac:cxnSpMkLst>
        </pc:cxnChg>
      </pc:sldChg>
      <pc:sldChg chg="modSp mod">
        <pc:chgData name="sandro federici" userId="9de09c822f254df3" providerId="LiveId" clId="{4F84ACD9-8EAF-4C41-99EE-A518A1332C66}" dt="2025-06-23T14:25:39.156" v="4282" actId="255"/>
        <pc:sldMkLst>
          <pc:docMk/>
          <pc:sldMk cId="1447239528" sldId="475"/>
        </pc:sldMkLst>
        <pc:spChg chg="mod">
          <ac:chgData name="sandro federici" userId="9de09c822f254df3" providerId="LiveId" clId="{4F84ACD9-8EAF-4C41-99EE-A518A1332C66}" dt="2025-06-23T14:25:39.156" v="4282" actId="255"/>
          <ac:spMkLst>
            <pc:docMk/>
            <pc:sldMk cId="1447239528" sldId="475"/>
            <ac:spMk id="13" creationId="{1C62208F-9E87-BC4C-5FEF-F2927A189BAB}"/>
          </ac:spMkLst>
        </pc:spChg>
      </pc:sldChg>
      <pc:sldChg chg="modSp mod">
        <pc:chgData name="sandro federici" userId="9de09c822f254df3" providerId="LiveId" clId="{4F84ACD9-8EAF-4C41-99EE-A518A1332C66}" dt="2025-06-23T14:24:32.286" v="4278" actId="255"/>
        <pc:sldMkLst>
          <pc:docMk/>
          <pc:sldMk cId="1913168991" sldId="476"/>
        </pc:sldMkLst>
        <pc:spChg chg="mod">
          <ac:chgData name="sandro federici" userId="9de09c822f254df3" providerId="LiveId" clId="{4F84ACD9-8EAF-4C41-99EE-A518A1332C66}" dt="2025-06-23T14:24:32.286" v="4278" actId="255"/>
          <ac:spMkLst>
            <pc:docMk/>
            <pc:sldMk cId="1913168991" sldId="476"/>
            <ac:spMk id="9" creationId="{C05614FF-611A-E178-4328-882E81262B07}"/>
          </ac:spMkLst>
        </pc:spChg>
      </pc:sldChg>
      <pc:sldChg chg="modSp mod">
        <pc:chgData name="sandro federici" userId="9de09c822f254df3" providerId="LiveId" clId="{4F84ACD9-8EAF-4C41-99EE-A518A1332C66}" dt="2025-06-23T14:41:31.315" v="4400" actId="12789"/>
        <pc:sldMkLst>
          <pc:docMk/>
          <pc:sldMk cId="3839338700" sldId="477"/>
        </pc:sldMkLst>
        <pc:graphicFrameChg chg="mod modGraphic">
          <ac:chgData name="sandro federici" userId="9de09c822f254df3" providerId="LiveId" clId="{4F84ACD9-8EAF-4C41-99EE-A518A1332C66}" dt="2025-06-23T14:41:31.315" v="4400" actId="12789"/>
          <ac:graphicFrameMkLst>
            <pc:docMk/>
            <pc:sldMk cId="3839338700" sldId="477"/>
            <ac:graphicFrameMk id="9" creationId="{8A65998E-D189-2B05-0D9C-AB14B897AC04}"/>
          </ac:graphicFrameMkLst>
        </pc:graphicFrameChg>
      </pc:sldChg>
      <pc:sldChg chg="delSp modSp mod">
        <pc:chgData name="sandro federici" userId="9de09c822f254df3" providerId="LiveId" clId="{4F84ACD9-8EAF-4C41-99EE-A518A1332C66}" dt="2025-06-23T14:18:58.467" v="4205" actId="1076"/>
        <pc:sldMkLst>
          <pc:docMk/>
          <pc:sldMk cId="3915411231" sldId="480"/>
        </pc:sldMkLst>
        <pc:spChg chg="mod">
          <ac:chgData name="sandro federici" userId="9de09c822f254df3" providerId="LiveId" clId="{4F84ACD9-8EAF-4C41-99EE-A518A1332C66}" dt="2025-06-23T14:18:58.467" v="4205" actId="1076"/>
          <ac:spMkLst>
            <pc:docMk/>
            <pc:sldMk cId="3915411231" sldId="480"/>
            <ac:spMk id="3" creationId="{8C899B28-4175-4767-389D-05B91B236E21}"/>
          </ac:spMkLst>
        </pc:spChg>
        <pc:spChg chg="del mod">
          <ac:chgData name="sandro federici" userId="9de09c822f254df3" providerId="LiveId" clId="{4F84ACD9-8EAF-4C41-99EE-A518A1332C66}" dt="2025-06-23T14:16:17.607" v="4152" actId="478"/>
          <ac:spMkLst>
            <pc:docMk/>
            <pc:sldMk cId="3915411231" sldId="480"/>
            <ac:spMk id="10" creationId="{2EABF73D-D8E6-B427-34BB-032D021937C9}"/>
          </ac:spMkLst>
        </pc:spChg>
        <pc:spChg chg="del">
          <ac:chgData name="sandro federici" userId="9de09c822f254df3" providerId="LiveId" clId="{4F84ACD9-8EAF-4C41-99EE-A518A1332C66}" dt="2025-06-23T14:17:14.444" v="4163" actId="478"/>
          <ac:spMkLst>
            <pc:docMk/>
            <pc:sldMk cId="3915411231" sldId="480"/>
            <ac:spMk id="14" creationId="{93ACD9A9-7248-DA46-0AC9-66950AFC0888}"/>
          </ac:spMkLst>
        </pc:spChg>
        <pc:picChg chg="mod">
          <ac:chgData name="sandro federici" userId="9de09c822f254df3" providerId="LiveId" clId="{4F84ACD9-8EAF-4C41-99EE-A518A1332C66}" dt="2025-06-23T14:17:44.898" v="4167" actId="1076"/>
          <ac:picMkLst>
            <pc:docMk/>
            <pc:sldMk cId="3915411231" sldId="480"/>
            <ac:picMk id="5" creationId="{1FDE01B5-27A7-E9E7-D769-33530928705D}"/>
          </ac:picMkLst>
        </pc:picChg>
        <pc:picChg chg="mod">
          <ac:chgData name="sandro federici" userId="9de09c822f254df3" providerId="LiveId" clId="{4F84ACD9-8EAF-4C41-99EE-A518A1332C66}" dt="2025-06-23T14:17:28.289" v="4164" actId="1076"/>
          <ac:picMkLst>
            <pc:docMk/>
            <pc:sldMk cId="3915411231" sldId="480"/>
            <ac:picMk id="7" creationId="{1E326D4E-4592-D61D-D637-A74B16590833}"/>
          </ac:picMkLst>
        </pc:picChg>
        <pc:picChg chg="mod">
          <ac:chgData name="sandro federici" userId="9de09c822f254df3" providerId="LiveId" clId="{4F84ACD9-8EAF-4C41-99EE-A518A1332C66}" dt="2025-06-23T14:17:40.467" v="4166" actId="1076"/>
          <ac:picMkLst>
            <pc:docMk/>
            <pc:sldMk cId="3915411231" sldId="480"/>
            <ac:picMk id="13" creationId="{2F6D196A-9F8E-0473-972F-187BCA484520}"/>
          </ac:picMkLst>
        </pc:picChg>
        <pc:cxnChg chg="mod">
          <ac:chgData name="sandro federici" userId="9de09c822f254df3" providerId="LiveId" clId="{4F84ACD9-8EAF-4C41-99EE-A518A1332C66}" dt="2025-06-23T14:17:40.467" v="4166" actId="1076"/>
          <ac:cxnSpMkLst>
            <pc:docMk/>
            <pc:sldMk cId="3915411231" sldId="480"/>
            <ac:cxnSpMk id="6" creationId="{5A0728AF-F6C6-BF90-4B14-2C17DF37F1B8}"/>
          </ac:cxnSpMkLst>
        </pc:cxnChg>
        <pc:cxnChg chg="mod">
          <ac:chgData name="sandro federici" userId="9de09c822f254df3" providerId="LiveId" clId="{4F84ACD9-8EAF-4C41-99EE-A518A1332C66}" dt="2025-06-23T14:17:28.289" v="4164" actId="1076"/>
          <ac:cxnSpMkLst>
            <pc:docMk/>
            <pc:sldMk cId="3915411231" sldId="480"/>
            <ac:cxnSpMk id="11" creationId="{5EA71009-29F2-491C-5978-21B87DD4D458}"/>
          </ac:cxnSpMkLst>
        </pc:cxnChg>
      </pc:sldChg>
      <pc:sldChg chg="addSp modSp mod">
        <pc:chgData name="sandro federici" userId="9de09c822f254df3" providerId="LiveId" clId="{4F84ACD9-8EAF-4C41-99EE-A518A1332C66}" dt="2025-06-23T14:02:41.413" v="3924" actId="1036"/>
        <pc:sldMkLst>
          <pc:docMk/>
          <pc:sldMk cId="1990143698" sldId="481"/>
        </pc:sldMkLst>
        <pc:spChg chg="mod">
          <ac:chgData name="sandro federici" userId="9de09c822f254df3" providerId="LiveId" clId="{4F84ACD9-8EAF-4C41-99EE-A518A1332C66}" dt="2025-06-23T14:02:03.978" v="3915" actId="1076"/>
          <ac:spMkLst>
            <pc:docMk/>
            <pc:sldMk cId="1990143698" sldId="481"/>
            <ac:spMk id="3" creationId="{8C899B28-4175-4767-389D-05B91B236E21}"/>
          </ac:spMkLst>
        </pc:spChg>
        <pc:spChg chg="mod">
          <ac:chgData name="sandro federici" userId="9de09c822f254df3" providerId="LiveId" clId="{4F84ACD9-8EAF-4C41-99EE-A518A1332C66}" dt="2025-06-23T14:02:41.413" v="3924" actId="1036"/>
          <ac:spMkLst>
            <pc:docMk/>
            <pc:sldMk cId="1990143698" sldId="481"/>
            <ac:spMk id="8" creationId="{5987C121-39FA-5D57-8EAF-7578A704EC47}"/>
          </ac:spMkLst>
        </pc:spChg>
        <pc:picChg chg="add mod">
          <ac:chgData name="sandro federici" userId="9de09c822f254df3" providerId="LiveId" clId="{4F84ACD9-8EAF-4C41-99EE-A518A1332C66}" dt="2025-06-23T13:57:38.529" v="3842"/>
          <ac:picMkLst>
            <pc:docMk/>
            <pc:sldMk cId="1990143698" sldId="481"/>
            <ac:picMk id="4" creationId="{D683CAC0-4DF1-F107-7781-04F61BC9E531}"/>
          </ac:picMkLst>
        </pc:picChg>
        <pc:picChg chg="mod">
          <ac:chgData name="sandro federici" userId="9de09c822f254df3" providerId="LiveId" clId="{4F84ACD9-8EAF-4C41-99EE-A518A1332C66}" dt="2025-06-23T14:02:16.024" v="3918" actId="14100"/>
          <ac:picMkLst>
            <pc:docMk/>
            <pc:sldMk cId="1990143698" sldId="481"/>
            <ac:picMk id="5" creationId="{77D80BA4-00E0-D207-98AD-C69E1DB6B9FD}"/>
          </ac:picMkLst>
        </pc:picChg>
      </pc:sldChg>
      <pc:sldChg chg="modSp mod">
        <pc:chgData name="sandro federici" userId="9de09c822f254df3" providerId="LiveId" clId="{4F84ACD9-8EAF-4C41-99EE-A518A1332C66}" dt="2025-06-23T09:24:36.624" v="88" actId="255"/>
        <pc:sldMkLst>
          <pc:docMk/>
          <pc:sldMk cId="58456799" sldId="490"/>
        </pc:sldMkLst>
        <pc:spChg chg="mod">
          <ac:chgData name="sandro federici" userId="9de09c822f254df3" providerId="LiveId" clId="{4F84ACD9-8EAF-4C41-99EE-A518A1332C66}" dt="2025-06-23T09:24:28.273" v="87" actId="255"/>
          <ac:spMkLst>
            <pc:docMk/>
            <pc:sldMk cId="58456799" sldId="490"/>
            <ac:spMk id="9" creationId="{5243D6A7-2E38-B705-2790-9105093F5FFE}"/>
          </ac:spMkLst>
        </pc:spChg>
        <pc:spChg chg="mod">
          <ac:chgData name="sandro federici" userId="9de09c822f254df3" providerId="LiveId" clId="{4F84ACD9-8EAF-4C41-99EE-A518A1332C66}" dt="2025-06-23T09:24:36.624" v="88" actId="255"/>
          <ac:spMkLst>
            <pc:docMk/>
            <pc:sldMk cId="58456799" sldId="490"/>
            <ac:spMk id="11" creationId="{19D72969-4FD6-4531-B56C-42A8BBCFB531}"/>
          </ac:spMkLst>
        </pc:spChg>
      </pc:sldChg>
      <pc:sldChg chg="del">
        <pc:chgData name="sandro federici" userId="9de09c822f254df3" providerId="LiveId" clId="{4F84ACD9-8EAF-4C41-99EE-A518A1332C66}" dt="2025-06-23T09:33:40.555" v="102" actId="47"/>
        <pc:sldMkLst>
          <pc:docMk/>
          <pc:sldMk cId="3796028315" sldId="503"/>
        </pc:sldMkLst>
      </pc:sldChg>
      <pc:sldChg chg="modSp mod">
        <pc:chgData name="sandro federici" userId="9de09c822f254df3" providerId="LiveId" clId="{4F84ACD9-8EAF-4C41-99EE-A518A1332C66}" dt="2025-06-23T09:35:55.424" v="152" actId="1076"/>
        <pc:sldMkLst>
          <pc:docMk/>
          <pc:sldMk cId="3706508262" sldId="508"/>
        </pc:sldMkLst>
        <pc:spChg chg="mod">
          <ac:chgData name="sandro federici" userId="9de09c822f254df3" providerId="LiveId" clId="{4F84ACD9-8EAF-4C41-99EE-A518A1332C66}" dt="2025-06-23T09:35:55.424" v="152" actId="1076"/>
          <ac:spMkLst>
            <pc:docMk/>
            <pc:sldMk cId="3706508262" sldId="508"/>
            <ac:spMk id="4" creationId="{36E37E59-AC6E-23D4-31BA-265A75CB1F4F}"/>
          </ac:spMkLst>
        </pc:spChg>
        <pc:spChg chg="mod">
          <ac:chgData name="sandro federici" userId="9de09c822f254df3" providerId="LiveId" clId="{4F84ACD9-8EAF-4C41-99EE-A518A1332C66}" dt="2025-06-23T09:34:44.869" v="112" actId="12788"/>
          <ac:spMkLst>
            <pc:docMk/>
            <pc:sldMk cId="3706508262" sldId="508"/>
            <ac:spMk id="5" creationId="{F6808543-DC33-6513-4C52-17FF371FDBF0}"/>
          </ac:spMkLst>
        </pc:spChg>
        <pc:spChg chg="mod">
          <ac:chgData name="sandro federici" userId="9de09c822f254df3" providerId="LiveId" clId="{4F84ACD9-8EAF-4C41-99EE-A518A1332C66}" dt="2025-06-23T09:34:53.608" v="113" actId="1076"/>
          <ac:spMkLst>
            <pc:docMk/>
            <pc:sldMk cId="3706508262" sldId="508"/>
            <ac:spMk id="6" creationId="{5721E7BB-AB66-139D-467A-3E9E20E7B59A}"/>
          </ac:spMkLst>
        </pc:spChg>
        <pc:spChg chg="mod">
          <ac:chgData name="sandro federici" userId="9de09c822f254df3" providerId="LiveId" clId="{4F84ACD9-8EAF-4C41-99EE-A518A1332C66}" dt="2025-06-23T09:35:42.396" v="151" actId="1076"/>
          <ac:spMkLst>
            <pc:docMk/>
            <pc:sldMk cId="3706508262" sldId="508"/>
            <ac:spMk id="8" creationId="{1AF2483A-529D-95AA-8CB0-C847251705E1}"/>
          </ac:spMkLst>
        </pc:spChg>
      </pc:sldChg>
      <pc:sldChg chg="modSp mod">
        <pc:chgData name="sandro federici" userId="9de09c822f254df3" providerId="LiveId" clId="{4F84ACD9-8EAF-4C41-99EE-A518A1332C66}" dt="2025-06-23T09:41:26.771" v="194" actId="1076"/>
        <pc:sldMkLst>
          <pc:docMk/>
          <pc:sldMk cId="518518884" sldId="510"/>
        </pc:sldMkLst>
        <pc:spChg chg="mod">
          <ac:chgData name="sandro federici" userId="9de09c822f254df3" providerId="LiveId" clId="{4F84ACD9-8EAF-4C41-99EE-A518A1332C66}" dt="2025-06-23T09:39:15.499" v="172" actId="1076"/>
          <ac:spMkLst>
            <pc:docMk/>
            <pc:sldMk cId="518518884" sldId="510"/>
            <ac:spMk id="5" creationId="{F6808543-DC33-6513-4C52-17FF371FDBF0}"/>
          </ac:spMkLst>
        </pc:spChg>
        <pc:spChg chg="mod">
          <ac:chgData name="sandro federici" userId="9de09c822f254df3" providerId="LiveId" clId="{4F84ACD9-8EAF-4C41-99EE-A518A1332C66}" dt="2025-06-23T09:40:52.621" v="189" actId="12788"/>
          <ac:spMkLst>
            <pc:docMk/>
            <pc:sldMk cId="518518884" sldId="510"/>
            <ac:spMk id="8" creationId="{9B792FD4-9B52-247B-824A-571E88CD36E4}"/>
          </ac:spMkLst>
        </pc:spChg>
        <pc:picChg chg="mod">
          <ac:chgData name="sandro federici" userId="9de09c822f254df3" providerId="LiveId" clId="{4F84ACD9-8EAF-4C41-99EE-A518A1332C66}" dt="2025-06-23T09:40:59.008" v="190" actId="12788"/>
          <ac:picMkLst>
            <pc:docMk/>
            <pc:sldMk cId="518518884" sldId="510"/>
            <ac:picMk id="10" creationId="{54A4DADB-9400-2641-B99E-DD0835311C56}"/>
          </ac:picMkLst>
        </pc:picChg>
        <pc:picChg chg="mod">
          <ac:chgData name="sandro federici" userId="9de09c822f254df3" providerId="LiveId" clId="{4F84ACD9-8EAF-4C41-99EE-A518A1332C66}" dt="2025-06-23T09:41:23.578" v="193" actId="1076"/>
          <ac:picMkLst>
            <pc:docMk/>
            <pc:sldMk cId="518518884" sldId="510"/>
            <ac:picMk id="12" creationId="{515FA4F7-E44D-B39C-F659-B4FFE5DCBF0D}"/>
          </ac:picMkLst>
        </pc:picChg>
        <pc:picChg chg="mod">
          <ac:chgData name="sandro federici" userId="9de09c822f254df3" providerId="LiveId" clId="{4F84ACD9-8EAF-4C41-99EE-A518A1332C66}" dt="2025-06-23T09:41:26.771" v="194" actId="1076"/>
          <ac:picMkLst>
            <pc:docMk/>
            <pc:sldMk cId="518518884" sldId="510"/>
            <ac:picMk id="14" creationId="{9F00547E-C0CE-B179-FF40-653749A52ACC}"/>
          </ac:picMkLst>
        </pc:picChg>
        <pc:picChg chg="mod">
          <ac:chgData name="sandro federici" userId="9de09c822f254df3" providerId="LiveId" clId="{4F84ACD9-8EAF-4C41-99EE-A518A1332C66}" dt="2025-06-23T09:41:13.194" v="191" actId="1076"/>
          <ac:picMkLst>
            <pc:docMk/>
            <pc:sldMk cId="518518884" sldId="510"/>
            <ac:picMk id="16" creationId="{1421A047-E536-5BE2-CE3D-2B52A9486D15}"/>
          </ac:picMkLst>
        </pc:picChg>
      </pc:sldChg>
      <pc:sldChg chg="modSp mod">
        <pc:chgData name="sandro federici" userId="9de09c822f254df3" providerId="LiveId" clId="{4F84ACD9-8EAF-4C41-99EE-A518A1332C66}" dt="2025-06-23T09:46:35.843" v="195" actId="1582"/>
        <pc:sldMkLst>
          <pc:docMk/>
          <pc:sldMk cId="889961580" sldId="520"/>
        </pc:sldMkLst>
        <pc:spChg chg="mod">
          <ac:chgData name="sandro federici" userId="9de09c822f254df3" providerId="LiveId" clId="{4F84ACD9-8EAF-4C41-99EE-A518A1332C66}" dt="2025-06-23T09:46:35.843" v="195" actId="1582"/>
          <ac:spMkLst>
            <pc:docMk/>
            <pc:sldMk cId="889961580" sldId="520"/>
            <ac:spMk id="7" creationId="{1C514A47-E8A9-3B7A-FF8C-FF7C811B6A67}"/>
          </ac:spMkLst>
        </pc:spChg>
        <pc:picChg chg="mod">
          <ac:chgData name="sandro federici" userId="9de09c822f254df3" providerId="LiveId" clId="{4F84ACD9-8EAF-4C41-99EE-A518A1332C66}" dt="2025-06-23T09:46:35.843" v="195" actId="1582"/>
          <ac:picMkLst>
            <pc:docMk/>
            <pc:sldMk cId="889961580" sldId="520"/>
            <ac:picMk id="5" creationId="{110B1399-590D-AB9D-A6FB-BC458C20627A}"/>
          </ac:picMkLst>
        </pc:picChg>
      </pc:sldChg>
      <pc:sldChg chg="del">
        <pc:chgData name="sandro federici" userId="9de09c822f254df3" providerId="LiveId" clId="{4F84ACD9-8EAF-4C41-99EE-A518A1332C66}" dt="2025-06-23T09:37:47.154" v="166" actId="47"/>
        <pc:sldMkLst>
          <pc:docMk/>
          <pc:sldMk cId="3914077465" sldId="524"/>
        </pc:sldMkLst>
      </pc:sldChg>
      <pc:sldChg chg="modSp mod">
        <pc:chgData name="sandro federici" userId="9de09c822f254df3" providerId="LiveId" clId="{4F84ACD9-8EAF-4C41-99EE-A518A1332C66}" dt="2025-06-23T09:46:59.698" v="197" actId="1076"/>
        <pc:sldMkLst>
          <pc:docMk/>
          <pc:sldMk cId="3162703151" sldId="525"/>
        </pc:sldMkLst>
        <pc:spChg chg="mod">
          <ac:chgData name="sandro federici" userId="9de09c822f254df3" providerId="LiveId" clId="{4F84ACD9-8EAF-4C41-99EE-A518A1332C66}" dt="2025-06-23T09:46:54.360" v="196" actId="20577"/>
          <ac:spMkLst>
            <pc:docMk/>
            <pc:sldMk cId="3162703151" sldId="525"/>
            <ac:spMk id="5" creationId="{FDA3D274-26A7-BAB0-AC8B-CA528268E12B}"/>
          </ac:spMkLst>
        </pc:spChg>
        <pc:picChg chg="mod">
          <ac:chgData name="sandro federici" userId="9de09c822f254df3" providerId="LiveId" clId="{4F84ACD9-8EAF-4C41-99EE-A518A1332C66}" dt="2025-06-23T09:46:59.698" v="197" actId="1076"/>
          <ac:picMkLst>
            <pc:docMk/>
            <pc:sldMk cId="3162703151" sldId="525"/>
            <ac:picMk id="3" creationId="{668952DA-FFBA-93B6-4745-80B8AA807875}"/>
          </ac:picMkLst>
        </pc:picChg>
      </pc:sldChg>
      <pc:sldChg chg="modSp mod">
        <pc:chgData name="sandro federici" userId="9de09c822f254df3" providerId="LiveId" clId="{4F84ACD9-8EAF-4C41-99EE-A518A1332C66}" dt="2025-06-23T09:48:13.613" v="202" actId="1076"/>
        <pc:sldMkLst>
          <pc:docMk/>
          <pc:sldMk cId="36463056" sldId="537"/>
        </pc:sldMkLst>
        <pc:spChg chg="mod">
          <ac:chgData name="sandro federici" userId="9de09c822f254df3" providerId="LiveId" clId="{4F84ACD9-8EAF-4C41-99EE-A518A1332C66}" dt="2025-06-23T09:48:13.613" v="202" actId="1076"/>
          <ac:spMkLst>
            <pc:docMk/>
            <pc:sldMk cId="36463056" sldId="537"/>
            <ac:spMk id="9" creationId="{AB617227-C275-626B-02CF-B6352EC9B329}"/>
          </ac:spMkLst>
        </pc:spChg>
      </pc:sldChg>
      <pc:sldChg chg="modSp mod">
        <pc:chgData name="sandro federici" userId="9de09c822f254df3" providerId="LiveId" clId="{4F84ACD9-8EAF-4C41-99EE-A518A1332C66}" dt="2025-06-23T13:44:06.956" v="3755" actId="1076"/>
        <pc:sldMkLst>
          <pc:docMk/>
          <pc:sldMk cId="1329491622" sldId="539"/>
        </pc:sldMkLst>
        <pc:spChg chg="mod">
          <ac:chgData name="sandro federici" userId="9de09c822f254df3" providerId="LiveId" clId="{4F84ACD9-8EAF-4C41-99EE-A518A1332C66}" dt="2025-06-23T13:43:59.090" v="3753" actId="1076"/>
          <ac:spMkLst>
            <pc:docMk/>
            <pc:sldMk cId="1329491622" sldId="539"/>
            <ac:spMk id="9" creationId="{82C74F15-5181-68DD-72E7-424993A9AA3D}"/>
          </ac:spMkLst>
        </pc:spChg>
        <pc:picChg chg="mod">
          <ac:chgData name="sandro federici" userId="9de09c822f254df3" providerId="LiveId" clId="{4F84ACD9-8EAF-4C41-99EE-A518A1332C66}" dt="2025-06-23T13:44:06.956" v="3755" actId="1076"/>
          <ac:picMkLst>
            <pc:docMk/>
            <pc:sldMk cId="1329491622" sldId="539"/>
            <ac:picMk id="12" creationId="{5A309C4D-54A8-BA7E-3A3E-59E6015766B9}"/>
          </ac:picMkLst>
        </pc:picChg>
      </pc:sldChg>
      <pc:sldChg chg="modSp mod">
        <pc:chgData name="sandro federici" userId="9de09c822f254df3" providerId="LiveId" clId="{4F84ACD9-8EAF-4C41-99EE-A518A1332C66}" dt="2025-06-23T13:47:08.643" v="3796" actId="1582"/>
        <pc:sldMkLst>
          <pc:docMk/>
          <pc:sldMk cId="953413682" sldId="541"/>
        </pc:sldMkLst>
        <pc:spChg chg="mod">
          <ac:chgData name="sandro federici" userId="9de09c822f254df3" providerId="LiveId" clId="{4F84ACD9-8EAF-4C41-99EE-A518A1332C66}" dt="2025-06-23T13:47:08.643" v="3796" actId="1582"/>
          <ac:spMkLst>
            <pc:docMk/>
            <pc:sldMk cId="953413682" sldId="541"/>
            <ac:spMk id="5" creationId="{BED2F7B7-9C34-2ABC-14EE-7F3389A7C6B1}"/>
          </ac:spMkLst>
        </pc:spChg>
        <pc:spChg chg="mod">
          <ac:chgData name="sandro federici" userId="9de09c822f254df3" providerId="LiveId" clId="{4F84ACD9-8EAF-4C41-99EE-A518A1332C66}" dt="2025-06-23T13:46:02.616" v="3772" actId="12789"/>
          <ac:spMkLst>
            <pc:docMk/>
            <pc:sldMk cId="953413682" sldId="541"/>
            <ac:spMk id="9" creationId="{37E8C3C4-E086-B6BD-9C5A-A19AB8FF61B1}"/>
          </ac:spMkLst>
        </pc:spChg>
        <pc:picChg chg="mod">
          <ac:chgData name="sandro federici" userId="9de09c822f254df3" providerId="LiveId" clId="{4F84ACD9-8EAF-4C41-99EE-A518A1332C66}" dt="2025-06-23T13:46:33.176" v="3778" actId="1582"/>
          <ac:picMkLst>
            <pc:docMk/>
            <pc:sldMk cId="953413682" sldId="541"/>
            <ac:picMk id="3" creationId="{E3F19F92-60A4-2854-20C5-983FFEADB1CA}"/>
          </ac:picMkLst>
        </pc:picChg>
        <pc:picChg chg="mod">
          <ac:chgData name="sandro federici" userId="9de09c822f254df3" providerId="LiveId" clId="{4F84ACD9-8EAF-4C41-99EE-A518A1332C66}" dt="2025-06-23T13:46:09.100" v="3774" actId="1076"/>
          <ac:picMkLst>
            <pc:docMk/>
            <pc:sldMk cId="953413682" sldId="541"/>
            <ac:picMk id="11" creationId="{96599B04-38D0-2540-7780-CAFF13A83682}"/>
          </ac:picMkLst>
        </pc:picChg>
      </pc:sldChg>
      <pc:sldChg chg="modSp mod">
        <pc:chgData name="sandro federici" userId="9de09c822f254df3" providerId="LiveId" clId="{4F84ACD9-8EAF-4C41-99EE-A518A1332C66}" dt="2025-06-23T09:56:08.118" v="223" actId="6549"/>
        <pc:sldMkLst>
          <pc:docMk/>
          <pc:sldMk cId="2647911507" sldId="542"/>
        </pc:sldMkLst>
        <pc:spChg chg="mod">
          <ac:chgData name="sandro federici" userId="9de09c822f254df3" providerId="LiveId" clId="{4F84ACD9-8EAF-4C41-99EE-A518A1332C66}" dt="2025-06-23T09:56:08.118" v="223" actId="6549"/>
          <ac:spMkLst>
            <pc:docMk/>
            <pc:sldMk cId="2647911507" sldId="542"/>
            <ac:spMk id="7" creationId="{F61AA727-86FC-2BD2-09C5-509FD77A3B06}"/>
          </ac:spMkLst>
        </pc:spChg>
        <pc:picChg chg="mod">
          <ac:chgData name="sandro federici" userId="9de09c822f254df3" providerId="LiveId" clId="{4F84ACD9-8EAF-4C41-99EE-A518A1332C66}" dt="2025-06-23T09:55:24.870" v="203" actId="1582"/>
          <ac:picMkLst>
            <pc:docMk/>
            <pc:sldMk cId="2647911507" sldId="542"/>
            <ac:picMk id="8" creationId="{6776E5B7-2CFC-C590-FC66-1E4C0E27B7EF}"/>
          </ac:picMkLst>
        </pc:picChg>
      </pc:sldChg>
      <pc:sldChg chg="modSp mod">
        <pc:chgData name="sandro federici" userId="9de09c822f254df3" providerId="LiveId" clId="{4F84ACD9-8EAF-4C41-99EE-A518A1332C66}" dt="2025-06-23T09:20:15.683" v="2" actId="27636"/>
        <pc:sldMkLst>
          <pc:docMk/>
          <pc:sldMk cId="313973835" sldId="576"/>
        </pc:sldMkLst>
        <pc:spChg chg="mod">
          <ac:chgData name="sandro federici" userId="9de09c822f254df3" providerId="LiveId" clId="{4F84ACD9-8EAF-4C41-99EE-A518A1332C66}" dt="2025-06-23T09:20:15.683" v="2" actId="27636"/>
          <ac:spMkLst>
            <pc:docMk/>
            <pc:sldMk cId="313973835" sldId="576"/>
            <ac:spMk id="3" creationId="{5009832D-C42B-F8E5-97E6-5581971BEDFF}"/>
          </ac:spMkLst>
        </pc:spChg>
      </pc:sldChg>
      <pc:sldChg chg="modSp mod">
        <pc:chgData name="sandro federici" userId="9de09c822f254df3" providerId="LiveId" clId="{4F84ACD9-8EAF-4C41-99EE-A518A1332C66}" dt="2025-06-23T09:47:47.610" v="201" actId="1035"/>
        <pc:sldMkLst>
          <pc:docMk/>
          <pc:sldMk cId="1696446718" sldId="799"/>
        </pc:sldMkLst>
        <pc:spChg chg="mod">
          <ac:chgData name="sandro federici" userId="9de09c822f254df3" providerId="LiveId" clId="{4F84ACD9-8EAF-4C41-99EE-A518A1332C66}" dt="2025-06-23T09:47:47.610" v="201" actId="1035"/>
          <ac:spMkLst>
            <pc:docMk/>
            <pc:sldMk cId="1696446718" sldId="799"/>
            <ac:spMk id="4" creationId="{5478566D-27D4-43CF-023B-E48E76433602}"/>
          </ac:spMkLst>
        </pc:spChg>
      </pc:sldChg>
      <pc:sldChg chg="modSp mod">
        <pc:chgData name="sandro federici" userId="9de09c822f254df3" providerId="LiveId" clId="{4F84ACD9-8EAF-4C41-99EE-A518A1332C66}" dt="2025-06-23T13:45:28.067" v="3768" actId="1036"/>
        <pc:sldMkLst>
          <pc:docMk/>
          <pc:sldMk cId="3729026787" sldId="802"/>
        </pc:sldMkLst>
        <pc:spChg chg="mod">
          <ac:chgData name="sandro federici" userId="9de09c822f254df3" providerId="LiveId" clId="{4F84ACD9-8EAF-4C41-99EE-A518A1332C66}" dt="2025-06-23T13:45:15.074" v="3760" actId="255"/>
          <ac:spMkLst>
            <pc:docMk/>
            <pc:sldMk cId="3729026787" sldId="802"/>
            <ac:spMk id="9" creationId="{1F03F0DC-3431-D7E5-EABD-B945D0F38F71}"/>
          </ac:spMkLst>
        </pc:spChg>
        <pc:picChg chg="mod">
          <ac:chgData name="sandro federici" userId="9de09c822f254df3" providerId="LiveId" clId="{4F84ACD9-8EAF-4C41-99EE-A518A1332C66}" dt="2025-06-23T13:45:28.067" v="3768" actId="1036"/>
          <ac:picMkLst>
            <pc:docMk/>
            <pc:sldMk cId="3729026787" sldId="802"/>
            <ac:picMk id="12" creationId="{FEB663B9-D82D-E9AA-9395-EDEE34D9B74C}"/>
          </ac:picMkLst>
        </pc:picChg>
      </pc:sldChg>
      <pc:sldChg chg="modSp mod">
        <pc:chgData name="sandro federici" userId="9de09c822f254df3" providerId="LiveId" clId="{4F84ACD9-8EAF-4C41-99EE-A518A1332C66}" dt="2025-06-24T07:12:23.312" v="4926" actId="20577"/>
        <pc:sldMkLst>
          <pc:docMk/>
          <pc:sldMk cId="2819718239" sldId="804"/>
        </pc:sldMkLst>
        <pc:spChg chg="mod">
          <ac:chgData name="sandro federici" userId="9de09c822f254df3" providerId="LiveId" clId="{4F84ACD9-8EAF-4C41-99EE-A518A1332C66}" dt="2025-06-24T07:12:23.312" v="4926" actId="20577"/>
          <ac:spMkLst>
            <pc:docMk/>
            <pc:sldMk cId="2819718239" sldId="804"/>
            <ac:spMk id="2" creationId="{BAF04EA3-2910-4DA2-1C72-F84285BF84E9}"/>
          </ac:spMkLst>
        </pc:spChg>
        <pc:spChg chg="mod">
          <ac:chgData name="sandro federici" userId="9de09c822f254df3" providerId="LiveId" clId="{4F84ACD9-8EAF-4C41-99EE-A518A1332C66}" dt="2025-06-24T07:06:06.631" v="4925" actId="1036"/>
          <ac:spMkLst>
            <pc:docMk/>
            <pc:sldMk cId="2819718239" sldId="804"/>
            <ac:spMk id="11" creationId="{BDD332BC-920B-1FF7-8663-D84FC0A29665}"/>
          </ac:spMkLst>
        </pc:spChg>
        <pc:picChg chg="mod">
          <ac:chgData name="sandro federici" userId="9de09c822f254df3" providerId="LiveId" clId="{4F84ACD9-8EAF-4C41-99EE-A518A1332C66}" dt="2025-06-24T07:05:48.287" v="4917" actId="1076"/>
          <ac:picMkLst>
            <pc:docMk/>
            <pc:sldMk cId="2819718239" sldId="804"/>
            <ac:picMk id="6" creationId="{9673BC3A-C15C-E835-994B-89A2AF27E274}"/>
          </ac:picMkLst>
        </pc:picChg>
      </pc:sldChg>
      <pc:sldChg chg="modSp mod">
        <pc:chgData name="sandro federici" userId="9de09c822f254df3" providerId="LiveId" clId="{4F84ACD9-8EAF-4C41-99EE-A518A1332C66}" dt="2025-06-23T14:20:47.197" v="4229" actId="6549"/>
        <pc:sldMkLst>
          <pc:docMk/>
          <pc:sldMk cId="2652800976" sldId="825"/>
        </pc:sldMkLst>
        <pc:spChg chg="mod">
          <ac:chgData name="sandro federici" userId="9de09c822f254df3" providerId="LiveId" clId="{4F84ACD9-8EAF-4C41-99EE-A518A1332C66}" dt="2025-06-23T14:20:47.197" v="4229" actId="6549"/>
          <ac:spMkLst>
            <pc:docMk/>
            <pc:sldMk cId="2652800976" sldId="825"/>
            <ac:spMk id="10" creationId="{25FAC123-1D73-BB30-8A97-4855D031CC1C}"/>
          </ac:spMkLst>
        </pc:spChg>
      </pc:sldChg>
      <pc:sldChg chg="modSp mod">
        <pc:chgData name="sandro federici" userId="9de09c822f254df3" providerId="LiveId" clId="{4F84ACD9-8EAF-4C41-99EE-A518A1332C66}" dt="2025-06-23T14:22:24.325" v="4274" actId="1076"/>
        <pc:sldMkLst>
          <pc:docMk/>
          <pc:sldMk cId="2903325291" sldId="826"/>
        </pc:sldMkLst>
        <pc:spChg chg="mod">
          <ac:chgData name="sandro federici" userId="9de09c822f254df3" providerId="LiveId" clId="{4F84ACD9-8EAF-4C41-99EE-A518A1332C66}" dt="2025-06-23T14:22:21.244" v="4273" actId="1076"/>
          <ac:spMkLst>
            <pc:docMk/>
            <pc:sldMk cId="2903325291" sldId="826"/>
            <ac:spMk id="5" creationId="{841D7D69-0BFD-FC27-9480-17197156AF23}"/>
          </ac:spMkLst>
        </pc:spChg>
        <pc:spChg chg="mod">
          <ac:chgData name="sandro federici" userId="9de09c822f254df3" providerId="LiveId" clId="{4F84ACD9-8EAF-4C41-99EE-A518A1332C66}" dt="2025-06-23T14:22:10.166" v="4272" actId="1076"/>
          <ac:spMkLst>
            <pc:docMk/>
            <pc:sldMk cId="2903325291" sldId="826"/>
            <ac:spMk id="9" creationId="{C52FC1FB-A7A4-D4AE-4BA8-56D5CC25DF51}"/>
          </ac:spMkLst>
        </pc:spChg>
        <pc:spChg chg="mod">
          <ac:chgData name="sandro federici" userId="9de09c822f254df3" providerId="LiveId" clId="{4F84ACD9-8EAF-4C41-99EE-A518A1332C66}" dt="2025-06-23T14:21:36.084" v="4262" actId="1076"/>
          <ac:spMkLst>
            <pc:docMk/>
            <pc:sldMk cId="2903325291" sldId="826"/>
            <ac:spMk id="14" creationId="{785A62D0-3AC3-20F2-2382-33258D3D7CE8}"/>
          </ac:spMkLst>
        </pc:spChg>
        <pc:picChg chg="mod">
          <ac:chgData name="sandro federici" userId="9de09c822f254df3" providerId="LiveId" clId="{4F84ACD9-8EAF-4C41-99EE-A518A1332C66}" dt="2025-06-23T14:21:08.282" v="4230" actId="1076"/>
          <ac:picMkLst>
            <pc:docMk/>
            <pc:sldMk cId="2903325291" sldId="826"/>
            <ac:picMk id="6" creationId="{85439519-36BD-1B41-0BDA-C90E2F4E4B66}"/>
          </ac:picMkLst>
        </pc:picChg>
        <pc:picChg chg="mod">
          <ac:chgData name="sandro federici" userId="9de09c822f254df3" providerId="LiveId" clId="{4F84ACD9-8EAF-4C41-99EE-A518A1332C66}" dt="2025-06-23T14:21:58.274" v="4267" actId="1076"/>
          <ac:picMkLst>
            <pc:docMk/>
            <pc:sldMk cId="2903325291" sldId="826"/>
            <ac:picMk id="10" creationId="{5DE4CC58-AFB1-935C-5190-997F2987835F}"/>
          </ac:picMkLst>
        </pc:picChg>
        <pc:picChg chg="mod">
          <ac:chgData name="sandro federici" userId="9de09c822f254df3" providerId="LiveId" clId="{4F84ACD9-8EAF-4C41-99EE-A518A1332C66}" dt="2025-06-23T14:22:24.325" v="4274" actId="1076"/>
          <ac:picMkLst>
            <pc:docMk/>
            <pc:sldMk cId="2903325291" sldId="826"/>
            <ac:picMk id="11" creationId="{58AA9876-C40E-B0D9-C175-2788B6364880}"/>
          </ac:picMkLst>
        </pc:picChg>
      </pc:sldChg>
      <pc:sldChg chg="modSp mod">
        <pc:chgData name="sandro federici" userId="9de09c822f254df3" providerId="LiveId" clId="{4F84ACD9-8EAF-4C41-99EE-A518A1332C66}" dt="2025-06-23T14:09:14.323" v="4019" actId="1582"/>
        <pc:sldMkLst>
          <pc:docMk/>
          <pc:sldMk cId="1918361763" sldId="827"/>
        </pc:sldMkLst>
        <pc:spChg chg="mod">
          <ac:chgData name="sandro federici" userId="9de09c822f254df3" providerId="LiveId" clId="{4F84ACD9-8EAF-4C41-99EE-A518A1332C66}" dt="2025-06-23T14:08:43.403" v="4015" actId="255"/>
          <ac:spMkLst>
            <pc:docMk/>
            <pc:sldMk cId="1918361763" sldId="827"/>
            <ac:spMk id="3" creationId="{8C899B28-4175-4767-389D-05B91B236E21}"/>
          </ac:spMkLst>
        </pc:spChg>
        <pc:spChg chg="mod">
          <ac:chgData name="sandro federici" userId="9de09c822f254df3" providerId="LiveId" clId="{4F84ACD9-8EAF-4C41-99EE-A518A1332C66}" dt="2025-06-23T14:08:58.466" v="4017" actId="5793"/>
          <ac:spMkLst>
            <pc:docMk/>
            <pc:sldMk cId="1918361763" sldId="827"/>
            <ac:spMk id="17" creationId="{EEEEA2E8-1696-CB87-8DB8-36A7EE016824}"/>
          </ac:spMkLst>
        </pc:spChg>
        <pc:picChg chg="mod">
          <ac:chgData name="sandro federici" userId="9de09c822f254df3" providerId="LiveId" clId="{4F84ACD9-8EAF-4C41-99EE-A518A1332C66}" dt="2025-06-23T14:09:14.323" v="4019" actId="1582"/>
          <ac:picMkLst>
            <pc:docMk/>
            <pc:sldMk cId="1918361763" sldId="827"/>
            <ac:picMk id="5" creationId="{46626529-146F-343D-4318-DC801EE9D59A}"/>
          </ac:picMkLst>
        </pc:picChg>
        <pc:picChg chg="mod">
          <ac:chgData name="sandro federici" userId="9de09c822f254df3" providerId="LiveId" clId="{4F84ACD9-8EAF-4C41-99EE-A518A1332C66}" dt="2025-06-23T14:08:16.695" v="4013" actId="1076"/>
          <ac:picMkLst>
            <pc:docMk/>
            <pc:sldMk cId="1918361763" sldId="827"/>
            <ac:picMk id="18" creationId="{13B1A1BB-6D5C-E980-AE84-0854772C88B9}"/>
          </ac:picMkLst>
        </pc:picChg>
      </pc:sldChg>
      <pc:sldChg chg="modSp mod">
        <pc:chgData name="sandro federici" userId="9de09c822f254df3" providerId="LiveId" clId="{4F84ACD9-8EAF-4C41-99EE-A518A1332C66}" dt="2025-06-23T09:20:15.757" v="3" actId="27636"/>
        <pc:sldMkLst>
          <pc:docMk/>
          <pc:sldMk cId="1522502668" sldId="828"/>
        </pc:sldMkLst>
        <pc:spChg chg="mod">
          <ac:chgData name="sandro federici" userId="9de09c822f254df3" providerId="LiveId" clId="{4F84ACD9-8EAF-4C41-99EE-A518A1332C66}" dt="2025-06-23T09:20:15.757" v="3" actId="27636"/>
          <ac:spMkLst>
            <pc:docMk/>
            <pc:sldMk cId="1522502668" sldId="828"/>
            <ac:spMk id="3" creationId="{8C899B28-4175-4767-389D-05B91B236E21}"/>
          </ac:spMkLst>
        </pc:spChg>
      </pc:sldChg>
      <pc:sldChg chg="modSp mod">
        <pc:chgData name="sandro federici" userId="9de09c822f254df3" providerId="LiveId" clId="{4F84ACD9-8EAF-4C41-99EE-A518A1332C66}" dt="2025-06-23T14:25:58.103" v="4284" actId="255"/>
        <pc:sldMkLst>
          <pc:docMk/>
          <pc:sldMk cId="2899908704" sldId="830"/>
        </pc:sldMkLst>
        <pc:spChg chg="mod">
          <ac:chgData name="sandro federici" userId="9de09c822f254df3" providerId="LiveId" clId="{4F84ACD9-8EAF-4C41-99EE-A518A1332C66}" dt="2025-06-23T14:25:58.103" v="4284" actId="255"/>
          <ac:spMkLst>
            <pc:docMk/>
            <pc:sldMk cId="2899908704" sldId="830"/>
            <ac:spMk id="10" creationId="{0CCD37D2-5FEB-7990-7C45-8AAACAC75871}"/>
          </ac:spMkLst>
        </pc:spChg>
      </pc:sldChg>
      <pc:sldChg chg="modSp mod">
        <pc:chgData name="sandro federici" userId="9de09c822f254df3" providerId="LiveId" clId="{4F84ACD9-8EAF-4C41-99EE-A518A1332C66}" dt="2025-06-23T14:24:43.645" v="4279" actId="255"/>
        <pc:sldMkLst>
          <pc:docMk/>
          <pc:sldMk cId="4007444889" sldId="831"/>
        </pc:sldMkLst>
        <pc:spChg chg="mod">
          <ac:chgData name="sandro federici" userId="9de09c822f254df3" providerId="LiveId" clId="{4F84ACD9-8EAF-4C41-99EE-A518A1332C66}" dt="2025-06-23T14:24:43.645" v="4279" actId="255"/>
          <ac:spMkLst>
            <pc:docMk/>
            <pc:sldMk cId="4007444889" sldId="831"/>
            <ac:spMk id="10" creationId="{0CCD37D2-5FEB-7990-7C45-8AAACAC75871}"/>
          </ac:spMkLst>
        </pc:spChg>
        <pc:spChg chg="mod">
          <ac:chgData name="sandro federici" userId="9de09c822f254df3" providerId="LiveId" clId="{4F84ACD9-8EAF-4C41-99EE-A518A1332C66}" dt="2025-06-23T14:13:29.273" v="4072" actId="1076"/>
          <ac:spMkLst>
            <pc:docMk/>
            <pc:sldMk cId="4007444889" sldId="831"/>
            <ac:spMk id="11" creationId="{9739AA8A-1363-9F63-40F8-9FAFCD6186B3}"/>
          </ac:spMkLst>
        </pc:spChg>
        <pc:spChg chg="mod">
          <ac:chgData name="sandro federici" userId="9de09c822f254df3" providerId="LiveId" clId="{4F84ACD9-8EAF-4C41-99EE-A518A1332C66}" dt="2025-06-23T14:13:16.108" v="4071" actId="14100"/>
          <ac:spMkLst>
            <pc:docMk/>
            <pc:sldMk cId="4007444889" sldId="831"/>
            <ac:spMk id="12" creationId="{8CEE56F1-6476-4BDB-E057-5E37922724C0}"/>
          </ac:spMkLst>
        </pc:spChg>
        <pc:spChg chg="mod">
          <ac:chgData name="sandro federici" userId="9de09c822f254df3" providerId="LiveId" clId="{4F84ACD9-8EAF-4C41-99EE-A518A1332C66}" dt="2025-06-23T14:13:45.265" v="4075" actId="1076"/>
          <ac:spMkLst>
            <pc:docMk/>
            <pc:sldMk cId="4007444889" sldId="831"/>
            <ac:spMk id="15" creationId="{B224FA71-7B64-268D-F34A-5EBCF99F2A25}"/>
          </ac:spMkLst>
        </pc:spChg>
        <pc:picChg chg="mod">
          <ac:chgData name="sandro federici" userId="9de09c822f254df3" providerId="LiveId" clId="{4F84ACD9-8EAF-4C41-99EE-A518A1332C66}" dt="2025-06-23T14:11:58.635" v="4050" actId="14100"/>
          <ac:picMkLst>
            <pc:docMk/>
            <pc:sldMk cId="4007444889" sldId="831"/>
            <ac:picMk id="13" creationId="{033CBD3F-D44C-1601-5871-D1EBA3BB83D4}"/>
          </ac:picMkLst>
        </pc:picChg>
      </pc:sldChg>
      <pc:sldChg chg="modSp mod">
        <pc:chgData name="sandro federici" userId="9de09c822f254df3" providerId="LiveId" clId="{4F84ACD9-8EAF-4C41-99EE-A518A1332C66}" dt="2025-06-23T09:20:15.819" v="5" actId="27636"/>
        <pc:sldMkLst>
          <pc:docMk/>
          <pc:sldMk cId="1440616058" sldId="851"/>
        </pc:sldMkLst>
        <pc:spChg chg="mod">
          <ac:chgData name="sandro federici" userId="9de09c822f254df3" providerId="LiveId" clId="{4F84ACD9-8EAF-4C41-99EE-A518A1332C66}" dt="2025-06-23T09:20:15.819" v="5" actId="27636"/>
          <ac:spMkLst>
            <pc:docMk/>
            <pc:sldMk cId="1440616058" sldId="851"/>
            <ac:spMk id="5" creationId="{5426B2A6-A7B4-69A6-BE67-6F1E0B8B4D69}"/>
          </ac:spMkLst>
        </pc:spChg>
      </pc:sldChg>
      <pc:sldChg chg="modSp mod">
        <pc:chgData name="sandro federici" userId="9de09c822f254df3" providerId="LiveId" clId="{4F84ACD9-8EAF-4C41-99EE-A518A1332C66}" dt="2025-06-23T09:20:15.623" v="1" actId="27636"/>
        <pc:sldMkLst>
          <pc:docMk/>
          <pc:sldMk cId="3457606035" sldId="1658"/>
        </pc:sldMkLst>
        <pc:spChg chg="mod">
          <ac:chgData name="sandro federici" userId="9de09c822f254df3" providerId="LiveId" clId="{4F84ACD9-8EAF-4C41-99EE-A518A1332C66}" dt="2025-06-23T09:20:15.623" v="1" actId="27636"/>
          <ac:spMkLst>
            <pc:docMk/>
            <pc:sldMk cId="3457606035" sldId="1658"/>
            <ac:spMk id="3" creationId="{A593F98A-6F25-7A3C-C316-C7D5E020E05F}"/>
          </ac:spMkLst>
        </pc:spChg>
      </pc:sldChg>
      <pc:sldChg chg="modSp mod">
        <pc:chgData name="sandro federici" userId="9de09c822f254df3" providerId="LiveId" clId="{4F84ACD9-8EAF-4C41-99EE-A518A1332C66}" dt="2025-06-23T14:58:29.293" v="4534" actId="1035"/>
        <pc:sldMkLst>
          <pc:docMk/>
          <pc:sldMk cId="620265660" sldId="1665"/>
        </pc:sldMkLst>
        <pc:spChg chg="mod">
          <ac:chgData name="sandro federici" userId="9de09c822f254df3" providerId="LiveId" clId="{4F84ACD9-8EAF-4C41-99EE-A518A1332C66}" dt="2025-06-23T14:58:29.293" v="4534" actId="1035"/>
          <ac:spMkLst>
            <pc:docMk/>
            <pc:sldMk cId="620265660" sldId="1665"/>
            <ac:spMk id="2" creationId="{B0267B61-C191-9BE0-31A4-17F76F1DF2EE}"/>
          </ac:spMkLst>
        </pc:spChg>
        <pc:graphicFrameChg chg="modGraphic">
          <ac:chgData name="sandro federici" userId="9de09c822f254df3" providerId="LiveId" clId="{4F84ACD9-8EAF-4C41-99EE-A518A1332C66}" dt="2025-06-23T14:48:38.476" v="4476" actId="6549"/>
          <ac:graphicFrameMkLst>
            <pc:docMk/>
            <pc:sldMk cId="620265660" sldId="1665"/>
            <ac:graphicFrameMk id="5" creationId="{D66F9EB9-1D3D-BAE3-DDFE-D5543ABFBB79}"/>
          </ac:graphicFrameMkLst>
        </pc:graphicFrameChg>
        <pc:graphicFrameChg chg="mod modGraphic">
          <ac:chgData name="sandro federici" userId="9de09c822f254df3" providerId="LiveId" clId="{4F84ACD9-8EAF-4C41-99EE-A518A1332C66}" dt="2025-06-23T14:57:48.877" v="4517" actId="1076"/>
          <ac:graphicFrameMkLst>
            <pc:docMk/>
            <pc:sldMk cId="620265660" sldId="1665"/>
            <ac:graphicFrameMk id="6" creationId="{D21240A8-7FA6-EA86-3F89-F23E12184CD5}"/>
          </ac:graphicFrameMkLst>
        </pc:graphicFrameChg>
      </pc:sldChg>
      <pc:sldChg chg="modSp mod">
        <pc:chgData name="sandro federici" userId="9de09c822f254df3" providerId="LiveId" clId="{4F84ACD9-8EAF-4C41-99EE-A518A1332C66}" dt="2025-06-23T13:29:45.615" v="3543" actId="179"/>
        <pc:sldMkLst>
          <pc:docMk/>
          <pc:sldMk cId="2712763250" sldId="1677"/>
        </pc:sldMkLst>
        <pc:spChg chg="mod">
          <ac:chgData name="sandro federici" userId="9de09c822f254df3" providerId="LiveId" clId="{4F84ACD9-8EAF-4C41-99EE-A518A1332C66}" dt="2025-06-23T13:24:55.322" v="3441" actId="12788"/>
          <ac:spMkLst>
            <pc:docMk/>
            <pc:sldMk cId="2712763250" sldId="1677"/>
            <ac:spMk id="2" creationId="{BCF31450-6883-540C-56A6-CCB178150633}"/>
          </ac:spMkLst>
        </pc:spChg>
        <pc:spChg chg="mod">
          <ac:chgData name="sandro federici" userId="9de09c822f254df3" providerId="LiveId" clId="{4F84ACD9-8EAF-4C41-99EE-A518A1332C66}" dt="2025-06-23T13:26:29.008" v="3465" actId="6549"/>
          <ac:spMkLst>
            <pc:docMk/>
            <pc:sldMk cId="2712763250" sldId="1677"/>
            <ac:spMk id="7" creationId="{BDBD2B5E-63E8-AFD8-AC22-1962191C8091}"/>
          </ac:spMkLst>
        </pc:spChg>
        <pc:spChg chg="mod">
          <ac:chgData name="sandro federici" userId="9de09c822f254df3" providerId="LiveId" clId="{4F84ACD9-8EAF-4C41-99EE-A518A1332C66}" dt="2025-06-23T13:29:45.615" v="3543" actId="179"/>
          <ac:spMkLst>
            <pc:docMk/>
            <pc:sldMk cId="2712763250" sldId="1677"/>
            <ac:spMk id="11" creationId="{EA87CA93-A30C-6EC5-1775-6E54227A838C}"/>
          </ac:spMkLst>
        </pc:spChg>
        <pc:spChg chg="mod">
          <ac:chgData name="sandro federici" userId="9de09c822f254df3" providerId="LiveId" clId="{4F84ACD9-8EAF-4C41-99EE-A518A1332C66}" dt="2025-06-23T13:25:50.785" v="3460" actId="14100"/>
          <ac:spMkLst>
            <pc:docMk/>
            <pc:sldMk cId="2712763250" sldId="1677"/>
            <ac:spMk id="12" creationId="{443D3B64-00E0-CB70-C94F-78882E6FA99E}"/>
          </ac:spMkLst>
        </pc:spChg>
        <pc:picChg chg="mod">
          <ac:chgData name="sandro federici" userId="9de09c822f254df3" providerId="LiveId" clId="{4F84ACD9-8EAF-4C41-99EE-A518A1332C66}" dt="2025-06-23T13:25:00.855" v="3442" actId="1076"/>
          <ac:picMkLst>
            <pc:docMk/>
            <pc:sldMk cId="2712763250" sldId="1677"/>
            <ac:picMk id="16" creationId="{37943530-8DDA-8353-2983-5F355D9D7062}"/>
          </ac:picMkLst>
        </pc:picChg>
        <pc:picChg chg="mod">
          <ac:chgData name="sandro federici" userId="9de09c822f254df3" providerId="LiveId" clId="{4F84ACD9-8EAF-4C41-99EE-A518A1332C66}" dt="2025-06-23T13:25:21.104" v="3447" actId="1076"/>
          <ac:picMkLst>
            <pc:docMk/>
            <pc:sldMk cId="2712763250" sldId="1677"/>
            <ac:picMk id="20" creationId="{BF84D9CC-3124-A5CA-CD79-98556BA889CC}"/>
          </ac:picMkLst>
        </pc:picChg>
      </pc:sldChg>
      <pc:sldChg chg="modSp mod">
        <pc:chgData name="sandro federici" userId="9de09c822f254df3" providerId="LiveId" clId="{4F84ACD9-8EAF-4C41-99EE-A518A1332C66}" dt="2025-06-23T13:37:28.026" v="3566" actId="6549"/>
        <pc:sldMkLst>
          <pc:docMk/>
          <pc:sldMk cId="1377109502" sldId="1679"/>
        </pc:sldMkLst>
        <pc:spChg chg="mod">
          <ac:chgData name="sandro federici" userId="9de09c822f254df3" providerId="LiveId" clId="{4F84ACD9-8EAF-4C41-99EE-A518A1332C66}" dt="2025-06-23T13:26:53.516" v="3478" actId="14100"/>
          <ac:spMkLst>
            <pc:docMk/>
            <pc:sldMk cId="1377109502" sldId="1679"/>
            <ac:spMk id="2" creationId="{3CAB8A1C-97AF-4EAE-533C-DEC90234E72B}"/>
          </ac:spMkLst>
        </pc:spChg>
        <pc:spChg chg="mod">
          <ac:chgData name="sandro federici" userId="9de09c822f254df3" providerId="LiveId" clId="{4F84ACD9-8EAF-4C41-99EE-A518A1332C66}" dt="2025-06-23T13:28:32.672" v="3519" actId="1076"/>
          <ac:spMkLst>
            <pc:docMk/>
            <pc:sldMk cId="1377109502" sldId="1679"/>
            <ac:spMk id="4" creationId="{6A062CA6-C2B4-B841-4BCC-BE2082A544E8}"/>
          </ac:spMkLst>
        </pc:spChg>
        <pc:spChg chg="mod">
          <ac:chgData name="sandro federici" userId="9de09c822f254df3" providerId="LiveId" clId="{4F84ACD9-8EAF-4C41-99EE-A518A1332C66}" dt="2025-06-23T13:28:32.672" v="3519" actId="1076"/>
          <ac:spMkLst>
            <pc:docMk/>
            <pc:sldMk cId="1377109502" sldId="1679"/>
            <ac:spMk id="6" creationId="{3CBE137B-29B6-CFFB-AF6D-97933AE7E0F4}"/>
          </ac:spMkLst>
        </pc:spChg>
        <pc:spChg chg="mod">
          <ac:chgData name="sandro federici" userId="9de09c822f254df3" providerId="LiveId" clId="{4F84ACD9-8EAF-4C41-99EE-A518A1332C66}" dt="2025-06-23T13:28:15.510" v="3517" actId="1076"/>
          <ac:spMkLst>
            <pc:docMk/>
            <pc:sldMk cId="1377109502" sldId="1679"/>
            <ac:spMk id="7" creationId="{F3BA96D7-7111-70F6-2345-05F4082BE872}"/>
          </ac:spMkLst>
        </pc:spChg>
        <pc:spChg chg="mod">
          <ac:chgData name="sandro federici" userId="9de09c822f254df3" providerId="LiveId" clId="{4F84ACD9-8EAF-4C41-99EE-A518A1332C66}" dt="2025-06-23T13:27:11.504" v="3481" actId="1076"/>
          <ac:spMkLst>
            <pc:docMk/>
            <pc:sldMk cId="1377109502" sldId="1679"/>
            <ac:spMk id="8" creationId="{8B79EC44-E031-60C6-5693-3C340DD616F2}"/>
          </ac:spMkLst>
        </pc:spChg>
        <pc:spChg chg="mod">
          <ac:chgData name="sandro federici" userId="9de09c822f254df3" providerId="LiveId" clId="{4F84ACD9-8EAF-4C41-99EE-A518A1332C66}" dt="2025-06-23T13:37:28.026" v="3566" actId="6549"/>
          <ac:spMkLst>
            <pc:docMk/>
            <pc:sldMk cId="1377109502" sldId="1679"/>
            <ac:spMk id="10" creationId="{AEF31F42-FC2C-6AEF-9CF1-EF2547CB1595}"/>
          </ac:spMkLst>
        </pc:spChg>
        <pc:picChg chg="mod">
          <ac:chgData name="sandro federici" userId="9de09c822f254df3" providerId="LiveId" clId="{4F84ACD9-8EAF-4C41-99EE-A518A1332C66}" dt="2025-06-23T13:27:02.629" v="3480" actId="12788"/>
          <ac:picMkLst>
            <pc:docMk/>
            <pc:sldMk cId="1377109502" sldId="1679"/>
            <ac:picMk id="3" creationId="{2E1809DB-7B54-065E-63B3-2D1248D016F0}"/>
          </ac:picMkLst>
        </pc:picChg>
        <pc:picChg chg="mod">
          <ac:chgData name="sandro federici" userId="9de09c822f254df3" providerId="LiveId" clId="{4F84ACD9-8EAF-4C41-99EE-A518A1332C66}" dt="2025-06-23T13:28:32.672" v="3519" actId="1076"/>
          <ac:picMkLst>
            <pc:docMk/>
            <pc:sldMk cId="1377109502" sldId="1679"/>
            <ac:picMk id="5" creationId="{3147E413-67BA-4095-2CBC-049FD7E8318E}"/>
          </ac:picMkLst>
        </pc:picChg>
      </pc:sldChg>
      <pc:sldChg chg="modSp mod">
        <pc:chgData name="sandro federici" userId="9de09c822f254df3" providerId="LiveId" clId="{4F84ACD9-8EAF-4C41-99EE-A518A1332C66}" dt="2025-06-23T13:41:40.344" v="3741" actId="123"/>
        <pc:sldMkLst>
          <pc:docMk/>
          <pc:sldMk cId="1574104356" sldId="1680"/>
        </pc:sldMkLst>
        <pc:spChg chg="mod">
          <ac:chgData name="sandro federici" userId="9de09c822f254df3" providerId="LiveId" clId="{4F84ACD9-8EAF-4C41-99EE-A518A1332C66}" dt="2025-06-23T13:40:28.553" v="3723" actId="1076"/>
          <ac:spMkLst>
            <pc:docMk/>
            <pc:sldMk cId="1574104356" sldId="1680"/>
            <ac:spMk id="9" creationId="{CCE0D421-5847-8B04-B6F0-B603AECE89B9}"/>
          </ac:spMkLst>
        </pc:spChg>
        <pc:spChg chg="mod">
          <ac:chgData name="sandro federici" userId="9de09c822f254df3" providerId="LiveId" clId="{4F84ACD9-8EAF-4C41-99EE-A518A1332C66}" dt="2025-06-23T13:41:40.344" v="3741" actId="123"/>
          <ac:spMkLst>
            <pc:docMk/>
            <pc:sldMk cId="1574104356" sldId="1680"/>
            <ac:spMk id="25" creationId="{40E5D5A1-98B9-E921-57F5-A3DD20BFA336}"/>
          </ac:spMkLst>
        </pc:spChg>
        <pc:picChg chg="mod">
          <ac:chgData name="sandro federici" userId="9de09c822f254df3" providerId="LiveId" clId="{4F84ACD9-8EAF-4C41-99EE-A518A1332C66}" dt="2025-06-23T13:41:12.641" v="3736" actId="1076"/>
          <ac:picMkLst>
            <pc:docMk/>
            <pc:sldMk cId="1574104356" sldId="1680"/>
            <ac:picMk id="6" creationId="{52DE7116-043A-55E1-0217-6063AE6363E9}"/>
          </ac:picMkLst>
        </pc:picChg>
        <pc:picChg chg="mod">
          <ac:chgData name="sandro federici" userId="9de09c822f254df3" providerId="LiveId" clId="{4F84ACD9-8EAF-4C41-99EE-A518A1332C66}" dt="2025-06-23T13:40:05.712" v="3720" actId="1076"/>
          <ac:picMkLst>
            <pc:docMk/>
            <pc:sldMk cId="1574104356" sldId="1680"/>
            <ac:picMk id="12" creationId="{BDF56A0B-0548-8713-F24E-0D1B44985E1D}"/>
          </ac:picMkLst>
        </pc:picChg>
        <pc:cxnChg chg="mod">
          <ac:chgData name="sandro federici" userId="9de09c822f254df3" providerId="LiveId" clId="{4F84ACD9-8EAF-4C41-99EE-A518A1332C66}" dt="2025-06-23T13:40:14.137" v="3721" actId="14100"/>
          <ac:cxnSpMkLst>
            <pc:docMk/>
            <pc:sldMk cId="1574104356" sldId="1680"/>
            <ac:cxnSpMk id="19" creationId="{0FAA1821-D4AB-DAEC-B623-642D4C2FB691}"/>
          </ac:cxnSpMkLst>
        </pc:cxnChg>
        <pc:cxnChg chg="mod">
          <ac:chgData name="sandro federici" userId="9de09c822f254df3" providerId="LiveId" clId="{4F84ACD9-8EAF-4C41-99EE-A518A1332C66}" dt="2025-06-23T13:40:05.712" v="3720" actId="1076"/>
          <ac:cxnSpMkLst>
            <pc:docMk/>
            <pc:sldMk cId="1574104356" sldId="1680"/>
            <ac:cxnSpMk id="24" creationId="{7B5ECBB1-5E37-3983-55C8-6D525AF846FD}"/>
          </ac:cxnSpMkLst>
        </pc:cxnChg>
      </pc:sldChg>
      <pc:sldChg chg="modSp mod">
        <pc:chgData name="sandro federici" userId="9de09c822f254df3" providerId="LiveId" clId="{4F84ACD9-8EAF-4C41-99EE-A518A1332C66}" dt="2025-06-23T14:03:50.450" v="3931" actId="555"/>
        <pc:sldMkLst>
          <pc:docMk/>
          <pc:sldMk cId="2336277203" sldId="1708"/>
        </pc:sldMkLst>
        <pc:spChg chg="mod">
          <ac:chgData name="sandro federici" userId="9de09c822f254df3" providerId="LiveId" clId="{4F84ACD9-8EAF-4C41-99EE-A518A1332C66}" dt="2025-06-23T14:03:39.760" v="3930" actId="948"/>
          <ac:spMkLst>
            <pc:docMk/>
            <pc:sldMk cId="2336277203" sldId="1708"/>
            <ac:spMk id="3" creationId="{14383ADE-00D1-535C-726B-5CB9D490E834}"/>
          </ac:spMkLst>
        </pc:spChg>
        <pc:spChg chg="mod">
          <ac:chgData name="sandro federici" userId="9de09c822f254df3" providerId="LiveId" clId="{4F84ACD9-8EAF-4C41-99EE-A518A1332C66}" dt="2025-06-23T14:03:07.776" v="3927" actId="14100"/>
          <ac:spMkLst>
            <pc:docMk/>
            <pc:sldMk cId="2336277203" sldId="1708"/>
            <ac:spMk id="4" creationId="{0F5FA04F-C7B4-293C-DA70-FF243538A36F}"/>
          </ac:spMkLst>
        </pc:spChg>
        <pc:spChg chg="mod">
          <ac:chgData name="sandro federici" userId="9de09c822f254df3" providerId="LiveId" clId="{4F84ACD9-8EAF-4C41-99EE-A518A1332C66}" dt="2025-06-23T14:03:01.306" v="3926" actId="14100"/>
          <ac:spMkLst>
            <pc:docMk/>
            <pc:sldMk cId="2336277203" sldId="1708"/>
            <ac:spMk id="5" creationId="{088C0803-9F66-0D0C-8F63-CD0FEDDD5E09}"/>
          </ac:spMkLst>
        </pc:spChg>
        <pc:picChg chg="mod">
          <ac:chgData name="sandro federici" userId="9de09c822f254df3" providerId="LiveId" clId="{4F84ACD9-8EAF-4C41-99EE-A518A1332C66}" dt="2025-06-23T14:03:50.450" v="3931" actId="555"/>
          <ac:picMkLst>
            <pc:docMk/>
            <pc:sldMk cId="2336277203" sldId="1708"/>
            <ac:picMk id="7" creationId="{8DDF4A38-3FDD-A4F5-1F96-5091622133D7}"/>
          </ac:picMkLst>
        </pc:picChg>
      </pc:sldChg>
      <pc:sldChg chg="modSp mod">
        <pc:chgData name="sandro federici" userId="9de09c822f254df3" providerId="LiveId" clId="{4F84ACD9-8EAF-4C41-99EE-A518A1332C66}" dt="2025-06-23T14:37:27.936" v="4355" actId="123"/>
        <pc:sldMkLst>
          <pc:docMk/>
          <pc:sldMk cId="2027956626" sldId="1725"/>
        </pc:sldMkLst>
        <pc:spChg chg="mod">
          <ac:chgData name="sandro federici" userId="9de09c822f254df3" providerId="LiveId" clId="{4F84ACD9-8EAF-4C41-99EE-A518A1332C66}" dt="2025-06-23T14:37:12.898" v="4353" actId="1076"/>
          <ac:spMkLst>
            <pc:docMk/>
            <pc:sldMk cId="2027956626" sldId="1725"/>
            <ac:spMk id="5" creationId="{E410C1D9-C38A-6BD9-5765-153ABD928A7C}"/>
          </ac:spMkLst>
        </pc:spChg>
        <pc:spChg chg="mod">
          <ac:chgData name="sandro federici" userId="9de09c822f254df3" providerId="LiveId" clId="{4F84ACD9-8EAF-4C41-99EE-A518A1332C66}" dt="2025-06-23T14:37:27.936" v="4355" actId="123"/>
          <ac:spMkLst>
            <pc:docMk/>
            <pc:sldMk cId="2027956626" sldId="1725"/>
            <ac:spMk id="6" creationId="{898012EC-83E4-854D-1E23-4145268FCFDA}"/>
          </ac:spMkLst>
        </pc:spChg>
        <pc:spChg chg="mod">
          <ac:chgData name="sandro federici" userId="9de09c822f254df3" providerId="LiveId" clId="{4F84ACD9-8EAF-4C41-99EE-A518A1332C66}" dt="2025-06-23T14:31:49.232" v="4337" actId="12788"/>
          <ac:spMkLst>
            <pc:docMk/>
            <pc:sldMk cId="2027956626" sldId="1725"/>
            <ac:spMk id="13" creationId="{3D785672-C736-BA8C-A876-2B07CEC875B9}"/>
          </ac:spMkLst>
        </pc:spChg>
        <pc:spChg chg="mod">
          <ac:chgData name="sandro federici" userId="9de09c822f254df3" providerId="LiveId" clId="{4F84ACD9-8EAF-4C41-99EE-A518A1332C66}" dt="2025-06-23T14:37:12.898" v="4353" actId="1076"/>
          <ac:spMkLst>
            <pc:docMk/>
            <pc:sldMk cId="2027956626" sldId="1725"/>
            <ac:spMk id="19" creationId="{D1613D5B-997E-BDB6-47A3-B4DC07A2A1B7}"/>
          </ac:spMkLst>
        </pc:spChg>
        <pc:picChg chg="mod">
          <ac:chgData name="sandro federici" userId="9de09c822f254df3" providerId="LiveId" clId="{4F84ACD9-8EAF-4C41-99EE-A518A1332C66}" dt="2025-06-23T14:27:13.798" v="4286" actId="552"/>
          <ac:picMkLst>
            <pc:docMk/>
            <pc:sldMk cId="2027956626" sldId="1725"/>
            <ac:picMk id="2" creationId="{82D19322-D2A2-714F-6AAD-C3B0B4A15215}"/>
          </ac:picMkLst>
        </pc:picChg>
        <pc:picChg chg="mod">
          <ac:chgData name="sandro federici" userId="9de09c822f254df3" providerId="LiveId" clId="{4F84ACD9-8EAF-4C41-99EE-A518A1332C66}" dt="2025-06-23T14:37:12.898" v="4353" actId="1076"/>
          <ac:picMkLst>
            <pc:docMk/>
            <pc:sldMk cId="2027956626" sldId="1725"/>
            <ac:picMk id="4" creationId="{1DD770F4-46E7-8C17-D102-A711F1AEF96C}"/>
          </ac:picMkLst>
        </pc:picChg>
      </pc:sldChg>
      <pc:sldChg chg="modSp mod">
        <pc:chgData name="sandro federici" userId="9de09c822f254df3" providerId="LiveId" clId="{4F84ACD9-8EAF-4C41-99EE-A518A1332C66}" dt="2025-06-23T09:21:57.003" v="9" actId="255"/>
        <pc:sldMkLst>
          <pc:docMk/>
          <pc:sldMk cId="1493984217" sldId="1798"/>
        </pc:sldMkLst>
        <pc:spChg chg="mod">
          <ac:chgData name="sandro federici" userId="9de09c822f254df3" providerId="LiveId" clId="{4F84ACD9-8EAF-4C41-99EE-A518A1332C66}" dt="2025-06-23T09:20:24.790" v="6" actId="255"/>
          <ac:spMkLst>
            <pc:docMk/>
            <pc:sldMk cId="1493984217" sldId="1798"/>
            <ac:spMk id="4" creationId="{0922C55E-7707-EFEA-D585-35D0CD288CEB}"/>
          </ac:spMkLst>
        </pc:spChg>
        <pc:spChg chg="mod">
          <ac:chgData name="sandro federici" userId="9de09c822f254df3" providerId="LiveId" clId="{4F84ACD9-8EAF-4C41-99EE-A518A1332C66}" dt="2025-06-23T09:20:31.529" v="7" actId="255"/>
          <ac:spMkLst>
            <pc:docMk/>
            <pc:sldMk cId="1493984217" sldId="1798"/>
            <ac:spMk id="6" creationId="{2C6B8E70-CE69-8AC6-FACF-4F8C49ABDFF4}"/>
          </ac:spMkLst>
        </pc:spChg>
        <pc:spChg chg="mod">
          <ac:chgData name="sandro federici" userId="9de09c822f254df3" providerId="LiveId" clId="{4F84ACD9-8EAF-4C41-99EE-A518A1332C66}" dt="2025-06-23T09:20:15.549" v="0" actId="255"/>
          <ac:spMkLst>
            <pc:docMk/>
            <pc:sldMk cId="1493984217" sldId="1798"/>
            <ac:spMk id="7" creationId="{C8C7FAF6-EC97-0E25-EC6B-6F88FB1E0306}"/>
          </ac:spMkLst>
        </pc:spChg>
        <pc:spChg chg="mod">
          <ac:chgData name="sandro federici" userId="9de09c822f254df3" providerId="LiveId" clId="{4F84ACD9-8EAF-4C41-99EE-A518A1332C66}" dt="2025-06-23T09:20:37.386" v="8" actId="255"/>
          <ac:spMkLst>
            <pc:docMk/>
            <pc:sldMk cId="1493984217" sldId="1798"/>
            <ac:spMk id="25" creationId="{20EB5C51-956C-8494-AA5A-5289F1227053}"/>
          </ac:spMkLst>
        </pc:spChg>
        <pc:spChg chg="mod">
          <ac:chgData name="sandro federici" userId="9de09c822f254df3" providerId="LiveId" clId="{4F84ACD9-8EAF-4C41-99EE-A518A1332C66}" dt="2025-06-23T09:21:57.003" v="9" actId="255"/>
          <ac:spMkLst>
            <pc:docMk/>
            <pc:sldMk cId="1493984217" sldId="1798"/>
            <ac:spMk id="36" creationId="{F2D94069-2B89-DEDF-D973-F4E46600F2C9}"/>
          </ac:spMkLst>
        </pc:spChg>
      </pc:sldChg>
      <pc:sldChg chg="modSp mod">
        <pc:chgData name="sandro federici" userId="9de09c822f254df3" providerId="LiveId" clId="{4F84ACD9-8EAF-4C41-99EE-A518A1332C66}" dt="2025-06-23T14:29:39.509" v="4291" actId="255"/>
        <pc:sldMkLst>
          <pc:docMk/>
          <pc:sldMk cId="4131086773" sldId="1801"/>
        </pc:sldMkLst>
        <pc:spChg chg="mod">
          <ac:chgData name="sandro federici" userId="9de09c822f254df3" providerId="LiveId" clId="{4F84ACD9-8EAF-4C41-99EE-A518A1332C66}" dt="2025-06-23T14:29:39.509" v="4291" actId="255"/>
          <ac:spMkLst>
            <pc:docMk/>
            <pc:sldMk cId="4131086773" sldId="1801"/>
            <ac:spMk id="3" creationId="{8C899B28-4175-4767-389D-05B91B236E21}"/>
          </ac:spMkLst>
        </pc:spChg>
        <pc:spChg chg="mod">
          <ac:chgData name="sandro federici" userId="9de09c822f254df3" providerId="LiveId" clId="{4F84ACD9-8EAF-4C41-99EE-A518A1332C66}" dt="2025-06-23T14:27:31.149" v="4288" actId="1076"/>
          <ac:spMkLst>
            <pc:docMk/>
            <pc:sldMk cId="4131086773" sldId="1801"/>
            <ac:spMk id="5" creationId="{76F4AE9C-C9A5-767E-6482-6D6FFE8756A0}"/>
          </ac:spMkLst>
        </pc:spChg>
      </pc:sldChg>
      <pc:sldChg chg="modSp mod">
        <pc:chgData name="sandro federici" userId="9de09c822f254df3" providerId="LiveId" clId="{4F84ACD9-8EAF-4C41-99EE-A518A1332C66}" dt="2025-06-23T10:01:07.776" v="242" actId="1076"/>
        <pc:sldMkLst>
          <pc:docMk/>
          <pc:sldMk cId="2167150862" sldId="1805"/>
        </pc:sldMkLst>
        <pc:spChg chg="mod">
          <ac:chgData name="sandro federici" userId="9de09c822f254df3" providerId="LiveId" clId="{4F84ACD9-8EAF-4C41-99EE-A518A1332C66}" dt="2025-06-23T10:00:53.584" v="241" actId="113"/>
          <ac:spMkLst>
            <pc:docMk/>
            <pc:sldMk cId="2167150862" sldId="1805"/>
            <ac:spMk id="9" creationId="{D4383184-E683-470F-41E4-271F606BE777}"/>
          </ac:spMkLst>
        </pc:spChg>
        <pc:picChg chg="mod">
          <ac:chgData name="sandro federici" userId="9de09c822f254df3" providerId="LiveId" clId="{4F84ACD9-8EAF-4C41-99EE-A518A1332C66}" dt="2025-06-23T10:01:07.776" v="242" actId="1076"/>
          <ac:picMkLst>
            <pc:docMk/>
            <pc:sldMk cId="2167150862" sldId="1805"/>
            <ac:picMk id="2" creationId="{B3ADB09D-24F5-6D1E-735C-1A2BDDB08301}"/>
          </ac:picMkLst>
        </pc:picChg>
        <pc:picChg chg="mod">
          <ac:chgData name="sandro federici" userId="9de09c822f254df3" providerId="LiveId" clId="{4F84ACD9-8EAF-4C41-99EE-A518A1332C66}" dt="2025-06-23T10:00:24.511" v="238" actId="1076"/>
          <ac:picMkLst>
            <pc:docMk/>
            <pc:sldMk cId="2167150862" sldId="1805"/>
            <ac:picMk id="4" creationId="{DE6E9850-150C-289A-9BFB-B67AF30A8BDF}"/>
          </ac:picMkLst>
        </pc:picChg>
        <pc:picChg chg="mod">
          <ac:chgData name="sandro federici" userId="9de09c822f254df3" providerId="LiveId" clId="{4F84ACD9-8EAF-4C41-99EE-A518A1332C66}" dt="2025-06-23T09:58:12.307" v="224" actId="1582"/>
          <ac:picMkLst>
            <pc:docMk/>
            <pc:sldMk cId="2167150862" sldId="1805"/>
            <ac:picMk id="7" creationId="{87D4822F-DA05-63E5-8CE8-6B504A3040F2}"/>
          </ac:picMkLst>
        </pc:picChg>
      </pc:sldChg>
      <pc:sldChg chg="delSp modSp mod">
        <pc:chgData name="sandro federici" userId="9de09c822f254df3" providerId="LiveId" clId="{4F84ACD9-8EAF-4C41-99EE-A518A1332C66}" dt="2025-06-23T12:49:23.956" v="2212" actId="1076"/>
        <pc:sldMkLst>
          <pc:docMk/>
          <pc:sldMk cId="1010320473" sldId="1806"/>
        </pc:sldMkLst>
        <pc:spChg chg="del mod">
          <ac:chgData name="sandro federici" userId="9de09c822f254df3" providerId="LiveId" clId="{4F84ACD9-8EAF-4C41-99EE-A518A1332C66}" dt="2025-06-23T10:06:45.275" v="318" actId="478"/>
          <ac:spMkLst>
            <pc:docMk/>
            <pc:sldMk cId="1010320473" sldId="1806"/>
            <ac:spMk id="9" creationId="{71946665-0407-427A-D394-81244A319BB3}"/>
          </ac:spMkLst>
        </pc:spChg>
        <pc:spChg chg="mod">
          <ac:chgData name="sandro federici" userId="9de09c822f254df3" providerId="LiveId" clId="{4F84ACD9-8EAF-4C41-99EE-A518A1332C66}" dt="2025-06-23T12:49:23.956" v="2212" actId="1076"/>
          <ac:spMkLst>
            <pc:docMk/>
            <pc:sldMk cId="1010320473" sldId="1806"/>
            <ac:spMk id="11" creationId="{FE728175-0433-A158-B427-AA7675D4209E}"/>
          </ac:spMkLst>
        </pc:spChg>
        <pc:spChg chg="del mod">
          <ac:chgData name="sandro federici" userId="9de09c822f254df3" providerId="LiveId" clId="{4F84ACD9-8EAF-4C41-99EE-A518A1332C66}" dt="2025-06-23T10:06:33.239" v="313" actId="478"/>
          <ac:spMkLst>
            <pc:docMk/>
            <pc:sldMk cId="1010320473" sldId="1806"/>
            <ac:spMk id="15" creationId="{7ED4CBD9-ECA9-92F4-4A2B-5ED6D2AF1695}"/>
          </ac:spMkLst>
        </pc:spChg>
        <pc:spChg chg="del mod">
          <ac:chgData name="sandro federici" userId="9de09c822f254df3" providerId="LiveId" clId="{4F84ACD9-8EAF-4C41-99EE-A518A1332C66}" dt="2025-06-23T10:06:33.239" v="313" actId="478"/>
          <ac:spMkLst>
            <pc:docMk/>
            <pc:sldMk cId="1010320473" sldId="1806"/>
            <ac:spMk id="16" creationId="{DEAA8971-04BE-7093-D151-6E326DE158C8}"/>
          </ac:spMkLst>
        </pc:spChg>
        <pc:spChg chg="del mod">
          <ac:chgData name="sandro federici" userId="9de09c822f254df3" providerId="LiveId" clId="{4F84ACD9-8EAF-4C41-99EE-A518A1332C66}" dt="2025-06-23T10:06:33.239" v="313" actId="478"/>
          <ac:spMkLst>
            <pc:docMk/>
            <pc:sldMk cId="1010320473" sldId="1806"/>
            <ac:spMk id="17" creationId="{CAD50CD8-0DC0-FDD0-0803-BF9AE0758CC7}"/>
          </ac:spMkLst>
        </pc:spChg>
        <pc:spChg chg="del mod">
          <ac:chgData name="sandro federici" userId="9de09c822f254df3" providerId="LiveId" clId="{4F84ACD9-8EAF-4C41-99EE-A518A1332C66}" dt="2025-06-23T10:06:33.239" v="313" actId="478"/>
          <ac:spMkLst>
            <pc:docMk/>
            <pc:sldMk cId="1010320473" sldId="1806"/>
            <ac:spMk id="18" creationId="{DB305B57-8D4D-EBB3-2B49-CC7E41A61208}"/>
          </ac:spMkLst>
        </pc:spChg>
        <pc:spChg chg="del mod">
          <ac:chgData name="sandro federici" userId="9de09c822f254df3" providerId="LiveId" clId="{4F84ACD9-8EAF-4C41-99EE-A518A1332C66}" dt="2025-06-23T10:06:39.935" v="316" actId="478"/>
          <ac:spMkLst>
            <pc:docMk/>
            <pc:sldMk cId="1010320473" sldId="1806"/>
            <ac:spMk id="20" creationId="{E0F7D689-DB1C-7476-97C8-D373A409579A}"/>
          </ac:spMkLst>
        </pc:spChg>
        <pc:picChg chg="del">
          <ac:chgData name="sandro federici" userId="9de09c822f254df3" providerId="LiveId" clId="{4F84ACD9-8EAF-4C41-99EE-A518A1332C66}" dt="2025-06-23T10:06:33.239" v="313" actId="478"/>
          <ac:picMkLst>
            <pc:docMk/>
            <pc:sldMk cId="1010320473" sldId="1806"/>
            <ac:picMk id="3" creationId="{2CBEA4CE-70E4-691C-2B05-E279B9B70C01}"/>
          </ac:picMkLst>
        </pc:picChg>
        <pc:picChg chg="del mod">
          <ac:chgData name="sandro federici" userId="9de09c822f254df3" providerId="LiveId" clId="{4F84ACD9-8EAF-4C41-99EE-A518A1332C66}" dt="2025-06-23T10:06:40.951" v="317" actId="478"/>
          <ac:picMkLst>
            <pc:docMk/>
            <pc:sldMk cId="1010320473" sldId="1806"/>
            <ac:picMk id="8" creationId="{EE8DB210-0DC6-1665-EA94-77D6D31C4283}"/>
          </ac:picMkLst>
        </pc:picChg>
        <pc:picChg chg="mod">
          <ac:chgData name="sandro federici" userId="9de09c822f254df3" providerId="LiveId" clId="{4F84ACD9-8EAF-4C41-99EE-A518A1332C66}" dt="2025-06-23T12:02:27.964" v="1887" actId="1076"/>
          <ac:picMkLst>
            <pc:docMk/>
            <pc:sldMk cId="1010320473" sldId="1806"/>
            <ac:picMk id="13" creationId="{9E5B9CF0-0CD9-65BB-41CE-70C1427E0922}"/>
          </ac:picMkLst>
        </pc:picChg>
        <pc:picChg chg="del">
          <ac:chgData name="sandro federici" userId="9de09c822f254df3" providerId="LiveId" clId="{4F84ACD9-8EAF-4C41-99EE-A518A1332C66}" dt="2025-06-23T10:06:36.466" v="314" actId="478"/>
          <ac:picMkLst>
            <pc:docMk/>
            <pc:sldMk cId="1010320473" sldId="1806"/>
            <ac:picMk id="19" creationId="{44F5F076-A4FE-B737-4D7E-5B0C3AD904DE}"/>
          </ac:picMkLst>
        </pc:picChg>
      </pc:sldChg>
      <pc:sldChg chg="modSp mod">
        <pc:chgData name="sandro federici" userId="9de09c822f254df3" providerId="LiveId" clId="{4F84ACD9-8EAF-4C41-99EE-A518A1332C66}" dt="2025-06-23T14:38:23.724" v="4367" actId="1076"/>
        <pc:sldMkLst>
          <pc:docMk/>
          <pc:sldMk cId="809877684" sldId="1819"/>
        </pc:sldMkLst>
        <pc:spChg chg="mod">
          <ac:chgData name="sandro federici" userId="9de09c822f254df3" providerId="LiveId" clId="{4F84ACD9-8EAF-4C41-99EE-A518A1332C66}" dt="2025-06-23T14:38:16.548" v="4363" actId="1076"/>
          <ac:spMkLst>
            <pc:docMk/>
            <pc:sldMk cId="809877684" sldId="1819"/>
            <ac:spMk id="8" creationId="{F0F23530-C2AA-A980-E529-B3D3DFE14046}"/>
          </ac:spMkLst>
        </pc:spChg>
        <pc:spChg chg="mod">
          <ac:chgData name="sandro federici" userId="9de09c822f254df3" providerId="LiveId" clId="{4F84ACD9-8EAF-4C41-99EE-A518A1332C66}" dt="2025-06-23T14:38:23.724" v="4367" actId="1076"/>
          <ac:spMkLst>
            <pc:docMk/>
            <pc:sldMk cId="809877684" sldId="1819"/>
            <ac:spMk id="14" creationId="{DA22D4E7-D06C-6125-49F1-D0C44C8F97C0}"/>
          </ac:spMkLst>
        </pc:spChg>
        <pc:picChg chg="mod">
          <ac:chgData name="sandro federici" userId="9de09c822f254df3" providerId="LiveId" clId="{4F84ACD9-8EAF-4C41-99EE-A518A1332C66}" dt="2025-06-23T14:38:16.548" v="4363" actId="1076"/>
          <ac:picMkLst>
            <pc:docMk/>
            <pc:sldMk cId="809877684" sldId="1819"/>
            <ac:picMk id="7" creationId="{B2B2868A-D2C9-E2F7-4C0D-339AEE7AFCE1}"/>
          </ac:picMkLst>
        </pc:picChg>
      </pc:sldChg>
      <pc:sldChg chg="addSp modSp mod">
        <pc:chgData name="sandro federici" userId="9de09c822f254df3" providerId="LiveId" clId="{4F84ACD9-8EAF-4C41-99EE-A518A1332C66}" dt="2025-06-23T14:20:05.426" v="4223" actId="20577"/>
        <pc:sldMkLst>
          <pc:docMk/>
          <pc:sldMk cId="1620944169" sldId="1821"/>
        </pc:sldMkLst>
        <pc:spChg chg="mod">
          <ac:chgData name="sandro federici" userId="9de09c822f254df3" providerId="LiveId" clId="{4F84ACD9-8EAF-4C41-99EE-A518A1332C66}" dt="2025-06-23T14:20:05.426" v="4223" actId="20577"/>
          <ac:spMkLst>
            <pc:docMk/>
            <pc:sldMk cId="1620944169" sldId="1821"/>
            <ac:spMk id="3" creationId="{FFF014CF-93D6-8A31-45B3-AF9FCFFDCF7A}"/>
          </ac:spMkLst>
        </pc:spChg>
        <pc:picChg chg="add mod">
          <ac:chgData name="sandro federici" userId="9de09c822f254df3" providerId="LiveId" clId="{4F84ACD9-8EAF-4C41-99EE-A518A1332C66}" dt="2025-06-23T13:57:43.137" v="3843"/>
          <ac:picMkLst>
            <pc:docMk/>
            <pc:sldMk cId="1620944169" sldId="1821"/>
            <ac:picMk id="4" creationId="{E2D9238D-F9D5-772C-51ED-595692518FBF}"/>
          </ac:picMkLst>
        </pc:picChg>
      </pc:sldChg>
      <pc:sldChg chg="modSp mod">
        <pc:chgData name="sandro federici" userId="9de09c822f254df3" providerId="LiveId" clId="{4F84ACD9-8EAF-4C41-99EE-A518A1332C66}" dt="2025-06-23T14:25:08.500" v="4280" actId="20577"/>
        <pc:sldMkLst>
          <pc:docMk/>
          <pc:sldMk cId="2343649562" sldId="1822"/>
        </pc:sldMkLst>
        <pc:spChg chg="mod">
          <ac:chgData name="sandro federici" userId="9de09c822f254df3" providerId="LiveId" clId="{4F84ACD9-8EAF-4C41-99EE-A518A1332C66}" dt="2025-06-23T14:25:08.500" v="4280" actId="20577"/>
          <ac:spMkLst>
            <pc:docMk/>
            <pc:sldMk cId="2343649562" sldId="1822"/>
            <ac:spMk id="4" creationId="{01D98ED2-2752-7A8E-612C-A5569CE49DBE}"/>
          </ac:spMkLst>
        </pc:spChg>
        <pc:spChg chg="mod">
          <ac:chgData name="sandro federici" userId="9de09c822f254df3" providerId="LiveId" clId="{4F84ACD9-8EAF-4C41-99EE-A518A1332C66}" dt="2025-06-23T14:07:18.790" v="3998" actId="12788"/>
          <ac:spMkLst>
            <pc:docMk/>
            <pc:sldMk cId="2343649562" sldId="1822"/>
            <ac:spMk id="5" creationId="{E26BB562-0262-ED11-9DE6-2877728D99A8}"/>
          </ac:spMkLst>
        </pc:spChg>
        <pc:spChg chg="mod">
          <ac:chgData name="sandro federici" userId="9de09c822f254df3" providerId="LiveId" clId="{4F84ACD9-8EAF-4C41-99EE-A518A1332C66}" dt="2025-06-23T14:07:27.312" v="3999" actId="1076"/>
          <ac:spMkLst>
            <pc:docMk/>
            <pc:sldMk cId="2343649562" sldId="1822"/>
            <ac:spMk id="8" creationId="{3C26EA0E-873B-5222-0369-C7BD35F429D4}"/>
          </ac:spMkLst>
        </pc:spChg>
        <pc:picChg chg="mod">
          <ac:chgData name="sandro federici" userId="9de09c822f254df3" providerId="LiveId" clId="{4F84ACD9-8EAF-4C41-99EE-A518A1332C66}" dt="2025-06-23T14:06:57.037" v="3995" actId="12788"/>
          <ac:picMkLst>
            <pc:docMk/>
            <pc:sldMk cId="2343649562" sldId="1822"/>
            <ac:picMk id="7" creationId="{749D0514-CC3A-8F46-9A36-EF89D64F6825}"/>
          </ac:picMkLst>
        </pc:picChg>
      </pc:sldChg>
      <pc:sldChg chg="modSp mod">
        <pc:chgData name="sandro federici" userId="9de09c822f254df3" providerId="LiveId" clId="{4F84ACD9-8EAF-4C41-99EE-A518A1332C66}" dt="2025-06-23T14:43:12.908" v="4412" actId="179"/>
        <pc:sldMkLst>
          <pc:docMk/>
          <pc:sldMk cId="1490442431" sldId="1823"/>
        </pc:sldMkLst>
        <pc:spChg chg="mod">
          <ac:chgData name="sandro federici" userId="9de09c822f254df3" providerId="LiveId" clId="{4F84ACD9-8EAF-4C41-99EE-A518A1332C66}" dt="2025-06-23T14:30:50.543" v="4292" actId="20577"/>
          <ac:spMkLst>
            <pc:docMk/>
            <pc:sldMk cId="1490442431" sldId="1823"/>
            <ac:spMk id="6" creationId="{1D715F0A-367D-353A-5BAB-57DC23C8C78E}"/>
          </ac:spMkLst>
        </pc:spChg>
        <pc:spChg chg="mod">
          <ac:chgData name="sandro federici" userId="9de09c822f254df3" providerId="LiveId" clId="{4F84ACD9-8EAF-4C41-99EE-A518A1332C66}" dt="2025-06-23T14:43:12.908" v="4412" actId="179"/>
          <ac:spMkLst>
            <pc:docMk/>
            <pc:sldMk cId="1490442431" sldId="1823"/>
            <ac:spMk id="14" creationId="{AD8457CE-7C65-CE30-0879-D3B13F529CFE}"/>
          </ac:spMkLst>
        </pc:spChg>
        <pc:picChg chg="mod">
          <ac:chgData name="sandro federici" userId="9de09c822f254df3" providerId="LiveId" clId="{4F84ACD9-8EAF-4C41-99EE-A518A1332C66}" dt="2025-06-23T14:43:04.458" v="4410" actId="1076"/>
          <ac:picMkLst>
            <pc:docMk/>
            <pc:sldMk cId="1490442431" sldId="1823"/>
            <ac:picMk id="16" creationId="{BCCCF6FB-045C-5672-58EC-B38339664BCE}"/>
          </ac:picMkLst>
        </pc:picChg>
      </pc:sldChg>
      <pc:sldChg chg="modSp mod">
        <pc:chgData name="sandro federici" userId="9de09c822f254df3" providerId="LiveId" clId="{4F84ACD9-8EAF-4C41-99EE-A518A1332C66}" dt="2025-06-23T14:45:15.778" v="4460" actId="1076"/>
        <pc:sldMkLst>
          <pc:docMk/>
          <pc:sldMk cId="1870900068" sldId="1824"/>
        </pc:sldMkLst>
        <pc:spChg chg="mod">
          <ac:chgData name="sandro federici" userId="9de09c822f254df3" providerId="LiveId" clId="{4F84ACD9-8EAF-4C41-99EE-A518A1332C66}" dt="2025-06-23T14:44:20.452" v="4446" actId="14100"/>
          <ac:spMkLst>
            <pc:docMk/>
            <pc:sldMk cId="1870900068" sldId="1824"/>
            <ac:spMk id="8" creationId="{51ED4466-5D22-0EFC-E29E-87279787F18E}"/>
          </ac:spMkLst>
        </pc:spChg>
        <pc:spChg chg="mod">
          <ac:chgData name="sandro federici" userId="9de09c822f254df3" providerId="LiveId" clId="{4F84ACD9-8EAF-4C41-99EE-A518A1332C66}" dt="2025-06-23T14:44:44.224" v="4454" actId="14100"/>
          <ac:spMkLst>
            <pc:docMk/>
            <pc:sldMk cId="1870900068" sldId="1824"/>
            <ac:spMk id="14" creationId="{6BEB7763-92BD-184F-092D-60D0B06372A0}"/>
          </ac:spMkLst>
        </pc:spChg>
        <pc:grpChg chg="mod">
          <ac:chgData name="sandro federici" userId="9de09c822f254df3" providerId="LiveId" clId="{4F84ACD9-8EAF-4C41-99EE-A518A1332C66}" dt="2025-06-23T14:45:01.786" v="4456" actId="14100"/>
          <ac:grpSpMkLst>
            <pc:docMk/>
            <pc:sldMk cId="1870900068" sldId="1824"/>
            <ac:grpSpMk id="12" creationId="{229C1CCA-C14D-F1BE-77B9-CADDA323FC87}"/>
          </ac:grpSpMkLst>
        </pc:grpChg>
        <pc:picChg chg="mod">
          <ac:chgData name="sandro federici" userId="9de09c822f254df3" providerId="LiveId" clId="{4F84ACD9-8EAF-4C41-99EE-A518A1332C66}" dt="2025-06-23T14:44:47.755" v="4455" actId="1076"/>
          <ac:picMkLst>
            <pc:docMk/>
            <pc:sldMk cId="1870900068" sldId="1824"/>
            <ac:picMk id="5" creationId="{7363A103-D4E0-D151-91C2-E06E84C46BFB}"/>
          </ac:picMkLst>
        </pc:picChg>
        <pc:picChg chg="mod">
          <ac:chgData name="sandro federici" userId="9de09c822f254df3" providerId="LiveId" clId="{4F84ACD9-8EAF-4C41-99EE-A518A1332C66}" dt="2025-06-23T14:45:15.778" v="4460" actId="1076"/>
          <ac:picMkLst>
            <pc:docMk/>
            <pc:sldMk cId="1870900068" sldId="1824"/>
            <ac:picMk id="11" creationId="{27EFFC16-9309-8F37-5086-B6EE67A745B0}"/>
          </ac:picMkLst>
        </pc:picChg>
      </pc:sldChg>
      <pc:sldChg chg="addSp delSp modSp add mod delAnim modAnim">
        <pc:chgData name="sandro federici" userId="9de09c822f254df3" providerId="LiveId" clId="{4F84ACD9-8EAF-4C41-99EE-A518A1332C66}" dt="2025-06-23T09:33:35.464" v="101" actId="1582"/>
        <pc:sldMkLst>
          <pc:docMk/>
          <pc:sldMk cId="2892664636" sldId="1825"/>
        </pc:sldMkLst>
        <pc:spChg chg="mod">
          <ac:chgData name="sandro federici" userId="9de09c822f254df3" providerId="LiveId" clId="{4F84ACD9-8EAF-4C41-99EE-A518A1332C66}" dt="2025-06-23T09:32:25.997" v="90"/>
          <ac:spMkLst>
            <pc:docMk/>
            <pc:sldMk cId="2892664636" sldId="1825"/>
            <ac:spMk id="2" creationId="{C6F0C8E3-F9D4-F6F7-4F26-A4B7F993BC5C}"/>
          </ac:spMkLst>
        </pc:spChg>
        <pc:spChg chg="del">
          <ac:chgData name="sandro federici" userId="9de09c822f254df3" providerId="LiveId" clId="{4F84ACD9-8EAF-4C41-99EE-A518A1332C66}" dt="2025-06-23T09:32:32.547" v="94" actId="478"/>
          <ac:spMkLst>
            <pc:docMk/>
            <pc:sldMk cId="2892664636" sldId="1825"/>
            <ac:spMk id="3" creationId="{F9F0531F-2C1F-77D8-CEBB-07DEA12AAF66}"/>
          </ac:spMkLst>
        </pc:spChg>
        <pc:spChg chg="add mod">
          <ac:chgData name="sandro federici" userId="9de09c822f254df3" providerId="LiveId" clId="{4F84ACD9-8EAF-4C41-99EE-A518A1332C66}" dt="2025-06-23T09:32:41.070" v="95"/>
          <ac:spMkLst>
            <pc:docMk/>
            <pc:sldMk cId="2892664636" sldId="1825"/>
            <ac:spMk id="4" creationId="{ED05C5E0-FAC5-90B3-5A00-F199CB7BB851}"/>
          </ac:spMkLst>
        </pc:spChg>
        <pc:spChg chg="del">
          <ac:chgData name="sandro federici" userId="9de09c822f254df3" providerId="LiveId" clId="{4F84ACD9-8EAF-4C41-99EE-A518A1332C66}" dt="2025-06-23T09:32:29.155" v="91" actId="478"/>
          <ac:spMkLst>
            <pc:docMk/>
            <pc:sldMk cId="2892664636" sldId="1825"/>
            <ac:spMk id="5" creationId="{102F3EEE-400C-5CC9-251E-7C46C9BEA1FD}"/>
          </ac:spMkLst>
        </pc:spChg>
        <pc:spChg chg="del">
          <ac:chgData name="sandro federici" userId="9de09c822f254df3" providerId="LiveId" clId="{4F84ACD9-8EAF-4C41-99EE-A518A1332C66}" dt="2025-06-23T09:32:31.979" v="93" actId="478"/>
          <ac:spMkLst>
            <pc:docMk/>
            <pc:sldMk cId="2892664636" sldId="1825"/>
            <ac:spMk id="8" creationId="{873B09D1-0967-D4F2-D0E4-7600FF48A679}"/>
          </ac:spMkLst>
        </pc:spChg>
        <pc:spChg chg="add mod">
          <ac:chgData name="sandro federici" userId="9de09c822f254df3" providerId="LiveId" clId="{4F84ACD9-8EAF-4C41-99EE-A518A1332C66}" dt="2025-06-23T09:33:21.076" v="100" actId="555"/>
          <ac:spMkLst>
            <pc:docMk/>
            <pc:sldMk cId="2892664636" sldId="1825"/>
            <ac:spMk id="16" creationId="{5E3BCCAF-B9DA-1D5F-10CD-2E4A1D0ACDFA}"/>
          </ac:spMkLst>
        </pc:spChg>
        <pc:picChg chg="add mod">
          <ac:chgData name="sandro federici" userId="9de09c822f254df3" providerId="LiveId" clId="{4F84ACD9-8EAF-4C41-99EE-A518A1332C66}" dt="2025-06-23T09:33:35.464" v="101" actId="1582"/>
          <ac:picMkLst>
            <pc:docMk/>
            <pc:sldMk cId="2892664636" sldId="1825"/>
            <ac:picMk id="6" creationId="{3AC71DD9-0948-ACC1-39FB-624B6F60D663}"/>
          </ac:picMkLst>
        </pc:picChg>
        <pc:picChg chg="del">
          <ac:chgData name="sandro federici" userId="9de09c822f254df3" providerId="LiveId" clId="{4F84ACD9-8EAF-4C41-99EE-A518A1332C66}" dt="2025-06-23T09:32:30.959" v="92" actId="478"/>
          <ac:picMkLst>
            <pc:docMk/>
            <pc:sldMk cId="2892664636" sldId="1825"/>
            <ac:picMk id="7" creationId="{C1D5D7E7-34FA-5B17-4FC3-2A62C4EFD21A}"/>
          </ac:picMkLst>
        </pc:picChg>
        <pc:picChg chg="add mod">
          <ac:chgData name="sandro federici" userId="9de09c822f254df3" providerId="LiveId" clId="{4F84ACD9-8EAF-4C41-99EE-A518A1332C66}" dt="2025-06-23T09:32:47.936" v="96"/>
          <ac:picMkLst>
            <pc:docMk/>
            <pc:sldMk cId="2892664636" sldId="1825"/>
            <ac:picMk id="9" creationId="{B9961505-87AB-F850-F707-03CB3302B9C1}"/>
          </ac:picMkLst>
        </pc:picChg>
        <pc:picChg chg="add mod">
          <ac:chgData name="sandro federici" userId="9de09c822f254df3" providerId="LiveId" clId="{4F84ACD9-8EAF-4C41-99EE-A518A1332C66}" dt="2025-06-23T09:32:47.936" v="96"/>
          <ac:picMkLst>
            <pc:docMk/>
            <pc:sldMk cId="2892664636" sldId="1825"/>
            <ac:picMk id="10" creationId="{3669F5D9-8AC7-C761-D4BC-573E358961E4}"/>
          </ac:picMkLst>
        </pc:picChg>
        <pc:picChg chg="add mod">
          <ac:chgData name="sandro federici" userId="9de09c822f254df3" providerId="LiveId" clId="{4F84ACD9-8EAF-4C41-99EE-A518A1332C66}" dt="2025-06-23T09:32:47.936" v="96"/>
          <ac:picMkLst>
            <pc:docMk/>
            <pc:sldMk cId="2892664636" sldId="1825"/>
            <ac:picMk id="11" creationId="{EA572035-66A7-779C-F27F-60AE6825E5A9}"/>
          </ac:picMkLst>
        </pc:picChg>
        <pc:picChg chg="add mod">
          <ac:chgData name="sandro federici" userId="9de09c822f254df3" providerId="LiveId" clId="{4F84ACD9-8EAF-4C41-99EE-A518A1332C66}" dt="2025-06-23T09:32:47.936" v="96"/>
          <ac:picMkLst>
            <pc:docMk/>
            <pc:sldMk cId="2892664636" sldId="1825"/>
            <ac:picMk id="12" creationId="{761E4896-D206-243F-6B57-506D0906EAE9}"/>
          </ac:picMkLst>
        </pc:picChg>
        <pc:picChg chg="add mod">
          <ac:chgData name="sandro federici" userId="9de09c822f254df3" providerId="LiveId" clId="{4F84ACD9-8EAF-4C41-99EE-A518A1332C66}" dt="2025-06-23T09:32:47.936" v="96"/>
          <ac:picMkLst>
            <pc:docMk/>
            <pc:sldMk cId="2892664636" sldId="1825"/>
            <ac:picMk id="13" creationId="{9F47CA23-4794-290D-91D6-40F63BA390E0}"/>
          </ac:picMkLst>
        </pc:picChg>
        <pc:picChg chg="add mod">
          <ac:chgData name="sandro federici" userId="9de09c822f254df3" providerId="LiveId" clId="{4F84ACD9-8EAF-4C41-99EE-A518A1332C66}" dt="2025-06-23T09:32:47.936" v="96"/>
          <ac:picMkLst>
            <pc:docMk/>
            <pc:sldMk cId="2892664636" sldId="1825"/>
            <ac:picMk id="14" creationId="{9591137B-7D5A-00F0-6F94-13351AE3CC22}"/>
          </ac:picMkLst>
        </pc:picChg>
        <pc:picChg chg="add mod">
          <ac:chgData name="sandro federici" userId="9de09c822f254df3" providerId="LiveId" clId="{4F84ACD9-8EAF-4C41-99EE-A518A1332C66}" dt="2025-06-23T09:32:47.936" v="96"/>
          <ac:picMkLst>
            <pc:docMk/>
            <pc:sldMk cId="2892664636" sldId="1825"/>
            <ac:picMk id="15" creationId="{9034142B-C584-65FA-44B5-4A4841592BF9}"/>
          </ac:picMkLst>
        </pc:picChg>
      </pc:sldChg>
      <pc:sldChg chg="addSp delSp modSp add mod modAnim">
        <pc:chgData name="sandro federici" userId="9de09c822f254df3" providerId="LiveId" clId="{4F84ACD9-8EAF-4C41-99EE-A518A1332C66}" dt="2025-06-23T09:37:41.036" v="165" actId="207"/>
        <pc:sldMkLst>
          <pc:docMk/>
          <pc:sldMk cId="132763668" sldId="1826"/>
        </pc:sldMkLst>
        <pc:spChg chg="del">
          <ac:chgData name="sandro federici" userId="9de09c822f254df3" providerId="LiveId" clId="{4F84ACD9-8EAF-4C41-99EE-A518A1332C66}" dt="2025-06-23T09:36:36.202" v="154" actId="478"/>
          <ac:spMkLst>
            <pc:docMk/>
            <pc:sldMk cId="132763668" sldId="1826"/>
            <ac:spMk id="5" creationId="{0D0BAE88-BCBD-C6BD-A6A4-7D32039823B3}"/>
          </ac:spMkLst>
        </pc:spChg>
        <pc:spChg chg="mod">
          <ac:chgData name="sandro federici" userId="9de09c822f254df3" providerId="LiveId" clId="{4F84ACD9-8EAF-4C41-99EE-A518A1332C66}" dt="2025-06-23T09:36:53.503" v="159"/>
          <ac:spMkLst>
            <pc:docMk/>
            <pc:sldMk cId="132763668" sldId="1826"/>
            <ac:spMk id="7" creationId="{4BBF7E58-5830-6402-BE2A-21A34B7A76C4}"/>
          </ac:spMkLst>
        </pc:spChg>
        <pc:spChg chg="del">
          <ac:chgData name="sandro federici" userId="9de09c822f254df3" providerId="LiveId" clId="{4F84ACD9-8EAF-4C41-99EE-A518A1332C66}" dt="2025-06-23T09:36:38.301" v="155" actId="478"/>
          <ac:spMkLst>
            <pc:docMk/>
            <pc:sldMk cId="132763668" sldId="1826"/>
            <ac:spMk id="9" creationId="{5CCFF654-877C-1C09-E38D-88C95D2D2C82}"/>
          </ac:spMkLst>
        </pc:spChg>
        <pc:spChg chg="add mod">
          <ac:chgData name="sandro federici" userId="9de09c822f254df3" providerId="LiveId" clId="{4F84ACD9-8EAF-4C41-99EE-A518A1332C66}" dt="2025-06-23T09:37:06.215" v="160"/>
          <ac:spMkLst>
            <pc:docMk/>
            <pc:sldMk cId="132763668" sldId="1826"/>
            <ac:spMk id="11" creationId="{E348314C-241C-819A-6D5E-8AA39B3BEF76}"/>
          </ac:spMkLst>
        </pc:spChg>
        <pc:spChg chg="add mod">
          <ac:chgData name="sandro federici" userId="9de09c822f254df3" providerId="LiveId" clId="{4F84ACD9-8EAF-4C41-99EE-A518A1332C66}" dt="2025-06-23T09:37:41.036" v="165" actId="207"/>
          <ac:spMkLst>
            <pc:docMk/>
            <pc:sldMk cId="132763668" sldId="1826"/>
            <ac:spMk id="13" creationId="{83BF4C2F-6636-5C3D-BF9A-6F14DADA930A}"/>
          </ac:spMkLst>
        </pc:spChg>
        <pc:grpChg chg="del">
          <ac:chgData name="sandro federici" userId="9de09c822f254df3" providerId="LiveId" clId="{4F84ACD9-8EAF-4C41-99EE-A518A1332C66}" dt="2025-06-23T09:36:42.142" v="158" actId="478"/>
          <ac:grpSpMkLst>
            <pc:docMk/>
            <pc:sldMk cId="132763668" sldId="1826"/>
            <ac:grpSpMk id="12" creationId="{B743D51F-ABE4-66C3-8B08-CE6A3A01B164}"/>
          </ac:grpSpMkLst>
        </pc:grpChg>
        <pc:picChg chg="del">
          <ac:chgData name="sandro federici" userId="9de09c822f254df3" providerId="LiveId" clId="{4F84ACD9-8EAF-4C41-99EE-A518A1332C66}" dt="2025-06-23T09:36:40.725" v="157" actId="478"/>
          <ac:picMkLst>
            <pc:docMk/>
            <pc:sldMk cId="132763668" sldId="1826"/>
            <ac:picMk id="3" creationId="{88F5C2E8-3B39-56F4-024C-817AAA32166B}"/>
          </ac:picMkLst>
        </pc:picChg>
        <pc:picChg chg="del">
          <ac:chgData name="sandro federici" userId="9de09c822f254df3" providerId="LiveId" clId="{4F84ACD9-8EAF-4C41-99EE-A518A1332C66}" dt="2025-06-23T09:36:39.550" v="156" actId="478"/>
          <ac:picMkLst>
            <pc:docMk/>
            <pc:sldMk cId="132763668" sldId="1826"/>
            <ac:picMk id="4" creationId="{E3C7289A-6875-DE5F-70C4-50C650CE44B6}"/>
          </ac:picMkLst>
        </pc:picChg>
        <pc:picChg chg="add mod">
          <ac:chgData name="sandro federici" userId="9de09c822f254df3" providerId="LiveId" clId="{4F84ACD9-8EAF-4C41-99EE-A518A1332C66}" dt="2025-06-23T09:37:06.215" v="160"/>
          <ac:picMkLst>
            <pc:docMk/>
            <pc:sldMk cId="132763668" sldId="1826"/>
            <ac:picMk id="8" creationId="{EB143864-0690-52D7-6DE7-13039DC68EB4}"/>
          </ac:picMkLst>
        </pc:picChg>
        <pc:picChg chg="add mod">
          <ac:chgData name="sandro federici" userId="9de09c822f254df3" providerId="LiveId" clId="{4F84ACD9-8EAF-4C41-99EE-A518A1332C66}" dt="2025-06-23T09:37:16.502" v="161"/>
          <ac:picMkLst>
            <pc:docMk/>
            <pc:sldMk cId="132763668" sldId="1826"/>
            <ac:picMk id="14" creationId="{82C06FEB-57C0-2636-A89E-65088063622F}"/>
          </ac:picMkLst>
        </pc:picChg>
        <pc:picChg chg="add mod">
          <ac:chgData name="sandro federici" userId="9de09c822f254df3" providerId="LiveId" clId="{4F84ACD9-8EAF-4C41-99EE-A518A1332C66}" dt="2025-06-23T09:37:29.897" v="163" actId="1076"/>
          <ac:picMkLst>
            <pc:docMk/>
            <pc:sldMk cId="132763668" sldId="1826"/>
            <ac:picMk id="15" creationId="{7A8042AA-B977-2BEE-4147-1578F38BF17F}"/>
          </ac:picMkLst>
        </pc:picChg>
        <pc:picChg chg="add mod">
          <ac:chgData name="sandro federici" userId="9de09c822f254df3" providerId="LiveId" clId="{4F84ACD9-8EAF-4C41-99EE-A518A1332C66}" dt="2025-06-23T09:37:16.502" v="161"/>
          <ac:picMkLst>
            <pc:docMk/>
            <pc:sldMk cId="132763668" sldId="1826"/>
            <ac:picMk id="16" creationId="{86AFC201-145F-42B9-AAE8-D480D9872DD8}"/>
          </ac:picMkLst>
        </pc:picChg>
        <pc:picChg chg="add mod">
          <ac:chgData name="sandro federici" userId="9de09c822f254df3" providerId="LiveId" clId="{4F84ACD9-8EAF-4C41-99EE-A518A1332C66}" dt="2025-06-23T09:37:16.502" v="161"/>
          <ac:picMkLst>
            <pc:docMk/>
            <pc:sldMk cId="132763668" sldId="1826"/>
            <ac:picMk id="17" creationId="{B340FCA0-5E61-5827-22A3-E6AFC77FFC70}"/>
          </ac:picMkLst>
        </pc:picChg>
      </pc:sldChg>
      <pc:sldChg chg="modSp add mod ord">
        <pc:chgData name="sandro federici" userId="9de09c822f254df3" providerId="LiveId" clId="{4F84ACD9-8EAF-4C41-99EE-A518A1332C66}" dt="2025-06-23T10:18:23.497" v="526" actId="555"/>
        <pc:sldMkLst>
          <pc:docMk/>
          <pc:sldMk cId="621662981" sldId="1827"/>
        </pc:sldMkLst>
        <pc:spChg chg="mod">
          <ac:chgData name="sandro federici" userId="9de09c822f254df3" providerId="LiveId" clId="{4F84ACD9-8EAF-4C41-99EE-A518A1332C66}" dt="2025-06-23T10:17:54.502" v="522" actId="1076"/>
          <ac:spMkLst>
            <pc:docMk/>
            <pc:sldMk cId="621662981" sldId="1827"/>
            <ac:spMk id="9" creationId="{1ED5FE9D-BC37-B1AB-FD6C-5D75AC79D57B}"/>
          </ac:spMkLst>
        </pc:spChg>
        <pc:spChg chg="mod">
          <ac:chgData name="sandro federici" userId="9de09c822f254df3" providerId="LiveId" clId="{4F84ACD9-8EAF-4C41-99EE-A518A1332C66}" dt="2025-06-23T10:18:04.275" v="524" actId="255"/>
          <ac:spMkLst>
            <pc:docMk/>
            <pc:sldMk cId="621662981" sldId="1827"/>
            <ac:spMk id="11" creationId="{6AF5F074-A638-9052-7881-60F48FDFFDE9}"/>
          </ac:spMkLst>
        </pc:spChg>
        <pc:spChg chg="mod">
          <ac:chgData name="sandro federici" userId="9de09c822f254df3" providerId="LiveId" clId="{4F84ACD9-8EAF-4C41-99EE-A518A1332C66}" dt="2025-06-23T10:18:16.232" v="525" actId="1076"/>
          <ac:spMkLst>
            <pc:docMk/>
            <pc:sldMk cId="621662981" sldId="1827"/>
            <ac:spMk id="15" creationId="{0FEF50CA-2552-24FE-8BB0-B22A5052F25C}"/>
          </ac:spMkLst>
        </pc:spChg>
        <pc:spChg chg="mod">
          <ac:chgData name="sandro federici" userId="9de09c822f254df3" providerId="LiveId" clId="{4F84ACD9-8EAF-4C41-99EE-A518A1332C66}" dt="2025-06-23T10:18:16.232" v="525" actId="1076"/>
          <ac:spMkLst>
            <pc:docMk/>
            <pc:sldMk cId="621662981" sldId="1827"/>
            <ac:spMk id="16" creationId="{BF2E2A65-FAA3-27F4-64FD-BBA4D4F2383B}"/>
          </ac:spMkLst>
        </pc:spChg>
        <pc:spChg chg="mod">
          <ac:chgData name="sandro federici" userId="9de09c822f254df3" providerId="LiveId" clId="{4F84ACD9-8EAF-4C41-99EE-A518A1332C66}" dt="2025-06-23T10:18:16.232" v="525" actId="1076"/>
          <ac:spMkLst>
            <pc:docMk/>
            <pc:sldMk cId="621662981" sldId="1827"/>
            <ac:spMk id="17" creationId="{FFEEA772-007D-AF07-D035-3E5B50E71965}"/>
          </ac:spMkLst>
        </pc:spChg>
        <pc:spChg chg="mod">
          <ac:chgData name="sandro federici" userId="9de09c822f254df3" providerId="LiveId" clId="{4F84ACD9-8EAF-4C41-99EE-A518A1332C66}" dt="2025-06-23T10:18:16.232" v="525" actId="1076"/>
          <ac:spMkLst>
            <pc:docMk/>
            <pc:sldMk cId="621662981" sldId="1827"/>
            <ac:spMk id="18" creationId="{2C93BBC4-C84C-EC8C-0EA9-20D2A785D541}"/>
          </ac:spMkLst>
        </pc:spChg>
        <pc:picChg chg="mod">
          <ac:chgData name="sandro federici" userId="9de09c822f254df3" providerId="LiveId" clId="{4F84ACD9-8EAF-4C41-99EE-A518A1332C66}" dt="2025-06-23T10:18:23.497" v="526" actId="555"/>
          <ac:picMkLst>
            <pc:docMk/>
            <pc:sldMk cId="621662981" sldId="1827"/>
            <ac:picMk id="3" creationId="{BFDD846C-9995-DA03-F1DB-EB15F876B4DE}"/>
          </ac:picMkLst>
        </pc:picChg>
      </pc:sldChg>
      <pc:sldChg chg="modSp add del mod">
        <pc:chgData name="sandro federici" userId="9de09c822f254df3" providerId="LiveId" clId="{4F84ACD9-8EAF-4C41-99EE-A518A1332C66}" dt="2025-06-23T12:54:22.719" v="2418" actId="47"/>
        <pc:sldMkLst>
          <pc:docMk/>
          <pc:sldMk cId="2383083235" sldId="1828"/>
        </pc:sldMkLst>
        <pc:spChg chg="mod">
          <ac:chgData name="sandro federici" userId="9de09c822f254df3" providerId="LiveId" clId="{4F84ACD9-8EAF-4C41-99EE-A518A1332C66}" dt="2025-06-23T12:54:14.076" v="2414" actId="21"/>
          <ac:spMkLst>
            <pc:docMk/>
            <pc:sldMk cId="2383083235" sldId="1828"/>
            <ac:spMk id="11" creationId="{2FB2879B-DB0F-7392-50CC-201B276BE8F4}"/>
          </ac:spMkLst>
        </pc:spChg>
      </pc:sldChg>
      <pc:sldChg chg="modSp add mod">
        <pc:chgData name="sandro federici" userId="9de09c822f254df3" providerId="LiveId" clId="{4F84ACD9-8EAF-4C41-99EE-A518A1332C66}" dt="2025-06-23T13:20:38.416" v="3380" actId="1076"/>
        <pc:sldMkLst>
          <pc:docMk/>
          <pc:sldMk cId="167169298" sldId="1829"/>
        </pc:sldMkLst>
        <pc:spChg chg="mod">
          <ac:chgData name="sandro federici" userId="9de09c822f254df3" providerId="LiveId" clId="{4F84ACD9-8EAF-4C41-99EE-A518A1332C66}" dt="2025-06-23T13:20:38.416" v="3380" actId="1076"/>
          <ac:spMkLst>
            <pc:docMk/>
            <pc:sldMk cId="167169298" sldId="1829"/>
            <ac:spMk id="11" creationId="{5381F07B-33A7-73ED-2474-BE3E04459AE1}"/>
          </ac:spMkLst>
        </pc:spChg>
      </pc:sldChg>
    </pc:docChg>
  </pc:docChgLst>
  <pc:docChgLst>
    <pc:chgData name="Lisa Hanle" userId="5c1b9eb8a16dbef6" providerId="LiveId" clId="{A4E59800-8EA1-4B20-9E97-91BD9EF7BF71}"/>
    <pc:docChg chg="undo custSel addSld delSld modSld sldOrd modSection">
      <pc:chgData name="Lisa Hanle" userId="5c1b9eb8a16dbef6" providerId="LiveId" clId="{A4E59800-8EA1-4B20-9E97-91BD9EF7BF71}" dt="2025-06-20T19:51:52.560" v="8892" actId="20577"/>
      <pc:docMkLst>
        <pc:docMk/>
      </pc:docMkLst>
      <pc:sldChg chg="addSp delSp modSp mod">
        <pc:chgData name="Lisa Hanle" userId="5c1b9eb8a16dbef6" providerId="LiveId" clId="{A4E59800-8EA1-4B20-9E97-91BD9EF7BF71}" dt="2025-06-16T12:50:26.216" v="507" actId="14100"/>
        <pc:sldMkLst>
          <pc:docMk/>
          <pc:sldMk cId="1889720997" sldId="429"/>
        </pc:sldMkLst>
        <pc:spChg chg="add del mod">
          <ac:chgData name="Lisa Hanle" userId="5c1b9eb8a16dbef6" providerId="LiveId" clId="{A4E59800-8EA1-4B20-9E97-91BD9EF7BF71}" dt="2025-06-16T12:50:26.216" v="507" actId="14100"/>
          <ac:spMkLst>
            <pc:docMk/>
            <pc:sldMk cId="1889720997" sldId="429"/>
            <ac:spMk id="2" creationId="{44AFF2C4-B177-42B1-38B0-4EFA1D441786}"/>
          </ac:spMkLst>
        </pc:spChg>
        <pc:spChg chg="mod">
          <ac:chgData name="Lisa Hanle" userId="5c1b9eb8a16dbef6" providerId="LiveId" clId="{A4E59800-8EA1-4B20-9E97-91BD9EF7BF71}" dt="2025-06-16T12:50:12.229" v="502" actId="1076"/>
          <ac:spMkLst>
            <pc:docMk/>
            <pc:sldMk cId="1889720997" sldId="429"/>
            <ac:spMk id="8" creationId="{889CAB53-DC4E-7E90-67B2-CC103D8E1B56}"/>
          </ac:spMkLst>
        </pc:spChg>
        <pc:picChg chg="mod">
          <ac:chgData name="Lisa Hanle" userId="5c1b9eb8a16dbef6" providerId="LiveId" clId="{A4E59800-8EA1-4B20-9E97-91BD9EF7BF71}" dt="2025-06-16T12:50:19.145" v="504" actId="14100"/>
          <ac:picMkLst>
            <pc:docMk/>
            <pc:sldMk cId="1889720997" sldId="429"/>
            <ac:picMk id="3" creationId="{44EB2750-F9DF-5B6F-3A5B-1FA9D8B7578B}"/>
          </ac:picMkLst>
        </pc:picChg>
      </pc:sldChg>
      <pc:sldChg chg="modSp mod">
        <pc:chgData name="Lisa Hanle" userId="5c1b9eb8a16dbef6" providerId="LiveId" clId="{A4E59800-8EA1-4B20-9E97-91BD9EF7BF71}" dt="2025-06-16T14:20:44.407" v="1643" actId="6549"/>
        <pc:sldMkLst>
          <pc:docMk/>
          <pc:sldMk cId="4100913497" sldId="454"/>
        </pc:sldMkLst>
        <pc:spChg chg="mod">
          <ac:chgData name="Lisa Hanle" userId="5c1b9eb8a16dbef6" providerId="LiveId" clId="{A4E59800-8EA1-4B20-9E97-91BD9EF7BF71}" dt="2025-06-16T14:20:44.407" v="1643" actId="6549"/>
          <ac:spMkLst>
            <pc:docMk/>
            <pc:sldMk cId="4100913497" sldId="454"/>
            <ac:spMk id="3" creationId="{8C899B28-4175-4767-389D-05B91B236E21}"/>
          </ac:spMkLst>
        </pc:spChg>
      </pc:sldChg>
      <pc:sldChg chg="addSp modSp mod">
        <pc:chgData name="Lisa Hanle" userId="5c1b9eb8a16dbef6" providerId="LiveId" clId="{A4E59800-8EA1-4B20-9E97-91BD9EF7BF71}" dt="2025-06-20T18:42:45.287" v="5941" actId="13926"/>
        <pc:sldMkLst>
          <pc:docMk/>
          <pc:sldMk cId="2822655473" sldId="461"/>
        </pc:sldMkLst>
        <pc:spChg chg="mod">
          <ac:chgData name="Lisa Hanle" userId="5c1b9eb8a16dbef6" providerId="LiveId" clId="{A4E59800-8EA1-4B20-9E97-91BD9EF7BF71}" dt="2025-06-20T18:42:45.287" v="5941" actId="13926"/>
          <ac:spMkLst>
            <pc:docMk/>
            <pc:sldMk cId="2822655473" sldId="461"/>
            <ac:spMk id="14" creationId="{785A62D0-3AC3-20F2-2382-33258D3D7CE8}"/>
          </ac:spMkLst>
        </pc:spChg>
        <pc:picChg chg="add mod">
          <ac:chgData name="Lisa Hanle" userId="5c1b9eb8a16dbef6" providerId="LiveId" clId="{A4E59800-8EA1-4B20-9E97-91BD9EF7BF71}" dt="2025-06-17T01:11:15.110" v="3603" actId="1076"/>
          <ac:picMkLst>
            <pc:docMk/>
            <pc:sldMk cId="2822655473" sldId="461"/>
            <ac:picMk id="5" creationId="{803E2B7C-4327-B3D0-48DE-DF874B4B5367}"/>
          </ac:picMkLst>
        </pc:picChg>
        <pc:picChg chg="mod">
          <ac:chgData name="Lisa Hanle" userId="5c1b9eb8a16dbef6" providerId="LiveId" clId="{A4E59800-8EA1-4B20-9E97-91BD9EF7BF71}" dt="2025-06-17T01:10:30.975" v="3597" actId="1076"/>
          <ac:picMkLst>
            <pc:docMk/>
            <pc:sldMk cId="2822655473" sldId="461"/>
            <ac:picMk id="10" creationId="{19FA122E-5CC4-690A-285B-AF0008B8BA3E}"/>
          </ac:picMkLst>
        </pc:picChg>
        <pc:picChg chg="mod">
          <ac:chgData name="Lisa Hanle" userId="5c1b9eb8a16dbef6" providerId="LiveId" clId="{A4E59800-8EA1-4B20-9E97-91BD9EF7BF71}" dt="2025-06-16T16:51:43.519" v="1817" actId="1076"/>
          <ac:picMkLst>
            <pc:docMk/>
            <pc:sldMk cId="2822655473" sldId="461"/>
            <ac:picMk id="12" creationId="{03AB1C1C-CA55-265E-96CD-772EB87141D2}"/>
          </ac:picMkLst>
        </pc:picChg>
        <pc:picChg chg="mod">
          <ac:chgData name="Lisa Hanle" userId="5c1b9eb8a16dbef6" providerId="LiveId" clId="{A4E59800-8EA1-4B20-9E97-91BD9EF7BF71}" dt="2025-06-17T01:10:36.311" v="3598" actId="1076"/>
          <ac:picMkLst>
            <pc:docMk/>
            <pc:sldMk cId="2822655473" sldId="461"/>
            <ac:picMk id="13" creationId="{4BFF4782-19E9-171C-5AC8-97377BBE6DED}"/>
          </ac:picMkLst>
        </pc:picChg>
        <pc:picChg chg="mod">
          <ac:chgData name="Lisa Hanle" userId="5c1b9eb8a16dbef6" providerId="LiveId" clId="{A4E59800-8EA1-4B20-9E97-91BD9EF7BF71}" dt="2025-06-17T01:10:43.509" v="3599" actId="1076"/>
          <ac:picMkLst>
            <pc:docMk/>
            <pc:sldMk cId="2822655473" sldId="461"/>
            <ac:picMk id="16" creationId="{FCC3DA38-DA0F-84FA-EB66-1B5FA5EA9937}"/>
          </ac:picMkLst>
        </pc:picChg>
        <pc:picChg chg="mod">
          <ac:chgData name="Lisa Hanle" userId="5c1b9eb8a16dbef6" providerId="LiveId" clId="{A4E59800-8EA1-4B20-9E97-91BD9EF7BF71}" dt="2025-06-17T01:10:46.254" v="3600" actId="1076"/>
          <ac:picMkLst>
            <pc:docMk/>
            <pc:sldMk cId="2822655473" sldId="461"/>
            <ac:picMk id="18" creationId="{7558DBAC-D061-D867-43BD-CA0AB7726DA3}"/>
          </ac:picMkLst>
        </pc:picChg>
        <pc:picChg chg="mod">
          <ac:chgData name="Lisa Hanle" userId="5c1b9eb8a16dbef6" providerId="LiveId" clId="{A4E59800-8EA1-4B20-9E97-91BD9EF7BF71}" dt="2025-06-17T01:10:56.741" v="3601" actId="1076"/>
          <ac:picMkLst>
            <pc:docMk/>
            <pc:sldMk cId="2822655473" sldId="461"/>
            <ac:picMk id="19" creationId="{D5834EB7-0817-9D1F-9887-2FF6B9D1606E}"/>
          </ac:picMkLst>
        </pc:picChg>
        <pc:picChg chg="mod">
          <ac:chgData name="Lisa Hanle" userId="5c1b9eb8a16dbef6" providerId="LiveId" clId="{A4E59800-8EA1-4B20-9E97-91BD9EF7BF71}" dt="2025-06-16T16:51:57.068" v="1819" actId="1076"/>
          <ac:picMkLst>
            <pc:docMk/>
            <pc:sldMk cId="2822655473" sldId="461"/>
            <ac:picMk id="21" creationId="{E98F4B73-C7C8-87B8-1D6A-82EE9842E86A}"/>
          </ac:picMkLst>
        </pc:picChg>
        <pc:picChg chg="mod">
          <ac:chgData name="Lisa Hanle" userId="5c1b9eb8a16dbef6" providerId="LiveId" clId="{A4E59800-8EA1-4B20-9E97-91BD9EF7BF71}" dt="2025-06-16T16:52:06.258" v="1820" actId="1076"/>
          <ac:picMkLst>
            <pc:docMk/>
            <pc:sldMk cId="2822655473" sldId="461"/>
            <ac:picMk id="23" creationId="{C36C13BA-7DB9-DE19-481B-8C876B1E54D4}"/>
          </ac:picMkLst>
        </pc:picChg>
        <pc:picChg chg="mod">
          <ac:chgData name="Lisa Hanle" userId="5c1b9eb8a16dbef6" providerId="LiveId" clId="{A4E59800-8EA1-4B20-9E97-91BD9EF7BF71}" dt="2025-06-17T01:11:07.572" v="3602" actId="1076"/>
          <ac:picMkLst>
            <pc:docMk/>
            <pc:sldMk cId="2822655473" sldId="461"/>
            <ac:picMk id="25" creationId="{215FCFC3-D397-6EB0-A0D4-AA6074B81CCE}"/>
          </ac:picMkLst>
        </pc:picChg>
      </pc:sldChg>
      <pc:sldChg chg="modSp add mod">
        <pc:chgData name="Lisa Hanle" userId="5c1b9eb8a16dbef6" providerId="LiveId" clId="{A4E59800-8EA1-4B20-9E97-91BD9EF7BF71}" dt="2025-06-20T19:46:22.661" v="8822" actId="20577"/>
        <pc:sldMkLst>
          <pc:docMk/>
          <pc:sldMk cId="1609591594" sldId="462"/>
        </pc:sldMkLst>
        <pc:spChg chg="mod">
          <ac:chgData name="Lisa Hanle" userId="5c1b9eb8a16dbef6" providerId="LiveId" clId="{A4E59800-8EA1-4B20-9E97-91BD9EF7BF71}" dt="2025-06-20T19:46:22.661" v="8822" actId="20577"/>
          <ac:spMkLst>
            <pc:docMk/>
            <pc:sldMk cId="1609591594" sldId="462"/>
            <ac:spMk id="9" creationId="{305945B6-B510-2C98-679E-D7BBB69FFC42}"/>
          </ac:spMkLst>
        </pc:spChg>
        <pc:spChg chg="mod">
          <ac:chgData name="Lisa Hanle" userId="5c1b9eb8a16dbef6" providerId="LiveId" clId="{A4E59800-8EA1-4B20-9E97-91BD9EF7BF71}" dt="2025-06-20T19:46:18.876" v="8816" actId="20577"/>
          <ac:spMkLst>
            <pc:docMk/>
            <pc:sldMk cId="1609591594" sldId="462"/>
            <ac:spMk id="14" creationId="{785A62D0-3AC3-20F2-2382-33258D3D7CE8}"/>
          </ac:spMkLst>
        </pc:spChg>
      </pc:sldChg>
      <pc:sldChg chg="modSp del mod ord">
        <pc:chgData name="Lisa Hanle" userId="5c1b9eb8a16dbef6" providerId="LiveId" clId="{A4E59800-8EA1-4B20-9E97-91BD9EF7BF71}" dt="2025-06-17T01:11:22.629" v="3604" actId="2696"/>
        <pc:sldMkLst>
          <pc:docMk/>
          <pc:sldMk cId="3931195504" sldId="462"/>
        </pc:sldMkLst>
      </pc:sldChg>
      <pc:sldChg chg="modSp mod">
        <pc:chgData name="Lisa Hanle" userId="5c1b9eb8a16dbef6" providerId="LiveId" clId="{A4E59800-8EA1-4B20-9E97-91BD9EF7BF71}" dt="2025-06-20T19:20:34.924" v="7396" actId="404"/>
        <pc:sldMkLst>
          <pc:docMk/>
          <pc:sldMk cId="2521100637" sldId="464"/>
        </pc:sldMkLst>
        <pc:spChg chg="mod">
          <ac:chgData name="Lisa Hanle" userId="5c1b9eb8a16dbef6" providerId="LiveId" clId="{A4E59800-8EA1-4B20-9E97-91BD9EF7BF71}" dt="2025-06-20T18:58:03.401" v="6604" actId="20577"/>
          <ac:spMkLst>
            <pc:docMk/>
            <pc:sldMk cId="2521100637" sldId="464"/>
            <ac:spMk id="6" creationId="{D97EB826-3DAD-DD51-A961-D04E3DAC6B97}"/>
          </ac:spMkLst>
        </pc:spChg>
        <pc:spChg chg="mod">
          <ac:chgData name="Lisa Hanle" userId="5c1b9eb8a16dbef6" providerId="LiveId" clId="{A4E59800-8EA1-4B20-9E97-91BD9EF7BF71}" dt="2025-06-20T19:20:34.924" v="7396" actId="404"/>
          <ac:spMkLst>
            <pc:docMk/>
            <pc:sldMk cId="2521100637" sldId="464"/>
            <ac:spMk id="14" creationId="{785A62D0-3AC3-20F2-2382-33258D3D7CE8}"/>
          </ac:spMkLst>
        </pc:spChg>
        <pc:picChg chg="mod">
          <ac:chgData name="Lisa Hanle" userId="5c1b9eb8a16dbef6" providerId="LiveId" clId="{A4E59800-8EA1-4B20-9E97-91BD9EF7BF71}" dt="2025-06-20T19:20:18.371" v="7364" actId="1076"/>
          <ac:picMkLst>
            <pc:docMk/>
            <pc:sldMk cId="2521100637" sldId="464"/>
            <ac:picMk id="3" creationId="{1969BF0A-7D3E-85F3-7078-45C804EBF57B}"/>
          </ac:picMkLst>
        </pc:picChg>
      </pc:sldChg>
      <pc:sldChg chg="modSp mod">
        <pc:chgData name="Lisa Hanle" userId="5c1b9eb8a16dbef6" providerId="LiveId" clId="{A4E59800-8EA1-4B20-9E97-91BD9EF7BF71}" dt="2025-06-20T19:06:56.761" v="6893" actId="20577"/>
        <pc:sldMkLst>
          <pc:docMk/>
          <pc:sldMk cId="849777057" sldId="465"/>
        </pc:sldMkLst>
        <pc:spChg chg="mod">
          <ac:chgData name="Lisa Hanle" userId="5c1b9eb8a16dbef6" providerId="LiveId" clId="{A4E59800-8EA1-4B20-9E97-91BD9EF7BF71}" dt="2025-06-20T19:06:56.761" v="6893" actId="20577"/>
          <ac:spMkLst>
            <pc:docMk/>
            <pc:sldMk cId="849777057" sldId="465"/>
            <ac:spMk id="7" creationId="{C66E2BAF-4051-BFEC-753C-0CBDC8E95095}"/>
          </ac:spMkLst>
        </pc:spChg>
      </pc:sldChg>
      <pc:sldChg chg="modSp mod">
        <pc:chgData name="Lisa Hanle" userId="5c1b9eb8a16dbef6" providerId="LiveId" clId="{A4E59800-8EA1-4B20-9E97-91BD9EF7BF71}" dt="2025-06-20T19:00:29.055" v="6620" actId="20577"/>
        <pc:sldMkLst>
          <pc:docMk/>
          <pc:sldMk cId="1695360869" sldId="466"/>
        </pc:sldMkLst>
        <pc:spChg chg="mod">
          <ac:chgData name="Lisa Hanle" userId="5c1b9eb8a16dbef6" providerId="LiveId" clId="{A4E59800-8EA1-4B20-9E97-91BD9EF7BF71}" dt="2025-06-20T19:00:29.055" v="6620" actId="20577"/>
          <ac:spMkLst>
            <pc:docMk/>
            <pc:sldMk cId="1695360869" sldId="466"/>
            <ac:spMk id="8" creationId="{47B447B0-10E8-79D1-8DCE-A2D3BEFB1915}"/>
          </ac:spMkLst>
        </pc:spChg>
        <pc:spChg chg="mod">
          <ac:chgData name="Lisa Hanle" userId="5c1b9eb8a16dbef6" providerId="LiveId" clId="{A4E59800-8EA1-4B20-9E97-91BD9EF7BF71}" dt="2025-06-20T19:00:19.172" v="6617" actId="6549"/>
          <ac:spMkLst>
            <pc:docMk/>
            <pc:sldMk cId="1695360869" sldId="466"/>
            <ac:spMk id="14" creationId="{785A62D0-3AC3-20F2-2382-33258D3D7CE8}"/>
          </ac:spMkLst>
        </pc:spChg>
        <pc:picChg chg="mod">
          <ac:chgData name="Lisa Hanle" userId="5c1b9eb8a16dbef6" providerId="LiveId" clId="{A4E59800-8EA1-4B20-9E97-91BD9EF7BF71}" dt="2025-06-17T01:14:53.634" v="3779" actId="14100"/>
          <ac:picMkLst>
            <pc:docMk/>
            <pc:sldMk cId="1695360869" sldId="466"/>
            <ac:picMk id="10" creationId="{21775348-2AC4-9877-91C9-297F9AD7A280}"/>
          </ac:picMkLst>
        </pc:picChg>
        <pc:picChg chg="mod">
          <ac:chgData name="Lisa Hanle" userId="5c1b9eb8a16dbef6" providerId="LiveId" clId="{A4E59800-8EA1-4B20-9E97-91BD9EF7BF71}" dt="2025-06-17T01:14:56.050" v="3780" actId="14100"/>
          <ac:picMkLst>
            <pc:docMk/>
            <pc:sldMk cId="1695360869" sldId="466"/>
            <ac:picMk id="27" creationId="{BA64D0DD-B4C9-F1FD-F720-F2067376AD2B}"/>
          </ac:picMkLst>
        </pc:picChg>
      </pc:sldChg>
      <pc:sldChg chg="modSp mod">
        <pc:chgData name="Lisa Hanle" userId="5c1b9eb8a16dbef6" providerId="LiveId" clId="{A4E59800-8EA1-4B20-9E97-91BD9EF7BF71}" dt="2025-06-20T19:28:44.707" v="7892" actId="404"/>
        <pc:sldMkLst>
          <pc:docMk/>
          <pc:sldMk cId="328609866" sldId="467"/>
        </pc:sldMkLst>
        <pc:spChg chg="mod">
          <ac:chgData name="Lisa Hanle" userId="5c1b9eb8a16dbef6" providerId="LiveId" clId="{A4E59800-8EA1-4B20-9E97-91BD9EF7BF71}" dt="2025-06-20T19:02:33.386" v="6630" actId="20577"/>
          <ac:spMkLst>
            <pc:docMk/>
            <pc:sldMk cId="328609866" sldId="467"/>
            <ac:spMk id="6" creationId="{69E29E52-0216-AD47-B1E1-D272F1F7B05F}"/>
          </ac:spMkLst>
        </pc:spChg>
        <pc:spChg chg="mod">
          <ac:chgData name="Lisa Hanle" userId="5c1b9eb8a16dbef6" providerId="LiveId" clId="{A4E59800-8EA1-4B20-9E97-91BD9EF7BF71}" dt="2025-06-20T19:28:44.707" v="7892" actId="404"/>
          <ac:spMkLst>
            <pc:docMk/>
            <pc:sldMk cId="328609866" sldId="467"/>
            <ac:spMk id="14" creationId="{785A62D0-3AC3-20F2-2382-33258D3D7CE8}"/>
          </ac:spMkLst>
        </pc:spChg>
      </pc:sldChg>
      <pc:sldChg chg="modSp mod">
        <pc:chgData name="Lisa Hanle" userId="5c1b9eb8a16dbef6" providerId="LiveId" clId="{A4E59800-8EA1-4B20-9E97-91BD9EF7BF71}" dt="2025-06-20T19:05:40.570" v="6787" actId="313"/>
        <pc:sldMkLst>
          <pc:docMk/>
          <pc:sldMk cId="1284278803" sldId="468"/>
        </pc:sldMkLst>
        <pc:spChg chg="mod">
          <ac:chgData name="Lisa Hanle" userId="5c1b9eb8a16dbef6" providerId="LiveId" clId="{A4E59800-8EA1-4B20-9E97-91BD9EF7BF71}" dt="2025-06-16T13:53:21.861" v="701" actId="27636"/>
          <ac:spMkLst>
            <pc:docMk/>
            <pc:sldMk cId="1284278803" sldId="468"/>
            <ac:spMk id="3" creationId="{8C899B28-4175-4767-389D-05B91B236E21}"/>
          </ac:spMkLst>
        </pc:spChg>
        <pc:spChg chg="mod">
          <ac:chgData name="Lisa Hanle" userId="5c1b9eb8a16dbef6" providerId="LiveId" clId="{A4E59800-8EA1-4B20-9E97-91BD9EF7BF71}" dt="2025-06-20T19:05:40.570" v="6787" actId="313"/>
          <ac:spMkLst>
            <pc:docMk/>
            <pc:sldMk cId="1284278803" sldId="468"/>
            <ac:spMk id="6" creationId="{6F1D5C24-A109-E2C8-14AD-E159C50BD11B}"/>
          </ac:spMkLst>
        </pc:spChg>
      </pc:sldChg>
      <pc:sldChg chg="modSp mod">
        <pc:chgData name="Lisa Hanle" userId="5c1b9eb8a16dbef6" providerId="LiveId" clId="{A4E59800-8EA1-4B20-9E97-91BD9EF7BF71}" dt="2025-06-20T19:06:07.860" v="6815" actId="313"/>
        <pc:sldMkLst>
          <pc:docMk/>
          <pc:sldMk cId="317247553" sldId="471"/>
        </pc:sldMkLst>
        <pc:spChg chg="mod">
          <ac:chgData name="Lisa Hanle" userId="5c1b9eb8a16dbef6" providerId="LiveId" clId="{A4E59800-8EA1-4B20-9E97-91BD9EF7BF71}" dt="2025-06-20T19:06:07.860" v="6815" actId="313"/>
          <ac:spMkLst>
            <pc:docMk/>
            <pc:sldMk cId="317247553" sldId="471"/>
            <ac:spMk id="6" creationId="{D05FBF84-6B90-4A50-9BD6-04CAF57F9EF9}"/>
          </ac:spMkLst>
        </pc:spChg>
      </pc:sldChg>
      <pc:sldChg chg="modSp mod">
        <pc:chgData name="Lisa Hanle" userId="5c1b9eb8a16dbef6" providerId="LiveId" clId="{A4E59800-8EA1-4B20-9E97-91BD9EF7BF71}" dt="2025-06-20T19:06:30.709" v="6853" actId="313"/>
        <pc:sldMkLst>
          <pc:docMk/>
          <pc:sldMk cId="2129694768" sldId="472"/>
        </pc:sldMkLst>
        <pc:spChg chg="mod">
          <ac:chgData name="Lisa Hanle" userId="5c1b9eb8a16dbef6" providerId="LiveId" clId="{A4E59800-8EA1-4B20-9E97-91BD9EF7BF71}" dt="2025-06-20T19:06:30.709" v="6853" actId="313"/>
          <ac:spMkLst>
            <pc:docMk/>
            <pc:sldMk cId="2129694768" sldId="472"/>
            <ac:spMk id="7" creationId="{7D809D06-17E3-2B31-F390-48D33EFF49A6}"/>
          </ac:spMkLst>
        </pc:spChg>
      </pc:sldChg>
      <pc:sldChg chg="modSp mod">
        <pc:chgData name="Lisa Hanle" userId="5c1b9eb8a16dbef6" providerId="LiveId" clId="{A4E59800-8EA1-4B20-9E97-91BD9EF7BF71}" dt="2025-06-20T19:08:00.387" v="7005" actId="20577"/>
        <pc:sldMkLst>
          <pc:docMk/>
          <pc:sldMk cId="3688072803" sldId="473"/>
        </pc:sldMkLst>
        <pc:spChg chg="mod">
          <ac:chgData name="Lisa Hanle" userId="5c1b9eb8a16dbef6" providerId="LiveId" clId="{A4E59800-8EA1-4B20-9E97-91BD9EF7BF71}" dt="2025-06-20T19:08:00.387" v="7005" actId="20577"/>
          <ac:spMkLst>
            <pc:docMk/>
            <pc:sldMk cId="3688072803" sldId="473"/>
            <ac:spMk id="10" creationId="{0CCD37D2-5FEB-7990-7C45-8AAACAC75871}"/>
          </ac:spMkLst>
        </pc:spChg>
      </pc:sldChg>
      <pc:sldChg chg="modSp mod">
        <pc:chgData name="Lisa Hanle" userId="5c1b9eb8a16dbef6" providerId="LiveId" clId="{A4E59800-8EA1-4B20-9E97-91BD9EF7BF71}" dt="2025-06-20T19:21:42.971" v="7448" actId="1076"/>
        <pc:sldMkLst>
          <pc:docMk/>
          <pc:sldMk cId="3704743982" sldId="474"/>
        </pc:sldMkLst>
        <pc:spChg chg="mod">
          <ac:chgData name="Lisa Hanle" userId="5c1b9eb8a16dbef6" providerId="LiveId" clId="{A4E59800-8EA1-4B20-9E97-91BD9EF7BF71}" dt="2025-06-20T19:21:36.109" v="7447" actId="20577"/>
          <ac:spMkLst>
            <pc:docMk/>
            <pc:sldMk cId="3704743982" sldId="474"/>
            <ac:spMk id="3" creationId="{8C899B28-4175-4767-389D-05B91B236E21}"/>
          </ac:spMkLst>
        </pc:spChg>
        <pc:spChg chg="mod">
          <ac:chgData name="Lisa Hanle" userId="5c1b9eb8a16dbef6" providerId="LiveId" clId="{A4E59800-8EA1-4B20-9E97-91BD9EF7BF71}" dt="2025-06-20T19:21:32.749" v="7446" actId="20577"/>
          <ac:spMkLst>
            <pc:docMk/>
            <pc:sldMk cId="3704743982" sldId="474"/>
            <ac:spMk id="6" creationId="{ACD252A0-3B41-C244-729F-80D0C69C36E5}"/>
          </ac:spMkLst>
        </pc:spChg>
        <pc:graphicFrameChg chg="mod">
          <ac:chgData name="Lisa Hanle" userId="5c1b9eb8a16dbef6" providerId="LiveId" clId="{A4E59800-8EA1-4B20-9E97-91BD9EF7BF71}" dt="2025-06-20T19:21:42.971" v="7448" actId="1076"/>
          <ac:graphicFrameMkLst>
            <pc:docMk/>
            <pc:sldMk cId="3704743982" sldId="474"/>
            <ac:graphicFrameMk id="9" creationId="{8A65998E-D189-2B05-0D9C-AB14B897AC04}"/>
          </ac:graphicFrameMkLst>
        </pc:graphicFrameChg>
      </pc:sldChg>
      <pc:sldChg chg="modSp mod">
        <pc:chgData name="Lisa Hanle" userId="5c1b9eb8a16dbef6" providerId="LiveId" clId="{A4E59800-8EA1-4B20-9E97-91BD9EF7BF71}" dt="2025-06-20T19:07:08.028" v="6913" actId="20577"/>
        <pc:sldMkLst>
          <pc:docMk/>
          <pc:sldMk cId="1447239528" sldId="475"/>
        </pc:sldMkLst>
        <pc:spChg chg="mod">
          <ac:chgData name="Lisa Hanle" userId="5c1b9eb8a16dbef6" providerId="LiveId" clId="{A4E59800-8EA1-4B20-9E97-91BD9EF7BF71}" dt="2025-06-20T19:07:08.028" v="6913" actId="20577"/>
          <ac:spMkLst>
            <pc:docMk/>
            <pc:sldMk cId="1447239528" sldId="475"/>
            <ac:spMk id="13" creationId="{1C62208F-9E87-BC4C-5FEF-F2927A189BAB}"/>
          </ac:spMkLst>
        </pc:spChg>
      </pc:sldChg>
      <pc:sldChg chg="modSp mod">
        <pc:chgData name="Lisa Hanle" userId="5c1b9eb8a16dbef6" providerId="LiveId" clId="{A4E59800-8EA1-4B20-9E97-91BD9EF7BF71}" dt="2025-06-20T19:10:21.250" v="7046" actId="6549"/>
        <pc:sldMkLst>
          <pc:docMk/>
          <pc:sldMk cId="1913168991" sldId="476"/>
        </pc:sldMkLst>
        <pc:spChg chg="mod">
          <ac:chgData name="Lisa Hanle" userId="5c1b9eb8a16dbef6" providerId="LiveId" clId="{A4E59800-8EA1-4B20-9E97-91BD9EF7BF71}" dt="2025-06-20T19:10:21.250" v="7046" actId="6549"/>
          <ac:spMkLst>
            <pc:docMk/>
            <pc:sldMk cId="1913168991" sldId="476"/>
            <ac:spMk id="4" creationId="{EB9A717B-5E88-5BFC-2C48-754D7E4DF8B2}"/>
          </ac:spMkLst>
        </pc:spChg>
        <pc:spChg chg="mod">
          <ac:chgData name="Lisa Hanle" userId="5c1b9eb8a16dbef6" providerId="LiveId" clId="{A4E59800-8EA1-4B20-9E97-91BD9EF7BF71}" dt="2025-06-20T19:10:18.067" v="7045" actId="20577"/>
          <ac:spMkLst>
            <pc:docMk/>
            <pc:sldMk cId="1913168991" sldId="476"/>
            <ac:spMk id="9" creationId="{C05614FF-611A-E178-4328-882E81262B07}"/>
          </ac:spMkLst>
        </pc:spChg>
      </pc:sldChg>
      <pc:sldChg chg="delSp modSp mod">
        <pc:chgData name="Lisa Hanle" userId="5c1b9eb8a16dbef6" providerId="LiveId" clId="{A4E59800-8EA1-4B20-9E97-91BD9EF7BF71}" dt="2025-06-20T19:22:22.422" v="7453" actId="478"/>
        <pc:sldMkLst>
          <pc:docMk/>
          <pc:sldMk cId="3839338700" sldId="477"/>
        </pc:sldMkLst>
        <pc:spChg chg="mod">
          <ac:chgData name="Lisa Hanle" userId="5c1b9eb8a16dbef6" providerId="LiveId" clId="{A4E59800-8EA1-4B20-9E97-91BD9EF7BF71}" dt="2025-06-20T19:22:14.706" v="7451" actId="20577"/>
          <ac:spMkLst>
            <pc:docMk/>
            <pc:sldMk cId="3839338700" sldId="477"/>
            <ac:spMk id="6" creationId="{251B40AA-D7E7-5A47-32F6-6D91D9FBA772}"/>
          </ac:spMkLst>
        </pc:spChg>
      </pc:sldChg>
      <pc:sldChg chg="modSp mod">
        <pc:chgData name="Lisa Hanle" userId="5c1b9eb8a16dbef6" providerId="LiveId" clId="{A4E59800-8EA1-4B20-9E97-91BD9EF7BF71}" dt="2025-06-20T19:45:18.963" v="8815" actId="20577"/>
        <pc:sldMkLst>
          <pc:docMk/>
          <pc:sldMk cId="3446221840" sldId="479"/>
        </pc:sldMkLst>
        <pc:spChg chg="mod">
          <ac:chgData name="Lisa Hanle" userId="5c1b9eb8a16dbef6" providerId="LiveId" clId="{A4E59800-8EA1-4B20-9E97-91BD9EF7BF71}" dt="2025-06-20T19:45:18.963" v="8815" actId="20577"/>
          <ac:spMkLst>
            <pc:docMk/>
            <pc:sldMk cId="3446221840" sldId="479"/>
            <ac:spMk id="3" creationId="{8C899B28-4175-4767-389D-05B91B236E21}"/>
          </ac:spMkLst>
        </pc:spChg>
        <pc:spChg chg="mod">
          <ac:chgData name="Lisa Hanle" userId="5c1b9eb8a16dbef6" providerId="LiveId" clId="{A4E59800-8EA1-4B20-9E97-91BD9EF7BF71}" dt="2025-06-20T19:44:57.861" v="8783" actId="20577"/>
          <ac:spMkLst>
            <pc:docMk/>
            <pc:sldMk cId="3446221840" sldId="479"/>
            <ac:spMk id="10" creationId="{7BD042E2-E63B-6679-5953-75B025416CFF}"/>
          </ac:spMkLst>
        </pc:spChg>
      </pc:sldChg>
      <pc:sldChg chg="ord">
        <pc:chgData name="Lisa Hanle" userId="5c1b9eb8a16dbef6" providerId="LiveId" clId="{A4E59800-8EA1-4B20-9E97-91BD9EF7BF71}" dt="2025-06-17T01:21:47.331" v="4069"/>
        <pc:sldMkLst>
          <pc:docMk/>
          <pc:sldMk cId="3915411231" sldId="480"/>
        </pc:sldMkLst>
      </pc:sldChg>
      <pc:sldChg chg="ord">
        <pc:chgData name="Lisa Hanle" userId="5c1b9eb8a16dbef6" providerId="LiveId" clId="{A4E59800-8EA1-4B20-9E97-91BD9EF7BF71}" dt="2025-06-17T01:05:36.452" v="3498"/>
        <pc:sldMkLst>
          <pc:docMk/>
          <pc:sldMk cId="1990143698" sldId="481"/>
        </pc:sldMkLst>
      </pc:sldChg>
      <pc:sldChg chg="add setBg">
        <pc:chgData name="Lisa Hanle" userId="5c1b9eb8a16dbef6" providerId="LiveId" clId="{A4E59800-8EA1-4B20-9E97-91BD9EF7BF71}" dt="2025-06-17T01:22:44.876" v="4071"/>
        <pc:sldMkLst>
          <pc:docMk/>
          <pc:sldMk cId="1201759177" sldId="482"/>
        </pc:sldMkLst>
      </pc:sldChg>
      <pc:sldChg chg="del">
        <pc:chgData name="Lisa Hanle" userId="5c1b9eb8a16dbef6" providerId="LiveId" clId="{A4E59800-8EA1-4B20-9E97-91BD9EF7BF71}" dt="2025-06-17T01:22:13.865" v="4070" actId="2696"/>
        <pc:sldMkLst>
          <pc:docMk/>
          <pc:sldMk cId="1924434095" sldId="482"/>
        </pc:sldMkLst>
      </pc:sldChg>
      <pc:sldChg chg="modSp mod">
        <pc:chgData name="Lisa Hanle" userId="5c1b9eb8a16dbef6" providerId="LiveId" clId="{A4E59800-8EA1-4B20-9E97-91BD9EF7BF71}" dt="2025-06-20T18:14:36.902" v="4217" actId="14100"/>
        <pc:sldMkLst>
          <pc:docMk/>
          <pc:sldMk cId="793822174" sldId="538"/>
        </pc:sldMkLst>
        <pc:spChg chg="mod">
          <ac:chgData name="Lisa Hanle" userId="5c1b9eb8a16dbef6" providerId="LiveId" clId="{A4E59800-8EA1-4B20-9E97-91BD9EF7BF71}" dt="2025-06-20T18:14:32.766" v="4216" actId="1076"/>
          <ac:spMkLst>
            <pc:docMk/>
            <pc:sldMk cId="793822174" sldId="538"/>
            <ac:spMk id="4" creationId="{D4F8FF4B-D310-AF50-CB6E-AE950A4150E1}"/>
          </ac:spMkLst>
        </pc:spChg>
        <pc:picChg chg="mod">
          <ac:chgData name="Lisa Hanle" userId="5c1b9eb8a16dbef6" providerId="LiveId" clId="{A4E59800-8EA1-4B20-9E97-91BD9EF7BF71}" dt="2025-06-20T18:14:36.902" v="4217" actId="14100"/>
          <ac:picMkLst>
            <pc:docMk/>
            <pc:sldMk cId="793822174" sldId="538"/>
            <ac:picMk id="3" creationId="{DD2BC3F9-9D71-25C5-8395-717DDA3879A5}"/>
          </ac:picMkLst>
        </pc:picChg>
      </pc:sldChg>
      <pc:sldChg chg="modSp mod">
        <pc:chgData name="Lisa Hanle" userId="5c1b9eb8a16dbef6" providerId="LiveId" clId="{A4E59800-8EA1-4B20-9E97-91BD9EF7BF71}" dt="2025-06-20T18:40:18.837" v="5939" actId="20577"/>
        <pc:sldMkLst>
          <pc:docMk/>
          <pc:sldMk cId="4125873206" sldId="572"/>
        </pc:sldMkLst>
        <pc:spChg chg="mod">
          <ac:chgData name="Lisa Hanle" userId="5c1b9eb8a16dbef6" providerId="LiveId" clId="{A4E59800-8EA1-4B20-9E97-91BD9EF7BF71}" dt="2025-06-20T18:40:18.837" v="5939" actId="20577"/>
          <ac:spMkLst>
            <pc:docMk/>
            <pc:sldMk cId="4125873206" sldId="572"/>
            <ac:spMk id="3" creationId="{B5EEADAB-B3A7-52B8-04E8-3DE607262234}"/>
          </ac:spMkLst>
        </pc:spChg>
      </pc:sldChg>
      <pc:sldChg chg="addSp delSp modSp mod">
        <pc:chgData name="Lisa Hanle" userId="5c1b9eb8a16dbef6" providerId="LiveId" clId="{A4E59800-8EA1-4B20-9E97-91BD9EF7BF71}" dt="2025-06-20T19:03:18.207" v="6642" actId="1076"/>
        <pc:sldMkLst>
          <pc:docMk/>
          <pc:sldMk cId="2652800976" sldId="825"/>
        </pc:sldMkLst>
        <pc:spChg chg="mod">
          <ac:chgData name="Lisa Hanle" userId="5c1b9eb8a16dbef6" providerId="LiveId" clId="{A4E59800-8EA1-4B20-9E97-91BD9EF7BF71}" dt="2025-06-20T19:03:18.207" v="6642" actId="1076"/>
          <ac:spMkLst>
            <pc:docMk/>
            <pc:sldMk cId="2652800976" sldId="825"/>
            <ac:spMk id="9" creationId="{27B902A1-900A-E683-9571-B7FB3C22E657}"/>
          </ac:spMkLst>
        </pc:spChg>
        <pc:spChg chg="mod">
          <ac:chgData name="Lisa Hanle" userId="5c1b9eb8a16dbef6" providerId="LiveId" clId="{A4E59800-8EA1-4B20-9E97-91BD9EF7BF71}" dt="2025-06-20T19:02:57.175" v="6634" actId="6549"/>
          <ac:spMkLst>
            <pc:docMk/>
            <pc:sldMk cId="2652800976" sldId="825"/>
            <ac:spMk id="10" creationId="{25FAC123-1D73-BB30-8A97-4855D031CC1C}"/>
          </ac:spMkLst>
        </pc:spChg>
        <pc:graphicFrameChg chg="mod">
          <ac:chgData name="Lisa Hanle" userId="5c1b9eb8a16dbef6" providerId="LiveId" clId="{A4E59800-8EA1-4B20-9E97-91BD9EF7BF71}" dt="2025-06-20T19:03:18.207" v="6642" actId="1076"/>
          <ac:graphicFrameMkLst>
            <pc:docMk/>
            <pc:sldMk cId="2652800976" sldId="825"/>
            <ac:graphicFrameMk id="7" creationId="{DFEC5F1C-14C1-BED6-8125-8E30F5AA1B6D}"/>
          </ac:graphicFrameMkLst>
        </pc:graphicFrameChg>
        <pc:picChg chg="mod">
          <ac:chgData name="Lisa Hanle" userId="5c1b9eb8a16dbef6" providerId="LiveId" clId="{A4E59800-8EA1-4B20-9E97-91BD9EF7BF71}" dt="2025-06-20T19:03:18.207" v="6642" actId="1076"/>
          <ac:picMkLst>
            <pc:docMk/>
            <pc:sldMk cId="2652800976" sldId="825"/>
            <ac:picMk id="2" creationId="{BB1EDB3F-019E-6684-7681-6F69239DBC77}"/>
          </ac:picMkLst>
        </pc:picChg>
      </pc:sldChg>
      <pc:sldChg chg="addSp delSp modSp mod">
        <pc:chgData name="Lisa Hanle" userId="5c1b9eb8a16dbef6" providerId="LiveId" clId="{A4E59800-8EA1-4B20-9E97-91BD9EF7BF71}" dt="2025-06-20T19:03:56.297" v="6692" actId="1076"/>
        <pc:sldMkLst>
          <pc:docMk/>
          <pc:sldMk cId="2903325291" sldId="826"/>
        </pc:sldMkLst>
        <pc:spChg chg="mod">
          <ac:chgData name="Lisa Hanle" userId="5c1b9eb8a16dbef6" providerId="LiveId" clId="{A4E59800-8EA1-4B20-9E97-91BD9EF7BF71}" dt="2025-06-20T19:03:54.324" v="6691" actId="1076"/>
          <ac:spMkLst>
            <pc:docMk/>
            <pc:sldMk cId="2903325291" sldId="826"/>
            <ac:spMk id="9" creationId="{C52FC1FB-A7A4-D4AE-4BA8-56D5CC25DF51}"/>
          </ac:spMkLst>
        </pc:spChg>
        <pc:spChg chg="mod">
          <ac:chgData name="Lisa Hanle" userId="5c1b9eb8a16dbef6" providerId="LiveId" clId="{A4E59800-8EA1-4B20-9E97-91BD9EF7BF71}" dt="2025-06-20T19:03:34.726" v="6686" actId="20577"/>
          <ac:spMkLst>
            <pc:docMk/>
            <pc:sldMk cId="2903325291" sldId="826"/>
            <ac:spMk id="12" creationId="{C884AC74-997B-819E-2911-BFF53A2AE2E0}"/>
          </ac:spMkLst>
        </pc:spChg>
        <pc:spChg chg="mod">
          <ac:chgData name="Lisa Hanle" userId="5c1b9eb8a16dbef6" providerId="LiveId" clId="{A4E59800-8EA1-4B20-9E97-91BD9EF7BF71}" dt="2025-06-20T19:03:50.160" v="6690" actId="1076"/>
          <ac:spMkLst>
            <pc:docMk/>
            <pc:sldMk cId="2903325291" sldId="826"/>
            <ac:spMk id="14" creationId="{785A62D0-3AC3-20F2-2382-33258D3D7CE8}"/>
          </ac:spMkLst>
        </pc:spChg>
        <pc:picChg chg="mod">
          <ac:chgData name="Lisa Hanle" userId="5c1b9eb8a16dbef6" providerId="LiveId" clId="{A4E59800-8EA1-4B20-9E97-91BD9EF7BF71}" dt="2025-06-20T19:03:50.160" v="6690" actId="1076"/>
          <ac:picMkLst>
            <pc:docMk/>
            <pc:sldMk cId="2903325291" sldId="826"/>
            <ac:picMk id="6" creationId="{85439519-36BD-1B41-0BDA-C90E2F4E4B66}"/>
          </ac:picMkLst>
        </pc:picChg>
        <pc:picChg chg="mod">
          <ac:chgData name="Lisa Hanle" userId="5c1b9eb8a16dbef6" providerId="LiveId" clId="{A4E59800-8EA1-4B20-9E97-91BD9EF7BF71}" dt="2025-06-20T19:03:56.297" v="6692" actId="1076"/>
          <ac:picMkLst>
            <pc:docMk/>
            <pc:sldMk cId="2903325291" sldId="826"/>
            <ac:picMk id="10" creationId="{5DE4CC58-AFB1-935C-5190-997F2987835F}"/>
          </ac:picMkLst>
        </pc:picChg>
        <pc:picChg chg="mod">
          <ac:chgData name="Lisa Hanle" userId="5c1b9eb8a16dbef6" providerId="LiveId" clId="{A4E59800-8EA1-4B20-9E97-91BD9EF7BF71}" dt="2025-06-20T19:03:50.160" v="6690" actId="1076"/>
          <ac:picMkLst>
            <pc:docMk/>
            <pc:sldMk cId="2903325291" sldId="826"/>
            <ac:picMk id="11" creationId="{58AA9876-C40E-B0D9-C175-2788B6364880}"/>
          </ac:picMkLst>
        </pc:picChg>
      </pc:sldChg>
      <pc:sldChg chg="modSp mod">
        <pc:chgData name="Lisa Hanle" userId="5c1b9eb8a16dbef6" providerId="LiveId" clId="{A4E59800-8EA1-4B20-9E97-91BD9EF7BF71}" dt="2025-06-20T19:05:51.773" v="6801" actId="20577"/>
        <pc:sldMkLst>
          <pc:docMk/>
          <pc:sldMk cId="1918361763" sldId="827"/>
        </pc:sldMkLst>
        <pc:spChg chg="mod">
          <ac:chgData name="Lisa Hanle" userId="5c1b9eb8a16dbef6" providerId="LiveId" clId="{A4E59800-8EA1-4B20-9E97-91BD9EF7BF71}" dt="2025-06-20T19:05:51.773" v="6801" actId="20577"/>
          <ac:spMkLst>
            <pc:docMk/>
            <pc:sldMk cId="1918361763" sldId="827"/>
            <ac:spMk id="6" creationId="{6F1D5C24-A109-E2C8-14AD-E159C50BD11B}"/>
          </ac:spMkLst>
        </pc:spChg>
      </pc:sldChg>
      <pc:sldChg chg="modSp mod">
        <pc:chgData name="Lisa Hanle" userId="5c1b9eb8a16dbef6" providerId="LiveId" clId="{A4E59800-8EA1-4B20-9E97-91BD9EF7BF71}" dt="2025-06-20T19:05:59.971" v="6809" actId="313"/>
        <pc:sldMkLst>
          <pc:docMk/>
          <pc:sldMk cId="1522502668" sldId="828"/>
        </pc:sldMkLst>
        <pc:spChg chg="mod">
          <ac:chgData name="Lisa Hanle" userId="5c1b9eb8a16dbef6" providerId="LiveId" clId="{A4E59800-8EA1-4B20-9E97-91BD9EF7BF71}" dt="2025-06-20T19:05:59.971" v="6809" actId="313"/>
          <ac:spMkLst>
            <pc:docMk/>
            <pc:sldMk cId="1522502668" sldId="828"/>
            <ac:spMk id="6" creationId="{6F1D5C24-A109-E2C8-14AD-E159C50BD11B}"/>
          </ac:spMkLst>
        </pc:spChg>
      </pc:sldChg>
      <pc:sldChg chg="modSp mod">
        <pc:chgData name="Lisa Hanle" userId="5c1b9eb8a16dbef6" providerId="LiveId" clId="{A4E59800-8EA1-4B20-9E97-91BD9EF7BF71}" dt="2025-06-20T19:06:22.349" v="6834" actId="313"/>
        <pc:sldMkLst>
          <pc:docMk/>
          <pc:sldMk cId="2765449873" sldId="829"/>
        </pc:sldMkLst>
        <pc:spChg chg="mod">
          <ac:chgData name="Lisa Hanle" userId="5c1b9eb8a16dbef6" providerId="LiveId" clId="{A4E59800-8EA1-4B20-9E97-91BD9EF7BF71}" dt="2025-06-20T19:06:22.349" v="6834" actId="313"/>
          <ac:spMkLst>
            <pc:docMk/>
            <pc:sldMk cId="2765449873" sldId="829"/>
            <ac:spMk id="6" creationId="{6F1D5C24-A109-E2C8-14AD-E159C50BD11B}"/>
          </ac:spMkLst>
        </pc:spChg>
      </pc:sldChg>
      <pc:sldChg chg="modSp mod">
        <pc:chgData name="Lisa Hanle" userId="5c1b9eb8a16dbef6" providerId="LiveId" clId="{A4E59800-8EA1-4B20-9E97-91BD9EF7BF71}" dt="2025-06-20T19:09:22.520" v="7021" actId="20577"/>
        <pc:sldMkLst>
          <pc:docMk/>
          <pc:sldMk cId="2899908704" sldId="830"/>
        </pc:sldMkLst>
        <pc:spChg chg="mod">
          <ac:chgData name="Lisa Hanle" userId="5c1b9eb8a16dbef6" providerId="LiveId" clId="{A4E59800-8EA1-4B20-9E97-91BD9EF7BF71}" dt="2025-06-16T14:07:38.911" v="1495" actId="14100"/>
          <ac:spMkLst>
            <pc:docMk/>
            <pc:sldMk cId="2899908704" sldId="830"/>
            <ac:spMk id="4" creationId="{EB9A717B-5E88-5BFC-2C48-754D7E4DF8B2}"/>
          </ac:spMkLst>
        </pc:spChg>
        <pc:spChg chg="mod">
          <ac:chgData name="Lisa Hanle" userId="5c1b9eb8a16dbef6" providerId="LiveId" clId="{A4E59800-8EA1-4B20-9E97-91BD9EF7BF71}" dt="2025-06-20T19:09:22.520" v="7021" actId="20577"/>
          <ac:spMkLst>
            <pc:docMk/>
            <pc:sldMk cId="2899908704" sldId="830"/>
            <ac:spMk id="10" creationId="{0CCD37D2-5FEB-7990-7C45-8AAACAC75871}"/>
          </ac:spMkLst>
        </pc:spChg>
      </pc:sldChg>
      <pc:sldChg chg="modSp mod">
        <pc:chgData name="Lisa Hanle" userId="5c1b9eb8a16dbef6" providerId="LiveId" clId="{A4E59800-8EA1-4B20-9E97-91BD9EF7BF71}" dt="2025-06-20T19:08:07.634" v="7006"/>
        <pc:sldMkLst>
          <pc:docMk/>
          <pc:sldMk cId="4007444889" sldId="831"/>
        </pc:sldMkLst>
        <pc:spChg chg="mod">
          <ac:chgData name="Lisa Hanle" userId="5c1b9eb8a16dbef6" providerId="LiveId" clId="{A4E59800-8EA1-4B20-9E97-91BD9EF7BF71}" dt="2025-06-20T19:08:07.634" v="7006"/>
          <ac:spMkLst>
            <pc:docMk/>
            <pc:sldMk cId="4007444889" sldId="831"/>
            <ac:spMk id="10" creationId="{0CCD37D2-5FEB-7990-7C45-8AAACAC75871}"/>
          </ac:spMkLst>
        </pc:spChg>
      </pc:sldChg>
      <pc:sldChg chg="modSp mod">
        <pc:chgData name="Lisa Hanle" userId="5c1b9eb8a16dbef6" providerId="LiveId" clId="{A4E59800-8EA1-4B20-9E97-91BD9EF7BF71}" dt="2025-06-20T18:12:37.745" v="4214" actId="3626"/>
        <pc:sldMkLst>
          <pc:docMk/>
          <pc:sldMk cId="4095165663" sldId="868"/>
        </pc:sldMkLst>
        <pc:spChg chg="mod">
          <ac:chgData name="Lisa Hanle" userId="5c1b9eb8a16dbef6" providerId="LiveId" clId="{A4E59800-8EA1-4B20-9E97-91BD9EF7BF71}" dt="2025-06-20T18:12:37.745" v="4214" actId="3626"/>
          <ac:spMkLst>
            <pc:docMk/>
            <pc:sldMk cId="4095165663" sldId="868"/>
            <ac:spMk id="3" creationId="{6CCCD870-AD9A-7393-9A0D-473B6D602FAF}"/>
          </ac:spMkLst>
        </pc:spChg>
      </pc:sldChg>
      <pc:sldChg chg="addSp modSp mod">
        <pc:chgData name="Lisa Hanle" userId="5c1b9eb8a16dbef6" providerId="LiveId" clId="{A4E59800-8EA1-4B20-9E97-91BD9EF7BF71}" dt="2025-06-20T18:36:01.374" v="5890" actId="20577"/>
        <pc:sldMkLst>
          <pc:docMk/>
          <pc:sldMk cId="3350497568" sldId="1662"/>
        </pc:sldMkLst>
        <pc:spChg chg="mod">
          <ac:chgData name="Lisa Hanle" userId="5c1b9eb8a16dbef6" providerId="LiveId" clId="{A4E59800-8EA1-4B20-9E97-91BD9EF7BF71}" dt="2025-06-20T18:36:01.374" v="5890" actId="20577"/>
          <ac:spMkLst>
            <pc:docMk/>
            <pc:sldMk cId="3350497568" sldId="1662"/>
            <ac:spMk id="9" creationId="{A04E4CFC-5610-ADCC-F1A2-8C91F56FF5A1}"/>
          </ac:spMkLst>
        </pc:spChg>
        <pc:picChg chg="mod">
          <ac:chgData name="Lisa Hanle" userId="5c1b9eb8a16dbef6" providerId="LiveId" clId="{A4E59800-8EA1-4B20-9E97-91BD9EF7BF71}" dt="2025-06-20T18:25:59.727" v="5721" actId="1076"/>
          <ac:picMkLst>
            <pc:docMk/>
            <pc:sldMk cId="3350497568" sldId="1662"/>
            <ac:picMk id="3" creationId="{064ACC6E-3BDB-6253-CF0C-09DDE881878C}"/>
          </ac:picMkLst>
        </pc:picChg>
        <pc:picChg chg="add mod">
          <ac:chgData name="Lisa Hanle" userId="5c1b9eb8a16dbef6" providerId="LiveId" clId="{A4E59800-8EA1-4B20-9E97-91BD9EF7BF71}" dt="2025-06-20T18:25:38.225" v="5716" actId="1076"/>
          <ac:picMkLst>
            <pc:docMk/>
            <pc:sldMk cId="3350497568" sldId="1662"/>
            <ac:picMk id="4" creationId="{2501910A-E4AB-A24C-19D2-7519327F270F}"/>
          </ac:picMkLst>
        </pc:picChg>
      </pc:sldChg>
      <pc:sldChg chg="modSp mod">
        <pc:chgData name="Lisa Hanle" userId="5c1b9eb8a16dbef6" providerId="LiveId" clId="{A4E59800-8EA1-4B20-9E97-91BD9EF7BF71}" dt="2025-06-20T19:51:52.560" v="8892" actId="20577"/>
        <pc:sldMkLst>
          <pc:docMk/>
          <pc:sldMk cId="620265660" sldId="1665"/>
        </pc:sldMkLst>
        <pc:graphicFrameChg chg="modGraphic">
          <ac:chgData name="Lisa Hanle" userId="5c1b9eb8a16dbef6" providerId="LiveId" clId="{A4E59800-8EA1-4B20-9E97-91BD9EF7BF71}" dt="2025-06-20T19:50:24.859" v="8880" actId="20577"/>
          <ac:graphicFrameMkLst>
            <pc:docMk/>
            <pc:sldMk cId="620265660" sldId="1665"/>
            <ac:graphicFrameMk id="5" creationId="{D66F9EB9-1D3D-BAE3-DDFE-D5543ABFBB79}"/>
          </ac:graphicFrameMkLst>
        </pc:graphicFrameChg>
        <pc:graphicFrameChg chg="modGraphic">
          <ac:chgData name="Lisa Hanle" userId="5c1b9eb8a16dbef6" providerId="LiveId" clId="{A4E59800-8EA1-4B20-9E97-91BD9EF7BF71}" dt="2025-06-20T19:51:52.560" v="8892" actId="20577"/>
          <ac:graphicFrameMkLst>
            <pc:docMk/>
            <pc:sldMk cId="620265660" sldId="1665"/>
            <ac:graphicFrameMk id="6" creationId="{D21240A8-7FA6-EA86-3F89-F23E12184CD5}"/>
          </ac:graphicFrameMkLst>
        </pc:graphicFrameChg>
      </pc:sldChg>
      <pc:sldChg chg="addSp modSp mod ord modAnim">
        <pc:chgData name="Lisa Hanle" userId="5c1b9eb8a16dbef6" providerId="LiveId" clId="{A4E59800-8EA1-4B20-9E97-91BD9EF7BF71}" dt="2025-06-20T18:57:42.706" v="6587" actId="14100"/>
        <pc:sldMkLst>
          <pc:docMk/>
          <pc:sldMk cId="2336277203" sldId="1708"/>
        </pc:sldMkLst>
        <pc:spChg chg="mod">
          <ac:chgData name="Lisa Hanle" userId="5c1b9eb8a16dbef6" providerId="LiveId" clId="{A4E59800-8EA1-4B20-9E97-91BD9EF7BF71}" dt="2025-06-17T01:12:03.217" v="3623" actId="20577"/>
          <ac:spMkLst>
            <pc:docMk/>
            <pc:sldMk cId="2336277203" sldId="1708"/>
            <ac:spMk id="2" creationId="{18235B6C-7619-3CBF-807C-75A2105C60C1}"/>
          </ac:spMkLst>
        </pc:spChg>
        <pc:spChg chg="add mod">
          <ac:chgData name="Lisa Hanle" userId="5c1b9eb8a16dbef6" providerId="LiveId" clId="{A4E59800-8EA1-4B20-9E97-91BD9EF7BF71}" dt="2025-06-17T01:13:46.540" v="3772" actId="1076"/>
          <ac:spMkLst>
            <pc:docMk/>
            <pc:sldMk cId="2336277203" sldId="1708"/>
            <ac:spMk id="3" creationId="{14383ADE-00D1-535C-726B-5CB9D490E834}"/>
          </ac:spMkLst>
        </pc:spChg>
        <pc:spChg chg="mod">
          <ac:chgData name="Lisa Hanle" userId="5c1b9eb8a16dbef6" providerId="LiveId" clId="{A4E59800-8EA1-4B20-9E97-91BD9EF7BF71}" dt="2025-06-17T01:13:32.222" v="3767" actId="1076"/>
          <ac:spMkLst>
            <pc:docMk/>
            <pc:sldMk cId="2336277203" sldId="1708"/>
            <ac:spMk id="4" creationId="{0F5FA04F-C7B4-293C-DA70-FF243538A36F}"/>
          </ac:spMkLst>
        </pc:spChg>
        <pc:spChg chg="mod">
          <ac:chgData name="Lisa Hanle" userId="5c1b9eb8a16dbef6" providerId="LiveId" clId="{A4E59800-8EA1-4B20-9E97-91BD9EF7BF71}" dt="2025-06-17T01:13:32.222" v="3767" actId="1076"/>
          <ac:spMkLst>
            <pc:docMk/>
            <pc:sldMk cId="2336277203" sldId="1708"/>
            <ac:spMk id="5" creationId="{088C0803-9F66-0D0C-8F63-CD0FEDDD5E09}"/>
          </ac:spMkLst>
        </pc:spChg>
        <pc:spChg chg="add mod">
          <ac:chgData name="Lisa Hanle" userId="5c1b9eb8a16dbef6" providerId="LiveId" clId="{A4E59800-8EA1-4B20-9E97-91BD9EF7BF71}" dt="2025-06-20T18:57:42.706" v="6587" actId="14100"/>
          <ac:spMkLst>
            <pc:docMk/>
            <pc:sldMk cId="2336277203" sldId="1708"/>
            <ac:spMk id="8" creationId="{48842097-0E8A-D85E-E49B-D975870174F9}"/>
          </ac:spMkLst>
        </pc:spChg>
        <pc:spChg chg="mod">
          <ac:chgData name="Lisa Hanle" userId="5c1b9eb8a16dbef6" providerId="LiveId" clId="{A4E59800-8EA1-4B20-9E97-91BD9EF7BF71}" dt="2025-06-17T01:13:32.222" v="3767" actId="1076"/>
          <ac:spMkLst>
            <pc:docMk/>
            <pc:sldMk cId="2336277203" sldId="1708"/>
            <ac:spMk id="11" creationId="{EDF71458-F18F-0FA8-2DEE-88B644A59A63}"/>
          </ac:spMkLst>
        </pc:spChg>
        <pc:spChg chg="mod">
          <ac:chgData name="Lisa Hanle" userId="5c1b9eb8a16dbef6" providerId="LiveId" clId="{A4E59800-8EA1-4B20-9E97-91BD9EF7BF71}" dt="2025-06-17T01:13:40.679" v="3770" actId="14100"/>
          <ac:spMkLst>
            <pc:docMk/>
            <pc:sldMk cId="2336277203" sldId="1708"/>
            <ac:spMk id="20" creationId="{D77F1755-389C-1BB6-2CAD-1A3A9415F6DA}"/>
          </ac:spMkLst>
        </pc:spChg>
        <pc:picChg chg="mod">
          <ac:chgData name="Lisa Hanle" userId="5c1b9eb8a16dbef6" providerId="LiveId" clId="{A4E59800-8EA1-4B20-9E97-91BD9EF7BF71}" dt="2025-06-17T01:13:35.116" v="3768" actId="14100"/>
          <ac:picMkLst>
            <pc:docMk/>
            <pc:sldMk cId="2336277203" sldId="1708"/>
            <ac:picMk id="7" creationId="{8DDF4A38-3FDD-A4F5-1F96-5091622133D7}"/>
          </ac:picMkLst>
        </pc:picChg>
        <pc:picChg chg="mod">
          <ac:chgData name="Lisa Hanle" userId="5c1b9eb8a16dbef6" providerId="LiveId" clId="{A4E59800-8EA1-4B20-9E97-91BD9EF7BF71}" dt="2025-06-17T01:13:32.222" v="3767" actId="1076"/>
          <ac:picMkLst>
            <pc:docMk/>
            <pc:sldMk cId="2336277203" sldId="1708"/>
            <ac:picMk id="13" creationId="{0A9CD0F4-AF23-6C9B-25B2-90FB6FEB0F4E}"/>
          </ac:picMkLst>
        </pc:picChg>
      </pc:sldChg>
      <pc:sldChg chg="del">
        <pc:chgData name="Lisa Hanle" userId="5c1b9eb8a16dbef6" providerId="LiveId" clId="{A4E59800-8EA1-4B20-9E97-91BD9EF7BF71}" dt="2025-06-17T01:22:13.865" v="4070" actId="2696"/>
        <pc:sldMkLst>
          <pc:docMk/>
          <pc:sldMk cId="2016807589" sldId="1725"/>
        </pc:sldMkLst>
      </pc:sldChg>
      <pc:sldChg chg="add">
        <pc:chgData name="Lisa Hanle" userId="5c1b9eb8a16dbef6" providerId="LiveId" clId="{A4E59800-8EA1-4B20-9E97-91BD9EF7BF71}" dt="2025-06-17T01:22:44.876" v="4071"/>
        <pc:sldMkLst>
          <pc:docMk/>
          <pc:sldMk cId="2027956626" sldId="1725"/>
        </pc:sldMkLst>
      </pc:sldChg>
      <pc:sldChg chg="add del">
        <pc:chgData name="Lisa Hanle" userId="5c1b9eb8a16dbef6" providerId="LiveId" clId="{A4E59800-8EA1-4B20-9E97-91BD9EF7BF71}" dt="2025-06-16T13:57:23.425" v="704" actId="2696"/>
        <pc:sldMkLst>
          <pc:docMk/>
          <pc:sldMk cId="3316479618" sldId="1800"/>
        </pc:sldMkLst>
      </pc:sldChg>
      <pc:sldChg chg="modSp add mod">
        <pc:chgData name="Lisa Hanle" userId="5c1b9eb8a16dbef6" providerId="LiveId" clId="{A4E59800-8EA1-4B20-9E97-91BD9EF7BF71}" dt="2025-06-16T14:06:18.145" v="1457" actId="1076"/>
        <pc:sldMkLst>
          <pc:docMk/>
          <pc:sldMk cId="3784662956" sldId="1800"/>
        </pc:sldMkLst>
        <pc:spChg chg="mod">
          <ac:chgData name="Lisa Hanle" userId="5c1b9eb8a16dbef6" providerId="LiveId" clId="{A4E59800-8EA1-4B20-9E97-91BD9EF7BF71}" dt="2025-06-16T14:06:03.893" v="1455" actId="14100"/>
          <ac:spMkLst>
            <pc:docMk/>
            <pc:sldMk cId="3784662956" sldId="1800"/>
            <ac:spMk id="3" creationId="{F938E614-B4F7-27B2-E460-33DC9C024F02}"/>
          </ac:spMkLst>
        </pc:spChg>
        <pc:spChg chg="mod">
          <ac:chgData name="Lisa Hanle" userId="5c1b9eb8a16dbef6" providerId="LiveId" clId="{A4E59800-8EA1-4B20-9E97-91BD9EF7BF71}" dt="2025-06-16T14:05:53.830" v="1454" actId="20577"/>
          <ac:spMkLst>
            <pc:docMk/>
            <pc:sldMk cId="3784662956" sldId="1800"/>
            <ac:spMk id="7" creationId="{B31E4AA8-9C93-01E5-1BCF-4DA786EAD2DE}"/>
          </ac:spMkLst>
        </pc:spChg>
        <pc:spChg chg="mod">
          <ac:chgData name="Lisa Hanle" userId="5c1b9eb8a16dbef6" providerId="LiveId" clId="{A4E59800-8EA1-4B20-9E97-91BD9EF7BF71}" dt="2025-06-16T14:06:18.145" v="1457" actId="1076"/>
          <ac:spMkLst>
            <pc:docMk/>
            <pc:sldMk cId="3784662956" sldId="1800"/>
            <ac:spMk id="18" creationId="{911485E8-04EA-EF4A-E6CB-FEFBC927B131}"/>
          </ac:spMkLst>
        </pc:spChg>
        <pc:spChg chg="mod">
          <ac:chgData name="Lisa Hanle" userId="5c1b9eb8a16dbef6" providerId="LiveId" clId="{A4E59800-8EA1-4B20-9E97-91BD9EF7BF71}" dt="2025-06-16T14:06:15.699" v="1456" actId="1076"/>
          <ac:spMkLst>
            <pc:docMk/>
            <pc:sldMk cId="3784662956" sldId="1800"/>
            <ac:spMk id="25" creationId="{760C7E26-8047-E84C-5B46-4A2B894B3658}"/>
          </ac:spMkLst>
        </pc:spChg>
        <pc:spChg chg="mod">
          <ac:chgData name="Lisa Hanle" userId="5c1b9eb8a16dbef6" providerId="LiveId" clId="{A4E59800-8EA1-4B20-9E97-91BD9EF7BF71}" dt="2025-06-16T14:06:15.699" v="1456" actId="1076"/>
          <ac:spMkLst>
            <pc:docMk/>
            <pc:sldMk cId="3784662956" sldId="1800"/>
            <ac:spMk id="26" creationId="{907AEE9B-C29B-8647-8E51-68D2A123A11A}"/>
          </ac:spMkLst>
        </pc:spChg>
        <pc:picChg chg="mod">
          <ac:chgData name="Lisa Hanle" userId="5c1b9eb8a16dbef6" providerId="LiveId" clId="{A4E59800-8EA1-4B20-9E97-91BD9EF7BF71}" dt="2025-06-16T14:06:15.699" v="1456" actId="1076"/>
          <ac:picMkLst>
            <pc:docMk/>
            <pc:sldMk cId="3784662956" sldId="1800"/>
            <ac:picMk id="8" creationId="{0C9955DE-E517-C06D-EF23-885530F7DB1B}"/>
          </ac:picMkLst>
        </pc:picChg>
        <pc:picChg chg="mod">
          <ac:chgData name="Lisa Hanle" userId="5c1b9eb8a16dbef6" providerId="LiveId" clId="{A4E59800-8EA1-4B20-9E97-91BD9EF7BF71}" dt="2025-06-16T14:06:15.699" v="1456" actId="1076"/>
          <ac:picMkLst>
            <pc:docMk/>
            <pc:sldMk cId="3784662956" sldId="1800"/>
            <ac:picMk id="12" creationId="{FD40030B-5A85-2C4E-B51D-A55D0B911F67}"/>
          </ac:picMkLst>
        </pc:picChg>
        <pc:picChg chg="mod">
          <ac:chgData name="Lisa Hanle" userId="5c1b9eb8a16dbef6" providerId="LiveId" clId="{A4E59800-8EA1-4B20-9E97-91BD9EF7BF71}" dt="2025-06-16T14:06:15.699" v="1456" actId="1076"/>
          <ac:picMkLst>
            <pc:docMk/>
            <pc:sldMk cId="3784662956" sldId="1800"/>
            <ac:picMk id="15" creationId="{979A88BB-3BC8-ED10-C675-ED41779A97FF}"/>
          </ac:picMkLst>
        </pc:picChg>
        <pc:picChg chg="mod">
          <ac:chgData name="Lisa Hanle" userId="5c1b9eb8a16dbef6" providerId="LiveId" clId="{A4E59800-8EA1-4B20-9E97-91BD9EF7BF71}" dt="2025-06-16T14:06:15.699" v="1456" actId="1076"/>
          <ac:picMkLst>
            <pc:docMk/>
            <pc:sldMk cId="3784662956" sldId="1800"/>
            <ac:picMk id="17" creationId="{1D5DB6B0-1FC1-0648-E61A-D392C4B26AEE}"/>
          </ac:picMkLst>
        </pc:picChg>
        <pc:picChg chg="mod">
          <ac:chgData name="Lisa Hanle" userId="5c1b9eb8a16dbef6" providerId="LiveId" clId="{A4E59800-8EA1-4B20-9E97-91BD9EF7BF71}" dt="2025-06-16T14:06:15.699" v="1456" actId="1076"/>
          <ac:picMkLst>
            <pc:docMk/>
            <pc:sldMk cId="3784662956" sldId="1800"/>
            <ac:picMk id="21" creationId="{DF1C21B5-A69F-9041-EC1C-AFEF36696FCA}"/>
          </ac:picMkLst>
        </pc:picChg>
        <pc:picChg chg="mod">
          <ac:chgData name="Lisa Hanle" userId="5c1b9eb8a16dbef6" providerId="LiveId" clId="{A4E59800-8EA1-4B20-9E97-91BD9EF7BF71}" dt="2025-06-16T14:06:15.699" v="1456" actId="1076"/>
          <ac:picMkLst>
            <pc:docMk/>
            <pc:sldMk cId="3784662956" sldId="1800"/>
            <ac:picMk id="24" creationId="{C3E7626B-1D08-B074-8735-162CD2E32F80}"/>
          </ac:picMkLst>
        </pc:picChg>
      </pc:sldChg>
      <pc:sldChg chg="modSp del mod">
        <pc:chgData name="Lisa Hanle" userId="5c1b9eb8a16dbef6" providerId="LiveId" clId="{A4E59800-8EA1-4B20-9E97-91BD9EF7BF71}" dt="2025-06-17T01:22:13.865" v="4070" actId="2696"/>
        <pc:sldMkLst>
          <pc:docMk/>
          <pc:sldMk cId="1599416025" sldId="1801"/>
        </pc:sldMkLst>
      </pc:sldChg>
      <pc:sldChg chg="add">
        <pc:chgData name="Lisa Hanle" userId="5c1b9eb8a16dbef6" providerId="LiveId" clId="{A4E59800-8EA1-4B20-9E97-91BD9EF7BF71}" dt="2025-06-17T01:22:44.876" v="4071"/>
        <pc:sldMkLst>
          <pc:docMk/>
          <pc:sldMk cId="4131086773" sldId="1801"/>
        </pc:sldMkLst>
      </pc:sldChg>
      <pc:sldChg chg="modSp mod">
        <pc:chgData name="Lisa Hanle" userId="5c1b9eb8a16dbef6" providerId="LiveId" clId="{A4E59800-8EA1-4B20-9E97-91BD9EF7BF71}" dt="2025-06-20T18:46:17.343" v="6288" actId="20577"/>
        <pc:sldMkLst>
          <pc:docMk/>
          <pc:sldMk cId="1724815738" sldId="1803"/>
        </pc:sldMkLst>
        <pc:spChg chg="mod">
          <ac:chgData name="Lisa Hanle" userId="5c1b9eb8a16dbef6" providerId="LiveId" clId="{A4E59800-8EA1-4B20-9E97-91BD9EF7BF71}" dt="2025-06-20T18:46:17.343" v="6288" actId="20577"/>
          <ac:spMkLst>
            <pc:docMk/>
            <pc:sldMk cId="1724815738" sldId="1803"/>
            <ac:spMk id="2" creationId="{8EEA2025-1963-A692-AD87-293708FB80DB}"/>
          </ac:spMkLst>
        </pc:spChg>
        <pc:spChg chg="mod">
          <ac:chgData name="Lisa Hanle" userId="5c1b9eb8a16dbef6" providerId="LiveId" clId="{A4E59800-8EA1-4B20-9E97-91BD9EF7BF71}" dt="2025-06-16T14:04:42.169" v="1446" actId="20577"/>
          <ac:spMkLst>
            <pc:docMk/>
            <pc:sldMk cId="1724815738" sldId="1803"/>
            <ac:spMk id="3" creationId="{03A3561F-3A0B-99A0-1D6A-E6EDEAB7E3D8}"/>
          </ac:spMkLst>
        </pc:spChg>
      </pc:sldChg>
      <pc:sldChg chg="modSp mod setBg">
        <pc:chgData name="Lisa Hanle" userId="5c1b9eb8a16dbef6" providerId="LiveId" clId="{A4E59800-8EA1-4B20-9E97-91BD9EF7BF71}" dt="2025-06-20T18:38:12.470" v="5938" actId="20577"/>
        <pc:sldMkLst>
          <pc:docMk/>
          <pc:sldMk cId="1010320473" sldId="1806"/>
        </pc:sldMkLst>
        <pc:spChg chg="mod">
          <ac:chgData name="Lisa Hanle" userId="5c1b9eb8a16dbef6" providerId="LiveId" clId="{A4E59800-8EA1-4B20-9E97-91BD9EF7BF71}" dt="2025-06-20T18:38:12.470" v="5938" actId="20577"/>
          <ac:spMkLst>
            <pc:docMk/>
            <pc:sldMk cId="1010320473" sldId="1806"/>
            <ac:spMk id="11" creationId="{FE728175-0433-A158-B427-AA7675D4209E}"/>
          </ac:spMkLst>
        </pc:spChg>
      </pc:sldChg>
      <pc:sldChg chg="addSp delSp modSp mod addAnim delAnim">
        <pc:chgData name="Lisa Hanle" userId="5c1b9eb8a16dbef6" providerId="LiveId" clId="{A4E59800-8EA1-4B20-9E97-91BD9EF7BF71}" dt="2025-06-20T19:21:14.572" v="7401" actId="478"/>
        <pc:sldMkLst>
          <pc:docMk/>
          <pc:sldMk cId="809877684" sldId="1819"/>
        </pc:sldMkLst>
        <pc:spChg chg="mod">
          <ac:chgData name="Lisa Hanle" userId="5c1b9eb8a16dbef6" providerId="LiveId" clId="{A4E59800-8EA1-4B20-9E97-91BD9EF7BF71}" dt="2025-06-20T19:21:09.453" v="7400" actId="6549"/>
          <ac:spMkLst>
            <pc:docMk/>
            <pc:sldMk cId="809877684" sldId="1819"/>
            <ac:spMk id="14" creationId="{DA22D4E7-D06C-6125-49F1-D0C44C8F97C0}"/>
          </ac:spMkLst>
        </pc:spChg>
      </pc:sldChg>
      <pc:sldChg chg="modSp mod ord">
        <pc:chgData name="Lisa Hanle" userId="5c1b9eb8a16dbef6" providerId="LiveId" clId="{A4E59800-8EA1-4B20-9E97-91BD9EF7BF71}" dt="2025-06-20T19:46:43.365" v="8867" actId="20577"/>
        <pc:sldMkLst>
          <pc:docMk/>
          <pc:sldMk cId="1620944169" sldId="1821"/>
        </pc:sldMkLst>
        <pc:spChg chg="mod">
          <ac:chgData name="Lisa Hanle" userId="5c1b9eb8a16dbef6" providerId="LiveId" clId="{A4E59800-8EA1-4B20-9E97-91BD9EF7BF71}" dt="2025-06-20T18:43:06.586" v="5942" actId="20577"/>
          <ac:spMkLst>
            <pc:docMk/>
            <pc:sldMk cId="1620944169" sldId="1821"/>
            <ac:spMk id="2" creationId="{CBF56143-AAAC-460E-8D1E-2F0714C143C1}"/>
          </ac:spMkLst>
        </pc:spChg>
        <pc:spChg chg="mod">
          <ac:chgData name="Lisa Hanle" userId="5c1b9eb8a16dbef6" providerId="LiveId" clId="{A4E59800-8EA1-4B20-9E97-91BD9EF7BF71}" dt="2025-06-20T19:46:43.365" v="8867" actId="20577"/>
          <ac:spMkLst>
            <pc:docMk/>
            <pc:sldMk cId="1620944169" sldId="1821"/>
            <ac:spMk id="3" creationId="{FFF014CF-93D6-8A31-45B3-AF9FCFFDCF7A}"/>
          </ac:spMkLst>
        </pc:spChg>
      </pc:sldChg>
      <pc:sldChg chg="modSp mod">
        <pc:chgData name="Lisa Hanle" userId="5c1b9eb8a16dbef6" providerId="LiveId" clId="{A4E59800-8EA1-4B20-9E97-91BD9EF7BF71}" dt="2025-06-20T19:04:33.604" v="6711" actId="20577"/>
        <pc:sldMkLst>
          <pc:docMk/>
          <pc:sldMk cId="2343649562" sldId="1822"/>
        </pc:sldMkLst>
        <pc:spChg chg="mod">
          <ac:chgData name="Lisa Hanle" userId="5c1b9eb8a16dbef6" providerId="LiveId" clId="{A4E59800-8EA1-4B20-9E97-91BD9EF7BF71}" dt="2025-06-20T19:04:13.989" v="6708" actId="20577"/>
          <ac:spMkLst>
            <pc:docMk/>
            <pc:sldMk cId="2343649562" sldId="1822"/>
            <ac:spMk id="4" creationId="{01D98ED2-2752-7A8E-612C-A5569CE49DBE}"/>
          </ac:spMkLst>
        </pc:spChg>
        <pc:spChg chg="mod">
          <ac:chgData name="Lisa Hanle" userId="5c1b9eb8a16dbef6" providerId="LiveId" clId="{A4E59800-8EA1-4B20-9E97-91BD9EF7BF71}" dt="2025-06-20T19:04:16.738" v="6709" actId="6549"/>
          <ac:spMkLst>
            <pc:docMk/>
            <pc:sldMk cId="2343649562" sldId="1822"/>
            <ac:spMk id="5" creationId="{E26BB562-0262-ED11-9DE6-2877728D99A8}"/>
          </ac:spMkLst>
        </pc:spChg>
        <pc:spChg chg="mod">
          <ac:chgData name="Lisa Hanle" userId="5c1b9eb8a16dbef6" providerId="LiveId" clId="{A4E59800-8EA1-4B20-9E97-91BD9EF7BF71}" dt="2025-06-20T19:04:33.604" v="6711" actId="20577"/>
          <ac:spMkLst>
            <pc:docMk/>
            <pc:sldMk cId="2343649562" sldId="1822"/>
            <ac:spMk id="8" creationId="{3C26EA0E-873B-5222-0369-C7BD35F429D4}"/>
          </ac:spMkLst>
        </pc:spChg>
      </pc:sldChg>
      <pc:sldChg chg="addSp delSp modSp mod setBg">
        <pc:chgData name="Lisa Hanle" userId="5c1b9eb8a16dbef6" providerId="LiveId" clId="{A4E59800-8EA1-4B20-9E97-91BD9EF7BF71}" dt="2025-06-20T19:41:57.111" v="8721" actId="20577"/>
        <pc:sldMkLst>
          <pc:docMk/>
          <pc:sldMk cId="1490442431" sldId="1823"/>
        </pc:sldMkLst>
        <pc:spChg chg="mod">
          <ac:chgData name="Lisa Hanle" userId="5c1b9eb8a16dbef6" providerId="LiveId" clId="{A4E59800-8EA1-4B20-9E97-91BD9EF7BF71}" dt="2025-06-20T19:22:56.182" v="7529" actId="20577"/>
          <ac:spMkLst>
            <pc:docMk/>
            <pc:sldMk cId="1490442431" sldId="1823"/>
            <ac:spMk id="6" creationId="{1D715F0A-367D-353A-5BAB-57DC23C8C78E}"/>
          </ac:spMkLst>
        </pc:spChg>
        <pc:spChg chg="mod ord">
          <ac:chgData name="Lisa Hanle" userId="5c1b9eb8a16dbef6" providerId="LiveId" clId="{A4E59800-8EA1-4B20-9E97-91BD9EF7BF71}" dt="2025-06-20T19:41:57.111" v="8721" actId="20577"/>
          <ac:spMkLst>
            <pc:docMk/>
            <pc:sldMk cId="1490442431" sldId="1823"/>
            <ac:spMk id="14" creationId="{AD8457CE-7C65-CE30-0879-D3B13F529CFE}"/>
          </ac:spMkLst>
        </pc:spChg>
        <pc:picChg chg="add mod ord">
          <ac:chgData name="Lisa Hanle" userId="5c1b9eb8a16dbef6" providerId="LiveId" clId="{A4E59800-8EA1-4B20-9E97-91BD9EF7BF71}" dt="2025-06-20T19:41:45.422" v="8718" actId="1076"/>
          <ac:picMkLst>
            <pc:docMk/>
            <pc:sldMk cId="1490442431" sldId="1823"/>
            <ac:picMk id="16" creationId="{BCCCF6FB-045C-5672-58EC-B38339664BCE}"/>
          </ac:picMkLst>
        </pc:picChg>
      </pc:sldChg>
      <pc:sldChg chg="addSp modSp add mod modAnim">
        <pc:chgData name="Lisa Hanle" userId="5c1b9eb8a16dbef6" providerId="LiveId" clId="{A4E59800-8EA1-4B20-9E97-91BD9EF7BF71}" dt="2025-06-20T19:47:20.377" v="8876" actId="164"/>
        <pc:sldMkLst>
          <pc:docMk/>
          <pc:sldMk cId="1870900068" sldId="1824"/>
        </pc:sldMkLst>
        <pc:spChg chg="mod">
          <ac:chgData name="Lisa Hanle" userId="5c1b9eb8a16dbef6" providerId="LiveId" clId="{A4E59800-8EA1-4B20-9E97-91BD9EF7BF71}" dt="2025-06-20T19:47:20.377" v="8876" actId="164"/>
          <ac:spMkLst>
            <pc:docMk/>
            <pc:sldMk cId="1870900068" sldId="1824"/>
            <ac:spMk id="8" creationId="{51ED4466-5D22-0EFC-E29E-87279787F18E}"/>
          </ac:spMkLst>
        </pc:spChg>
        <pc:spChg chg="mod">
          <ac:chgData name="Lisa Hanle" userId="5c1b9eb8a16dbef6" providerId="LiveId" clId="{A4E59800-8EA1-4B20-9E97-91BD9EF7BF71}" dt="2025-06-20T19:47:07.281" v="8873" actId="20577"/>
          <ac:spMkLst>
            <pc:docMk/>
            <pc:sldMk cId="1870900068" sldId="1824"/>
            <ac:spMk id="9" creationId="{666C6E37-3FEE-1D29-C220-660F0ECF2CD2}"/>
          </ac:spMkLst>
        </pc:spChg>
        <pc:spChg chg="mod">
          <ac:chgData name="Lisa Hanle" userId="5c1b9eb8a16dbef6" providerId="LiveId" clId="{A4E59800-8EA1-4B20-9E97-91BD9EF7BF71}" dt="2025-06-20T19:47:20.377" v="8876" actId="164"/>
          <ac:spMkLst>
            <pc:docMk/>
            <pc:sldMk cId="1870900068" sldId="1824"/>
            <ac:spMk id="14" creationId="{6BEB7763-92BD-184F-092D-60D0B06372A0}"/>
          </ac:spMkLst>
        </pc:spChg>
        <pc:grpChg chg="add mod">
          <ac:chgData name="Lisa Hanle" userId="5c1b9eb8a16dbef6" providerId="LiveId" clId="{A4E59800-8EA1-4B20-9E97-91BD9EF7BF71}" dt="2025-06-20T19:47:20.377" v="8876" actId="164"/>
          <ac:grpSpMkLst>
            <pc:docMk/>
            <pc:sldMk cId="1870900068" sldId="1824"/>
            <ac:grpSpMk id="3" creationId="{5540F1E0-8653-63A3-2702-24B1266CA468}"/>
          </ac:grpSpMkLst>
        </pc:grpChg>
      </pc:sldChg>
      <pc:sldChg chg="addSp delSp modSp add del mod ord modAnim">
        <pc:chgData name="Lisa Hanle" userId="5c1b9eb8a16dbef6" providerId="LiveId" clId="{A4E59800-8EA1-4B20-9E97-91BD9EF7BF71}" dt="2025-06-17T01:11:22.629" v="3604" actId="2696"/>
        <pc:sldMkLst>
          <pc:docMk/>
          <pc:sldMk cId="2496055186" sldId="1824"/>
        </pc:sldMkLst>
      </pc:sldChg>
      <pc:sldChg chg="delSp modSp add del mod delAnim">
        <pc:chgData name="Lisa Hanle" userId="5c1b9eb8a16dbef6" providerId="LiveId" clId="{A4E59800-8EA1-4B20-9E97-91BD9EF7BF71}" dt="2025-06-16T14:04:48.210" v="1447" actId="2696"/>
        <pc:sldMkLst>
          <pc:docMk/>
          <pc:sldMk cId="2757808314" sldId="182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lhanl\OneDrive\Documents\IPCC\IPCC%20software\outreach\Using%20IPCC%20Inventory%20Software%20_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80" b="1" i="0" u="none" strike="noStrike" kern="1200" spc="0" baseline="0">
                <a:solidFill>
                  <a:srgbClr val="800080"/>
                </a:solidFill>
                <a:latin typeface="+mn-lt"/>
                <a:ea typeface="+mn-ea"/>
                <a:cs typeface="+mn-cs"/>
              </a:defRPr>
            </a:pPr>
            <a:r>
              <a:rPr lang="en-US"/>
              <a:t>Use of IPCC Inventory Software, by region</a:t>
            </a:r>
          </a:p>
        </c:rich>
      </c:tx>
      <c:overlay val="0"/>
      <c:spPr>
        <a:noFill/>
        <a:ln>
          <a:noFill/>
        </a:ln>
        <a:effectLst/>
      </c:spPr>
      <c:txPr>
        <a:bodyPr rot="0" spcFirstLastPara="1" vertOverflow="ellipsis" vert="horz" wrap="square" anchor="ctr" anchorCtr="1"/>
        <a:lstStyle/>
        <a:p>
          <a:pPr>
            <a:defRPr lang="en-US" sz="1680" b="1" i="0" u="none" strike="noStrike" kern="1200" spc="0" baseline="0">
              <a:solidFill>
                <a:srgbClr val="800080"/>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400" b="1" i="0" u="none" strike="noStrike" kern="1200" spc="0" baseline="0">
          <a:solidFill>
            <a:srgbClr val="800080"/>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69635"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69636"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69637"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7FDA663-6B58-4C64-85D7-5B8D4E0A1F08}" type="slidenum">
              <a:rPr lang="ja-JP" altLang="en-US"/>
              <a:pPr>
                <a:defRPr/>
              </a:pPr>
              <a:t>‹#›</a:t>
            </a:fld>
            <a:endParaRPr lang="en-US" altLang="ja-JP"/>
          </a:p>
        </p:txBody>
      </p:sp>
    </p:spTree>
    <p:extLst>
      <p:ext uri="{BB962C8B-B14F-4D97-AF65-F5344CB8AC3E}">
        <p14:creationId xmlns:p14="http://schemas.microsoft.com/office/powerpoint/2010/main" val="1895610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ltLang="ja-JP"/>
          </a:p>
        </p:txBody>
      </p:sp>
      <p:sp>
        <p:nvSpPr>
          <p:cNvPr id="99331" name="Rectangle 3"/>
          <p:cNvSpPr>
            <a:spLocks noGrp="1" noChangeArrowheads="1"/>
          </p:cNvSpPr>
          <p:nvPr>
            <p:ph type="dt" idx="1"/>
          </p:nvPr>
        </p:nvSpPr>
        <p:spPr bwMode="auto">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ltLang="ja-JP"/>
          </a:p>
        </p:txBody>
      </p:sp>
      <p:sp>
        <p:nvSpPr>
          <p:cNvPr id="67588" name="Rectangle 4"/>
          <p:cNvSpPr>
            <a:spLocks noGrp="1" noRot="1" noChangeAspect="1" noChangeArrowheads="1" noTextEdit="1"/>
          </p:cNvSpPr>
          <p:nvPr>
            <p:ph type="sldImg" idx="2"/>
          </p:nvPr>
        </p:nvSpPr>
        <p:spPr bwMode="auto">
          <a:xfrm>
            <a:off x="92075" y="746125"/>
            <a:ext cx="662305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681038" y="4721225"/>
            <a:ext cx="5445125"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9334"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ltLang="ja-JP"/>
          </a:p>
        </p:txBody>
      </p:sp>
      <p:sp>
        <p:nvSpPr>
          <p:cNvPr id="99335" name="Rectangle 7"/>
          <p:cNvSpPr>
            <a:spLocks noGrp="1" noChangeArrowheads="1"/>
          </p:cNvSpPr>
          <p:nvPr>
            <p:ph type="sldNum" sz="quarter" idx="5"/>
          </p:nvPr>
        </p:nvSpPr>
        <p:spPr bwMode="auto">
          <a:xfrm>
            <a:off x="3856038"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111CC14-D109-462E-A840-07371AD1D5CB}" type="slidenum">
              <a:rPr lang="en-GB" altLang="ja-JP"/>
              <a:pPr>
                <a:defRPr/>
              </a:pPr>
              <a:t>‹#›</a:t>
            </a:fld>
            <a:endParaRPr lang="en-GB" altLang="ja-JP"/>
          </a:p>
        </p:txBody>
      </p:sp>
    </p:spTree>
    <p:extLst>
      <p:ext uri="{BB962C8B-B14F-4D97-AF65-F5344CB8AC3E}">
        <p14:creationId xmlns:p14="http://schemas.microsoft.com/office/powerpoint/2010/main" val="70248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a:t>
            </a:fld>
            <a:endParaRPr lang="en-GB" altLang="ja-JP"/>
          </a:p>
        </p:txBody>
      </p:sp>
    </p:spTree>
    <p:extLst>
      <p:ext uri="{BB962C8B-B14F-4D97-AF65-F5344CB8AC3E}">
        <p14:creationId xmlns:p14="http://schemas.microsoft.com/office/powerpoint/2010/main" val="2114339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012D81-90A7-4F61-9C45-A11A751D3B20}" type="slidenum">
              <a:rPr kumimoji="1" lang="ja-JP" altLang="en-US"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554580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224</a:t>
            </a:fld>
            <a:endParaRPr lang="en-GB" altLang="ja-JP"/>
          </a:p>
        </p:txBody>
      </p:sp>
    </p:spTree>
    <p:extLst>
      <p:ext uri="{BB962C8B-B14F-4D97-AF65-F5344CB8AC3E}">
        <p14:creationId xmlns:p14="http://schemas.microsoft.com/office/powerpoint/2010/main" val="30409205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226</a:t>
            </a:fld>
            <a:endParaRPr lang="en-GB" altLang="ja-JP"/>
          </a:p>
        </p:txBody>
      </p:sp>
    </p:spTree>
    <p:extLst>
      <p:ext uri="{BB962C8B-B14F-4D97-AF65-F5344CB8AC3E}">
        <p14:creationId xmlns:p14="http://schemas.microsoft.com/office/powerpoint/2010/main" val="36101915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227</a:t>
            </a:fld>
            <a:endParaRPr lang="en-GB" altLang="ja-JP"/>
          </a:p>
        </p:txBody>
      </p:sp>
    </p:spTree>
    <p:extLst>
      <p:ext uri="{BB962C8B-B14F-4D97-AF65-F5344CB8AC3E}">
        <p14:creationId xmlns:p14="http://schemas.microsoft.com/office/powerpoint/2010/main" val="23905623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228</a:t>
            </a:fld>
            <a:endParaRPr lang="en-GB" altLang="ja-JP"/>
          </a:p>
        </p:txBody>
      </p:sp>
    </p:spTree>
    <p:extLst>
      <p:ext uri="{BB962C8B-B14F-4D97-AF65-F5344CB8AC3E}">
        <p14:creationId xmlns:p14="http://schemas.microsoft.com/office/powerpoint/2010/main" val="334619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5896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2856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0939C-8CC4-B920-62E9-AD6778BBE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C877B-1CCD-3625-944C-5FA87E6AD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7B1AA-1F33-02F5-C0FC-9707B6ECFF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D60D1D-8A25-CEEB-0F58-1B1263EB35BF}"/>
              </a:ext>
            </a:extLst>
          </p:cNvPr>
          <p:cNvSpPr>
            <a:spLocks noGrp="1"/>
          </p:cNvSpPr>
          <p:nvPr>
            <p:ph type="sldNum" sz="quarter" idx="5"/>
          </p:nvPr>
        </p:nvSpPr>
        <p:spPr/>
        <p:txBody>
          <a:bodyPr/>
          <a:lstStyle/>
          <a:p>
            <a:pPr>
              <a:defRPr/>
            </a:pPr>
            <a:fld id="{D111CC14-D109-462E-A840-07371AD1D5CB}" type="slidenum">
              <a:rPr lang="en-GB" altLang="ja-JP" smtClean="0"/>
              <a:pPr>
                <a:defRPr/>
              </a:pPr>
              <a:t>19</a:t>
            </a:fld>
            <a:endParaRPr lang="en-GB" altLang="ja-JP"/>
          </a:p>
        </p:txBody>
      </p:sp>
    </p:spTree>
    <p:extLst>
      <p:ext uri="{BB962C8B-B14F-4D97-AF65-F5344CB8AC3E}">
        <p14:creationId xmlns:p14="http://schemas.microsoft.com/office/powerpoint/2010/main" val="1711030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21</a:t>
            </a:fld>
            <a:endParaRPr lang="en-GB" altLang="ja-JP"/>
          </a:p>
        </p:txBody>
      </p:sp>
    </p:spTree>
    <p:extLst>
      <p:ext uri="{BB962C8B-B14F-4D97-AF65-F5344CB8AC3E}">
        <p14:creationId xmlns:p14="http://schemas.microsoft.com/office/powerpoint/2010/main" val="2726117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E052-B562-455F-925E-225539451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29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31</a:t>
            </a:fld>
            <a:endParaRPr lang="en-GB" altLang="ja-JP"/>
          </a:p>
        </p:txBody>
      </p:sp>
    </p:spTree>
    <p:extLst>
      <p:ext uri="{BB962C8B-B14F-4D97-AF65-F5344CB8AC3E}">
        <p14:creationId xmlns:p14="http://schemas.microsoft.com/office/powerpoint/2010/main" val="70380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187D12-1B5C-444E-B332-BB24B1F32288}" type="slidenum">
              <a:rPr lang="en-US" smtClean="0"/>
              <a:t>32</a:t>
            </a:fld>
            <a:endParaRPr lang="en-US"/>
          </a:p>
        </p:txBody>
      </p:sp>
    </p:spTree>
    <p:extLst>
      <p:ext uri="{BB962C8B-B14F-4D97-AF65-F5344CB8AC3E}">
        <p14:creationId xmlns:p14="http://schemas.microsoft.com/office/powerpoint/2010/main" val="136748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4009-73AA-9A94-30BA-86A7FDBCA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820D4-31C2-E56C-317F-34EF1012E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6ABB-B4EE-5111-CBC0-5535B9B79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C7A560-8989-A4F0-A4AC-8126EE95F46B}"/>
              </a:ext>
            </a:extLst>
          </p:cNvPr>
          <p:cNvSpPr>
            <a:spLocks noGrp="1"/>
          </p:cNvSpPr>
          <p:nvPr>
            <p:ph type="sldNum" sz="quarter" idx="5"/>
          </p:nvPr>
        </p:nvSpPr>
        <p:spPr/>
        <p:txBody>
          <a:bodyPr/>
          <a:lstStyle/>
          <a:p>
            <a:fld id="{CA187D12-1B5C-444E-B332-BB24B1F32288}" type="slidenum">
              <a:rPr lang="en-US" smtClean="0"/>
              <a:t>33</a:t>
            </a:fld>
            <a:endParaRPr lang="en-US"/>
          </a:p>
        </p:txBody>
      </p:sp>
    </p:spTree>
    <p:extLst>
      <p:ext uri="{BB962C8B-B14F-4D97-AF65-F5344CB8AC3E}">
        <p14:creationId xmlns:p14="http://schemas.microsoft.com/office/powerpoint/2010/main" val="1047684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34</a:t>
            </a:fld>
            <a:endParaRPr lang="en-GB" altLang="ja-JP"/>
          </a:p>
        </p:txBody>
      </p:sp>
    </p:spTree>
    <p:extLst>
      <p:ext uri="{BB962C8B-B14F-4D97-AF65-F5344CB8AC3E}">
        <p14:creationId xmlns:p14="http://schemas.microsoft.com/office/powerpoint/2010/main" val="326254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a:t>
            </a:fld>
            <a:endParaRPr lang="en-GB" altLang="ja-JP"/>
          </a:p>
        </p:txBody>
      </p:sp>
    </p:spTree>
    <p:extLst>
      <p:ext uri="{BB962C8B-B14F-4D97-AF65-F5344CB8AC3E}">
        <p14:creationId xmlns:p14="http://schemas.microsoft.com/office/powerpoint/2010/main" val="882511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42</a:t>
            </a:fld>
            <a:endParaRPr lang="en-GB" altLang="ja-JP"/>
          </a:p>
        </p:txBody>
      </p:sp>
    </p:spTree>
    <p:extLst>
      <p:ext uri="{BB962C8B-B14F-4D97-AF65-F5344CB8AC3E}">
        <p14:creationId xmlns:p14="http://schemas.microsoft.com/office/powerpoint/2010/main" val="2280032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43</a:t>
            </a:fld>
            <a:endParaRPr lang="en-GB" altLang="ja-JP"/>
          </a:p>
        </p:txBody>
      </p:sp>
    </p:spTree>
    <p:extLst>
      <p:ext uri="{BB962C8B-B14F-4D97-AF65-F5344CB8AC3E}">
        <p14:creationId xmlns:p14="http://schemas.microsoft.com/office/powerpoint/2010/main" val="1943700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4291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91844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11528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8264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2B1C-DDB4-97A2-5232-20E0C8FF0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5DD44-8DBC-FB0C-F289-5F7CBE4BB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49F49-1D9B-86DD-05E9-C921E80B28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0DC9C2-C219-A605-6698-036D1EC8E0E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23179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50</a:t>
            </a:fld>
            <a:endParaRPr lang="en-GB" altLang="ja-JP"/>
          </a:p>
        </p:txBody>
      </p:sp>
    </p:spTree>
    <p:extLst>
      <p:ext uri="{BB962C8B-B14F-4D97-AF65-F5344CB8AC3E}">
        <p14:creationId xmlns:p14="http://schemas.microsoft.com/office/powerpoint/2010/main" val="306320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54</a:t>
            </a:fld>
            <a:endParaRPr lang="en-GB" altLang="ja-JP"/>
          </a:p>
        </p:txBody>
      </p:sp>
    </p:spTree>
    <p:extLst>
      <p:ext uri="{BB962C8B-B14F-4D97-AF65-F5344CB8AC3E}">
        <p14:creationId xmlns:p14="http://schemas.microsoft.com/office/powerpoint/2010/main" val="267764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56</a:t>
            </a:fld>
            <a:endParaRPr lang="en-GB" altLang="ja-JP"/>
          </a:p>
        </p:txBody>
      </p:sp>
    </p:spTree>
    <p:extLst>
      <p:ext uri="{BB962C8B-B14F-4D97-AF65-F5344CB8AC3E}">
        <p14:creationId xmlns:p14="http://schemas.microsoft.com/office/powerpoint/2010/main" val="211433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3</a:t>
            </a:fld>
            <a:endParaRPr lang="en-GB" altLang="ja-JP"/>
          </a:p>
        </p:txBody>
      </p:sp>
    </p:spTree>
    <p:extLst>
      <p:ext uri="{BB962C8B-B14F-4D97-AF65-F5344CB8AC3E}">
        <p14:creationId xmlns:p14="http://schemas.microsoft.com/office/powerpoint/2010/main" val="4265402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57</a:t>
            </a:fld>
            <a:endParaRPr lang="en-GB" altLang="ja-JP"/>
          </a:p>
        </p:txBody>
      </p:sp>
    </p:spTree>
    <p:extLst>
      <p:ext uri="{BB962C8B-B14F-4D97-AF65-F5344CB8AC3E}">
        <p14:creationId xmlns:p14="http://schemas.microsoft.com/office/powerpoint/2010/main" val="2098425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59</a:t>
            </a:fld>
            <a:endParaRPr lang="en-GB" altLang="ja-JP"/>
          </a:p>
        </p:txBody>
      </p:sp>
    </p:spTree>
    <p:extLst>
      <p:ext uri="{BB962C8B-B14F-4D97-AF65-F5344CB8AC3E}">
        <p14:creationId xmlns:p14="http://schemas.microsoft.com/office/powerpoint/2010/main" val="949884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72</a:t>
            </a:fld>
            <a:endParaRPr lang="en-GB" altLang="ja-JP"/>
          </a:p>
        </p:txBody>
      </p:sp>
    </p:spTree>
    <p:extLst>
      <p:ext uri="{BB962C8B-B14F-4D97-AF65-F5344CB8AC3E}">
        <p14:creationId xmlns:p14="http://schemas.microsoft.com/office/powerpoint/2010/main" val="3568900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78</a:t>
            </a:fld>
            <a:endParaRPr lang="en-GB" altLang="ja-JP"/>
          </a:p>
        </p:txBody>
      </p:sp>
    </p:spTree>
    <p:extLst>
      <p:ext uri="{BB962C8B-B14F-4D97-AF65-F5344CB8AC3E}">
        <p14:creationId xmlns:p14="http://schemas.microsoft.com/office/powerpoint/2010/main" val="1688044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79</a:t>
            </a:fld>
            <a:endParaRPr lang="en-GB" altLang="ja-JP"/>
          </a:p>
        </p:txBody>
      </p:sp>
    </p:spTree>
    <p:extLst>
      <p:ext uri="{BB962C8B-B14F-4D97-AF65-F5344CB8AC3E}">
        <p14:creationId xmlns:p14="http://schemas.microsoft.com/office/powerpoint/2010/main" val="2957597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84</a:t>
            </a:fld>
            <a:endParaRPr lang="en-GB" altLang="ja-JP"/>
          </a:p>
        </p:txBody>
      </p:sp>
    </p:spTree>
    <p:extLst>
      <p:ext uri="{BB962C8B-B14F-4D97-AF65-F5344CB8AC3E}">
        <p14:creationId xmlns:p14="http://schemas.microsoft.com/office/powerpoint/2010/main" val="1539829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92</a:t>
            </a:fld>
            <a:endParaRPr lang="en-GB" altLang="ja-JP"/>
          </a:p>
        </p:txBody>
      </p:sp>
    </p:spTree>
    <p:extLst>
      <p:ext uri="{BB962C8B-B14F-4D97-AF65-F5344CB8AC3E}">
        <p14:creationId xmlns:p14="http://schemas.microsoft.com/office/powerpoint/2010/main" val="366862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F66E3-7A33-D450-41FF-E152B83C2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53DE4-BE38-3CE5-E7B0-320EDEF55956}"/>
              </a:ext>
            </a:extLst>
          </p:cNvPr>
          <p:cNvSpPr>
            <a:spLocks noGrp="1" noRot="1" noChangeAspect="1"/>
          </p:cNvSpPr>
          <p:nvPr>
            <p:ph type="sldImg"/>
          </p:nvPr>
        </p:nvSpPr>
        <p:spPr>
          <a:xfrm>
            <a:off x="92075" y="746125"/>
            <a:ext cx="6623050" cy="3725863"/>
          </a:xfrm>
        </p:spPr>
      </p:sp>
      <p:sp>
        <p:nvSpPr>
          <p:cNvPr id="3" name="Notes Placeholder 2">
            <a:extLst>
              <a:ext uri="{FF2B5EF4-FFF2-40B4-BE49-F238E27FC236}">
                <a16:creationId xmlns:a16="http://schemas.microsoft.com/office/drawing/2014/main" id="{B1E739EC-1418-E396-9E98-E3B071A3B7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C81262-8BAA-6B27-3ADE-D49ACE97B23A}"/>
              </a:ext>
            </a:extLst>
          </p:cNvPr>
          <p:cNvSpPr>
            <a:spLocks noGrp="1"/>
          </p:cNvSpPr>
          <p:nvPr>
            <p:ph type="sldNum" sz="quarter" idx="5"/>
          </p:nvPr>
        </p:nvSpPr>
        <p:spPr/>
        <p:txBody>
          <a:bodyPr/>
          <a:lstStyle/>
          <a:p>
            <a:pPr>
              <a:defRPr/>
            </a:pPr>
            <a:fld id="{D111CC14-D109-462E-A840-07371AD1D5CB}" type="slidenum">
              <a:rPr lang="en-GB" altLang="ja-JP" smtClean="0"/>
              <a:pPr>
                <a:defRPr/>
              </a:pPr>
              <a:t>94</a:t>
            </a:fld>
            <a:endParaRPr lang="en-GB" altLang="ja-JP"/>
          </a:p>
        </p:txBody>
      </p:sp>
    </p:spTree>
    <p:extLst>
      <p:ext uri="{BB962C8B-B14F-4D97-AF65-F5344CB8AC3E}">
        <p14:creationId xmlns:p14="http://schemas.microsoft.com/office/powerpoint/2010/main" val="3616469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95</a:t>
            </a:fld>
            <a:endParaRPr lang="en-GB" altLang="ja-JP"/>
          </a:p>
        </p:txBody>
      </p:sp>
    </p:spTree>
    <p:extLst>
      <p:ext uri="{BB962C8B-B14F-4D97-AF65-F5344CB8AC3E}">
        <p14:creationId xmlns:p14="http://schemas.microsoft.com/office/powerpoint/2010/main" val="1003552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96</a:t>
            </a:fld>
            <a:endParaRPr lang="en-GB" altLang="ja-JP"/>
          </a:p>
        </p:txBody>
      </p:sp>
    </p:spTree>
    <p:extLst>
      <p:ext uri="{BB962C8B-B14F-4D97-AF65-F5344CB8AC3E}">
        <p14:creationId xmlns:p14="http://schemas.microsoft.com/office/powerpoint/2010/main" val="3056721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6</a:t>
            </a:fld>
            <a:endParaRPr lang="en-GB" altLang="ja-JP"/>
          </a:p>
        </p:txBody>
      </p:sp>
    </p:spTree>
    <p:extLst>
      <p:ext uri="{BB962C8B-B14F-4D97-AF65-F5344CB8AC3E}">
        <p14:creationId xmlns:p14="http://schemas.microsoft.com/office/powerpoint/2010/main" val="63488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97</a:t>
            </a:fld>
            <a:endParaRPr lang="en-GB" altLang="ja-JP"/>
          </a:p>
        </p:txBody>
      </p:sp>
    </p:spTree>
    <p:extLst>
      <p:ext uri="{BB962C8B-B14F-4D97-AF65-F5344CB8AC3E}">
        <p14:creationId xmlns:p14="http://schemas.microsoft.com/office/powerpoint/2010/main" val="15800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99</a:t>
            </a:fld>
            <a:endParaRPr lang="en-GB" altLang="ja-JP"/>
          </a:p>
        </p:txBody>
      </p:sp>
    </p:spTree>
    <p:extLst>
      <p:ext uri="{BB962C8B-B14F-4D97-AF65-F5344CB8AC3E}">
        <p14:creationId xmlns:p14="http://schemas.microsoft.com/office/powerpoint/2010/main" val="965706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102</a:t>
            </a:fld>
            <a:endParaRPr lang="en-GB" altLang="ja-JP"/>
          </a:p>
        </p:txBody>
      </p:sp>
    </p:spTree>
    <p:extLst>
      <p:ext uri="{BB962C8B-B14F-4D97-AF65-F5344CB8AC3E}">
        <p14:creationId xmlns:p14="http://schemas.microsoft.com/office/powerpoint/2010/main" val="1116266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91418-20A8-6EE9-9192-B9C402781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84B2B-CD6C-D058-BB2D-0FB067132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0503C-CC7A-0841-1F43-CB3FE659B0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39099B-FEAA-3642-6235-18DD23DD0385}"/>
              </a:ext>
            </a:extLst>
          </p:cNvPr>
          <p:cNvSpPr>
            <a:spLocks noGrp="1"/>
          </p:cNvSpPr>
          <p:nvPr>
            <p:ph type="sldNum" sz="quarter" idx="5"/>
          </p:nvPr>
        </p:nvSpPr>
        <p:spPr/>
        <p:txBody>
          <a:bodyPr/>
          <a:lstStyle/>
          <a:p>
            <a:pPr>
              <a:defRPr/>
            </a:pPr>
            <a:fld id="{D111CC14-D109-462E-A840-07371AD1D5CB}" type="slidenum">
              <a:rPr lang="en-GB" altLang="ja-JP" smtClean="0"/>
              <a:pPr>
                <a:defRPr/>
              </a:pPr>
              <a:t>107</a:t>
            </a:fld>
            <a:endParaRPr lang="en-GB" altLang="ja-JP"/>
          </a:p>
        </p:txBody>
      </p:sp>
    </p:spTree>
    <p:extLst>
      <p:ext uri="{BB962C8B-B14F-4D97-AF65-F5344CB8AC3E}">
        <p14:creationId xmlns:p14="http://schemas.microsoft.com/office/powerpoint/2010/main" val="2186200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108</a:t>
            </a:fld>
            <a:endParaRPr lang="en-GB" altLang="ja-JP"/>
          </a:p>
        </p:txBody>
      </p:sp>
    </p:spTree>
    <p:extLst>
      <p:ext uri="{BB962C8B-B14F-4D97-AF65-F5344CB8AC3E}">
        <p14:creationId xmlns:p14="http://schemas.microsoft.com/office/powerpoint/2010/main" val="2516012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FBE0E-279F-2A08-CB43-844950D2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D07FF-436C-7981-B112-8765FAD8A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1D171-13AE-F664-F5BA-11DD47F1E0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4F7455-27BC-FAAF-2CA4-0BB3A0E07C45}"/>
              </a:ext>
            </a:extLst>
          </p:cNvPr>
          <p:cNvSpPr>
            <a:spLocks noGrp="1"/>
          </p:cNvSpPr>
          <p:nvPr>
            <p:ph type="sldNum" sz="quarter" idx="5"/>
          </p:nvPr>
        </p:nvSpPr>
        <p:spPr/>
        <p:txBody>
          <a:bodyPr/>
          <a:lstStyle/>
          <a:p>
            <a:pPr>
              <a:defRPr/>
            </a:pPr>
            <a:fld id="{D111CC14-D109-462E-A840-07371AD1D5CB}" type="slidenum">
              <a:rPr lang="en-GB" altLang="ja-JP" smtClean="0"/>
              <a:pPr>
                <a:defRPr/>
              </a:pPr>
              <a:t>109</a:t>
            </a:fld>
            <a:endParaRPr lang="en-GB" altLang="ja-JP"/>
          </a:p>
        </p:txBody>
      </p:sp>
    </p:spTree>
    <p:extLst>
      <p:ext uri="{BB962C8B-B14F-4D97-AF65-F5344CB8AC3E}">
        <p14:creationId xmlns:p14="http://schemas.microsoft.com/office/powerpoint/2010/main" val="38603757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8221-D5B0-5F74-D20D-7CB4F108D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5CB40-7B58-EE9B-4DC9-2C42E2980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1CC1E-F740-E612-6EAE-C5B82643A90E}"/>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1BA94EA7-D7AB-A339-1BD8-1F4DADED4587}"/>
              </a:ext>
            </a:extLst>
          </p:cNvPr>
          <p:cNvSpPr>
            <a:spLocks noGrp="1"/>
          </p:cNvSpPr>
          <p:nvPr>
            <p:ph type="sldNum" sz="quarter" idx="5"/>
          </p:nvPr>
        </p:nvSpPr>
        <p:spPr/>
        <p:txBody>
          <a:bodyPr/>
          <a:lstStyle/>
          <a:p>
            <a:fld id="{9F23F26F-0C46-4FF8-B848-EA814D8F6996}" type="slidenum">
              <a:rPr lang="en-US" smtClean="0"/>
              <a:t>111</a:t>
            </a:fld>
            <a:endParaRPr lang="en-US"/>
          </a:p>
        </p:txBody>
      </p:sp>
    </p:spTree>
    <p:extLst>
      <p:ext uri="{BB962C8B-B14F-4D97-AF65-F5344CB8AC3E}">
        <p14:creationId xmlns:p14="http://schemas.microsoft.com/office/powerpoint/2010/main" val="1311493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24DCE-F0A3-4FBA-4119-9F397268E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45A40-E514-77AF-442B-B3A07018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80B02-14DB-736E-B490-0E44612CFD16}"/>
              </a:ext>
            </a:extLst>
          </p:cNvPr>
          <p:cNvSpPr>
            <a:spLocks noGrp="1"/>
          </p:cNvSpPr>
          <p:nvPr>
            <p:ph type="body" idx="1"/>
          </p:nvPr>
        </p:nvSpPr>
        <p:spPr/>
        <p:txBody>
          <a:bodyPr/>
          <a:lstStyle/>
          <a:p>
            <a:r>
              <a:rPr lang="en-US"/>
              <a:t>If there are no common records between the sector expert and compiler, “insert new” and “merge” will have the same result.</a:t>
            </a:r>
          </a:p>
        </p:txBody>
      </p:sp>
      <p:sp>
        <p:nvSpPr>
          <p:cNvPr id="4" name="Slide Number Placeholder 3">
            <a:extLst>
              <a:ext uri="{FF2B5EF4-FFF2-40B4-BE49-F238E27FC236}">
                <a16:creationId xmlns:a16="http://schemas.microsoft.com/office/drawing/2014/main" id="{0CCC405F-24B0-BCD5-F773-E0D74C5F10F6}"/>
              </a:ext>
            </a:extLst>
          </p:cNvPr>
          <p:cNvSpPr>
            <a:spLocks noGrp="1"/>
          </p:cNvSpPr>
          <p:nvPr>
            <p:ph type="sldNum" sz="quarter" idx="5"/>
          </p:nvPr>
        </p:nvSpPr>
        <p:spPr/>
        <p:txBody>
          <a:bodyPr/>
          <a:lstStyle/>
          <a:p>
            <a:fld id="{9F23F26F-0C46-4FF8-B848-EA814D8F6996}" type="slidenum">
              <a:rPr lang="en-US" smtClean="0"/>
              <a:t>112</a:t>
            </a:fld>
            <a:endParaRPr lang="en-US"/>
          </a:p>
        </p:txBody>
      </p:sp>
    </p:spTree>
    <p:extLst>
      <p:ext uri="{BB962C8B-B14F-4D97-AF65-F5344CB8AC3E}">
        <p14:creationId xmlns:p14="http://schemas.microsoft.com/office/powerpoint/2010/main" val="3317480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91C8D-829B-04EE-BC82-9FC7096DE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6C437-FC68-3ECA-FA98-CAE35D261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FC065-268E-BCD9-D3FA-528BFACCBC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49ED1A-3A77-2EBB-3206-2517D5046B61}"/>
              </a:ext>
            </a:extLst>
          </p:cNvPr>
          <p:cNvSpPr>
            <a:spLocks noGrp="1"/>
          </p:cNvSpPr>
          <p:nvPr>
            <p:ph type="sldNum" sz="quarter" idx="5"/>
          </p:nvPr>
        </p:nvSpPr>
        <p:spPr/>
        <p:txBody>
          <a:bodyPr/>
          <a:lstStyle/>
          <a:p>
            <a:fld id="{9F23F26F-0C46-4FF8-B848-EA814D8F6996}" type="slidenum">
              <a:rPr lang="en-US" smtClean="0"/>
              <a:t>113</a:t>
            </a:fld>
            <a:endParaRPr lang="en-US"/>
          </a:p>
        </p:txBody>
      </p:sp>
    </p:spTree>
    <p:extLst>
      <p:ext uri="{BB962C8B-B14F-4D97-AF65-F5344CB8AC3E}">
        <p14:creationId xmlns:p14="http://schemas.microsoft.com/office/powerpoint/2010/main" val="552655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114</a:t>
            </a:fld>
            <a:endParaRPr lang="en-GB" altLang="ja-JP"/>
          </a:p>
        </p:txBody>
      </p:sp>
    </p:spTree>
    <p:extLst>
      <p:ext uri="{BB962C8B-B14F-4D97-AF65-F5344CB8AC3E}">
        <p14:creationId xmlns:p14="http://schemas.microsoft.com/office/powerpoint/2010/main" val="85037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7</a:t>
            </a:fld>
            <a:endParaRPr lang="en-US"/>
          </a:p>
        </p:txBody>
      </p:sp>
    </p:spTree>
    <p:extLst>
      <p:ext uri="{BB962C8B-B14F-4D97-AF65-F5344CB8AC3E}">
        <p14:creationId xmlns:p14="http://schemas.microsoft.com/office/powerpoint/2010/main" val="3441240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117</a:t>
            </a:fld>
            <a:endParaRPr lang="en-GB" altLang="ja-JP"/>
          </a:p>
        </p:txBody>
      </p:sp>
    </p:spTree>
    <p:extLst>
      <p:ext uri="{BB962C8B-B14F-4D97-AF65-F5344CB8AC3E}">
        <p14:creationId xmlns:p14="http://schemas.microsoft.com/office/powerpoint/2010/main" val="4049085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119</a:t>
            </a:fld>
            <a:endParaRPr lang="en-GB" altLang="ja-JP"/>
          </a:p>
        </p:txBody>
      </p:sp>
    </p:spTree>
    <p:extLst>
      <p:ext uri="{BB962C8B-B14F-4D97-AF65-F5344CB8AC3E}">
        <p14:creationId xmlns:p14="http://schemas.microsoft.com/office/powerpoint/2010/main" val="1012121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9084-1C3B-E22C-66CF-BB40D1C70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179F1-442D-8968-31D6-E0262E431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36796-1C36-4CBE-1426-1C18AA4CF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CFC245-6E74-B7A8-8877-17CCAED09950}"/>
              </a:ext>
            </a:extLst>
          </p:cNvPr>
          <p:cNvSpPr>
            <a:spLocks noGrp="1"/>
          </p:cNvSpPr>
          <p:nvPr>
            <p:ph type="sldNum" sz="quarter" idx="5"/>
          </p:nvPr>
        </p:nvSpPr>
        <p:spPr/>
        <p:txBody>
          <a:bodyPr/>
          <a:lstStyle/>
          <a:p>
            <a:pPr>
              <a:defRPr/>
            </a:pPr>
            <a:fld id="{D111CC14-D109-462E-A840-07371AD1D5CB}" type="slidenum">
              <a:rPr lang="en-GB" altLang="ja-JP" smtClean="0"/>
              <a:pPr>
                <a:defRPr/>
              </a:pPr>
              <a:t>120</a:t>
            </a:fld>
            <a:endParaRPr lang="en-GB" altLang="ja-JP"/>
          </a:p>
        </p:txBody>
      </p:sp>
    </p:spTree>
    <p:extLst>
      <p:ext uri="{BB962C8B-B14F-4D97-AF65-F5344CB8AC3E}">
        <p14:creationId xmlns:p14="http://schemas.microsoft.com/office/powerpoint/2010/main" val="4075038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64B1D-4B69-CEEA-DFE5-29E9D6AEC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81761-784A-9B01-4343-D2365E864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2ED44-8548-D014-46DE-77890E3E2F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57C43A-2619-D82C-9205-BE2D142E28F6}"/>
              </a:ext>
            </a:extLst>
          </p:cNvPr>
          <p:cNvSpPr>
            <a:spLocks noGrp="1"/>
          </p:cNvSpPr>
          <p:nvPr>
            <p:ph type="sldNum" sz="quarter" idx="5"/>
          </p:nvPr>
        </p:nvSpPr>
        <p:spPr/>
        <p:txBody>
          <a:bodyPr/>
          <a:lstStyle/>
          <a:p>
            <a:pPr>
              <a:defRPr/>
            </a:pPr>
            <a:fld id="{D111CC14-D109-462E-A840-07371AD1D5CB}" type="slidenum">
              <a:rPr lang="en-GB" altLang="ja-JP" smtClean="0"/>
              <a:pPr>
                <a:defRPr/>
              </a:pPr>
              <a:t>121</a:t>
            </a:fld>
            <a:endParaRPr lang="en-GB" altLang="ja-JP"/>
          </a:p>
        </p:txBody>
      </p:sp>
    </p:spTree>
    <p:extLst>
      <p:ext uri="{BB962C8B-B14F-4D97-AF65-F5344CB8AC3E}">
        <p14:creationId xmlns:p14="http://schemas.microsoft.com/office/powerpoint/2010/main" val="2347022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2CCF-C926-91D9-21E0-11DC069C8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53504-4BCD-9104-EFC7-1E49AFDC63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43598-6570-0AF9-8A44-7D061CB08B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CA2C90-830F-0486-685F-9CEBCAA36AEC}"/>
              </a:ext>
            </a:extLst>
          </p:cNvPr>
          <p:cNvSpPr>
            <a:spLocks noGrp="1"/>
          </p:cNvSpPr>
          <p:nvPr>
            <p:ph type="sldNum" sz="quarter" idx="5"/>
          </p:nvPr>
        </p:nvSpPr>
        <p:spPr/>
        <p:txBody>
          <a:bodyPr/>
          <a:lstStyle/>
          <a:p>
            <a:pPr>
              <a:defRPr/>
            </a:pPr>
            <a:fld id="{D111CC14-D109-462E-A840-07371AD1D5CB}" type="slidenum">
              <a:rPr lang="en-GB" altLang="ja-JP" smtClean="0"/>
              <a:pPr>
                <a:defRPr/>
              </a:pPr>
              <a:t>122</a:t>
            </a:fld>
            <a:endParaRPr lang="en-GB" altLang="ja-JP"/>
          </a:p>
        </p:txBody>
      </p:sp>
    </p:spTree>
    <p:extLst>
      <p:ext uri="{BB962C8B-B14F-4D97-AF65-F5344CB8AC3E}">
        <p14:creationId xmlns:p14="http://schemas.microsoft.com/office/powerpoint/2010/main" val="537044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02551-D967-E521-7E57-50288F2BD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C7916-26BF-AAD8-EA47-445DC1413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49009-DA49-04B1-4A4A-88EEA23E01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FC8555-CA73-828C-AFF7-A2A080B343AB}"/>
              </a:ext>
            </a:extLst>
          </p:cNvPr>
          <p:cNvSpPr>
            <a:spLocks noGrp="1"/>
          </p:cNvSpPr>
          <p:nvPr>
            <p:ph type="sldNum" sz="quarter" idx="5"/>
          </p:nvPr>
        </p:nvSpPr>
        <p:spPr/>
        <p:txBody>
          <a:bodyPr/>
          <a:lstStyle/>
          <a:p>
            <a:pPr>
              <a:defRPr/>
            </a:pPr>
            <a:fld id="{D111CC14-D109-462E-A840-07371AD1D5CB}" type="slidenum">
              <a:rPr lang="en-GB" altLang="ja-JP" smtClean="0"/>
              <a:pPr>
                <a:defRPr/>
              </a:pPr>
              <a:t>123</a:t>
            </a:fld>
            <a:endParaRPr lang="en-GB" altLang="ja-JP"/>
          </a:p>
        </p:txBody>
      </p:sp>
    </p:spTree>
    <p:extLst>
      <p:ext uri="{BB962C8B-B14F-4D97-AF65-F5344CB8AC3E}">
        <p14:creationId xmlns:p14="http://schemas.microsoft.com/office/powerpoint/2010/main" val="1384040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4370D-C71B-C30A-B111-5A810493AFE2}"/>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9E99BC4A-5033-2105-41C7-07C29566D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16ABF-0860-4D27-836F-9691A1F61A06}"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C86C54DD-21BC-DB27-0D0A-891E6B339E03}"/>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75C3A025-8B44-5BF1-CCFF-7C4940CAEB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ja-JP"/>
          </a:p>
        </p:txBody>
      </p:sp>
    </p:spTree>
    <p:extLst>
      <p:ext uri="{BB962C8B-B14F-4D97-AF65-F5344CB8AC3E}">
        <p14:creationId xmlns:p14="http://schemas.microsoft.com/office/powerpoint/2010/main" val="376440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127</a:t>
            </a:fld>
            <a:endParaRPr lang="en-GB" altLang="ja-JP"/>
          </a:p>
        </p:txBody>
      </p:sp>
    </p:spTree>
    <p:extLst>
      <p:ext uri="{BB962C8B-B14F-4D97-AF65-F5344CB8AC3E}">
        <p14:creationId xmlns:p14="http://schemas.microsoft.com/office/powerpoint/2010/main" val="853092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130</a:t>
            </a:fld>
            <a:endParaRPr lang="en-GB" altLang="ja-JP"/>
          </a:p>
        </p:txBody>
      </p:sp>
    </p:spTree>
    <p:extLst>
      <p:ext uri="{BB962C8B-B14F-4D97-AF65-F5344CB8AC3E}">
        <p14:creationId xmlns:p14="http://schemas.microsoft.com/office/powerpoint/2010/main" val="3470514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133</a:t>
            </a:fld>
            <a:endParaRPr lang="en-GB" altLang="ja-JP"/>
          </a:p>
        </p:txBody>
      </p:sp>
    </p:spTree>
    <p:extLst>
      <p:ext uri="{BB962C8B-B14F-4D97-AF65-F5344CB8AC3E}">
        <p14:creationId xmlns:p14="http://schemas.microsoft.com/office/powerpoint/2010/main" val="233790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8</a:t>
            </a:fld>
            <a:endParaRPr lang="en-US"/>
          </a:p>
        </p:txBody>
      </p:sp>
    </p:spTree>
    <p:extLst>
      <p:ext uri="{BB962C8B-B14F-4D97-AF65-F5344CB8AC3E}">
        <p14:creationId xmlns:p14="http://schemas.microsoft.com/office/powerpoint/2010/main" val="32133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134</a:t>
            </a:fld>
            <a:endParaRPr lang="en-GB" altLang="ja-JP"/>
          </a:p>
        </p:txBody>
      </p:sp>
    </p:spTree>
    <p:extLst>
      <p:ext uri="{BB962C8B-B14F-4D97-AF65-F5344CB8AC3E}">
        <p14:creationId xmlns:p14="http://schemas.microsoft.com/office/powerpoint/2010/main" val="3125273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i="1" kern="1200">
              <a:solidFill>
                <a:srgbClr val="0070C0"/>
              </a:solidFill>
              <a:latin typeface="Frutiger LT Pro 57 Condensed" panose="020B06060202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135</a:t>
            </a:fld>
            <a:endParaRPr lang="en-GB" altLang="ja-JP"/>
          </a:p>
        </p:txBody>
      </p:sp>
    </p:spTree>
    <p:extLst>
      <p:ext uri="{BB962C8B-B14F-4D97-AF65-F5344CB8AC3E}">
        <p14:creationId xmlns:p14="http://schemas.microsoft.com/office/powerpoint/2010/main" val="4073175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137</a:t>
            </a:fld>
            <a:endParaRPr lang="en-GB" altLang="ja-JP"/>
          </a:p>
        </p:txBody>
      </p:sp>
    </p:spTree>
    <p:extLst>
      <p:ext uri="{BB962C8B-B14F-4D97-AF65-F5344CB8AC3E}">
        <p14:creationId xmlns:p14="http://schemas.microsoft.com/office/powerpoint/2010/main" val="1651247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139</a:t>
            </a:fld>
            <a:endParaRPr lang="en-GB" altLang="ja-JP"/>
          </a:p>
        </p:txBody>
      </p:sp>
    </p:spTree>
    <p:extLst>
      <p:ext uri="{BB962C8B-B14F-4D97-AF65-F5344CB8AC3E}">
        <p14:creationId xmlns:p14="http://schemas.microsoft.com/office/powerpoint/2010/main" val="42030065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143</a:t>
            </a:fld>
            <a:endParaRPr lang="en-GB" altLang="ja-JP"/>
          </a:p>
        </p:txBody>
      </p:sp>
    </p:spTree>
    <p:extLst>
      <p:ext uri="{BB962C8B-B14F-4D97-AF65-F5344CB8AC3E}">
        <p14:creationId xmlns:p14="http://schemas.microsoft.com/office/powerpoint/2010/main" val="2087901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147</a:t>
            </a:fld>
            <a:endParaRPr lang="en-GB" altLang="ja-JP"/>
          </a:p>
        </p:txBody>
      </p:sp>
    </p:spTree>
    <p:extLst>
      <p:ext uri="{BB962C8B-B14F-4D97-AF65-F5344CB8AC3E}">
        <p14:creationId xmlns:p14="http://schemas.microsoft.com/office/powerpoint/2010/main" val="3967719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149</a:t>
            </a:fld>
            <a:endParaRPr lang="en-GB" altLang="ja-JP"/>
          </a:p>
        </p:txBody>
      </p:sp>
    </p:spTree>
    <p:extLst>
      <p:ext uri="{BB962C8B-B14F-4D97-AF65-F5344CB8AC3E}">
        <p14:creationId xmlns:p14="http://schemas.microsoft.com/office/powerpoint/2010/main" val="8309075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150</a:t>
            </a:fld>
            <a:endParaRPr lang="en-GB" altLang="ja-JP"/>
          </a:p>
        </p:txBody>
      </p:sp>
    </p:spTree>
    <p:extLst>
      <p:ext uri="{BB962C8B-B14F-4D97-AF65-F5344CB8AC3E}">
        <p14:creationId xmlns:p14="http://schemas.microsoft.com/office/powerpoint/2010/main" val="2657382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3B0C5-BFF3-B124-6A74-F3007206A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4F526-630A-B3C5-F570-2A1D39849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56381-82D4-20BD-C9C2-B080D79707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382E37-B559-87EB-85A9-0077C7A87792}"/>
              </a:ext>
            </a:extLst>
          </p:cNvPr>
          <p:cNvSpPr>
            <a:spLocks noGrp="1"/>
          </p:cNvSpPr>
          <p:nvPr>
            <p:ph type="sldNum" sz="quarter" idx="5"/>
          </p:nvPr>
        </p:nvSpPr>
        <p:spPr/>
        <p:txBody>
          <a:bodyPr/>
          <a:lstStyle/>
          <a:p>
            <a:pPr>
              <a:defRPr/>
            </a:pPr>
            <a:fld id="{D111CC14-D109-462E-A840-07371AD1D5CB}" type="slidenum">
              <a:rPr lang="en-GB" altLang="ja-JP" smtClean="0"/>
              <a:pPr>
                <a:defRPr/>
              </a:pPr>
              <a:t>156</a:t>
            </a:fld>
            <a:endParaRPr lang="en-GB" altLang="ja-JP"/>
          </a:p>
        </p:txBody>
      </p:sp>
    </p:spTree>
    <p:extLst>
      <p:ext uri="{BB962C8B-B14F-4D97-AF65-F5344CB8AC3E}">
        <p14:creationId xmlns:p14="http://schemas.microsoft.com/office/powerpoint/2010/main" val="22085874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D87EB-78FC-5AD3-420C-714854BF8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C999-F490-D0BC-CCB0-F97BF11EC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0769D-3D48-AC48-A850-98C35C8680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2ABCDB-3DC2-AED3-6F23-DF2721B1C83D}"/>
              </a:ext>
            </a:extLst>
          </p:cNvPr>
          <p:cNvSpPr>
            <a:spLocks noGrp="1"/>
          </p:cNvSpPr>
          <p:nvPr>
            <p:ph type="sldNum" sz="quarter" idx="5"/>
          </p:nvPr>
        </p:nvSpPr>
        <p:spPr/>
        <p:txBody>
          <a:bodyPr/>
          <a:lstStyle/>
          <a:p>
            <a:pPr>
              <a:defRPr/>
            </a:pPr>
            <a:fld id="{D111CC14-D109-462E-A840-07371AD1D5CB}" type="slidenum">
              <a:rPr lang="en-GB" altLang="ja-JP" smtClean="0"/>
              <a:pPr>
                <a:defRPr/>
              </a:pPr>
              <a:t>158</a:t>
            </a:fld>
            <a:endParaRPr lang="en-GB" altLang="ja-JP"/>
          </a:p>
        </p:txBody>
      </p:sp>
    </p:spTree>
    <p:extLst>
      <p:ext uri="{BB962C8B-B14F-4D97-AF65-F5344CB8AC3E}">
        <p14:creationId xmlns:p14="http://schemas.microsoft.com/office/powerpoint/2010/main" val="2302667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9</a:t>
            </a:fld>
            <a:endParaRPr lang="en-US"/>
          </a:p>
        </p:txBody>
      </p:sp>
    </p:spTree>
    <p:extLst>
      <p:ext uri="{BB962C8B-B14F-4D97-AF65-F5344CB8AC3E}">
        <p14:creationId xmlns:p14="http://schemas.microsoft.com/office/powerpoint/2010/main" val="821962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012D81-90A7-4F61-9C45-A11A751D3B20}" type="slidenum">
              <a:rPr kumimoji="1" lang="ja-JP" altLang="en-US" smtClean="0"/>
              <a:t>160</a:t>
            </a:fld>
            <a:endParaRPr kumimoji="1" lang="ja-JP" altLang="en-US"/>
          </a:p>
        </p:txBody>
      </p:sp>
    </p:spTree>
    <p:extLst>
      <p:ext uri="{BB962C8B-B14F-4D97-AF65-F5344CB8AC3E}">
        <p14:creationId xmlns:p14="http://schemas.microsoft.com/office/powerpoint/2010/main" val="2885566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161</a:t>
            </a:fld>
            <a:endParaRPr lang="en-US"/>
          </a:p>
        </p:txBody>
      </p:sp>
    </p:spTree>
    <p:extLst>
      <p:ext uri="{BB962C8B-B14F-4D97-AF65-F5344CB8AC3E}">
        <p14:creationId xmlns:p14="http://schemas.microsoft.com/office/powerpoint/2010/main" val="30989539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169</a:t>
            </a:fld>
            <a:endParaRPr lang="en-GB" altLang="ja-JP"/>
          </a:p>
        </p:txBody>
      </p:sp>
    </p:spTree>
    <p:extLst>
      <p:ext uri="{BB962C8B-B14F-4D97-AF65-F5344CB8AC3E}">
        <p14:creationId xmlns:p14="http://schemas.microsoft.com/office/powerpoint/2010/main" val="1187800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172</a:t>
            </a:fld>
            <a:endParaRPr lang="en-GB" altLang="ja-JP"/>
          </a:p>
        </p:txBody>
      </p:sp>
    </p:spTree>
    <p:extLst>
      <p:ext uri="{BB962C8B-B14F-4D97-AF65-F5344CB8AC3E}">
        <p14:creationId xmlns:p14="http://schemas.microsoft.com/office/powerpoint/2010/main" val="2336417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179</a:t>
            </a:fld>
            <a:endParaRPr lang="en-GB" altLang="ja-JP"/>
          </a:p>
        </p:txBody>
      </p:sp>
    </p:spTree>
    <p:extLst>
      <p:ext uri="{BB962C8B-B14F-4D97-AF65-F5344CB8AC3E}">
        <p14:creationId xmlns:p14="http://schemas.microsoft.com/office/powerpoint/2010/main" val="25927072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181</a:t>
            </a:fld>
            <a:endParaRPr lang="en-GB" altLang="ja-JP"/>
          </a:p>
        </p:txBody>
      </p:sp>
    </p:spTree>
    <p:extLst>
      <p:ext uri="{BB962C8B-B14F-4D97-AF65-F5344CB8AC3E}">
        <p14:creationId xmlns:p14="http://schemas.microsoft.com/office/powerpoint/2010/main" val="40926319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185</a:t>
            </a:fld>
            <a:endParaRPr lang="en-GB" altLang="ja-JP"/>
          </a:p>
        </p:txBody>
      </p:sp>
    </p:spTree>
    <p:extLst>
      <p:ext uri="{BB962C8B-B14F-4D97-AF65-F5344CB8AC3E}">
        <p14:creationId xmlns:p14="http://schemas.microsoft.com/office/powerpoint/2010/main" val="31586253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186</a:t>
            </a:fld>
            <a:endParaRPr lang="en-GB" altLang="ja-JP"/>
          </a:p>
        </p:txBody>
      </p:sp>
    </p:spTree>
    <p:extLst>
      <p:ext uri="{BB962C8B-B14F-4D97-AF65-F5344CB8AC3E}">
        <p14:creationId xmlns:p14="http://schemas.microsoft.com/office/powerpoint/2010/main" val="6246273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188</a:t>
            </a:fld>
            <a:endParaRPr lang="en-GB" altLang="ja-JP"/>
          </a:p>
        </p:txBody>
      </p:sp>
    </p:spTree>
    <p:extLst>
      <p:ext uri="{BB962C8B-B14F-4D97-AF65-F5344CB8AC3E}">
        <p14:creationId xmlns:p14="http://schemas.microsoft.com/office/powerpoint/2010/main" val="2243176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189</a:t>
            </a:fld>
            <a:endParaRPr lang="en-GB" altLang="ja-JP"/>
          </a:p>
        </p:txBody>
      </p:sp>
    </p:spTree>
    <p:extLst>
      <p:ext uri="{BB962C8B-B14F-4D97-AF65-F5344CB8AC3E}">
        <p14:creationId xmlns:p14="http://schemas.microsoft.com/office/powerpoint/2010/main" val="571896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11</a:t>
            </a:fld>
            <a:endParaRPr lang="en-US"/>
          </a:p>
        </p:txBody>
      </p:sp>
    </p:spTree>
    <p:extLst>
      <p:ext uri="{BB962C8B-B14F-4D97-AF65-F5344CB8AC3E}">
        <p14:creationId xmlns:p14="http://schemas.microsoft.com/office/powerpoint/2010/main" val="32362499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190</a:t>
            </a:fld>
            <a:endParaRPr lang="en-GB" altLang="ja-JP"/>
          </a:p>
        </p:txBody>
      </p:sp>
    </p:spTree>
    <p:extLst>
      <p:ext uri="{BB962C8B-B14F-4D97-AF65-F5344CB8AC3E}">
        <p14:creationId xmlns:p14="http://schemas.microsoft.com/office/powerpoint/2010/main" val="22224476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192</a:t>
            </a:fld>
            <a:endParaRPr lang="en-GB" altLang="ja-JP"/>
          </a:p>
        </p:txBody>
      </p:sp>
    </p:spTree>
    <p:extLst>
      <p:ext uri="{BB962C8B-B14F-4D97-AF65-F5344CB8AC3E}">
        <p14:creationId xmlns:p14="http://schemas.microsoft.com/office/powerpoint/2010/main" val="27922134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193</a:t>
            </a:fld>
            <a:endParaRPr lang="en-GB" altLang="ja-JP"/>
          </a:p>
        </p:txBody>
      </p:sp>
    </p:spTree>
    <p:extLst>
      <p:ext uri="{BB962C8B-B14F-4D97-AF65-F5344CB8AC3E}">
        <p14:creationId xmlns:p14="http://schemas.microsoft.com/office/powerpoint/2010/main" val="5001098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196</a:t>
            </a:fld>
            <a:endParaRPr lang="en-GB" altLang="ja-JP"/>
          </a:p>
        </p:txBody>
      </p:sp>
    </p:spTree>
    <p:extLst>
      <p:ext uri="{BB962C8B-B14F-4D97-AF65-F5344CB8AC3E}">
        <p14:creationId xmlns:p14="http://schemas.microsoft.com/office/powerpoint/2010/main" val="19763356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197</a:t>
            </a:fld>
            <a:endParaRPr lang="en-GB" altLang="ja-JP"/>
          </a:p>
        </p:txBody>
      </p:sp>
    </p:spTree>
    <p:extLst>
      <p:ext uri="{BB962C8B-B14F-4D97-AF65-F5344CB8AC3E}">
        <p14:creationId xmlns:p14="http://schemas.microsoft.com/office/powerpoint/2010/main" val="699502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202</a:t>
            </a:fld>
            <a:endParaRPr lang="en-GB" altLang="ja-JP"/>
          </a:p>
        </p:txBody>
      </p:sp>
    </p:spTree>
    <p:extLst>
      <p:ext uri="{BB962C8B-B14F-4D97-AF65-F5344CB8AC3E}">
        <p14:creationId xmlns:p14="http://schemas.microsoft.com/office/powerpoint/2010/main" val="42421649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B90A-2572-292C-833A-36A2A12CD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267AA-8B69-BDAE-1EC5-E063B1217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BC577-5A2C-E82A-F815-E7EAAF0C40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F0A727-32E8-9BFA-615B-C1C9250AE2EC}"/>
              </a:ext>
            </a:extLst>
          </p:cNvPr>
          <p:cNvSpPr>
            <a:spLocks noGrp="1"/>
          </p:cNvSpPr>
          <p:nvPr>
            <p:ph type="sldNum" sz="quarter" idx="5"/>
          </p:nvPr>
        </p:nvSpPr>
        <p:spPr/>
        <p:txBody>
          <a:bodyPr/>
          <a:lstStyle/>
          <a:p>
            <a:pPr>
              <a:defRPr/>
            </a:pPr>
            <a:fld id="{D111CC14-D109-462E-A840-07371AD1D5CB}" type="slidenum">
              <a:rPr lang="en-GB" altLang="ja-JP" smtClean="0"/>
              <a:pPr>
                <a:defRPr/>
              </a:pPr>
              <a:t>203</a:t>
            </a:fld>
            <a:endParaRPr lang="en-GB" altLang="ja-JP"/>
          </a:p>
        </p:txBody>
      </p:sp>
    </p:spTree>
    <p:extLst>
      <p:ext uri="{BB962C8B-B14F-4D97-AF65-F5344CB8AC3E}">
        <p14:creationId xmlns:p14="http://schemas.microsoft.com/office/powerpoint/2010/main" val="33279729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209</a:t>
            </a:fld>
            <a:endParaRPr lang="en-GB" altLang="ja-JP"/>
          </a:p>
        </p:txBody>
      </p:sp>
    </p:spTree>
    <p:extLst>
      <p:ext uri="{BB962C8B-B14F-4D97-AF65-F5344CB8AC3E}">
        <p14:creationId xmlns:p14="http://schemas.microsoft.com/office/powerpoint/2010/main" val="578586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F17FF-BA32-7362-B9F5-6C3098692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65A52-2B54-3AFD-65EC-445D32489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33476-BBE2-5D66-D3B7-6406BF4E01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90AD01-6A32-DA55-51CB-2D2E24E88DA0}"/>
              </a:ext>
            </a:extLst>
          </p:cNvPr>
          <p:cNvSpPr>
            <a:spLocks noGrp="1"/>
          </p:cNvSpPr>
          <p:nvPr>
            <p:ph type="sldNum" sz="quarter" idx="5"/>
          </p:nvPr>
        </p:nvSpPr>
        <p:spPr/>
        <p:txBody>
          <a:bodyPr/>
          <a:lstStyle/>
          <a:p>
            <a:pPr>
              <a:defRPr/>
            </a:pPr>
            <a:fld id="{D111CC14-D109-462E-A840-07371AD1D5CB}" type="slidenum">
              <a:rPr lang="en-GB" altLang="ja-JP" smtClean="0"/>
              <a:pPr>
                <a:defRPr/>
              </a:pPr>
              <a:t>210</a:t>
            </a:fld>
            <a:endParaRPr lang="en-GB" altLang="ja-JP"/>
          </a:p>
        </p:txBody>
      </p:sp>
    </p:spTree>
    <p:extLst>
      <p:ext uri="{BB962C8B-B14F-4D97-AF65-F5344CB8AC3E}">
        <p14:creationId xmlns:p14="http://schemas.microsoft.com/office/powerpoint/2010/main" val="3445613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9E43-0F2F-C38B-A3A4-A9C30A5BB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F0230-8BE5-166F-1808-38024C171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30A8A-06ED-2F29-307D-4576D519CF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BA9FCC-0AFB-19F4-7E8F-CA4860D4EA6D}"/>
              </a:ext>
            </a:extLst>
          </p:cNvPr>
          <p:cNvSpPr>
            <a:spLocks noGrp="1"/>
          </p:cNvSpPr>
          <p:nvPr>
            <p:ph type="sldNum" sz="quarter" idx="5"/>
          </p:nvPr>
        </p:nvSpPr>
        <p:spPr/>
        <p:txBody>
          <a:bodyPr/>
          <a:lstStyle/>
          <a:p>
            <a:pPr>
              <a:defRPr/>
            </a:pPr>
            <a:fld id="{D111CC14-D109-462E-A840-07371AD1D5CB}" type="slidenum">
              <a:rPr lang="en-GB" altLang="ja-JP" smtClean="0"/>
              <a:pPr>
                <a:defRPr/>
              </a:pPr>
              <a:t>211</a:t>
            </a:fld>
            <a:endParaRPr lang="en-GB" altLang="ja-JP"/>
          </a:p>
        </p:txBody>
      </p:sp>
    </p:spTree>
    <p:extLst>
      <p:ext uri="{BB962C8B-B14F-4D97-AF65-F5344CB8AC3E}">
        <p14:creationId xmlns:p14="http://schemas.microsoft.com/office/powerpoint/2010/main" val="309903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12D81-90A7-4F61-9C45-A11A751D3B20}" type="slidenum">
              <a:rPr kumimoji="1" lang="ja-JP" altLang="en-US" sz="1200" b="0" i="0" u="none" strike="noStrike" kern="1200" cap="none" spc="0" normalizeH="0" baseline="0" noProof="0" smtClean="0">
                <a:ln>
                  <a:noFill/>
                </a:ln>
                <a:solidFill>
                  <a:prstClr val="black"/>
                </a:solidFill>
                <a:effectLst/>
                <a:uLnTx/>
                <a:uFillTx/>
                <a:latin typeface="Aptos"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1585334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212</a:t>
            </a:fld>
            <a:endParaRPr lang="en-GB" altLang="ja-JP"/>
          </a:p>
        </p:txBody>
      </p:sp>
    </p:spTree>
    <p:extLst>
      <p:ext uri="{BB962C8B-B14F-4D97-AF65-F5344CB8AC3E}">
        <p14:creationId xmlns:p14="http://schemas.microsoft.com/office/powerpoint/2010/main" val="406839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213</a:t>
            </a:fld>
            <a:endParaRPr lang="en-GB" altLang="ja-JP"/>
          </a:p>
        </p:txBody>
      </p:sp>
    </p:spTree>
    <p:extLst>
      <p:ext uri="{BB962C8B-B14F-4D97-AF65-F5344CB8AC3E}">
        <p14:creationId xmlns:p14="http://schemas.microsoft.com/office/powerpoint/2010/main" val="19618369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E989-966B-60A4-6D14-D5A5E5282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38B20-B587-3822-071D-F59086032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7B9D2-5A6F-D5C0-007C-C36F0F9A88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519668-D116-84FE-4400-AD7103464D17}"/>
              </a:ext>
            </a:extLst>
          </p:cNvPr>
          <p:cNvSpPr>
            <a:spLocks noGrp="1"/>
          </p:cNvSpPr>
          <p:nvPr>
            <p:ph type="sldNum" sz="quarter" idx="5"/>
          </p:nvPr>
        </p:nvSpPr>
        <p:spPr/>
        <p:txBody>
          <a:bodyPr/>
          <a:lstStyle/>
          <a:p>
            <a:pPr>
              <a:defRPr/>
            </a:pPr>
            <a:fld id="{D111CC14-D109-462E-A840-07371AD1D5CB}" type="slidenum">
              <a:rPr lang="en-GB" altLang="ja-JP" smtClean="0"/>
              <a:pPr>
                <a:defRPr/>
              </a:pPr>
              <a:t>215</a:t>
            </a:fld>
            <a:endParaRPr lang="en-GB" altLang="ja-JP"/>
          </a:p>
        </p:txBody>
      </p:sp>
    </p:spTree>
    <p:extLst>
      <p:ext uri="{BB962C8B-B14F-4D97-AF65-F5344CB8AC3E}">
        <p14:creationId xmlns:p14="http://schemas.microsoft.com/office/powerpoint/2010/main" val="14872160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9441-FA05-E1C0-8A01-D4831254B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257B0-64A4-1BE8-C625-104CF8F49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59E25-B3DD-0C16-A9B8-3C7DEE8B32C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4C5AD4-C215-E72A-28CA-5C914555D7BC}"/>
              </a:ext>
            </a:extLst>
          </p:cNvPr>
          <p:cNvSpPr>
            <a:spLocks noGrp="1"/>
          </p:cNvSpPr>
          <p:nvPr>
            <p:ph type="sldNum" sz="quarter" idx="5"/>
          </p:nvPr>
        </p:nvSpPr>
        <p:spPr/>
        <p:txBody>
          <a:bodyPr/>
          <a:lstStyle/>
          <a:p>
            <a:pPr>
              <a:defRPr/>
            </a:pPr>
            <a:fld id="{D111CC14-D109-462E-A840-07371AD1D5CB}" type="slidenum">
              <a:rPr lang="en-GB" altLang="ja-JP" smtClean="0"/>
              <a:pPr>
                <a:defRPr/>
              </a:pPr>
              <a:t>216</a:t>
            </a:fld>
            <a:endParaRPr lang="en-GB" altLang="ja-JP"/>
          </a:p>
        </p:txBody>
      </p:sp>
    </p:spTree>
    <p:extLst>
      <p:ext uri="{BB962C8B-B14F-4D97-AF65-F5344CB8AC3E}">
        <p14:creationId xmlns:p14="http://schemas.microsoft.com/office/powerpoint/2010/main" val="11537338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23F26F-0C46-4FF8-B848-EA814D8F6996}" type="slidenum">
              <a:rPr lang="en-US" smtClean="0"/>
              <a:t>217</a:t>
            </a:fld>
            <a:endParaRPr lang="en-US"/>
          </a:p>
        </p:txBody>
      </p:sp>
    </p:spTree>
    <p:extLst>
      <p:ext uri="{BB962C8B-B14F-4D97-AF65-F5344CB8AC3E}">
        <p14:creationId xmlns:p14="http://schemas.microsoft.com/office/powerpoint/2010/main" val="27466241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9FF0-CB4E-1331-8D33-1608EC99D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C2A48-35A4-39CC-CEF2-103840772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C656E-D744-3D33-7DF3-3BB17EA64C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780F69-D7B1-B61B-6702-6EA933106D75}"/>
              </a:ext>
            </a:extLst>
          </p:cNvPr>
          <p:cNvSpPr>
            <a:spLocks noGrp="1"/>
          </p:cNvSpPr>
          <p:nvPr>
            <p:ph type="sldNum" sz="quarter" idx="5"/>
          </p:nvPr>
        </p:nvSpPr>
        <p:spPr/>
        <p:txBody>
          <a:bodyPr/>
          <a:lstStyle/>
          <a:p>
            <a:fld id="{CF012D81-90A7-4F61-9C45-A11A751D3B20}" type="slidenum">
              <a:rPr kumimoji="1" lang="ja-JP" altLang="en-US" smtClean="0"/>
              <a:t>218</a:t>
            </a:fld>
            <a:endParaRPr kumimoji="1" lang="ja-JP" altLang="en-US"/>
          </a:p>
        </p:txBody>
      </p:sp>
    </p:spTree>
    <p:extLst>
      <p:ext uri="{BB962C8B-B14F-4D97-AF65-F5344CB8AC3E}">
        <p14:creationId xmlns:p14="http://schemas.microsoft.com/office/powerpoint/2010/main" val="37280258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2C88D-0D97-1E10-31AA-038A3D8B3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CAD70-C1DA-B1FA-0DD5-7215D4C18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468F7-B72C-08F6-3FB8-398B6B9614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F30934-8BFD-5F25-8434-EC59B9908DB2}"/>
              </a:ext>
            </a:extLst>
          </p:cNvPr>
          <p:cNvSpPr>
            <a:spLocks noGrp="1"/>
          </p:cNvSpPr>
          <p:nvPr>
            <p:ph type="sldNum" sz="quarter" idx="5"/>
          </p:nvPr>
        </p:nvSpPr>
        <p:spPr/>
        <p:txBody>
          <a:bodyPr/>
          <a:lstStyle/>
          <a:p>
            <a:fld id="{CF012D81-90A7-4F61-9C45-A11A751D3B20}" type="slidenum">
              <a:rPr kumimoji="1" lang="ja-JP" altLang="en-US" smtClean="0"/>
              <a:t>219</a:t>
            </a:fld>
            <a:endParaRPr kumimoji="1" lang="ja-JP" altLang="en-US"/>
          </a:p>
        </p:txBody>
      </p:sp>
    </p:spTree>
    <p:extLst>
      <p:ext uri="{BB962C8B-B14F-4D97-AF65-F5344CB8AC3E}">
        <p14:creationId xmlns:p14="http://schemas.microsoft.com/office/powerpoint/2010/main" val="37979911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AE5D-175D-1012-C6EE-05D321198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CA6CB-C31A-6EBF-2032-2E134D958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C7FA5-0DEB-05E0-ECAA-61642752C7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01FB54-9A9A-D608-1B09-2B7D31032467}"/>
              </a:ext>
            </a:extLst>
          </p:cNvPr>
          <p:cNvSpPr>
            <a:spLocks noGrp="1"/>
          </p:cNvSpPr>
          <p:nvPr>
            <p:ph type="sldNum" sz="quarter" idx="5"/>
          </p:nvPr>
        </p:nvSpPr>
        <p:spPr/>
        <p:txBody>
          <a:bodyPr/>
          <a:lstStyle/>
          <a:p>
            <a:fld id="{CF012D81-90A7-4F61-9C45-A11A751D3B20}" type="slidenum">
              <a:rPr kumimoji="1" lang="ja-JP" altLang="en-US" smtClean="0"/>
              <a:t>220</a:t>
            </a:fld>
            <a:endParaRPr kumimoji="1" lang="ja-JP" altLang="en-US"/>
          </a:p>
        </p:txBody>
      </p:sp>
    </p:spTree>
    <p:extLst>
      <p:ext uri="{BB962C8B-B14F-4D97-AF65-F5344CB8AC3E}">
        <p14:creationId xmlns:p14="http://schemas.microsoft.com/office/powerpoint/2010/main" val="31525963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D597-74C2-D150-7330-6145FFA9A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29065-971E-0EB0-3EA0-DB3C1B552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132A8-7286-F7ED-8C07-D4575C6C49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C9AA78-96F8-F226-C3A1-F1913373BDF9}"/>
              </a:ext>
            </a:extLst>
          </p:cNvPr>
          <p:cNvSpPr>
            <a:spLocks noGrp="1"/>
          </p:cNvSpPr>
          <p:nvPr>
            <p:ph type="sldNum" sz="quarter" idx="5"/>
          </p:nvPr>
        </p:nvSpPr>
        <p:spPr/>
        <p:txBody>
          <a:bodyPr/>
          <a:lstStyle/>
          <a:p>
            <a:fld id="{CF012D81-90A7-4F61-9C45-A11A751D3B20}" type="slidenum">
              <a:rPr kumimoji="1" lang="ja-JP" altLang="en-US" smtClean="0"/>
              <a:t>221</a:t>
            </a:fld>
            <a:endParaRPr kumimoji="1" lang="ja-JP" altLang="en-US"/>
          </a:p>
        </p:txBody>
      </p:sp>
    </p:spTree>
    <p:extLst>
      <p:ext uri="{BB962C8B-B14F-4D97-AF65-F5344CB8AC3E}">
        <p14:creationId xmlns:p14="http://schemas.microsoft.com/office/powerpoint/2010/main" val="14487104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2D38-9F2B-33AF-3BCE-558D574A6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48592-7DA8-ACEC-D315-ED30C6031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CE0C5-C2DE-8F3B-EAD8-3C1E1A721C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179012-0F6D-E983-7265-F5B815FF6A87}"/>
              </a:ext>
            </a:extLst>
          </p:cNvPr>
          <p:cNvSpPr>
            <a:spLocks noGrp="1"/>
          </p:cNvSpPr>
          <p:nvPr>
            <p:ph type="sldNum" sz="quarter" idx="5"/>
          </p:nvPr>
        </p:nvSpPr>
        <p:spPr/>
        <p:txBody>
          <a:bodyPr/>
          <a:lstStyle/>
          <a:p>
            <a:fld id="{CF012D81-90A7-4F61-9C45-A11A751D3B20}" type="slidenum">
              <a:rPr kumimoji="1" lang="ja-JP" altLang="en-US" smtClean="0"/>
              <a:t>222</a:t>
            </a:fld>
            <a:endParaRPr kumimoji="1" lang="ja-JP" altLang="en-US"/>
          </a:p>
        </p:txBody>
      </p:sp>
    </p:spTree>
    <p:extLst>
      <p:ext uri="{BB962C8B-B14F-4D97-AF65-F5344CB8AC3E}">
        <p14:creationId xmlns:p14="http://schemas.microsoft.com/office/powerpoint/2010/main" val="2459360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lvl1pPr>
              <a:defRPr baseline="0">
                <a:solidFill>
                  <a:schemeClr val="bg1"/>
                </a:solidFill>
              </a:defRPr>
            </a:lvl1pPr>
          </a:lstStyle>
          <a:p>
            <a:r>
              <a:rPr lang="en-US"/>
              <a:t>[Insert the title of your presentation]</a:t>
            </a:r>
            <a:br>
              <a:rPr lang="en-US"/>
            </a:br>
            <a:r>
              <a:rPr lang="en-US"/>
              <a:t>[name of the event]</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lang="en-US" sz="3200" kern="1200" baseline="0" dirty="0">
                <a:solidFill>
                  <a:schemeClr val="bg1"/>
                </a:solidFill>
                <a:latin typeface="+mn-lt"/>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[Name of the presenter] </a:t>
            </a:r>
            <a:r>
              <a:rPr lang="fr-CH"/>
              <a:t>[Professional </a:t>
            </a:r>
            <a:r>
              <a:rPr lang="fr-CH" err="1"/>
              <a:t>title</a:t>
            </a:r>
            <a:r>
              <a:rPr lang="fr-CH"/>
              <a:t>]</a:t>
            </a:r>
          </a:p>
          <a:p>
            <a:r>
              <a:rPr lang="fr-CH"/>
              <a:t>[Date, place]</a:t>
            </a:r>
          </a:p>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6019805"/>
            <a:ext cx="6502400" cy="748517"/>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r>
              <a:rPr lang="en-US"/>
              <a:t>Date, place</a:t>
            </a:r>
          </a:p>
        </p:txBody>
      </p:sp>
      <p:pic>
        <p:nvPicPr>
          <p:cNvPr id="6" name="図 5" descr="http://www.iges.or.jp/files/access/images/hayama.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7000" y="5"/>
            <a:ext cx="4445000" cy="2219325"/>
          </a:xfrm>
          <a:prstGeom prst="rect">
            <a:avLst/>
          </a:prstGeom>
          <a:noFill/>
          <a:ln>
            <a:noFill/>
          </a:ln>
        </p:spPr>
      </p:pic>
      <p:pic>
        <p:nvPicPr>
          <p:cNvPr id="7" name="図 6"/>
          <p:cNvPicPr>
            <a:picLocks noChangeAspect="1"/>
          </p:cNvPicPr>
          <p:nvPr userDrawn="1"/>
        </p:nvPicPr>
        <p:blipFill rotWithShape="1">
          <a:blip r:embed="rId4"/>
          <a:srcRect b="14817"/>
          <a:stretch/>
        </p:blipFill>
        <p:spPr>
          <a:xfrm>
            <a:off x="0" y="0"/>
            <a:ext cx="7771568" cy="2222500"/>
          </a:xfrm>
          <a:prstGeom prst="rect">
            <a:avLst/>
          </a:prstGeom>
        </p:spPr>
      </p:pic>
    </p:spTree>
    <p:extLst>
      <p:ext uri="{BB962C8B-B14F-4D97-AF65-F5344CB8AC3E}">
        <p14:creationId xmlns:p14="http://schemas.microsoft.com/office/powerpoint/2010/main" val="78192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7483-A33D-B00C-3CE7-4BB1360539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1B7C4-8487-937C-92BD-A5FAB4D6E8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8ED044-E0B4-AD2C-7D67-862870FB00C3}"/>
              </a:ext>
            </a:extLst>
          </p:cNvPr>
          <p:cNvSpPr>
            <a:spLocks noGrp="1"/>
          </p:cNvSpPr>
          <p:nvPr>
            <p:ph type="dt" sz="half" idx="10"/>
          </p:nvPr>
        </p:nvSpPr>
        <p:spPr/>
        <p:txBody>
          <a:bodyPr/>
          <a:lstStyle/>
          <a:p>
            <a:fld id="{75BCC816-0793-45F1-8701-ED9FC84BE94C}" type="datetimeFigureOut">
              <a:rPr lang="en-US" smtClean="0"/>
              <a:t>6/24/2025</a:t>
            </a:fld>
            <a:endParaRPr lang="en-US"/>
          </a:p>
        </p:txBody>
      </p:sp>
      <p:sp>
        <p:nvSpPr>
          <p:cNvPr id="5" name="Footer Placeholder 4">
            <a:extLst>
              <a:ext uri="{FF2B5EF4-FFF2-40B4-BE49-F238E27FC236}">
                <a16:creationId xmlns:a16="http://schemas.microsoft.com/office/drawing/2014/main" id="{75C66D0F-317B-0223-6554-DBD7F5785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D0DBB-2F0D-4030-EDC6-DDFF10FD3A9C}"/>
              </a:ext>
            </a:extLst>
          </p:cNvPr>
          <p:cNvSpPr>
            <a:spLocks noGrp="1"/>
          </p:cNvSpPr>
          <p:nvPr>
            <p:ph type="sldNum" sz="quarter" idx="12"/>
          </p:nvPr>
        </p:nvSpPr>
        <p:spPr/>
        <p:txBody>
          <a:bodyPr/>
          <a:lstStyle/>
          <a:p>
            <a:fld id="{D2D68686-BCF7-4B53-8CF5-5EE1D4C86A30}" type="slidenum">
              <a:rPr lang="en-US" smtClean="0"/>
              <a:t>‹#›</a:t>
            </a:fld>
            <a:endParaRPr lang="en-US"/>
          </a:p>
        </p:txBody>
      </p:sp>
    </p:spTree>
    <p:extLst>
      <p:ext uri="{BB962C8B-B14F-4D97-AF65-F5344CB8AC3E}">
        <p14:creationId xmlns:p14="http://schemas.microsoft.com/office/powerpoint/2010/main" val="374830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5DE4C3-2F4F-A893-C818-5B582A331CE2}"/>
              </a:ext>
            </a:extLst>
          </p:cNvPr>
          <p:cNvSpPr>
            <a:spLocks/>
          </p:cNvSpPr>
          <p:nvPr userDrawn="1"/>
        </p:nvSpPr>
        <p:spPr>
          <a:xfrm>
            <a:off x="-1" y="0"/>
            <a:ext cx="200813" cy="6858000"/>
          </a:xfrm>
          <a:prstGeom prst="rect">
            <a:avLst/>
          </a:pr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23E1327-12DC-272E-9196-B814F402CFBA}"/>
              </a:ext>
            </a:extLst>
          </p:cNvPr>
          <p:cNvGrpSpPr/>
          <p:nvPr userDrawn="1"/>
        </p:nvGrpSpPr>
        <p:grpSpPr>
          <a:xfrm>
            <a:off x="7637632" y="0"/>
            <a:ext cx="4554368" cy="720000"/>
            <a:chOff x="7637632" y="0"/>
            <a:chExt cx="4554368" cy="720000"/>
          </a:xfrm>
        </p:grpSpPr>
        <p:sp>
          <p:nvSpPr>
            <p:cNvPr id="13" name="Freeform 4">
              <a:extLst>
                <a:ext uri="{FF2B5EF4-FFF2-40B4-BE49-F238E27FC236}">
                  <a16:creationId xmlns:a16="http://schemas.microsoft.com/office/drawing/2014/main" id="{54A69A10-29FA-85A3-2212-D76802A1743A}"/>
                </a:ext>
              </a:extLst>
            </p:cNvPr>
            <p:cNvSpPr>
              <a:spLocks/>
            </p:cNvSpPr>
            <p:nvPr userDrawn="1"/>
          </p:nvSpPr>
          <p:spPr>
            <a:xfrm>
              <a:off x="7637632" y="0"/>
              <a:ext cx="4345731" cy="720000"/>
            </a:xfrm>
            <a:custGeom>
              <a:avLst/>
              <a:gdLst>
                <a:gd name="connsiteX0" fmla="*/ 128470 w 3381577"/>
                <a:gd name="connsiteY0" fmla="*/ 0 h 513879"/>
                <a:gd name="connsiteX1" fmla="*/ 3381577 w 3381577"/>
                <a:gd name="connsiteY1" fmla="*/ 0 h 513879"/>
                <a:gd name="connsiteX2" fmla="*/ 3380723 w 3381577"/>
                <a:gd name="connsiteY2" fmla="*/ 3416 h 513879"/>
                <a:gd name="connsiteX3" fmla="*/ 3381577 w 3381577"/>
                <a:gd name="connsiteY3" fmla="*/ 3416 h 513879"/>
                <a:gd name="connsiteX4" fmla="*/ 3381577 w 3381577"/>
                <a:gd name="connsiteY4" fmla="*/ 513879 h 513879"/>
                <a:gd name="connsiteX5" fmla="*/ 3253107 w 3381577"/>
                <a:gd name="connsiteY5" fmla="*/ 513879 h 513879"/>
                <a:gd name="connsiteX6" fmla="*/ 3049883 w 3381577"/>
                <a:gd name="connsiteY6" fmla="*/ 513879 h 513879"/>
                <a:gd name="connsiteX7" fmla="*/ 0 w 3381577"/>
                <a:gd name="connsiteY7" fmla="*/ 513879 h 5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577" h="513879">
                  <a:moveTo>
                    <a:pt x="128470" y="0"/>
                  </a:moveTo>
                  <a:lnTo>
                    <a:pt x="3381577" y="0"/>
                  </a:lnTo>
                  <a:lnTo>
                    <a:pt x="3380723" y="3416"/>
                  </a:lnTo>
                  <a:lnTo>
                    <a:pt x="3381577" y="3416"/>
                  </a:lnTo>
                  <a:lnTo>
                    <a:pt x="3381577" y="513879"/>
                  </a:lnTo>
                  <a:lnTo>
                    <a:pt x="3253107" y="513879"/>
                  </a:lnTo>
                  <a:lnTo>
                    <a:pt x="3049883" y="513879"/>
                  </a:lnTo>
                  <a:lnTo>
                    <a:pt x="0" y="513879"/>
                  </a:lnTo>
                  <a:close/>
                </a:path>
              </a:pathLst>
            </a:custGeom>
            <a:solidFill>
              <a:srgbClr val="9DC3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
              <a:extLst>
                <a:ext uri="{FF2B5EF4-FFF2-40B4-BE49-F238E27FC236}">
                  <a16:creationId xmlns:a16="http://schemas.microsoft.com/office/drawing/2014/main" id="{BB21737F-7EE2-3FAF-041E-72A2AD8FA126}"/>
                </a:ext>
              </a:extLst>
            </p:cNvPr>
            <p:cNvSpPr>
              <a:spLocks/>
            </p:cNvSpPr>
            <p:nvPr/>
          </p:nvSpPr>
          <p:spPr>
            <a:xfrm>
              <a:off x="7846269" y="0"/>
              <a:ext cx="4345731" cy="720000"/>
            </a:xfrm>
            <a:custGeom>
              <a:avLst/>
              <a:gdLst>
                <a:gd name="connsiteX0" fmla="*/ 128470 w 3381577"/>
                <a:gd name="connsiteY0" fmla="*/ 0 h 513879"/>
                <a:gd name="connsiteX1" fmla="*/ 3381577 w 3381577"/>
                <a:gd name="connsiteY1" fmla="*/ 0 h 513879"/>
                <a:gd name="connsiteX2" fmla="*/ 3380723 w 3381577"/>
                <a:gd name="connsiteY2" fmla="*/ 3416 h 513879"/>
                <a:gd name="connsiteX3" fmla="*/ 3381577 w 3381577"/>
                <a:gd name="connsiteY3" fmla="*/ 3416 h 513879"/>
                <a:gd name="connsiteX4" fmla="*/ 3381577 w 3381577"/>
                <a:gd name="connsiteY4" fmla="*/ 513879 h 513879"/>
                <a:gd name="connsiteX5" fmla="*/ 3253107 w 3381577"/>
                <a:gd name="connsiteY5" fmla="*/ 513879 h 513879"/>
                <a:gd name="connsiteX6" fmla="*/ 3049883 w 3381577"/>
                <a:gd name="connsiteY6" fmla="*/ 513879 h 513879"/>
                <a:gd name="connsiteX7" fmla="*/ 0 w 3381577"/>
                <a:gd name="connsiteY7" fmla="*/ 513879 h 5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577" h="513879">
                  <a:moveTo>
                    <a:pt x="128470" y="0"/>
                  </a:moveTo>
                  <a:lnTo>
                    <a:pt x="3381577" y="0"/>
                  </a:lnTo>
                  <a:lnTo>
                    <a:pt x="3380723" y="3416"/>
                  </a:lnTo>
                  <a:lnTo>
                    <a:pt x="3381577" y="3416"/>
                  </a:lnTo>
                  <a:lnTo>
                    <a:pt x="3381577" y="513879"/>
                  </a:lnTo>
                  <a:lnTo>
                    <a:pt x="3253107" y="513879"/>
                  </a:lnTo>
                  <a:lnTo>
                    <a:pt x="3049883" y="513879"/>
                  </a:lnTo>
                  <a:lnTo>
                    <a:pt x="0" y="513879"/>
                  </a:lnTo>
                  <a:close/>
                </a:path>
              </a:pathLst>
            </a:cu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FE0D6E33-07C6-FA9F-C5E3-A29B449B96B2}"/>
                </a:ext>
              </a:extLst>
            </p:cNvPr>
            <p:cNvPicPr>
              <a:picLocks/>
            </p:cNvPicPr>
            <p:nvPr/>
          </p:nvPicPr>
          <p:blipFill>
            <a:blip r:embed="rId2"/>
            <a:stretch>
              <a:fillRect/>
            </a:stretch>
          </p:blipFill>
          <p:spPr>
            <a:xfrm>
              <a:off x="8251382" y="70295"/>
              <a:ext cx="3775483" cy="559330"/>
            </a:xfrm>
            <a:prstGeom prst="rect">
              <a:avLst/>
            </a:prstGeom>
          </p:spPr>
        </p:pic>
      </p:grpSp>
      <p:sp>
        <p:nvSpPr>
          <p:cNvPr id="2" name="Title 1">
            <a:extLst>
              <a:ext uri="{FF2B5EF4-FFF2-40B4-BE49-F238E27FC236}">
                <a16:creationId xmlns:a16="http://schemas.microsoft.com/office/drawing/2014/main" id="{85A35E20-C1E6-4046-6102-47EBB37F6562}"/>
              </a:ext>
            </a:extLst>
          </p:cNvPr>
          <p:cNvSpPr>
            <a:spLocks noGrp="1"/>
          </p:cNvSpPr>
          <p:nvPr>
            <p:ph type="title"/>
          </p:nvPr>
        </p:nvSpPr>
        <p:spPr>
          <a:xfrm>
            <a:off x="295276" y="438150"/>
            <a:ext cx="7319028" cy="1023938"/>
          </a:xfrm>
        </p:spPr>
        <p:txBody>
          <a:bodyPr anchor="t" anchorCtr="0">
            <a:normAutofit/>
          </a:bodyPr>
          <a:lstStyle>
            <a:lvl1pPr>
              <a:defRPr sz="3600" b="1">
                <a:solidFill>
                  <a:schemeClr val="accent1">
                    <a:lumMod val="50000"/>
                  </a:schemeClr>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0FA65-A89D-C9C3-A227-D03658F2DBA5}"/>
              </a:ext>
            </a:extLst>
          </p:cNvPr>
          <p:cNvSpPr>
            <a:spLocks noGrp="1"/>
          </p:cNvSpPr>
          <p:nvPr>
            <p:ph idx="1"/>
          </p:nvPr>
        </p:nvSpPr>
        <p:spPr>
          <a:xfrm>
            <a:off x="904874" y="1462088"/>
            <a:ext cx="10448925" cy="471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1495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3137481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B340051-1052-4F0E-BA61-1F4EB2F24122}" type="datetimeFigureOut">
              <a:rPr lang="en-US" smtClean="0"/>
              <a:pPr/>
              <a:t>6/24/2025</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30967758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B340051-1052-4F0E-BA61-1F4EB2F24122}" type="datetimeFigureOut">
              <a:rPr lang="en-US" smtClean="0"/>
              <a:pPr/>
              <a:t>6/24/2025</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spTree>
    <p:extLst>
      <p:ext uri="{BB962C8B-B14F-4D97-AF65-F5344CB8AC3E}">
        <p14:creationId xmlns:p14="http://schemas.microsoft.com/office/powerpoint/2010/main" val="350851954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B340051-1052-4F0E-BA61-1F4EB2F24122}" type="datetimeFigureOut">
              <a:rPr lang="en-US" smtClean="0"/>
              <a:pPr/>
              <a:t>6/24/2025</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6700292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40051-1052-4F0E-BA61-1F4EB2F24122}" type="datetimeFigureOut">
              <a:rPr lang="en-US" smtClean="0"/>
              <a:pPr/>
              <a:t>6/24/2025</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spTree>
    <p:extLst>
      <p:ext uri="{BB962C8B-B14F-4D97-AF65-F5344CB8AC3E}">
        <p14:creationId xmlns:p14="http://schemas.microsoft.com/office/powerpoint/2010/main" val="372011909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340051-1052-4F0E-BA61-1F4EB2F24122}" type="datetimeFigureOut">
              <a:rPr lang="en-US" smtClean="0"/>
              <a:pPr/>
              <a:t>6/24/2025</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380838478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340051-1052-4F0E-BA61-1F4EB2F24122}" type="datetimeFigureOut">
              <a:rPr lang="en-US" smtClean="0"/>
              <a:pPr/>
              <a:t>6/24/2025</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spTree>
    <p:extLst>
      <p:ext uri="{BB962C8B-B14F-4D97-AF65-F5344CB8AC3E}">
        <p14:creationId xmlns:p14="http://schemas.microsoft.com/office/powerpoint/2010/main" val="320903229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B340051-1052-4F0E-BA61-1F4EB2F24122}" type="datetimeFigureOut">
              <a:rPr lang="en-US" smtClean="0"/>
              <a:pPr/>
              <a:t>6/24/2025</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48498498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bg1"/>
                </a:solidFill>
              </a:defRPr>
            </a:lvl1pPr>
          </a:lstStyle>
          <a:p>
            <a:r>
              <a:rPr lang="en-US"/>
              <a:t>Insert date and place</a:t>
            </a: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BEBEF-F59C-4021-B0E4-D01E3F18DE0E}" type="slidenum">
              <a:rPr lang="en-US" smtClean="0"/>
              <a:pPr/>
              <a:t>‹#›</a:t>
            </a:fld>
            <a:endParaRPr lang="en-US"/>
          </a:p>
        </p:txBody>
      </p:sp>
    </p:spTree>
    <p:extLst>
      <p:ext uri="{BB962C8B-B14F-4D97-AF65-F5344CB8AC3E}">
        <p14:creationId xmlns:p14="http://schemas.microsoft.com/office/powerpoint/2010/main" val="382710935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defTabSz="914377" rtl="0" eaLnBrk="1" latinLnBrk="0" hangingPunct="1">
        <a:spcBef>
          <a:spcPct val="0"/>
        </a:spcBef>
        <a:buNone/>
        <a:defRPr kumimoji="1" sz="4400" kern="1200">
          <a:solidFill>
            <a:srgbClr val="003466"/>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kumimoji="1" sz="32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8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86.png"/><Relationship Id="rId7" Type="http://schemas.openxmlformats.org/officeDocument/2006/relationships/image" Target="../media/image49.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3.png"/></Relationships>
</file>

<file path=ppt/slides/_rels/slide10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38.svg"/><Relationship Id="rId3" Type="http://schemas.openxmlformats.org/officeDocument/2006/relationships/image" Target="../media/image134.png"/><Relationship Id="rId7" Type="http://schemas.openxmlformats.org/officeDocument/2006/relationships/image" Target="../media/image136.png"/><Relationship Id="rId12" Type="http://schemas.openxmlformats.org/officeDocument/2006/relationships/image" Target="../media/image66.png"/><Relationship Id="rId2" Type="http://schemas.openxmlformats.org/officeDocument/2006/relationships/image" Target="../media/image86.png"/><Relationship Id="rId16"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37.svg"/><Relationship Id="rId5" Type="http://schemas.openxmlformats.org/officeDocument/2006/relationships/image" Target="../media/image8.svg"/><Relationship Id="rId15" Type="http://schemas.openxmlformats.org/officeDocument/2006/relationships/image" Target="../media/image50.svg"/><Relationship Id="rId10" Type="http://schemas.openxmlformats.org/officeDocument/2006/relationships/image" Target="../media/image64.png"/><Relationship Id="rId4" Type="http://schemas.openxmlformats.org/officeDocument/2006/relationships/image" Target="../media/image7.png"/><Relationship Id="rId9" Type="http://schemas.openxmlformats.org/officeDocument/2006/relationships/image" Target="../media/image63.svg"/><Relationship Id="rId14" Type="http://schemas.openxmlformats.org/officeDocument/2006/relationships/image" Target="../media/image49.png"/></Relationships>
</file>

<file path=ppt/slides/_rels/slide10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40.svg"/><Relationship Id="rId3" Type="http://schemas.openxmlformats.org/officeDocument/2006/relationships/image" Target="../media/image86.png"/><Relationship Id="rId7" Type="http://schemas.openxmlformats.org/officeDocument/2006/relationships/image" Target="../media/image65.svg"/><Relationship Id="rId12" Type="http://schemas.openxmlformats.org/officeDocument/2006/relationships/image" Target="../media/image71.png"/><Relationship Id="rId2" Type="http://schemas.openxmlformats.org/officeDocument/2006/relationships/image" Target="../media/image139.png"/><Relationship Id="rId16"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8.svg"/><Relationship Id="rId5" Type="http://schemas.openxmlformats.org/officeDocument/2006/relationships/image" Target="../media/image63.svg"/><Relationship Id="rId15" Type="http://schemas.openxmlformats.org/officeDocument/2006/relationships/image" Target="../media/image50.svg"/><Relationship Id="rId10" Type="http://schemas.openxmlformats.org/officeDocument/2006/relationships/image" Target="../media/image7.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49.png"/></Relationships>
</file>

<file path=ppt/slides/_rels/slide10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6.png"/><Relationship Id="rId7" Type="http://schemas.openxmlformats.org/officeDocument/2006/relationships/image" Target="../media/image67.sv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63.svg"/><Relationship Id="rId5" Type="http://schemas.openxmlformats.org/officeDocument/2006/relationships/image" Target="../media/image65.svg"/><Relationship Id="rId10" Type="http://schemas.openxmlformats.org/officeDocument/2006/relationships/image" Target="../media/image62.png"/><Relationship Id="rId4" Type="http://schemas.openxmlformats.org/officeDocument/2006/relationships/image" Target="../media/image64.png"/><Relationship Id="rId9" Type="http://schemas.openxmlformats.org/officeDocument/2006/relationships/image" Target="../media/image8.svg"/></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6.png"/></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46.png"/></Relationships>
</file>

<file path=ppt/slides/_rels/slide1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1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48.pn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49.png"/></Relationships>
</file>

<file path=ppt/slides/_rels/slide11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50.png"/><Relationship Id="rId7" Type="http://schemas.openxmlformats.org/officeDocument/2006/relationships/image" Target="../media/image62.png"/><Relationship Id="rId12" Type="http://schemas.openxmlformats.org/officeDocument/2006/relationships/image" Target="../media/image8.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65.svg"/><Relationship Id="rId4" Type="http://schemas.openxmlformats.org/officeDocument/2006/relationships/image" Target="../media/image86.png"/><Relationship Id="rId9" Type="http://schemas.openxmlformats.org/officeDocument/2006/relationships/image" Target="../media/image64.png"/></Relationships>
</file>

<file path=ppt/slides/_rels/slide1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svg"/><Relationship Id="rId3" Type="http://schemas.openxmlformats.org/officeDocument/2006/relationships/image" Target="../media/image49.png"/><Relationship Id="rId7" Type="http://schemas.openxmlformats.org/officeDocument/2006/relationships/image" Target="../media/image63.svg"/><Relationship Id="rId12" Type="http://schemas.openxmlformats.org/officeDocument/2006/relationships/image" Target="../media/image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151.png"/><Relationship Id="rId10" Type="http://schemas.openxmlformats.org/officeDocument/2006/relationships/image" Target="../media/image66.png"/><Relationship Id="rId4" Type="http://schemas.openxmlformats.org/officeDocument/2006/relationships/image" Target="../media/image50.svg"/><Relationship Id="rId9" Type="http://schemas.openxmlformats.org/officeDocument/2006/relationships/image" Target="../media/image65.svg"/></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58.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8.svg"/><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66.png"/><Relationship Id="rId3" Type="http://schemas.openxmlformats.org/officeDocument/2006/relationships/image" Target="../media/image86.png"/><Relationship Id="rId7" Type="http://schemas.openxmlformats.org/officeDocument/2006/relationships/image" Target="../media/image155.png"/><Relationship Id="rId12" Type="http://schemas.openxmlformats.org/officeDocument/2006/relationships/image" Target="../media/image65.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64.png"/><Relationship Id="rId5" Type="http://schemas.openxmlformats.org/officeDocument/2006/relationships/image" Target="../media/image8.svg"/><Relationship Id="rId10" Type="http://schemas.openxmlformats.org/officeDocument/2006/relationships/image" Target="../media/image63.svg"/><Relationship Id="rId4" Type="http://schemas.openxmlformats.org/officeDocument/2006/relationships/image" Target="../media/image7.png"/><Relationship Id="rId9" Type="http://schemas.openxmlformats.org/officeDocument/2006/relationships/image" Target="../media/image62.png"/><Relationship Id="rId14" Type="http://schemas.openxmlformats.org/officeDocument/2006/relationships/image" Target="../media/image67.svg"/></Relationships>
</file>

<file path=ppt/slides/_rels/slide12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5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8.svg"/><Relationship Id="rId4" Type="http://schemas.openxmlformats.org/officeDocument/2006/relationships/image" Target="../media/image7.png"/></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6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8.svg"/><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8.svg"/><Relationship Id="rId4" Type="http://schemas.openxmlformats.org/officeDocument/2006/relationships/image" Target="../media/image7.png"/></Relationships>
</file>

<file path=ppt/slides/_rels/slide1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6.png"/></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8.sv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7.svg"/><Relationship Id="rId4" Type="http://schemas.openxmlformats.org/officeDocument/2006/relationships/image" Target="../media/image166.png"/></Relationships>
</file>

<file path=ppt/slides/_rels/slide1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chart" Target="../charts/char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8.svg"/><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3.png"/><Relationship Id="rId3" Type="http://schemas.openxmlformats.org/officeDocument/2006/relationships/image" Target="../media/image171.png"/><Relationship Id="rId7" Type="http://schemas.openxmlformats.org/officeDocument/2006/relationships/image" Target="../media/image64.png"/><Relationship Id="rId12" Type="http://schemas.openxmlformats.org/officeDocument/2006/relationships/image" Target="../media/image72.svg"/><Relationship Id="rId2" Type="http://schemas.openxmlformats.org/officeDocument/2006/relationships/notesSlide" Target="../notesSlides/notesSlide61.xml"/><Relationship Id="rId16"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71.png"/><Relationship Id="rId5" Type="http://schemas.openxmlformats.org/officeDocument/2006/relationships/image" Target="../media/image62.png"/><Relationship Id="rId15" Type="http://schemas.openxmlformats.org/officeDocument/2006/relationships/image" Target="../media/image7.png"/><Relationship Id="rId10" Type="http://schemas.openxmlformats.org/officeDocument/2006/relationships/image" Target="../media/image67.svg"/><Relationship Id="rId4" Type="http://schemas.openxmlformats.org/officeDocument/2006/relationships/slide" Target="slide185.xml"/><Relationship Id="rId9" Type="http://schemas.openxmlformats.org/officeDocument/2006/relationships/image" Target="../media/image66.png"/><Relationship Id="rId14" Type="http://schemas.openxmlformats.org/officeDocument/2006/relationships/image" Target="../media/image74.svg"/></Relationships>
</file>

<file path=ppt/slides/_rels/slide1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2.svg"/><Relationship Id="rId3" Type="http://schemas.openxmlformats.org/officeDocument/2006/relationships/image" Target="../media/image175.png"/><Relationship Id="rId7" Type="http://schemas.openxmlformats.org/officeDocument/2006/relationships/image" Target="../media/image65.svg"/><Relationship Id="rId12" Type="http://schemas.openxmlformats.org/officeDocument/2006/relationships/image" Target="../media/image71.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4.svg"/><Relationship Id="rId5" Type="http://schemas.openxmlformats.org/officeDocument/2006/relationships/image" Target="../media/image63.svg"/><Relationship Id="rId15" Type="http://schemas.openxmlformats.org/officeDocument/2006/relationships/image" Target="../media/image8.svg"/><Relationship Id="rId10" Type="http://schemas.openxmlformats.org/officeDocument/2006/relationships/image" Target="../media/image73.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png"/></Relationships>
</file>

<file path=ppt/slides/_rels/slide1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177.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8.sv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2.png"/><Relationship Id="rId4" Type="http://schemas.openxmlformats.org/officeDocument/2006/relationships/image" Target="../media/image181.png"/></Relationships>
</file>

<file path=ppt/slides/_rels/slide141.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182.png"/><Relationship Id="rId4" Type="http://schemas.openxmlformats.org/officeDocument/2006/relationships/image" Target="../media/image181.png"/></Relationships>
</file>

<file path=ppt/slides/_rels/slide142.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8.sv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184.png"/><Relationship Id="rId4" Type="http://schemas.openxmlformats.org/officeDocument/2006/relationships/image" Target="../media/image183.png"/></Relationships>
</file>

<file path=ppt/slides/_rels/slide143.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8.sv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7.png"/><Relationship Id="rId4" Type="http://schemas.openxmlformats.org/officeDocument/2006/relationships/image" Target="../media/image186.png"/></Relationships>
</file>

<file path=ppt/slides/_rels/slide1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9.png"/><Relationship Id="rId7" Type="http://schemas.openxmlformats.org/officeDocument/2006/relationships/image" Target="../media/image65.sv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8.svg"/></Relationships>
</file>

<file path=ppt/slides/_rels/slide1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1.png"/><Relationship Id="rId7" Type="http://schemas.openxmlformats.org/officeDocument/2006/relationships/image" Target="../media/image193.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192.png"/><Relationship Id="rId9" Type="http://schemas.openxmlformats.org/officeDocument/2006/relationships/image" Target="../media/image8.svg"/></Relationships>
</file>

<file path=ppt/slides/_rels/slide14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9.png"/><Relationship Id="rId7" Type="http://schemas.openxmlformats.org/officeDocument/2006/relationships/image" Target="../media/image7.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50.sv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4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99.png"/><Relationship Id="rId4" Type="http://schemas.openxmlformats.org/officeDocument/2006/relationships/image" Target="../media/image50.svg"/></Relationships>
</file>

<file path=ppt/slides/_rels/slide151.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04.svg"/></Relationships>
</file>

<file path=ppt/slides/_rels/slide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0.svg"/></Relationships>
</file>

<file path=ppt/slides/_rels/slide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7.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209.png"/><Relationship Id="rId4" Type="http://schemas.openxmlformats.org/officeDocument/2006/relationships/image" Target="../media/image208.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8.svg"/></Relationships>
</file>

<file path=ppt/slides/_rels/slide16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1.png"/></Relationships>
</file>

<file path=ppt/slides/_rels/slide16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2.png"/><Relationship Id="rId7" Type="http://schemas.openxmlformats.org/officeDocument/2006/relationships/image" Target="../media/image7.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image" Target="../media/image214.png"/></Relationships>
</file>

<file path=ppt/slides/_rels/slide1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16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3.png"/><Relationship Id="rId18" Type="http://schemas.openxmlformats.org/officeDocument/2006/relationships/image" Target="../media/image8.svg"/><Relationship Id="rId3" Type="http://schemas.openxmlformats.org/officeDocument/2006/relationships/slide" Target="slide81.xml"/><Relationship Id="rId7" Type="http://schemas.openxmlformats.org/officeDocument/2006/relationships/image" Target="../media/image63.svg"/><Relationship Id="rId12" Type="http://schemas.openxmlformats.org/officeDocument/2006/relationships/image" Target="../media/image217.png"/><Relationship Id="rId17" Type="http://schemas.openxmlformats.org/officeDocument/2006/relationships/image" Target="../media/image7.png"/><Relationship Id="rId2" Type="http://schemas.openxmlformats.org/officeDocument/2006/relationships/image" Target="../media/image216.png"/><Relationship Id="rId16"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50.sv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49.png"/><Relationship Id="rId9" Type="http://schemas.openxmlformats.org/officeDocument/2006/relationships/image" Target="../media/image65.svg"/><Relationship Id="rId14" Type="http://schemas.openxmlformats.org/officeDocument/2006/relationships/image" Target="../media/image74.svg"/></Relationships>
</file>

<file path=ppt/slides/_rels/slide16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sv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9.png"/><Relationship Id="rId4" Type="http://schemas.openxmlformats.org/officeDocument/2006/relationships/image" Target="../media/image50.svg"/></Relationships>
</file>

<file path=ppt/slides/_rels/slide167.xml.rels><?xml version="1.0" encoding="UTF-8" standalone="yes"?>
<Relationships xmlns="http://schemas.openxmlformats.org/package/2006/relationships"><Relationship Id="rId8" Type="http://schemas.openxmlformats.org/officeDocument/2006/relationships/slide" Target="slide176.xml"/><Relationship Id="rId3" Type="http://schemas.openxmlformats.org/officeDocument/2006/relationships/slide" Target="slide200.xml"/><Relationship Id="rId7" Type="http://schemas.openxmlformats.org/officeDocument/2006/relationships/image" Target="../media/image8.svg"/><Relationship Id="rId12" Type="http://schemas.openxmlformats.org/officeDocument/2006/relationships/image" Target="../media/image223.png"/><Relationship Id="rId2" Type="http://schemas.openxmlformats.org/officeDocument/2006/relationships/slide" Target="slide17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22.png"/><Relationship Id="rId5" Type="http://schemas.openxmlformats.org/officeDocument/2006/relationships/image" Target="../media/image50.svg"/><Relationship Id="rId10" Type="http://schemas.openxmlformats.org/officeDocument/2006/relationships/image" Target="../media/image221.png"/><Relationship Id="rId4" Type="http://schemas.openxmlformats.org/officeDocument/2006/relationships/image" Target="../media/image49.png"/><Relationship Id="rId9" Type="http://schemas.openxmlformats.org/officeDocument/2006/relationships/image" Target="../media/image220.png"/></Relationships>
</file>

<file path=ppt/slides/_rels/slide16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225.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24.png"/></Relationships>
</file>

<file path=ppt/slides/_rels/slide16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28.png"/><Relationship Id="rId3" Type="http://schemas.openxmlformats.org/officeDocument/2006/relationships/image" Target="../media/image226.png"/><Relationship Id="rId7" Type="http://schemas.openxmlformats.org/officeDocument/2006/relationships/image" Target="../media/image65.svg"/><Relationship Id="rId12" Type="http://schemas.openxmlformats.org/officeDocument/2006/relationships/image" Target="../media/image227.png"/><Relationship Id="rId2" Type="http://schemas.openxmlformats.org/officeDocument/2006/relationships/notesSlide" Target="../notesSlides/notesSlide72.xml"/><Relationship Id="rId16"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8.svg"/><Relationship Id="rId5" Type="http://schemas.openxmlformats.org/officeDocument/2006/relationships/image" Target="../media/image63.svg"/><Relationship Id="rId15" Type="http://schemas.openxmlformats.org/officeDocument/2006/relationships/image" Target="../media/image71.png"/><Relationship Id="rId10" Type="http://schemas.openxmlformats.org/officeDocument/2006/relationships/image" Target="../media/image7.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229.svg"/></Relationships>
</file>

<file path=ppt/slides/_rels/slide17.xml.rels><?xml version="1.0" encoding="UTF-8" standalone="yes"?>
<Relationships xmlns="http://schemas.openxmlformats.org/package/2006/relationships"><Relationship Id="rId8" Type="http://schemas.openxmlformats.org/officeDocument/2006/relationships/hyperlink" Target="https://forms.office.com/pages/responsepage.aspx?id=F7EzL9Rn6ka2KG4_PEVuC0e5u5SkQ_VItxaI7OfLxXlUNlFXUFU3S0ZEMlNGNDhIMjFKMk5DNVFERi4u&amp;route=shorturl" TargetMode="External"/><Relationship Id="rId3" Type="http://schemas.openxmlformats.org/officeDocument/2006/relationships/notesSlide" Target="../notesSlides/notesSlide12.xml"/><Relationship Id="rId7" Type="http://schemas.openxmlformats.org/officeDocument/2006/relationships/hyperlink" Target="mailto:ipcc-software@iges.or.jp"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8.svg"/><Relationship Id="rId4" Type="http://schemas.openxmlformats.org/officeDocument/2006/relationships/image" Target="../media/image7.png"/></Relationships>
</file>

<file path=ppt/slides/_rels/slide17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2.png"/><Relationship Id="rId7" Type="http://schemas.openxmlformats.org/officeDocument/2006/relationships/image" Target="../media/image7.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7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49.png"/><Relationship Id="rId7" Type="http://schemas.openxmlformats.org/officeDocument/2006/relationships/image" Target="../media/image64.png"/><Relationship Id="rId12" Type="http://schemas.openxmlformats.org/officeDocument/2006/relationships/image" Target="../media/image8.sv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7.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50.svg"/><Relationship Id="rId9" Type="http://schemas.openxmlformats.org/officeDocument/2006/relationships/image" Target="../media/image66.png"/></Relationships>
</file>

<file path=ppt/slides/_rels/slide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8.svg"/></Relationships>
</file>

<file path=ppt/slides/_rels/slide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3.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7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slide" Target="slide199.xml"/><Relationship Id="rId7" Type="http://schemas.openxmlformats.org/officeDocument/2006/relationships/image" Target="../media/image235.png"/><Relationship Id="rId12" Type="http://schemas.openxmlformats.org/officeDocument/2006/relationships/image" Target="../media/image66.png"/><Relationship Id="rId17" Type="http://schemas.openxmlformats.org/officeDocument/2006/relationships/image" Target="../media/image8.svg"/><Relationship Id="rId2" Type="http://schemas.openxmlformats.org/officeDocument/2006/relationships/image" Target="../media/image234.png"/><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65.svg"/><Relationship Id="rId5" Type="http://schemas.openxmlformats.org/officeDocument/2006/relationships/image" Target="../media/image49.png"/><Relationship Id="rId15" Type="http://schemas.openxmlformats.org/officeDocument/2006/relationships/image" Target="../media/image72.svg"/><Relationship Id="rId10" Type="http://schemas.openxmlformats.org/officeDocument/2006/relationships/image" Target="../media/image64.png"/><Relationship Id="rId4" Type="http://schemas.openxmlformats.org/officeDocument/2006/relationships/slide" Target="slide200.xml"/><Relationship Id="rId9" Type="http://schemas.openxmlformats.org/officeDocument/2006/relationships/image" Target="../media/image63.svg"/><Relationship Id="rId14" Type="http://schemas.openxmlformats.org/officeDocument/2006/relationships/image" Target="../media/image71.png"/></Relationships>
</file>

<file path=ppt/slides/_rels/slide17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237.png"/><Relationship Id="rId5" Type="http://schemas.openxmlformats.org/officeDocument/2006/relationships/image" Target="../media/image64.png"/><Relationship Id="rId10" Type="http://schemas.openxmlformats.org/officeDocument/2006/relationships/image" Target="../media/image8.svg"/><Relationship Id="rId4" Type="http://schemas.openxmlformats.org/officeDocument/2006/relationships/image" Target="../media/image63.svg"/><Relationship Id="rId9" Type="http://schemas.openxmlformats.org/officeDocument/2006/relationships/image" Target="../media/image7.png"/></Relationships>
</file>

<file path=ppt/slides/_rels/slide17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2.png"/><Relationship Id="rId7" Type="http://schemas.openxmlformats.org/officeDocument/2006/relationships/image" Target="../media/image7.pn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slide" Target="slide16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5.png"/><Relationship Id="rId18" Type="http://schemas.openxmlformats.org/officeDocument/2006/relationships/image" Target="../media/image243.svg"/><Relationship Id="rId3" Type="http://schemas.openxmlformats.org/officeDocument/2006/relationships/image" Target="../media/image62.png"/><Relationship Id="rId21" Type="http://schemas.openxmlformats.org/officeDocument/2006/relationships/image" Target="../media/image244.png"/><Relationship Id="rId7" Type="http://schemas.openxmlformats.org/officeDocument/2006/relationships/image" Target="../media/image66.png"/><Relationship Id="rId12" Type="http://schemas.openxmlformats.org/officeDocument/2006/relationships/image" Target="../media/image74.svg"/><Relationship Id="rId17" Type="http://schemas.openxmlformats.org/officeDocument/2006/relationships/image" Target="../media/image242.png"/><Relationship Id="rId2" Type="http://schemas.openxmlformats.org/officeDocument/2006/relationships/image" Target="../media/image238.png"/><Relationship Id="rId16" Type="http://schemas.openxmlformats.org/officeDocument/2006/relationships/image" Target="../media/image241.svg"/><Relationship Id="rId20"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5" Type="http://schemas.openxmlformats.org/officeDocument/2006/relationships/image" Target="../media/image240.png"/><Relationship Id="rId10" Type="http://schemas.openxmlformats.org/officeDocument/2006/relationships/image" Target="../media/image72.svg"/><Relationship Id="rId19" Type="http://schemas.openxmlformats.org/officeDocument/2006/relationships/image" Target="../media/image7.png"/><Relationship Id="rId4" Type="http://schemas.openxmlformats.org/officeDocument/2006/relationships/image" Target="../media/image63.svg"/><Relationship Id="rId9" Type="http://schemas.openxmlformats.org/officeDocument/2006/relationships/image" Target="../media/image71.png"/><Relationship Id="rId14" Type="http://schemas.openxmlformats.org/officeDocument/2006/relationships/image" Target="../media/image239.svg"/><Relationship Id="rId22" Type="http://schemas.openxmlformats.org/officeDocument/2006/relationships/image" Target="../media/image245.svg"/></Relationships>
</file>

<file path=ppt/slides/_rels/slide179.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0.svg"/></Relationships>
</file>

<file path=ppt/slides/_rels/slide181.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slide" Target="slide201.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48.png"/></Relationships>
</file>

<file path=ppt/slides/_rels/slide18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211.xml"/><Relationship Id="rId7" Type="http://schemas.openxmlformats.org/officeDocument/2006/relationships/image" Target="../media/image7.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50.svg"/><Relationship Id="rId4" Type="http://schemas.openxmlformats.org/officeDocument/2006/relationships/image" Target="../media/image49.png"/></Relationships>
</file>

<file path=ppt/slides/_rels/slide18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85.xml"/><Relationship Id="rId7" Type="http://schemas.openxmlformats.org/officeDocument/2006/relationships/image" Target="../media/image251.png"/><Relationship Id="rId12" Type="http://schemas.openxmlformats.org/officeDocument/2006/relationships/image" Target="../media/image254.png"/><Relationship Id="rId2" Type="http://schemas.openxmlformats.org/officeDocument/2006/relationships/slide" Target="slide184.xml"/><Relationship Id="rId1" Type="http://schemas.openxmlformats.org/officeDocument/2006/relationships/slideLayout" Target="../slideLayouts/slideLayout2.xml"/><Relationship Id="rId6" Type="http://schemas.openxmlformats.org/officeDocument/2006/relationships/slide" Target="slide192.xml"/><Relationship Id="rId11" Type="http://schemas.openxmlformats.org/officeDocument/2006/relationships/image" Target="../media/image253.png"/><Relationship Id="rId5" Type="http://schemas.openxmlformats.org/officeDocument/2006/relationships/slide" Target="slide190.xml"/><Relationship Id="rId10" Type="http://schemas.openxmlformats.org/officeDocument/2006/relationships/image" Target="../media/image252.png"/><Relationship Id="rId4" Type="http://schemas.openxmlformats.org/officeDocument/2006/relationships/slide" Target="slide188.xml"/><Relationship Id="rId9" Type="http://schemas.openxmlformats.org/officeDocument/2006/relationships/image" Target="../media/image8.svg"/></Relationships>
</file>

<file path=ppt/slides/_rels/slide18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56.png"/><Relationship Id="rId7" Type="http://schemas.openxmlformats.org/officeDocument/2006/relationships/image" Target="../media/image64.png"/><Relationship Id="rId12" Type="http://schemas.openxmlformats.org/officeDocument/2006/relationships/image" Target="../media/image8.svg"/><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7.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slide" Target="slide201.xml"/><Relationship Id="rId9" Type="http://schemas.openxmlformats.org/officeDocument/2006/relationships/image" Target="../media/image66.png"/></Relationships>
</file>

<file path=ppt/slides/_rels/slide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8.svg"/></Relationships>
</file>

<file path=ppt/slides/_rels/slide186.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49.png"/><Relationship Id="rId7" Type="http://schemas.openxmlformats.org/officeDocument/2006/relationships/image" Target="../media/image8.sv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58.png"/><Relationship Id="rId4" Type="http://schemas.openxmlformats.org/officeDocument/2006/relationships/image" Target="../media/image50.svg"/></Relationships>
</file>

<file path=ppt/slides/_rels/slide187.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hyperlink" Target="https://www.ipcc-nggip.iges.or.jp/software/index.htm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8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1.png"/><Relationship Id="rId7" Type="http://schemas.openxmlformats.org/officeDocument/2006/relationships/image" Target="../media/image263.sv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90.xml.rels><?xml version="1.0" encoding="UTF-8" standalone="yes"?>
<Relationships xmlns="http://schemas.openxmlformats.org/package/2006/relationships"><Relationship Id="rId3" Type="http://schemas.openxmlformats.org/officeDocument/2006/relationships/slide" Target="slide173.xml"/><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9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9.png"/><Relationship Id="rId7" Type="http://schemas.openxmlformats.org/officeDocument/2006/relationships/image" Target="../media/image7.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263.svg"/><Relationship Id="rId5" Type="http://schemas.openxmlformats.org/officeDocument/2006/relationships/image" Target="../media/image262.png"/><Relationship Id="rId4" Type="http://schemas.openxmlformats.org/officeDocument/2006/relationships/image" Target="../media/image50.svg"/></Relationships>
</file>

<file path=ppt/slides/_rels/slide192.xml.rels><?xml version="1.0" encoding="UTF-8" standalone="yes"?>
<Relationships xmlns="http://schemas.openxmlformats.org/package/2006/relationships"><Relationship Id="rId3" Type="http://schemas.openxmlformats.org/officeDocument/2006/relationships/hyperlink" Target="https://unfccc.int/resource/tet/0/00mpg.pdf"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unfccc.int/sites/default/files/resource/CMA2021_L10a2E.pdf"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9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9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png"/><Relationship Id="rId3" Type="http://schemas.openxmlformats.org/officeDocument/2006/relationships/image" Target="../media/image49.png"/><Relationship Id="rId7" Type="http://schemas.openxmlformats.org/officeDocument/2006/relationships/image" Target="../media/image64.png"/><Relationship Id="rId12" Type="http://schemas.openxmlformats.org/officeDocument/2006/relationships/image" Target="../media/image72.sv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71.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50.svg"/><Relationship Id="rId9" Type="http://schemas.openxmlformats.org/officeDocument/2006/relationships/image" Target="../media/image66.png"/><Relationship Id="rId14" Type="http://schemas.openxmlformats.org/officeDocument/2006/relationships/image" Target="../media/image8.svg"/></Relationships>
</file>

<file path=ppt/slides/_rels/slide19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23.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8.svg"/></Relationships>
</file>

<file path=ppt/slides/_rels/slide1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0.svg"/></Relationships>
</file>

<file path=ppt/slides/_rels/slide1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19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18" Type="http://schemas.openxmlformats.org/officeDocument/2006/relationships/image" Target="../media/image272.png"/><Relationship Id="rId3" Type="http://schemas.openxmlformats.org/officeDocument/2006/relationships/image" Target="../media/image271.png"/><Relationship Id="rId7" Type="http://schemas.openxmlformats.org/officeDocument/2006/relationships/slide" Target="slide200.xml"/><Relationship Id="rId12" Type="http://schemas.openxmlformats.org/officeDocument/2006/relationships/image" Target="../media/image66.png"/><Relationship Id="rId17" Type="http://schemas.openxmlformats.org/officeDocument/2006/relationships/image" Target="../media/image8.svg"/><Relationship Id="rId2" Type="http://schemas.openxmlformats.org/officeDocument/2006/relationships/image" Target="../media/image270.png"/><Relationship Id="rId16" Type="http://schemas.openxmlformats.org/officeDocument/2006/relationships/image" Target="../media/image7.png"/><Relationship Id="rId20" Type="http://schemas.openxmlformats.org/officeDocument/2006/relationships/image" Target="../media/image74.svg"/><Relationship Id="rId1" Type="http://schemas.openxmlformats.org/officeDocument/2006/relationships/slideLayout" Target="../slideLayouts/slideLayout2.xml"/><Relationship Id="rId6" Type="http://schemas.openxmlformats.org/officeDocument/2006/relationships/slide" Target="slide174.xml"/><Relationship Id="rId11" Type="http://schemas.openxmlformats.org/officeDocument/2006/relationships/image" Target="../media/image65.svg"/><Relationship Id="rId5" Type="http://schemas.openxmlformats.org/officeDocument/2006/relationships/image" Target="../media/image50.svg"/><Relationship Id="rId15" Type="http://schemas.openxmlformats.org/officeDocument/2006/relationships/image" Target="../media/image72.sv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49.png"/><Relationship Id="rId9" Type="http://schemas.openxmlformats.org/officeDocument/2006/relationships/image" Target="../media/image63.sv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74.png"/><Relationship Id="rId7" Type="http://schemas.openxmlformats.org/officeDocument/2006/relationships/image" Target="../media/image7.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slide" Target="slide172.xml"/><Relationship Id="rId4" Type="http://schemas.openxmlformats.org/officeDocument/2006/relationships/slide" Target="slide199.xml"/></Relationships>
</file>

<file path=ppt/slides/_rels/slide2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8.svg"/></Relationships>
</file>

<file path=ppt/slides/_rels/slide20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7.png"/><Relationship Id="rId7" Type="http://schemas.openxmlformats.org/officeDocument/2006/relationships/image" Target="../media/image279.pn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78.png"/><Relationship Id="rId9" Type="http://schemas.openxmlformats.org/officeDocument/2006/relationships/image" Target="../media/image50.svg"/></Relationships>
</file>

<file path=ppt/slides/_rels/slide20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 Target="slide181.xml"/></Relationships>
</file>

<file path=ppt/slides/_rels/slide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11.xml"/><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image" Target="../media/image8.svg"/></Relationships>
</file>

<file path=ppt/slides/_rels/slide20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7.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slide" Target="slide18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2.png"/><Relationship Id="rId7" Type="http://schemas.openxmlformats.org/officeDocument/2006/relationships/image" Target="../media/image7.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65.svg"/><Relationship Id="rId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image" Target="../media/image288.png"/></Relationships>
</file>

<file path=ppt/slides/_rels/slide209.xml.rels><?xml version="1.0" encoding="UTF-8" standalone="yes"?>
<Relationships xmlns="http://schemas.openxmlformats.org/package/2006/relationships"><Relationship Id="rId3" Type="http://schemas.openxmlformats.org/officeDocument/2006/relationships/image" Target="../media/image289.png"/><Relationship Id="rId7" Type="http://schemas.openxmlformats.org/officeDocument/2006/relationships/image" Target="../media/image8.sv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0.png"/><Relationship Id="rId7"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https://www.ipcc-nggip.iges.or.jp/software/index.html" TargetMode="Externa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png"/><Relationship Id="rId3" Type="http://schemas.openxmlformats.org/officeDocument/2006/relationships/image" Target="../media/image291.png"/><Relationship Id="rId7" Type="http://schemas.openxmlformats.org/officeDocument/2006/relationships/image" Target="../media/image64.png"/><Relationship Id="rId12" Type="http://schemas.openxmlformats.org/officeDocument/2006/relationships/image" Target="../media/image72.sv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71.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271.png"/><Relationship Id="rId9" Type="http://schemas.openxmlformats.org/officeDocument/2006/relationships/image" Target="../media/image66.png"/><Relationship Id="rId14" Type="http://schemas.openxmlformats.org/officeDocument/2006/relationships/image" Target="../media/image8.svg"/></Relationships>
</file>

<file path=ppt/slides/_rels/slide2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4.svg"/><Relationship Id="rId18" Type="http://schemas.openxmlformats.org/officeDocument/2006/relationships/image" Target="../media/image7.png"/><Relationship Id="rId3" Type="http://schemas.openxmlformats.org/officeDocument/2006/relationships/image" Target="../media/image292.png"/><Relationship Id="rId7" Type="http://schemas.openxmlformats.org/officeDocument/2006/relationships/image" Target="../media/image65.svg"/><Relationship Id="rId12" Type="http://schemas.openxmlformats.org/officeDocument/2006/relationships/image" Target="../media/image73.png"/><Relationship Id="rId17" Type="http://schemas.openxmlformats.org/officeDocument/2006/relationships/image" Target="../media/image50.svg"/><Relationship Id="rId2" Type="http://schemas.openxmlformats.org/officeDocument/2006/relationships/notesSlide" Target="../notesSlides/notesSlide91.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2.svg"/><Relationship Id="rId5" Type="http://schemas.openxmlformats.org/officeDocument/2006/relationships/image" Target="../media/image63.svg"/><Relationship Id="rId15" Type="http://schemas.openxmlformats.org/officeDocument/2006/relationships/image" Target="../media/image76.svg"/><Relationship Id="rId10" Type="http://schemas.openxmlformats.org/officeDocument/2006/relationships/image" Target="../media/image71.png"/><Relationship Id="rId19" Type="http://schemas.openxmlformats.org/officeDocument/2006/relationships/image" Target="../media/image8.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5.png"/></Relationships>
</file>

<file path=ppt/slides/_rels/slide21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15.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71.png"/><Relationship Id="rId3" Type="http://schemas.openxmlformats.org/officeDocument/2006/relationships/image" Target="../media/image7.png"/><Relationship Id="rId7" Type="http://schemas.openxmlformats.org/officeDocument/2006/relationships/image" Target="../media/image62.png"/><Relationship Id="rId12" Type="http://schemas.openxmlformats.org/officeDocument/2006/relationships/image" Target="../media/image138.sv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96.png"/><Relationship Id="rId11" Type="http://schemas.openxmlformats.org/officeDocument/2006/relationships/image" Target="../media/image66.png"/><Relationship Id="rId5" Type="http://schemas.openxmlformats.org/officeDocument/2006/relationships/image" Target="../media/image295.png"/><Relationship Id="rId10" Type="http://schemas.openxmlformats.org/officeDocument/2006/relationships/image" Target="../media/image137.svg"/><Relationship Id="rId4" Type="http://schemas.openxmlformats.org/officeDocument/2006/relationships/image" Target="../media/image8.svg"/><Relationship Id="rId9" Type="http://schemas.openxmlformats.org/officeDocument/2006/relationships/image" Target="../media/image64.png"/><Relationship Id="rId14" Type="http://schemas.openxmlformats.org/officeDocument/2006/relationships/image" Target="../media/image72.sv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hyperlink" Target="https://www.ipcc-nggip.iges.or.jp/software/index.html" TargetMode="External"/><Relationship Id="rId7" Type="http://schemas.openxmlformats.org/officeDocument/2006/relationships/image" Target="../media/image300.svg"/><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image" Target="../media/image299.sv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302.png"/></Relationships>
</file>

<file path=ppt/slides/_rels/slide218.xml.rels><?xml version="1.0" encoding="UTF-8" standalone="yes"?>
<Relationships xmlns="http://schemas.openxmlformats.org/package/2006/relationships"><Relationship Id="rId3" Type="http://schemas.openxmlformats.org/officeDocument/2006/relationships/hyperlink" Target="https://www.ipcc-nggip.iges.or.jp/software/index.html"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303.png"/></Relationships>
</file>

<file path=ppt/slides/_rels/slide21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305.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ipcc-nggip.iges.or.jp/software/index.html"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99.xml"/><Relationship Id="rId1" Type="http://schemas.openxmlformats.org/officeDocument/2006/relationships/slideLayout" Target="../slideLayouts/slideLayout5.xml"/><Relationship Id="rId5" Type="http://schemas.openxmlformats.org/officeDocument/2006/relationships/image" Target="../media/image310.png"/><Relationship Id="rId4" Type="http://schemas.openxmlformats.org/officeDocument/2006/relationships/image" Target="../media/image309.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2.svg"/></Relationships>
</file>

<file path=ppt/slides/_rels/slide225.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2.svg"/></Relationships>
</file>

<file path=ppt/slides/_rels/slide22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2.svg"/></Relationships>
</file>

<file path=ppt/slides/_rels/slide22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2.svg"/></Relationships>
</file>

<file path=ppt/slides/_rels/slide22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2.svg"/></Relationships>
</file>

<file path=ppt/slides/_rels/slide23.xml.rels><?xml version="1.0" encoding="UTF-8" standalone="yes"?>
<Relationships xmlns="http://schemas.openxmlformats.org/package/2006/relationships"><Relationship Id="rId3" Type="http://schemas.openxmlformats.org/officeDocument/2006/relationships/hyperlink" Target="mailto:ipcc-software@iges.or.jp"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unstats.un.org/unsd/methods/m49/m49regin.ht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6.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92.xml"/><Relationship Id="rId18" Type="http://schemas.openxmlformats.org/officeDocument/2006/relationships/slide" Target="slide130.xml"/><Relationship Id="rId26" Type="http://schemas.openxmlformats.org/officeDocument/2006/relationships/slide" Target="slide162.xml"/><Relationship Id="rId3" Type="http://schemas.openxmlformats.org/officeDocument/2006/relationships/slide" Target="slide21.xml"/><Relationship Id="rId21" Type="http://schemas.openxmlformats.org/officeDocument/2006/relationships/slide" Target="slide137.xml"/><Relationship Id="rId7" Type="http://schemas.openxmlformats.org/officeDocument/2006/relationships/slide" Target="slide56.xml"/><Relationship Id="rId12" Type="http://schemas.openxmlformats.org/officeDocument/2006/relationships/slide" Target="slide84.xml"/><Relationship Id="rId17" Type="http://schemas.openxmlformats.org/officeDocument/2006/relationships/slide" Target="slide127.xml"/><Relationship Id="rId25" Type="http://schemas.openxmlformats.org/officeDocument/2006/relationships/slide" Target="slide159.xml"/><Relationship Id="rId2" Type="http://schemas.openxmlformats.org/officeDocument/2006/relationships/slide" Target="slide6.xml"/><Relationship Id="rId16" Type="http://schemas.openxmlformats.org/officeDocument/2006/relationships/slide" Target="slide117.xml"/><Relationship Id="rId20" Type="http://schemas.openxmlformats.org/officeDocument/2006/relationships/slide" Target="slide134.xml"/><Relationship Id="rId29" Type="http://schemas.openxmlformats.org/officeDocument/2006/relationships/slide" Target="slide216.xml"/><Relationship Id="rId1" Type="http://schemas.openxmlformats.org/officeDocument/2006/relationships/slideLayout" Target="../slideLayouts/slideLayout2.xml"/><Relationship Id="rId6" Type="http://schemas.openxmlformats.org/officeDocument/2006/relationships/slide" Target="slide50.xml"/><Relationship Id="rId11" Type="http://schemas.openxmlformats.org/officeDocument/2006/relationships/slide" Target="slide79.xml"/><Relationship Id="rId24" Type="http://schemas.openxmlformats.org/officeDocument/2006/relationships/slide" Target="slide158.xml"/><Relationship Id="rId5" Type="http://schemas.openxmlformats.org/officeDocument/2006/relationships/slide" Target="slide34.xml"/><Relationship Id="rId15" Type="http://schemas.openxmlformats.org/officeDocument/2006/relationships/slide" Target="slide102.xml"/><Relationship Id="rId23" Type="http://schemas.openxmlformats.org/officeDocument/2006/relationships/slide" Target="slide156.xml"/><Relationship Id="rId28" Type="http://schemas.openxmlformats.org/officeDocument/2006/relationships/slide" Target="slide211.xml"/><Relationship Id="rId10" Type="http://schemas.openxmlformats.org/officeDocument/2006/relationships/slide" Target="slide72.xml"/><Relationship Id="rId19" Type="http://schemas.openxmlformats.org/officeDocument/2006/relationships/slide" Target="slide133.xml"/><Relationship Id="rId4" Type="http://schemas.openxmlformats.org/officeDocument/2006/relationships/slide" Target="slide31.xml"/><Relationship Id="rId9" Type="http://schemas.openxmlformats.org/officeDocument/2006/relationships/slide" Target="slide59.xml"/><Relationship Id="rId14" Type="http://schemas.openxmlformats.org/officeDocument/2006/relationships/slide" Target="slide97.xml"/><Relationship Id="rId22" Type="http://schemas.openxmlformats.org/officeDocument/2006/relationships/slide" Target="slide147.xml"/><Relationship Id="rId27" Type="http://schemas.openxmlformats.org/officeDocument/2006/relationships/slide" Target="slide177.xml"/><Relationship Id="rId30" Type="http://schemas.openxmlformats.org/officeDocument/2006/relationships/slide" Target="slide223.xml"/></Relationships>
</file>

<file path=ppt/slides/_rels/slide4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5.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4.svg"/><Relationship Id="rId17" Type="http://schemas.openxmlformats.org/officeDocument/2006/relationships/slide" Target="slide70.xml"/><Relationship Id="rId2" Type="http://schemas.openxmlformats.org/officeDocument/2006/relationships/image" Target="../media/image70.png"/><Relationship Id="rId16" Type="http://schemas.openxmlformats.org/officeDocument/2006/relationships/image" Target="../media/image78.sv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image" Target="../media/image63.svg"/><Relationship Id="rId9" Type="http://schemas.openxmlformats.org/officeDocument/2006/relationships/image" Target="../media/image71.png"/><Relationship Id="rId14" Type="http://schemas.openxmlformats.org/officeDocument/2006/relationships/image" Target="../media/image76.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slide" Target="slide45.xml"/><Relationship Id="rId4" Type="http://schemas.openxmlformats.org/officeDocument/2006/relationships/slide" Target="slide4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50.svg"/></Relationships>
</file>

<file path=ppt/slides/_rels/slide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8.sv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svg"/></Relationships>
</file>

<file path=ppt/slides/_rels/slide48.xml.rels><?xml version="1.0" encoding="UTF-8" standalone="yes"?>
<Relationships xmlns="http://schemas.openxmlformats.org/package/2006/relationships"><Relationship Id="rId3" Type="http://schemas.openxmlformats.org/officeDocument/2006/relationships/slide" Target="slide104.xml"/><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png"/><Relationship Id="rId7" Type="http://schemas.openxmlformats.org/officeDocument/2006/relationships/image" Target="../media/image50.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86.png"/><Relationship Id="rId4" Type="http://schemas.openxmlformats.org/officeDocument/2006/relationships/image" Target="../media/image8.svg"/><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5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8.sv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png"/><Relationship Id="rId5" Type="http://schemas.openxmlformats.org/officeDocument/2006/relationships/image" Target="../media/image64.png"/><Relationship Id="rId10" Type="http://schemas.openxmlformats.org/officeDocument/2006/relationships/image" Target="../media/image72.svg"/><Relationship Id="rId4" Type="http://schemas.openxmlformats.org/officeDocument/2006/relationships/image" Target="../media/image63.svg"/><Relationship Id="rId9"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8.sv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0.sv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8.sv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0.svg"/></Relationships>
</file>

<file path=ppt/slides/_rels/slide7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0.svg"/><Relationship Id="rId7"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13.sv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 Target="slide36.xml"/><Relationship Id="rId7" Type="http://schemas.openxmlformats.org/officeDocument/2006/relationships/slide" Target="slide40.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slide" Target="slide87.xml"/><Relationship Id="rId10" Type="http://schemas.openxmlformats.org/officeDocument/2006/relationships/image" Target="../media/image8.svg"/><Relationship Id="rId4" Type="http://schemas.openxmlformats.org/officeDocument/2006/relationships/slide" Target="slide81.xml"/><Relationship Id="rId9"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6.png"/><Relationship Id="rId7"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8.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notesSlide" Target="../notesSlides/notesSlide6.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82.xml"/><Relationship Id="rId7" Type="http://schemas.openxmlformats.org/officeDocument/2006/relationships/image" Target="../media/image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 Target="slide66.xml"/><Relationship Id="rId7" Type="http://schemas.openxmlformats.org/officeDocument/2006/relationships/image" Target="../media/image64.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119.png"/><Relationship Id="rId9" Type="http://schemas.openxmlformats.org/officeDocument/2006/relationships/image" Target="../media/image66.png"/></Relationships>
</file>

<file path=ppt/slides/_rels/slide8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148.xml"/><Relationship Id="rId7" Type="http://schemas.openxmlformats.org/officeDocument/2006/relationships/hyperlink" Target="https://www.ipcc-nggip.iges.or.jp/software/index.html" TargetMode="External"/><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86.png"/><Relationship Id="rId9" Type="http://schemas.openxmlformats.org/officeDocument/2006/relationships/image" Target="../media/image50.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50.sv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slide" Target="slide88.xml"/><Relationship Id="rId4" Type="http://schemas.openxmlformats.org/officeDocument/2006/relationships/slide" Target="slide36.xml"/></Relationships>
</file>

<file path=ppt/slides/_rels/slide87.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71.png"/><Relationship Id="rId3" Type="http://schemas.openxmlformats.org/officeDocument/2006/relationships/image" Target="../media/image50.sv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66.png"/><Relationship Id="rId5" Type="http://schemas.openxmlformats.org/officeDocument/2006/relationships/image" Target="../media/image123.png"/><Relationship Id="rId10" Type="http://schemas.openxmlformats.org/officeDocument/2006/relationships/image" Target="../media/image65.svg"/><Relationship Id="rId4" Type="http://schemas.openxmlformats.org/officeDocument/2006/relationships/image" Target="../media/image86.png"/><Relationship Id="rId9" Type="http://schemas.openxmlformats.org/officeDocument/2006/relationships/image" Target="../media/image64.png"/><Relationship Id="rId14" Type="http://schemas.openxmlformats.org/officeDocument/2006/relationships/image" Target="../media/image125.svg"/></Relationships>
</file>

<file path=ppt/slides/_rels/slide8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ipcc-nggip.iges.or.jp/software/index.html" TargetMode="External"/><Relationship Id="rId7" Type="http://schemas.openxmlformats.org/officeDocument/2006/relationships/image" Target="../media/image7.png"/><Relationship Id="rId2" Type="http://schemas.openxmlformats.org/officeDocument/2006/relationships/hyperlink" Target="https://www.ipcc-nggip.iges.or.jp/software/files/IPCC_Software_Energy_sector_Guidebook_ver1.pdf" TargetMode="Externa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50.svg"/><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8" Type="http://schemas.openxmlformats.org/officeDocument/2006/relationships/hyperlink" Target="https://www.ipcc-nggip.iges.or.jp/software/files/IPCC_Software_Energy_sector_Guidebook_ver1.pdf" TargetMode="External"/><Relationship Id="rId3" Type="http://schemas.openxmlformats.org/officeDocument/2006/relationships/image" Target="../media/image49.png"/><Relationship Id="rId7" Type="http://schemas.openxmlformats.org/officeDocument/2006/relationships/image" Target="../media/image8.sv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6.png"/><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notesSlide" Target="../notesSlides/notesSlide7.xml"/><Relationship Id="rId7" Type="http://schemas.openxmlformats.org/officeDocument/2006/relationships/image" Target="../media/image14.svg"/><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ipcc-nggip.iges.or.jp/software/files/Land_Representation_Guide_draft_of_06062023.pdf" TargetMode="External"/><Relationship Id="rId7" Type="http://schemas.openxmlformats.org/officeDocument/2006/relationships/image" Target="../media/image86.png"/><Relationship Id="rId2" Type="http://schemas.openxmlformats.org/officeDocument/2006/relationships/hyperlink" Target="https://www.ipcc-nggip.iges.or.jp/software/files/Guidebook_Livestock_3A.pdf" TargetMode="Externa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https://www.ipcc-nggip.iges.or.jp/software/index.html" TargetMode="External"/><Relationship Id="rId9" Type="http://schemas.openxmlformats.org/officeDocument/2006/relationships/image" Target="../media/image8.svg"/></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sv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6.png"/><Relationship Id="rId4" Type="http://schemas.openxmlformats.org/officeDocument/2006/relationships/image" Target="../media/image50.sv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ipcc-nggip.iges.or.jp/public/2019rf/index.html" TargetMode="External"/><Relationship Id="rId7" Type="http://schemas.openxmlformats.org/officeDocument/2006/relationships/image" Target="../media/image7.png"/><Relationship Id="rId2" Type="http://schemas.openxmlformats.org/officeDocument/2006/relationships/hyperlink" Target="https://www.ipcc-nggip.iges.or.jp/public/wetlands/index.html" TargetMode="Externa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86.png"/><Relationship Id="rId4" Type="http://schemas.openxmlformats.org/officeDocument/2006/relationships/slide" Target="slide64.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ipcc-nggip.iges.or.jp/software/index.htm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0.svg"/><Relationship Id="rId4" Type="http://schemas.openxmlformats.org/officeDocument/2006/relationships/image" Target="../media/image4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hyperlink" Target="https://www.ipcc-nggip.iges.or.jp/software/files/IPCC_Software_Energy_sector_Guidebook_ver1.pdf" TargetMode="External"/><Relationship Id="rId7" Type="http://schemas.openxmlformats.org/officeDocument/2006/relationships/image" Target="../media/image8.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6.png"/><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IPCC Inventory Software</a:t>
            </a:r>
            <a:endParaRPr lang="en-US" b="1" i="1" dirty="0">
              <a:latin typeface="Frutiger LT Std 57 Cn" panose="020B0606020204020204" pitchFamily="34" charset="0"/>
            </a:endParaRPr>
          </a:p>
        </p:txBody>
      </p:sp>
      <p:sp>
        <p:nvSpPr>
          <p:cNvPr id="3" name="Subtitle 2"/>
          <p:cNvSpPr>
            <a:spLocks noGrp="1"/>
          </p:cNvSpPr>
          <p:nvPr>
            <p:ph type="subTitle" idx="1"/>
          </p:nvPr>
        </p:nvSpPr>
        <p:spPr>
          <a:xfrm>
            <a:off x="291353" y="4343401"/>
            <a:ext cx="11407589" cy="1334103"/>
          </a:xfrm>
        </p:spPr>
        <p:txBody>
          <a:bodyPr anchor="ctr">
            <a:noAutofit/>
          </a:bodyPr>
          <a:lstStyle/>
          <a:p>
            <a:r>
              <a:rPr lang="en-US" b="1" dirty="0">
                <a:effectLst/>
                <a:ea typeface="Arial" panose="020B0604020202020204" pitchFamily="34" charset="0"/>
              </a:rPr>
              <a:t>Manual for inventory compilers</a:t>
            </a:r>
          </a:p>
          <a:p>
            <a:pPr algn="r"/>
            <a:endParaRPr lang="en-US" altLang="ja-JP" sz="1800" b="1" dirty="0"/>
          </a:p>
          <a:p>
            <a:pPr algn="r"/>
            <a:endParaRPr lang="en-US" altLang="ja-JP" sz="1800" b="1" dirty="0"/>
          </a:p>
        </p:txBody>
      </p:sp>
    </p:spTree>
    <p:extLst>
      <p:ext uri="{BB962C8B-B14F-4D97-AF65-F5344CB8AC3E}">
        <p14:creationId xmlns:p14="http://schemas.microsoft.com/office/powerpoint/2010/main" val="276932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FF63E581-EC0E-B742-C05E-A48132F457DF}"/>
              </a:ext>
            </a:extLst>
          </p:cNvPr>
          <p:cNvSpPr/>
          <p:nvPr/>
        </p:nvSpPr>
        <p:spPr>
          <a:xfrm>
            <a:off x="3969211" y="3501018"/>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Worksheets for data entry</a:t>
            </a:r>
          </a:p>
        </p:txBody>
      </p:sp>
      <p:sp>
        <p:nvSpPr>
          <p:cNvPr id="4" name="Hexagon 3">
            <a:extLst>
              <a:ext uri="{FF2B5EF4-FFF2-40B4-BE49-F238E27FC236}">
                <a16:creationId xmlns:a16="http://schemas.microsoft.com/office/drawing/2014/main" id="{CD6C0E90-E400-155E-8283-566286ED536E}"/>
              </a:ext>
            </a:extLst>
          </p:cNvPr>
          <p:cNvSpPr/>
          <p:nvPr/>
        </p:nvSpPr>
        <p:spPr>
          <a:xfrm>
            <a:off x="2241129" y="4384772"/>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dirty="0">
                <a:solidFill>
                  <a:srgbClr val="000000"/>
                </a:solidFill>
                <a:latin typeface="Frutiger LT Pro 57 Condensed" panose="020B0606020204020204" pitchFamily="34" charset="0"/>
              </a:rPr>
              <a:t>Data Managers: </a:t>
            </a:r>
            <a:r>
              <a:rPr lang="en-GB" sz="1400" dirty="0">
                <a:solidFill>
                  <a:srgbClr val="000000"/>
                </a:solidFill>
                <a:latin typeface="Frutiger LT Pro 57 Condensed" panose="020B0606020204020204" pitchFamily="34" charset="0"/>
              </a:rPr>
              <a:t>*Fuel</a:t>
            </a:r>
          </a:p>
          <a:p>
            <a:pPr algn="ctr">
              <a:defRPr/>
            </a:pPr>
            <a:r>
              <a:rPr lang="en-GB" sz="1400" dirty="0">
                <a:solidFill>
                  <a:srgbClr val="000000"/>
                </a:solidFill>
                <a:latin typeface="Frutiger LT Pro 57 Condensed" panose="020B0606020204020204" pitchFamily="34" charset="0"/>
              </a:rPr>
              <a:t>*Livestock</a:t>
            </a:r>
          </a:p>
          <a:p>
            <a:pPr algn="ctr">
              <a:defRPr/>
            </a:pPr>
            <a:r>
              <a:rPr lang="en-GB" sz="1400" dirty="0">
                <a:solidFill>
                  <a:srgbClr val="000000"/>
                </a:solidFill>
                <a:latin typeface="Frutiger LT Pro 57 Condensed" panose="020B0606020204020204" pitchFamily="34" charset="0"/>
              </a:rPr>
              <a:t>*Land Representation</a:t>
            </a:r>
          </a:p>
          <a:p>
            <a:pPr algn="ctr">
              <a:defRPr/>
            </a:pPr>
            <a:r>
              <a:rPr lang="en-GB" sz="1400" dirty="0">
                <a:solidFill>
                  <a:srgbClr val="000000"/>
                </a:solidFill>
                <a:latin typeface="Frutiger LT Pro 57 Condensed" panose="020B0606020204020204" pitchFamily="34" charset="0"/>
              </a:rPr>
              <a:t>* Land Use</a:t>
            </a:r>
          </a:p>
          <a:p>
            <a:pPr algn="ctr">
              <a:defRPr/>
            </a:pPr>
            <a:r>
              <a:rPr lang="en-GB" sz="1400" dirty="0">
                <a:solidFill>
                  <a:srgbClr val="000000"/>
                </a:solidFill>
                <a:latin typeface="Frutiger LT Pro 57 Condensed" panose="020B0606020204020204" pitchFamily="34" charset="0"/>
              </a:rPr>
              <a:t>*Waste</a:t>
            </a:r>
          </a:p>
          <a:p>
            <a:pPr algn="ctr">
              <a:defRPr/>
            </a:pPr>
            <a:r>
              <a:rPr lang="en-GB" sz="1400" dirty="0">
                <a:solidFill>
                  <a:srgbClr val="000000"/>
                </a:solidFill>
                <a:latin typeface="Frutiger LT Pro 57 Condensed" panose="020B0606020204020204" pitchFamily="34" charset="0"/>
              </a:rPr>
              <a:t>*F-gas. *Blends</a:t>
            </a:r>
            <a:endParaRPr lang="en-GB" sz="1600" dirty="0">
              <a:solidFill>
                <a:srgbClr val="000000"/>
              </a:solidFill>
              <a:latin typeface="Frutiger LT Pro 57 Condensed" panose="020B0606020204020204" pitchFamily="34" charset="0"/>
            </a:endParaRPr>
          </a:p>
        </p:txBody>
      </p:sp>
      <p:sp>
        <p:nvSpPr>
          <p:cNvPr id="16" name="Hexagon 15">
            <a:extLst>
              <a:ext uri="{FF2B5EF4-FFF2-40B4-BE49-F238E27FC236}">
                <a16:creationId xmlns:a16="http://schemas.microsoft.com/office/drawing/2014/main" id="{59918EA6-135F-65EE-098A-8294AB00F46F}"/>
              </a:ext>
            </a:extLst>
          </p:cNvPr>
          <p:cNvSpPr/>
          <p:nvPr/>
        </p:nvSpPr>
        <p:spPr>
          <a:xfrm>
            <a:off x="2283646" y="810296"/>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defRPr/>
            </a:pPr>
            <a:r>
              <a:rPr lang="en-GB" sz="1600">
                <a:solidFill>
                  <a:srgbClr val="000000"/>
                </a:solidFill>
                <a:latin typeface="Frutiger LT Pro 57 Condensed" panose="020B0606020204020204" pitchFamily="34" charset="0"/>
              </a:rPr>
              <a:t>Administration functions: Country, Users, Years</a:t>
            </a:r>
          </a:p>
        </p:txBody>
      </p:sp>
      <p:sp>
        <p:nvSpPr>
          <p:cNvPr id="17" name="Hexagon 16">
            <a:extLst>
              <a:ext uri="{FF2B5EF4-FFF2-40B4-BE49-F238E27FC236}">
                <a16:creationId xmlns:a16="http://schemas.microsoft.com/office/drawing/2014/main" id="{9C8F5DD8-1AD6-C5A8-496A-FA61C2B2AB98}"/>
              </a:ext>
            </a:extLst>
          </p:cNvPr>
          <p:cNvSpPr/>
          <p:nvPr/>
        </p:nvSpPr>
        <p:spPr>
          <a:xfrm>
            <a:off x="559787" y="3501018"/>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dirty="0">
                <a:solidFill>
                  <a:srgbClr val="000000"/>
                </a:solidFill>
                <a:latin typeface="Frutiger LT Pro 57 Condensed" panose="020B0606020204020204" pitchFamily="34" charset="0"/>
              </a:rPr>
              <a:t>Tools:</a:t>
            </a:r>
          </a:p>
          <a:p>
            <a:pPr algn="ctr">
              <a:defRPr/>
            </a:pPr>
            <a:r>
              <a:rPr lang="en-GB" sz="1600" dirty="0">
                <a:solidFill>
                  <a:srgbClr val="000000"/>
                </a:solidFill>
                <a:latin typeface="Frutiger LT Pro 57 Condensed" panose="020B0606020204020204" pitchFamily="34" charset="0"/>
              </a:rPr>
              <a:t>*</a:t>
            </a:r>
            <a:r>
              <a:rPr lang="en-GB" sz="1400" dirty="0">
                <a:solidFill>
                  <a:srgbClr val="000000"/>
                </a:solidFill>
                <a:latin typeface="Frutiger LT Pro 57 Condensed" panose="020B0606020204020204" pitchFamily="34" charset="0"/>
              </a:rPr>
              <a:t>Uncertainty Analysis</a:t>
            </a:r>
          </a:p>
          <a:p>
            <a:pPr algn="ctr">
              <a:defRPr/>
            </a:pPr>
            <a:r>
              <a:rPr lang="en-GB" sz="1400" dirty="0">
                <a:solidFill>
                  <a:srgbClr val="000000"/>
                </a:solidFill>
                <a:latin typeface="Frutiger LT Pro 57 Condensed" panose="020B0606020204020204" pitchFamily="34" charset="0"/>
              </a:rPr>
              <a:t>*Key Category Analysis</a:t>
            </a:r>
          </a:p>
          <a:p>
            <a:pPr algn="ctr">
              <a:defRPr/>
            </a:pPr>
            <a:r>
              <a:rPr lang="en-GB" sz="1400" dirty="0">
                <a:solidFill>
                  <a:srgbClr val="000000"/>
                </a:solidFill>
                <a:latin typeface="Frutiger LT Pro 57 Condensed" panose="020B0606020204020204" pitchFamily="34" charset="0"/>
              </a:rPr>
              <a:t> *Reference Approach</a:t>
            </a:r>
          </a:p>
        </p:txBody>
      </p:sp>
      <p:sp>
        <p:nvSpPr>
          <p:cNvPr id="18" name="Hexagon 17">
            <a:extLst>
              <a:ext uri="{FF2B5EF4-FFF2-40B4-BE49-F238E27FC236}">
                <a16:creationId xmlns:a16="http://schemas.microsoft.com/office/drawing/2014/main" id="{88647EA4-736E-5F45-E4BC-95B4D1123875}"/>
              </a:ext>
            </a:extLst>
          </p:cNvPr>
          <p:cNvSpPr/>
          <p:nvPr/>
        </p:nvSpPr>
        <p:spPr>
          <a:xfrm>
            <a:off x="555548" y="1678496"/>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dirty="0">
                <a:solidFill>
                  <a:srgbClr val="000000"/>
                </a:solidFill>
                <a:latin typeface="Frutiger LT Pro 57 Condensed" panose="020B0606020204020204" pitchFamily="34" charset="0"/>
              </a:rPr>
              <a:t>Data Download, Data Export/Import </a:t>
            </a:r>
            <a:r>
              <a:rPr lang="en-GB" sz="1600" b="1" dirty="0">
                <a:solidFill>
                  <a:srgbClr val="FF0000"/>
                </a:solidFill>
                <a:latin typeface="Frutiger LT Pro 57 Condensed" panose="020B0606020204020204" pitchFamily="34" charset="0"/>
              </a:rPr>
              <a:t>+</a:t>
            </a:r>
            <a:r>
              <a:rPr lang="en-GB" sz="1600" dirty="0">
                <a:solidFill>
                  <a:srgbClr val="000000"/>
                </a:solidFill>
                <a:latin typeface="Frutiger LT Pro 57 Condensed" panose="020B0606020204020204" pitchFamily="34" charset="0"/>
              </a:rPr>
              <a:t> </a:t>
            </a:r>
            <a:r>
              <a:rPr lang="en-GB" sz="1600" dirty="0">
                <a:solidFill>
                  <a:srgbClr val="FF0000"/>
                </a:solidFill>
                <a:latin typeface="Frutiger LT Pro 57 Condensed" panose="020B0606020204020204" pitchFamily="34" charset="0"/>
              </a:rPr>
              <a:t>UNFCCC ETF Reporting Tool Interoperability</a:t>
            </a:r>
          </a:p>
        </p:txBody>
      </p:sp>
      <p:sp>
        <p:nvSpPr>
          <p:cNvPr id="19" name="Hexagon 18">
            <a:extLst>
              <a:ext uri="{FF2B5EF4-FFF2-40B4-BE49-F238E27FC236}">
                <a16:creationId xmlns:a16="http://schemas.microsoft.com/office/drawing/2014/main" id="{EC231C56-3B91-C3BC-CAB0-55E1B57F1AB3}"/>
              </a:ext>
            </a:extLst>
          </p:cNvPr>
          <p:cNvSpPr/>
          <p:nvPr/>
        </p:nvSpPr>
        <p:spPr>
          <a:xfrm>
            <a:off x="2264499" y="2625167"/>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Data Archive</a:t>
            </a:r>
          </a:p>
        </p:txBody>
      </p:sp>
      <p:sp>
        <p:nvSpPr>
          <p:cNvPr id="20" name="Hexagon 19">
            <a:extLst>
              <a:ext uri="{FF2B5EF4-FFF2-40B4-BE49-F238E27FC236}">
                <a16:creationId xmlns:a16="http://schemas.microsoft.com/office/drawing/2014/main" id="{A0BA0AA8-00A4-493B-CAF3-9F2FC9FDE324}"/>
              </a:ext>
            </a:extLst>
          </p:cNvPr>
          <p:cNvSpPr/>
          <p:nvPr/>
        </p:nvSpPr>
        <p:spPr>
          <a:xfrm>
            <a:off x="3969211" y="1686147"/>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Contains IPCC default values</a:t>
            </a:r>
          </a:p>
        </p:txBody>
      </p:sp>
      <p:sp>
        <p:nvSpPr>
          <p:cNvPr id="23" name="TextBox 22">
            <a:extLst>
              <a:ext uri="{FF2B5EF4-FFF2-40B4-BE49-F238E27FC236}">
                <a16:creationId xmlns:a16="http://schemas.microsoft.com/office/drawing/2014/main" id="{757FC181-533C-7043-705F-5AB855B27772}"/>
              </a:ext>
            </a:extLst>
          </p:cNvPr>
          <p:cNvSpPr txBox="1"/>
          <p:nvPr/>
        </p:nvSpPr>
        <p:spPr>
          <a:xfrm>
            <a:off x="6232213" y="2100634"/>
            <a:ext cx="5400000" cy="2554545"/>
          </a:xfrm>
          <a:prstGeom prst="rect">
            <a:avLst/>
          </a:prstGeom>
          <a:noFill/>
        </p:spPr>
        <p:txBody>
          <a:bodyPr wrap="square">
            <a:spAutoFit/>
          </a:bodyPr>
          <a:lstStyle/>
          <a:p>
            <a:pPr marL="357179" lvl="1" indent="-357179" algn="just">
              <a:spcBef>
                <a:spcPts val="0"/>
              </a:spcBef>
              <a:buFont typeface="Courier New" panose="02070309020205020404" pitchFamily="49" charset="0"/>
              <a:buChar char="o"/>
            </a:pPr>
            <a:r>
              <a:rPr kumimoji="1" lang="en-GB" sz="2000" err="1">
                <a:solidFill>
                  <a:srgbClr val="5492CD"/>
                </a:solidFill>
                <a:latin typeface="+mn-lt"/>
              </a:rPr>
              <a:t>MSAccess</a:t>
            </a:r>
            <a:r>
              <a:rPr kumimoji="1" lang="en-GB" sz="2000">
                <a:solidFill>
                  <a:srgbClr val="5492CD"/>
                </a:solidFill>
                <a:latin typeface="+mn-lt"/>
              </a:rPr>
              <a:t> (ACE OLEDB 12) for </a:t>
            </a:r>
            <a:r>
              <a:rPr kumimoji="1" lang="en-GB" sz="2000" err="1">
                <a:solidFill>
                  <a:srgbClr val="5492CD"/>
                </a:solidFill>
                <a:latin typeface="+mn-lt"/>
              </a:rPr>
              <a:t>WindowsOS</a:t>
            </a: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r>
              <a:rPr kumimoji="1" lang="en-GB" sz="2000">
                <a:solidFill>
                  <a:srgbClr val="5492CD"/>
                </a:solidFill>
                <a:latin typeface="+mn-lt"/>
              </a:rPr>
              <a:t>ACCDB file, </a:t>
            </a:r>
            <a:r>
              <a:rPr kumimoji="1" lang="en-GB" sz="2000" i="1">
                <a:solidFill>
                  <a:srgbClr val="FF0000"/>
                </a:solidFill>
                <a:latin typeface="+mn-lt"/>
              </a:rPr>
              <a:t>backup function</a:t>
            </a:r>
          </a:p>
          <a:p>
            <a:pPr marL="357179" lvl="1" indent="-357179" algn="just">
              <a:spcBef>
                <a:spcPts val="0"/>
              </a:spcBef>
              <a:buFont typeface="Courier New" panose="02070309020205020404" pitchFamily="49" charset="0"/>
              <a:buChar char="o"/>
            </a:pP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r>
              <a:rPr kumimoji="1" lang="en-GB" sz="2000">
                <a:solidFill>
                  <a:srgbClr val="5492CD"/>
                </a:solidFill>
                <a:latin typeface="+mn-lt"/>
              </a:rPr>
              <a:t>Microsoft .NET Framework 4.6.2</a:t>
            </a:r>
          </a:p>
          <a:p>
            <a:pPr marL="357179" lvl="1" indent="-357179" algn="just">
              <a:spcBef>
                <a:spcPts val="0"/>
              </a:spcBef>
              <a:buFont typeface="Courier New" panose="02070309020205020404" pitchFamily="49" charset="0"/>
              <a:buChar char="o"/>
            </a:pP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r>
              <a:rPr kumimoji="1" lang="en-GB" sz="2000">
                <a:solidFill>
                  <a:srgbClr val="5492CD"/>
                </a:solidFill>
                <a:latin typeface="+mn-lt"/>
              </a:rPr>
              <a:t>Password protected</a:t>
            </a:r>
          </a:p>
          <a:p>
            <a:pPr marL="0" lvl="1" algn="just">
              <a:spcBef>
                <a:spcPts val="0"/>
              </a:spcBef>
            </a:pPr>
            <a:r>
              <a:rPr kumimoji="1" lang="en-GB" sz="2000">
                <a:solidFill>
                  <a:srgbClr val="5492CD"/>
                </a:solidFill>
                <a:latin typeface="+mn-lt"/>
              </a:rPr>
              <a:t> </a:t>
            </a:r>
            <a:r>
              <a:rPr kumimoji="1" lang="en-GB" sz="2000" i="1">
                <a:solidFill>
                  <a:srgbClr val="FF0000"/>
                </a:solidFill>
                <a:latin typeface="+mn-lt"/>
              </a:rPr>
              <a:t>NEVER FORGET PASSWORD!</a:t>
            </a:r>
          </a:p>
        </p:txBody>
      </p:sp>
      <p:sp>
        <p:nvSpPr>
          <p:cNvPr id="2" name="Title 1">
            <a:extLst>
              <a:ext uri="{FF2B5EF4-FFF2-40B4-BE49-F238E27FC236}">
                <a16:creationId xmlns:a16="http://schemas.microsoft.com/office/drawing/2014/main" id="{80C23BB8-8E9B-333F-DB03-1008CD205B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latin typeface="+mn-lt"/>
              </a:rPr>
              <a:t>Architecture</a:t>
            </a:r>
            <a:endParaRPr lang="en-GB" sz="3300" b="1">
              <a:solidFill>
                <a:srgbClr val="990002"/>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354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animBg="1"/>
      <p:bldP spid="17" grpId="0" animBg="1"/>
      <p:bldP spid="18" grpId="0" animBg="1"/>
      <p:bldP spid="19" grpId="0" animBg="1"/>
      <p:bldP spid="20" grpId="0" animBg="1"/>
      <p:bldP spid="2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C5665-35DC-BA55-14E5-9D120547504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C7FE003-5209-ADF9-D8DE-AC99FC55779F}"/>
              </a:ext>
            </a:extLst>
          </p:cNvPr>
          <p:cNvSpPr txBox="1"/>
          <p:nvPr/>
        </p:nvSpPr>
        <p:spPr>
          <a:xfrm>
            <a:off x="235721" y="1399010"/>
            <a:ext cx="11520000" cy="3347583"/>
          </a:xfrm>
          <a:prstGeom prst="rect">
            <a:avLst/>
          </a:prstGeom>
          <a:noFill/>
        </p:spPr>
        <p:txBody>
          <a:bodyPr wrap="square">
            <a:spAutoFit/>
          </a:bodyPr>
          <a:lstStyle/>
          <a:p>
            <a:pPr>
              <a:lnSpc>
                <a:spcPct val="90000"/>
              </a:lnSpc>
              <a:spcBef>
                <a:spcPts val="1000"/>
              </a:spcBef>
            </a:pPr>
            <a:r>
              <a:rPr lang="en-US" sz="1800" b="0" i="0" u="none" strike="noStrike" baseline="0">
                <a:solidFill>
                  <a:srgbClr val="0070C0"/>
                </a:solidFill>
                <a:latin typeface="+mj-lt"/>
              </a:rPr>
              <a:t>This menu item creates Reporting Table 3.2 as defined in the 2006 IPCC Guidelines. The procedures for the calculations in this table are explained in Volume 1, chapter 3 of the 2006 IPCC Guidelines. </a:t>
            </a:r>
          </a:p>
          <a:p>
            <a:pPr>
              <a:lnSpc>
                <a:spcPct val="90000"/>
              </a:lnSpc>
              <a:spcBef>
                <a:spcPts val="1000"/>
              </a:spcBef>
            </a:pPr>
            <a:r>
              <a:rPr lang="en-US" sz="1800" b="0" i="0" u="none" strike="noStrike" baseline="0">
                <a:solidFill>
                  <a:srgbClr val="0070C0"/>
                </a:solidFill>
                <a:latin typeface="+mj-lt"/>
              </a:rPr>
              <a:t>Uncertainty values are not entered here, but in each Worksheet. A user should enter uncertainty values for all activity and emission factors. Default uncertainty values are applied, where available, when the user does not enter any uncertainty values.</a:t>
            </a:r>
          </a:p>
          <a:p>
            <a:pPr>
              <a:lnSpc>
                <a:spcPct val="90000"/>
              </a:lnSpc>
              <a:spcBef>
                <a:spcPts val="1000"/>
              </a:spcBef>
            </a:pPr>
            <a:r>
              <a:rPr lang="en-US" sz="1800" b="0" i="0" u="none" strike="noStrike" baseline="0">
                <a:solidFill>
                  <a:srgbClr val="0070C0"/>
                </a:solidFill>
                <a:latin typeface="+mj-lt"/>
              </a:rPr>
              <a:t>There is no limit and no check for uncertainty ranges, i.e. it is the responsibility of the user to define the appropriate values. Default uncertainty values presented in the 2006 IPCC Guidelines are pre-loaded as default upper and lower limits for most categories.</a:t>
            </a:r>
          </a:p>
          <a:p>
            <a:pPr>
              <a:lnSpc>
                <a:spcPct val="90000"/>
              </a:lnSpc>
              <a:spcBef>
                <a:spcPts val="1000"/>
              </a:spcBef>
            </a:pPr>
            <a:endParaRPr lang="en-US" sz="1800" b="0" i="0" u="none" strike="noStrike" baseline="0">
              <a:solidFill>
                <a:srgbClr val="0070C0"/>
              </a:solidFill>
              <a:latin typeface="+mj-lt"/>
            </a:endParaRPr>
          </a:p>
          <a:p>
            <a:pPr>
              <a:lnSpc>
                <a:spcPct val="90000"/>
              </a:lnSpc>
              <a:spcBef>
                <a:spcPts val="1000"/>
              </a:spcBef>
            </a:pPr>
            <a:r>
              <a:rPr lang="en-US" sz="1800" b="1" i="0" u="none" strike="noStrike" baseline="0">
                <a:solidFill>
                  <a:srgbClr val="0070C0"/>
                </a:solidFill>
                <a:latin typeface="+mj-lt"/>
              </a:rPr>
              <a:t>To perform Uncertainty Analysis, click the </a:t>
            </a:r>
            <a:br>
              <a:rPr lang="en-US" sz="1800" b="1" i="0" u="none" strike="noStrike" baseline="0">
                <a:solidFill>
                  <a:srgbClr val="0070C0"/>
                </a:solidFill>
                <a:latin typeface="+mj-lt"/>
              </a:rPr>
            </a:br>
            <a:r>
              <a:rPr lang="en-US" sz="1800" b="1" i="0" u="none" strike="noStrike" baseline="0">
                <a:solidFill>
                  <a:srgbClr val="0070C0"/>
                </a:solidFill>
                <a:latin typeface="+mj-lt"/>
              </a:rPr>
              <a:t>Refresh Data button.</a:t>
            </a:r>
            <a:endParaRPr lang="en-US" b="1">
              <a:solidFill>
                <a:srgbClr val="0070C0"/>
              </a:solidFill>
              <a:latin typeface="+mj-lt"/>
            </a:endParaRPr>
          </a:p>
        </p:txBody>
      </p:sp>
      <p:grpSp>
        <p:nvGrpSpPr>
          <p:cNvPr id="8" name="Group 7">
            <a:extLst>
              <a:ext uri="{FF2B5EF4-FFF2-40B4-BE49-F238E27FC236}">
                <a16:creationId xmlns:a16="http://schemas.microsoft.com/office/drawing/2014/main" id="{7933E6EC-4806-DDB7-7E00-1802AF64CA51}"/>
              </a:ext>
            </a:extLst>
          </p:cNvPr>
          <p:cNvGrpSpPr/>
          <p:nvPr/>
        </p:nvGrpSpPr>
        <p:grpSpPr>
          <a:xfrm>
            <a:off x="336000" y="4736437"/>
            <a:ext cx="11520000" cy="1569087"/>
            <a:chOff x="663413" y="5017356"/>
            <a:chExt cx="10800000" cy="1569087"/>
          </a:xfrm>
        </p:grpSpPr>
        <p:sp>
          <p:nvSpPr>
            <p:cNvPr id="5" name="TextBox 4">
              <a:extLst>
                <a:ext uri="{FF2B5EF4-FFF2-40B4-BE49-F238E27FC236}">
                  <a16:creationId xmlns:a16="http://schemas.microsoft.com/office/drawing/2014/main" id="{945265E7-A857-192F-FB51-5E6FC63FC1A3}"/>
                </a:ext>
              </a:extLst>
            </p:cNvPr>
            <p:cNvSpPr txBox="1"/>
            <p:nvPr/>
          </p:nvSpPr>
          <p:spPr>
            <a:xfrm>
              <a:off x="663413" y="5263004"/>
              <a:ext cx="10800000" cy="1323439"/>
            </a:xfrm>
            <a:prstGeom prst="rect">
              <a:avLst/>
            </a:prstGeom>
            <a:solidFill>
              <a:schemeClr val="accent3">
                <a:lumMod val="20000"/>
                <a:lumOff val="80000"/>
              </a:schemeClr>
            </a:solidFill>
          </p:spPr>
          <p:txBody>
            <a:bodyPr wrap="square" rtlCol="0">
              <a:spAutoFit/>
            </a:bodyPr>
            <a:lstStyle/>
            <a:p>
              <a:r>
                <a:rPr lang="en-US" sz="1600" b="1">
                  <a:latin typeface="Frutiger LT Pro 57 Condensed" panose="020B0606020204020204" pitchFamily="34" charset="0"/>
                </a:rPr>
                <a:t>For users preparing a GHG inventory for upload to the UNFCCC ETF Reporting Tool:</a:t>
              </a:r>
            </a:p>
            <a:p>
              <a:endParaRPr lang="en-US" sz="1600">
                <a:latin typeface="Frutiger LT Pro 57 Condensed" panose="020B0606020204020204" pitchFamily="34" charset="0"/>
              </a:endParaRPr>
            </a:p>
            <a:p>
              <a:r>
                <a:rPr lang="en-US" sz="1600">
                  <a:latin typeface="Frutiger LT Pro 57 Condensed" panose="020B0606020204020204" pitchFamily="34" charset="0"/>
                </a:rPr>
                <a:t>Decision 5/CMA.3 does not contain a common reporting table for the reporting of uncertainty, therefore data entered in these worksheets are </a:t>
              </a:r>
              <a:r>
                <a:rPr lang="en-US" sz="1600" b="1" u="sng">
                  <a:latin typeface="Frutiger LT Pro 57 Condensed" panose="020B0606020204020204" pitchFamily="34" charset="0"/>
                </a:rPr>
                <a:t>not </a:t>
              </a:r>
              <a:r>
                <a:rPr lang="en-US" sz="1600">
                  <a:latin typeface="Frutiger LT Pro 57 Condensed" panose="020B0606020204020204" pitchFamily="34" charset="0"/>
                </a:rPr>
                <a:t>included in the JSON file for upload to the UNFCCC ETF Reporting Tool. Information on the uncertainty analysis is to be included in the NID, consistent with the requirements in paragraphs 29 and 44 of decision 18/CMA.1</a:t>
              </a:r>
            </a:p>
          </p:txBody>
        </p:sp>
        <p:sp>
          <p:nvSpPr>
            <p:cNvPr id="7" name="Wave 6">
              <a:extLst>
                <a:ext uri="{FF2B5EF4-FFF2-40B4-BE49-F238E27FC236}">
                  <a16:creationId xmlns:a16="http://schemas.microsoft.com/office/drawing/2014/main" id="{5EE89773-B1E3-1EA3-EFD5-B9B9348DD69F}"/>
                </a:ext>
              </a:extLst>
            </p:cNvPr>
            <p:cNvSpPr/>
            <p:nvPr/>
          </p:nvSpPr>
          <p:spPr>
            <a:xfrm>
              <a:off x="10386849" y="5017356"/>
              <a:ext cx="1022467"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sp>
        <p:nvSpPr>
          <p:cNvPr id="11" name="Title 1">
            <a:extLst>
              <a:ext uri="{FF2B5EF4-FFF2-40B4-BE49-F238E27FC236}">
                <a16:creationId xmlns:a16="http://schemas.microsoft.com/office/drawing/2014/main" id="{11F4432C-AFCC-A4CA-FD4B-9390797E06B8}"/>
              </a:ext>
            </a:extLst>
          </p:cNvPr>
          <p:cNvSpPr txBox="1">
            <a:spLocks/>
          </p:cNvSpPr>
          <p:nvPr/>
        </p:nvSpPr>
        <p:spPr>
          <a:xfrm>
            <a:off x="12000" y="90296"/>
            <a:ext cx="12168000" cy="72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 Menu – Uncertainty Analysis</a:t>
            </a:r>
          </a:p>
        </p:txBody>
      </p:sp>
      <p:pic>
        <p:nvPicPr>
          <p:cNvPr id="12" name="Picture 11">
            <a:extLst>
              <a:ext uri="{FF2B5EF4-FFF2-40B4-BE49-F238E27FC236}">
                <a16:creationId xmlns:a16="http://schemas.microsoft.com/office/drawing/2014/main" id="{14228CBC-864D-2C64-DBF8-771C6B85859B}"/>
              </a:ext>
            </a:extLst>
          </p:cNvPr>
          <p:cNvPicPr>
            <a:picLocks noChangeAspect="1"/>
          </p:cNvPicPr>
          <p:nvPr/>
        </p:nvPicPr>
        <p:blipFill>
          <a:blip r:embed="rId2"/>
          <a:stretch>
            <a:fillRect/>
          </a:stretch>
        </p:blipFill>
        <p:spPr>
          <a:xfrm>
            <a:off x="5139285" y="3601731"/>
            <a:ext cx="6942598" cy="1106738"/>
          </a:xfrm>
          <a:prstGeom prst="rect">
            <a:avLst/>
          </a:prstGeom>
          <a:ln w="3175">
            <a:solidFill>
              <a:schemeClr val="tx1"/>
            </a:solidFill>
          </a:ln>
        </p:spPr>
      </p:pic>
      <p:pic>
        <p:nvPicPr>
          <p:cNvPr id="13" name="Picture 12">
            <a:extLst>
              <a:ext uri="{FF2B5EF4-FFF2-40B4-BE49-F238E27FC236}">
                <a16:creationId xmlns:a16="http://schemas.microsoft.com/office/drawing/2014/main" id="{FAFDADCD-4136-F479-A913-3E87A421C93A}"/>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9D3C91FF-4F18-8EDA-810F-3D23598D4D1F}"/>
              </a:ext>
            </a:extLst>
          </p:cNvPr>
          <p:cNvSpPr/>
          <p:nvPr/>
        </p:nvSpPr>
        <p:spPr>
          <a:xfrm>
            <a:off x="6486802" y="808211"/>
            <a:ext cx="72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1E5D8C-78FA-98E2-C8A1-B2D3D6EA474B}"/>
              </a:ext>
            </a:extLst>
          </p:cNvPr>
          <p:cNvSpPr/>
          <p:nvPr/>
        </p:nvSpPr>
        <p:spPr>
          <a:xfrm>
            <a:off x="7737358" y="3696938"/>
            <a:ext cx="540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B56BAF7-AD18-4442-E630-E4E9089B37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186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E1F12-6AC6-F57F-04B8-3165D30AFB5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B617227-C275-626B-02CF-B6352EC9B329}"/>
              </a:ext>
            </a:extLst>
          </p:cNvPr>
          <p:cNvSpPr txBox="1"/>
          <p:nvPr/>
        </p:nvSpPr>
        <p:spPr>
          <a:xfrm>
            <a:off x="330558" y="1519055"/>
            <a:ext cx="8280000" cy="2713563"/>
          </a:xfrm>
          <a:prstGeom prst="rect">
            <a:avLst/>
          </a:prstGeom>
          <a:noFill/>
        </p:spPr>
        <p:txBody>
          <a:bodyPr wrap="square">
            <a:spAutoFit/>
          </a:bodyPr>
          <a:lstStyle/>
          <a:p>
            <a:pPr algn="just">
              <a:lnSpc>
                <a:spcPct val="90000"/>
              </a:lnSpc>
              <a:spcBef>
                <a:spcPts val="1000"/>
              </a:spcBef>
            </a:pPr>
            <a:r>
              <a:rPr lang="en-US" sz="1800" b="0" i="0" u="none" strike="noStrike" baseline="0" dirty="0">
                <a:solidFill>
                  <a:srgbClr val="0070C0"/>
                </a:solidFill>
                <a:latin typeface="+mj-lt"/>
              </a:rPr>
              <a:t>It is good practice for each country to identify its national key categories in a systematic and objective manner, by performing a quantitative analysis of the relationships between the level and the trend of each category’s emissions and removals and total national emissions and removals. Two Approaches for performing the key category analysis have been developed</a:t>
            </a:r>
            <a:r>
              <a:rPr lang="en-US" sz="1800" b="0" u="none" strike="noStrike" baseline="0" dirty="0">
                <a:solidFill>
                  <a:srgbClr val="0070C0"/>
                </a:solidFill>
                <a:latin typeface="+mj-lt"/>
              </a:rPr>
              <a:t>. </a:t>
            </a:r>
            <a:r>
              <a:rPr lang="en-US" sz="1800" b="0" i="0" u="none" strike="noStrike" baseline="0" dirty="0">
                <a:solidFill>
                  <a:srgbClr val="0070C0"/>
                </a:solidFill>
                <a:latin typeface="+mj-lt"/>
              </a:rPr>
              <a:t> Both Approaches identify key categories in terms of their contribution to the absolute level of national emissions and removals and to the trend of emissions and removals. </a:t>
            </a:r>
            <a:r>
              <a:rPr lang="en-US" sz="1800" b="1" i="0" u="none" strike="noStrike" baseline="0" dirty="0">
                <a:solidFill>
                  <a:srgbClr val="0070C0"/>
                </a:solidFill>
                <a:latin typeface="+mj-lt"/>
              </a:rPr>
              <a:t>The </a:t>
            </a:r>
            <a:r>
              <a:rPr lang="en-US" sz="1800" b="1" i="1" u="none" strike="noStrike" baseline="0" dirty="0">
                <a:solidFill>
                  <a:srgbClr val="0070C0"/>
                </a:solidFill>
                <a:latin typeface="+mj-lt"/>
              </a:rPr>
              <a:t>Software </a:t>
            </a:r>
            <a:r>
              <a:rPr lang="en-US" sz="1800" b="1" i="0" u="none" strike="noStrike" baseline="0" dirty="0">
                <a:solidFill>
                  <a:srgbClr val="0070C0"/>
                </a:solidFill>
                <a:latin typeface="+mj-lt"/>
              </a:rPr>
              <a:t>automatically calculates the key category analysis using Approach 1.  </a:t>
            </a:r>
            <a:r>
              <a:rPr lang="en-US" sz="1800" b="0" i="0" u="none" strike="noStrike" baseline="0" dirty="0">
                <a:solidFill>
                  <a:srgbClr val="0070C0"/>
                </a:solidFill>
                <a:latin typeface="+mj-lt"/>
              </a:rPr>
              <a:t>The methods are described in Chapter 4.3, Volume 1 of 2006 IPCC Guidelines. </a:t>
            </a:r>
          </a:p>
          <a:p>
            <a:pPr algn="just">
              <a:lnSpc>
                <a:spcPct val="90000"/>
              </a:lnSpc>
              <a:spcBef>
                <a:spcPts val="1000"/>
              </a:spcBef>
            </a:pPr>
            <a:r>
              <a:rPr lang="en-US" sz="1800" b="1" i="0" u="none" strike="noStrike" baseline="0" dirty="0">
                <a:solidFill>
                  <a:srgbClr val="0070C0"/>
                </a:solidFill>
                <a:latin typeface="+mj-lt"/>
              </a:rPr>
              <a:t>To perform Key Category Analysis, click the Refresh Data button.</a:t>
            </a:r>
            <a:endParaRPr lang="en-US" b="1" dirty="0">
              <a:solidFill>
                <a:srgbClr val="0070C0"/>
              </a:solidFill>
              <a:latin typeface="+mj-lt"/>
            </a:endParaRPr>
          </a:p>
        </p:txBody>
      </p:sp>
      <p:grpSp>
        <p:nvGrpSpPr>
          <p:cNvPr id="8" name="Group 7">
            <a:extLst>
              <a:ext uri="{FF2B5EF4-FFF2-40B4-BE49-F238E27FC236}">
                <a16:creationId xmlns:a16="http://schemas.microsoft.com/office/drawing/2014/main" id="{B19236C7-E3B9-36B9-74D0-FDB544760761}"/>
              </a:ext>
            </a:extLst>
          </p:cNvPr>
          <p:cNvGrpSpPr/>
          <p:nvPr/>
        </p:nvGrpSpPr>
        <p:grpSpPr>
          <a:xfrm>
            <a:off x="360000" y="4074578"/>
            <a:ext cx="11496000" cy="2220142"/>
            <a:chOff x="685801" y="4958144"/>
            <a:chExt cx="10723514" cy="2364702"/>
          </a:xfrm>
        </p:grpSpPr>
        <p:sp>
          <p:nvSpPr>
            <p:cNvPr id="5" name="TextBox 4">
              <a:extLst>
                <a:ext uri="{FF2B5EF4-FFF2-40B4-BE49-F238E27FC236}">
                  <a16:creationId xmlns:a16="http://schemas.microsoft.com/office/drawing/2014/main" id="{02D833BF-1BF8-AED0-79A8-03EBE083755A}"/>
                </a:ext>
              </a:extLst>
            </p:cNvPr>
            <p:cNvSpPr txBox="1"/>
            <p:nvPr/>
          </p:nvSpPr>
          <p:spPr>
            <a:xfrm>
              <a:off x="685801" y="5126474"/>
              <a:ext cx="10467607" cy="2196372"/>
            </a:xfrm>
            <a:prstGeom prst="rect">
              <a:avLst/>
            </a:prstGeom>
            <a:solidFill>
              <a:schemeClr val="accent3">
                <a:lumMod val="20000"/>
                <a:lumOff val="80000"/>
              </a:schemeClr>
            </a:solidFill>
          </p:spPr>
          <p:txBody>
            <a:bodyPr wrap="square" rtlCol="0">
              <a:spAutoFit/>
            </a:bodyPr>
            <a:lstStyle/>
            <a:p>
              <a:pPr algn="just"/>
              <a:r>
                <a:rPr lang="en-US" sz="1600" b="1" dirty="0">
                  <a:latin typeface="Frutiger LT Pro 57 Condensed" panose="020B0606020204020204" pitchFamily="34" charset="0"/>
                </a:rPr>
                <a:t>For users preparing a GHG inventory for upload to the UNFCCC ETF Reporting Tool:</a:t>
              </a:r>
            </a:p>
            <a:p>
              <a:pPr algn="just"/>
              <a:endParaRPr lang="en-US" sz="1600" dirty="0">
                <a:latin typeface="Frutiger LT Pro 57 Condensed" panose="020B0606020204020204" pitchFamily="34" charset="0"/>
              </a:endParaRPr>
            </a:p>
            <a:p>
              <a:pPr algn="just"/>
              <a:r>
                <a:rPr lang="en-US" sz="1600" dirty="0">
                  <a:latin typeface="Frutiger LT Pro 57 Condensed" panose="020B0606020204020204" pitchFamily="34" charset="0"/>
                </a:rPr>
                <a:t>Countries reporting an inventory under the Paris Agreement are required to report in the NID a key category analysis, consistent with paras 25, 41 and 42 of the MPGs.  The approach 1 key category analysis, which is to be reported in CRT table 7, will be automatically calculated in the UNFCCC ETF Reporting Tool, by that tool and based on data entered in that tool (including data that has been imported from the IPCC Inventory Software). The results of the Key Category Analysis in the Tools menu of the </a:t>
              </a:r>
              <a:r>
                <a:rPr lang="en-US" sz="1600" i="1" dirty="0">
                  <a:latin typeface="Frutiger LT Pro 57 Condensed" panose="020B0606020204020204" pitchFamily="34" charset="0"/>
                </a:rPr>
                <a:t>Software</a:t>
              </a:r>
              <a:r>
                <a:rPr lang="en-US" sz="1600" dirty="0">
                  <a:latin typeface="Frutiger LT Pro 57 Condensed" panose="020B0606020204020204" pitchFamily="34" charset="0"/>
                </a:rPr>
                <a:t> will not be included in the JSON. The results of the key category analysis in the </a:t>
              </a:r>
              <a:r>
                <a:rPr lang="en-US" sz="1600" i="1" dirty="0">
                  <a:latin typeface="Frutiger LT Pro 57 Condensed" panose="020B0606020204020204" pitchFamily="34" charset="0"/>
                </a:rPr>
                <a:t>Software </a:t>
              </a:r>
              <a:r>
                <a:rPr lang="en-US" sz="1600" dirty="0">
                  <a:latin typeface="Frutiger LT Pro 57 Condensed" panose="020B0606020204020204" pitchFamily="34" charset="0"/>
                </a:rPr>
                <a:t>and the UNFCCC ETF Reporting Tool may differ owing to different category classifications. Furthermore, the Software does not produce a key category analysis that excludes “LULUCF” categories</a:t>
              </a:r>
            </a:p>
          </p:txBody>
        </p:sp>
        <p:sp>
          <p:nvSpPr>
            <p:cNvPr id="7" name="Wave 6">
              <a:extLst>
                <a:ext uri="{FF2B5EF4-FFF2-40B4-BE49-F238E27FC236}">
                  <a16:creationId xmlns:a16="http://schemas.microsoft.com/office/drawing/2014/main" id="{799A0A92-9AD9-A98C-8FB6-DF84DC57269E}"/>
                </a:ext>
              </a:extLst>
            </p:cNvPr>
            <p:cNvSpPr/>
            <p:nvPr/>
          </p:nvSpPr>
          <p:spPr>
            <a:xfrm>
              <a:off x="10386848" y="4958144"/>
              <a:ext cx="1022467"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grpSp>
        <p:nvGrpSpPr>
          <p:cNvPr id="19" name="Group 18">
            <a:extLst>
              <a:ext uri="{FF2B5EF4-FFF2-40B4-BE49-F238E27FC236}">
                <a16:creationId xmlns:a16="http://schemas.microsoft.com/office/drawing/2014/main" id="{B6D3A230-1CD7-AB90-464C-E0C8C43F9CC5}"/>
              </a:ext>
            </a:extLst>
          </p:cNvPr>
          <p:cNvGrpSpPr/>
          <p:nvPr/>
        </p:nvGrpSpPr>
        <p:grpSpPr>
          <a:xfrm>
            <a:off x="8610558" y="1663260"/>
            <a:ext cx="3492000" cy="2183820"/>
            <a:chOff x="8649166" y="2652532"/>
            <a:chExt cx="3508163" cy="2183820"/>
          </a:xfrm>
        </p:grpSpPr>
        <p:pic>
          <p:nvPicPr>
            <p:cNvPr id="13" name="Picture 12" descr="A screenshot of a computer&#10;&#10;Description automatically generated">
              <a:extLst>
                <a:ext uri="{FF2B5EF4-FFF2-40B4-BE49-F238E27FC236}">
                  <a16:creationId xmlns:a16="http://schemas.microsoft.com/office/drawing/2014/main" id="{B6ABD1B6-4AF4-2C26-B1D7-D9791BF70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9166" y="2652532"/>
              <a:ext cx="3508163" cy="1954137"/>
            </a:xfrm>
            <a:prstGeom prst="rect">
              <a:avLst/>
            </a:prstGeom>
          </p:spPr>
        </p:pic>
        <p:sp>
          <p:nvSpPr>
            <p:cNvPr id="14" name="Rectangle 13">
              <a:extLst>
                <a:ext uri="{FF2B5EF4-FFF2-40B4-BE49-F238E27FC236}">
                  <a16:creationId xmlns:a16="http://schemas.microsoft.com/office/drawing/2014/main" id="{73F77F7E-096A-5549-4B14-4AA3A22ACB9A}"/>
                </a:ext>
              </a:extLst>
            </p:cNvPr>
            <p:cNvSpPr/>
            <p:nvPr/>
          </p:nvSpPr>
          <p:spPr>
            <a:xfrm>
              <a:off x="11436500" y="4410685"/>
              <a:ext cx="355283" cy="2696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0A334CE-A7AD-D8B6-E39C-420E6921D71B}"/>
                </a:ext>
              </a:extLst>
            </p:cNvPr>
            <p:cNvCxnSpPr>
              <a:cxnSpLocks/>
            </p:cNvCxnSpPr>
            <p:nvPr/>
          </p:nvCxnSpPr>
          <p:spPr>
            <a:xfrm flipV="1">
              <a:off x="10236080" y="4606669"/>
              <a:ext cx="1048743" cy="2296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itle 1">
            <a:extLst>
              <a:ext uri="{FF2B5EF4-FFF2-40B4-BE49-F238E27FC236}">
                <a16:creationId xmlns:a16="http://schemas.microsoft.com/office/drawing/2014/main" id="{595CD315-F287-A677-179B-E47438CBD359}"/>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 Menu – Key Category Analysis</a:t>
            </a:r>
          </a:p>
        </p:txBody>
      </p:sp>
      <p:pic>
        <p:nvPicPr>
          <p:cNvPr id="16" name="Picture 15">
            <a:extLst>
              <a:ext uri="{FF2B5EF4-FFF2-40B4-BE49-F238E27FC236}">
                <a16:creationId xmlns:a16="http://schemas.microsoft.com/office/drawing/2014/main" id="{5BB40883-93D1-9B87-C059-2FF6F57AB67E}"/>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8" name="Rectangle 17">
            <a:extLst>
              <a:ext uri="{FF2B5EF4-FFF2-40B4-BE49-F238E27FC236}">
                <a16:creationId xmlns:a16="http://schemas.microsoft.com/office/drawing/2014/main" id="{C7840E2C-8F2C-2F3D-A55B-261FF8DFA0B6}"/>
              </a:ext>
            </a:extLst>
          </p:cNvPr>
          <p:cNvSpPr/>
          <p:nvPr/>
        </p:nvSpPr>
        <p:spPr>
          <a:xfrm>
            <a:off x="6486802" y="808211"/>
            <a:ext cx="72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AE733273-0EFE-8530-085D-DCC1F894B1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46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Export/Import Menu</a:t>
            </a:r>
          </a:p>
        </p:txBody>
      </p:sp>
    </p:spTree>
    <p:extLst>
      <p:ext uri="{BB962C8B-B14F-4D97-AF65-F5344CB8AC3E}">
        <p14:creationId xmlns:p14="http://schemas.microsoft.com/office/powerpoint/2010/main" val="5788254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E9AF-BA53-4FAE-A0CD-169004EA852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94D0EF1-75CF-2294-359F-A9C09605F436}"/>
              </a:ext>
            </a:extLst>
          </p:cNvPr>
          <p:cNvPicPr>
            <a:picLocks noChangeAspect="1"/>
          </p:cNvPicPr>
          <p:nvPr/>
        </p:nvPicPr>
        <p:blipFill>
          <a:blip r:embed="rId2"/>
          <a:stretch>
            <a:fillRect/>
          </a:stretch>
        </p:blipFill>
        <p:spPr>
          <a:xfrm>
            <a:off x="4206235" y="2065263"/>
            <a:ext cx="3538919" cy="1111196"/>
          </a:xfrm>
          <a:prstGeom prst="rect">
            <a:avLst/>
          </a:prstGeom>
        </p:spPr>
      </p:pic>
      <p:sp>
        <p:nvSpPr>
          <p:cNvPr id="5" name="Title 1">
            <a:extLst>
              <a:ext uri="{FF2B5EF4-FFF2-40B4-BE49-F238E27FC236}">
                <a16:creationId xmlns:a16="http://schemas.microsoft.com/office/drawing/2014/main" id="{1B0BD38D-7CDA-6155-6AB5-1D0E5FBECC79}"/>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a:t>
            </a:r>
          </a:p>
        </p:txBody>
      </p:sp>
      <p:sp>
        <p:nvSpPr>
          <p:cNvPr id="13" name="Rectangle 12">
            <a:extLst>
              <a:ext uri="{FF2B5EF4-FFF2-40B4-BE49-F238E27FC236}">
                <a16:creationId xmlns:a16="http://schemas.microsoft.com/office/drawing/2014/main" id="{2C54D128-2DC7-3317-82FD-0E375E162F83}"/>
              </a:ext>
            </a:extLst>
          </p:cNvPr>
          <p:cNvSpPr/>
          <p:nvPr/>
        </p:nvSpPr>
        <p:spPr>
          <a:xfrm>
            <a:off x="7715999" y="966805"/>
            <a:ext cx="2448000"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46CAE22-6EE0-02F3-92B3-0CC6F2BE19A6}"/>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5" name="Rectangle 14">
            <a:extLst>
              <a:ext uri="{FF2B5EF4-FFF2-40B4-BE49-F238E27FC236}">
                <a16:creationId xmlns:a16="http://schemas.microsoft.com/office/drawing/2014/main" id="{81EF36F7-1A88-6DCC-44A3-DE31955D89D6}"/>
              </a:ext>
            </a:extLst>
          </p:cNvPr>
          <p:cNvSpPr/>
          <p:nvPr/>
        </p:nvSpPr>
        <p:spPr>
          <a:xfrm>
            <a:off x="7229857" y="817679"/>
            <a:ext cx="1282547"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A94474-7789-B8F2-8629-A7C5B4CBED1C}"/>
              </a:ext>
            </a:extLst>
          </p:cNvPr>
          <p:cNvSpPr txBox="1"/>
          <p:nvPr/>
        </p:nvSpPr>
        <p:spPr>
          <a:xfrm>
            <a:off x="5680421" y="2294028"/>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grpSp>
        <p:nvGrpSpPr>
          <p:cNvPr id="25" name="Group 24">
            <a:extLst>
              <a:ext uri="{FF2B5EF4-FFF2-40B4-BE49-F238E27FC236}">
                <a16:creationId xmlns:a16="http://schemas.microsoft.com/office/drawing/2014/main" id="{66C1A43F-7E9E-E7B3-F219-D0A396900972}"/>
              </a:ext>
            </a:extLst>
          </p:cNvPr>
          <p:cNvGrpSpPr/>
          <p:nvPr/>
        </p:nvGrpSpPr>
        <p:grpSpPr>
          <a:xfrm>
            <a:off x="4116983" y="3868017"/>
            <a:ext cx="3240000" cy="1098045"/>
            <a:chOff x="4475275" y="4266001"/>
            <a:chExt cx="3243185" cy="1098045"/>
          </a:xfrm>
        </p:grpSpPr>
        <p:pic>
          <p:nvPicPr>
            <p:cNvPr id="21" name="Picture 20">
              <a:extLst>
                <a:ext uri="{FF2B5EF4-FFF2-40B4-BE49-F238E27FC236}">
                  <a16:creationId xmlns:a16="http://schemas.microsoft.com/office/drawing/2014/main" id="{56C02020-1C24-7BE5-B8BC-A9D5443EA310}"/>
                </a:ext>
              </a:extLst>
            </p:cNvPr>
            <p:cNvPicPr>
              <a:picLocks noChangeAspect="1"/>
            </p:cNvPicPr>
            <p:nvPr/>
          </p:nvPicPr>
          <p:blipFill rotWithShape="1">
            <a:blip r:embed="rId4"/>
            <a:srcRect l="2601" t="2057" b="3343"/>
            <a:stretch/>
          </p:blipFill>
          <p:spPr>
            <a:xfrm>
              <a:off x="4478460" y="4269465"/>
              <a:ext cx="3240000" cy="1094581"/>
            </a:xfrm>
            <a:prstGeom prst="rect">
              <a:avLst/>
            </a:prstGeom>
            <a:ln w="3175">
              <a:solidFill>
                <a:schemeClr val="tx1"/>
              </a:solidFill>
            </a:ln>
          </p:spPr>
        </p:pic>
        <p:sp>
          <p:nvSpPr>
            <p:cNvPr id="22" name="Rectangle 21">
              <a:extLst>
                <a:ext uri="{FF2B5EF4-FFF2-40B4-BE49-F238E27FC236}">
                  <a16:creationId xmlns:a16="http://schemas.microsoft.com/office/drawing/2014/main" id="{6939618F-4867-8FB2-EAA4-95405C11E97D}"/>
                </a:ext>
              </a:extLst>
            </p:cNvPr>
            <p:cNvSpPr/>
            <p:nvPr/>
          </p:nvSpPr>
          <p:spPr>
            <a:xfrm>
              <a:off x="5596727" y="4266001"/>
              <a:ext cx="2118548" cy="2340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0A16F1A-8D9F-4966-7DA1-4ECE69442BA8}"/>
                </a:ext>
              </a:extLst>
            </p:cNvPr>
            <p:cNvSpPr/>
            <p:nvPr/>
          </p:nvSpPr>
          <p:spPr>
            <a:xfrm>
              <a:off x="5805687" y="4538642"/>
              <a:ext cx="1909588" cy="25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BEB82E5-5224-A090-15CD-22AA144C9E77}"/>
                </a:ext>
              </a:extLst>
            </p:cNvPr>
            <p:cNvSpPr/>
            <p:nvPr/>
          </p:nvSpPr>
          <p:spPr>
            <a:xfrm>
              <a:off x="4475275" y="5103482"/>
              <a:ext cx="1261708" cy="25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A2134381-70CF-BDA4-571C-5A1CDE9B0036}"/>
              </a:ext>
            </a:extLst>
          </p:cNvPr>
          <p:cNvSpPr txBox="1"/>
          <p:nvPr/>
        </p:nvSpPr>
        <p:spPr>
          <a:xfrm>
            <a:off x="5686711" y="2567377"/>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6" name="TextBox 5">
            <a:extLst>
              <a:ext uri="{FF2B5EF4-FFF2-40B4-BE49-F238E27FC236}">
                <a16:creationId xmlns:a16="http://schemas.microsoft.com/office/drawing/2014/main" id="{3FB85CD2-B853-0378-0185-716C44573FA6}"/>
              </a:ext>
            </a:extLst>
          </p:cNvPr>
          <p:cNvSpPr txBox="1"/>
          <p:nvPr/>
        </p:nvSpPr>
        <p:spPr>
          <a:xfrm>
            <a:off x="5683616" y="2827693"/>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27" name="TextBox 26">
            <a:extLst>
              <a:ext uri="{FF2B5EF4-FFF2-40B4-BE49-F238E27FC236}">
                <a16:creationId xmlns:a16="http://schemas.microsoft.com/office/drawing/2014/main" id="{604D01D0-E3BE-79D8-7485-B6FBB6B051D1}"/>
              </a:ext>
            </a:extLst>
          </p:cNvPr>
          <p:cNvSpPr txBox="1"/>
          <p:nvPr/>
        </p:nvSpPr>
        <p:spPr>
          <a:xfrm>
            <a:off x="5607154" y="4368606"/>
            <a:ext cx="295274" cy="369332"/>
          </a:xfrm>
          <a:prstGeom prst="rect">
            <a:avLst/>
          </a:prstGeom>
          <a:noFill/>
        </p:spPr>
        <p:txBody>
          <a:bodyPr wrap="none" rtlCol="0">
            <a:spAutoFit/>
          </a:bodyPr>
          <a:lstStyle/>
          <a:p>
            <a:r>
              <a:rPr lang="en-GB" dirty="0">
                <a:latin typeface="Frutiger LT Pro 57 Condensed" panose="020B0606020204020204" pitchFamily="34" charset="0"/>
              </a:rPr>
              <a:t>1</a:t>
            </a:r>
          </a:p>
        </p:txBody>
      </p:sp>
      <p:sp>
        <p:nvSpPr>
          <p:cNvPr id="28" name="TextBox 27">
            <a:extLst>
              <a:ext uri="{FF2B5EF4-FFF2-40B4-BE49-F238E27FC236}">
                <a16:creationId xmlns:a16="http://schemas.microsoft.com/office/drawing/2014/main" id="{27D6EFD3-1591-20B6-217E-1517C41E745C}"/>
              </a:ext>
            </a:extLst>
          </p:cNvPr>
          <p:cNvSpPr txBox="1"/>
          <p:nvPr/>
        </p:nvSpPr>
        <p:spPr>
          <a:xfrm>
            <a:off x="5607154" y="4646832"/>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pic>
        <p:nvPicPr>
          <p:cNvPr id="2" name="Graphic 1" descr="Award ribbon with star">
            <a:extLst>
              <a:ext uri="{FF2B5EF4-FFF2-40B4-BE49-F238E27FC236}">
                <a16:creationId xmlns:a16="http://schemas.microsoft.com/office/drawing/2014/main" id="{F0B064C7-FC7B-1D4E-CA00-8EC1A7B588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pic>
        <p:nvPicPr>
          <p:cNvPr id="3" name="Graphic 2" descr="Lightbulb with solid fill">
            <a:extLst>
              <a:ext uri="{FF2B5EF4-FFF2-40B4-BE49-F238E27FC236}">
                <a16:creationId xmlns:a16="http://schemas.microsoft.com/office/drawing/2014/main" id="{547CC11C-EDCA-F198-3BDA-E2606CFEA9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000" y="5449694"/>
            <a:ext cx="563016" cy="599989"/>
          </a:xfrm>
          <a:prstGeom prst="rect">
            <a:avLst/>
          </a:prstGeom>
        </p:spPr>
      </p:pic>
      <p:sp>
        <p:nvSpPr>
          <p:cNvPr id="7" name="TextBox 6">
            <a:extLst>
              <a:ext uri="{FF2B5EF4-FFF2-40B4-BE49-F238E27FC236}">
                <a16:creationId xmlns:a16="http://schemas.microsoft.com/office/drawing/2014/main" id="{427E71B5-F481-4FC5-59D4-0878418C34E5}"/>
              </a:ext>
            </a:extLst>
          </p:cNvPr>
          <p:cNvSpPr txBox="1"/>
          <p:nvPr/>
        </p:nvSpPr>
        <p:spPr>
          <a:xfrm>
            <a:off x="1262902" y="5565022"/>
            <a:ext cx="8229099" cy="369332"/>
          </a:xfrm>
          <a:prstGeom prst="rect">
            <a:avLst/>
          </a:prstGeom>
          <a:noFill/>
        </p:spPr>
        <p:txBody>
          <a:bodyPr wrap="square">
            <a:spAutoFit/>
          </a:bodyPr>
          <a:lstStyle/>
          <a:p>
            <a:pPr algn="just">
              <a:spcBef>
                <a:spcPts val="300"/>
              </a:spcBef>
              <a:spcAft>
                <a:spcPts val="0"/>
              </a:spcAft>
            </a:pPr>
            <a:r>
              <a:rPr lang="en-US" b="1" dirty="0">
                <a:solidFill>
                  <a:srgbClr val="FF0000"/>
                </a:solidFill>
                <a:latin typeface="Frutiger LT Pro 57 Condensed" panose="020B0606020204020204" pitchFamily="34" charset="0"/>
              </a:rPr>
              <a:t>Important</a:t>
            </a:r>
            <a:r>
              <a:rPr lang="en-US" dirty="0">
                <a:solidFill>
                  <a:srgbClr val="FF0000"/>
                </a:solidFill>
                <a:latin typeface="Frutiger LT Pro 57 Condensed" panose="020B0606020204020204" pitchFamily="34" charset="0"/>
              </a:rPr>
              <a:t>:</a:t>
            </a:r>
            <a:r>
              <a:rPr lang="en-GB" dirty="0">
                <a:solidFill>
                  <a:srgbClr val="5492CD"/>
                </a:solidFill>
                <a:latin typeface="Frutiger LT Pro 57 Condensed" panose="020B0606020204020204" pitchFamily="34" charset="0"/>
              </a:rPr>
              <a:t>The </a:t>
            </a:r>
            <a:r>
              <a:rPr lang="en-GB" i="1" dirty="0">
                <a:solidFill>
                  <a:srgbClr val="5492CD"/>
                </a:solidFill>
                <a:latin typeface="Frutiger LT Pro 57 Condensed" panose="020B0606020204020204" pitchFamily="34" charset="0"/>
              </a:rPr>
              <a:t>Software</a:t>
            </a:r>
            <a:r>
              <a:rPr lang="en-GB" dirty="0">
                <a:solidFill>
                  <a:srgbClr val="5492CD"/>
                </a:solidFill>
                <a:latin typeface="Frutiger LT Pro 57 Condensed" panose="020B0606020204020204" pitchFamily="34" charset="0"/>
              </a:rPr>
              <a:t> can only import XML’ s generated by that version of the </a:t>
            </a:r>
            <a:r>
              <a:rPr lang="en-GB" i="1" dirty="0">
                <a:solidFill>
                  <a:srgbClr val="5492CD"/>
                </a:solidFill>
                <a:latin typeface="Frutiger LT Pro 57 Condensed" panose="020B0606020204020204" pitchFamily="34" charset="0"/>
              </a:rPr>
              <a:t>Software</a:t>
            </a:r>
            <a:endParaRPr lang="en-US" b="1" i="1" dirty="0">
              <a:solidFill>
                <a:srgbClr val="5492CD"/>
              </a:solidFill>
              <a:latin typeface="Frutiger LT Pro 57 Condensed" panose="020B0606020204020204" pitchFamily="34" charset="0"/>
            </a:endParaRPr>
          </a:p>
        </p:txBody>
      </p:sp>
    </p:spTree>
    <p:extLst>
      <p:ext uri="{BB962C8B-B14F-4D97-AF65-F5344CB8AC3E}">
        <p14:creationId xmlns:p14="http://schemas.microsoft.com/office/powerpoint/2010/main" val="2376253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FDD6-4498-F391-290E-D0567A5D933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304F84D-B2C7-2ACD-91B5-FF470E1F30DE}"/>
              </a:ext>
            </a:extLst>
          </p:cNvPr>
          <p:cNvSpPr txBox="1"/>
          <p:nvPr/>
        </p:nvSpPr>
        <p:spPr>
          <a:xfrm>
            <a:off x="360000" y="2449754"/>
            <a:ext cx="3769317" cy="3370153"/>
          </a:xfrm>
          <a:prstGeom prst="rect">
            <a:avLst/>
          </a:prstGeom>
          <a:noFill/>
        </p:spPr>
        <p:txBody>
          <a:bodyPr wrap="square">
            <a:spAutoFit/>
          </a:bodyPr>
          <a:lstStyle/>
          <a:p>
            <a:pPr algn="just">
              <a:spcBef>
                <a:spcPts val="300"/>
              </a:spcBef>
              <a:spcAft>
                <a:spcPts val="300"/>
              </a:spcAft>
            </a:pPr>
            <a:r>
              <a:rPr lang="en-US" dirty="0">
                <a:solidFill>
                  <a:schemeClr val="accent1"/>
                </a:solidFill>
                <a:latin typeface="+mj-lt"/>
              </a:rPr>
              <a:t>To export worksheet data via XML:</a:t>
            </a:r>
          </a:p>
          <a:p>
            <a:pPr algn="just">
              <a:spcBef>
                <a:spcPts val="300"/>
              </a:spcBef>
              <a:spcAft>
                <a:spcPts val="300"/>
              </a:spcAft>
            </a:pPr>
            <a:r>
              <a:rPr lang="en-US" dirty="0">
                <a:solidFill>
                  <a:schemeClr val="accent1"/>
                </a:solidFill>
                <a:latin typeface="+mj-lt"/>
              </a:rPr>
              <a:t>1. </a:t>
            </a:r>
            <a:r>
              <a:rPr lang="en-US" b="1" dirty="0">
                <a:solidFill>
                  <a:schemeClr val="accent1"/>
                </a:solidFill>
                <a:latin typeface="+mj-lt"/>
              </a:rPr>
              <a:t>Select one or more category/</a:t>
            </a:r>
            <a:r>
              <a:rPr lang="en-US" b="1" dirty="0" err="1">
                <a:solidFill>
                  <a:schemeClr val="accent1"/>
                </a:solidFill>
                <a:latin typeface="+mj-lt"/>
              </a:rPr>
              <a:t>ies</a:t>
            </a:r>
            <a:r>
              <a:rPr lang="en-US" b="1" dirty="0">
                <a:solidFill>
                  <a:schemeClr val="accent1"/>
                </a:solidFill>
                <a:latin typeface="+mj-lt"/>
              </a:rPr>
              <a:t> </a:t>
            </a:r>
            <a:r>
              <a:rPr lang="en-US" dirty="0">
                <a:solidFill>
                  <a:schemeClr val="accent1"/>
                </a:solidFill>
                <a:latin typeface="+mj-lt"/>
              </a:rPr>
              <a:t>of interest. Categories containing worksheets (data) are marked blue. Click </a:t>
            </a:r>
            <a:r>
              <a:rPr lang="en-US" b="1" dirty="0">
                <a:solidFill>
                  <a:schemeClr val="accent1"/>
                </a:solidFill>
                <a:latin typeface="+mj-lt"/>
              </a:rPr>
              <a:t>Next.</a:t>
            </a:r>
          </a:p>
          <a:p>
            <a:pPr algn="just">
              <a:spcBef>
                <a:spcPts val="300"/>
              </a:spcBef>
              <a:spcAft>
                <a:spcPts val="300"/>
              </a:spcAft>
            </a:pPr>
            <a:r>
              <a:rPr lang="en-US" b="1" dirty="0">
                <a:solidFill>
                  <a:schemeClr val="accent1"/>
                </a:solidFill>
                <a:latin typeface="+mj-lt"/>
              </a:rPr>
              <a:t>2. Select one or more years to export </a:t>
            </a:r>
            <a:r>
              <a:rPr lang="en-US" dirty="0">
                <a:solidFill>
                  <a:schemeClr val="accent1"/>
                </a:solidFill>
                <a:latin typeface="+mj-lt"/>
              </a:rPr>
              <a:t>and click </a:t>
            </a:r>
            <a:r>
              <a:rPr lang="en-US" b="1" dirty="0">
                <a:solidFill>
                  <a:schemeClr val="accent1"/>
                </a:solidFill>
                <a:latin typeface="+mj-lt"/>
              </a:rPr>
              <a:t>Export.  </a:t>
            </a:r>
          </a:p>
          <a:p>
            <a:pPr algn="just">
              <a:spcBef>
                <a:spcPts val="300"/>
              </a:spcBef>
              <a:spcAft>
                <a:spcPts val="300"/>
              </a:spcAft>
            </a:pPr>
            <a:r>
              <a:rPr lang="en-US" b="1" dirty="0">
                <a:solidFill>
                  <a:schemeClr val="accent1"/>
                </a:solidFill>
                <a:latin typeface="+mj-lt"/>
              </a:rPr>
              <a:t>3. </a:t>
            </a:r>
            <a:r>
              <a:rPr lang="en-US" dirty="0">
                <a:solidFill>
                  <a:schemeClr val="accent1"/>
                </a:solidFill>
                <a:latin typeface="+mj-lt"/>
              </a:rPr>
              <a:t>Select a folder and name the </a:t>
            </a:r>
            <a:r>
              <a:rPr lang="en-US" b="1" dirty="0">
                <a:solidFill>
                  <a:schemeClr val="accent1"/>
                </a:solidFill>
                <a:latin typeface="+mj-lt"/>
              </a:rPr>
              <a:t>XML file </a:t>
            </a:r>
            <a:r>
              <a:rPr lang="en-US" dirty="0">
                <a:solidFill>
                  <a:schemeClr val="accent1"/>
                </a:solidFill>
                <a:latin typeface="+mj-lt"/>
              </a:rPr>
              <a:t>when prompted.</a:t>
            </a:r>
            <a:r>
              <a:rPr lang="en-US" sz="1800" b="0" i="0" u="none" strike="noStrike" baseline="0" dirty="0">
                <a:solidFill>
                  <a:schemeClr val="accent1"/>
                </a:solidFill>
                <a:latin typeface="+mj-lt"/>
              </a:rPr>
              <a:t>  </a:t>
            </a:r>
            <a:r>
              <a:rPr lang="en-US" b="1" dirty="0">
                <a:solidFill>
                  <a:schemeClr val="accent1"/>
                </a:solidFill>
                <a:latin typeface="+mj-lt"/>
              </a:rPr>
              <a:t>Close</a:t>
            </a:r>
            <a:r>
              <a:rPr lang="en-US" dirty="0">
                <a:solidFill>
                  <a:schemeClr val="accent1"/>
                </a:solidFill>
                <a:latin typeface="+mj-lt"/>
              </a:rPr>
              <a:t> the Export process once </a:t>
            </a:r>
            <a:r>
              <a:rPr lang="en-US" b="1" dirty="0">
                <a:solidFill>
                  <a:schemeClr val="accent1"/>
                </a:solidFill>
                <a:latin typeface="+mj-lt"/>
              </a:rPr>
              <a:t>100% Progress</a:t>
            </a:r>
            <a:r>
              <a:rPr lang="en-US" dirty="0">
                <a:solidFill>
                  <a:schemeClr val="accent1"/>
                </a:solidFill>
                <a:latin typeface="+mj-lt"/>
              </a:rPr>
              <a:t> is achieved</a:t>
            </a:r>
            <a:endParaRPr lang="en-US" b="1" dirty="0">
              <a:solidFill>
                <a:schemeClr val="accent1"/>
              </a:solidFill>
              <a:latin typeface="+mj-lt"/>
            </a:endParaRPr>
          </a:p>
        </p:txBody>
      </p:sp>
      <p:sp>
        <p:nvSpPr>
          <p:cNvPr id="7" name="Title 1">
            <a:extLst>
              <a:ext uri="{FF2B5EF4-FFF2-40B4-BE49-F238E27FC236}">
                <a16:creationId xmlns:a16="http://schemas.microsoft.com/office/drawing/2014/main" id="{A59D4C7B-5812-1C90-970F-2ABFC38A16A9}"/>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8" name="Picture 7">
            <a:extLst>
              <a:ext uri="{FF2B5EF4-FFF2-40B4-BE49-F238E27FC236}">
                <a16:creationId xmlns:a16="http://schemas.microsoft.com/office/drawing/2014/main" id="{D27A96A4-6C22-498F-D629-20C89DD2103A}"/>
              </a:ext>
            </a:extLst>
          </p:cNvPr>
          <p:cNvPicPr>
            <a:picLocks noChangeAspect="1"/>
          </p:cNvPicPr>
          <p:nvPr/>
        </p:nvPicPr>
        <p:blipFill>
          <a:blip r:embed="rId2"/>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3CAC6D9B-8637-6FA1-B6EA-BCB77A9AC749}"/>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80F144-6C44-3C87-2D83-8E7326DBDE20}"/>
              </a:ext>
            </a:extLst>
          </p:cNvPr>
          <p:cNvPicPr>
            <a:picLocks noChangeAspect="1"/>
          </p:cNvPicPr>
          <p:nvPr/>
        </p:nvPicPr>
        <p:blipFill>
          <a:blip r:embed="rId3"/>
          <a:stretch>
            <a:fillRect/>
          </a:stretch>
        </p:blipFill>
        <p:spPr>
          <a:xfrm>
            <a:off x="9368982" y="712068"/>
            <a:ext cx="2515551" cy="1758921"/>
          </a:xfrm>
          <a:prstGeom prst="rect">
            <a:avLst/>
          </a:prstGeom>
          <a:ln w="3175">
            <a:solidFill>
              <a:schemeClr val="tx1"/>
            </a:solidFill>
          </a:ln>
        </p:spPr>
      </p:pic>
      <p:pic>
        <p:nvPicPr>
          <p:cNvPr id="2" name="Graphic 1" descr="Award ribbon with star">
            <a:extLst>
              <a:ext uri="{FF2B5EF4-FFF2-40B4-BE49-F238E27FC236}">
                <a16:creationId xmlns:a16="http://schemas.microsoft.com/office/drawing/2014/main" id="{3C161D11-7E11-A545-3EA4-A4E7AC666A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pic>
        <p:nvPicPr>
          <p:cNvPr id="5" name="Picture 4">
            <a:extLst>
              <a:ext uri="{FF2B5EF4-FFF2-40B4-BE49-F238E27FC236}">
                <a16:creationId xmlns:a16="http://schemas.microsoft.com/office/drawing/2014/main" id="{27370149-B1E1-DB37-FF85-B4DAE1D81C12}"/>
              </a:ext>
            </a:extLst>
          </p:cNvPr>
          <p:cNvPicPr>
            <a:picLocks noChangeAspect="1"/>
          </p:cNvPicPr>
          <p:nvPr/>
        </p:nvPicPr>
        <p:blipFill>
          <a:blip r:embed="rId6"/>
          <a:stretch>
            <a:fillRect/>
          </a:stretch>
        </p:blipFill>
        <p:spPr>
          <a:xfrm>
            <a:off x="4533816" y="2449754"/>
            <a:ext cx="4184786" cy="4408245"/>
          </a:xfrm>
          <a:prstGeom prst="rect">
            <a:avLst/>
          </a:prstGeom>
        </p:spPr>
      </p:pic>
      <p:pic>
        <p:nvPicPr>
          <p:cNvPr id="14" name="Picture 13">
            <a:extLst>
              <a:ext uri="{FF2B5EF4-FFF2-40B4-BE49-F238E27FC236}">
                <a16:creationId xmlns:a16="http://schemas.microsoft.com/office/drawing/2014/main" id="{354C1664-519C-6CD7-C027-F00EF0E3B9D9}"/>
              </a:ext>
            </a:extLst>
          </p:cNvPr>
          <p:cNvPicPr>
            <a:picLocks noChangeAspect="1"/>
          </p:cNvPicPr>
          <p:nvPr/>
        </p:nvPicPr>
        <p:blipFill>
          <a:blip r:embed="rId7"/>
          <a:stretch>
            <a:fillRect/>
          </a:stretch>
        </p:blipFill>
        <p:spPr>
          <a:xfrm>
            <a:off x="8889968" y="2613445"/>
            <a:ext cx="3185926" cy="3293836"/>
          </a:xfrm>
          <a:prstGeom prst="rect">
            <a:avLst/>
          </a:prstGeom>
        </p:spPr>
      </p:pic>
      <p:sp>
        <p:nvSpPr>
          <p:cNvPr id="15" name="TextBox 14">
            <a:extLst>
              <a:ext uri="{FF2B5EF4-FFF2-40B4-BE49-F238E27FC236}">
                <a16:creationId xmlns:a16="http://schemas.microsoft.com/office/drawing/2014/main" id="{786A790D-3EFB-433C-5018-92965F4AC61E}"/>
              </a:ext>
            </a:extLst>
          </p:cNvPr>
          <p:cNvSpPr txBox="1"/>
          <p:nvPr/>
        </p:nvSpPr>
        <p:spPr>
          <a:xfrm>
            <a:off x="288564" y="1418543"/>
            <a:ext cx="8324017" cy="1000274"/>
          </a:xfrm>
          <a:prstGeom prst="rect">
            <a:avLst/>
          </a:prstGeom>
          <a:noFill/>
        </p:spPr>
        <p:txBody>
          <a:bodyPr wrap="square" rtlCol="0">
            <a:spAutoFit/>
          </a:bodyPr>
          <a:lstStyle/>
          <a:p>
            <a:pPr algn="just">
              <a:spcBef>
                <a:spcPts val="300"/>
              </a:spcBef>
              <a:spcAft>
                <a:spcPts val="300"/>
              </a:spcAft>
            </a:pPr>
            <a:r>
              <a:rPr lang="en-US" b="1">
                <a:solidFill>
                  <a:schemeClr val="accent1"/>
                </a:solidFill>
                <a:latin typeface="+mj-lt"/>
              </a:rPr>
              <a:t>Export Worksheet Data</a:t>
            </a:r>
            <a:endParaRPr lang="en-US" i="1">
              <a:solidFill>
                <a:srgbClr val="FF0000"/>
              </a:solidFill>
              <a:latin typeface="+mj-lt"/>
            </a:endParaRPr>
          </a:p>
          <a:p>
            <a:pPr algn="just">
              <a:spcBef>
                <a:spcPts val="300"/>
              </a:spcBef>
              <a:spcAft>
                <a:spcPts val="300"/>
              </a:spcAft>
            </a:pPr>
            <a:r>
              <a:rPr lang="en-US">
                <a:solidFill>
                  <a:schemeClr val="accent1"/>
                </a:solidFill>
                <a:latin typeface="+mj-lt"/>
              </a:rPr>
              <a:t>This menu item opens a series of dialog boxes that allow users to select which sectors, sub-sectors, or categories and inventory years are to be included in the XML file.</a:t>
            </a:r>
            <a:endParaRPr lang="en-US" dirty="0">
              <a:solidFill>
                <a:schemeClr val="accent1"/>
              </a:solidFill>
              <a:latin typeface="+mj-lt"/>
            </a:endParaRPr>
          </a:p>
        </p:txBody>
      </p:sp>
      <p:pic>
        <p:nvPicPr>
          <p:cNvPr id="17" name="Graphic 16" descr="Badge 1 with solid fill">
            <a:extLst>
              <a:ext uri="{FF2B5EF4-FFF2-40B4-BE49-F238E27FC236}">
                <a16:creationId xmlns:a16="http://schemas.microsoft.com/office/drawing/2014/main" id="{97450552-3420-15AB-6F4F-46D8E4F18C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92178" y="5751609"/>
            <a:ext cx="575316" cy="575316"/>
          </a:xfrm>
          <a:prstGeom prst="rect">
            <a:avLst/>
          </a:prstGeom>
        </p:spPr>
      </p:pic>
      <p:pic>
        <p:nvPicPr>
          <p:cNvPr id="19" name="Graphic 18" descr="Badge with solid fill">
            <a:extLst>
              <a:ext uri="{FF2B5EF4-FFF2-40B4-BE49-F238E27FC236}">
                <a16:creationId xmlns:a16="http://schemas.microsoft.com/office/drawing/2014/main" id="{C10A945D-D260-6B77-235E-57A12E4FDE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90372" y="5048250"/>
            <a:ext cx="576072" cy="576072"/>
          </a:xfrm>
          <a:prstGeom prst="rect">
            <a:avLst/>
          </a:prstGeom>
        </p:spPr>
      </p:pic>
      <p:pic>
        <p:nvPicPr>
          <p:cNvPr id="22" name="Graphic 21" descr="Badge 3 with solid fill">
            <a:extLst>
              <a:ext uri="{FF2B5EF4-FFF2-40B4-BE49-F238E27FC236}">
                <a16:creationId xmlns:a16="http://schemas.microsoft.com/office/drawing/2014/main" id="{2A9979E3-6406-6C0C-3F49-23C0EDD3A7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81783" y="1943489"/>
            <a:ext cx="576072" cy="576072"/>
          </a:xfrm>
          <a:prstGeom prst="rect">
            <a:avLst/>
          </a:prstGeom>
        </p:spPr>
      </p:pic>
      <p:pic>
        <p:nvPicPr>
          <p:cNvPr id="3" name="Graphic 2" descr="Lightbulb with solid fill">
            <a:extLst>
              <a:ext uri="{FF2B5EF4-FFF2-40B4-BE49-F238E27FC236}">
                <a16:creationId xmlns:a16="http://schemas.microsoft.com/office/drawing/2014/main" id="{DD2BC3F9-9D71-25C5-8395-717DDA3879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0280" y="5790502"/>
            <a:ext cx="387384" cy="433809"/>
          </a:xfrm>
          <a:prstGeom prst="rect">
            <a:avLst/>
          </a:prstGeom>
        </p:spPr>
      </p:pic>
      <p:sp>
        <p:nvSpPr>
          <p:cNvPr id="4" name="TextBox 3">
            <a:extLst>
              <a:ext uri="{FF2B5EF4-FFF2-40B4-BE49-F238E27FC236}">
                <a16:creationId xmlns:a16="http://schemas.microsoft.com/office/drawing/2014/main" id="{D4F8FF4B-D310-AF50-CB6E-AE950A4150E1}"/>
              </a:ext>
            </a:extLst>
          </p:cNvPr>
          <p:cNvSpPr txBox="1"/>
          <p:nvPr/>
        </p:nvSpPr>
        <p:spPr>
          <a:xfrm>
            <a:off x="501195" y="5760288"/>
            <a:ext cx="4032621" cy="738664"/>
          </a:xfrm>
          <a:prstGeom prst="rect">
            <a:avLst/>
          </a:prstGeom>
          <a:noFill/>
        </p:spPr>
        <p:txBody>
          <a:bodyPr wrap="square" rtlCol="0">
            <a:spAutoFit/>
          </a:bodyPr>
          <a:lstStyle/>
          <a:p>
            <a:pPr algn="just"/>
            <a:r>
              <a:rPr lang="en-US" sz="1400" b="1" dirty="0">
                <a:solidFill>
                  <a:srgbClr val="FF0000"/>
                </a:solidFill>
                <a:latin typeface="Frutiger LT Pro 57 Condensed" panose="020B0606020204020204" pitchFamily="34" charset="0"/>
              </a:rPr>
              <a:t>Note</a:t>
            </a:r>
            <a:r>
              <a:rPr lang="en-US" sz="1400" dirty="0">
                <a:solidFill>
                  <a:srgbClr val="0070C0"/>
                </a:solidFill>
                <a:latin typeface="Frutiger LT Pro 57 Condensed" panose="020B0606020204020204" pitchFamily="34" charset="0"/>
              </a:rPr>
              <a:t>: where a category selected uses a data manager, then also data in the Data Manager are exported [</a:t>
            </a:r>
            <a:r>
              <a:rPr lang="en-US" sz="1400" dirty="0">
                <a:solidFill>
                  <a:srgbClr val="0070C0"/>
                </a:solidFill>
                <a:latin typeface="Frutiger LT Pro 57 Condensed" panose="020B0606020204020204" pitchFamily="34" charset="0"/>
                <a:hlinkClick r:id="rId16" action="ppaction://hlinksldjump"/>
              </a:rPr>
              <a:t>see Administrate Menu – Data Managers</a:t>
            </a:r>
            <a:r>
              <a:rPr lang="en-US" sz="1400" dirty="0">
                <a:solidFill>
                  <a:srgbClr val="0070C0"/>
                </a:solidFill>
                <a:latin typeface="Frutiger LT Pro 57 Condensed" panose="020B0606020204020204" pitchFamily="34" charset="0"/>
              </a:rPr>
              <a:t>]</a:t>
            </a:r>
          </a:p>
        </p:txBody>
      </p:sp>
    </p:spTree>
    <p:extLst>
      <p:ext uri="{BB962C8B-B14F-4D97-AF65-F5344CB8AC3E}">
        <p14:creationId xmlns:p14="http://schemas.microsoft.com/office/powerpoint/2010/main" val="79382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09FC9-D62B-000A-FEFD-A0FB528AA15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76E5B7-2CFC-C590-FC66-1E4C0E27B7EF}"/>
              </a:ext>
            </a:extLst>
          </p:cNvPr>
          <p:cNvPicPr>
            <a:picLocks noChangeAspect="1"/>
          </p:cNvPicPr>
          <p:nvPr/>
        </p:nvPicPr>
        <p:blipFill>
          <a:blip r:embed="rId2"/>
          <a:stretch>
            <a:fillRect/>
          </a:stretch>
        </p:blipFill>
        <p:spPr>
          <a:xfrm>
            <a:off x="7705010" y="1454312"/>
            <a:ext cx="4258043" cy="4740914"/>
          </a:xfrm>
          <a:prstGeom prst="rect">
            <a:avLst/>
          </a:prstGeom>
          <a:ln w="3175">
            <a:solidFill>
              <a:schemeClr val="tx1"/>
            </a:solidFill>
          </a:ln>
        </p:spPr>
      </p:pic>
      <p:sp>
        <p:nvSpPr>
          <p:cNvPr id="9" name="TextBox 8">
            <a:extLst>
              <a:ext uri="{FF2B5EF4-FFF2-40B4-BE49-F238E27FC236}">
                <a16:creationId xmlns:a16="http://schemas.microsoft.com/office/drawing/2014/main" id="{BA033456-D143-42AC-DF2B-B4E462D18AD2}"/>
              </a:ext>
            </a:extLst>
          </p:cNvPr>
          <p:cNvSpPr txBox="1"/>
          <p:nvPr/>
        </p:nvSpPr>
        <p:spPr>
          <a:xfrm>
            <a:off x="299341" y="1259170"/>
            <a:ext cx="7123627" cy="4632037"/>
          </a:xfrm>
          <a:prstGeom prst="rect">
            <a:avLst/>
          </a:prstGeom>
          <a:noFill/>
        </p:spPr>
        <p:txBody>
          <a:bodyPr wrap="square">
            <a:spAutoFit/>
          </a:bodyPr>
          <a:lstStyle/>
          <a:p>
            <a:pPr algn="just">
              <a:spcBef>
                <a:spcPts val="300"/>
              </a:spcBef>
              <a:spcAft>
                <a:spcPts val="300"/>
              </a:spcAft>
            </a:pPr>
            <a:r>
              <a:rPr lang="en-US" b="1" dirty="0">
                <a:solidFill>
                  <a:schemeClr val="accent1"/>
                </a:solidFill>
                <a:latin typeface="Frutiger LT Pro 57 Condensed" panose="020B0606020204020204" pitchFamily="34" charset="0"/>
              </a:rPr>
              <a:t>Import Worksheet Data</a:t>
            </a:r>
            <a:endParaRPr lang="en-US" b="1" dirty="0">
              <a:solidFill>
                <a:srgbClr val="000000"/>
              </a:solidFill>
              <a:latin typeface="Frutiger LT Pro 57 Condensed" panose="020B0606020204020204" pitchFamily="34" charset="0"/>
            </a:endParaRPr>
          </a:p>
          <a:p>
            <a:pPr algn="just">
              <a:spcBef>
                <a:spcPts val="300"/>
              </a:spcBef>
              <a:spcAft>
                <a:spcPts val="300"/>
              </a:spcAft>
            </a:pPr>
            <a:r>
              <a:rPr lang="en-US" sz="1600" dirty="0">
                <a:solidFill>
                  <a:schemeClr val="accent1"/>
                </a:solidFill>
                <a:latin typeface="Frutiger LT Pro 57 Condensed" panose="020B0606020204020204" pitchFamily="34" charset="0"/>
              </a:rPr>
              <a:t>This menu item opens a dialog window that allows import of an XML file containing an inventory or part thereof -i.e. one or more sectors or categories from one or more source inventory years- into one or more years of the target database.</a:t>
            </a:r>
          </a:p>
          <a:p>
            <a:pPr algn="just">
              <a:spcBef>
                <a:spcPts val="300"/>
              </a:spcBef>
              <a:spcAft>
                <a:spcPts val="300"/>
              </a:spcAft>
            </a:pPr>
            <a:r>
              <a:rPr lang="en-US" sz="1600" b="1" i="0" u="none" strike="noStrike" baseline="0" dirty="0">
                <a:solidFill>
                  <a:schemeClr val="accent1"/>
                </a:solidFill>
                <a:latin typeface="Frutiger LT Pro 57 Condensed" panose="020B0606020204020204" pitchFamily="34" charset="0"/>
              </a:rPr>
              <a:t>To import worksheet data: </a:t>
            </a:r>
          </a:p>
          <a:p>
            <a:pPr marL="358775" indent="-358775" algn="just">
              <a:spcBef>
                <a:spcPts val="300"/>
              </a:spcBef>
              <a:spcAft>
                <a:spcPts val="300"/>
              </a:spcAft>
            </a:pPr>
            <a:r>
              <a:rPr lang="en-US" sz="1600" b="0" i="0" u="none" strike="noStrike" baseline="0" dirty="0">
                <a:solidFill>
                  <a:schemeClr val="accent1"/>
                </a:solidFill>
                <a:latin typeface="Frutiger LT Pro 57 Condensed" panose="020B0606020204020204" pitchFamily="34" charset="0"/>
              </a:rPr>
              <a:t>1.	Select </a:t>
            </a:r>
            <a:r>
              <a:rPr lang="en-US" sz="1600" b="1" i="0" u="none" strike="noStrike" baseline="0" dirty="0">
                <a:solidFill>
                  <a:schemeClr val="accent1"/>
                </a:solidFill>
                <a:latin typeface="Frutiger LT Pro 57 Condensed" panose="020B0606020204020204" pitchFamily="34" charset="0"/>
              </a:rPr>
              <a:t>Open </a:t>
            </a:r>
            <a:r>
              <a:rPr lang="en-US" sz="1600" b="0" i="0" u="none" strike="noStrike" baseline="0" dirty="0">
                <a:solidFill>
                  <a:schemeClr val="accent1"/>
                </a:solidFill>
                <a:latin typeface="Frutiger LT Pro 57 Condensed" panose="020B0606020204020204" pitchFamily="34" charset="0"/>
              </a:rPr>
              <a:t>button to browse for XML file to be imported. </a:t>
            </a:r>
          </a:p>
          <a:p>
            <a:pPr marL="358775" indent="-358775" algn="just">
              <a:spcBef>
                <a:spcPts val="300"/>
              </a:spcBef>
              <a:spcAft>
                <a:spcPts val="300"/>
              </a:spcAft>
              <a:buAutoNum type="arabicPeriod" startAt="2"/>
            </a:pPr>
            <a:r>
              <a:rPr lang="en-US" sz="1600" b="0" i="0" u="none" strike="noStrike" baseline="0" dirty="0">
                <a:solidFill>
                  <a:schemeClr val="accent1"/>
                </a:solidFill>
                <a:latin typeface="Frutiger LT Pro 57 Condensed" panose="020B0606020204020204" pitchFamily="34" charset="0"/>
              </a:rPr>
              <a:t>Check the details such as</a:t>
            </a:r>
          </a:p>
          <a:p>
            <a:pPr marL="715963" lvl="1" indent="-273050" algn="just">
              <a:spcBef>
                <a:spcPts val="300"/>
              </a:spcBef>
              <a:spcAft>
                <a:spcPts val="300"/>
              </a:spcAft>
              <a:buFont typeface="Wingdings" panose="05000000000000000000" pitchFamily="2" charset="2"/>
              <a:buChar char="ü"/>
            </a:pPr>
            <a:r>
              <a:rPr lang="en-US" sz="1400" b="1" i="0" u="none" strike="noStrike" baseline="0" dirty="0">
                <a:solidFill>
                  <a:schemeClr val="accent1"/>
                </a:solidFill>
                <a:latin typeface="Frutiger LT Pro 57 Condensed" panose="020B0606020204020204" pitchFamily="34" charset="0"/>
              </a:rPr>
              <a:t>XML Import Version, </a:t>
            </a:r>
            <a:r>
              <a:rPr lang="en-US" sz="1400" i="0" u="none" strike="noStrike" baseline="0" dirty="0">
                <a:solidFill>
                  <a:schemeClr val="accent1"/>
                </a:solidFill>
                <a:latin typeface="Frutiger LT Pro 57 Condensed" panose="020B0606020204020204" pitchFamily="34" charset="0"/>
              </a:rPr>
              <a:t>shall be same XML version (as of version 2.96 XML versioning has been made separate from software versioning).</a:t>
            </a:r>
          </a:p>
          <a:p>
            <a:pPr marL="715963" lvl="1" indent="-273050" algn="just">
              <a:spcBef>
                <a:spcPts val="300"/>
              </a:spcBef>
              <a:spcAft>
                <a:spcPts val="300"/>
              </a:spcAft>
              <a:buFont typeface="Wingdings" panose="05000000000000000000" pitchFamily="2" charset="2"/>
              <a:buChar char="ü"/>
            </a:pPr>
            <a:r>
              <a:rPr lang="en-US" sz="1400" b="1" dirty="0">
                <a:solidFill>
                  <a:schemeClr val="accent1"/>
                </a:solidFill>
                <a:latin typeface="Frutiger LT Pro 57 Condensed" panose="020B0606020204020204" pitchFamily="34" charset="0"/>
              </a:rPr>
              <a:t>Country/Territory</a:t>
            </a:r>
            <a:r>
              <a:rPr lang="en-US" sz="1400" dirty="0">
                <a:solidFill>
                  <a:schemeClr val="accent1"/>
                </a:solidFill>
                <a:latin typeface="Frutiger LT Pro 57 Condensed" panose="020B0606020204020204" pitchFamily="34" charset="0"/>
              </a:rPr>
              <a:t>, shall be same version of the </a:t>
            </a:r>
            <a:r>
              <a:rPr lang="en-US" sz="1400" i="1" dirty="0">
                <a:solidFill>
                  <a:schemeClr val="accent1"/>
                </a:solidFill>
                <a:latin typeface="Frutiger LT Pro 57 Condensed" panose="020B0606020204020204" pitchFamily="34" charset="0"/>
              </a:rPr>
              <a:t>Software</a:t>
            </a:r>
            <a:r>
              <a:rPr lang="en-US" sz="1400" dirty="0">
                <a:solidFill>
                  <a:schemeClr val="accent1"/>
                </a:solidFill>
                <a:latin typeface="Frutiger LT Pro 57 Condensed" panose="020B0606020204020204" pitchFamily="34" charset="0"/>
              </a:rPr>
              <a:t> running</a:t>
            </a:r>
          </a:p>
          <a:p>
            <a:pPr marL="715963" lvl="1" indent="-273050" algn="just">
              <a:spcBef>
                <a:spcPts val="300"/>
              </a:spcBef>
              <a:spcAft>
                <a:spcPts val="300"/>
              </a:spcAft>
              <a:buFont typeface="Wingdings" panose="05000000000000000000" pitchFamily="2" charset="2"/>
              <a:buChar char="ü"/>
            </a:pPr>
            <a:r>
              <a:rPr lang="en-US" sz="1400" b="1" i="0" u="none" strike="noStrike" baseline="0" dirty="0">
                <a:solidFill>
                  <a:schemeClr val="accent1"/>
                </a:solidFill>
                <a:latin typeface="Frutiger LT Pro 57 Condensed" panose="020B0606020204020204" pitchFamily="34" charset="0"/>
              </a:rPr>
              <a:t>Source inventory year(s)</a:t>
            </a:r>
            <a:r>
              <a:rPr lang="en-US" sz="1400" b="0" i="0" u="none" strike="noStrike" baseline="0" dirty="0">
                <a:solidFill>
                  <a:schemeClr val="accent1"/>
                </a:solidFill>
                <a:latin typeface="Frutiger LT Pro 57 Condensed" panose="020B0606020204020204" pitchFamily="34" charset="0"/>
              </a:rPr>
              <a:t>, </a:t>
            </a:r>
            <a:r>
              <a:rPr lang="en-US" sz="1400" dirty="0">
                <a:solidFill>
                  <a:schemeClr val="accent1"/>
                </a:solidFill>
                <a:latin typeface="Frutiger LT Pro 57 Condensed" panose="020B0606020204020204" pitchFamily="34" charset="0"/>
              </a:rPr>
              <a:t>inventory years included in XML import file</a:t>
            </a:r>
            <a:r>
              <a:rPr lang="en-US" sz="1400" b="0" i="0" u="none" strike="noStrike" baseline="0" dirty="0">
                <a:solidFill>
                  <a:schemeClr val="accent1"/>
                </a:solidFill>
                <a:latin typeface="Frutiger LT Pro 57 Condensed" panose="020B0606020204020204" pitchFamily="34" charset="0"/>
              </a:rPr>
              <a:t>. </a:t>
            </a:r>
          </a:p>
          <a:p>
            <a:pPr marL="358775" indent="-358775" algn="just">
              <a:spcBef>
                <a:spcPts val="300"/>
              </a:spcBef>
              <a:spcAft>
                <a:spcPts val="300"/>
              </a:spcAft>
              <a:buAutoNum type="arabicPeriod" startAt="2"/>
            </a:pPr>
            <a:r>
              <a:rPr lang="en-US" sz="1600" b="1" dirty="0">
                <a:solidFill>
                  <a:schemeClr val="accent1"/>
                </a:solidFill>
                <a:latin typeface="Frutiger LT Pro 57 Condensed" panose="020B0606020204020204" pitchFamily="34" charset="0"/>
              </a:rPr>
              <a:t>IPCC Categories to import </a:t>
            </a:r>
            <a:r>
              <a:rPr lang="en-US" sz="1600" dirty="0">
                <a:solidFill>
                  <a:schemeClr val="accent1"/>
                </a:solidFill>
                <a:latin typeface="Frutiger LT Pro 57 Condensed" panose="020B0606020204020204" pitchFamily="34" charset="0"/>
              </a:rPr>
              <a:t>contains the list of all categories included in the source XML file. Select the categories of interest for import. All categories are selected by default. </a:t>
            </a:r>
          </a:p>
          <a:p>
            <a:pPr marL="358775" indent="-358775" algn="just">
              <a:spcBef>
                <a:spcPts val="300"/>
              </a:spcBef>
              <a:spcAft>
                <a:spcPts val="300"/>
              </a:spcAft>
              <a:buAutoNum type="arabicPeriod" startAt="2"/>
            </a:pPr>
            <a:r>
              <a:rPr lang="en-US" sz="1600" b="0" i="0" u="none" strike="noStrike" baseline="0" dirty="0">
                <a:solidFill>
                  <a:schemeClr val="accent1"/>
                </a:solidFill>
                <a:latin typeface="Frutiger LT Pro 57 Condensed" panose="020B0606020204020204" pitchFamily="34" charset="0"/>
              </a:rPr>
              <a:t>Click </a:t>
            </a:r>
            <a:r>
              <a:rPr lang="en-US" sz="1600" b="1" i="0" u="none" strike="noStrike" baseline="0" dirty="0">
                <a:solidFill>
                  <a:schemeClr val="accent1"/>
                </a:solidFill>
                <a:latin typeface="Frutiger LT Pro 57 Condensed" panose="020B0606020204020204" pitchFamily="34" charset="0"/>
              </a:rPr>
              <a:t>Next </a:t>
            </a:r>
            <a:r>
              <a:rPr lang="en-US" sz="1600" b="0" i="0" u="none" strike="noStrike" baseline="0" dirty="0">
                <a:solidFill>
                  <a:schemeClr val="accent1"/>
                </a:solidFill>
                <a:latin typeface="Frutiger LT Pro 57 Condensed" panose="020B0606020204020204" pitchFamily="34" charset="0"/>
              </a:rPr>
              <a:t>button. In subsequent steps the users will select which year(s) to import, and the import policy</a:t>
            </a:r>
            <a:r>
              <a:rPr lang="en-US" sz="1600" dirty="0">
                <a:solidFill>
                  <a:schemeClr val="accent1"/>
                </a:solidFill>
                <a:latin typeface="Frutiger LT Pro 57 Condensed" panose="020B0606020204020204" pitchFamily="34" charset="0"/>
              </a:rPr>
              <a:t>.</a:t>
            </a:r>
            <a:endParaRPr lang="en-US" sz="1600" b="0" i="0" u="none" strike="noStrike" baseline="0" dirty="0">
              <a:solidFill>
                <a:srgbClr val="000000"/>
              </a:solidFill>
              <a:highlight>
                <a:srgbClr val="FFFF00"/>
              </a:highlight>
              <a:latin typeface="Frutiger LT Pro 57 Condensed" panose="020B0606020204020204" pitchFamily="34" charset="0"/>
            </a:endParaRPr>
          </a:p>
        </p:txBody>
      </p:sp>
      <p:sp>
        <p:nvSpPr>
          <p:cNvPr id="12" name="Title 1">
            <a:extLst>
              <a:ext uri="{FF2B5EF4-FFF2-40B4-BE49-F238E27FC236}">
                <a16:creationId xmlns:a16="http://schemas.microsoft.com/office/drawing/2014/main" id="{29AD8275-14BF-CBE0-0730-005403E0A0C4}"/>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84F60D62-DB05-4840-167C-7B492700E145}"/>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ADDDEB23-50FB-5669-BDA3-244A57E8D0CF}"/>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A5DD6EE6-87B8-64C0-B037-A189C82C29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25095" y="1674951"/>
            <a:ext cx="352424" cy="352424"/>
          </a:xfrm>
          <a:prstGeom prst="rect">
            <a:avLst/>
          </a:prstGeom>
        </p:spPr>
      </p:pic>
      <p:pic>
        <p:nvPicPr>
          <p:cNvPr id="4" name="Graphic 3" descr="Badge with solid fill">
            <a:extLst>
              <a:ext uri="{FF2B5EF4-FFF2-40B4-BE49-F238E27FC236}">
                <a16:creationId xmlns:a16="http://schemas.microsoft.com/office/drawing/2014/main" id="{22227CC9-E142-6EE2-CC62-4E97A85337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42213" y="1765013"/>
            <a:ext cx="356616" cy="356616"/>
          </a:xfrm>
          <a:prstGeom prst="rect">
            <a:avLst/>
          </a:prstGeom>
        </p:spPr>
      </p:pic>
      <p:pic>
        <p:nvPicPr>
          <p:cNvPr id="6" name="Graphic 5" descr="Badge 3 with solid fill">
            <a:extLst>
              <a:ext uri="{FF2B5EF4-FFF2-40B4-BE49-F238E27FC236}">
                <a16:creationId xmlns:a16="http://schemas.microsoft.com/office/drawing/2014/main" id="{C2C6C211-C3E6-E623-0E34-A4125E9725D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20872" y="3858409"/>
            <a:ext cx="356616" cy="356616"/>
          </a:xfrm>
          <a:prstGeom prst="rect">
            <a:avLst/>
          </a:prstGeom>
        </p:spPr>
      </p:pic>
      <p:pic>
        <p:nvPicPr>
          <p:cNvPr id="3" name="Graphic 2" descr="Award ribbon with star">
            <a:extLst>
              <a:ext uri="{FF2B5EF4-FFF2-40B4-BE49-F238E27FC236}">
                <a16:creationId xmlns:a16="http://schemas.microsoft.com/office/drawing/2014/main" id="{E0B08434-8B99-1716-C234-E4B64FEE5F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6138000"/>
            <a:ext cx="720000" cy="720000"/>
          </a:xfrm>
          <a:prstGeom prst="rect">
            <a:avLst/>
          </a:prstGeom>
        </p:spPr>
      </p:pic>
      <p:pic>
        <p:nvPicPr>
          <p:cNvPr id="16" name="Graphic 15" descr="Badge 4 with solid fill">
            <a:extLst>
              <a:ext uri="{FF2B5EF4-FFF2-40B4-BE49-F238E27FC236}">
                <a16:creationId xmlns:a16="http://schemas.microsoft.com/office/drawing/2014/main" id="{FAEA1341-48BC-9E71-77BC-445B604DC4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91850" y="5691088"/>
            <a:ext cx="356616" cy="356616"/>
          </a:xfrm>
          <a:prstGeom prst="rect">
            <a:avLst/>
          </a:prstGeom>
        </p:spPr>
      </p:pic>
      <p:pic>
        <p:nvPicPr>
          <p:cNvPr id="5" name="Graphic 4" descr="Lightbulb with solid fill">
            <a:extLst>
              <a:ext uri="{FF2B5EF4-FFF2-40B4-BE49-F238E27FC236}">
                <a16:creationId xmlns:a16="http://schemas.microsoft.com/office/drawing/2014/main" id="{98FEC642-95AC-27F1-F028-9F907659E5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0663" y="5899644"/>
            <a:ext cx="535780" cy="599989"/>
          </a:xfrm>
          <a:prstGeom prst="rect">
            <a:avLst/>
          </a:prstGeom>
        </p:spPr>
      </p:pic>
      <p:sp>
        <p:nvSpPr>
          <p:cNvPr id="7" name="TextBox 6">
            <a:extLst>
              <a:ext uri="{FF2B5EF4-FFF2-40B4-BE49-F238E27FC236}">
                <a16:creationId xmlns:a16="http://schemas.microsoft.com/office/drawing/2014/main" id="{F61AA727-86FC-2BD2-09C5-509FD77A3B06}"/>
              </a:ext>
            </a:extLst>
          </p:cNvPr>
          <p:cNvSpPr txBox="1"/>
          <p:nvPr/>
        </p:nvSpPr>
        <p:spPr>
          <a:xfrm>
            <a:off x="1002042" y="5932976"/>
            <a:ext cx="6435078" cy="830997"/>
          </a:xfrm>
          <a:prstGeom prst="rect">
            <a:avLst/>
          </a:prstGeom>
          <a:noFill/>
        </p:spPr>
        <p:txBody>
          <a:bodyPr wrap="square" rtlCol="0">
            <a:spAutoFit/>
          </a:bodyPr>
          <a:lstStyle/>
          <a:p>
            <a:pPr algn="just"/>
            <a:r>
              <a:rPr lang="en-US" sz="1600" b="1" dirty="0">
                <a:solidFill>
                  <a:srgbClr val="FF0000"/>
                </a:solidFill>
                <a:latin typeface="Frutiger LT Pro 57 Condensed" panose="020B0606020204020204" pitchFamily="34" charset="0"/>
              </a:rPr>
              <a:t>Note</a:t>
            </a:r>
            <a:r>
              <a:rPr lang="en-US" sz="1600" dirty="0">
                <a:solidFill>
                  <a:srgbClr val="0070C0"/>
                </a:solidFill>
                <a:latin typeface="Frutiger LT Pro 57 Condensed" panose="020B0606020204020204" pitchFamily="34" charset="0"/>
              </a:rPr>
              <a:t>: where a category selected uses a data manager, then also data in the Data Manager are imported [</a:t>
            </a:r>
            <a:r>
              <a:rPr lang="en-US" sz="1600" dirty="0">
                <a:solidFill>
                  <a:srgbClr val="0070C0"/>
                </a:solidFill>
                <a:latin typeface="Frutiger LT Pro 57 Condensed" panose="020B0606020204020204" pitchFamily="34" charset="0"/>
                <a:hlinkClick r:id="rId16" action="ppaction://hlinksldjump"/>
              </a:rPr>
              <a:t>see Administrate Menu – Data Managers</a:t>
            </a:r>
            <a:r>
              <a:rPr lang="en-US" sz="1600" dirty="0">
                <a:solidFill>
                  <a:srgbClr val="0070C0"/>
                </a:solidFill>
                <a:latin typeface="Frutiger LT Pro 57 Condensed" panose="020B0606020204020204" pitchFamily="34" charset="0"/>
              </a:rPr>
              <a:t>] according to the import policy selected for that category</a:t>
            </a:r>
          </a:p>
        </p:txBody>
      </p:sp>
    </p:spTree>
    <p:extLst>
      <p:ext uri="{BB962C8B-B14F-4D97-AF65-F5344CB8AC3E}">
        <p14:creationId xmlns:p14="http://schemas.microsoft.com/office/powerpoint/2010/main" val="26479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757AA-C046-2706-AB02-A68F47D9709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7D4822F-DA05-63E5-8CE8-6B504A3040F2}"/>
              </a:ext>
            </a:extLst>
          </p:cNvPr>
          <p:cNvPicPr>
            <a:picLocks noChangeAspect="1"/>
          </p:cNvPicPr>
          <p:nvPr/>
        </p:nvPicPr>
        <p:blipFill>
          <a:blip r:embed="rId2"/>
          <a:stretch>
            <a:fillRect/>
          </a:stretch>
        </p:blipFill>
        <p:spPr>
          <a:xfrm>
            <a:off x="7738499" y="1299305"/>
            <a:ext cx="4286953" cy="4793460"/>
          </a:xfrm>
          <a:prstGeom prst="rect">
            <a:avLst/>
          </a:prstGeom>
          <a:ln w="3175">
            <a:solidFill>
              <a:schemeClr val="tx1"/>
            </a:solidFill>
          </a:ln>
        </p:spPr>
      </p:pic>
      <p:sp>
        <p:nvSpPr>
          <p:cNvPr id="9" name="TextBox 8">
            <a:extLst>
              <a:ext uri="{FF2B5EF4-FFF2-40B4-BE49-F238E27FC236}">
                <a16:creationId xmlns:a16="http://schemas.microsoft.com/office/drawing/2014/main" id="{D4383184-E683-470F-41E4-271F606BE777}"/>
              </a:ext>
            </a:extLst>
          </p:cNvPr>
          <p:cNvSpPr txBox="1"/>
          <p:nvPr/>
        </p:nvSpPr>
        <p:spPr>
          <a:xfrm>
            <a:off x="340686" y="1299305"/>
            <a:ext cx="7380000" cy="5416868"/>
          </a:xfrm>
          <a:prstGeom prst="rect">
            <a:avLst/>
          </a:prstGeom>
          <a:noFill/>
        </p:spPr>
        <p:txBody>
          <a:bodyPr wrap="square">
            <a:spAutoFit/>
          </a:bodyPr>
          <a:lstStyle/>
          <a:p>
            <a:pPr algn="just">
              <a:spcBef>
                <a:spcPts val="300"/>
              </a:spcBef>
              <a:spcAft>
                <a:spcPts val="300"/>
              </a:spcAft>
            </a:pPr>
            <a:r>
              <a:rPr lang="en-US" sz="1700" i="0" u="none" strike="noStrike" baseline="0" dirty="0">
                <a:solidFill>
                  <a:schemeClr val="accent1"/>
                </a:solidFill>
                <a:latin typeface="Frutiger LT Pro 57 Condensed" panose="020B0606020204020204" pitchFamily="34" charset="0"/>
              </a:rPr>
              <a:t>To import worksheet data – </a:t>
            </a:r>
            <a:r>
              <a:rPr lang="en-US" sz="1700" b="1" i="0" u="none" strike="noStrike" baseline="0" dirty="0">
                <a:solidFill>
                  <a:schemeClr val="accent1"/>
                </a:solidFill>
                <a:latin typeface="Frutiger LT Pro 57 Condensed" panose="020B0606020204020204" pitchFamily="34" charset="0"/>
              </a:rPr>
              <a:t>select years</a:t>
            </a:r>
          </a:p>
          <a:p>
            <a:pPr algn="just">
              <a:spcBef>
                <a:spcPts val="300"/>
              </a:spcBef>
              <a:spcAft>
                <a:spcPts val="300"/>
              </a:spcAft>
            </a:pPr>
            <a:r>
              <a:rPr lang="en-US" sz="1700" dirty="0">
                <a:solidFill>
                  <a:schemeClr val="accent1"/>
                </a:solidFill>
                <a:latin typeface="Frutiger LT Pro 57 Condensed" panose="020B0606020204020204" pitchFamily="34" charset="0"/>
              </a:rPr>
              <a:t>Once category/</a:t>
            </a:r>
            <a:r>
              <a:rPr lang="en-US" sz="1700" dirty="0" err="1">
                <a:solidFill>
                  <a:schemeClr val="accent1"/>
                </a:solidFill>
                <a:latin typeface="Frutiger LT Pro 57 Condensed" panose="020B0606020204020204" pitchFamily="34" charset="0"/>
              </a:rPr>
              <a:t>ies</a:t>
            </a:r>
            <a:r>
              <a:rPr lang="en-US" sz="1700" dirty="0">
                <a:solidFill>
                  <a:schemeClr val="accent1"/>
                </a:solidFill>
                <a:latin typeface="Frutiger LT Pro 57 Condensed" panose="020B0606020204020204" pitchFamily="34" charset="0"/>
              </a:rPr>
              <a:t> are selected for import, the user has </a:t>
            </a:r>
            <a:r>
              <a:rPr lang="en-US" sz="1700" b="1" dirty="0">
                <a:solidFill>
                  <a:schemeClr val="accent1"/>
                </a:solidFill>
                <a:latin typeface="Frutiger LT Pro 57 Condensed" panose="020B0606020204020204" pitchFamily="34" charset="0"/>
              </a:rPr>
              <a:t>two choices</a:t>
            </a:r>
            <a:r>
              <a:rPr lang="en-US" sz="1700" dirty="0">
                <a:solidFill>
                  <a:schemeClr val="accent1"/>
                </a:solidFill>
                <a:latin typeface="Frutiger LT Pro 57 Condensed" panose="020B0606020204020204" pitchFamily="34" charset="0"/>
              </a:rPr>
              <a:t> for selection of inventory years to import:</a:t>
            </a:r>
          </a:p>
          <a:p>
            <a:pPr marL="342900" indent="-342900" algn="just">
              <a:spcBef>
                <a:spcPts val="300"/>
              </a:spcBef>
              <a:spcAft>
                <a:spcPts val="300"/>
              </a:spcAft>
              <a:buAutoNum type="arabicPeriod"/>
            </a:pPr>
            <a:r>
              <a:rPr lang="en-US" sz="1700" b="1" dirty="0">
                <a:solidFill>
                  <a:schemeClr val="accent1"/>
                </a:solidFill>
                <a:latin typeface="Frutiger LT Pro 57 Condensed" panose="020B0606020204020204" pitchFamily="34" charset="0"/>
              </a:rPr>
              <a:t>Import selected source inventory year(s) into matching target inventory years</a:t>
            </a:r>
          </a:p>
          <a:p>
            <a:pPr algn="just">
              <a:spcBef>
                <a:spcPts val="300"/>
              </a:spcBef>
              <a:spcAft>
                <a:spcPts val="300"/>
              </a:spcAft>
            </a:pPr>
            <a:r>
              <a:rPr lang="en-US" sz="1700" dirty="0">
                <a:solidFill>
                  <a:schemeClr val="accent1"/>
                </a:solidFill>
                <a:latin typeface="Frutiger LT Pro 57 Condensed" panose="020B0606020204020204" pitchFamily="34" charset="0"/>
              </a:rPr>
              <a:t>Select one or more years to import into the target database. Each inventory year that is in the XML file but is not in the target database will be shown as “new” and the </a:t>
            </a:r>
            <a:r>
              <a:rPr lang="en-US" sz="1700" i="1" dirty="0">
                <a:solidFill>
                  <a:schemeClr val="accent1"/>
                </a:solidFill>
                <a:latin typeface="Frutiger LT Pro 57 Condensed" panose="020B0606020204020204" pitchFamily="34" charset="0"/>
              </a:rPr>
              <a:t>Software </a:t>
            </a:r>
            <a:r>
              <a:rPr lang="en-US" sz="1700" dirty="0">
                <a:solidFill>
                  <a:schemeClr val="accent1"/>
                </a:solidFill>
                <a:latin typeface="Frutiger LT Pro 57 Condensed" panose="020B0606020204020204" pitchFamily="34" charset="0"/>
              </a:rPr>
              <a:t>will create the new inventory year in the database upon import. </a:t>
            </a:r>
          </a:p>
          <a:p>
            <a:pPr algn="just">
              <a:spcBef>
                <a:spcPts val="300"/>
              </a:spcBef>
              <a:spcAft>
                <a:spcPts val="300"/>
              </a:spcAft>
            </a:pPr>
            <a:r>
              <a:rPr lang="en-US" sz="1700" dirty="0">
                <a:solidFill>
                  <a:schemeClr val="accent1"/>
                </a:solidFill>
                <a:latin typeface="Frutiger LT Pro 57 Condensed" panose="020B0606020204020204" pitchFamily="34" charset="0"/>
              </a:rPr>
              <a:t>In the image to the right, the XML import file contains data for 1988-2024. The target database to which the file is being imported has only 1990 (this can be seen because entire list says (new) except for 1990).  Where this is not desired:</a:t>
            </a:r>
          </a:p>
          <a:p>
            <a:pPr marL="180975" algn="just">
              <a:spcBef>
                <a:spcPts val="300"/>
              </a:spcBef>
              <a:spcAft>
                <a:spcPts val="300"/>
              </a:spcAft>
            </a:pPr>
            <a:r>
              <a:rPr lang="en-US" sz="1700" i="1" dirty="0">
                <a:solidFill>
                  <a:schemeClr val="accent1"/>
                </a:solidFill>
                <a:latin typeface="Frutiger LT Pro 57 Condensed" panose="020B0606020204020204" pitchFamily="34" charset="0"/>
              </a:rPr>
              <a:t>Uncheck the box “automatically create missing (new) inventory years” to avoid creating new years. In the figure, only 1990 becomes an option for import.</a:t>
            </a:r>
          </a:p>
          <a:p>
            <a:pPr algn="just">
              <a:spcBef>
                <a:spcPts val="300"/>
              </a:spcBef>
              <a:spcAft>
                <a:spcPts val="300"/>
              </a:spcAft>
            </a:pPr>
            <a:r>
              <a:rPr lang="en-US" sz="1700" dirty="0">
                <a:solidFill>
                  <a:schemeClr val="accent1"/>
                </a:solidFill>
                <a:latin typeface="Frutiger LT Pro 57 Condensed" panose="020B0606020204020204" pitchFamily="34" charset="0"/>
              </a:rPr>
              <a:t>2. </a:t>
            </a:r>
            <a:r>
              <a:rPr lang="en-US" sz="1700" b="1" dirty="0">
                <a:solidFill>
                  <a:schemeClr val="accent1"/>
                </a:solidFill>
                <a:latin typeface="Frutiger LT Pro 57 Condensed" panose="020B0606020204020204" pitchFamily="34" charset="0"/>
              </a:rPr>
              <a:t>Import single source inventory year into existing target inventory year</a:t>
            </a:r>
          </a:p>
          <a:p>
            <a:pPr algn="just">
              <a:spcBef>
                <a:spcPts val="300"/>
              </a:spcBef>
              <a:spcAft>
                <a:spcPts val="300"/>
              </a:spcAft>
            </a:pPr>
            <a:r>
              <a:rPr lang="en-US" sz="1700" dirty="0">
                <a:solidFill>
                  <a:schemeClr val="accent1"/>
                </a:solidFill>
                <a:latin typeface="Frutiger LT Pro 57 Condensed" panose="020B0606020204020204" pitchFamily="34" charset="0"/>
              </a:rPr>
              <a:t>When this option is selected, import a single inventory year in the XML import file into a single inventory year in the target database. Both years are to be selected in the dedicated dropdown menu</a:t>
            </a:r>
            <a:endParaRPr lang="en-US" sz="1700" i="0" u="none" strike="noStrike" baseline="0" dirty="0">
              <a:solidFill>
                <a:schemeClr val="accent1"/>
              </a:solidFill>
              <a:latin typeface="Frutiger LT Pro 57 Condensed" panose="020B0606020204020204" pitchFamily="34" charset="0"/>
            </a:endParaRPr>
          </a:p>
          <a:p>
            <a:pPr algn="just">
              <a:spcBef>
                <a:spcPts val="300"/>
              </a:spcBef>
              <a:spcAft>
                <a:spcPts val="300"/>
              </a:spcAft>
            </a:pPr>
            <a:r>
              <a:rPr lang="en-US" sz="1700" i="0" u="none" strike="noStrike" baseline="0" dirty="0">
                <a:solidFill>
                  <a:schemeClr val="accent1"/>
                </a:solidFill>
                <a:latin typeface="Frutiger LT Pro 57 Condensed" panose="020B0606020204020204" pitchFamily="34" charset="0"/>
              </a:rPr>
              <a:t>3. Click </a:t>
            </a:r>
            <a:r>
              <a:rPr lang="en-US" sz="1700" b="1" i="0" u="none" strike="noStrike" baseline="0" dirty="0">
                <a:solidFill>
                  <a:schemeClr val="accent1"/>
                </a:solidFill>
                <a:latin typeface="Frutiger LT Pro 57 Condensed" panose="020B0606020204020204" pitchFamily="34" charset="0"/>
              </a:rPr>
              <a:t>Next</a:t>
            </a:r>
            <a:r>
              <a:rPr lang="en-US" sz="1700" i="0" u="none" strike="noStrike" baseline="0" dirty="0">
                <a:solidFill>
                  <a:schemeClr val="accent1"/>
                </a:solidFill>
                <a:latin typeface="Frutiger LT Pro 57 Condensed" panose="020B0606020204020204" pitchFamily="34" charset="0"/>
              </a:rPr>
              <a:t> button to select the import policy. </a:t>
            </a:r>
            <a:endParaRPr lang="en-US" sz="1700" i="0" u="none" strike="noStrike" baseline="0" dirty="0">
              <a:solidFill>
                <a:srgbClr val="000000"/>
              </a:solidFill>
              <a:highlight>
                <a:srgbClr val="FFFF00"/>
              </a:highlight>
              <a:latin typeface="Frutiger LT Pro 57 Condensed" panose="020B0606020204020204" pitchFamily="34" charset="0"/>
            </a:endParaRPr>
          </a:p>
        </p:txBody>
      </p:sp>
      <p:sp>
        <p:nvSpPr>
          <p:cNvPr id="12" name="Title 1">
            <a:extLst>
              <a:ext uri="{FF2B5EF4-FFF2-40B4-BE49-F238E27FC236}">
                <a16:creationId xmlns:a16="http://schemas.microsoft.com/office/drawing/2014/main" id="{32D47605-7EDC-F71D-5DB6-6EBB7CE7023D}"/>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F619F260-B7C4-0E56-2623-17E251DA7E2B}"/>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FDD3C5E9-0E07-7A05-74DA-F05B22C88FB8}"/>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dge with solid fill">
            <a:extLst>
              <a:ext uri="{FF2B5EF4-FFF2-40B4-BE49-F238E27FC236}">
                <a16:creationId xmlns:a16="http://schemas.microsoft.com/office/drawing/2014/main" id="{DE6E9850-150C-289A-9BFB-B67AF30A8B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5138" y="5051301"/>
            <a:ext cx="356616" cy="356616"/>
          </a:xfrm>
          <a:prstGeom prst="rect">
            <a:avLst/>
          </a:prstGeom>
        </p:spPr>
      </p:pic>
      <p:pic>
        <p:nvPicPr>
          <p:cNvPr id="6" name="Graphic 5" descr="Badge 3 with solid fill">
            <a:extLst>
              <a:ext uri="{FF2B5EF4-FFF2-40B4-BE49-F238E27FC236}">
                <a16:creationId xmlns:a16="http://schemas.microsoft.com/office/drawing/2014/main" id="{AD28CED5-39A9-1E7C-915E-627290C5E46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5074" y="5784721"/>
            <a:ext cx="356616" cy="356616"/>
          </a:xfrm>
          <a:prstGeom prst="rect">
            <a:avLst/>
          </a:prstGeom>
        </p:spPr>
      </p:pic>
      <p:pic>
        <p:nvPicPr>
          <p:cNvPr id="3" name="Graphic 2" descr="Award ribbon with star">
            <a:extLst>
              <a:ext uri="{FF2B5EF4-FFF2-40B4-BE49-F238E27FC236}">
                <a16:creationId xmlns:a16="http://schemas.microsoft.com/office/drawing/2014/main" id="{74EA72C1-1254-15AE-F6AD-4EEF1B9FAC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489" y="6053626"/>
            <a:ext cx="720000" cy="720000"/>
          </a:xfrm>
          <a:prstGeom prst="rect">
            <a:avLst/>
          </a:prstGeom>
        </p:spPr>
      </p:pic>
      <p:sp>
        <p:nvSpPr>
          <p:cNvPr id="10" name="Rectangle 9">
            <a:extLst>
              <a:ext uri="{FF2B5EF4-FFF2-40B4-BE49-F238E27FC236}">
                <a16:creationId xmlns:a16="http://schemas.microsoft.com/office/drawing/2014/main" id="{C6B41F92-F8BE-7C97-505A-B7C6BF078DB0}"/>
              </a:ext>
            </a:extLst>
          </p:cNvPr>
          <p:cNvSpPr/>
          <p:nvPr/>
        </p:nvSpPr>
        <p:spPr>
          <a:xfrm>
            <a:off x="7706462" y="2310921"/>
            <a:ext cx="3506984" cy="4191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B3ADB09D-24F5-6D1E-735C-1A2BDDB083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4623" y="1958497"/>
            <a:ext cx="352424" cy="352424"/>
          </a:xfrm>
          <a:prstGeom prst="rect">
            <a:avLst/>
          </a:prstGeom>
        </p:spPr>
      </p:pic>
    </p:spTree>
    <p:extLst>
      <p:ext uri="{BB962C8B-B14F-4D97-AF65-F5344CB8AC3E}">
        <p14:creationId xmlns:p14="http://schemas.microsoft.com/office/powerpoint/2010/main" val="21671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72E2AE-7775-1E2A-08D3-071B771DCB7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948D72F-DA5F-7FD9-64B4-92D8B610D438}"/>
              </a:ext>
            </a:extLst>
          </p:cNvPr>
          <p:cNvPicPr>
            <a:picLocks noChangeAspect="1"/>
          </p:cNvPicPr>
          <p:nvPr/>
        </p:nvPicPr>
        <p:blipFill>
          <a:blip r:embed="rId3"/>
          <a:stretch>
            <a:fillRect/>
          </a:stretch>
        </p:blipFill>
        <p:spPr>
          <a:xfrm>
            <a:off x="7605024" y="1901625"/>
            <a:ext cx="4455552" cy="2965273"/>
          </a:xfrm>
          <a:prstGeom prst="rect">
            <a:avLst/>
          </a:prstGeom>
          <a:ln w="3175">
            <a:solidFill>
              <a:schemeClr val="tx1"/>
            </a:solidFill>
          </a:ln>
        </p:spPr>
      </p:pic>
      <p:sp>
        <p:nvSpPr>
          <p:cNvPr id="9" name="TextBox 8">
            <a:extLst>
              <a:ext uri="{FF2B5EF4-FFF2-40B4-BE49-F238E27FC236}">
                <a16:creationId xmlns:a16="http://schemas.microsoft.com/office/drawing/2014/main" id="{1ED5FE9D-BC37-B1AB-FD6C-5D75AC79D57B}"/>
              </a:ext>
            </a:extLst>
          </p:cNvPr>
          <p:cNvSpPr txBox="1"/>
          <p:nvPr/>
        </p:nvSpPr>
        <p:spPr>
          <a:xfrm>
            <a:off x="335999" y="1360735"/>
            <a:ext cx="7200000" cy="430887"/>
          </a:xfrm>
          <a:prstGeom prst="rect">
            <a:avLst/>
          </a:prstGeom>
          <a:noFill/>
        </p:spPr>
        <p:txBody>
          <a:bodyPr wrap="square" anchor="ctr">
            <a:spAutoFit/>
          </a:bodyPr>
          <a:lstStyle/>
          <a:p>
            <a:pPr algn="just">
              <a:spcBef>
                <a:spcPts val="300"/>
              </a:spcBef>
              <a:spcAft>
                <a:spcPts val="300"/>
              </a:spcAft>
            </a:pPr>
            <a:r>
              <a:rPr lang="en-US" sz="2200" i="0" u="none" strike="noStrike" baseline="0" dirty="0">
                <a:solidFill>
                  <a:schemeClr val="accent1"/>
                </a:solidFill>
                <a:latin typeface="Frutiger LT Pro 57 Condensed" panose="020B0606020204020204" pitchFamily="34" charset="0"/>
              </a:rPr>
              <a:t>To import data – </a:t>
            </a:r>
            <a:r>
              <a:rPr lang="en-US" sz="2200" b="1" i="0" u="none" strike="noStrike" baseline="0" dirty="0">
                <a:solidFill>
                  <a:schemeClr val="accent1"/>
                </a:solidFill>
                <a:latin typeface="Frutiger LT Pro 57 Condensed" panose="020B0606020204020204" pitchFamily="34" charset="0"/>
              </a:rPr>
              <a:t>select import policy</a:t>
            </a:r>
          </a:p>
        </p:txBody>
      </p:sp>
      <p:sp>
        <p:nvSpPr>
          <p:cNvPr id="12" name="Title 1">
            <a:extLst>
              <a:ext uri="{FF2B5EF4-FFF2-40B4-BE49-F238E27FC236}">
                <a16:creationId xmlns:a16="http://schemas.microsoft.com/office/drawing/2014/main" id="{1F12CC50-C01A-52CC-09FB-4DD8D10862D7}"/>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5C8522F4-08AB-8223-81CC-97F0004E6BD3}"/>
              </a:ext>
            </a:extLst>
          </p:cNvPr>
          <p:cNvPicPr>
            <a:picLocks noChangeAspect="1"/>
          </p:cNvPicPr>
          <p:nvPr/>
        </p:nvPicPr>
        <p:blipFill>
          <a:blip r:embed="rId4"/>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C983BD7C-D8CF-D43B-CFE2-F731E3CEB41F}"/>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BFDD846C-9995-DA03-F1DB-EB15F876B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76" y="6138000"/>
            <a:ext cx="720000" cy="720000"/>
          </a:xfrm>
          <a:prstGeom prst="rect">
            <a:avLst/>
          </a:prstGeom>
        </p:spPr>
      </p:pic>
      <p:sp>
        <p:nvSpPr>
          <p:cNvPr id="11" name="TextBox 10">
            <a:extLst>
              <a:ext uri="{FF2B5EF4-FFF2-40B4-BE49-F238E27FC236}">
                <a16:creationId xmlns:a16="http://schemas.microsoft.com/office/drawing/2014/main" id="{6AF5F074-A638-9052-7881-60F48FDFFDE9}"/>
              </a:ext>
            </a:extLst>
          </p:cNvPr>
          <p:cNvSpPr txBox="1"/>
          <p:nvPr/>
        </p:nvSpPr>
        <p:spPr>
          <a:xfrm>
            <a:off x="335999" y="2019402"/>
            <a:ext cx="7200000" cy="1985159"/>
          </a:xfrm>
          <a:prstGeom prst="rect">
            <a:avLst/>
          </a:prstGeom>
          <a:noFill/>
        </p:spPr>
        <p:txBody>
          <a:bodyPr wrap="square" rtlCol="0" anchor="ctr">
            <a:spAutoFit/>
          </a:bodyPr>
          <a:lstStyle/>
          <a:p>
            <a:pPr marL="342900" indent="-257175" algn="just">
              <a:buFont typeface="Wingdings" panose="05000000000000000000" pitchFamily="2" charset="2"/>
              <a:buChar char="ü"/>
            </a:pPr>
            <a:r>
              <a:rPr lang="en-US" sz="1900" dirty="0">
                <a:solidFill>
                  <a:srgbClr val="0070C0"/>
                </a:solidFill>
                <a:latin typeface="Frutiger LT Pro 57 Condensed" panose="020B0606020204020204"/>
              </a:rPr>
              <a:t>When importing XML, user has four options -“merge”, “update existing”, “insert new”, “replace”- on how the worksheet data </a:t>
            </a:r>
            <a:r>
              <a:rPr lang="en-US" sz="1900" u="sng" dirty="0">
                <a:solidFill>
                  <a:srgbClr val="0070C0"/>
                </a:solidFill>
                <a:latin typeface="Frutiger LT Pro 57 Condensed" panose="020B0606020204020204"/>
              </a:rPr>
              <a:t>and</a:t>
            </a:r>
            <a:r>
              <a:rPr lang="en-US" sz="1900" dirty="0">
                <a:solidFill>
                  <a:srgbClr val="0070C0"/>
                </a:solidFill>
                <a:latin typeface="Frutiger LT Pro 57 Condensed" panose="020B0606020204020204"/>
              </a:rPr>
              <a:t> any data populated in the relevant Data Managers will be considered from the imported XML.  </a:t>
            </a:r>
          </a:p>
          <a:p>
            <a:pPr marL="342900" indent="-342900" algn="just">
              <a:buFont typeface="Wingdings" panose="05000000000000000000" pitchFamily="2" charset="2"/>
              <a:buChar char="ü"/>
            </a:pPr>
            <a:endParaRPr lang="en-US" sz="900" dirty="0">
              <a:solidFill>
                <a:srgbClr val="0070C0"/>
              </a:solidFill>
              <a:latin typeface="Frutiger LT Pro 57 Condensed" panose="020B0606020204020204"/>
            </a:endParaRPr>
          </a:p>
          <a:p>
            <a:pPr marL="342900" indent="-257175" algn="just">
              <a:buFont typeface="Wingdings" panose="05000000000000000000" pitchFamily="2" charset="2"/>
              <a:buChar char="ü"/>
            </a:pPr>
            <a:r>
              <a:rPr lang="en-US" sz="1900" dirty="0">
                <a:solidFill>
                  <a:srgbClr val="0070C0"/>
                </a:solidFill>
                <a:latin typeface="Frutiger LT Pro 57 Condensed" panose="020B0606020204020204"/>
              </a:rPr>
              <a:t>Functions are determined at level of individual subdivisions/processes/ technologies/</a:t>
            </a:r>
            <a:r>
              <a:rPr lang="en-US" sz="1900" dirty="0" err="1">
                <a:solidFill>
                  <a:srgbClr val="0070C0"/>
                </a:solidFill>
                <a:latin typeface="Frutiger LT Pro 57 Condensed" panose="020B0606020204020204"/>
              </a:rPr>
              <a:t>etc</a:t>
            </a:r>
            <a:endParaRPr lang="en-US" sz="1900" dirty="0">
              <a:solidFill>
                <a:srgbClr val="0070C0"/>
              </a:solidFill>
              <a:latin typeface="Frutiger LT Pro 57 Condensed" panose="020B0606020204020204"/>
            </a:endParaRPr>
          </a:p>
        </p:txBody>
      </p:sp>
      <p:sp>
        <p:nvSpPr>
          <p:cNvPr id="15" name="Rectangle 14">
            <a:extLst>
              <a:ext uri="{FF2B5EF4-FFF2-40B4-BE49-F238E27FC236}">
                <a16:creationId xmlns:a16="http://schemas.microsoft.com/office/drawing/2014/main" id="{0FEF50CA-2552-24FE-8BB0-B22A5052F25C}"/>
              </a:ext>
            </a:extLst>
          </p:cNvPr>
          <p:cNvSpPr/>
          <p:nvPr/>
        </p:nvSpPr>
        <p:spPr>
          <a:xfrm>
            <a:off x="753112" y="4055318"/>
            <a:ext cx="3228975" cy="984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u="sng" dirty="0">
                <a:solidFill>
                  <a:srgbClr val="002060"/>
                </a:solidFill>
                <a:latin typeface="Frutiger LT Pro 57 Condensed" panose="020B0606020204020204"/>
              </a:rPr>
              <a:t>Merge</a:t>
            </a:r>
            <a:endParaRPr lang="en-US" sz="1600" b="1" u="sng" dirty="0">
              <a:solidFill>
                <a:srgbClr val="0070C0"/>
              </a:solidFill>
              <a:latin typeface="Frutiger LT Pro 57 Condensed" panose="020B0606020204020204"/>
            </a:endParaRPr>
          </a:p>
          <a:p>
            <a:pPr algn="ctr"/>
            <a:r>
              <a:rPr lang="en-US" sz="1600" dirty="0">
                <a:solidFill>
                  <a:srgbClr val="0070C0"/>
                </a:solidFill>
                <a:latin typeface="Frutiger LT Pro 57 Condensed" panose="020B0606020204020204"/>
              </a:rPr>
              <a:t>Update existing records and insert new records</a:t>
            </a:r>
          </a:p>
        </p:txBody>
      </p:sp>
      <p:sp>
        <p:nvSpPr>
          <p:cNvPr id="16" name="Rectangle 15">
            <a:extLst>
              <a:ext uri="{FF2B5EF4-FFF2-40B4-BE49-F238E27FC236}">
                <a16:creationId xmlns:a16="http://schemas.microsoft.com/office/drawing/2014/main" id="{BF2E2A65-FAA3-27F4-64FD-BBA4D4F2383B}"/>
              </a:ext>
            </a:extLst>
          </p:cNvPr>
          <p:cNvSpPr/>
          <p:nvPr/>
        </p:nvSpPr>
        <p:spPr>
          <a:xfrm>
            <a:off x="4153152" y="4055318"/>
            <a:ext cx="3228975" cy="984885"/>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u="sng">
                <a:solidFill>
                  <a:srgbClr val="002060"/>
                </a:solidFill>
                <a:latin typeface="Frutiger LT Pro 57 Condensed" panose="020B0606020204020204"/>
              </a:rPr>
              <a:t>Update existing</a:t>
            </a:r>
            <a:endParaRPr lang="en-US" sz="1600" b="1" u="sng">
              <a:solidFill>
                <a:srgbClr val="0070C0"/>
              </a:solidFill>
              <a:latin typeface="Frutiger LT Pro 57 Condensed" panose="020B0606020204020204"/>
            </a:endParaRPr>
          </a:p>
          <a:p>
            <a:pPr algn="ctr"/>
            <a:r>
              <a:rPr lang="en-US" sz="1600">
                <a:solidFill>
                  <a:srgbClr val="0070C0"/>
                </a:solidFill>
                <a:latin typeface="Frutiger LT Pro 57 Condensed" panose="020B0606020204020204"/>
              </a:rPr>
              <a:t>Update existing records only and ignore new records</a:t>
            </a:r>
          </a:p>
        </p:txBody>
      </p:sp>
      <p:sp>
        <p:nvSpPr>
          <p:cNvPr id="17" name="Rectangle 16">
            <a:extLst>
              <a:ext uri="{FF2B5EF4-FFF2-40B4-BE49-F238E27FC236}">
                <a16:creationId xmlns:a16="http://schemas.microsoft.com/office/drawing/2014/main" id="{FFEEA772-007D-AF07-D035-3E5B50E71965}"/>
              </a:ext>
            </a:extLst>
          </p:cNvPr>
          <p:cNvSpPr/>
          <p:nvPr/>
        </p:nvSpPr>
        <p:spPr>
          <a:xfrm>
            <a:off x="741075" y="5154316"/>
            <a:ext cx="3228975" cy="1214206"/>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u="sng" dirty="0">
                <a:solidFill>
                  <a:srgbClr val="002060"/>
                </a:solidFill>
                <a:latin typeface="Frutiger LT Pro 57 Condensed" panose="020B0606020204020204"/>
              </a:rPr>
              <a:t>Insert new</a:t>
            </a:r>
            <a:endParaRPr lang="en-US" sz="1600" b="1" u="sng" dirty="0">
              <a:solidFill>
                <a:srgbClr val="0070C0"/>
              </a:solidFill>
              <a:latin typeface="Frutiger LT Pro 57 Condensed" panose="020B0606020204020204"/>
            </a:endParaRPr>
          </a:p>
          <a:p>
            <a:pPr algn="ctr"/>
            <a:r>
              <a:rPr lang="en-US" sz="1600" dirty="0">
                <a:solidFill>
                  <a:srgbClr val="0070C0"/>
                </a:solidFill>
                <a:latin typeface="Frutiger LT Pro 57 Condensed" panose="020B0606020204020204"/>
              </a:rPr>
              <a:t>Insert new records only and keep existing records intact</a:t>
            </a:r>
          </a:p>
        </p:txBody>
      </p:sp>
      <p:sp>
        <p:nvSpPr>
          <p:cNvPr id="18" name="Rectangle 17">
            <a:extLst>
              <a:ext uri="{FF2B5EF4-FFF2-40B4-BE49-F238E27FC236}">
                <a16:creationId xmlns:a16="http://schemas.microsoft.com/office/drawing/2014/main" id="{2C93BBC4-C84C-EC8C-0EA9-20D2A785D541}"/>
              </a:ext>
            </a:extLst>
          </p:cNvPr>
          <p:cNvSpPr/>
          <p:nvPr/>
        </p:nvSpPr>
        <p:spPr>
          <a:xfrm>
            <a:off x="4116532" y="5154316"/>
            <a:ext cx="3228975" cy="1214205"/>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b="1" u="sng" dirty="0">
              <a:solidFill>
                <a:srgbClr val="0070C0"/>
              </a:solidFill>
              <a:latin typeface="Frutiger LT Pro 57 Condensed" panose="020B0606020204020204"/>
            </a:endParaRPr>
          </a:p>
          <a:p>
            <a:pPr algn="ctr"/>
            <a:r>
              <a:rPr lang="en-US" sz="1600" b="1" u="sng" dirty="0">
                <a:solidFill>
                  <a:srgbClr val="002060"/>
                </a:solidFill>
                <a:latin typeface="Frutiger LT Pro 57 Condensed" panose="020B0606020204020204"/>
              </a:rPr>
              <a:t>Replace</a:t>
            </a:r>
          </a:p>
          <a:p>
            <a:pPr algn="ctr"/>
            <a:r>
              <a:rPr lang="en-US" sz="1600" dirty="0">
                <a:solidFill>
                  <a:srgbClr val="0070C0"/>
                </a:solidFill>
                <a:latin typeface="Frutiger LT Pro 57 Condensed" panose="020B0606020204020204"/>
              </a:rPr>
              <a:t>Clear all existing records and replace with records in XML.</a:t>
            </a:r>
          </a:p>
          <a:p>
            <a:pPr algn="ctr"/>
            <a:r>
              <a:rPr lang="en-US" sz="1200" i="1" dirty="0">
                <a:solidFill>
                  <a:schemeClr val="tx1"/>
                </a:solidFill>
                <a:latin typeface="Frutiger LT Pro 57 Condensed" panose="020B0606020204020204"/>
              </a:rPr>
              <a:t>Use it with caution, as all existing data will be replaced.</a:t>
            </a:r>
          </a:p>
          <a:p>
            <a:pPr algn="ctr"/>
            <a:endParaRPr lang="en-US" sz="1600" b="1" u="sng" dirty="0">
              <a:solidFill>
                <a:srgbClr val="0070C0"/>
              </a:solidFill>
              <a:latin typeface="Frutiger LT Pro 57 Condensed" panose="020B0606020204020204"/>
            </a:endParaRPr>
          </a:p>
        </p:txBody>
      </p:sp>
      <p:pic>
        <p:nvPicPr>
          <p:cNvPr id="19" name="Picture 18" descr="A yellow post it note with tape&#10;&#10;Description automatically generated">
            <a:extLst>
              <a:ext uri="{FF2B5EF4-FFF2-40B4-BE49-F238E27FC236}">
                <a16:creationId xmlns:a16="http://schemas.microsoft.com/office/drawing/2014/main" id="{4A07D271-8944-A0DF-377A-875C507B0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76803">
            <a:off x="8269293" y="4202697"/>
            <a:ext cx="2275360" cy="2063550"/>
          </a:xfrm>
          <a:prstGeom prst="rect">
            <a:avLst/>
          </a:prstGeom>
        </p:spPr>
      </p:pic>
      <p:sp>
        <p:nvSpPr>
          <p:cNvPr id="20" name="TextBox 19">
            <a:extLst>
              <a:ext uri="{FF2B5EF4-FFF2-40B4-BE49-F238E27FC236}">
                <a16:creationId xmlns:a16="http://schemas.microsoft.com/office/drawing/2014/main" id="{85982136-34D3-AA1D-3F50-A2D68739B3E8}"/>
              </a:ext>
            </a:extLst>
          </p:cNvPr>
          <p:cNvSpPr txBox="1"/>
          <p:nvPr/>
        </p:nvSpPr>
        <p:spPr>
          <a:xfrm rot="20466284">
            <a:off x="8562020" y="4423847"/>
            <a:ext cx="1927069" cy="1477328"/>
          </a:xfrm>
          <a:prstGeom prst="rect">
            <a:avLst/>
          </a:prstGeom>
          <a:noFill/>
        </p:spPr>
        <p:txBody>
          <a:bodyPr wrap="square" rtlCol="0">
            <a:spAutoFit/>
          </a:bodyPr>
          <a:lstStyle/>
          <a:p>
            <a:r>
              <a:rPr lang="en-US" dirty="0">
                <a:solidFill>
                  <a:srgbClr val="0070C0"/>
                </a:solidFill>
                <a:latin typeface="Frutiger LT Pro 57 Condensed" panose="020B0606020204020204"/>
              </a:rPr>
              <a:t>It is </a:t>
            </a:r>
            <a:r>
              <a:rPr lang="en-US" b="1" dirty="0">
                <a:solidFill>
                  <a:srgbClr val="FF0000"/>
                </a:solidFill>
                <a:latin typeface="Frutiger LT Pro 57 Condensed" panose="020B0606020204020204"/>
              </a:rPr>
              <a:t>good practice</a:t>
            </a:r>
            <a:r>
              <a:rPr lang="en-US" dirty="0">
                <a:solidFill>
                  <a:srgbClr val="0070C0"/>
                </a:solidFill>
                <a:latin typeface="Frutiger LT Pro 57 Condensed" panose="020B0606020204020204"/>
              </a:rPr>
              <a:t> to </a:t>
            </a:r>
            <a:r>
              <a:rPr lang="en-US" b="1" dirty="0">
                <a:solidFill>
                  <a:srgbClr val="002060"/>
                </a:solidFill>
                <a:latin typeface="Frutiger LT Pro 57 Condensed" panose="020B0606020204020204"/>
              </a:rPr>
              <a:t>save a backup of your database </a:t>
            </a:r>
            <a:r>
              <a:rPr lang="en-US" dirty="0">
                <a:solidFill>
                  <a:srgbClr val="0070C0"/>
                </a:solidFill>
                <a:latin typeface="Frutiger LT Pro 57 Condensed" panose="020B0606020204020204"/>
              </a:rPr>
              <a:t>prior to import.</a:t>
            </a:r>
          </a:p>
        </p:txBody>
      </p:sp>
    </p:spTree>
    <p:extLst>
      <p:ext uri="{BB962C8B-B14F-4D97-AF65-F5344CB8AC3E}">
        <p14:creationId xmlns:p14="http://schemas.microsoft.com/office/powerpoint/2010/main" val="6216629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78394F-24DB-6F4F-3059-77A21F672BD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4DE5670-70D4-873B-8DB5-66905E7F8301}"/>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9E5B9CF0-0CD9-65BB-41CE-70C1427E0922}"/>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9404EB8D-C2FE-1BE5-DFB2-1689E7385BD2}"/>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E728175-0433-A158-B427-AA7675D4209E}"/>
              </a:ext>
            </a:extLst>
          </p:cNvPr>
          <p:cNvSpPr txBox="1"/>
          <p:nvPr/>
        </p:nvSpPr>
        <p:spPr>
          <a:xfrm>
            <a:off x="336000" y="1172651"/>
            <a:ext cx="11520000" cy="4875053"/>
          </a:xfrm>
          <a:prstGeom prst="rect">
            <a:avLst/>
          </a:prstGeom>
          <a:noFill/>
        </p:spPr>
        <p:txBody>
          <a:bodyPr wrap="square" rtlCol="0" anchor="ctr">
            <a:spAutoFit/>
          </a:bodyPr>
          <a:lstStyle/>
          <a:p>
            <a:pPr marL="83775" algn="just">
              <a:lnSpc>
                <a:spcPct val="110000"/>
              </a:lnSpc>
              <a:spcBef>
                <a:spcPts val="300"/>
              </a:spcBef>
              <a:spcAft>
                <a:spcPts val="0"/>
              </a:spcAft>
            </a:pPr>
            <a:r>
              <a:rPr lang="en-US" sz="2200" dirty="0">
                <a:solidFill>
                  <a:srgbClr val="0070C0"/>
                </a:solidFill>
                <a:latin typeface="Frutiger LT Pro 57 Condensed" panose="020B0606020204020204"/>
              </a:rPr>
              <a:t>For Import/Export:</a:t>
            </a:r>
          </a:p>
          <a:p>
            <a:pPr marL="83775" algn="just">
              <a:lnSpc>
                <a:spcPct val="110000"/>
              </a:lnSpc>
              <a:spcBef>
                <a:spcPts val="300"/>
              </a:spcBef>
              <a:spcAft>
                <a:spcPts val="0"/>
              </a:spcAft>
            </a:pPr>
            <a:endParaRPr lang="en-US" sz="500" dirty="0">
              <a:solidFill>
                <a:srgbClr val="0070C0"/>
              </a:solidFill>
              <a:latin typeface="Frutiger LT Pro 57 Condensed" panose="020B0606020204020204"/>
            </a:endParaRPr>
          </a:p>
          <a:p>
            <a:pPr marL="360000" indent="-276225" algn="just">
              <a:lnSpc>
                <a:spcPct val="110000"/>
              </a:lnSpc>
              <a:spcBef>
                <a:spcPts val="300"/>
              </a:spcBef>
              <a:spcAft>
                <a:spcPts val="0"/>
              </a:spcAft>
              <a:buFont typeface="Wingdings" panose="05000000000000000000" pitchFamily="2" charset="2"/>
              <a:buChar char="ü"/>
            </a:pPr>
            <a:r>
              <a:rPr lang="en-US" sz="2200" dirty="0">
                <a:solidFill>
                  <a:srgbClr val="0070C0"/>
                </a:solidFill>
                <a:latin typeface="Frutiger LT Pro 57 Condensed" panose="020B0606020204020204"/>
              </a:rPr>
              <a:t>The software generally distinguishes each row of data -i.e. record- based on the alphanumeric string composed by the name of the unique combination that identifies it  -e.g. subdivision/technology-, and uses it to implement each of the import option</a:t>
            </a:r>
          </a:p>
          <a:p>
            <a:pPr marL="360000" algn="just">
              <a:lnSpc>
                <a:spcPct val="110000"/>
              </a:lnSpc>
              <a:spcBef>
                <a:spcPts val="0"/>
              </a:spcBef>
              <a:spcAft>
                <a:spcPts val="300"/>
              </a:spcAft>
            </a:pPr>
            <a:r>
              <a:rPr lang="en-US" sz="1900" i="1" dirty="0">
                <a:solidFill>
                  <a:srgbClr val="0070C0"/>
                </a:solidFill>
                <a:latin typeface="Frutiger LT Pro 57 Condensed" panose="020B0606020204020204"/>
              </a:rPr>
              <a:t> e.g. a subdivision “Plant A” is identified through the alphanumeric string composed by its name, i.e. “Plant A”, and accordingly each of the import options is implemented. </a:t>
            </a:r>
          </a:p>
          <a:p>
            <a:pPr marL="360000" algn="just">
              <a:lnSpc>
                <a:spcPct val="110000"/>
              </a:lnSpc>
              <a:spcBef>
                <a:spcPts val="0"/>
              </a:spcBef>
              <a:spcAft>
                <a:spcPts val="300"/>
              </a:spcAft>
            </a:pPr>
            <a:endParaRPr lang="en-US" sz="500" i="1" dirty="0">
              <a:solidFill>
                <a:srgbClr val="0070C0"/>
              </a:solidFill>
              <a:latin typeface="Frutiger LT Pro 57 Condensed" panose="020B0606020204020204"/>
            </a:endParaRPr>
          </a:p>
          <a:p>
            <a:pPr marL="361950" indent="-276225" algn="just">
              <a:lnSpc>
                <a:spcPct val="110000"/>
              </a:lnSpc>
              <a:spcBef>
                <a:spcPts val="300"/>
              </a:spcBef>
              <a:spcAft>
                <a:spcPts val="300"/>
              </a:spcAft>
              <a:buFont typeface="Wingdings" panose="05000000000000000000" pitchFamily="2" charset="2"/>
              <a:buChar char="ü"/>
            </a:pPr>
            <a:r>
              <a:rPr lang="en-US" sz="2200" dirty="0">
                <a:solidFill>
                  <a:srgbClr val="0070C0"/>
                </a:solidFill>
                <a:latin typeface="Frutiger LT Pro 57 Condensed" panose="020B0606020204020204"/>
              </a:rPr>
              <a:t>However, owing to the complexity of the stratification in categories </a:t>
            </a:r>
            <a:r>
              <a:rPr lang="en-US" sz="2200" dirty="0">
                <a:solidFill>
                  <a:srgbClr val="FF0000"/>
                </a:solidFill>
                <a:latin typeface="Frutiger LT Pro 57 Condensed" panose="020B0606020204020204"/>
              </a:rPr>
              <a:t>2.F, 3.A, 3.B, 4.A</a:t>
            </a:r>
            <a:r>
              <a:rPr lang="en-US" sz="2200" dirty="0">
                <a:solidFill>
                  <a:srgbClr val="0070C0"/>
                </a:solidFill>
                <a:latin typeface="Frutiger LT Pro 57 Condensed" panose="020B0606020204020204"/>
              </a:rPr>
              <a:t>, the </a:t>
            </a:r>
            <a:r>
              <a:rPr lang="en-US" sz="2200" i="1" dirty="0">
                <a:solidFill>
                  <a:srgbClr val="0070C0"/>
                </a:solidFill>
                <a:latin typeface="Frutiger LT Pro 57 Condensed" panose="020B0606020204020204"/>
              </a:rPr>
              <a:t>Software</a:t>
            </a:r>
            <a:r>
              <a:rPr lang="en-US" sz="2200" dirty="0">
                <a:solidFill>
                  <a:srgbClr val="0070C0"/>
                </a:solidFill>
                <a:latin typeface="Frutiger LT Pro 57 Condensed" panose="020B0606020204020204"/>
              </a:rPr>
              <a:t> instead assigns a random GUID (Globally Unique Identifier) to each record -e.g. subdivision/application/sub-application/gas- and uses the GUID to implement each of the import option.</a:t>
            </a:r>
          </a:p>
          <a:p>
            <a:pPr marL="361950" algn="just">
              <a:lnSpc>
                <a:spcPct val="110000"/>
              </a:lnSpc>
              <a:spcBef>
                <a:spcPts val="300"/>
              </a:spcBef>
              <a:spcAft>
                <a:spcPts val="300"/>
              </a:spcAft>
            </a:pPr>
            <a:r>
              <a:rPr lang="en-US" sz="2200" b="1" dirty="0">
                <a:solidFill>
                  <a:srgbClr val="FF0000"/>
                </a:solidFill>
                <a:latin typeface="Frutiger LT Pro 57 Condensed" panose="020B0606020204020204"/>
              </a:rPr>
              <a:t>Note that</a:t>
            </a:r>
            <a:r>
              <a:rPr lang="en-US" sz="2200" dirty="0">
                <a:solidFill>
                  <a:srgbClr val="0070C0"/>
                </a:solidFill>
                <a:latin typeface="Frutiger LT Pro 57 Condensed" panose="020B0606020204020204"/>
              </a:rPr>
              <a:t>, given the </a:t>
            </a:r>
            <a:r>
              <a:rPr lang="en-US" sz="2200" i="1" dirty="0">
                <a:solidFill>
                  <a:srgbClr val="0070C0"/>
                </a:solidFill>
                <a:latin typeface="Frutiger LT Pro 57 Condensed" panose="020B0606020204020204"/>
              </a:rPr>
              <a:t>Software</a:t>
            </a:r>
            <a:r>
              <a:rPr lang="en-US" sz="2200" dirty="0">
                <a:solidFill>
                  <a:srgbClr val="0070C0"/>
                </a:solidFill>
                <a:latin typeface="Frutiger LT Pro 57 Condensed" panose="020B0606020204020204"/>
              </a:rPr>
              <a:t> assigns each GUID randomly, two different computers will assign 2 different GUIDs to the same record of data -e.g. subdivision/application/sub-application/gas-</a:t>
            </a:r>
          </a:p>
        </p:txBody>
      </p:sp>
    </p:spTree>
    <p:extLst>
      <p:ext uri="{BB962C8B-B14F-4D97-AF65-F5344CB8AC3E}">
        <p14:creationId xmlns:p14="http://schemas.microsoft.com/office/powerpoint/2010/main" val="10103204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845515-FDC0-07D6-0D2C-CAC5015FB1F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87F3DEE6-66DE-6C68-B538-FF78CC023C01}"/>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1C096D0A-1D82-ADA0-1CA9-FAD523D7ACB2}"/>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B37CD5F0-6C5F-7BDB-E85B-EA4C1DB0017B}"/>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381F07B-33A7-73ED-2474-BE3E04459AE1}"/>
              </a:ext>
            </a:extLst>
          </p:cNvPr>
          <p:cNvSpPr txBox="1"/>
          <p:nvPr/>
        </p:nvSpPr>
        <p:spPr>
          <a:xfrm>
            <a:off x="336000" y="1299305"/>
            <a:ext cx="11520000" cy="4642681"/>
          </a:xfrm>
          <a:prstGeom prst="rect">
            <a:avLst/>
          </a:prstGeom>
          <a:noFill/>
        </p:spPr>
        <p:txBody>
          <a:bodyPr wrap="square" rtlCol="0" anchor="ctr">
            <a:spAutoFit/>
          </a:bodyPr>
          <a:lstStyle/>
          <a:p>
            <a:pPr marL="361950" indent="-276225" algn="just">
              <a:lnSpc>
                <a:spcPct val="110000"/>
              </a:lnSpc>
              <a:spcBef>
                <a:spcPts val="300"/>
              </a:spcBef>
              <a:spcAft>
                <a:spcPts val="300"/>
              </a:spcAft>
              <a:buFont typeface="Wingdings" panose="05000000000000000000" pitchFamily="2" charset="2"/>
              <a:buChar char="ü"/>
            </a:pPr>
            <a:r>
              <a:rPr lang="en-US" sz="2200" dirty="0">
                <a:solidFill>
                  <a:srgbClr val="0070C0"/>
                </a:solidFill>
                <a:latin typeface="Frutiger LT Pro 57 Condensed" panose="020B0606020204020204"/>
              </a:rPr>
              <a:t>Thus, for categories </a:t>
            </a:r>
            <a:r>
              <a:rPr lang="en-US" sz="2200" dirty="0">
                <a:solidFill>
                  <a:srgbClr val="FF0000"/>
                </a:solidFill>
                <a:latin typeface="Frutiger LT Pro 57 Condensed" panose="020B0606020204020204"/>
              </a:rPr>
              <a:t>2.F, 3.A, 3.B, 4.A</a:t>
            </a:r>
            <a:r>
              <a:rPr lang="en-US" sz="2200" dirty="0">
                <a:solidFill>
                  <a:srgbClr val="0070C0"/>
                </a:solidFill>
                <a:latin typeface="Frutiger LT Pro 57 Condensed" panose="020B0606020204020204"/>
              </a:rPr>
              <a:t>, new record of data shall be created only by the single user that enter/entered data for those. It can be the main inventory responsible or more likely the expert to which the category is assigned (others while importing the new record will get the original GUID too)</a:t>
            </a:r>
          </a:p>
          <a:p>
            <a:pPr marL="361950" indent="-276225" algn="just">
              <a:lnSpc>
                <a:spcPct val="110000"/>
              </a:lnSpc>
              <a:spcBef>
                <a:spcPts val="300"/>
              </a:spcBef>
              <a:spcAft>
                <a:spcPts val="300"/>
              </a:spcAft>
              <a:buFont typeface="Wingdings" panose="05000000000000000000" pitchFamily="2" charset="2"/>
              <a:buChar char="ü"/>
            </a:pPr>
            <a:endParaRPr lang="en-US" sz="500" dirty="0">
              <a:solidFill>
                <a:srgbClr val="0070C0"/>
              </a:solidFill>
              <a:latin typeface="Frutiger LT Pro 57 Condensed" panose="020B0606020204020204"/>
            </a:endParaRPr>
          </a:p>
          <a:p>
            <a:pPr marL="361950" indent="-276225" algn="just">
              <a:lnSpc>
                <a:spcPct val="110000"/>
              </a:lnSpc>
              <a:spcBef>
                <a:spcPts val="300"/>
              </a:spcBef>
              <a:spcAft>
                <a:spcPts val="300"/>
              </a:spcAft>
              <a:buFont typeface="Wingdings" panose="05000000000000000000" pitchFamily="2" charset="2"/>
              <a:buChar char="ü"/>
            </a:pPr>
            <a:r>
              <a:rPr lang="en-US" sz="2200" dirty="0">
                <a:solidFill>
                  <a:srgbClr val="0070C0"/>
                </a:solidFill>
                <a:latin typeface="Frutiger LT Pro 57 Condensed" panose="020B0606020204020204"/>
              </a:rPr>
              <a:t>For instance, a national inventory compiler shares its database for 2.F.1 category with an expert that populates it with subdivisions/application/</a:t>
            </a:r>
            <a:r>
              <a:rPr lang="en-US" sz="2200" dirty="0" err="1">
                <a:solidFill>
                  <a:srgbClr val="0070C0"/>
                </a:solidFill>
                <a:latin typeface="Frutiger LT Pro 57 Condensed" panose="020B0606020204020204"/>
              </a:rPr>
              <a:t>subapplication</a:t>
            </a:r>
            <a:r>
              <a:rPr lang="en-US" sz="2200" dirty="0">
                <a:solidFill>
                  <a:srgbClr val="0070C0"/>
                </a:solidFill>
                <a:latin typeface="Frutiger LT Pro 57 Condensed" panose="020B0606020204020204"/>
              </a:rPr>
              <a:t>/gas and generates an export xml file for the inventory compiler. IF the inventory compiler populates its database with the identical combination of subdivisions/application/</a:t>
            </a:r>
            <a:r>
              <a:rPr lang="en-US" sz="2200" dirty="0" err="1">
                <a:solidFill>
                  <a:srgbClr val="0070C0"/>
                </a:solidFill>
                <a:latin typeface="Frutiger LT Pro 57 Condensed" panose="020B0606020204020204"/>
              </a:rPr>
              <a:t>subapplication</a:t>
            </a:r>
            <a:r>
              <a:rPr lang="en-US" sz="2200" dirty="0">
                <a:solidFill>
                  <a:srgbClr val="0070C0"/>
                </a:solidFill>
                <a:latin typeface="Frutiger LT Pro 57 Condensed" panose="020B0606020204020204"/>
              </a:rPr>
              <a:t>/gas before importing the data, THEN the </a:t>
            </a:r>
            <a:r>
              <a:rPr lang="en-US" sz="2200" i="1" dirty="0">
                <a:solidFill>
                  <a:srgbClr val="0070C0"/>
                </a:solidFill>
                <a:latin typeface="Frutiger LT Pro 57 Condensed" panose="020B0606020204020204"/>
              </a:rPr>
              <a:t>Software</a:t>
            </a:r>
            <a:r>
              <a:rPr lang="en-US" sz="2200" dirty="0">
                <a:solidFill>
                  <a:srgbClr val="0070C0"/>
                </a:solidFill>
                <a:latin typeface="Frutiger LT Pro 57 Condensed" panose="020B0606020204020204"/>
              </a:rPr>
              <a:t> will see the imported records different from those already present in the database, although those are instead identical, and it will insert those records as new, by adding the subfix “_1” to the subdivision name to avoid homonymies, whatever import policy is chosen</a:t>
            </a:r>
          </a:p>
          <a:p>
            <a:pPr marL="361950" algn="just">
              <a:lnSpc>
                <a:spcPct val="110000"/>
              </a:lnSpc>
              <a:spcBef>
                <a:spcPts val="300"/>
              </a:spcBef>
              <a:spcAft>
                <a:spcPts val="300"/>
              </a:spcAft>
            </a:pPr>
            <a:endParaRPr lang="en-US" sz="500" dirty="0">
              <a:solidFill>
                <a:srgbClr val="0070C0"/>
              </a:solidFill>
              <a:latin typeface="Frutiger LT Pro 57 Condensed" panose="020B0606020204020204"/>
            </a:endParaRPr>
          </a:p>
          <a:p>
            <a:pPr marL="361950" algn="just">
              <a:lnSpc>
                <a:spcPct val="110000"/>
              </a:lnSpc>
              <a:spcBef>
                <a:spcPts val="300"/>
              </a:spcBef>
              <a:spcAft>
                <a:spcPts val="300"/>
              </a:spcAft>
            </a:pPr>
            <a:r>
              <a:rPr lang="en-US" sz="2200" dirty="0">
                <a:solidFill>
                  <a:srgbClr val="0070C0"/>
                </a:solidFill>
                <a:latin typeface="Frutiger LT Pro 57 Condensed" panose="020B0606020204020204"/>
              </a:rPr>
              <a:t>For further information, refer to </a:t>
            </a:r>
            <a:r>
              <a:rPr lang="en-US" sz="2200" dirty="0">
                <a:solidFill>
                  <a:srgbClr val="0070C0"/>
                </a:solidFill>
                <a:latin typeface="Frutiger LT Pro 57 Condensed" panose="020B0606020204020204"/>
                <a:hlinkClick r:id="rId4" action="ppaction://hlinksldjump"/>
              </a:rPr>
              <a:t>sharing data</a:t>
            </a:r>
            <a:endParaRPr lang="en-US" sz="2200" dirty="0">
              <a:solidFill>
                <a:srgbClr val="0070C0"/>
              </a:solidFill>
              <a:latin typeface="Frutiger LT Pro 57 Condensed" panose="020B0606020204020204"/>
            </a:endParaRPr>
          </a:p>
        </p:txBody>
      </p:sp>
    </p:spTree>
    <p:extLst>
      <p:ext uri="{BB962C8B-B14F-4D97-AF65-F5344CB8AC3E}">
        <p14:creationId xmlns:p14="http://schemas.microsoft.com/office/powerpoint/2010/main" val="167169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C238-A3ED-10E2-0DC3-37A894A48A90}"/>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kern="0" dirty="0">
                <a:solidFill>
                  <a:srgbClr val="990002"/>
                </a:solidFill>
                <a:effectLst>
                  <a:outerShdw blurRad="38100" dist="38100" dir="2700000" algn="tl">
                    <a:srgbClr val="000000">
                      <a:alpha val="43137"/>
                    </a:srgbClr>
                  </a:outerShdw>
                </a:effectLst>
                <a:latin typeface="Frutiger LT Pro 57 Condensed"/>
              </a:rPr>
              <a:t>IPCC Inventory Software : from 2012 until today</a:t>
            </a:r>
            <a:endParaRPr lang="en-GB" sz="3300" b="1" kern="0" dirty="0">
              <a:solidFill>
                <a:srgbClr val="990002"/>
              </a:solidFill>
              <a:effectLst>
                <a:outerShdw blurRad="38100" dist="38100" dir="2700000" algn="tl">
                  <a:srgbClr val="000000">
                    <a:alpha val="43137"/>
                  </a:srgbClr>
                </a:outerShdw>
              </a:effectLst>
              <a:latin typeface="Frutiger LT Pro 57 Condensed"/>
            </a:endParaRPr>
          </a:p>
        </p:txBody>
      </p:sp>
      <p:sp>
        <p:nvSpPr>
          <p:cNvPr id="4" name="Content Placeholder 2">
            <a:extLst>
              <a:ext uri="{FF2B5EF4-FFF2-40B4-BE49-F238E27FC236}">
                <a16:creationId xmlns:a16="http://schemas.microsoft.com/office/drawing/2014/main" id="{CA9F599E-4560-FEFC-009A-9021A69FB3C6}"/>
              </a:ext>
            </a:extLst>
          </p:cNvPr>
          <p:cNvSpPr>
            <a:spLocks noGrp="1"/>
          </p:cNvSpPr>
          <p:nvPr>
            <p:ph idx="1"/>
          </p:nvPr>
        </p:nvSpPr>
        <p:spPr>
          <a:xfrm>
            <a:off x="2093309" y="1039279"/>
            <a:ext cx="9720000" cy="5040000"/>
          </a:xfrm>
        </p:spPr>
        <p:txBody>
          <a:bodyPr>
            <a:noAutofit/>
          </a:bodyPr>
          <a:lstStyle/>
          <a:p>
            <a:pPr marL="360363" indent="-360363" algn="just">
              <a:spcBef>
                <a:spcPts val="300"/>
              </a:spcBef>
              <a:spcAft>
                <a:spcPts val="300"/>
              </a:spcAft>
              <a:buFont typeface="Wingdings" panose="05000000000000000000" pitchFamily="2" charset="2"/>
              <a:buChar char="ü"/>
            </a:pPr>
            <a:r>
              <a:rPr lang="en-GB" sz="2200" dirty="0">
                <a:solidFill>
                  <a:srgbClr val="0070C0"/>
                </a:solidFill>
              </a:rPr>
              <a:t>First released in 2012. Initially, designed to be limited to implementing Tier 1 methods of the 2</a:t>
            </a:r>
            <a:r>
              <a:rPr lang="en-GB" sz="2200" i="1" dirty="0">
                <a:solidFill>
                  <a:srgbClr val="0070C0"/>
                </a:solidFill>
              </a:rPr>
              <a:t>006 IPCC Guidelines</a:t>
            </a:r>
          </a:p>
          <a:p>
            <a:pPr marL="360363" indent="-360363" algn="just">
              <a:spcBef>
                <a:spcPts val="300"/>
              </a:spcBef>
              <a:spcAft>
                <a:spcPts val="300"/>
              </a:spcAft>
              <a:buFont typeface="Wingdings" panose="05000000000000000000" pitchFamily="2" charset="2"/>
              <a:buChar char="ü"/>
            </a:pPr>
            <a:endParaRPr lang="en-GB" sz="1100" i="1" dirty="0">
              <a:solidFill>
                <a:srgbClr val="0070C0"/>
              </a:solidFill>
            </a:endParaRPr>
          </a:p>
          <a:p>
            <a:pPr marL="360363" indent="-360363" algn="just">
              <a:spcBef>
                <a:spcPts val="300"/>
              </a:spcBef>
              <a:spcAft>
                <a:spcPts val="300"/>
              </a:spcAft>
              <a:buNone/>
            </a:pPr>
            <a:r>
              <a:rPr lang="en-GB" sz="1100" i="1" dirty="0">
                <a:solidFill>
                  <a:srgbClr val="0070C0"/>
                </a:solidFill>
              </a:rPr>
              <a:t> </a:t>
            </a:r>
            <a:endParaRPr lang="en-GB" sz="1100" i="1" strike="sngStrike" dirty="0">
              <a:solidFill>
                <a:srgbClr val="FF0000"/>
              </a:solidFill>
            </a:endParaRPr>
          </a:p>
          <a:p>
            <a:pPr marL="360363" lvl="1" indent="-360363" algn="just">
              <a:spcBef>
                <a:spcPts val="300"/>
              </a:spcBef>
              <a:spcAft>
                <a:spcPts val="300"/>
              </a:spcAft>
              <a:buFont typeface="Wingdings" panose="05000000000000000000" pitchFamily="2" charset="2"/>
              <a:buChar char="ü"/>
            </a:pPr>
            <a:r>
              <a:rPr lang="en-GB" sz="2200" dirty="0">
                <a:solidFill>
                  <a:srgbClr val="0070C0"/>
                </a:solidFill>
              </a:rPr>
              <a:t>UNFCCC COP26/CMA.3 (Glasgow, 2021), Parties formally recognize value of the IPCC Inventory Software as a tool to help countries report under the Paris Agreement</a:t>
            </a:r>
          </a:p>
          <a:p>
            <a:pPr marL="360363" lvl="1" indent="-360363" algn="just">
              <a:spcBef>
                <a:spcPts val="300"/>
              </a:spcBef>
              <a:spcAft>
                <a:spcPts val="300"/>
              </a:spcAft>
              <a:buFont typeface="Wingdings" panose="05000000000000000000" pitchFamily="2" charset="2"/>
              <a:buChar char="ü"/>
            </a:pPr>
            <a:endParaRPr lang="en-GB" sz="1100" dirty="0">
              <a:solidFill>
                <a:srgbClr val="0070C0"/>
              </a:solidFill>
            </a:endParaRPr>
          </a:p>
          <a:p>
            <a:pPr marL="360363" lvl="1" indent="-360363" algn="just">
              <a:spcBef>
                <a:spcPts val="300"/>
              </a:spcBef>
              <a:spcAft>
                <a:spcPts val="300"/>
              </a:spcAft>
              <a:buNone/>
            </a:pPr>
            <a:endParaRPr lang="en-GB" sz="300" dirty="0">
              <a:solidFill>
                <a:srgbClr val="0070C0"/>
              </a:solidFill>
            </a:endParaRPr>
          </a:p>
          <a:p>
            <a:pPr marL="360363" lvl="1" indent="-360363" algn="just">
              <a:spcBef>
                <a:spcPts val="300"/>
              </a:spcBef>
              <a:spcAft>
                <a:spcPts val="300"/>
              </a:spcAft>
              <a:buFont typeface="Wingdings" panose="05000000000000000000" pitchFamily="2" charset="2"/>
              <a:buChar char="ü"/>
            </a:pPr>
            <a:r>
              <a:rPr lang="en-GB" sz="2200" dirty="0">
                <a:solidFill>
                  <a:srgbClr val="0070C0"/>
                </a:solidFill>
              </a:rPr>
              <a:t>By mid-2022 the </a:t>
            </a:r>
            <a:r>
              <a:rPr lang="en-GB" sz="2200" i="1" dirty="0">
                <a:solidFill>
                  <a:srgbClr val="0070C0"/>
                </a:solidFill>
              </a:rPr>
              <a:t>Software </a:t>
            </a:r>
            <a:r>
              <a:rPr lang="en-GB" sz="2200" dirty="0">
                <a:solidFill>
                  <a:srgbClr val="0070C0"/>
                </a:solidFill>
              </a:rPr>
              <a:t>implemented in the </a:t>
            </a:r>
            <a:r>
              <a:rPr lang="en-GB" sz="2200" b="1" dirty="0">
                <a:solidFill>
                  <a:srgbClr val="0070C0"/>
                </a:solidFill>
              </a:rPr>
              <a:t>AFOLU &amp; ENERGY </a:t>
            </a:r>
            <a:r>
              <a:rPr lang="en-GB" sz="2200" dirty="0">
                <a:solidFill>
                  <a:srgbClr val="0070C0"/>
                </a:solidFill>
              </a:rPr>
              <a:t>sectors all IPCC Tiers and Approaches in the </a:t>
            </a:r>
            <a:r>
              <a:rPr lang="en-GB" sz="2200" i="1" dirty="0">
                <a:solidFill>
                  <a:srgbClr val="0070C0"/>
                </a:solidFill>
              </a:rPr>
              <a:t>2006 IPCC Guidelines</a:t>
            </a:r>
            <a:r>
              <a:rPr lang="en-GB" sz="2200" dirty="0">
                <a:solidFill>
                  <a:srgbClr val="0070C0"/>
                </a:solidFill>
              </a:rPr>
              <a:t> and its </a:t>
            </a:r>
            <a:r>
              <a:rPr lang="en-GB" sz="2200" i="1" dirty="0">
                <a:solidFill>
                  <a:srgbClr val="7030A0"/>
                </a:solidFill>
              </a:rPr>
              <a:t>Wetlands Supplement</a:t>
            </a:r>
            <a:r>
              <a:rPr lang="en-GB" sz="1700" dirty="0">
                <a:solidFill>
                  <a:srgbClr val="7030A0"/>
                </a:solidFill>
              </a:rPr>
              <a:t> </a:t>
            </a:r>
          </a:p>
          <a:p>
            <a:pPr marL="0" lvl="1" indent="0" algn="just">
              <a:spcBef>
                <a:spcPts val="300"/>
              </a:spcBef>
              <a:spcAft>
                <a:spcPts val="300"/>
              </a:spcAft>
              <a:buNone/>
            </a:pPr>
            <a:endParaRPr lang="en-GB" sz="1100" dirty="0">
              <a:solidFill>
                <a:srgbClr val="0070C0"/>
              </a:solidFill>
            </a:endParaRPr>
          </a:p>
          <a:p>
            <a:pPr marL="360363" indent="-360363" algn="just">
              <a:spcBef>
                <a:spcPts val="300"/>
              </a:spcBef>
              <a:spcAft>
                <a:spcPts val="300"/>
              </a:spcAft>
              <a:buFont typeface="Courier New" panose="02070309020205020404" pitchFamily="49" charset="0"/>
              <a:buChar char="o"/>
            </a:pPr>
            <a:endParaRPr lang="en-GB" sz="300" i="1" dirty="0">
              <a:solidFill>
                <a:srgbClr val="0070C0"/>
              </a:solidFill>
            </a:endParaRPr>
          </a:p>
          <a:p>
            <a:pPr marL="360363" indent="-360363" algn="just">
              <a:spcBef>
                <a:spcPts val="300"/>
              </a:spcBef>
              <a:spcAft>
                <a:spcPts val="300"/>
              </a:spcAft>
              <a:buFont typeface="Wingdings" panose="05000000000000000000" pitchFamily="2" charset="2"/>
              <a:buChar char="ü"/>
            </a:pPr>
            <a:r>
              <a:rPr lang="en-GB" sz="2200" dirty="0">
                <a:solidFill>
                  <a:srgbClr val="0070C0"/>
                </a:solidFill>
              </a:rPr>
              <a:t>The latest version implements </a:t>
            </a:r>
            <a:r>
              <a:rPr lang="en-GB" sz="2200" b="1" u="sng" dirty="0">
                <a:solidFill>
                  <a:srgbClr val="0070C0"/>
                </a:solidFill>
              </a:rPr>
              <a:t>ALL</a:t>
            </a:r>
            <a:r>
              <a:rPr lang="en-GB" sz="2200" dirty="0">
                <a:solidFill>
                  <a:srgbClr val="0070C0"/>
                </a:solidFill>
              </a:rPr>
              <a:t> IPCC Tiers and Approaches for </a:t>
            </a:r>
            <a:r>
              <a:rPr lang="en-GB" sz="2200" b="1" u="sng" dirty="0">
                <a:solidFill>
                  <a:srgbClr val="0070C0"/>
                </a:solidFill>
              </a:rPr>
              <a:t>ALL SECTORS</a:t>
            </a:r>
          </a:p>
          <a:p>
            <a:pPr marL="0" indent="0" algn="just">
              <a:spcBef>
                <a:spcPts val="300"/>
              </a:spcBef>
              <a:spcAft>
                <a:spcPts val="300"/>
              </a:spcAft>
              <a:buNone/>
            </a:pPr>
            <a:endParaRPr lang="en-GB" sz="1100" b="1" dirty="0">
              <a:solidFill>
                <a:srgbClr val="0070C0"/>
              </a:solidFill>
            </a:endParaRPr>
          </a:p>
          <a:p>
            <a:pPr marL="360363" lvl="2" indent="-360363" algn="just">
              <a:spcBef>
                <a:spcPts val="300"/>
              </a:spcBef>
              <a:spcAft>
                <a:spcPts val="300"/>
              </a:spcAft>
              <a:buNone/>
            </a:pPr>
            <a:endParaRPr lang="en-US" sz="300" dirty="0">
              <a:solidFill>
                <a:srgbClr val="0070C0"/>
              </a:solidFill>
            </a:endParaRPr>
          </a:p>
          <a:p>
            <a:pPr marL="360363" indent="-360363" algn="just">
              <a:spcBef>
                <a:spcPts val="300"/>
              </a:spcBef>
              <a:spcAft>
                <a:spcPts val="300"/>
              </a:spcAft>
              <a:buFont typeface="Wingdings" panose="05000000000000000000" pitchFamily="2" charset="2"/>
              <a:buChar char="ü"/>
            </a:pPr>
            <a:r>
              <a:rPr lang="en-GB" sz="2200" b="1" dirty="0">
                <a:solidFill>
                  <a:srgbClr val="0070C0"/>
                </a:solidFill>
              </a:rPr>
              <a:t>June 2024</a:t>
            </a:r>
            <a:r>
              <a:rPr lang="en-GB" sz="2200" dirty="0">
                <a:solidFill>
                  <a:srgbClr val="0070C0"/>
                </a:solidFill>
              </a:rPr>
              <a:t>, IPCC Inventory </a:t>
            </a:r>
            <a:r>
              <a:rPr lang="en-GB" sz="2200" i="1" dirty="0">
                <a:solidFill>
                  <a:srgbClr val="0070C0"/>
                </a:solidFill>
              </a:rPr>
              <a:t>Software</a:t>
            </a:r>
            <a:r>
              <a:rPr lang="en-GB" sz="2200" dirty="0">
                <a:solidFill>
                  <a:srgbClr val="0070C0"/>
                </a:solidFill>
              </a:rPr>
              <a:t> interoperable with the UNFCCC ETF Reporting Tool for the Paris Agreement reporting.</a:t>
            </a:r>
            <a:endParaRPr lang="en-GB" sz="2200" dirty="0">
              <a:solidFill>
                <a:srgbClr val="FF0000"/>
              </a:solidFill>
            </a:endParaRPr>
          </a:p>
        </p:txBody>
      </p:sp>
      <p:sp>
        <p:nvSpPr>
          <p:cNvPr id="3" name="Arrow: Down 2">
            <a:extLst>
              <a:ext uri="{FF2B5EF4-FFF2-40B4-BE49-F238E27FC236}">
                <a16:creationId xmlns:a16="http://schemas.microsoft.com/office/drawing/2014/main" id="{E22A666B-8FF6-2366-8ED7-FADB65AD4D0B}"/>
              </a:ext>
            </a:extLst>
          </p:cNvPr>
          <p:cNvSpPr/>
          <p:nvPr/>
        </p:nvSpPr>
        <p:spPr>
          <a:xfrm>
            <a:off x="304798" y="1023139"/>
            <a:ext cx="1801091" cy="5834861"/>
          </a:xfrm>
          <a:prstGeom prst="downArrow">
            <a:avLst/>
          </a:prstGeom>
          <a:effectLst>
            <a:glow rad="63500">
              <a:schemeClr val="accent4">
                <a:satMod val="175000"/>
                <a:alpha val="40000"/>
              </a:schemeClr>
            </a:glo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utiger LT Std 57 Cn"/>
              <a:ea typeface="+mn-ea"/>
              <a:cs typeface="+mn-cs"/>
            </a:endParaRPr>
          </a:p>
        </p:txBody>
      </p:sp>
      <p:sp>
        <p:nvSpPr>
          <p:cNvPr id="5" name="TextBox 4">
            <a:extLst>
              <a:ext uri="{FF2B5EF4-FFF2-40B4-BE49-F238E27FC236}">
                <a16:creationId xmlns:a16="http://schemas.microsoft.com/office/drawing/2014/main" id="{4DDCB5C3-47ED-F0EA-BF82-90DCE6BB2C25}"/>
              </a:ext>
            </a:extLst>
          </p:cNvPr>
          <p:cNvSpPr txBox="1"/>
          <p:nvPr/>
        </p:nvSpPr>
        <p:spPr>
          <a:xfrm>
            <a:off x="630770" y="1023139"/>
            <a:ext cx="1149150" cy="374571"/>
          </a:xfrm>
          <a:prstGeom prst="roundRect">
            <a:avLst/>
          </a:prstGeom>
          <a:solidFill>
            <a:srgbClr val="990002"/>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utiger LT Std 57 Cn"/>
                <a:ea typeface="+mn-ea"/>
                <a:cs typeface="+mn-cs"/>
              </a:rPr>
              <a:t>2012</a:t>
            </a:r>
          </a:p>
        </p:txBody>
      </p:sp>
      <p:sp>
        <p:nvSpPr>
          <p:cNvPr id="6" name="TextBox 5">
            <a:extLst>
              <a:ext uri="{FF2B5EF4-FFF2-40B4-BE49-F238E27FC236}">
                <a16:creationId xmlns:a16="http://schemas.microsoft.com/office/drawing/2014/main" id="{22120C9E-28D9-6827-2EFA-E1F191A9B13F}"/>
              </a:ext>
            </a:extLst>
          </p:cNvPr>
          <p:cNvSpPr txBox="1"/>
          <p:nvPr/>
        </p:nvSpPr>
        <p:spPr>
          <a:xfrm>
            <a:off x="630769" y="3711342"/>
            <a:ext cx="1149151"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2022</a:t>
            </a:r>
          </a:p>
        </p:txBody>
      </p:sp>
      <p:sp>
        <p:nvSpPr>
          <p:cNvPr id="7" name="TextBox 6">
            <a:extLst>
              <a:ext uri="{FF2B5EF4-FFF2-40B4-BE49-F238E27FC236}">
                <a16:creationId xmlns:a16="http://schemas.microsoft.com/office/drawing/2014/main" id="{E69C3C23-094A-7CDA-5772-C82180794148}"/>
              </a:ext>
            </a:extLst>
          </p:cNvPr>
          <p:cNvSpPr txBox="1"/>
          <p:nvPr/>
        </p:nvSpPr>
        <p:spPr>
          <a:xfrm>
            <a:off x="630768" y="4680722"/>
            <a:ext cx="1149152"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April 2024</a:t>
            </a:r>
          </a:p>
        </p:txBody>
      </p:sp>
      <p:sp>
        <p:nvSpPr>
          <p:cNvPr id="8" name="TextBox 7">
            <a:extLst>
              <a:ext uri="{FF2B5EF4-FFF2-40B4-BE49-F238E27FC236}">
                <a16:creationId xmlns:a16="http://schemas.microsoft.com/office/drawing/2014/main" id="{270023BA-B82B-6309-A0E0-38D4BDD15B28}"/>
              </a:ext>
            </a:extLst>
          </p:cNvPr>
          <p:cNvSpPr txBox="1"/>
          <p:nvPr/>
        </p:nvSpPr>
        <p:spPr>
          <a:xfrm>
            <a:off x="630768" y="5521883"/>
            <a:ext cx="1149152"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June 2024</a:t>
            </a:r>
          </a:p>
        </p:txBody>
      </p:sp>
      <p:sp>
        <p:nvSpPr>
          <p:cNvPr id="9" name="TextBox 8">
            <a:extLst>
              <a:ext uri="{FF2B5EF4-FFF2-40B4-BE49-F238E27FC236}">
                <a16:creationId xmlns:a16="http://schemas.microsoft.com/office/drawing/2014/main" id="{17225D4B-6ED3-58FB-D79F-FF7A8339A679}"/>
              </a:ext>
            </a:extLst>
          </p:cNvPr>
          <p:cNvSpPr txBox="1"/>
          <p:nvPr/>
        </p:nvSpPr>
        <p:spPr>
          <a:xfrm>
            <a:off x="630769" y="2374201"/>
            <a:ext cx="1149151"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2021</a:t>
            </a:r>
          </a:p>
        </p:txBody>
      </p:sp>
    </p:spTree>
    <p:custDataLst>
      <p:tags r:id="rId1"/>
    </p:custDataLst>
    <p:extLst>
      <p:ext uri="{BB962C8B-B14F-4D97-AF65-F5344CB8AC3E}">
        <p14:creationId xmlns:p14="http://schemas.microsoft.com/office/powerpoint/2010/main" val="10702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1F63-EC0F-970B-F888-52C835239000}"/>
              </a:ext>
            </a:extLst>
          </p:cNvPr>
          <p:cNvSpPr>
            <a:spLocks noGrp="1"/>
          </p:cNvSpPr>
          <p:nvPr>
            <p:ph type="title"/>
          </p:nvPr>
        </p:nvSpPr>
        <p:spPr>
          <a:xfrm>
            <a:off x="609600" y="236538"/>
            <a:ext cx="10972800" cy="606860"/>
          </a:xfrm>
        </p:spPr>
        <p:txBody>
          <a:bodyPr vert="horz" lIns="91440" tIns="45720" rIns="91440" bIns="45720" rtlCol="0" anchor="ctr">
            <a:noAutofit/>
          </a:bodyPr>
          <a:lstStyle/>
          <a:p>
            <a:pPr defTabSz="914400"/>
            <a:r>
              <a:rPr lang="en-US" sz="3300" b="1" dirty="0">
                <a:solidFill>
                  <a:srgbClr val="990002"/>
                </a:solidFill>
              </a:rPr>
              <a:t>XML Worksheet Import Scenario - Merge</a:t>
            </a:r>
          </a:p>
        </p:txBody>
      </p:sp>
      <p:sp>
        <p:nvSpPr>
          <p:cNvPr id="19" name="Rectangle 18">
            <a:extLst>
              <a:ext uri="{FF2B5EF4-FFF2-40B4-BE49-F238E27FC236}">
                <a16:creationId xmlns:a16="http://schemas.microsoft.com/office/drawing/2014/main" id="{CE8CF54A-9648-F48A-0A8D-BE02148EA1EA}"/>
              </a:ext>
            </a:extLst>
          </p:cNvPr>
          <p:cNvSpPr/>
          <p:nvPr/>
        </p:nvSpPr>
        <p:spPr>
          <a:xfrm>
            <a:off x="639549" y="3419475"/>
            <a:ext cx="10780926" cy="3619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u="sng">
                <a:solidFill>
                  <a:srgbClr val="002060"/>
                </a:solidFill>
                <a:latin typeface="Frutiger LT Pro 57 Condensed" panose="020B0606020204020204"/>
              </a:rPr>
              <a:t>Merge</a:t>
            </a:r>
            <a:r>
              <a:rPr lang="en-US" sz="2000">
                <a:solidFill>
                  <a:srgbClr val="002060"/>
                </a:solidFill>
                <a:latin typeface="Frutiger LT Pro 57 Condensed" panose="020B0606020204020204"/>
              </a:rPr>
              <a:t> </a:t>
            </a:r>
            <a:r>
              <a:rPr lang="en-US" sz="2000">
                <a:solidFill>
                  <a:srgbClr val="0070C0"/>
                </a:solidFill>
                <a:latin typeface="Frutiger LT Pro 57 Condensed" panose="020B0606020204020204"/>
              </a:rPr>
              <a:t>= Update existing records and insert new records</a:t>
            </a:r>
          </a:p>
        </p:txBody>
      </p:sp>
      <p:sp>
        <p:nvSpPr>
          <p:cNvPr id="20" name="Rectangle 19">
            <a:extLst>
              <a:ext uri="{FF2B5EF4-FFF2-40B4-BE49-F238E27FC236}">
                <a16:creationId xmlns:a16="http://schemas.microsoft.com/office/drawing/2014/main" id="{8A343858-713A-B573-9585-BB1DE0B1ABB0}"/>
              </a:ext>
            </a:extLst>
          </p:cNvPr>
          <p:cNvSpPr/>
          <p:nvPr/>
        </p:nvSpPr>
        <p:spPr>
          <a:xfrm>
            <a:off x="305252" y="3943258"/>
            <a:ext cx="10446592" cy="466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rgbClr val="0070C0"/>
                </a:solidFill>
                <a:latin typeface="Frutiger LT Pro 57 Condensed" panose="020B0606020204020204"/>
              </a:rPr>
              <a:t>If the inventory compiler imports the sector-expert file via </a:t>
            </a:r>
            <a:r>
              <a:rPr lang="en-US" b="1" dirty="0">
                <a:solidFill>
                  <a:srgbClr val="0070C0"/>
                </a:solidFill>
                <a:latin typeface="Frutiger LT Pro 57 Condensed" panose="020B0606020204020204"/>
              </a:rPr>
              <a:t>merge</a:t>
            </a:r>
            <a:r>
              <a:rPr lang="en-US" sz="1600" dirty="0">
                <a:solidFill>
                  <a:srgbClr val="0070C0"/>
                </a:solidFill>
                <a:latin typeface="Frutiger LT Pro 57 Condensed" panose="020B0606020204020204"/>
              </a:rPr>
              <a:t>, the compiler will have in database after import:</a:t>
            </a:r>
            <a:endParaRPr lang="en-US" sz="1400" dirty="0">
              <a:solidFill>
                <a:srgbClr val="0070C0"/>
              </a:solidFill>
              <a:latin typeface="Frutiger LT Pro 57 Condensed" panose="020B0606020204020204"/>
            </a:endParaRPr>
          </a:p>
        </p:txBody>
      </p:sp>
      <p:pic>
        <p:nvPicPr>
          <p:cNvPr id="22" name="Picture 21">
            <a:extLst>
              <a:ext uri="{FF2B5EF4-FFF2-40B4-BE49-F238E27FC236}">
                <a16:creationId xmlns:a16="http://schemas.microsoft.com/office/drawing/2014/main" id="{98621F02-59B9-9C69-F458-619B4ABFA9D6}"/>
              </a:ext>
            </a:extLst>
          </p:cNvPr>
          <p:cNvPicPr>
            <a:picLocks noChangeAspect="1"/>
          </p:cNvPicPr>
          <p:nvPr/>
        </p:nvPicPr>
        <p:blipFill>
          <a:blip r:embed="rId2"/>
          <a:stretch>
            <a:fillRect/>
          </a:stretch>
        </p:blipFill>
        <p:spPr>
          <a:xfrm>
            <a:off x="496674" y="881498"/>
            <a:ext cx="10965144" cy="2376144"/>
          </a:xfrm>
          <a:prstGeom prst="rect">
            <a:avLst/>
          </a:prstGeom>
        </p:spPr>
      </p:pic>
      <p:pic>
        <p:nvPicPr>
          <p:cNvPr id="24" name="Picture 23">
            <a:extLst>
              <a:ext uri="{FF2B5EF4-FFF2-40B4-BE49-F238E27FC236}">
                <a16:creationId xmlns:a16="http://schemas.microsoft.com/office/drawing/2014/main" id="{ED28CC31-F62F-B180-0626-F4E85F25A7FB}"/>
              </a:ext>
            </a:extLst>
          </p:cNvPr>
          <p:cNvPicPr>
            <a:picLocks noChangeAspect="1"/>
          </p:cNvPicPr>
          <p:nvPr/>
        </p:nvPicPr>
        <p:blipFill>
          <a:blip r:embed="rId3"/>
          <a:stretch>
            <a:fillRect/>
          </a:stretch>
        </p:blipFill>
        <p:spPr>
          <a:xfrm>
            <a:off x="5437299" y="4410145"/>
            <a:ext cx="5740641" cy="2068868"/>
          </a:xfrm>
          <a:prstGeom prst="rect">
            <a:avLst/>
          </a:prstGeom>
        </p:spPr>
      </p:pic>
      <p:sp>
        <p:nvSpPr>
          <p:cNvPr id="25" name="Speech Bubble: Rectangle 24">
            <a:extLst>
              <a:ext uri="{FF2B5EF4-FFF2-40B4-BE49-F238E27FC236}">
                <a16:creationId xmlns:a16="http://schemas.microsoft.com/office/drawing/2014/main" id="{227B25A1-623F-B8B8-4E46-B878CDBC231B}"/>
              </a:ext>
            </a:extLst>
          </p:cNvPr>
          <p:cNvSpPr/>
          <p:nvPr/>
        </p:nvSpPr>
        <p:spPr>
          <a:xfrm>
            <a:off x="736386" y="4679142"/>
            <a:ext cx="4545082" cy="2021221"/>
          </a:xfrm>
          <a:prstGeom prst="wedgeRectCallout">
            <a:avLst>
              <a:gd name="adj1" fmla="val 62832"/>
              <a:gd name="adj2" fmla="val -18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a:solidFill>
                  <a:srgbClr val="0070C0"/>
                </a:solidFill>
                <a:latin typeface="Frutiger LT Pro 57 Condensed" panose="020B0606020204020204"/>
              </a:rPr>
              <a:t>Inserted new record- 1.A.2.c</a:t>
            </a:r>
          </a:p>
          <a:p>
            <a:pPr marL="285750" indent="-285750">
              <a:buFontTx/>
              <a:buChar char="-"/>
            </a:pPr>
            <a:endParaRPr lang="en-US" sz="1600" dirty="0">
              <a:solidFill>
                <a:srgbClr val="0070C0"/>
              </a:solidFill>
              <a:latin typeface="Frutiger LT Pro 57 Condensed" panose="020B0606020204020204"/>
            </a:endParaRPr>
          </a:p>
          <a:p>
            <a:pPr marL="285750" indent="-285750">
              <a:buFontTx/>
              <a:buChar char="-"/>
            </a:pPr>
            <a:r>
              <a:rPr lang="en-US" sz="1600" dirty="0">
                <a:solidFill>
                  <a:srgbClr val="0070C0"/>
                </a:solidFill>
                <a:latin typeface="Frutiger LT Pro 57 Condensed" panose="020B0606020204020204"/>
              </a:rPr>
              <a:t>Inserted additional plants A and B for 1.A.2.f, retained Plant C. </a:t>
            </a:r>
          </a:p>
          <a:p>
            <a:pPr marL="285750" indent="-285750">
              <a:buFontTx/>
              <a:buChar char="-"/>
            </a:pPr>
            <a:endParaRPr lang="en-US" sz="1600" dirty="0">
              <a:solidFill>
                <a:srgbClr val="0070C0"/>
              </a:solidFill>
              <a:latin typeface="Frutiger LT Pro 57 Condensed" panose="020B0606020204020204"/>
            </a:endParaRPr>
          </a:p>
          <a:p>
            <a:pPr marL="285750" indent="-285750">
              <a:buFontTx/>
              <a:buChar char="-"/>
            </a:pPr>
            <a:r>
              <a:rPr lang="en-US" sz="1600" dirty="0">
                <a:solidFill>
                  <a:srgbClr val="0070C0"/>
                </a:solidFill>
                <a:latin typeface="Frutiger LT Pro 57 Condensed" panose="020B0606020204020204"/>
              </a:rPr>
              <a:t>Cement is unchanged, as there is no cement record from sector expert</a:t>
            </a:r>
          </a:p>
          <a:p>
            <a:pPr marL="266700"/>
            <a:r>
              <a:rPr lang="en-US" sz="1400" dirty="0">
                <a:solidFill>
                  <a:srgbClr val="0070C0"/>
                </a:solidFill>
                <a:latin typeface="Frutiger LT Pro 57 Condensed" panose="020B0606020204020204"/>
              </a:rPr>
              <a:t>(this is for both cases: a category is not in the import file, or the category is in the import file but blank)</a:t>
            </a:r>
          </a:p>
        </p:txBody>
      </p:sp>
      <p:sp>
        <p:nvSpPr>
          <p:cNvPr id="26" name="Rectangle: Rounded Corners 25">
            <a:extLst>
              <a:ext uri="{FF2B5EF4-FFF2-40B4-BE49-F238E27FC236}">
                <a16:creationId xmlns:a16="http://schemas.microsoft.com/office/drawing/2014/main" id="{02D7A0D4-28D4-51D9-E906-D3B82065A577}"/>
              </a:ext>
            </a:extLst>
          </p:cNvPr>
          <p:cNvSpPr/>
          <p:nvPr/>
        </p:nvSpPr>
        <p:spPr>
          <a:xfrm>
            <a:off x="7360938" y="5162080"/>
            <a:ext cx="3781394" cy="34337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A8D4364-CC89-6F3B-434C-DD4984269BA7}"/>
              </a:ext>
            </a:extLst>
          </p:cNvPr>
          <p:cNvSpPr/>
          <p:nvPr/>
        </p:nvSpPr>
        <p:spPr>
          <a:xfrm>
            <a:off x="7360938" y="4943005"/>
            <a:ext cx="3781394" cy="21907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2620E1A4-CD63-8F69-A08B-F650F872B4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38000"/>
            <a:ext cx="720000" cy="720000"/>
          </a:xfrm>
          <a:prstGeom prst="rect">
            <a:avLst/>
          </a:prstGeom>
        </p:spPr>
      </p:pic>
    </p:spTree>
    <p:extLst>
      <p:ext uri="{BB962C8B-B14F-4D97-AF65-F5344CB8AC3E}">
        <p14:creationId xmlns:p14="http://schemas.microsoft.com/office/powerpoint/2010/main" val="37291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 calcmode="lin" valueType="num">
                                      <p:cBhvr additive="base">
                                        <p:cTn id="31"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xEl>
                                              <p:pRg st="4" end="4"/>
                                            </p:txEl>
                                          </p:spTgt>
                                        </p:tgtEl>
                                        <p:attrNameLst>
                                          <p:attrName>style.visibility</p:attrName>
                                        </p:attrNameLst>
                                      </p:cBhvr>
                                      <p:to>
                                        <p:strVal val="visible"/>
                                      </p:to>
                                    </p:set>
                                    <p:anim calcmode="lin" valueType="num">
                                      <p:cBhvr additive="base">
                                        <p:cTn id="37"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xEl>
                                              <p:pRg st="5" end="5"/>
                                            </p:txEl>
                                          </p:spTgt>
                                        </p:tgtEl>
                                        <p:attrNameLst>
                                          <p:attrName>style.visibility</p:attrName>
                                        </p:attrNameLst>
                                      </p:cBhvr>
                                      <p:to>
                                        <p:strVal val="visible"/>
                                      </p:to>
                                    </p:set>
                                    <p:anim calcmode="lin" valueType="num">
                                      <p:cBhvr additive="base">
                                        <p:cTn id="43"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99CF2-AEAF-B628-9F99-4DA8A9931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31450-6883-540C-56A6-CCB178150633}"/>
              </a:ext>
            </a:extLst>
          </p:cNvPr>
          <p:cNvSpPr>
            <a:spLocks noGrp="1"/>
          </p:cNvSpPr>
          <p:nvPr>
            <p:ph type="title"/>
          </p:nvPr>
        </p:nvSpPr>
        <p:spPr>
          <a:xfrm>
            <a:off x="609600" y="229685"/>
            <a:ext cx="10972800" cy="540000"/>
          </a:xfrm>
        </p:spPr>
        <p:txBody>
          <a:bodyPr vert="horz" lIns="91440" tIns="45720" rIns="91440" bIns="45720" rtlCol="0" anchor="ctr">
            <a:noAutofit/>
          </a:bodyPr>
          <a:lstStyle/>
          <a:p>
            <a:pPr defTabSz="914400"/>
            <a:r>
              <a:rPr lang="en-US" sz="3300" b="1" dirty="0">
                <a:solidFill>
                  <a:srgbClr val="990002"/>
                </a:solidFill>
              </a:rPr>
              <a:t>XML Worksheet Import – Update Existing</a:t>
            </a:r>
          </a:p>
        </p:txBody>
      </p:sp>
      <p:sp>
        <p:nvSpPr>
          <p:cNvPr id="7" name="Rectangle 6">
            <a:extLst>
              <a:ext uri="{FF2B5EF4-FFF2-40B4-BE49-F238E27FC236}">
                <a16:creationId xmlns:a16="http://schemas.microsoft.com/office/drawing/2014/main" id="{BDBD2B5E-63E8-AFD8-AC22-1962191C8091}"/>
              </a:ext>
            </a:extLst>
          </p:cNvPr>
          <p:cNvSpPr/>
          <p:nvPr/>
        </p:nvSpPr>
        <p:spPr>
          <a:xfrm>
            <a:off x="696000" y="3145829"/>
            <a:ext cx="10800000" cy="432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u="sng" dirty="0">
                <a:solidFill>
                  <a:srgbClr val="002060"/>
                </a:solidFill>
                <a:latin typeface="Frutiger LT Pro 57 Condensed" panose="020B0606020204020204"/>
              </a:rPr>
              <a:t>Update existing</a:t>
            </a:r>
            <a:r>
              <a:rPr lang="en-US" sz="1900" b="1" dirty="0">
                <a:solidFill>
                  <a:srgbClr val="002060"/>
                </a:solidFill>
                <a:latin typeface="Frutiger LT Pro 57 Condensed" panose="020B0606020204020204"/>
              </a:rPr>
              <a:t>: </a:t>
            </a:r>
            <a:r>
              <a:rPr lang="en-US" sz="1900" dirty="0">
                <a:solidFill>
                  <a:srgbClr val="0070C0"/>
                </a:solidFill>
                <a:latin typeface="Frutiger LT Pro 57 Condensed" panose="020B0606020204020204"/>
              </a:rPr>
              <a:t>Update existing records only and ignore new records</a:t>
            </a:r>
            <a:endParaRPr lang="en-US" sz="1900" dirty="0">
              <a:solidFill>
                <a:srgbClr val="0070C0"/>
              </a:solidFill>
              <a:highlight>
                <a:srgbClr val="FFFF00"/>
              </a:highlight>
              <a:latin typeface="Frutiger LT Pro 57 Condensed" panose="020B0606020204020204"/>
            </a:endParaRPr>
          </a:p>
        </p:txBody>
      </p:sp>
      <p:sp>
        <p:nvSpPr>
          <p:cNvPr id="11" name="Speech Bubble: Rectangle 10">
            <a:extLst>
              <a:ext uri="{FF2B5EF4-FFF2-40B4-BE49-F238E27FC236}">
                <a16:creationId xmlns:a16="http://schemas.microsoft.com/office/drawing/2014/main" id="{EA87CA93-A30C-6EC5-1775-6E54227A838C}"/>
              </a:ext>
            </a:extLst>
          </p:cNvPr>
          <p:cNvSpPr/>
          <p:nvPr/>
        </p:nvSpPr>
        <p:spPr>
          <a:xfrm>
            <a:off x="152352" y="4101914"/>
            <a:ext cx="5760000" cy="2160000"/>
          </a:xfrm>
          <a:prstGeom prst="wedgeRectCallout">
            <a:avLst>
              <a:gd name="adj1" fmla="val 52837"/>
              <a:gd name="adj2" fmla="val -1898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indent="-276225" algn="just">
              <a:buFontTx/>
              <a:buChar char="-"/>
            </a:pPr>
            <a:r>
              <a:rPr lang="en-US" sz="1700" dirty="0">
                <a:solidFill>
                  <a:srgbClr val="0070C0"/>
                </a:solidFill>
                <a:latin typeface="Frutiger LT Pro 57 Condensed" panose="020B0606020204020204"/>
              </a:rPr>
              <a:t>There would be no changes because there are no common records between the sector expert and the inventory compiler; so no existing records to update (this is for both cases: a category is not in the import file, or the category is in the import file but blank).</a:t>
            </a:r>
            <a:r>
              <a:rPr lang="en-US" sz="1700" dirty="0">
                <a:solidFill>
                  <a:schemeClr val="accent1"/>
                </a:solidFill>
                <a:latin typeface="Frutiger LT Pro 57 Condensed" panose="020B0606020204020204"/>
              </a:rPr>
              <a:t> </a:t>
            </a:r>
          </a:p>
          <a:p>
            <a:pPr marL="361950" indent="-276225" algn="just">
              <a:buFontTx/>
              <a:buChar char="-"/>
            </a:pPr>
            <a:r>
              <a:rPr lang="en-US" sz="1700" dirty="0">
                <a:solidFill>
                  <a:srgbClr val="0070C0"/>
                </a:solidFill>
                <a:latin typeface="Frutiger LT Pro 57 Condensed" panose="020B0606020204020204"/>
              </a:rPr>
              <a:t>If, for example, the sector expert had a “Plant C” in category 1.A.2.f, when the sector XML is imported by the inventory compiler, AD for Plant C would be updated</a:t>
            </a:r>
            <a:r>
              <a:rPr lang="en-US" sz="1700" dirty="0">
                <a:solidFill>
                  <a:schemeClr val="accent1"/>
                </a:solidFill>
                <a:latin typeface="Frutiger LT Pro 57 Condensed" panose="020B0606020204020204"/>
              </a:rPr>
              <a:t>.  </a:t>
            </a:r>
          </a:p>
        </p:txBody>
      </p:sp>
      <p:sp>
        <p:nvSpPr>
          <p:cNvPr id="12" name="Rectangle 11">
            <a:extLst>
              <a:ext uri="{FF2B5EF4-FFF2-40B4-BE49-F238E27FC236}">
                <a16:creationId xmlns:a16="http://schemas.microsoft.com/office/drawing/2014/main" id="{443D3B64-00E0-CB70-C94F-78882E6FA99E}"/>
              </a:ext>
            </a:extLst>
          </p:cNvPr>
          <p:cNvSpPr/>
          <p:nvPr/>
        </p:nvSpPr>
        <p:spPr>
          <a:xfrm>
            <a:off x="152352" y="3681458"/>
            <a:ext cx="10800000" cy="466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700" dirty="0">
                <a:solidFill>
                  <a:srgbClr val="0070C0"/>
                </a:solidFill>
                <a:latin typeface="Frutiger LT Pro 57 Condensed" panose="020B0606020204020204"/>
              </a:rPr>
              <a:t>If the inventory compiler imports the sector-expert file via </a:t>
            </a:r>
            <a:r>
              <a:rPr lang="en-US" b="1" dirty="0">
                <a:solidFill>
                  <a:srgbClr val="002060"/>
                </a:solidFill>
                <a:latin typeface="Frutiger LT Pro 57 Condensed" panose="020B0606020204020204"/>
              </a:rPr>
              <a:t>update existing</a:t>
            </a:r>
            <a:r>
              <a:rPr lang="en-US" sz="1700" dirty="0">
                <a:solidFill>
                  <a:srgbClr val="0070C0"/>
                </a:solidFill>
                <a:latin typeface="Frutiger LT Pro 57 Condensed" panose="020B0606020204020204"/>
              </a:rPr>
              <a:t>, the compiler will have in database after import:</a:t>
            </a:r>
          </a:p>
        </p:txBody>
      </p:sp>
      <p:pic>
        <p:nvPicPr>
          <p:cNvPr id="16" name="Picture 15">
            <a:extLst>
              <a:ext uri="{FF2B5EF4-FFF2-40B4-BE49-F238E27FC236}">
                <a16:creationId xmlns:a16="http://schemas.microsoft.com/office/drawing/2014/main" id="{37943530-8DDA-8353-2983-5F355D9D7062}"/>
              </a:ext>
            </a:extLst>
          </p:cNvPr>
          <p:cNvPicPr>
            <a:picLocks noChangeAspect="1"/>
          </p:cNvPicPr>
          <p:nvPr/>
        </p:nvPicPr>
        <p:blipFill>
          <a:blip r:embed="rId3"/>
          <a:stretch>
            <a:fillRect/>
          </a:stretch>
        </p:blipFill>
        <p:spPr>
          <a:xfrm>
            <a:off x="429780" y="769685"/>
            <a:ext cx="10965144" cy="2376144"/>
          </a:xfrm>
          <a:prstGeom prst="rect">
            <a:avLst/>
          </a:prstGeom>
        </p:spPr>
      </p:pic>
      <p:pic>
        <p:nvPicPr>
          <p:cNvPr id="20" name="Picture 19">
            <a:extLst>
              <a:ext uri="{FF2B5EF4-FFF2-40B4-BE49-F238E27FC236}">
                <a16:creationId xmlns:a16="http://schemas.microsoft.com/office/drawing/2014/main" id="{BF84D9CC-3124-A5CA-CD79-98556BA889CC}"/>
              </a:ext>
            </a:extLst>
          </p:cNvPr>
          <p:cNvPicPr>
            <a:picLocks noChangeAspect="1"/>
          </p:cNvPicPr>
          <p:nvPr/>
        </p:nvPicPr>
        <p:blipFill>
          <a:blip r:embed="rId4"/>
          <a:stretch>
            <a:fillRect/>
          </a:stretch>
        </p:blipFill>
        <p:spPr>
          <a:xfrm>
            <a:off x="6000381" y="4148345"/>
            <a:ext cx="6039267" cy="2003269"/>
          </a:xfrm>
          <a:prstGeom prst="rect">
            <a:avLst/>
          </a:prstGeom>
        </p:spPr>
      </p:pic>
      <p:pic>
        <p:nvPicPr>
          <p:cNvPr id="3" name="Graphic 2" descr="Award ribbon with star">
            <a:extLst>
              <a:ext uri="{FF2B5EF4-FFF2-40B4-BE49-F238E27FC236}">
                <a16:creationId xmlns:a16="http://schemas.microsoft.com/office/drawing/2014/main" id="{5A69078B-B988-E0EE-95D2-8FFB24E518C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38000"/>
            <a:ext cx="720000" cy="720000"/>
          </a:xfrm>
          <a:prstGeom prst="rect">
            <a:avLst/>
          </a:prstGeom>
        </p:spPr>
      </p:pic>
    </p:spTree>
    <p:extLst>
      <p:ext uri="{BB962C8B-B14F-4D97-AF65-F5344CB8AC3E}">
        <p14:creationId xmlns:p14="http://schemas.microsoft.com/office/powerpoint/2010/main" val="271276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39DA5-18BD-DEF8-E11C-BEAE8EA50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B8A1C-97AF-4EAE-533C-DEC90234E72B}"/>
              </a:ext>
            </a:extLst>
          </p:cNvPr>
          <p:cNvSpPr>
            <a:spLocks noGrp="1"/>
          </p:cNvSpPr>
          <p:nvPr>
            <p:ph type="title"/>
          </p:nvPr>
        </p:nvSpPr>
        <p:spPr>
          <a:xfrm>
            <a:off x="609600" y="236538"/>
            <a:ext cx="10972800" cy="540000"/>
          </a:xfrm>
        </p:spPr>
        <p:txBody>
          <a:bodyPr vert="horz" lIns="91440" tIns="45720" rIns="91440" bIns="45720" rtlCol="0" anchor="ctr">
            <a:noAutofit/>
          </a:bodyPr>
          <a:lstStyle/>
          <a:p>
            <a:pPr defTabSz="914400"/>
            <a:r>
              <a:rPr lang="en-US" sz="3300" b="1" dirty="0">
                <a:solidFill>
                  <a:srgbClr val="990002"/>
                </a:solidFill>
              </a:rPr>
              <a:t>XML Worksheet Import – Insert new</a:t>
            </a:r>
          </a:p>
        </p:txBody>
      </p:sp>
      <p:sp>
        <p:nvSpPr>
          <p:cNvPr id="8" name="Rectangle 7">
            <a:extLst>
              <a:ext uri="{FF2B5EF4-FFF2-40B4-BE49-F238E27FC236}">
                <a16:creationId xmlns:a16="http://schemas.microsoft.com/office/drawing/2014/main" id="{8B79EC44-E031-60C6-5693-3C340DD616F2}"/>
              </a:ext>
            </a:extLst>
          </p:cNvPr>
          <p:cNvSpPr/>
          <p:nvPr/>
        </p:nvSpPr>
        <p:spPr>
          <a:xfrm>
            <a:off x="759179" y="3147014"/>
            <a:ext cx="11062913" cy="5005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u="sng" dirty="0">
                <a:solidFill>
                  <a:srgbClr val="002060"/>
                </a:solidFill>
                <a:latin typeface="Frutiger LT Pro 57 Condensed" panose="020B0606020204020204"/>
              </a:rPr>
              <a:t>Insert new</a:t>
            </a:r>
            <a:r>
              <a:rPr lang="en-US" sz="1900" b="1" dirty="0">
                <a:solidFill>
                  <a:srgbClr val="002060"/>
                </a:solidFill>
                <a:latin typeface="Frutiger LT Pro 57 Condensed" panose="020B0606020204020204"/>
              </a:rPr>
              <a:t>:  </a:t>
            </a:r>
            <a:r>
              <a:rPr lang="en-US" sz="1900" dirty="0">
                <a:solidFill>
                  <a:srgbClr val="0070C0"/>
                </a:solidFill>
                <a:latin typeface="Frutiger LT Pro 57 Condensed" panose="020B0606020204020204"/>
              </a:rPr>
              <a:t>Insert new records only and keep existing records intact</a:t>
            </a:r>
          </a:p>
        </p:txBody>
      </p:sp>
      <p:pic>
        <p:nvPicPr>
          <p:cNvPr id="3" name="Picture 2">
            <a:extLst>
              <a:ext uri="{FF2B5EF4-FFF2-40B4-BE49-F238E27FC236}">
                <a16:creationId xmlns:a16="http://schemas.microsoft.com/office/drawing/2014/main" id="{2E1809DB-7B54-065E-63B3-2D1248D016F0}"/>
              </a:ext>
            </a:extLst>
          </p:cNvPr>
          <p:cNvPicPr>
            <a:picLocks noChangeAspect="1"/>
          </p:cNvPicPr>
          <p:nvPr/>
        </p:nvPicPr>
        <p:blipFill>
          <a:blip r:embed="rId3"/>
          <a:stretch>
            <a:fillRect/>
          </a:stretch>
        </p:blipFill>
        <p:spPr>
          <a:xfrm>
            <a:off x="613428" y="776538"/>
            <a:ext cx="10965144" cy="2376144"/>
          </a:xfrm>
          <a:prstGeom prst="rect">
            <a:avLst/>
          </a:prstGeom>
        </p:spPr>
      </p:pic>
      <p:pic>
        <p:nvPicPr>
          <p:cNvPr id="5" name="Picture 4">
            <a:extLst>
              <a:ext uri="{FF2B5EF4-FFF2-40B4-BE49-F238E27FC236}">
                <a16:creationId xmlns:a16="http://schemas.microsoft.com/office/drawing/2014/main" id="{3147E413-67BA-4095-2CBC-049FD7E8318E}"/>
              </a:ext>
            </a:extLst>
          </p:cNvPr>
          <p:cNvPicPr>
            <a:picLocks noChangeAspect="1"/>
          </p:cNvPicPr>
          <p:nvPr/>
        </p:nvPicPr>
        <p:blipFill>
          <a:blip r:embed="rId4"/>
          <a:stretch>
            <a:fillRect/>
          </a:stretch>
        </p:blipFill>
        <p:spPr>
          <a:xfrm>
            <a:off x="6255026" y="4114477"/>
            <a:ext cx="5402213" cy="1946902"/>
          </a:xfrm>
          <a:prstGeom prst="rect">
            <a:avLst/>
          </a:prstGeom>
        </p:spPr>
      </p:pic>
      <p:sp>
        <p:nvSpPr>
          <p:cNvPr id="10" name="Speech Bubble: Rectangle 9">
            <a:extLst>
              <a:ext uri="{FF2B5EF4-FFF2-40B4-BE49-F238E27FC236}">
                <a16:creationId xmlns:a16="http://schemas.microsoft.com/office/drawing/2014/main" id="{AEF31F42-FC2C-6AEF-9CF1-EF2547CB1595}"/>
              </a:ext>
            </a:extLst>
          </p:cNvPr>
          <p:cNvSpPr/>
          <p:nvPr/>
        </p:nvSpPr>
        <p:spPr>
          <a:xfrm>
            <a:off x="310535" y="4122083"/>
            <a:ext cx="5760000" cy="2096127"/>
          </a:xfrm>
          <a:prstGeom prst="wedgeRectCallout">
            <a:avLst>
              <a:gd name="adj1" fmla="val 62832"/>
              <a:gd name="adj2" fmla="val -18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indent="-276225">
              <a:spcBef>
                <a:spcPts val="300"/>
              </a:spcBef>
              <a:spcAft>
                <a:spcPts val="300"/>
              </a:spcAft>
              <a:buFontTx/>
              <a:buChar char="-"/>
            </a:pPr>
            <a:r>
              <a:rPr lang="en-US" sz="1700" dirty="0">
                <a:solidFill>
                  <a:srgbClr val="0070C0"/>
                </a:solidFill>
                <a:latin typeface="Frutiger LT Pro 57 Condensed" panose="020B0606020204020204"/>
              </a:rPr>
              <a:t>1.A.2.c will import</a:t>
            </a:r>
          </a:p>
          <a:p>
            <a:pPr marL="361950" indent="-276225">
              <a:spcBef>
                <a:spcPts val="300"/>
              </a:spcBef>
              <a:spcAft>
                <a:spcPts val="300"/>
              </a:spcAft>
              <a:buFontTx/>
              <a:buChar char="-"/>
            </a:pPr>
            <a:r>
              <a:rPr lang="en-US" sz="1700" dirty="0">
                <a:solidFill>
                  <a:srgbClr val="0070C0"/>
                </a:solidFill>
                <a:latin typeface="Frutiger LT Pro 57 Condensed" panose="020B0606020204020204"/>
              </a:rPr>
              <a:t>1.A.2.fPlant A and B will import;  no change to Plant C</a:t>
            </a:r>
          </a:p>
          <a:p>
            <a:pPr marL="361950" indent="-276225">
              <a:spcBef>
                <a:spcPts val="300"/>
              </a:spcBef>
              <a:spcAft>
                <a:spcPts val="300"/>
              </a:spcAft>
              <a:buFontTx/>
              <a:buChar char="-"/>
            </a:pPr>
            <a:r>
              <a:rPr lang="en-US" sz="1700" dirty="0">
                <a:solidFill>
                  <a:srgbClr val="0070C0"/>
                </a:solidFill>
                <a:latin typeface="Frutiger LT Pro 57 Condensed" panose="020B0606020204020204"/>
              </a:rPr>
              <a:t>No change to 2.A.1 Cement</a:t>
            </a:r>
          </a:p>
          <a:p>
            <a:pPr marL="361950" indent="-276225">
              <a:spcBef>
                <a:spcPts val="300"/>
              </a:spcBef>
              <a:spcAft>
                <a:spcPts val="300"/>
              </a:spcAft>
              <a:buFontTx/>
              <a:buChar char="-"/>
            </a:pPr>
            <a:r>
              <a:rPr lang="en-US" sz="1700" dirty="0">
                <a:solidFill>
                  <a:srgbClr val="0070C0"/>
                </a:solidFill>
                <a:latin typeface="Frutiger LT Pro 57 Condensed" panose="020B0606020204020204"/>
              </a:rPr>
              <a:t>If, for example, the sector expert had a “Plant C” in category 1.A.2.f, when the sector XML is imported by the inventory compiler, Plant C from the sector expert </a:t>
            </a:r>
            <a:r>
              <a:rPr lang="en-US" sz="1700" u="sng" dirty="0">
                <a:solidFill>
                  <a:srgbClr val="0070C0"/>
                </a:solidFill>
                <a:latin typeface="Frutiger LT Pro 57 Condensed" panose="020B0606020204020204"/>
              </a:rPr>
              <a:t>would not import.</a:t>
            </a:r>
            <a:endParaRPr lang="en-US" sz="1700" dirty="0">
              <a:solidFill>
                <a:srgbClr val="0070C0"/>
              </a:solidFill>
              <a:latin typeface="Frutiger LT Pro 57 Condensed" panose="020B0606020204020204"/>
            </a:endParaRPr>
          </a:p>
        </p:txBody>
      </p:sp>
      <p:sp>
        <p:nvSpPr>
          <p:cNvPr id="4" name="Rectangle: Rounded Corners 3">
            <a:extLst>
              <a:ext uri="{FF2B5EF4-FFF2-40B4-BE49-F238E27FC236}">
                <a16:creationId xmlns:a16="http://schemas.microsoft.com/office/drawing/2014/main" id="{6A062CA6-C2B4-B841-4BCC-BE2082A544E8}"/>
              </a:ext>
            </a:extLst>
          </p:cNvPr>
          <p:cNvSpPr/>
          <p:nvPr/>
        </p:nvSpPr>
        <p:spPr>
          <a:xfrm>
            <a:off x="6365167" y="4656922"/>
            <a:ext cx="4986941" cy="18144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CBE137B-29B6-CFFB-AF6D-97933AE7E0F4}"/>
              </a:ext>
            </a:extLst>
          </p:cNvPr>
          <p:cNvSpPr/>
          <p:nvPr/>
        </p:nvSpPr>
        <p:spPr>
          <a:xfrm>
            <a:off x="8172478" y="4838367"/>
            <a:ext cx="3649614" cy="3336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BA96D7-7111-70F6-2345-05F4082BE872}"/>
              </a:ext>
            </a:extLst>
          </p:cNvPr>
          <p:cNvSpPr/>
          <p:nvPr/>
        </p:nvSpPr>
        <p:spPr>
          <a:xfrm>
            <a:off x="310536" y="3647590"/>
            <a:ext cx="10800000" cy="466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solidFill>
                  <a:srgbClr val="0070C0"/>
                </a:solidFill>
                <a:latin typeface="Frutiger LT Pro 57 Condensed" panose="020B0606020204020204"/>
              </a:rPr>
              <a:t>If the inventory compiler imports the sector expert file via </a:t>
            </a:r>
            <a:r>
              <a:rPr lang="en-US" b="1" dirty="0">
                <a:solidFill>
                  <a:srgbClr val="002060"/>
                </a:solidFill>
                <a:latin typeface="Frutiger LT Pro 57 Condensed" panose="020B0606020204020204"/>
              </a:rPr>
              <a:t>insert new</a:t>
            </a:r>
            <a:r>
              <a:rPr lang="en-US" sz="1600" dirty="0">
                <a:solidFill>
                  <a:srgbClr val="0070C0"/>
                </a:solidFill>
                <a:latin typeface="Frutiger LT Pro 57 Condensed" panose="020B0606020204020204"/>
              </a:rPr>
              <a:t>, the compiler will have in database after import:</a:t>
            </a:r>
            <a:endParaRPr lang="en-US" sz="1400" dirty="0">
              <a:solidFill>
                <a:srgbClr val="0070C0"/>
              </a:solidFill>
              <a:latin typeface="Frutiger LT Pro 57 Condensed" panose="020B0606020204020204"/>
            </a:endParaRPr>
          </a:p>
        </p:txBody>
      </p:sp>
    </p:spTree>
    <p:extLst>
      <p:ext uri="{BB962C8B-B14F-4D97-AF65-F5344CB8AC3E}">
        <p14:creationId xmlns:p14="http://schemas.microsoft.com/office/powerpoint/2010/main" val="13771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 calcmode="lin" valueType="num">
                                      <p:cBhvr additive="base">
                                        <p:cTn id="3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 calcmode="lin" valueType="num">
                                      <p:cBhvr additive="base">
                                        <p:cTn id="3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 calcmode="lin" valueType="num">
                                      <p:cBhvr additive="base">
                                        <p:cTn id="4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F41BB-F50C-3AA6-8FEB-D8898D7B57F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DF56A0B-0548-8713-F24E-0D1B44985E1D}"/>
              </a:ext>
            </a:extLst>
          </p:cNvPr>
          <p:cNvPicPr>
            <a:picLocks noChangeAspect="1"/>
          </p:cNvPicPr>
          <p:nvPr/>
        </p:nvPicPr>
        <p:blipFill>
          <a:blip r:embed="rId3"/>
          <a:stretch>
            <a:fillRect/>
          </a:stretch>
        </p:blipFill>
        <p:spPr>
          <a:xfrm>
            <a:off x="5857897" y="4207106"/>
            <a:ext cx="5967339" cy="1930894"/>
          </a:xfrm>
          <a:prstGeom prst="rect">
            <a:avLst/>
          </a:prstGeom>
        </p:spPr>
      </p:pic>
      <p:sp>
        <p:nvSpPr>
          <p:cNvPr id="2" name="Title 1">
            <a:extLst>
              <a:ext uri="{FF2B5EF4-FFF2-40B4-BE49-F238E27FC236}">
                <a16:creationId xmlns:a16="http://schemas.microsoft.com/office/drawing/2014/main" id="{1BC4A52B-AFEB-24F7-C782-DC5A5E99BAB7}"/>
              </a:ext>
            </a:extLst>
          </p:cNvPr>
          <p:cNvSpPr>
            <a:spLocks noGrp="1"/>
          </p:cNvSpPr>
          <p:nvPr>
            <p:ph type="title"/>
          </p:nvPr>
        </p:nvSpPr>
        <p:spPr>
          <a:xfrm>
            <a:off x="609600" y="274638"/>
            <a:ext cx="10972800" cy="596464"/>
          </a:xfrm>
        </p:spPr>
        <p:txBody>
          <a:bodyPr vert="horz" lIns="91440" tIns="45720" rIns="91440" bIns="45720" rtlCol="0" anchor="ctr">
            <a:noAutofit/>
          </a:bodyPr>
          <a:lstStyle/>
          <a:p>
            <a:pPr defTabSz="914400"/>
            <a:r>
              <a:rPr lang="en-US" sz="3300" b="1" dirty="0">
                <a:solidFill>
                  <a:srgbClr val="990002"/>
                </a:solidFill>
              </a:rPr>
              <a:t>XML Worksheet Import - Replace</a:t>
            </a:r>
          </a:p>
        </p:txBody>
      </p:sp>
      <p:sp>
        <p:nvSpPr>
          <p:cNvPr id="9" name="Rectangle 8">
            <a:extLst>
              <a:ext uri="{FF2B5EF4-FFF2-40B4-BE49-F238E27FC236}">
                <a16:creationId xmlns:a16="http://schemas.microsoft.com/office/drawing/2014/main" id="{CCE0D421-5847-8B04-B6F0-B603AECE89B9}"/>
              </a:ext>
            </a:extLst>
          </p:cNvPr>
          <p:cNvSpPr/>
          <p:nvPr/>
        </p:nvSpPr>
        <p:spPr>
          <a:xfrm>
            <a:off x="863550" y="3295453"/>
            <a:ext cx="9360000" cy="72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u="sng" dirty="0">
                <a:solidFill>
                  <a:srgbClr val="002060"/>
                </a:solidFill>
                <a:latin typeface="Frutiger LT Pro 57 Condensed" panose="020B0606020204020204"/>
              </a:rPr>
              <a:t>Replace</a:t>
            </a:r>
            <a:r>
              <a:rPr lang="en-US" sz="1900" b="1" dirty="0">
                <a:solidFill>
                  <a:srgbClr val="002060"/>
                </a:solidFill>
                <a:latin typeface="Frutiger LT Pro 57 Condensed" panose="020B0606020204020204"/>
              </a:rPr>
              <a:t>: </a:t>
            </a:r>
            <a:r>
              <a:rPr lang="en-US" sz="1900" dirty="0">
                <a:solidFill>
                  <a:srgbClr val="0070C0"/>
                </a:solidFill>
                <a:latin typeface="Frutiger LT Pro 57 Condensed" panose="020B0606020204020204"/>
              </a:rPr>
              <a:t>Clear all existing records and replace with records in XML </a:t>
            </a:r>
            <a:br>
              <a:rPr lang="en-US" dirty="0">
                <a:solidFill>
                  <a:srgbClr val="0070C0"/>
                </a:solidFill>
                <a:latin typeface="Frutiger LT Pro 57 Condensed" panose="020B0606020204020204"/>
              </a:rPr>
            </a:br>
            <a:r>
              <a:rPr lang="en-US" sz="1700" dirty="0">
                <a:solidFill>
                  <a:srgbClr val="FF0000"/>
                </a:solidFill>
                <a:latin typeface="Frutiger LT Pro 57 Condensed" panose="020B0606020204020204"/>
              </a:rPr>
              <a:t>Use with caution, as all existing data will be replaced</a:t>
            </a:r>
            <a:endParaRPr lang="en-US" sz="1700" b="1" u="sng" dirty="0">
              <a:solidFill>
                <a:srgbClr val="0070C0"/>
              </a:solidFill>
              <a:latin typeface="Frutiger LT Pro 57 Condensed" panose="020B0606020204020204"/>
            </a:endParaRPr>
          </a:p>
        </p:txBody>
      </p:sp>
      <p:pic>
        <p:nvPicPr>
          <p:cNvPr id="4" name="Picture 3">
            <a:extLst>
              <a:ext uri="{FF2B5EF4-FFF2-40B4-BE49-F238E27FC236}">
                <a16:creationId xmlns:a16="http://schemas.microsoft.com/office/drawing/2014/main" id="{44175742-C0DF-3630-B438-116792306AE7}"/>
              </a:ext>
            </a:extLst>
          </p:cNvPr>
          <p:cNvPicPr>
            <a:picLocks noChangeAspect="1"/>
          </p:cNvPicPr>
          <p:nvPr/>
        </p:nvPicPr>
        <p:blipFill>
          <a:blip r:embed="rId4"/>
          <a:stretch>
            <a:fillRect/>
          </a:stretch>
        </p:blipFill>
        <p:spPr>
          <a:xfrm>
            <a:off x="1048423" y="1083650"/>
            <a:ext cx="10398087" cy="1999255"/>
          </a:xfrm>
          <a:prstGeom prst="rect">
            <a:avLst/>
          </a:prstGeom>
        </p:spPr>
      </p:pic>
      <p:cxnSp>
        <p:nvCxnSpPr>
          <p:cNvPr id="19" name="Straight Connector 18">
            <a:extLst>
              <a:ext uri="{FF2B5EF4-FFF2-40B4-BE49-F238E27FC236}">
                <a16:creationId xmlns:a16="http://schemas.microsoft.com/office/drawing/2014/main" id="{0FAA1821-D4AB-DAEC-B623-642D4C2FB691}"/>
              </a:ext>
            </a:extLst>
          </p:cNvPr>
          <p:cNvCxnSpPr>
            <a:cxnSpLocks/>
          </p:cNvCxnSpPr>
          <p:nvPr/>
        </p:nvCxnSpPr>
        <p:spPr>
          <a:xfrm>
            <a:off x="5237566" y="2895600"/>
            <a:ext cx="0" cy="257822"/>
          </a:xfrm>
          <a:prstGeom prst="line">
            <a:avLst/>
          </a:prstGeom>
          <a:ln w="38100">
            <a:prstDash val="dashDot"/>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7B5ECBB1-5E37-3983-55C8-6D525AF846FD}"/>
              </a:ext>
            </a:extLst>
          </p:cNvPr>
          <p:cNvCxnSpPr>
            <a:endCxn id="12" idx="0"/>
          </p:cNvCxnSpPr>
          <p:nvPr/>
        </p:nvCxnSpPr>
        <p:spPr>
          <a:xfrm>
            <a:off x="5237566" y="3153422"/>
            <a:ext cx="3604001" cy="1053684"/>
          </a:xfrm>
          <a:prstGeom prst="bentConnector2">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sp>
        <p:nvSpPr>
          <p:cNvPr id="25" name="Speech Bubble: Rectangle 24">
            <a:extLst>
              <a:ext uri="{FF2B5EF4-FFF2-40B4-BE49-F238E27FC236}">
                <a16:creationId xmlns:a16="http://schemas.microsoft.com/office/drawing/2014/main" id="{40E5D5A1-98B9-E921-57F5-A3DD20BFA336}"/>
              </a:ext>
            </a:extLst>
          </p:cNvPr>
          <p:cNvSpPr/>
          <p:nvPr/>
        </p:nvSpPr>
        <p:spPr>
          <a:xfrm>
            <a:off x="199300" y="4124490"/>
            <a:ext cx="5508000" cy="2096127"/>
          </a:xfrm>
          <a:prstGeom prst="wedgeRectCallout">
            <a:avLst>
              <a:gd name="adj1" fmla="val 62832"/>
              <a:gd name="adj2" fmla="val -18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00025" algn="just">
              <a:buFontTx/>
              <a:buChar char="-"/>
            </a:pPr>
            <a:r>
              <a:rPr lang="en-US" sz="1700" dirty="0">
                <a:solidFill>
                  <a:schemeClr val="accent1"/>
                </a:solidFill>
                <a:latin typeface="Frutiger LT Pro 57 Condensed" panose="020B0606020204020204"/>
              </a:rPr>
              <a:t>The inventory compiler’s database will be </a:t>
            </a:r>
            <a:r>
              <a:rPr lang="en-US" sz="1700" u="sng" dirty="0">
                <a:solidFill>
                  <a:schemeClr val="accent1"/>
                </a:solidFill>
                <a:latin typeface="Frutiger LT Pro 57 Condensed" panose="020B0606020204020204"/>
              </a:rPr>
              <a:t>fully replaced </a:t>
            </a:r>
            <a:r>
              <a:rPr lang="en-US" sz="1700" dirty="0">
                <a:solidFill>
                  <a:schemeClr val="accent1"/>
                </a:solidFill>
                <a:latin typeface="Frutiger LT Pro 57 Condensed" panose="020B0606020204020204"/>
              </a:rPr>
              <a:t>for all categories that are checked in the XML import.</a:t>
            </a:r>
          </a:p>
          <a:p>
            <a:pPr marL="285750" indent="-285750" algn="just">
              <a:buFontTx/>
              <a:buChar char="-"/>
            </a:pPr>
            <a:endParaRPr lang="en-US" sz="1700" dirty="0">
              <a:solidFill>
                <a:schemeClr val="accent1"/>
              </a:solidFill>
              <a:latin typeface="Frutiger LT Pro 57 Condensed" panose="020B0606020204020204"/>
            </a:endParaRPr>
          </a:p>
          <a:p>
            <a:pPr marL="266700" algn="just"/>
            <a:r>
              <a:rPr lang="en-US" sz="1700" b="1" dirty="0">
                <a:solidFill>
                  <a:srgbClr val="FF0000"/>
                </a:solidFill>
                <a:latin typeface="Frutiger LT Pro 57 Condensed" panose="020B0606020204020204"/>
              </a:rPr>
              <a:t>Important: </a:t>
            </a:r>
            <a:r>
              <a:rPr lang="en-US" sz="1700" dirty="0">
                <a:solidFill>
                  <a:schemeClr val="accent1"/>
                </a:solidFill>
                <a:latin typeface="Frutiger LT Pro 57 Condensed" panose="020B0606020204020204"/>
              </a:rPr>
              <a:t>This should be used with caution. For example, if the energy expert included IPPU in the XML file although it was blank, and the inventory compiler selects it, its database for cement will be overwritten with blank worksheets</a:t>
            </a:r>
          </a:p>
        </p:txBody>
      </p:sp>
      <p:pic>
        <p:nvPicPr>
          <p:cNvPr id="6" name="Graphic 5" descr="Lightbulb with solid fill">
            <a:extLst>
              <a:ext uri="{FF2B5EF4-FFF2-40B4-BE49-F238E27FC236}">
                <a16:creationId xmlns:a16="http://schemas.microsoft.com/office/drawing/2014/main" id="{52DE7116-043A-55E1-0217-6063AE6363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92" y="4992627"/>
            <a:ext cx="563016" cy="599989"/>
          </a:xfrm>
          <a:prstGeom prst="rect">
            <a:avLst/>
          </a:prstGeom>
        </p:spPr>
      </p:pic>
      <p:pic>
        <p:nvPicPr>
          <p:cNvPr id="3" name="Graphic 2" descr="Award ribbon with star">
            <a:extLst>
              <a:ext uri="{FF2B5EF4-FFF2-40B4-BE49-F238E27FC236}">
                <a16:creationId xmlns:a16="http://schemas.microsoft.com/office/drawing/2014/main" id="{A67F8B32-58D3-85A0-AC6B-19C653FBDE1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38000"/>
            <a:ext cx="720000" cy="720000"/>
          </a:xfrm>
          <a:prstGeom prst="rect">
            <a:avLst/>
          </a:prstGeom>
        </p:spPr>
      </p:pic>
    </p:spTree>
    <p:extLst>
      <p:ext uri="{BB962C8B-B14F-4D97-AF65-F5344CB8AC3E}">
        <p14:creationId xmlns:p14="http://schemas.microsoft.com/office/powerpoint/2010/main" val="15741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4B5D5-1B2B-D732-CA3C-73DA0B78D71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2C74F15-5181-68DD-72E7-424993A9AA3D}"/>
              </a:ext>
            </a:extLst>
          </p:cNvPr>
          <p:cNvSpPr txBox="1"/>
          <p:nvPr/>
        </p:nvSpPr>
        <p:spPr>
          <a:xfrm>
            <a:off x="336000" y="1299305"/>
            <a:ext cx="6480000" cy="4555093"/>
          </a:xfrm>
          <a:prstGeom prst="rect">
            <a:avLst/>
          </a:prstGeom>
          <a:noFill/>
        </p:spPr>
        <p:txBody>
          <a:bodyPr wrap="square">
            <a:spAutoFit/>
          </a:bodyPr>
          <a:lstStyle/>
          <a:p>
            <a:pPr algn="just">
              <a:spcBef>
                <a:spcPts val="300"/>
              </a:spcBef>
              <a:spcAft>
                <a:spcPts val="300"/>
              </a:spcAft>
            </a:pPr>
            <a:r>
              <a:rPr lang="en-US" sz="1900" b="1" dirty="0">
                <a:solidFill>
                  <a:srgbClr val="0070C0"/>
                </a:solidFill>
                <a:latin typeface="+mj-lt"/>
              </a:rPr>
              <a:t>Export CO</a:t>
            </a:r>
            <a:r>
              <a:rPr lang="en-US" sz="1900" b="1" baseline="-25000" dirty="0">
                <a:solidFill>
                  <a:srgbClr val="0070C0"/>
                </a:solidFill>
                <a:latin typeface="+mj-lt"/>
              </a:rPr>
              <a:t>2</a:t>
            </a:r>
            <a:r>
              <a:rPr lang="en-US" sz="1900" b="1" dirty="0">
                <a:solidFill>
                  <a:srgbClr val="0070C0"/>
                </a:solidFill>
                <a:latin typeface="+mj-lt"/>
              </a:rPr>
              <a:t> equivalents</a:t>
            </a:r>
          </a:p>
          <a:p>
            <a:pPr algn="just">
              <a:spcBef>
                <a:spcPts val="300"/>
              </a:spcBef>
              <a:spcAft>
                <a:spcPts val="300"/>
              </a:spcAft>
            </a:pPr>
            <a:r>
              <a:rPr lang="en-US" sz="1900" dirty="0">
                <a:solidFill>
                  <a:srgbClr val="0070C0"/>
                </a:solidFill>
                <a:latin typeface="+mj-lt"/>
              </a:rPr>
              <a:t>This menu item opens a dialog box that allows to export information of a custom metric into an XML file.</a:t>
            </a:r>
          </a:p>
          <a:p>
            <a:pPr algn="just">
              <a:spcBef>
                <a:spcPts val="300"/>
              </a:spcBef>
              <a:spcAft>
                <a:spcPts val="300"/>
              </a:spcAft>
            </a:pPr>
            <a:r>
              <a:rPr lang="en-US" sz="1900" dirty="0">
                <a:solidFill>
                  <a:srgbClr val="0070C0"/>
                </a:solidFill>
                <a:latin typeface="+mj-lt"/>
              </a:rPr>
              <a:t>Information contained in the custom metric is hierarchically structured as: Custom metric / GHG group / GHGs.</a:t>
            </a:r>
          </a:p>
          <a:p>
            <a:pPr algn="just">
              <a:spcBef>
                <a:spcPts val="300"/>
              </a:spcBef>
              <a:spcAft>
                <a:spcPts val="300"/>
              </a:spcAft>
            </a:pPr>
            <a:endParaRPr lang="en-US" sz="1100" dirty="0">
              <a:solidFill>
                <a:srgbClr val="0070C0"/>
              </a:solidFill>
              <a:latin typeface="+mj-lt"/>
            </a:endParaRPr>
          </a:p>
          <a:p>
            <a:pPr algn="just">
              <a:spcBef>
                <a:spcPts val="300"/>
              </a:spcBef>
              <a:spcAft>
                <a:spcPts val="300"/>
              </a:spcAft>
            </a:pPr>
            <a:r>
              <a:rPr lang="en-US" sz="1900" dirty="0">
                <a:solidFill>
                  <a:srgbClr val="0070C0"/>
                </a:solidFill>
                <a:latin typeface="+mj-lt"/>
              </a:rPr>
              <a:t>To export a custom metric:</a:t>
            </a:r>
          </a:p>
          <a:p>
            <a:pPr algn="just">
              <a:spcBef>
                <a:spcPts val="300"/>
              </a:spcBef>
              <a:spcAft>
                <a:spcPts val="300"/>
              </a:spcAft>
            </a:pPr>
            <a:r>
              <a:rPr lang="en-US" sz="1900" dirty="0">
                <a:solidFill>
                  <a:srgbClr val="0070C0"/>
                </a:solidFill>
                <a:latin typeface="+mj-lt"/>
              </a:rPr>
              <a:t>1. </a:t>
            </a:r>
            <a:r>
              <a:rPr lang="en-US" sz="1900" b="1" dirty="0">
                <a:solidFill>
                  <a:srgbClr val="0070C0"/>
                </a:solidFill>
                <a:latin typeface="+mj-lt"/>
              </a:rPr>
              <a:t>Select</a:t>
            </a:r>
            <a:r>
              <a:rPr lang="en-US" sz="1900" dirty="0">
                <a:solidFill>
                  <a:srgbClr val="0070C0"/>
                </a:solidFill>
                <a:latin typeface="+mj-lt"/>
              </a:rPr>
              <a:t> the desired </a:t>
            </a:r>
            <a:r>
              <a:rPr lang="en-US" sz="1900" b="1" dirty="0">
                <a:solidFill>
                  <a:srgbClr val="0070C0"/>
                </a:solidFill>
                <a:latin typeface="+mj-lt"/>
              </a:rPr>
              <a:t>Custom GWP type</a:t>
            </a:r>
            <a:r>
              <a:rPr lang="en-US" sz="1900" dirty="0">
                <a:solidFill>
                  <a:srgbClr val="0070C0"/>
                </a:solidFill>
                <a:latin typeface="+mj-lt"/>
              </a:rPr>
              <a:t> of interest or the particular  Gases within a gas group(s) </a:t>
            </a:r>
            <a:r>
              <a:rPr lang="en-US" sz="1900" i="1" dirty="0">
                <a:solidFill>
                  <a:srgbClr val="0070C0"/>
                </a:solidFill>
                <a:latin typeface="+mj-lt"/>
              </a:rPr>
              <a:t>e.g. C4F10 among PFCs</a:t>
            </a:r>
          </a:p>
          <a:p>
            <a:pPr algn="just">
              <a:spcBef>
                <a:spcPts val="300"/>
              </a:spcBef>
              <a:spcAft>
                <a:spcPts val="300"/>
              </a:spcAft>
            </a:pPr>
            <a:r>
              <a:rPr lang="en-US" sz="1900" dirty="0">
                <a:solidFill>
                  <a:srgbClr val="0070C0"/>
                </a:solidFill>
                <a:latin typeface="+mj-lt"/>
              </a:rPr>
              <a:t>2. Click the </a:t>
            </a:r>
            <a:r>
              <a:rPr lang="en-US" sz="1900" b="1" dirty="0">
                <a:solidFill>
                  <a:srgbClr val="0070C0"/>
                </a:solidFill>
                <a:latin typeface="+mj-lt"/>
              </a:rPr>
              <a:t>Export </a:t>
            </a:r>
            <a:r>
              <a:rPr lang="en-US" sz="1900" dirty="0">
                <a:solidFill>
                  <a:srgbClr val="0070C0"/>
                </a:solidFill>
                <a:latin typeface="+mj-lt"/>
              </a:rPr>
              <a:t>button, then select a folder and name the </a:t>
            </a:r>
            <a:r>
              <a:rPr lang="en-US" sz="1900" b="1" dirty="0">
                <a:solidFill>
                  <a:srgbClr val="0070C0"/>
                </a:solidFill>
                <a:latin typeface="+mj-lt"/>
              </a:rPr>
              <a:t>XML file </a:t>
            </a:r>
            <a:r>
              <a:rPr lang="en-US" sz="1900" dirty="0">
                <a:solidFill>
                  <a:srgbClr val="0070C0"/>
                </a:solidFill>
                <a:latin typeface="+mj-lt"/>
              </a:rPr>
              <a:t>when prompted.</a:t>
            </a:r>
            <a:r>
              <a:rPr lang="en-US" sz="1900" b="0" i="0" u="none" strike="noStrike" baseline="0" dirty="0">
                <a:solidFill>
                  <a:srgbClr val="0070C0"/>
                </a:solidFill>
                <a:latin typeface="+mj-lt"/>
              </a:rPr>
              <a:t> </a:t>
            </a:r>
          </a:p>
          <a:p>
            <a:pPr algn="just">
              <a:spcBef>
                <a:spcPts val="300"/>
              </a:spcBef>
              <a:spcAft>
                <a:spcPts val="300"/>
              </a:spcAft>
            </a:pPr>
            <a:endParaRPr lang="en-US" sz="1100" dirty="0">
              <a:solidFill>
                <a:srgbClr val="000000"/>
              </a:solidFill>
              <a:latin typeface="+mj-lt"/>
            </a:endParaRPr>
          </a:p>
          <a:p>
            <a:pPr algn="just">
              <a:spcBef>
                <a:spcPts val="300"/>
              </a:spcBef>
              <a:spcAft>
                <a:spcPts val="0"/>
              </a:spcAft>
            </a:pPr>
            <a:r>
              <a:rPr lang="en-US" sz="1900" b="1" dirty="0">
                <a:solidFill>
                  <a:srgbClr val="5492CD"/>
                </a:solidFill>
                <a:latin typeface="+mj-lt"/>
              </a:rPr>
              <a:t>  </a:t>
            </a:r>
            <a:r>
              <a:rPr lang="en-US" sz="1900" b="1" dirty="0">
                <a:solidFill>
                  <a:srgbClr val="FF0000"/>
                </a:solidFill>
                <a:latin typeface="+mj-lt"/>
              </a:rPr>
              <a:t>Important</a:t>
            </a:r>
            <a:r>
              <a:rPr lang="en-US" sz="1900" dirty="0">
                <a:solidFill>
                  <a:srgbClr val="FF0000"/>
                </a:solidFill>
                <a:latin typeface="+mj-lt"/>
              </a:rPr>
              <a:t>:</a:t>
            </a:r>
          </a:p>
          <a:p>
            <a:pPr algn="just">
              <a:spcBef>
                <a:spcPts val="0"/>
              </a:spcBef>
              <a:spcAft>
                <a:spcPts val="300"/>
              </a:spcAft>
            </a:pPr>
            <a:r>
              <a:rPr lang="en-US" sz="1900" dirty="0">
                <a:solidFill>
                  <a:srgbClr val="5492CD"/>
                </a:solidFill>
                <a:latin typeface="+mj-lt"/>
              </a:rPr>
              <a:t>  Default metrics present in the Software CANNOT be exported</a:t>
            </a:r>
            <a:endParaRPr lang="en-US" sz="1900" b="1" dirty="0">
              <a:solidFill>
                <a:srgbClr val="5492CD"/>
              </a:solidFill>
              <a:latin typeface="+mj-lt"/>
            </a:endParaRPr>
          </a:p>
        </p:txBody>
      </p:sp>
      <p:pic>
        <p:nvPicPr>
          <p:cNvPr id="8" name="Picture 7" descr="A screenshot of a computer&#10;&#10;Description automatically generated">
            <a:extLst>
              <a:ext uri="{FF2B5EF4-FFF2-40B4-BE49-F238E27FC236}">
                <a16:creationId xmlns:a16="http://schemas.microsoft.com/office/drawing/2014/main" id="{4D14B318-1DE2-434E-F3D1-7CE381AD2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000" y="1318159"/>
            <a:ext cx="5400000" cy="5534208"/>
          </a:xfrm>
          <a:prstGeom prst="rect">
            <a:avLst/>
          </a:prstGeom>
          <a:ln w="3175">
            <a:solidFill>
              <a:schemeClr val="tx1"/>
            </a:solidFill>
          </a:ln>
        </p:spPr>
      </p:pic>
      <p:sp>
        <p:nvSpPr>
          <p:cNvPr id="5" name="Title 1">
            <a:extLst>
              <a:ext uri="{FF2B5EF4-FFF2-40B4-BE49-F238E27FC236}">
                <a16:creationId xmlns:a16="http://schemas.microsoft.com/office/drawing/2014/main" id="{0A9DA5F6-995F-5D9E-A15B-D8E0A9AF2BD3}"/>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CO</a:t>
            </a:r>
            <a:r>
              <a:rPr lang="en-GB" sz="3300" b="1" baseline="-25000" dirty="0">
                <a:solidFill>
                  <a:srgbClr val="990002"/>
                </a:solidFill>
              </a:rPr>
              <a:t>2</a:t>
            </a:r>
            <a:r>
              <a:rPr lang="en-GB" sz="3300" b="1" dirty="0">
                <a:solidFill>
                  <a:srgbClr val="990002"/>
                </a:solidFill>
              </a:rPr>
              <a:t> Equivalent</a:t>
            </a:r>
            <a:r>
              <a:rPr lang="en-GB" sz="2200" b="1" dirty="0">
                <a:solidFill>
                  <a:srgbClr val="990002"/>
                </a:solidFill>
              </a:rPr>
              <a:t> [METRIC]</a:t>
            </a:r>
          </a:p>
        </p:txBody>
      </p:sp>
      <p:pic>
        <p:nvPicPr>
          <p:cNvPr id="7" name="Picture 6">
            <a:extLst>
              <a:ext uri="{FF2B5EF4-FFF2-40B4-BE49-F238E27FC236}">
                <a16:creationId xmlns:a16="http://schemas.microsoft.com/office/drawing/2014/main" id="{65C04898-4A08-1FAA-C6A6-9C2ED469738E}"/>
              </a:ext>
            </a:extLst>
          </p:cNvPr>
          <p:cNvPicPr>
            <a:picLocks noChangeAspect="1"/>
          </p:cNvPicPr>
          <p:nvPr/>
        </p:nvPicPr>
        <p:blipFill>
          <a:blip r:embed="rId4"/>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938EB891-0022-15EA-303D-A2B8BDC287E0}"/>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bulb with solid fill">
            <a:extLst>
              <a:ext uri="{FF2B5EF4-FFF2-40B4-BE49-F238E27FC236}">
                <a16:creationId xmlns:a16="http://schemas.microsoft.com/office/drawing/2014/main" id="{5A309C4D-54A8-BA7E-3A3E-59E601576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00" y="5131053"/>
            <a:ext cx="563016" cy="599989"/>
          </a:xfrm>
          <a:prstGeom prst="rect">
            <a:avLst/>
          </a:prstGeom>
        </p:spPr>
      </p:pic>
      <p:pic>
        <p:nvPicPr>
          <p:cNvPr id="2" name="Graphic 1" descr="Badge 1 with solid fill">
            <a:extLst>
              <a:ext uri="{FF2B5EF4-FFF2-40B4-BE49-F238E27FC236}">
                <a16:creationId xmlns:a16="http://schemas.microsoft.com/office/drawing/2014/main" id="{DD8D1903-585B-1438-91BD-AE9C5C272C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2175" y="1871426"/>
            <a:ext cx="352424" cy="352424"/>
          </a:xfrm>
          <a:prstGeom prst="rect">
            <a:avLst/>
          </a:prstGeom>
        </p:spPr>
      </p:pic>
      <p:pic>
        <p:nvPicPr>
          <p:cNvPr id="3" name="Graphic 2" descr="Badge with solid fill">
            <a:extLst>
              <a:ext uri="{FF2B5EF4-FFF2-40B4-BE49-F238E27FC236}">
                <a16:creationId xmlns:a16="http://schemas.microsoft.com/office/drawing/2014/main" id="{674F6639-2D5D-6F1F-1CAB-C8168A829D6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12864" y="6279660"/>
            <a:ext cx="356616" cy="356616"/>
          </a:xfrm>
          <a:prstGeom prst="rect">
            <a:avLst/>
          </a:prstGeom>
        </p:spPr>
      </p:pic>
      <p:pic>
        <p:nvPicPr>
          <p:cNvPr id="4" name="Graphic 3" descr="Award ribbon with star">
            <a:extLst>
              <a:ext uri="{FF2B5EF4-FFF2-40B4-BE49-F238E27FC236}">
                <a16:creationId xmlns:a16="http://schemas.microsoft.com/office/drawing/2014/main" id="{6F854BE3-4EEB-7C75-B508-7A4BBB88B62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32949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87403-1050-195B-A756-77D01B7D8D3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F03F0DC-3431-D7E5-EABD-B945D0F38F71}"/>
              </a:ext>
            </a:extLst>
          </p:cNvPr>
          <p:cNvSpPr txBox="1"/>
          <p:nvPr/>
        </p:nvSpPr>
        <p:spPr>
          <a:xfrm>
            <a:off x="336000" y="1483098"/>
            <a:ext cx="8280000" cy="4555093"/>
          </a:xfrm>
          <a:prstGeom prst="rect">
            <a:avLst/>
          </a:prstGeom>
          <a:noFill/>
        </p:spPr>
        <p:txBody>
          <a:bodyPr wrap="square">
            <a:spAutoFit/>
          </a:bodyPr>
          <a:lstStyle/>
          <a:p>
            <a:pPr algn="just">
              <a:spcBef>
                <a:spcPts val="300"/>
              </a:spcBef>
              <a:spcAft>
                <a:spcPts val="300"/>
              </a:spcAft>
            </a:pPr>
            <a:r>
              <a:rPr lang="en-US" sz="1900" b="1" dirty="0">
                <a:solidFill>
                  <a:srgbClr val="0070C0"/>
                </a:solidFill>
                <a:latin typeface="Frutiger LT Pro 57 Condensed" panose="020B0606020204020204" pitchFamily="34" charset="0"/>
              </a:rPr>
              <a:t>Import CO</a:t>
            </a:r>
            <a:r>
              <a:rPr lang="en-US" sz="1900" b="1" baseline="-25000" dirty="0">
                <a:solidFill>
                  <a:srgbClr val="0070C0"/>
                </a:solidFill>
                <a:latin typeface="Frutiger LT Pro 57 Condensed" panose="020B0606020204020204" pitchFamily="34" charset="0"/>
              </a:rPr>
              <a:t>2</a:t>
            </a:r>
            <a:r>
              <a:rPr lang="en-US" sz="1900" b="1" dirty="0">
                <a:solidFill>
                  <a:srgbClr val="0070C0"/>
                </a:solidFill>
                <a:latin typeface="Frutiger LT Pro 57 Condensed" panose="020B0606020204020204" pitchFamily="34" charset="0"/>
              </a:rPr>
              <a:t> equivalents</a:t>
            </a:r>
          </a:p>
          <a:p>
            <a:pPr algn="just">
              <a:spcBef>
                <a:spcPts val="300"/>
              </a:spcBef>
              <a:spcAft>
                <a:spcPts val="300"/>
              </a:spcAft>
            </a:pPr>
            <a:r>
              <a:rPr lang="en-US" sz="1900" dirty="0">
                <a:solidFill>
                  <a:srgbClr val="0070C0"/>
                </a:solidFill>
                <a:latin typeface="Frutiger LT Pro 57 Condensed" panose="020B0606020204020204" pitchFamily="34" charset="0"/>
              </a:rPr>
              <a:t>This menu item opens a dialog box that allows to import information of a custom metric saved in an XML file.</a:t>
            </a:r>
          </a:p>
          <a:p>
            <a:pPr algn="just">
              <a:spcBef>
                <a:spcPts val="300"/>
              </a:spcBef>
              <a:spcAft>
                <a:spcPts val="300"/>
              </a:spcAft>
            </a:pPr>
            <a:endParaRPr lang="en-US" sz="1100" dirty="0">
              <a:solidFill>
                <a:srgbClr val="0070C0"/>
              </a:solidFill>
              <a:latin typeface="Frutiger LT Pro 57 Condensed" panose="020B0606020204020204" pitchFamily="34" charset="0"/>
            </a:endParaRPr>
          </a:p>
          <a:p>
            <a:pPr algn="just">
              <a:spcBef>
                <a:spcPts val="300"/>
              </a:spcBef>
              <a:spcAft>
                <a:spcPts val="300"/>
              </a:spcAft>
            </a:pPr>
            <a:r>
              <a:rPr lang="en-US" sz="1900" dirty="0">
                <a:solidFill>
                  <a:srgbClr val="0070C0"/>
                </a:solidFill>
                <a:latin typeface="Frutiger LT Pro 57 Condensed" panose="020B0606020204020204" pitchFamily="34" charset="0"/>
              </a:rPr>
              <a:t>To import a custom metric:</a:t>
            </a:r>
          </a:p>
          <a:p>
            <a:pPr algn="just">
              <a:spcBef>
                <a:spcPts val="300"/>
              </a:spcBef>
              <a:spcAft>
                <a:spcPts val="300"/>
              </a:spcAft>
            </a:pPr>
            <a:r>
              <a:rPr lang="en-US" sz="1900" dirty="0">
                <a:solidFill>
                  <a:srgbClr val="0070C0"/>
                </a:solidFill>
                <a:latin typeface="Frutiger LT Pro 57 Condensed" panose="020B0606020204020204" pitchFamily="34" charset="0"/>
              </a:rPr>
              <a:t>1. Click the </a:t>
            </a:r>
            <a:r>
              <a:rPr lang="en-US" sz="1900" b="1" dirty="0">
                <a:solidFill>
                  <a:srgbClr val="0070C0"/>
                </a:solidFill>
                <a:latin typeface="Frutiger LT Pro 57 Condensed" panose="020B0606020204020204" pitchFamily="34" charset="0"/>
              </a:rPr>
              <a:t>Open </a:t>
            </a:r>
            <a:r>
              <a:rPr lang="en-US" sz="1900" dirty="0">
                <a:solidFill>
                  <a:srgbClr val="0070C0"/>
                </a:solidFill>
                <a:latin typeface="Frutiger LT Pro 57 Condensed" panose="020B0606020204020204" pitchFamily="34" charset="0"/>
              </a:rPr>
              <a:t>button to browse for the XML file to be imported. </a:t>
            </a:r>
          </a:p>
          <a:p>
            <a:pPr algn="just">
              <a:spcBef>
                <a:spcPts val="300"/>
              </a:spcBef>
              <a:spcAft>
                <a:spcPts val="300"/>
              </a:spcAft>
            </a:pPr>
            <a:r>
              <a:rPr lang="en-US" sz="1900" dirty="0">
                <a:solidFill>
                  <a:srgbClr val="0070C0"/>
                </a:solidFill>
                <a:latin typeface="Frutiger LT Pro 57 Condensed" panose="020B0606020204020204" pitchFamily="34" charset="0"/>
              </a:rPr>
              <a:t>2. Select in the </a:t>
            </a:r>
            <a:r>
              <a:rPr lang="en-US" sz="1900" b="1" dirty="0">
                <a:solidFill>
                  <a:srgbClr val="0070C0"/>
                </a:solidFill>
                <a:latin typeface="Frutiger LT Pro 57 Condensed" panose="020B0606020204020204" pitchFamily="34" charset="0"/>
              </a:rPr>
              <a:t>GWP Types to import</a:t>
            </a:r>
            <a:r>
              <a:rPr lang="en-US" sz="1900" dirty="0">
                <a:solidFill>
                  <a:srgbClr val="0070C0"/>
                </a:solidFill>
                <a:latin typeface="Frutiger LT Pro 57 Condensed" panose="020B0606020204020204" pitchFamily="34" charset="0"/>
              </a:rPr>
              <a:t> the information to import (e.g. the custom metric of interest or specific GHGs of interest). It contains the information hierarchically structured of all custom metrics included in the XML file. Select. </a:t>
            </a:r>
          </a:p>
          <a:p>
            <a:pPr algn="just">
              <a:spcBef>
                <a:spcPts val="300"/>
              </a:spcBef>
              <a:spcAft>
                <a:spcPts val="300"/>
              </a:spcAft>
            </a:pPr>
            <a:r>
              <a:rPr lang="en-US" sz="1900" dirty="0">
                <a:solidFill>
                  <a:srgbClr val="0070C0"/>
                </a:solidFill>
                <a:latin typeface="Frutiger LT Pro 57 Condensed" panose="020B0606020204020204" pitchFamily="34" charset="0"/>
              </a:rPr>
              <a:t>3. Click the </a:t>
            </a:r>
            <a:r>
              <a:rPr lang="en-US" sz="1900" b="1" dirty="0">
                <a:solidFill>
                  <a:srgbClr val="0070C0"/>
                </a:solidFill>
                <a:latin typeface="Frutiger LT Pro 57 Condensed" panose="020B0606020204020204" pitchFamily="34" charset="0"/>
              </a:rPr>
              <a:t>Import </a:t>
            </a:r>
            <a:r>
              <a:rPr lang="en-US" sz="1900" dirty="0">
                <a:solidFill>
                  <a:srgbClr val="0070C0"/>
                </a:solidFill>
                <a:latin typeface="Frutiger LT Pro 57 Condensed" panose="020B0606020204020204" pitchFamily="34" charset="0"/>
              </a:rPr>
              <a:t>button to begin importing. A progress bar will be shown to indicate the progress of import. </a:t>
            </a:r>
          </a:p>
          <a:p>
            <a:pPr algn="just">
              <a:spcBef>
                <a:spcPts val="300"/>
              </a:spcBef>
              <a:spcAft>
                <a:spcPts val="300"/>
              </a:spcAft>
            </a:pPr>
            <a:endParaRPr lang="en-US" sz="1100" dirty="0">
              <a:solidFill>
                <a:srgbClr val="000000"/>
              </a:solidFill>
              <a:latin typeface="Frutiger LT Pro 57 Condensed" panose="020B0606020204020204" pitchFamily="34" charset="0"/>
            </a:endParaRPr>
          </a:p>
          <a:p>
            <a:pPr marL="85725" algn="just">
              <a:spcBef>
                <a:spcPts val="300"/>
              </a:spcBef>
              <a:spcAft>
                <a:spcPts val="0"/>
              </a:spcAft>
            </a:pPr>
            <a:r>
              <a:rPr lang="en-US" sz="1900" b="1" dirty="0">
                <a:solidFill>
                  <a:srgbClr val="FF0000"/>
                </a:solidFill>
                <a:latin typeface="Frutiger LT Pro 57 Condensed" panose="020B0606020204020204" pitchFamily="34" charset="0"/>
              </a:rPr>
              <a:t>Important</a:t>
            </a:r>
            <a:r>
              <a:rPr lang="en-US" sz="1900" dirty="0">
                <a:solidFill>
                  <a:srgbClr val="FF0000"/>
                </a:solidFill>
                <a:latin typeface="Frutiger LT Pro 57 Condensed" panose="020B0606020204020204" pitchFamily="34" charset="0"/>
              </a:rPr>
              <a:t>:</a:t>
            </a:r>
          </a:p>
          <a:p>
            <a:pPr marL="85725" algn="just">
              <a:spcBef>
                <a:spcPts val="0"/>
              </a:spcBef>
              <a:spcAft>
                <a:spcPts val="300"/>
              </a:spcAft>
            </a:pPr>
            <a:r>
              <a:rPr lang="en-GB" sz="1900" dirty="0">
                <a:solidFill>
                  <a:srgbClr val="5492CD"/>
                </a:solidFill>
                <a:latin typeface="Frutiger LT Pro 57 Condensed" panose="020B0606020204020204" pitchFamily="34" charset="0"/>
              </a:rPr>
              <a:t>The </a:t>
            </a:r>
            <a:r>
              <a:rPr lang="en-GB" sz="1900" i="1" dirty="0">
                <a:solidFill>
                  <a:srgbClr val="5492CD"/>
                </a:solidFill>
                <a:latin typeface="Frutiger LT Pro 57 Condensed" panose="020B0606020204020204" pitchFamily="34" charset="0"/>
              </a:rPr>
              <a:t>Software</a:t>
            </a:r>
            <a:r>
              <a:rPr lang="en-GB" sz="1900" dirty="0">
                <a:solidFill>
                  <a:srgbClr val="5492CD"/>
                </a:solidFill>
                <a:latin typeface="Frutiger LT Pro 57 Condensed" panose="020B0606020204020204" pitchFamily="34" charset="0"/>
              </a:rPr>
              <a:t> can only import XML’ s generated by that version of the </a:t>
            </a:r>
            <a:r>
              <a:rPr lang="en-GB" sz="1900" i="1" dirty="0">
                <a:solidFill>
                  <a:srgbClr val="5492CD"/>
                </a:solidFill>
                <a:latin typeface="Frutiger LT Pro 57 Condensed" panose="020B0606020204020204" pitchFamily="34" charset="0"/>
              </a:rPr>
              <a:t>Software</a:t>
            </a:r>
            <a:endParaRPr lang="en-US" sz="1900" b="1" i="1" dirty="0">
              <a:solidFill>
                <a:srgbClr val="5492CD"/>
              </a:solidFill>
              <a:latin typeface="Frutiger LT Pro 57 Condensed" panose="020B0606020204020204" pitchFamily="34" charset="0"/>
            </a:endParaRPr>
          </a:p>
        </p:txBody>
      </p:sp>
      <p:sp>
        <p:nvSpPr>
          <p:cNvPr id="5" name="Title 1">
            <a:extLst>
              <a:ext uri="{FF2B5EF4-FFF2-40B4-BE49-F238E27FC236}">
                <a16:creationId xmlns:a16="http://schemas.microsoft.com/office/drawing/2014/main" id="{3E58F5AF-9A71-08B6-9850-EC5FEB47149D}"/>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CO</a:t>
            </a:r>
            <a:r>
              <a:rPr lang="en-GB" sz="3300" b="1" baseline="-25000" dirty="0">
                <a:solidFill>
                  <a:srgbClr val="990002"/>
                </a:solidFill>
              </a:rPr>
              <a:t>2</a:t>
            </a:r>
            <a:r>
              <a:rPr lang="en-GB" sz="3300" b="1" dirty="0">
                <a:solidFill>
                  <a:srgbClr val="990002"/>
                </a:solidFill>
              </a:rPr>
              <a:t> Equivalent</a:t>
            </a:r>
            <a:r>
              <a:rPr lang="en-GB" sz="2200" b="1" dirty="0">
                <a:solidFill>
                  <a:srgbClr val="990002"/>
                </a:solidFill>
              </a:rPr>
              <a:t> [METRIC]</a:t>
            </a:r>
          </a:p>
        </p:txBody>
      </p:sp>
      <p:pic>
        <p:nvPicPr>
          <p:cNvPr id="7" name="Picture 6">
            <a:extLst>
              <a:ext uri="{FF2B5EF4-FFF2-40B4-BE49-F238E27FC236}">
                <a16:creationId xmlns:a16="http://schemas.microsoft.com/office/drawing/2014/main" id="{13E6B1F9-2A92-69AD-318C-889BE9E9ADB7}"/>
              </a:ext>
            </a:extLst>
          </p:cNvPr>
          <p:cNvPicPr>
            <a:picLocks noChangeAspect="1"/>
          </p:cNvPicPr>
          <p:nvPr/>
        </p:nvPicPr>
        <p:blipFill>
          <a:blip r:embed="rId2"/>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5D57A924-F010-255F-AF5C-13E7F9302252}"/>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bulb with solid fill">
            <a:extLst>
              <a:ext uri="{FF2B5EF4-FFF2-40B4-BE49-F238E27FC236}">
                <a16:creationId xmlns:a16="http://schemas.microsoft.com/office/drawing/2014/main" id="{FEB663B9-D82D-E9AA-9395-EDEE34D9B7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346714"/>
            <a:ext cx="563016" cy="599989"/>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35FDA2B8-3833-4621-2266-0172D142D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6000" y="2104354"/>
            <a:ext cx="3240000" cy="3343361"/>
          </a:xfrm>
          <a:prstGeom prst="rect">
            <a:avLst/>
          </a:prstGeom>
          <a:ln w="3175">
            <a:solidFill>
              <a:schemeClr val="tx1"/>
            </a:solidFill>
          </a:ln>
        </p:spPr>
      </p:pic>
      <p:sp>
        <p:nvSpPr>
          <p:cNvPr id="4" name="TextBox 3">
            <a:extLst>
              <a:ext uri="{FF2B5EF4-FFF2-40B4-BE49-F238E27FC236}">
                <a16:creationId xmlns:a16="http://schemas.microsoft.com/office/drawing/2014/main" id="{805B81E6-76BD-63B0-5E05-139BFCFA891D}"/>
              </a:ext>
            </a:extLst>
          </p:cNvPr>
          <p:cNvSpPr txBox="1"/>
          <p:nvPr/>
        </p:nvSpPr>
        <p:spPr>
          <a:xfrm>
            <a:off x="8874045" y="4221393"/>
            <a:ext cx="2880000" cy="738664"/>
          </a:xfrm>
          <a:prstGeom prst="rect">
            <a:avLst/>
          </a:prstGeom>
          <a:noFill/>
          <a:ln>
            <a:solidFill>
              <a:srgbClr val="0070C0"/>
            </a:solidFill>
          </a:ln>
        </p:spPr>
        <p:txBody>
          <a:bodyPr wrap="square" rtlCol="0">
            <a:spAutoFit/>
          </a:bodyPr>
          <a:lstStyle/>
          <a:p>
            <a:pPr algn="just"/>
            <a:r>
              <a:rPr lang="en-US" sz="1400" b="1">
                <a:solidFill>
                  <a:srgbClr val="5492CD"/>
                </a:solidFill>
                <a:latin typeface="+mj-lt"/>
              </a:rPr>
              <a:t>Tip</a:t>
            </a:r>
            <a:r>
              <a:rPr lang="en-US" sz="1400" b="1" i="0" u="none" strike="noStrike" baseline="0">
                <a:solidFill>
                  <a:srgbClr val="5492CD"/>
                </a:solidFill>
                <a:latin typeface="+mj-lt"/>
              </a:rPr>
              <a:t>: </a:t>
            </a:r>
            <a:r>
              <a:rPr lang="en-US" sz="1400" b="0" i="0" u="none" strike="noStrike" baseline="0">
                <a:solidFill>
                  <a:srgbClr val="5492CD"/>
                </a:solidFill>
                <a:latin typeface="+mj-lt"/>
              </a:rPr>
              <a:t>Button </a:t>
            </a:r>
            <a:r>
              <a:rPr lang="en-US" sz="1400" b="1" i="1" u="none" strike="noStrike" baseline="0">
                <a:solidFill>
                  <a:srgbClr val="5492CD"/>
                </a:solidFill>
                <a:latin typeface="+mj-lt"/>
              </a:rPr>
              <a:t>View XML file</a:t>
            </a:r>
            <a:r>
              <a:rPr lang="en-US" sz="1400" b="1" i="0" u="none" strike="noStrike" baseline="0">
                <a:solidFill>
                  <a:srgbClr val="5492CD"/>
                </a:solidFill>
                <a:latin typeface="+mj-lt"/>
              </a:rPr>
              <a:t> </a:t>
            </a:r>
            <a:r>
              <a:rPr lang="en-US" sz="1400">
                <a:solidFill>
                  <a:srgbClr val="5492CD"/>
                </a:solidFill>
                <a:latin typeface="+mj-lt"/>
              </a:rPr>
              <a:t>is clicked </a:t>
            </a:r>
            <a:r>
              <a:rPr lang="en-US" sz="1400" b="0" i="0" u="none" strike="noStrike" baseline="0">
                <a:solidFill>
                  <a:srgbClr val="5492CD"/>
                </a:solidFill>
                <a:latin typeface="+mj-lt"/>
              </a:rPr>
              <a:t>to display the content of the XML file in a selected app</a:t>
            </a:r>
            <a:endParaRPr lang="en-US" sz="1400" b="1">
              <a:solidFill>
                <a:srgbClr val="5492CD"/>
              </a:solidFill>
              <a:latin typeface="+mj-lt"/>
            </a:endParaRPr>
          </a:p>
        </p:txBody>
      </p:sp>
      <p:pic>
        <p:nvPicPr>
          <p:cNvPr id="8" name="Graphic 7" descr="Badge 1 with solid fill">
            <a:extLst>
              <a:ext uri="{FF2B5EF4-FFF2-40B4-BE49-F238E27FC236}">
                <a16:creationId xmlns:a16="http://schemas.microsoft.com/office/drawing/2014/main" id="{2A8F4A84-A298-8B0A-789D-7C026410B2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03576" y="2081351"/>
            <a:ext cx="352424" cy="352424"/>
          </a:xfrm>
          <a:prstGeom prst="rect">
            <a:avLst/>
          </a:prstGeom>
        </p:spPr>
      </p:pic>
      <p:pic>
        <p:nvPicPr>
          <p:cNvPr id="10" name="Graphic 9" descr="Badge with solid fill">
            <a:extLst>
              <a:ext uri="{FF2B5EF4-FFF2-40B4-BE49-F238E27FC236}">
                <a16:creationId xmlns:a16="http://schemas.microsoft.com/office/drawing/2014/main" id="{05638865-BB09-024A-363B-6D646FCEE7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34096" y="2890005"/>
            <a:ext cx="356616" cy="356616"/>
          </a:xfrm>
          <a:prstGeom prst="rect">
            <a:avLst/>
          </a:prstGeom>
        </p:spPr>
      </p:pic>
      <p:pic>
        <p:nvPicPr>
          <p:cNvPr id="13" name="Graphic 12" descr="Badge 3 with solid fill">
            <a:extLst>
              <a:ext uri="{FF2B5EF4-FFF2-40B4-BE49-F238E27FC236}">
                <a16:creationId xmlns:a16="http://schemas.microsoft.com/office/drawing/2014/main" id="{F0F1DFB5-40E2-19B2-DC4D-0E080787D3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82534" y="5401726"/>
            <a:ext cx="356616" cy="356616"/>
          </a:xfrm>
          <a:prstGeom prst="rect">
            <a:avLst/>
          </a:prstGeom>
        </p:spPr>
      </p:pic>
      <p:pic>
        <p:nvPicPr>
          <p:cNvPr id="3" name="Graphic 2" descr="Award ribbon with star">
            <a:extLst>
              <a:ext uri="{FF2B5EF4-FFF2-40B4-BE49-F238E27FC236}">
                <a16:creationId xmlns:a16="http://schemas.microsoft.com/office/drawing/2014/main" id="{336DD181-6239-7FB5-D994-F523F231DD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2902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DCD4-6722-A33B-0DE5-90027B8FA9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7E8C3C4-E086-B6BD-9C5A-A19AB8FF61B1}"/>
              </a:ext>
            </a:extLst>
          </p:cNvPr>
          <p:cNvSpPr txBox="1"/>
          <p:nvPr/>
        </p:nvSpPr>
        <p:spPr>
          <a:xfrm>
            <a:off x="336000" y="1629000"/>
            <a:ext cx="5400000" cy="3600000"/>
          </a:xfrm>
          <a:prstGeom prst="rect">
            <a:avLst/>
          </a:prstGeom>
          <a:noFill/>
        </p:spPr>
        <p:txBody>
          <a:bodyPr wrap="square">
            <a:spAutoFit/>
          </a:bodyPr>
          <a:lstStyle/>
          <a:p>
            <a:pPr>
              <a:lnSpc>
                <a:spcPct val="90000"/>
              </a:lnSpc>
              <a:spcBef>
                <a:spcPts val="1000"/>
              </a:spcBef>
            </a:pPr>
            <a:r>
              <a:rPr lang="en-US" sz="1900" dirty="0">
                <a:solidFill>
                  <a:srgbClr val="0070C0"/>
                </a:solidFill>
                <a:latin typeface="+mj-lt"/>
              </a:rPr>
              <a:t>This menu item opens the dialog box </a:t>
            </a:r>
            <a:r>
              <a:rPr lang="en-US" sz="1900" b="1" dirty="0">
                <a:solidFill>
                  <a:srgbClr val="0070C0"/>
                </a:solidFill>
                <a:latin typeface="+mj-lt"/>
              </a:rPr>
              <a:t>CRT Data Set Manager</a:t>
            </a:r>
            <a:r>
              <a:rPr lang="en-US" sz="1900" dirty="0">
                <a:solidFill>
                  <a:srgbClr val="0070C0"/>
                </a:solidFill>
                <a:latin typeface="+mj-lt"/>
              </a:rPr>
              <a:t> that allows you to:</a:t>
            </a:r>
          </a:p>
          <a:p>
            <a:pPr marL="180975" indent="-180975">
              <a:lnSpc>
                <a:spcPct val="90000"/>
              </a:lnSpc>
              <a:spcBef>
                <a:spcPts val="1000"/>
              </a:spcBef>
              <a:buFont typeface="+mj-lt"/>
              <a:buAutoNum type="arabicPeriod"/>
            </a:pPr>
            <a:r>
              <a:rPr lang="en-US" sz="1900" dirty="0">
                <a:solidFill>
                  <a:srgbClr val="0070C0"/>
                </a:solidFill>
                <a:latin typeface="+mj-lt"/>
              </a:rPr>
              <a:t>Visualize the UNFCCC CRT.</a:t>
            </a:r>
          </a:p>
          <a:p>
            <a:pPr marL="180975" indent="-180975">
              <a:lnSpc>
                <a:spcPct val="90000"/>
              </a:lnSpc>
              <a:spcBef>
                <a:spcPts val="1000"/>
              </a:spcBef>
              <a:buFont typeface="+mj-lt"/>
              <a:buAutoNum type="arabicPeriod"/>
            </a:pPr>
            <a:r>
              <a:rPr lang="en-US" sz="1900" dirty="0">
                <a:solidFill>
                  <a:srgbClr val="0070C0"/>
                </a:solidFill>
                <a:latin typeface="+mj-lt"/>
              </a:rPr>
              <a:t>Complete additional fields in preparation for a submission to the UNFCCC.</a:t>
            </a:r>
          </a:p>
          <a:p>
            <a:pPr marL="180975" indent="-180975">
              <a:lnSpc>
                <a:spcPct val="90000"/>
              </a:lnSpc>
              <a:spcBef>
                <a:spcPts val="1000"/>
              </a:spcBef>
              <a:buFont typeface="+mj-lt"/>
              <a:buAutoNum type="arabicPeriod"/>
            </a:pPr>
            <a:r>
              <a:rPr lang="en-US" sz="1900" dirty="0">
                <a:solidFill>
                  <a:srgbClr val="0070C0"/>
                </a:solidFill>
                <a:latin typeface="+mj-lt"/>
              </a:rPr>
              <a:t>Generate a JSON file that can be subsequently uploaded to the UNFCCC ETF Reporting Tool.</a:t>
            </a:r>
          </a:p>
          <a:p>
            <a:pPr marL="180975" indent="-180975">
              <a:lnSpc>
                <a:spcPct val="90000"/>
              </a:lnSpc>
              <a:spcBef>
                <a:spcPts val="1000"/>
              </a:spcBef>
              <a:buFont typeface="+mj-lt"/>
              <a:buAutoNum type="arabicPeriod"/>
            </a:pPr>
            <a:r>
              <a:rPr lang="en-US" sz="1900" dirty="0">
                <a:solidFill>
                  <a:srgbClr val="0070C0"/>
                </a:solidFill>
                <a:latin typeface="+mj-lt"/>
              </a:rPr>
              <a:t>Export/import a UNFCCC CRT Data Set (in XML)</a:t>
            </a:r>
          </a:p>
          <a:p>
            <a:pPr>
              <a:lnSpc>
                <a:spcPct val="90000"/>
              </a:lnSpc>
              <a:spcBef>
                <a:spcPts val="1000"/>
              </a:spcBef>
            </a:pPr>
            <a:r>
              <a:rPr lang="en-US" sz="1900" dirty="0">
                <a:solidFill>
                  <a:srgbClr val="0070C0"/>
                </a:solidFill>
                <a:latin typeface="+mj-lt"/>
              </a:rPr>
              <a:t>For further information on how to prepare the JSON file for upload to the UNFCCC ETF Reporting tool, see section on </a:t>
            </a:r>
            <a:r>
              <a:rPr lang="en-US" sz="1900" i="1" dirty="0">
                <a:solidFill>
                  <a:srgbClr val="FF0000"/>
                </a:solidFill>
                <a:latin typeface="+mj-lt"/>
                <a:hlinkClick r:id="rId2" action="ppaction://hlinksldjump"/>
              </a:rPr>
              <a:t>Interoperability</a:t>
            </a:r>
            <a:r>
              <a:rPr lang="en-US" sz="1900" dirty="0">
                <a:solidFill>
                  <a:srgbClr val="000000"/>
                </a:solidFill>
                <a:latin typeface="+mj-lt"/>
              </a:rPr>
              <a:t>.</a:t>
            </a:r>
            <a:endParaRPr lang="en-US" sz="1900" b="1" dirty="0">
              <a:solidFill>
                <a:srgbClr val="000000"/>
              </a:solidFill>
              <a:latin typeface="+mj-lt"/>
            </a:endParaRPr>
          </a:p>
        </p:txBody>
      </p:sp>
      <p:sp>
        <p:nvSpPr>
          <p:cNvPr id="8" name="Title 1">
            <a:extLst>
              <a:ext uri="{FF2B5EF4-FFF2-40B4-BE49-F238E27FC236}">
                <a16:creationId xmlns:a16="http://schemas.microsoft.com/office/drawing/2014/main" id="{21F99F56-07A8-8EF7-A5DD-0C5C55BC1532}"/>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Export to UNFCCC CRT</a:t>
            </a:r>
          </a:p>
        </p:txBody>
      </p:sp>
      <p:pic>
        <p:nvPicPr>
          <p:cNvPr id="11" name="Picture 10">
            <a:extLst>
              <a:ext uri="{FF2B5EF4-FFF2-40B4-BE49-F238E27FC236}">
                <a16:creationId xmlns:a16="http://schemas.microsoft.com/office/drawing/2014/main" id="{96599B04-38D0-2540-7780-CAFF13A83682}"/>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2" name="Rectangle 11">
            <a:extLst>
              <a:ext uri="{FF2B5EF4-FFF2-40B4-BE49-F238E27FC236}">
                <a16:creationId xmlns:a16="http://schemas.microsoft.com/office/drawing/2014/main" id="{E0AD326A-476E-B1FF-A14E-1E9699724F83}"/>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Award ribbon with star">
            <a:extLst>
              <a:ext uri="{FF2B5EF4-FFF2-40B4-BE49-F238E27FC236}">
                <a16:creationId xmlns:a16="http://schemas.microsoft.com/office/drawing/2014/main" id="{A2242306-D437-6957-BAD2-DCB1DE2780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pic>
        <p:nvPicPr>
          <p:cNvPr id="3" name="Picture 2">
            <a:extLst>
              <a:ext uri="{FF2B5EF4-FFF2-40B4-BE49-F238E27FC236}">
                <a16:creationId xmlns:a16="http://schemas.microsoft.com/office/drawing/2014/main" id="{E3F19F92-60A4-2854-20C5-983FFEADB1CA}"/>
              </a:ext>
            </a:extLst>
          </p:cNvPr>
          <p:cNvPicPr>
            <a:picLocks noChangeAspect="1"/>
          </p:cNvPicPr>
          <p:nvPr/>
        </p:nvPicPr>
        <p:blipFill>
          <a:blip r:embed="rId6"/>
          <a:stretch>
            <a:fillRect/>
          </a:stretch>
        </p:blipFill>
        <p:spPr>
          <a:xfrm>
            <a:off x="5556012" y="1665401"/>
            <a:ext cx="6299988" cy="3578789"/>
          </a:xfrm>
          <a:prstGeom prst="rect">
            <a:avLst/>
          </a:prstGeom>
          <a:ln w="3175">
            <a:solidFill>
              <a:schemeClr val="tx1"/>
            </a:solidFill>
          </a:ln>
        </p:spPr>
      </p:pic>
      <p:sp>
        <p:nvSpPr>
          <p:cNvPr id="5" name="Rectangle 4">
            <a:extLst>
              <a:ext uri="{FF2B5EF4-FFF2-40B4-BE49-F238E27FC236}">
                <a16:creationId xmlns:a16="http://schemas.microsoft.com/office/drawing/2014/main" id="{BED2F7B7-9C34-2ABC-14EE-7F3389A7C6B1}"/>
              </a:ext>
            </a:extLst>
          </p:cNvPr>
          <p:cNvSpPr/>
          <p:nvPr/>
        </p:nvSpPr>
        <p:spPr>
          <a:xfrm>
            <a:off x="5552855" y="4748890"/>
            <a:ext cx="6300000" cy="54000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413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Reports Menu</a:t>
            </a:r>
          </a:p>
        </p:txBody>
      </p:sp>
    </p:spTree>
    <p:extLst>
      <p:ext uri="{BB962C8B-B14F-4D97-AF65-F5344CB8AC3E}">
        <p14:creationId xmlns:p14="http://schemas.microsoft.com/office/powerpoint/2010/main" val="12829810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CE7E2-69C5-7F18-412B-FE480E635FDF}"/>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059FA87D-85EC-C2C0-A3F9-42C7FA9984C1}"/>
              </a:ext>
            </a:extLst>
          </p:cNvPr>
          <p:cNvGrpSpPr/>
          <p:nvPr/>
        </p:nvGrpSpPr>
        <p:grpSpPr>
          <a:xfrm>
            <a:off x="4476000" y="1886950"/>
            <a:ext cx="3240000" cy="3084100"/>
            <a:chOff x="7277492" y="2567377"/>
            <a:chExt cx="3240000" cy="3084100"/>
          </a:xfrm>
        </p:grpSpPr>
        <p:pic>
          <p:nvPicPr>
            <p:cNvPr id="3" name="Picture 2">
              <a:extLst>
                <a:ext uri="{FF2B5EF4-FFF2-40B4-BE49-F238E27FC236}">
                  <a16:creationId xmlns:a16="http://schemas.microsoft.com/office/drawing/2014/main" id="{C24DF5EF-5B02-10D5-BFA7-C024254C8895}"/>
                </a:ext>
              </a:extLst>
            </p:cNvPr>
            <p:cNvPicPr>
              <a:picLocks noChangeAspect="1"/>
            </p:cNvPicPr>
            <p:nvPr/>
          </p:nvPicPr>
          <p:blipFill rotWithShape="1">
            <a:blip r:embed="rId2"/>
            <a:srcRect l="2944"/>
            <a:stretch/>
          </p:blipFill>
          <p:spPr>
            <a:xfrm>
              <a:off x="7277492" y="2567377"/>
              <a:ext cx="3240000" cy="3084100"/>
            </a:xfrm>
            <a:prstGeom prst="rect">
              <a:avLst/>
            </a:prstGeom>
            <a:ln w="3175">
              <a:solidFill>
                <a:schemeClr val="tx1"/>
              </a:solidFill>
            </a:ln>
          </p:spPr>
        </p:pic>
        <p:sp>
          <p:nvSpPr>
            <p:cNvPr id="18" name="Rectangle 17">
              <a:extLst>
                <a:ext uri="{FF2B5EF4-FFF2-40B4-BE49-F238E27FC236}">
                  <a16:creationId xmlns:a16="http://schemas.microsoft.com/office/drawing/2014/main" id="{19D5D96A-81F7-2B24-E408-6A8D975ABB74}"/>
                </a:ext>
              </a:extLst>
            </p:cNvPr>
            <p:cNvSpPr/>
            <p:nvPr/>
          </p:nvSpPr>
          <p:spPr>
            <a:xfrm>
              <a:off x="8239125" y="2567377"/>
              <a:ext cx="2278367"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1">
            <a:extLst>
              <a:ext uri="{FF2B5EF4-FFF2-40B4-BE49-F238E27FC236}">
                <a16:creationId xmlns:a16="http://schemas.microsoft.com/office/drawing/2014/main" id="{19CFB31F-D62C-BB45-82DE-6A4C8FB068A2}"/>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a:t>
            </a:r>
          </a:p>
        </p:txBody>
      </p:sp>
      <p:pic>
        <p:nvPicPr>
          <p:cNvPr id="14" name="Picture 13">
            <a:extLst>
              <a:ext uri="{FF2B5EF4-FFF2-40B4-BE49-F238E27FC236}">
                <a16:creationId xmlns:a16="http://schemas.microsoft.com/office/drawing/2014/main" id="{EF98B4CC-C744-46C5-CDAC-0ED4569BEB9E}"/>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5" name="Rectangle 14">
            <a:extLst>
              <a:ext uri="{FF2B5EF4-FFF2-40B4-BE49-F238E27FC236}">
                <a16:creationId xmlns:a16="http://schemas.microsoft.com/office/drawing/2014/main" id="{9270BC34-1FF4-8606-04E8-733B1AF0DA18}"/>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947DEB-DE45-67C3-DCDC-7A393B3DBD57}"/>
              </a:ext>
            </a:extLst>
          </p:cNvPr>
          <p:cNvSpPr txBox="1"/>
          <p:nvPr/>
        </p:nvSpPr>
        <p:spPr>
          <a:xfrm>
            <a:off x="4487776" y="2340055"/>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F5ACE373-171F-3EC7-4167-238940AFA835}"/>
              </a:ext>
            </a:extLst>
          </p:cNvPr>
          <p:cNvSpPr txBox="1"/>
          <p:nvPr/>
        </p:nvSpPr>
        <p:spPr>
          <a:xfrm>
            <a:off x="4500302" y="2690440"/>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6" name="TextBox 5">
            <a:extLst>
              <a:ext uri="{FF2B5EF4-FFF2-40B4-BE49-F238E27FC236}">
                <a16:creationId xmlns:a16="http://schemas.microsoft.com/office/drawing/2014/main" id="{A39BE1BB-9B01-0CC7-357F-D333005CD708}"/>
              </a:ext>
            </a:extLst>
          </p:cNvPr>
          <p:cNvSpPr txBox="1"/>
          <p:nvPr/>
        </p:nvSpPr>
        <p:spPr>
          <a:xfrm>
            <a:off x="4488949" y="3064795"/>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26" name="TextBox 25">
            <a:extLst>
              <a:ext uri="{FF2B5EF4-FFF2-40B4-BE49-F238E27FC236}">
                <a16:creationId xmlns:a16="http://schemas.microsoft.com/office/drawing/2014/main" id="{97ABE781-EC8E-3AEE-37F5-8DEF1FFEB65A}"/>
              </a:ext>
            </a:extLst>
          </p:cNvPr>
          <p:cNvSpPr txBox="1"/>
          <p:nvPr/>
        </p:nvSpPr>
        <p:spPr>
          <a:xfrm>
            <a:off x="4487776" y="3439150"/>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sp>
        <p:nvSpPr>
          <p:cNvPr id="20" name="TextBox 19">
            <a:extLst>
              <a:ext uri="{FF2B5EF4-FFF2-40B4-BE49-F238E27FC236}">
                <a16:creationId xmlns:a16="http://schemas.microsoft.com/office/drawing/2014/main" id="{BB102A1A-9655-0876-6695-201DD2EED5C9}"/>
              </a:ext>
            </a:extLst>
          </p:cNvPr>
          <p:cNvSpPr txBox="1"/>
          <p:nvPr/>
        </p:nvSpPr>
        <p:spPr>
          <a:xfrm>
            <a:off x="4476000" y="3808482"/>
            <a:ext cx="295274" cy="369332"/>
          </a:xfrm>
          <a:prstGeom prst="rect">
            <a:avLst/>
          </a:prstGeom>
          <a:noFill/>
        </p:spPr>
        <p:txBody>
          <a:bodyPr wrap="none" rtlCol="0">
            <a:spAutoFit/>
          </a:bodyPr>
          <a:lstStyle/>
          <a:p>
            <a:r>
              <a:rPr lang="en-GB">
                <a:latin typeface="Frutiger LT Pro 57 Condensed" panose="020B0606020204020204" pitchFamily="34" charset="0"/>
              </a:rPr>
              <a:t>5</a:t>
            </a:r>
          </a:p>
        </p:txBody>
      </p:sp>
      <p:sp>
        <p:nvSpPr>
          <p:cNvPr id="29" name="TextBox 28">
            <a:extLst>
              <a:ext uri="{FF2B5EF4-FFF2-40B4-BE49-F238E27FC236}">
                <a16:creationId xmlns:a16="http://schemas.microsoft.com/office/drawing/2014/main" id="{4B5B6EED-828E-6E9D-7558-58E8B1B21E3B}"/>
              </a:ext>
            </a:extLst>
          </p:cNvPr>
          <p:cNvSpPr txBox="1"/>
          <p:nvPr/>
        </p:nvSpPr>
        <p:spPr>
          <a:xfrm>
            <a:off x="4500302" y="4165087"/>
            <a:ext cx="295274" cy="369332"/>
          </a:xfrm>
          <a:prstGeom prst="rect">
            <a:avLst/>
          </a:prstGeom>
          <a:noFill/>
        </p:spPr>
        <p:txBody>
          <a:bodyPr wrap="none" rtlCol="0">
            <a:spAutoFit/>
          </a:bodyPr>
          <a:lstStyle/>
          <a:p>
            <a:r>
              <a:rPr lang="en-GB">
                <a:latin typeface="Frutiger LT Pro 57 Condensed" panose="020B0606020204020204" pitchFamily="34" charset="0"/>
              </a:rPr>
              <a:t>6</a:t>
            </a:r>
          </a:p>
        </p:txBody>
      </p:sp>
      <p:sp>
        <p:nvSpPr>
          <p:cNvPr id="31" name="TextBox 30">
            <a:extLst>
              <a:ext uri="{FF2B5EF4-FFF2-40B4-BE49-F238E27FC236}">
                <a16:creationId xmlns:a16="http://schemas.microsoft.com/office/drawing/2014/main" id="{960BEAFA-E595-35E2-79FA-FDC874978AA5}"/>
              </a:ext>
            </a:extLst>
          </p:cNvPr>
          <p:cNvSpPr txBox="1"/>
          <p:nvPr/>
        </p:nvSpPr>
        <p:spPr>
          <a:xfrm>
            <a:off x="4487776" y="4517760"/>
            <a:ext cx="295274" cy="369332"/>
          </a:xfrm>
          <a:prstGeom prst="rect">
            <a:avLst/>
          </a:prstGeom>
          <a:noFill/>
        </p:spPr>
        <p:txBody>
          <a:bodyPr wrap="none" rtlCol="0">
            <a:spAutoFit/>
          </a:bodyPr>
          <a:lstStyle/>
          <a:p>
            <a:r>
              <a:rPr lang="en-GB">
                <a:latin typeface="Frutiger LT Pro 57 Condensed" panose="020B0606020204020204" pitchFamily="34" charset="0"/>
              </a:rPr>
              <a:t>7</a:t>
            </a:r>
          </a:p>
        </p:txBody>
      </p:sp>
      <p:pic>
        <p:nvPicPr>
          <p:cNvPr id="2" name="Graphic 1" descr="Award ribbon with star">
            <a:extLst>
              <a:ext uri="{FF2B5EF4-FFF2-40B4-BE49-F238E27FC236}">
                <a16:creationId xmlns:a16="http://schemas.microsoft.com/office/drawing/2014/main" id="{8800865E-EE15-FD2B-6C34-FCC4A00326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1598868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6936-1C1D-A43D-8000-CF062BD91F0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40BFC77-E667-C0D4-8A5E-960A22628231}"/>
              </a:ext>
            </a:extLst>
          </p:cNvPr>
          <p:cNvSpPr txBox="1"/>
          <p:nvPr/>
        </p:nvSpPr>
        <p:spPr>
          <a:xfrm>
            <a:off x="336000" y="1302016"/>
            <a:ext cx="11520000" cy="3703578"/>
          </a:xfrm>
          <a:prstGeom prst="rect">
            <a:avLst/>
          </a:prstGeom>
          <a:noFill/>
        </p:spPr>
        <p:txBody>
          <a:bodyPr wrap="square">
            <a:spAutoFit/>
          </a:bodyPr>
          <a:lstStyle/>
          <a:p>
            <a:pPr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This menu item allows the user to view and download in Excel the </a:t>
            </a:r>
            <a:r>
              <a:rPr lang="en-US" sz="1800" b="0" i="1" u="none" strike="noStrike" baseline="0" dirty="0">
                <a:solidFill>
                  <a:srgbClr val="0070C0"/>
                </a:solidFill>
                <a:latin typeface="Frutiger LT Pro 57 Condensed" panose="020B0606020204020204" pitchFamily="34" charset="0"/>
              </a:rPr>
              <a:t>2006 IPCC Guidelines </a:t>
            </a:r>
            <a:r>
              <a:rPr lang="en-US" sz="1800" b="1" i="0" u="none" strike="noStrike" baseline="0" dirty="0">
                <a:solidFill>
                  <a:srgbClr val="0070C0"/>
                </a:solidFill>
                <a:latin typeface="Frutiger LT Pro 57 Condensed" panose="020B0606020204020204" pitchFamily="34" charset="0"/>
              </a:rPr>
              <a:t>Reporting Tables</a:t>
            </a:r>
            <a:r>
              <a:rPr lang="en-US" sz="1800" b="0" i="0" u="none" strike="noStrike" baseline="0" dirty="0">
                <a:solidFill>
                  <a:srgbClr val="0070C0"/>
                </a:solidFill>
                <a:latin typeface="Frutiger LT Pro 57 Condensed" panose="020B0606020204020204" pitchFamily="34" charset="0"/>
              </a:rPr>
              <a:t>.</a:t>
            </a:r>
          </a:p>
          <a:p>
            <a:pPr algn="just">
              <a:spcBef>
                <a:spcPts val="300"/>
              </a:spcBef>
              <a:spcAft>
                <a:spcPts val="100"/>
              </a:spcAft>
            </a:pPr>
            <a:endParaRPr lang="en-US" b="1" dirty="0">
              <a:solidFill>
                <a:srgbClr val="0070C0"/>
              </a:solidFill>
              <a:latin typeface="Frutiger LT Pro 57 Condensed" panose="020B0606020204020204" pitchFamily="34" charset="0"/>
            </a:endParaRPr>
          </a:p>
          <a:p>
            <a:pPr algn="just">
              <a:spcBef>
                <a:spcPts val="300"/>
              </a:spcBef>
              <a:spcAft>
                <a:spcPts val="100"/>
              </a:spcAft>
            </a:pPr>
            <a:r>
              <a:rPr lang="en-US" b="1" dirty="0">
                <a:solidFill>
                  <a:srgbClr val="0070C0"/>
                </a:solidFill>
                <a:latin typeface="Frutiger LT Pro 57 Condensed" panose="020B0606020204020204" pitchFamily="34" charset="0"/>
              </a:rPr>
              <a:t>Summary tables</a:t>
            </a:r>
            <a:r>
              <a:rPr lang="en-US" dirty="0">
                <a:solidFill>
                  <a:srgbClr val="0070C0"/>
                </a:solidFill>
                <a:latin typeface="Frutiger LT Pro 57 Condensed" panose="020B0606020204020204" pitchFamily="34" charset="0"/>
              </a:rPr>
              <a:t>:</a:t>
            </a:r>
          </a:p>
          <a:p>
            <a:pPr marL="361950" indent="-276225" algn="just">
              <a:spcBef>
                <a:spcPts val="100"/>
              </a:spcBef>
              <a:spcAft>
                <a:spcPts val="100"/>
              </a:spcAft>
              <a:buFont typeface="Wingdings" panose="05000000000000000000" pitchFamily="2" charset="2"/>
              <a:buChar char="ü"/>
            </a:pPr>
            <a:r>
              <a:rPr lang="en-US" dirty="0">
                <a:solidFill>
                  <a:srgbClr val="0070C0"/>
                </a:solidFill>
                <a:latin typeface="Frutiger LT Pro 57 Condensed" panose="020B0606020204020204" pitchFamily="34" charset="0"/>
              </a:rPr>
              <a:t>NGHGI Summary (1 table)</a:t>
            </a:r>
          </a:p>
          <a:p>
            <a:pPr marL="361950" indent="-276225" algn="just">
              <a:spcBef>
                <a:spcPts val="100"/>
              </a:spcBef>
              <a:spcAft>
                <a:spcPts val="100"/>
              </a:spcAft>
              <a:buFont typeface="Wingdings" panose="05000000000000000000" pitchFamily="2" charset="2"/>
              <a:buChar char="ü"/>
            </a:pPr>
            <a:r>
              <a:rPr lang="en-US" dirty="0">
                <a:solidFill>
                  <a:srgbClr val="0070C0"/>
                </a:solidFill>
                <a:latin typeface="Frutiger LT Pro 57 Condensed" panose="020B0606020204020204" pitchFamily="34" charset="0"/>
              </a:rPr>
              <a:t>NGHGI Short Summary (1 table)</a:t>
            </a:r>
          </a:p>
          <a:p>
            <a:pPr marL="361950" indent="-276225" algn="just">
              <a:spcBef>
                <a:spcPts val="100"/>
              </a:spcBef>
              <a:spcAft>
                <a:spcPts val="100"/>
              </a:spcAft>
              <a:buFont typeface="Wingdings" panose="05000000000000000000" pitchFamily="2" charset="2"/>
              <a:buChar char="ü"/>
            </a:pPr>
            <a:r>
              <a:rPr lang="en-US" dirty="0">
                <a:solidFill>
                  <a:srgbClr val="0070C0"/>
                </a:solidFill>
                <a:latin typeface="Frutiger LT Pro 57 Condensed" panose="020B0606020204020204" pitchFamily="34" charset="0"/>
              </a:rPr>
              <a:t>Sectoral Summary (1 table for each sector, + Information item table for Energy)</a:t>
            </a:r>
          </a:p>
          <a:p>
            <a:pPr marL="85725" algn="just">
              <a:spcBef>
                <a:spcPts val="300"/>
              </a:spcBef>
              <a:spcAft>
                <a:spcPts val="100"/>
              </a:spcAft>
            </a:pPr>
            <a:endParaRPr lang="en-US" b="1" dirty="0">
              <a:solidFill>
                <a:srgbClr val="0070C0"/>
              </a:solidFill>
              <a:latin typeface="Frutiger LT Pro 57 Condensed" panose="020B0606020204020204" pitchFamily="34" charset="0"/>
            </a:endParaRPr>
          </a:p>
          <a:p>
            <a:pPr marL="85725" algn="just">
              <a:spcBef>
                <a:spcPts val="300"/>
              </a:spcBef>
              <a:spcAft>
                <a:spcPts val="100"/>
              </a:spcAft>
            </a:pPr>
            <a:r>
              <a:rPr lang="en-US" b="1" dirty="0">
                <a:solidFill>
                  <a:srgbClr val="0070C0"/>
                </a:solidFill>
                <a:latin typeface="Frutiger LT Pro 57 Condensed" panose="020B0606020204020204" pitchFamily="34" charset="0"/>
              </a:rPr>
              <a:t>Background</a:t>
            </a:r>
            <a:r>
              <a:rPr lang="en-US" dirty="0">
                <a:solidFill>
                  <a:srgbClr val="0070C0"/>
                </a:solidFill>
                <a:latin typeface="Frutiger LT Pro 57 Condensed" panose="020B0606020204020204" pitchFamily="34" charset="0"/>
              </a:rPr>
              <a:t> sectoral </a:t>
            </a:r>
            <a:r>
              <a:rPr lang="en-US" b="1" dirty="0">
                <a:solidFill>
                  <a:srgbClr val="0070C0"/>
                </a:solidFill>
                <a:latin typeface="Frutiger LT Pro 57 Condensed" panose="020B0606020204020204" pitchFamily="34" charset="0"/>
              </a:rPr>
              <a:t>tables</a:t>
            </a:r>
            <a:r>
              <a:rPr lang="en-US" dirty="0">
                <a:solidFill>
                  <a:srgbClr val="0070C0"/>
                </a:solidFill>
                <a:latin typeface="Frutiger LT Pro 57 Condensed" panose="020B0606020204020204" pitchFamily="34" charset="0"/>
              </a:rPr>
              <a:t>:</a:t>
            </a:r>
          </a:p>
          <a:p>
            <a:pPr marL="714375" lvl="1" indent="-266700" algn="just">
              <a:spcBef>
                <a:spcPts val="100"/>
              </a:spcBef>
              <a:spcAft>
                <a:spcPts val="100"/>
              </a:spcAft>
              <a:buFont typeface="Wingdings" panose="05000000000000000000" pitchFamily="2" charset="2"/>
              <a:buChar char="Ø"/>
            </a:pPr>
            <a:r>
              <a:rPr lang="en-US" sz="1600" dirty="0">
                <a:solidFill>
                  <a:srgbClr val="0070C0"/>
                </a:solidFill>
                <a:latin typeface="Frutiger LT Pro 57 Condensed" panose="020B0606020204020204" pitchFamily="34" charset="0"/>
              </a:rPr>
              <a:t>Energy, 5 (including 1 for the Reference Approach)</a:t>
            </a:r>
          </a:p>
          <a:p>
            <a:pPr marL="714375" lvl="1" indent="-266700" algn="just">
              <a:spcBef>
                <a:spcPts val="100"/>
              </a:spcBef>
              <a:spcAft>
                <a:spcPts val="100"/>
              </a:spcAft>
              <a:buFont typeface="Wingdings" panose="05000000000000000000" pitchFamily="2" charset="2"/>
              <a:buChar char="Ø"/>
            </a:pPr>
            <a:r>
              <a:rPr lang="en-US" sz="1600" dirty="0">
                <a:solidFill>
                  <a:srgbClr val="0070C0"/>
                </a:solidFill>
                <a:latin typeface="Frutiger LT Pro 57 Condensed" panose="020B0606020204020204" pitchFamily="34" charset="0"/>
              </a:rPr>
              <a:t>IPPU, 11</a:t>
            </a:r>
          </a:p>
          <a:p>
            <a:pPr marL="714375" lvl="1" indent="-266700" algn="just">
              <a:spcBef>
                <a:spcPts val="100"/>
              </a:spcBef>
              <a:spcAft>
                <a:spcPts val="100"/>
              </a:spcAft>
              <a:buFont typeface="Wingdings" panose="05000000000000000000" pitchFamily="2" charset="2"/>
              <a:buChar char="Ø"/>
            </a:pPr>
            <a:r>
              <a:rPr lang="en-US" sz="1600" dirty="0">
                <a:solidFill>
                  <a:srgbClr val="0070C0"/>
                </a:solidFill>
                <a:latin typeface="Frutiger LT Pro 57 Condensed" panose="020B0606020204020204" pitchFamily="34" charset="0"/>
              </a:rPr>
              <a:t>AFOLU, 10</a:t>
            </a:r>
          </a:p>
          <a:p>
            <a:pPr marL="714375" lvl="1" indent="-266700" algn="just">
              <a:spcBef>
                <a:spcPts val="100"/>
              </a:spcBef>
              <a:spcAft>
                <a:spcPts val="100"/>
              </a:spcAft>
              <a:buFont typeface="Wingdings" panose="05000000000000000000" pitchFamily="2" charset="2"/>
              <a:buChar char="Ø"/>
            </a:pPr>
            <a:r>
              <a:rPr lang="en-US" sz="1600" dirty="0">
                <a:solidFill>
                  <a:srgbClr val="0070C0"/>
                </a:solidFill>
                <a:latin typeface="Frutiger LT Pro 57 Condensed" panose="020B0606020204020204" pitchFamily="34" charset="0"/>
              </a:rPr>
              <a:t>Waste, 3</a:t>
            </a:r>
          </a:p>
        </p:txBody>
      </p:sp>
      <p:sp>
        <p:nvSpPr>
          <p:cNvPr id="7" name="TextBox 6">
            <a:extLst>
              <a:ext uri="{FF2B5EF4-FFF2-40B4-BE49-F238E27FC236}">
                <a16:creationId xmlns:a16="http://schemas.microsoft.com/office/drawing/2014/main" id="{694DF0FE-FB31-E58D-4445-57763D18368F}"/>
              </a:ext>
            </a:extLst>
          </p:cNvPr>
          <p:cNvSpPr txBox="1"/>
          <p:nvPr/>
        </p:nvSpPr>
        <p:spPr>
          <a:xfrm>
            <a:off x="410141" y="5043853"/>
            <a:ext cx="11520000" cy="1154162"/>
          </a:xfrm>
          <a:prstGeom prst="rect">
            <a:avLst/>
          </a:prstGeom>
          <a:solidFill>
            <a:schemeClr val="accent3">
              <a:lumMod val="20000"/>
              <a:lumOff val="80000"/>
            </a:schemeClr>
          </a:solidFill>
        </p:spPr>
        <p:txBody>
          <a:bodyPr wrap="square" rtlCol="0">
            <a:spAutoFit/>
          </a:bodyPr>
          <a:lstStyle/>
          <a:p>
            <a:pPr>
              <a:spcBef>
                <a:spcPts val="300"/>
              </a:spcBef>
              <a:spcAft>
                <a:spcPts val="300"/>
              </a:spcAft>
            </a:pPr>
            <a:r>
              <a:rPr lang="en-US" sz="1600" b="1">
                <a:latin typeface="Frutiger LT Pro 57 Condensed" panose="020B0606020204020204" pitchFamily="34" charset="0"/>
              </a:rPr>
              <a:t>For users preparing a GHG inventory for upload to the UNFCCC ETF Reporting Tool:</a:t>
            </a:r>
          </a:p>
          <a:p>
            <a:pPr algn="just">
              <a:spcBef>
                <a:spcPts val="300"/>
              </a:spcBef>
              <a:spcAft>
                <a:spcPts val="300"/>
              </a:spcAft>
            </a:pPr>
            <a:r>
              <a:rPr lang="en-US" sz="1600">
                <a:latin typeface="Frutiger LT Pro 57 Condensed" panose="020B0606020204020204" pitchFamily="34" charset="0"/>
              </a:rPr>
              <a:t>The structure of the tables in the Reports menu follows the reporting tables in the </a:t>
            </a:r>
            <a:r>
              <a:rPr lang="en-US" sz="1600" i="1">
                <a:latin typeface="Frutiger LT Pro 57 Condensed" panose="020B0606020204020204" pitchFamily="34" charset="0"/>
              </a:rPr>
              <a:t>2006 IPCC Guidelines</a:t>
            </a:r>
            <a:r>
              <a:rPr lang="en-US" sz="1600">
                <a:latin typeface="Frutiger LT Pro 57 Condensed" panose="020B0606020204020204" pitchFamily="34" charset="0"/>
              </a:rPr>
              <a:t>. The layout of these tables is not fully consistent with those agreed by Parties in decision 5/CMA.3. For those reporting under the Paris Agreement, the proper format of reporting tables are those contained in the main menu: </a:t>
            </a:r>
            <a:r>
              <a:rPr lang="en-US" sz="1600" b="1">
                <a:latin typeface="Frutiger LT Pro 57 Condensed" panose="020B0606020204020204" pitchFamily="34" charset="0"/>
              </a:rPr>
              <a:t>Export / Import – Export – UNFCCC CRT</a:t>
            </a:r>
            <a:endParaRPr lang="en-US" sz="1600" b="1">
              <a:highlight>
                <a:srgbClr val="FFFF00"/>
              </a:highlight>
              <a:latin typeface="Frutiger LT Pro 57 Condensed" panose="020B0606020204020204" pitchFamily="34" charset="0"/>
            </a:endParaRPr>
          </a:p>
        </p:txBody>
      </p:sp>
      <p:sp>
        <p:nvSpPr>
          <p:cNvPr id="12" name="Wave 11">
            <a:extLst>
              <a:ext uri="{FF2B5EF4-FFF2-40B4-BE49-F238E27FC236}">
                <a16:creationId xmlns:a16="http://schemas.microsoft.com/office/drawing/2014/main" id="{83F5C55F-0A1F-8A08-2938-0B4D415B8529}"/>
              </a:ext>
            </a:extLst>
          </p:cNvPr>
          <p:cNvSpPr/>
          <p:nvPr/>
        </p:nvSpPr>
        <p:spPr>
          <a:xfrm>
            <a:off x="11120630" y="4664610"/>
            <a:ext cx="1133511"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rPr>
              <a:t>Interoperability</a:t>
            </a:r>
          </a:p>
        </p:txBody>
      </p:sp>
      <p:sp>
        <p:nvSpPr>
          <p:cNvPr id="8" name="Title 1">
            <a:extLst>
              <a:ext uri="{FF2B5EF4-FFF2-40B4-BE49-F238E27FC236}">
                <a16:creationId xmlns:a16="http://schemas.microsoft.com/office/drawing/2014/main" id="{1B971FD7-99A5-0B40-121E-06BC961155AF}"/>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a:t>
            </a:r>
          </a:p>
        </p:txBody>
      </p:sp>
      <p:pic>
        <p:nvPicPr>
          <p:cNvPr id="13" name="Picture 12">
            <a:extLst>
              <a:ext uri="{FF2B5EF4-FFF2-40B4-BE49-F238E27FC236}">
                <a16:creationId xmlns:a16="http://schemas.microsoft.com/office/drawing/2014/main" id="{17796DAB-1540-EA2F-9131-58AAC5D91203}"/>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4" name="Rectangle 13">
            <a:extLst>
              <a:ext uri="{FF2B5EF4-FFF2-40B4-BE49-F238E27FC236}">
                <a16:creationId xmlns:a16="http://schemas.microsoft.com/office/drawing/2014/main" id="{1CE7E49C-0FD4-1BA8-2EF8-6A9234C9597E}"/>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A3E4EBB1-CD93-ACE5-DB5F-B79075C84E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1625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C238-A3ED-10E2-0DC3-37A894A48A90}"/>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latin typeface="+mn-lt"/>
              </a:rPr>
              <a:t>Latest Version: IPCC Inventory Software</a:t>
            </a:r>
            <a:endParaRPr lang="en-GB" sz="3300" b="1" dirty="0">
              <a:solidFill>
                <a:srgbClr val="990002"/>
              </a:solidFill>
              <a:effectLst>
                <a:outerShdw blurRad="38100" dist="38100" dir="2700000" algn="tl">
                  <a:srgbClr val="000000">
                    <a:alpha val="43137"/>
                  </a:srgbClr>
                </a:outerShdw>
              </a:effectLst>
              <a:latin typeface="+mn-lt"/>
            </a:endParaRPr>
          </a:p>
        </p:txBody>
      </p:sp>
      <p:sp>
        <p:nvSpPr>
          <p:cNvPr id="4" name="Content Placeholder 2">
            <a:extLst>
              <a:ext uri="{FF2B5EF4-FFF2-40B4-BE49-F238E27FC236}">
                <a16:creationId xmlns:a16="http://schemas.microsoft.com/office/drawing/2014/main" id="{CA9F599E-4560-FEFC-009A-9021A69FB3C6}"/>
              </a:ext>
            </a:extLst>
          </p:cNvPr>
          <p:cNvSpPr>
            <a:spLocks noGrp="1"/>
          </p:cNvSpPr>
          <p:nvPr>
            <p:ph idx="1"/>
          </p:nvPr>
        </p:nvSpPr>
        <p:spPr>
          <a:xfrm>
            <a:off x="295665" y="773171"/>
            <a:ext cx="10800000" cy="3600000"/>
          </a:xfrm>
        </p:spPr>
        <p:txBody>
          <a:bodyPr>
            <a:noAutofit/>
          </a:bodyPr>
          <a:lstStyle/>
          <a:p>
            <a:pPr marL="0" indent="0" algn="just">
              <a:buNone/>
            </a:pPr>
            <a:r>
              <a:rPr lang="en-GB" sz="1800" dirty="0">
                <a:solidFill>
                  <a:srgbClr val="0070C0"/>
                </a:solidFill>
              </a:rPr>
              <a:t>Latest version, 2.98, released in June 2025.  In addition to existing features, v.2.98 :</a:t>
            </a:r>
          </a:p>
          <a:p>
            <a:pPr marL="0" indent="0" algn="just">
              <a:buNone/>
            </a:pPr>
            <a:endParaRPr lang="en-GB" sz="1800" dirty="0">
              <a:solidFill>
                <a:srgbClr val="0070C0"/>
              </a:solidFill>
            </a:endParaRPr>
          </a:p>
          <a:p>
            <a:pPr>
              <a:spcBef>
                <a:spcPts val="0"/>
              </a:spcBef>
              <a:spcAft>
                <a:spcPts val="300"/>
              </a:spcAft>
              <a:buFont typeface="Wingdings" panose="05000000000000000000" pitchFamily="2" charset="2"/>
              <a:buChar char="ü"/>
            </a:pPr>
            <a:r>
              <a:rPr lang="en-US" sz="1800" dirty="0">
                <a:solidFill>
                  <a:srgbClr val="0070C0"/>
                </a:solidFill>
                <a:latin typeface="Frutiger LT Pro 57 Condensed" panose="020B0606020204020204"/>
              </a:rPr>
              <a:t>New feature </a:t>
            </a:r>
            <a:r>
              <a:rPr lang="en-US" sz="1800" b="1" dirty="0">
                <a:solidFill>
                  <a:srgbClr val="0070C0"/>
                </a:solidFill>
                <a:latin typeface="Frutiger LT Pro 57 Condensed" panose="020B0606020204020204"/>
              </a:rPr>
              <a:t>Export to Exce</a:t>
            </a:r>
            <a:r>
              <a:rPr lang="en-US" sz="1800" dirty="0">
                <a:solidFill>
                  <a:srgbClr val="0070C0"/>
                </a:solidFill>
                <a:latin typeface="Frutiger LT Pro 57 Condensed" panose="020B0606020204020204"/>
              </a:rPr>
              <a:t>l allows to download all data of each individual calculation worksheet</a:t>
            </a:r>
          </a:p>
          <a:p>
            <a:pPr marL="0" indent="0">
              <a:spcBef>
                <a:spcPts val="0"/>
              </a:spcBef>
              <a:spcAft>
                <a:spcPts val="300"/>
              </a:spcAft>
              <a:buNone/>
            </a:pPr>
            <a:endParaRPr lang="en-US" sz="1800" dirty="0">
              <a:solidFill>
                <a:srgbClr val="0070C0"/>
              </a:solidFill>
              <a:latin typeface="Frutiger LT Pro 57 Condensed" panose="020B0606020204020204"/>
            </a:endParaRPr>
          </a:p>
          <a:p>
            <a:pPr>
              <a:spcBef>
                <a:spcPts val="0"/>
              </a:spcBef>
              <a:spcAft>
                <a:spcPts val="300"/>
              </a:spcAft>
              <a:buFont typeface="Wingdings" panose="05000000000000000000" pitchFamily="2" charset="2"/>
              <a:buChar char="ü"/>
            </a:pPr>
            <a:r>
              <a:rPr lang="en-US" sz="1800" dirty="0">
                <a:solidFill>
                  <a:srgbClr val="0070C0"/>
                </a:solidFill>
                <a:latin typeface="Frutiger LT Pro 57 Condensed" panose="020B0606020204020204"/>
              </a:rPr>
              <a:t>Updated IPCC Reporting Tables, accessible from the Main Menu under </a:t>
            </a:r>
            <a:r>
              <a:rPr lang="en-US" sz="1800" b="1" dirty="0">
                <a:solidFill>
                  <a:srgbClr val="0070C0"/>
                </a:solidFill>
                <a:latin typeface="Frutiger LT Pro 57 Condensed" panose="020B0606020204020204"/>
              </a:rPr>
              <a:t>Reports</a:t>
            </a:r>
          </a:p>
          <a:p>
            <a:pPr marL="714375" lvl="1" indent="-352425">
              <a:spcBef>
                <a:spcPts val="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Reflect the latest calculation worksheets (e.g. including all new categories and gases </a:t>
            </a:r>
            <a:br>
              <a:rPr lang="en-US" sz="1600" dirty="0">
                <a:solidFill>
                  <a:srgbClr val="0070C0"/>
                </a:solidFill>
                <a:latin typeface="Frutiger LT Pro 57 Condensed" panose="020B0606020204020204"/>
              </a:rPr>
            </a:br>
            <a:r>
              <a:rPr lang="en-US" sz="1600" dirty="0">
                <a:solidFill>
                  <a:srgbClr val="0070C0"/>
                </a:solidFill>
                <a:latin typeface="Frutiger LT Pro 57 Condensed" panose="020B0606020204020204"/>
              </a:rPr>
              <a:t>introduced for interoperability with the UNFCCC ETF reporting tool in recent years)</a:t>
            </a:r>
          </a:p>
          <a:p>
            <a:pPr marL="714375" lvl="1" indent="-352425">
              <a:spcBef>
                <a:spcPts val="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Introduced notation keys functionality (blank cells are automatically compiled with the notation key “NE”</a:t>
            </a:r>
          </a:p>
          <a:p>
            <a:pPr marL="714375" lvl="1" indent="0">
              <a:spcBef>
                <a:spcPts val="0"/>
              </a:spcBef>
              <a:spcAft>
                <a:spcPts val="300"/>
              </a:spcAft>
              <a:buNone/>
            </a:pPr>
            <a:r>
              <a:rPr lang="en-US" sz="1600" dirty="0">
                <a:solidFill>
                  <a:srgbClr val="0070C0"/>
                </a:solidFill>
                <a:latin typeface="Frutiger LT Pro 57 Condensed" panose="020B0606020204020204"/>
              </a:rPr>
              <a:t>to improve completeness. Users may change the notation key, if appropriate).  </a:t>
            </a:r>
          </a:p>
          <a:p>
            <a:pPr marL="714375" lvl="1" indent="-352425">
              <a:spcBef>
                <a:spcPts val="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Introduced orange shading of cells as visual alert to users where calculation worksheets have</a:t>
            </a:r>
            <a:br>
              <a:rPr lang="en-US" sz="1600" dirty="0">
                <a:solidFill>
                  <a:srgbClr val="0070C0"/>
                </a:solidFill>
                <a:latin typeface="Frutiger LT Pro 57 Condensed" panose="020B0606020204020204"/>
              </a:rPr>
            </a:br>
            <a:r>
              <a:rPr lang="en-US" sz="1600" dirty="0">
                <a:solidFill>
                  <a:srgbClr val="0070C0"/>
                </a:solidFill>
                <a:latin typeface="Frutiger LT Pro 57 Condensed" panose="020B0606020204020204"/>
              </a:rPr>
              <a:t>implemented multiple methods with different AD (e.g. Energy and IPPU)</a:t>
            </a:r>
          </a:p>
          <a:p>
            <a:pPr marL="714375" lvl="1" indent="-352425">
              <a:spcBef>
                <a:spcPts val="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New background reporting table 1.4a on AD and emissions for CO</a:t>
            </a:r>
            <a:r>
              <a:rPr lang="en-US" sz="1600" baseline="-25000" dirty="0">
                <a:solidFill>
                  <a:srgbClr val="0070C0"/>
                </a:solidFill>
                <a:latin typeface="Frutiger LT Pro 57 Condensed" panose="020B0606020204020204"/>
              </a:rPr>
              <a:t>2</a:t>
            </a:r>
            <a:r>
              <a:rPr lang="en-US" sz="1600" dirty="0">
                <a:solidFill>
                  <a:srgbClr val="0070C0"/>
                </a:solidFill>
                <a:latin typeface="Frutiger LT Pro 57 Condensed" panose="020B0606020204020204"/>
              </a:rPr>
              <a:t> transport, injection and storage</a:t>
            </a:r>
            <a:endParaRPr lang="en-US" sz="2000" dirty="0">
              <a:solidFill>
                <a:srgbClr val="0070C0"/>
              </a:solidFill>
              <a:latin typeface="Frutiger LT Pro 57 Condensed" panose="020B0606020204020204"/>
            </a:endParaRPr>
          </a:p>
          <a:p>
            <a:pPr marL="0" indent="0">
              <a:spcBef>
                <a:spcPts val="300"/>
              </a:spcBef>
              <a:spcAft>
                <a:spcPts val="300"/>
              </a:spcAft>
              <a:buNone/>
            </a:pPr>
            <a:endParaRPr lang="en-US" sz="1800" dirty="0">
              <a:solidFill>
                <a:srgbClr val="0070C0"/>
              </a:solidFill>
              <a:latin typeface="Frutiger LT Pro 57 Condensed" panose="020B0606020204020204"/>
            </a:endParaRPr>
          </a:p>
          <a:p>
            <a:pPr>
              <a:spcBef>
                <a:spcPts val="300"/>
              </a:spcBef>
              <a:spcAft>
                <a:spcPts val="300"/>
              </a:spcAft>
              <a:buFont typeface="Wingdings" panose="05000000000000000000" pitchFamily="2" charset="2"/>
              <a:buChar char="ü"/>
            </a:pPr>
            <a:r>
              <a:rPr lang="en-US" sz="1800" dirty="0">
                <a:solidFill>
                  <a:srgbClr val="0070C0"/>
                </a:solidFill>
                <a:latin typeface="Frutiger LT Pro 57 Condensed" panose="020B0606020204020204"/>
              </a:rPr>
              <a:t>Implemented fixes for bug identified by users- </a:t>
            </a:r>
            <a:r>
              <a:rPr lang="en-US" sz="1800" b="1" dirty="0">
                <a:solidFill>
                  <a:srgbClr val="0070C0"/>
                </a:solidFill>
                <a:latin typeface="Frutiger LT Pro 57 Condensed" panose="020B0606020204020204"/>
              </a:rPr>
              <a:t>no action required by users, </a:t>
            </a:r>
            <a:r>
              <a:rPr lang="en-US" sz="1800" dirty="0">
                <a:solidFill>
                  <a:srgbClr val="0070C0"/>
                </a:solidFill>
                <a:latin typeface="Frutiger LT Pro 57 Condensed" panose="020B0606020204020204"/>
              </a:rPr>
              <a:t>fixes automatically incorporated with update to latest version of the </a:t>
            </a:r>
            <a:r>
              <a:rPr lang="en-US" sz="1800" i="1" dirty="0">
                <a:solidFill>
                  <a:srgbClr val="0070C0"/>
                </a:solidFill>
                <a:latin typeface="Frutiger LT Pro 57 Condensed" panose="020B0606020204020204"/>
              </a:rPr>
              <a:t>Software, </a:t>
            </a:r>
            <a:r>
              <a:rPr lang="en-US" sz="1800" dirty="0">
                <a:solidFill>
                  <a:srgbClr val="0070C0"/>
                </a:solidFill>
                <a:latin typeface="Frutiger LT Pro 57 Condensed" panose="020B0606020204020204"/>
              </a:rPr>
              <a:t>including:</a:t>
            </a:r>
          </a:p>
          <a:p>
            <a:pPr lvl="1">
              <a:spcBef>
                <a:spcPts val="30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Emissions calculation for Biomass G&amp;L in worksheet 3.B.1</a:t>
            </a:r>
          </a:p>
          <a:p>
            <a:pPr lvl="1">
              <a:spcBef>
                <a:spcPts val="30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Emission calculations for Cement Production (Tier 1) 2.A.1</a:t>
            </a:r>
          </a:p>
          <a:p>
            <a:pPr lvl="1">
              <a:spcBef>
                <a:spcPts val="30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Issue with “refresh” in Reference Approach addressed</a:t>
            </a:r>
          </a:p>
          <a:p>
            <a:pPr lvl="1">
              <a:spcBef>
                <a:spcPts val="300"/>
              </a:spcBef>
              <a:spcAft>
                <a:spcPts val="300"/>
              </a:spcAft>
              <a:buFont typeface="Courier New" panose="02070309020205020404" pitchFamily="49" charset="0"/>
              <a:buChar char="o"/>
            </a:pPr>
            <a:r>
              <a:rPr lang="en-US" sz="1600" dirty="0">
                <a:solidFill>
                  <a:srgbClr val="0070C0"/>
                </a:solidFill>
                <a:latin typeface="Frutiger LT Pro 57 Condensed" panose="020B0606020204020204"/>
              </a:rPr>
              <a:t>Descriptions for categories in IPPU, 3.D.1.g and 4(IV) added to IPCC JSON file</a:t>
            </a:r>
          </a:p>
        </p:txBody>
      </p:sp>
      <p:sp>
        <p:nvSpPr>
          <p:cNvPr id="3" name="TextBox 2">
            <a:extLst>
              <a:ext uri="{FF2B5EF4-FFF2-40B4-BE49-F238E27FC236}">
                <a16:creationId xmlns:a16="http://schemas.microsoft.com/office/drawing/2014/main" id="{AD2A5601-2045-6842-34F4-C2468EC667CA}"/>
              </a:ext>
            </a:extLst>
          </p:cNvPr>
          <p:cNvSpPr txBox="1"/>
          <p:nvPr/>
        </p:nvSpPr>
        <p:spPr>
          <a:xfrm>
            <a:off x="9200237" y="1648837"/>
            <a:ext cx="2979763" cy="3046988"/>
          </a:xfrm>
          <a:prstGeom prst="rect">
            <a:avLst/>
          </a:prstGeom>
          <a:solidFill>
            <a:schemeClr val="accent3">
              <a:lumMod val="20000"/>
              <a:lumOff val="80000"/>
            </a:schemeClr>
          </a:solidFill>
        </p:spPr>
        <p:txBody>
          <a:bodyPr wrap="square" rtlCol="0">
            <a:spAutoFit/>
          </a:bodyPr>
          <a:lstStyle/>
          <a:p>
            <a:pPr algn="ctr"/>
            <a:r>
              <a:rPr lang="en-US" sz="1600" b="1" dirty="0">
                <a:latin typeface="+mj-lt"/>
              </a:rPr>
              <a:t>In case you missed it:  </a:t>
            </a:r>
          </a:p>
          <a:p>
            <a:r>
              <a:rPr lang="en-US" sz="1600" dirty="0">
                <a:latin typeface="+mj-lt"/>
              </a:rPr>
              <a:t>Previous recent upgrades to the </a:t>
            </a:r>
            <a:r>
              <a:rPr lang="en-US" sz="1600" i="1" dirty="0">
                <a:latin typeface="+mj-lt"/>
              </a:rPr>
              <a:t>Software</a:t>
            </a:r>
            <a:r>
              <a:rPr lang="en-US" sz="1600" dirty="0">
                <a:latin typeface="+mj-lt"/>
              </a:rPr>
              <a:t> also have provided more options for XML import and export, while allowing the user to import/ export multiple years at a time.  Quality checks have also recently been added to category 2.F to improve the quality of the F-gas inventory. Check out these features in the User Manual and relevant Guidebooks! </a:t>
            </a:r>
          </a:p>
        </p:txBody>
      </p:sp>
    </p:spTree>
    <p:extLst>
      <p:ext uri="{BB962C8B-B14F-4D97-AF65-F5344CB8AC3E}">
        <p14:creationId xmlns:p14="http://schemas.microsoft.com/office/powerpoint/2010/main" val="19534129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480F5-8559-690F-9E67-5580F8A7C25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6155152-039D-CB11-8B0E-234335732E5B}"/>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Tables</a:t>
            </a:r>
          </a:p>
        </p:txBody>
      </p:sp>
      <p:pic>
        <p:nvPicPr>
          <p:cNvPr id="13" name="Picture 12">
            <a:extLst>
              <a:ext uri="{FF2B5EF4-FFF2-40B4-BE49-F238E27FC236}">
                <a16:creationId xmlns:a16="http://schemas.microsoft.com/office/drawing/2014/main" id="{A4F30D1C-4A32-98CD-C2EE-3CF90B3E4E9D}"/>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4" name="Rectangle 13">
            <a:extLst>
              <a:ext uri="{FF2B5EF4-FFF2-40B4-BE49-F238E27FC236}">
                <a16:creationId xmlns:a16="http://schemas.microsoft.com/office/drawing/2014/main" id="{3E900B45-B0F8-8CBE-F561-F791D2B576ED}"/>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EB7BD0F1-80B7-83EC-9A7A-09A6BB97D3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2" name="TextBox 1">
            <a:extLst>
              <a:ext uri="{FF2B5EF4-FFF2-40B4-BE49-F238E27FC236}">
                <a16:creationId xmlns:a16="http://schemas.microsoft.com/office/drawing/2014/main" id="{CECF788B-08D9-6C3E-1F2D-A7FC5F86420E}"/>
              </a:ext>
            </a:extLst>
          </p:cNvPr>
          <p:cNvSpPr txBox="1"/>
          <p:nvPr/>
        </p:nvSpPr>
        <p:spPr>
          <a:xfrm>
            <a:off x="359999" y="1249479"/>
            <a:ext cx="4170253" cy="3041858"/>
          </a:xfrm>
          <a:prstGeom prst="rect">
            <a:avLst/>
          </a:prstGeom>
          <a:noFill/>
          <a:ln w="12700">
            <a:noFill/>
          </a:ln>
        </p:spPr>
        <p:txBody>
          <a:bodyPr wrap="square" rtlCol="0">
            <a:spAutoFit/>
          </a:bodyPr>
          <a:lstStyle/>
          <a:p>
            <a:pPr algn="ctr">
              <a:spcBef>
                <a:spcPts val="300"/>
              </a:spcBef>
              <a:spcAft>
                <a:spcPts val="100"/>
              </a:spcAft>
            </a:pPr>
            <a:r>
              <a:rPr lang="en-US" sz="1800" b="1" i="0" u="sng" strike="noStrike" baseline="0" dirty="0">
                <a:solidFill>
                  <a:srgbClr val="0070C0"/>
                </a:solidFill>
                <a:latin typeface="Frutiger LT Pro 57 Condensed" panose="020B0606020204020204" pitchFamily="34" charset="0"/>
              </a:rPr>
              <a:t>All Tables allow users to</a:t>
            </a:r>
            <a:r>
              <a:rPr lang="en-US" sz="1800" b="1" i="0" u="none" strike="noStrike" baseline="0" dirty="0">
                <a:solidFill>
                  <a:srgbClr val="0070C0"/>
                </a:solidFill>
                <a:latin typeface="Frutiger LT Pro 57 Condensed" panose="020B0606020204020204" pitchFamily="34" charset="0"/>
              </a:rPr>
              <a:t>:</a:t>
            </a:r>
          </a:p>
          <a:p>
            <a:pPr algn="ctr">
              <a:spcBef>
                <a:spcPts val="300"/>
              </a:spcBef>
              <a:spcAft>
                <a:spcPts val="100"/>
              </a:spcAft>
            </a:pPr>
            <a:endParaRPr lang="en-US" sz="1800" b="1" i="0" u="none" strike="noStrike" baseline="0" dirty="0">
              <a:solidFill>
                <a:srgbClr val="0070C0"/>
              </a:solidFill>
              <a:latin typeface="Frutiger LT Pro 57 Condensed" panose="020B0606020204020204" pitchFamily="34" charset="0"/>
            </a:endParaRPr>
          </a:p>
          <a:p>
            <a:pPr marL="428625" indent="-342900">
              <a:spcBef>
                <a:spcPts val="100"/>
              </a:spcBef>
              <a:spcAft>
                <a:spcPts val="100"/>
              </a:spcAft>
              <a:buFont typeface="+mj-lt"/>
              <a:buAutoNum type="arabicPeriod"/>
            </a:pPr>
            <a:r>
              <a:rPr lang="en-US" sz="1800" b="1" i="0" u="none" strike="noStrike" baseline="0" dirty="0">
                <a:solidFill>
                  <a:srgbClr val="0070C0"/>
                </a:solidFill>
                <a:latin typeface="Frutiger LT Pro 57 Condensed" panose="020B0606020204020204" pitchFamily="34" charset="0"/>
              </a:rPr>
              <a:t>Select the number of decimal places </a:t>
            </a:r>
            <a:r>
              <a:rPr lang="en-US" sz="1800" b="0" i="0" u="none" strike="noStrike" baseline="0" dirty="0">
                <a:solidFill>
                  <a:srgbClr val="0070C0"/>
                </a:solidFill>
                <a:latin typeface="Frutiger LT Pro 57 Condensed" panose="020B0606020204020204" pitchFamily="34" charset="0"/>
              </a:rPr>
              <a:t>of the figures reported as well as select</a:t>
            </a:r>
            <a:r>
              <a:rPr lang="en-US" sz="1800" b="0" i="0" u="none" strike="noStrike" dirty="0">
                <a:solidFill>
                  <a:srgbClr val="0070C0"/>
                </a:solidFill>
                <a:latin typeface="Frutiger LT Pro 57 Condensed" panose="020B0606020204020204" pitchFamily="34" charset="0"/>
              </a:rPr>
              <a:t> zero padding</a:t>
            </a:r>
            <a:endParaRPr lang="en-US" sz="1800" b="0" i="0" u="none" strike="noStrike" baseline="0" dirty="0">
              <a:solidFill>
                <a:srgbClr val="0070C0"/>
              </a:solidFill>
              <a:latin typeface="Frutiger LT Pro 57 Condensed" panose="020B0606020204020204" pitchFamily="34" charset="0"/>
            </a:endParaRPr>
          </a:p>
          <a:p>
            <a:pPr marL="428625" indent="-342900">
              <a:spcBef>
                <a:spcPts val="100"/>
              </a:spcBef>
              <a:spcAft>
                <a:spcPts val="100"/>
              </a:spcAft>
              <a:buFont typeface="+mj-lt"/>
              <a:buAutoNum type="arabicPeriod"/>
            </a:pPr>
            <a:endParaRPr lang="en-US" dirty="0">
              <a:solidFill>
                <a:srgbClr val="0070C0"/>
              </a:solidFill>
              <a:latin typeface="Frutiger LT Pro 57 Condensed" panose="020B0606020204020204" pitchFamily="34" charset="0"/>
            </a:endParaRPr>
          </a:p>
          <a:p>
            <a:pPr marL="428625" indent="-342900">
              <a:spcBef>
                <a:spcPts val="100"/>
              </a:spcBef>
              <a:spcAft>
                <a:spcPts val="100"/>
              </a:spcAft>
              <a:buFont typeface="+mj-lt"/>
              <a:buAutoNum type="arabicPeriod"/>
            </a:pPr>
            <a:r>
              <a:rPr lang="en-US" sz="1800" b="1" i="0" u="none" strike="noStrike" baseline="0" dirty="0">
                <a:solidFill>
                  <a:srgbClr val="0070C0"/>
                </a:solidFill>
                <a:latin typeface="Frutiger LT Pro 57 Condensed" panose="020B0606020204020204" pitchFamily="34" charset="0"/>
              </a:rPr>
              <a:t>Enter</a:t>
            </a:r>
            <a:r>
              <a:rPr lang="en-US" sz="1800" b="1" i="0" u="none" strike="noStrike" dirty="0">
                <a:solidFill>
                  <a:srgbClr val="0070C0"/>
                </a:solidFill>
                <a:latin typeface="Frutiger LT Pro 57 Condensed" panose="020B0606020204020204" pitchFamily="34" charset="0"/>
              </a:rPr>
              <a:t> and save </a:t>
            </a:r>
            <a:r>
              <a:rPr lang="en-US" sz="1800" b="0" i="0" u="none" strike="noStrike" dirty="0">
                <a:solidFill>
                  <a:srgbClr val="0070C0"/>
                </a:solidFill>
                <a:latin typeface="Frutiger LT Pro 57 Condensed" panose="020B0606020204020204" pitchFamily="34" charset="0"/>
              </a:rPr>
              <a:t>information in </a:t>
            </a:r>
            <a:r>
              <a:rPr lang="en-US" sz="1800" b="0" i="0" u="none" strike="noStrike" baseline="0" dirty="0">
                <a:solidFill>
                  <a:srgbClr val="0070C0"/>
                </a:solidFill>
                <a:latin typeface="Frutiger LT Pro 57 Condensed" panose="020B0606020204020204" pitchFamily="34" charset="0"/>
              </a:rPr>
              <a:t>a </a:t>
            </a:r>
            <a:r>
              <a:rPr lang="en-US" sz="1800" b="1" i="0" u="none" strike="noStrike" baseline="0" dirty="0">
                <a:solidFill>
                  <a:srgbClr val="0070C0"/>
                </a:solidFill>
                <a:latin typeface="Frutiger LT Pro 57 Condensed" panose="020B0606020204020204" pitchFamily="34" charset="0"/>
              </a:rPr>
              <a:t>documentation box </a:t>
            </a:r>
          </a:p>
          <a:p>
            <a:pPr marL="428625" indent="-342900">
              <a:spcBef>
                <a:spcPts val="100"/>
              </a:spcBef>
              <a:spcAft>
                <a:spcPts val="100"/>
              </a:spcAft>
              <a:buFont typeface="+mj-lt"/>
              <a:buAutoNum type="arabicPeriod"/>
            </a:pPr>
            <a:endParaRPr lang="en-US" sz="1800" b="1" i="0" u="none" strike="noStrike" baseline="0" dirty="0">
              <a:solidFill>
                <a:srgbClr val="0070C0"/>
              </a:solidFill>
              <a:latin typeface="Frutiger LT Pro 57 Condensed" panose="020B0606020204020204" pitchFamily="34" charset="0"/>
            </a:endParaRPr>
          </a:p>
          <a:p>
            <a:pPr marL="428625" indent="-342900">
              <a:spcBef>
                <a:spcPts val="100"/>
              </a:spcBef>
              <a:spcAft>
                <a:spcPts val="100"/>
              </a:spcAft>
              <a:buFont typeface="+mj-lt"/>
              <a:buAutoNum type="arabicPeriod"/>
            </a:pPr>
            <a:r>
              <a:rPr lang="en-US" b="1" dirty="0">
                <a:solidFill>
                  <a:srgbClr val="0070C0"/>
                </a:solidFill>
                <a:latin typeface="Frutiger LT Pro 57 Condensed" panose="020B0606020204020204" pitchFamily="34" charset="0"/>
              </a:rPr>
              <a:t>Export tables to Microsoft Excel</a:t>
            </a:r>
            <a:endParaRPr lang="en-US" dirty="0"/>
          </a:p>
        </p:txBody>
      </p:sp>
      <p:sp>
        <p:nvSpPr>
          <p:cNvPr id="12" name="TextBox 11">
            <a:extLst>
              <a:ext uri="{FF2B5EF4-FFF2-40B4-BE49-F238E27FC236}">
                <a16:creationId xmlns:a16="http://schemas.microsoft.com/office/drawing/2014/main" id="{1B9B489E-451D-91CA-7420-2FA2A1394351}"/>
              </a:ext>
            </a:extLst>
          </p:cNvPr>
          <p:cNvSpPr txBox="1"/>
          <p:nvPr/>
        </p:nvSpPr>
        <p:spPr>
          <a:xfrm>
            <a:off x="478231" y="4340867"/>
            <a:ext cx="4140657" cy="1554272"/>
          </a:xfrm>
          <a:prstGeom prst="rect">
            <a:avLst/>
          </a:prstGeom>
          <a:noFill/>
        </p:spPr>
        <p:txBody>
          <a:bodyPr wrap="square">
            <a:spAutoFit/>
          </a:bodyPr>
          <a:lstStyle/>
          <a:p>
            <a:pPr marL="182563" indent="-182563">
              <a:spcBef>
                <a:spcPts val="300"/>
              </a:spcBef>
              <a:spcAft>
                <a:spcPts val="300"/>
              </a:spcAft>
              <a:buFont typeface="Wingdings" panose="05000000000000000000" pitchFamily="2" charset="2"/>
              <a:buChar char="ü"/>
            </a:pPr>
            <a:r>
              <a:rPr lang="en-US" sz="1600" b="1" dirty="0">
                <a:solidFill>
                  <a:srgbClr val="0070C0"/>
                </a:solidFill>
                <a:latin typeface="Frutiger LT Pro 57 Condensed" panose="020B0606020204020204" pitchFamily="34" charset="0"/>
              </a:rPr>
              <a:t>Grey cells</a:t>
            </a:r>
            <a:r>
              <a:rPr lang="en-US" sz="1600" dirty="0">
                <a:solidFill>
                  <a:srgbClr val="0070C0"/>
                </a:solidFill>
                <a:latin typeface="Frutiger LT Pro 57 Condensed" panose="020B0606020204020204" pitchFamily="34" charset="0"/>
              </a:rPr>
              <a:t> are not editable</a:t>
            </a:r>
          </a:p>
          <a:p>
            <a:pPr marL="182563" indent="-182563">
              <a:spcBef>
                <a:spcPts val="300"/>
              </a:spcBef>
              <a:spcAft>
                <a:spcPts val="300"/>
              </a:spcAft>
              <a:buFont typeface="Wingdings" panose="05000000000000000000" pitchFamily="2" charset="2"/>
              <a:buChar char="ü"/>
            </a:pPr>
            <a:r>
              <a:rPr lang="en-US" sz="1600" b="1" dirty="0">
                <a:solidFill>
                  <a:srgbClr val="0070C0"/>
                </a:solidFill>
                <a:latin typeface="Frutiger LT Pro 57 Condensed" panose="020B0606020204020204" pitchFamily="34" charset="0"/>
              </a:rPr>
              <a:t>White cells</a:t>
            </a:r>
            <a:r>
              <a:rPr lang="en-US" sz="1600" dirty="0">
                <a:solidFill>
                  <a:srgbClr val="0070C0"/>
                </a:solidFill>
                <a:latin typeface="Frutiger LT Pro 57 Condensed" panose="020B0606020204020204" pitchFamily="34" charset="0"/>
              </a:rPr>
              <a:t> contain data compiled by the </a:t>
            </a:r>
            <a:r>
              <a:rPr lang="en-US" sz="1600" i="1" dirty="0">
                <a:solidFill>
                  <a:srgbClr val="0070C0"/>
                </a:solidFill>
                <a:latin typeface="Frutiger LT Pro 57 Condensed" panose="020B0606020204020204" pitchFamily="34" charset="0"/>
              </a:rPr>
              <a:t>Software</a:t>
            </a:r>
          </a:p>
          <a:p>
            <a:pPr marL="182563" indent="-182563">
              <a:spcBef>
                <a:spcPts val="300"/>
              </a:spcBef>
              <a:spcAft>
                <a:spcPts val="300"/>
              </a:spcAft>
              <a:buFont typeface="Wingdings" panose="05000000000000000000" pitchFamily="2" charset="2"/>
              <a:buChar char="ü"/>
            </a:pPr>
            <a:r>
              <a:rPr lang="en-US" sz="1600" b="1" dirty="0">
                <a:solidFill>
                  <a:srgbClr val="0070C0"/>
                </a:solidFill>
                <a:latin typeface="Frutiger LT Pro 57 Condensed" panose="020B0606020204020204" pitchFamily="34" charset="0"/>
              </a:rPr>
              <a:t>Green cells</a:t>
            </a:r>
            <a:r>
              <a:rPr lang="en-US" sz="1600" dirty="0">
                <a:solidFill>
                  <a:srgbClr val="0070C0"/>
                </a:solidFill>
                <a:latin typeface="Frutiger LT Pro 57 Condensed" panose="020B0606020204020204" pitchFamily="34" charset="0"/>
              </a:rPr>
              <a:t> are calculated by the Software</a:t>
            </a:r>
          </a:p>
          <a:p>
            <a:pPr marL="182563" indent="-182563">
              <a:spcBef>
                <a:spcPts val="300"/>
              </a:spcBef>
              <a:spcAft>
                <a:spcPts val="300"/>
              </a:spcAft>
              <a:buFont typeface="Wingdings" panose="05000000000000000000" pitchFamily="2" charset="2"/>
              <a:buChar char="ü"/>
            </a:pPr>
            <a:r>
              <a:rPr lang="en-US" sz="1600" b="1" dirty="0">
                <a:solidFill>
                  <a:srgbClr val="0070C0"/>
                </a:solidFill>
                <a:latin typeface="Frutiger LT Pro 57 Condensed" panose="020B0606020204020204" pitchFamily="34" charset="0"/>
              </a:rPr>
              <a:t>Pale-yellow cells</a:t>
            </a:r>
            <a:r>
              <a:rPr lang="en-US" sz="1600" dirty="0">
                <a:solidFill>
                  <a:srgbClr val="0070C0"/>
                </a:solidFill>
                <a:latin typeface="Frutiger LT Pro 57 Condensed" panose="020B0606020204020204" pitchFamily="34" charset="0"/>
              </a:rPr>
              <a:t> are editable by users</a:t>
            </a:r>
          </a:p>
        </p:txBody>
      </p:sp>
      <p:pic>
        <p:nvPicPr>
          <p:cNvPr id="18" name="Picture 17">
            <a:extLst>
              <a:ext uri="{FF2B5EF4-FFF2-40B4-BE49-F238E27FC236}">
                <a16:creationId xmlns:a16="http://schemas.microsoft.com/office/drawing/2014/main" id="{D10EF507-8340-8B5F-D978-931FE7E043AD}"/>
              </a:ext>
            </a:extLst>
          </p:cNvPr>
          <p:cNvPicPr>
            <a:picLocks noChangeAspect="1"/>
          </p:cNvPicPr>
          <p:nvPr/>
        </p:nvPicPr>
        <p:blipFill>
          <a:blip r:embed="rId6"/>
          <a:stretch>
            <a:fillRect/>
          </a:stretch>
        </p:blipFill>
        <p:spPr>
          <a:xfrm>
            <a:off x="4530253" y="1256093"/>
            <a:ext cx="7325747" cy="4229690"/>
          </a:xfrm>
          <a:prstGeom prst="rect">
            <a:avLst/>
          </a:prstGeom>
        </p:spPr>
      </p:pic>
      <p:pic>
        <p:nvPicPr>
          <p:cNvPr id="20" name="Picture 19">
            <a:extLst>
              <a:ext uri="{FF2B5EF4-FFF2-40B4-BE49-F238E27FC236}">
                <a16:creationId xmlns:a16="http://schemas.microsoft.com/office/drawing/2014/main" id="{DD3AB890-0FEE-F2EF-2F39-A81E3EEAE25D}"/>
              </a:ext>
            </a:extLst>
          </p:cNvPr>
          <p:cNvPicPr>
            <a:picLocks noChangeAspect="1"/>
          </p:cNvPicPr>
          <p:nvPr/>
        </p:nvPicPr>
        <p:blipFill>
          <a:blip r:embed="rId7"/>
          <a:stretch>
            <a:fillRect/>
          </a:stretch>
        </p:blipFill>
        <p:spPr>
          <a:xfrm>
            <a:off x="4530253" y="5485783"/>
            <a:ext cx="7296150" cy="923925"/>
          </a:xfrm>
          <a:prstGeom prst="rect">
            <a:avLst/>
          </a:prstGeom>
          <a:ln w="3175">
            <a:solidFill>
              <a:schemeClr val="tx1"/>
            </a:solidFill>
          </a:ln>
        </p:spPr>
      </p:pic>
      <p:pic>
        <p:nvPicPr>
          <p:cNvPr id="24" name="Picture 23">
            <a:extLst>
              <a:ext uri="{FF2B5EF4-FFF2-40B4-BE49-F238E27FC236}">
                <a16:creationId xmlns:a16="http://schemas.microsoft.com/office/drawing/2014/main" id="{0F3E4D1E-48E7-256C-ACB7-436615DA4FAC}"/>
              </a:ext>
            </a:extLst>
          </p:cNvPr>
          <p:cNvPicPr>
            <a:picLocks noChangeAspect="1"/>
          </p:cNvPicPr>
          <p:nvPr/>
        </p:nvPicPr>
        <p:blipFill>
          <a:blip r:embed="rId8"/>
          <a:stretch>
            <a:fillRect/>
          </a:stretch>
        </p:blipFill>
        <p:spPr>
          <a:xfrm>
            <a:off x="10988203" y="5525807"/>
            <a:ext cx="838200" cy="171450"/>
          </a:xfrm>
          <a:prstGeom prst="rect">
            <a:avLst/>
          </a:prstGeom>
        </p:spPr>
      </p:pic>
      <p:pic>
        <p:nvPicPr>
          <p:cNvPr id="5" name="Graphic 4" descr="Badge 1 with solid fill">
            <a:extLst>
              <a:ext uri="{FF2B5EF4-FFF2-40B4-BE49-F238E27FC236}">
                <a16:creationId xmlns:a16="http://schemas.microsoft.com/office/drawing/2014/main" id="{26EECC84-4E3C-F8CC-9B72-9BFEAF8C4C9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96000" y="5460776"/>
            <a:ext cx="352424" cy="352424"/>
          </a:xfrm>
          <a:prstGeom prst="rect">
            <a:avLst/>
          </a:prstGeom>
        </p:spPr>
      </p:pic>
      <p:pic>
        <p:nvPicPr>
          <p:cNvPr id="6" name="Graphic 5" descr="Badge with solid fill">
            <a:extLst>
              <a:ext uri="{FF2B5EF4-FFF2-40B4-BE49-F238E27FC236}">
                <a16:creationId xmlns:a16="http://schemas.microsoft.com/office/drawing/2014/main" id="{B8D47793-3C71-E19D-007D-3DDC6F3A6B8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88203" y="5969560"/>
            <a:ext cx="356616" cy="356616"/>
          </a:xfrm>
          <a:prstGeom prst="rect">
            <a:avLst/>
          </a:prstGeom>
        </p:spPr>
      </p:pic>
      <p:pic>
        <p:nvPicPr>
          <p:cNvPr id="10" name="Graphic 9" descr="Badge 3 with solid fill">
            <a:extLst>
              <a:ext uri="{FF2B5EF4-FFF2-40B4-BE49-F238E27FC236}">
                <a16:creationId xmlns:a16="http://schemas.microsoft.com/office/drawing/2014/main" id="{7ECAD191-3987-7DEC-13B2-60D13EA04ED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97661" y="5433224"/>
            <a:ext cx="356616" cy="356616"/>
          </a:xfrm>
          <a:prstGeom prst="rect">
            <a:avLst/>
          </a:prstGeom>
        </p:spPr>
      </p:pic>
    </p:spTree>
    <p:extLst>
      <p:ext uri="{BB962C8B-B14F-4D97-AF65-F5344CB8AC3E}">
        <p14:creationId xmlns:p14="http://schemas.microsoft.com/office/powerpoint/2010/main" val="208233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2898-A3C9-9CB4-FE71-E8D22D33B87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EF27949-B49D-CE1B-734A-8D0FDD28F2F5}"/>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Background Sectoral Tables</a:t>
            </a:r>
          </a:p>
        </p:txBody>
      </p:sp>
      <p:pic>
        <p:nvPicPr>
          <p:cNvPr id="13" name="Picture 12">
            <a:extLst>
              <a:ext uri="{FF2B5EF4-FFF2-40B4-BE49-F238E27FC236}">
                <a16:creationId xmlns:a16="http://schemas.microsoft.com/office/drawing/2014/main" id="{5A022B59-6201-B35C-D300-861C1EDDCE84}"/>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4" name="Rectangle 13">
            <a:extLst>
              <a:ext uri="{FF2B5EF4-FFF2-40B4-BE49-F238E27FC236}">
                <a16:creationId xmlns:a16="http://schemas.microsoft.com/office/drawing/2014/main" id="{866E505A-A082-8406-94AD-7CDADB4B6F76}"/>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50830220-EDD1-6AF9-2382-83B89A72D3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5" name="TextBox 14">
            <a:extLst>
              <a:ext uri="{FF2B5EF4-FFF2-40B4-BE49-F238E27FC236}">
                <a16:creationId xmlns:a16="http://schemas.microsoft.com/office/drawing/2014/main" id="{9904DCD9-C5B8-82B9-5298-E05887A9AE91}"/>
              </a:ext>
            </a:extLst>
          </p:cNvPr>
          <p:cNvSpPr txBox="1"/>
          <p:nvPr/>
        </p:nvSpPr>
        <p:spPr>
          <a:xfrm>
            <a:off x="336000" y="1233622"/>
            <a:ext cx="11520000" cy="5216813"/>
          </a:xfrm>
          <a:prstGeom prst="rect">
            <a:avLst/>
          </a:prstGeom>
          <a:noFill/>
        </p:spPr>
        <p:txBody>
          <a:bodyPr wrap="square">
            <a:spAutoFit/>
          </a:bodyPr>
          <a:lstStyle/>
          <a:p>
            <a:pPr algn="just">
              <a:spcBef>
                <a:spcPts val="300"/>
              </a:spcBef>
              <a:spcAft>
                <a:spcPts val="300"/>
              </a:spcAft>
            </a:pPr>
            <a:r>
              <a:rPr lang="en-US" b="1" dirty="0">
                <a:solidFill>
                  <a:srgbClr val="0070C0"/>
                </a:solidFill>
                <a:latin typeface="Frutiger LT Pro 57 Condensed" panose="020B0606020204020204" pitchFamily="34" charset="0"/>
              </a:rPr>
              <a:t>Background [sectoral] tables</a:t>
            </a:r>
          </a:p>
          <a:p>
            <a:pPr>
              <a:spcBef>
                <a:spcPts val="300"/>
              </a:spcBef>
              <a:spcAft>
                <a:spcPts val="300"/>
              </a:spcAft>
            </a:pPr>
            <a:r>
              <a:rPr lang="en-US" dirty="0">
                <a:solidFill>
                  <a:srgbClr val="0070C0"/>
                </a:solidFill>
                <a:latin typeface="Frutiger LT Pro 57 Condensed" panose="020B0606020204020204" pitchFamily="34" charset="0"/>
              </a:rPr>
              <a:t>This set of reporting tables displays activity rates, fuel types (if applicable) and GHG emissions/removals divided into detailed </a:t>
            </a:r>
            <a:r>
              <a:rPr lang="en-US" i="1" dirty="0">
                <a:solidFill>
                  <a:srgbClr val="0070C0"/>
                </a:solidFill>
                <a:latin typeface="Frutiger LT Pro 57 Condensed" panose="020B0606020204020204" pitchFamily="34" charset="0"/>
              </a:rPr>
              <a:t>2006 IPCC Guidelines </a:t>
            </a:r>
            <a:r>
              <a:rPr lang="en-US" dirty="0">
                <a:solidFill>
                  <a:srgbClr val="0070C0"/>
                </a:solidFill>
                <a:latin typeface="Frutiger LT Pro 57 Condensed" panose="020B0606020204020204" pitchFamily="34" charset="0"/>
              </a:rPr>
              <a:t>categorization (up to the most disaggregated level). The values are transferred from the calculation Worksheets.</a:t>
            </a:r>
          </a:p>
          <a:p>
            <a:pPr>
              <a:spcBef>
                <a:spcPts val="300"/>
              </a:spcBef>
              <a:spcAft>
                <a:spcPts val="300"/>
              </a:spcAft>
            </a:pPr>
            <a:r>
              <a:rPr lang="en-US" sz="600" dirty="0">
                <a:solidFill>
                  <a:srgbClr val="0070C0"/>
                </a:solidFill>
                <a:latin typeface="Frutiger LT Pro 57 Condensed" panose="020B0606020204020204" pitchFamily="34" charset="0"/>
              </a:rPr>
              <a:t> </a:t>
            </a:r>
          </a:p>
          <a:p>
            <a:pPr>
              <a:spcBef>
                <a:spcPts val="300"/>
              </a:spcBef>
              <a:spcAft>
                <a:spcPts val="300"/>
              </a:spcAft>
            </a:pPr>
            <a:r>
              <a:rPr lang="en-US" sz="1600" dirty="0">
                <a:solidFill>
                  <a:srgbClr val="0070C0"/>
                </a:solidFill>
                <a:latin typeface="Frutiger LT Pro 57 Condensed" panose="020B0606020204020204" pitchFamily="34" charset="0"/>
              </a:rPr>
              <a:t>Light orange cells signal that the</a:t>
            </a:r>
          </a:p>
          <a:p>
            <a:pPr>
              <a:spcBef>
                <a:spcPts val="300"/>
              </a:spcBef>
              <a:spcAft>
                <a:spcPts val="300"/>
              </a:spcAft>
            </a:pPr>
            <a:r>
              <a:rPr lang="en-US" sz="1600" dirty="0">
                <a:solidFill>
                  <a:srgbClr val="0070C0"/>
                </a:solidFill>
                <a:latin typeface="Frutiger LT Pro 57 Condensed" panose="020B0606020204020204" pitchFamily="34" charset="0"/>
              </a:rPr>
              <a:t>category calculation worksheets rely</a:t>
            </a:r>
          </a:p>
          <a:p>
            <a:pPr>
              <a:spcBef>
                <a:spcPts val="300"/>
              </a:spcBef>
              <a:spcAft>
                <a:spcPts val="300"/>
              </a:spcAft>
            </a:pPr>
            <a:r>
              <a:rPr lang="en-US" sz="1600" dirty="0">
                <a:solidFill>
                  <a:srgbClr val="0070C0"/>
                </a:solidFill>
                <a:latin typeface="Frutiger LT Pro 57 Condensed" panose="020B0606020204020204" pitchFamily="34" charset="0"/>
              </a:rPr>
              <a:t>on different AD, and thus AD may</a:t>
            </a:r>
          </a:p>
          <a:p>
            <a:pPr>
              <a:spcBef>
                <a:spcPts val="300"/>
              </a:spcBef>
              <a:spcAft>
                <a:spcPts val="300"/>
              </a:spcAft>
            </a:pPr>
            <a:r>
              <a:rPr lang="en-US" sz="1600" dirty="0">
                <a:solidFill>
                  <a:srgbClr val="0070C0"/>
                </a:solidFill>
                <a:latin typeface="Frutiger LT Pro 57 Condensed" panose="020B0606020204020204" pitchFamily="34" charset="0"/>
              </a:rPr>
              <a:t>not be meaningful</a:t>
            </a:r>
          </a:p>
          <a:p>
            <a:pPr>
              <a:spcBef>
                <a:spcPts val="300"/>
              </a:spcBef>
              <a:spcAft>
                <a:spcPts val="300"/>
              </a:spcAft>
            </a:pPr>
            <a:endParaRPr lang="en-US" b="1" dirty="0">
              <a:solidFill>
                <a:srgbClr val="0070C0"/>
              </a:solidFill>
              <a:latin typeface="Frutiger LT Pro 57 Condensed" panose="020B0606020204020204" pitchFamily="34" charset="0"/>
            </a:endParaRPr>
          </a:p>
          <a:p>
            <a:pPr>
              <a:spcBef>
                <a:spcPts val="300"/>
              </a:spcBef>
              <a:spcAft>
                <a:spcPts val="300"/>
              </a:spcAft>
            </a:pPr>
            <a:endParaRPr lang="en-US" b="1" dirty="0">
              <a:solidFill>
                <a:srgbClr val="0070C0"/>
              </a:solidFill>
              <a:latin typeface="Frutiger LT Pro 57 Condensed" panose="020B0606020204020204" pitchFamily="34" charset="0"/>
            </a:endParaRPr>
          </a:p>
          <a:p>
            <a:pPr>
              <a:spcBef>
                <a:spcPts val="300"/>
              </a:spcBef>
              <a:spcAft>
                <a:spcPts val="300"/>
              </a:spcAft>
            </a:pPr>
            <a:r>
              <a:rPr lang="en-US" b="1" dirty="0">
                <a:solidFill>
                  <a:srgbClr val="0070C0"/>
                </a:solidFill>
                <a:latin typeface="Frutiger LT Pro 57 Condensed" panose="020B0606020204020204" pitchFamily="34" charset="0"/>
              </a:rPr>
              <a:t>Background Table 1.4b</a:t>
            </a:r>
          </a:p>
          <a:p>
            <a:pPr>
              <a:spcBef>
                <a:spcPts val="300"/>
              </a:spcBef>
              <a:spcAft>
                <a:spcPts val="300"/>
              </a:spcAft>
            </a:pPr>
            <a:r>
              <a:rPr lang="en-US" dirty="0">
                <a:solidFill>
                  <a:srgbClr val="0070C0"/>
                </a:solidFill>
                <a:latin typeface="Frutiger LT Pro 57 Condensed" panose="020B0606020204020204" pitchFamily="34" charset="0"/>
              </a:rPr>
              <a:t>Category </a:t>
            </a:r>
            <a:r>
              <a:rPr lang="en-US" b="1" dirty="0">
                <a:solidFill>
                  <a:srgbClr val="0070C0"/>
                </a:solidFill>
                <a:latin typeface="Frutiger LT Pro 57 Condensed" panose="020B0606020204020204" pitchFamily="34" charset="0"/>
              </a:rPr>
              <a:t>1.C CO</a:t>
            </a:r>
            <a:r>
              <a:rPr lang="en-US" b="1" baseline="-25000" dirty="0">
                <a:solidFill>
                  <a:srgbClr val="0070C0"/>
                </a:solidFill>
                <a:latin typeface="Frutiger LT Pro 57 Condensed" panose="020B0606020204020204" pitchFamily="34" charset="0"/>
              </a:rPr>
              <a:t>2 </a:t>
            </a:r>
            <a:r>
              <a:rPr lang="en-US" b="1" dirty="0">
                <a:solidFill>
                  <a:srgbClr val="0070C0"/>
                </a:solidFill>
                <a:latin typeface="Frutiger LT Pro 57 Condensed" panose="020B0606020204020204" pitchFamily="34" charset="0"/>
              </a:rPr>
              <a:t>transport and storage</a:t>
            </a:r>
          </a:p>
          <a:p>
            <a:pPr>
              <a:spcBef>
                <a:spcPts val="300"/>
              </a:spcBef>
              <a:spcAft>
                <a:spcPts val="300"/>
              </a:spcAft>
            </a:pPr>
            <a:r>
              <a:rPr lang="en-US" dirty="0">
                <a:solidFill>
                  <a:srgbClr val="0070C0"/>
                </a:solidFill>
                <a:latin typeface="Frutiger LT Pro 57 Condensed" panose="020B0606020204020204" pitchFamily="34" charset="0"/>
              </a:rPr>
              <a:t>is not compiled by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in any cells;</a:t>
            </a:r>
          </a:p>
          <a:p>
            <a:pPr>
              <a:spcBef>
                <a:spcPts val="300"/>
              </a:spcBef>
              <a:spcAft>
                <a:spcPts val="300"/>
              </a:spcAft>
            </a:pPr>
            <a:r>
              <a:rPr lang="en-US" dirty="0">
                <a:solidFill>
                  <a:srgbClr val="0070C0"/>
                </a:solidFill>
                <a:latin typeface="Frutiger LT Pro 57 Condensed" panose="020B0606020204020204" pitchFamily="34" charset="0"/>
              </a:rPr>
              <a:t>thus, it needs to be fully edited by users</a:t>
            </a:r>
          </a:p>
          <a:p>
            <a:pPr>
              <a:spcBef>
                <a:spcPts val="300"/>
              </a:spcBef>
              <a:spcAft>
                <a:spcPts val="300"/>
              </a:spcAft>
            </a:pPr>
            <a:r>
              <a:rPr lang="en-US" dirty="0">
                <a:solidFill>
                  <a:srgbClr val="0070C0"/>
                </a:solidFill>
                <a:latin typeface="Frutiger LT Pro 57 Condensed" panose="020B0606020204020204" pitchFamily="34" charset="0"/>
              </a:rPr>
              <a:t>(pale-yellow cells)</a:t>
            </a:r>
          </a:p>
        </p:txBody>
      </p:sp>
      <p:pic>
        <p:nvPicPr>
          <p:cNvPr id="17" name="Picture 16">
            <a:extLst>
              <a:ext uri="{FF2B5EF4-FFF2-40B4-BE49-F238E27FC236}">
                <a16:creationId xmlns:a16="http://schemas.microsoft.com/office/drawing/2014/main" id="{EEDFB9D0-03F9-431C-699D-C7EBCC209A4F}"/>
              </a:ext>
            </a:extLst>
          </p:cNvPr>
          <p:cNvPicPr>
            <a:picLocks noChangeAspect="1"/>
          </p:cNvPicPr>
          <p:nvPr/>
        </p:nvPicPr>
        <p:blipFill>
          <a:blip r:embed="rId6"/>
          <a:stretch>
            <a:fillRect/>
          </a:stretch>
        </p:blipFill>
        <p:spPr>
          <a:xfrm>
            <a:off x="3606285" y="2274764"/>
            <a:ext cx="8475916" cy="1440000"/>
          </a:xfrm>
          <a:prstGeom prst="rect">
            <a:avLst/>
          </a:prstGeom>
        </p:spPr>
      </p:pic>
      <p:pic>
        <p:nvPicPr>
          <p:cNvPr id="20" name="Picture 19">
            <a:extLst>
              <a:ext uri="{FF2B5EF4-FFF2-40B4-BE49-F238E27FC236}">
                <a16:creationId xmlns:a16="http://schemas.microsoft.com/office/drawing/2014/main" id="{2C5A180B-EB8A-BE62-6886-9B558F15592E}"/>
              </a:ext>
            </a:extLst>
          </p:cNvPr>
          <p:cNvPicPr>
            <a:picLocks noChangeAspect="1"/>
          </p:cNvPicPr>
          <p:nvPr/>
        </p:nvPicPr>
        <p:blipFill>
          <a:blip r:embed="rId7"/>
          <a:stretch>
            <a:fillRect/>
          </a:stretch>
        </p:blipFill>
        <p:spPr>
          <a:xfrm>
            <a:off x="4730195" y="3779923"/>
            <a:ext cx="4680000" cy="2441435"/>
          </a:xfrm>
          <a:prstGeom prst="rect">
            <a:avLst/>
          </a:prstGeom>
        </p:spPr>
      </p:pic>
    </p:spTree>
    <p:extLst>
      <p:ext uri="{BB962C8B-B14F-4D97-AF65-F5344CB8AC3E}">
        <p14:creationId xmlns:p14="http://schemas.microsoft.com/office/powerpoint/2010/main" val="1764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6A9C-2768-F7E4-6422-CCF30B736BD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0F640BD-D3EA-8918-452D-4012A9B23A2E}"/>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Background Sectoral Tables </a:t>
            </a:r>
            <a:r>
              <a:rPr lang="en-GB" sz="3300" b="1" i="1" dirty="0">
                <a:solidFill>
                  <a:srgbClr val="990002"/>
                </a:solidFill>
              </a:rPr>
              <a:t>Notation Keys</a:t>
            </a:r>
          </a:p>
        </p:txBody>
      </p:sp>
      <p:pic>
        <p:nvPicPr>
          <p:cNvPr id="13" name="Picture 12">
            <a:extLst>
              <a:ext uri="{FF2B5EF4-FFF2-40B4-BE49-F238E27FC236}">
                <a16:creationId xmlns:a16="http://schemas.microsoft.com/office/drawing/2014/main" id="{E3A8F617-DB9C-3E1E-EC6C-9A1C8832A077}"/>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4" name="Rectangle 13">
            <a:extLst>
              <a:ext uri="{FF2B5EF4-FFF2-40B4-BE49-F238E27FC236}">
                <a16:creationId xmlns:a16="http://schemas.microsoft.com/office/drawing/2014/main" id="{4F30BE7D-1868-806C-D28A-7C2DD8445B06}"/>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4BAB4254-FB4E-2E93-8470-5E74A755E8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5" name="TextBox 14">
            <a:extLst>
              <a:ext uri="{FF2B5EF4-FFF2-40B4-BE49-F238E27FC236}">
                <a16:creationId xmlns:a16="http://schemas.microsoft.com/office/drawing/2014/main" id="{42ECB87F-B66A-CCA7-CD9D-F1651B4FEE74}"/>
              </a:ext>
            </a:extLst>
          </p:cNvPr>
          <p:cNvSpPr txBox="1"/>
          <p:nvPr/>
        </p:nvSpPr>
        <p:spPr>
          <a:xfrm>
            <a:off x="336000" y="1246166"/>
            <a:ext cx="11520000" cy="4770537"/>
          </a:xfrm>
          <a:prstGeom prst="rect">
            <a:avLst/>
          </a:prstGeom>
          <a:noFill/>
        </p:spPr>
        <p:txBody>
          <a:bodyPr wrap="square">
            <a:spAutoFit/>
          </a:bodyPr>
          <a:lstStyle/>
          <a:p>
            <a:pPr algn="just">
              <a:spcBef>
                <a:spcPts val="300"/>
              </a:spcBef>
              <a:spcAft>
                <a:spcPts val="300"/>
              </a:spcAft>
            </a:pPr>
            <a:r>
              <a:rPr lang="en-US" b="1" dirty="0">
                <a:solidFill>
                  <a:srgbClr val="0070C0"/>
                </a:solidFill>
                <a:latin typeface="Frutiger LT Pro 57 Condensed" panose="020B0606020204020204" pitchFamily="34" charset="0"/>
              </a:rPr>
              <a:t>Background [sectoral] tables</a:t>
            </a:r>
          </a:p>
          <a:p>
            <a:pPr>
              <a:spcBef>
                <a:spcPts val="300"/>
              </a:spcBef>
              <a:spcAft>
                <a:spcPts val="300"/>
              </a:spcAft>
            </a:pPr>
            <a:r>
              <a:rPr lang="en-US" dirty="0">
                <a:solidFill>
                  <a:srgbClr val="0070C0"/>
                </a:solidFill>
                <a:latin typeface="Frutiger LT Pro 57 Condensed" panose="020B0606020204020204" pitchFamily="34" charset="0"/>
              </a:rPr>
              <a:t>Where in the relevant cell of the relevant calculation worksheet to be mapped by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into the relevant background table there is not a value,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compiles the cell with the Notation Key “NE” (not estimated). </a:t>
            </a:r>
            <a:r>
              <a:rPr lang="en-US" b="1" dirty="0">
                <a:solidFill>
                  <a:srgbClr val="0070C0"/>
                </a:solidFill>
                <a:latin typeface="Frutiger LT Pro 57 Condensed" panose="020B0606020204020204" pitchFamily="34" charset="0"/>
              </a:rPr>
              <a:t>Users can</a:t>
            </a:r>
            <a:r>
              <a:rPr lang="en-US" dirty="0">
                <a:solidFill>
                  <a:srgbClr val="0070C0"/>
                </a:solidFill>
                <a:latin typeface="Frutiger LT Pro 57 Condensed" panose="020B0606020204020204" pitchFamily="34" charset="0"/>
              </a:rPr>
              <a:t>:</a:t>
            </a:r>
          </a:p>
          <a:p>
            <a:pPr>
              <a:spcBef>
                <a:spcPts val="300"/>
              </a:spcBef>
              <a:spcAft>
                <a:spcPts val="300"/>
              </a:spcAft>
            </a:pPr>
            <a:endParaRPr lang="en-US" sz="1400" dirty="0">
              <a:solidFill>
                <a:srgbClr val="0070C0"/>
              </a:solidFill>
              <a:latin typeface="Frutiger LT Pro 57 Condensed" panose="020B0606020204020204" pitchFamily="34" charset="0"/>
            </a:endParaRPr>
          </a:p>
          <a:p>
            <a:pPr>
              <a:spcBef>
                <a:spcPts val="300"/>
              </a:spcBef>
              <a:spcAft>
                <a:spcPts val="300"/>
              </a:spcAft>
            </a:pPr>
            <a:endParaRPr lang="en-US" sz="1400" dirty="0">
              <a:solidFill>
                <a:srgbClr val="0070C0"/>
              </a:solidFill>
              <a:latin typeface="Frutiger LT Pro 57 Condensed" panose="020B0606020204020204" pitchFamily="34" charset="0"/>
            </a:endParaRPr>
          </a:p>
          <a:p>
            <a:pPr>
              <a:spcBef>
                <a:spcPts val="300"/>
              </a:spcBef>
              <a:spcAft>
                <a:spcPts val="300"/>
              </a:spcAft>
            </a:pPr>
            <a:r>
              <a:rPr lang="en-US" b="1" dirty="0">
                <a:solidFill>
                  <a:srgbClr val="0070C0"/>
                </a:solidFill>
                <a:latin typeface="Frutiger LT Pro 57 Condensed" panose="020B0606020204020204" pitchFamily="34" charset="0"/>
              </a:rPr>
              <a:t>Modify the default Notation Key </a:t>
            </a:r>
            <a:r>
              <a:rPr lang="en-US" dirty="0">
                <a:solidFill>
                  <a:srgbClr val="0070C0"/>
                </a:solidFill>
                <a:latin typeface="Frutiger LT Pro 57 Condensed" panose="020B0606020204020204" pitchFamily="34" charset="0"/>
              </a:rPr>
              <a:t>“NE”</a:t>
            </a:r>
          </a:p>
          <a:p>
            <a:pPr>
              <a:spcBef>
                <a:spcPts val="300"/>
              </a:spcBef>
              <a:spcAft>
                <a:spcPts val="300"/>
              </a:spcAft>
            </a:pPr>
            <a:r>
              <a:rPr lang="en-US" dirty="0">
                <a:solidFill>
                  <a:srgbClr val="0070C0"/>
                </a:solidFill>
                <a:latin typeface="Frutiger LT Pro 57 Condensed" panose="020B0606020204020204" pitchFamily="34" charset="0"/>
              </a:rPr>
              <a:t>by right clicking on one or multiple cells</a:t>
            </a:r>
          </a:p>
          <a:p>
            <a:pPr>
              <a:spcBef>
                <a:spcPts val="300"/>
              </a:spcBef>
              <a:spcAft>
                <a:spcPts val="300"/>
              </a:spcAft>
            </a:pPr>
            <a:r>
              <a:rPr lang="en-US" dirty="0">
                <a:solidFill>
                  <a:srgbClr val="0070C0"/>
                </a:solidFill>
                <a:latin typeface="Frutiger LT Pro 57 Condensed" panose="020B0606020204020204" pitchFamily="34" charset="0"/>
              </a:rPr>
              <a:t>and select the appropriate notation key</a:t>
            </a:r>
          </a:p>
          <a:p>
            <a:pPr>
              <a:spcBef>
                <a:spcPts val="300"/>
              </a:spcBef>
              <a:spcAft>
                <a:spcPts val="300"/>
              </a:spcAft>
            </a:pPr>
            <a:endParaRPr lang="en-US" dirty="0">
              <a:solidFill>
                <a:srgbClr val="0070C0"/>
              </a:solidFill>
              <a:latin typeface="Frutiger LT Pro 57 Condensed" panose="020B0606020204020204" pitchFamily="34" charset="0"/>
            </a:endParaRPr>
          </a:p>
          <a:p>
            <a:pPr>
              <a:spcBef>
                <a:spcPts val="300"/>
              </a:spcBef>
              <a:spcAft>
                <a:spcPts val="300"/>
              </a:spcAft>
            </a:pPr>
            <a:endParaRPr lang="en-US" dirty="0">
              <a:solidFill>
                <a:srgbClr val="0070C0"/>
              </a:solidFill>
              <a:latin typeface="Frutiger LT Pro 57 Condensed" panose="020B0606020204020204" pitchFamily="34" charset="0"/>
            </a:endParaRPr>
          </a:p>
          <a:p>
            <a:pPr>
              <a:spcBef>
                <a:spcPts val="300"/>
              </a:spcBef>
              <a:spcAft>
                <a:spcPts val="300"/>
              </a:spcAft>
            </a:pPr>
            <a:endParaRPr lang="en-US" dirty="0">
              <a:solidFill>
                <a:srgbClr val="0070C0"/>
              </a:solidFill>
              <a:latin typeface="Frutiger LT Pro 57 Condensed" panose="020B0606020204020204" pitchFamily="34" charset="0"/>
            </a:endParaRPr>
          </a:p>
          <a:p>
            <a:pPr>
              <a:spcBef>
                <a:spcPts val="300"/>
              </a:spcBef>
              <a:spcAft>
                <a:spcPts val="300"/>
              </a:spcAft>
            </a:pPr>
            <a:r>
              <a:rPr lang="en-US" b="1" dirty="0">
                <a:solidFill>
                  <a:srgbClr val="0070C0"/>
                </a:solidFill>
                <a:latin typeface="Frutiger LT Pro 57 Condensed" panose="020B0606020204020204" pitchFamily="34" charset="0"/>
              </a:rPr>
              <a:t>Mark values with the Notation Key</a:t>
            </a:r>
            <a:r>
              <a:rPr lang="en-US" dirty="0">
                <a:solidFill>
                  <a:srgbClr val="0070C0"/>
                </a:solidFill>
                <a:latin typeface="Frutiger LT Pro 57 Condensed" panose="020B0606020204020204" pitchFamily="34" charset="0"/>
              </a:rPr>
              <a:t> “C”</a:t>
            </a:r>
          </a:p>
          <a:p>
            <a:pPr>
              <a:spcBef>
                <a:spcPts val="300"/>
              </a:spcBef>
              <a:spcAft>
                <a:spcPts val="300"/>
              </a:spcAft>
            </a:pPr>
            <a:r>
              <a:rPr lang="en-US" dirty="0">
                <a:solidFill>
                  <a:srgbClr val="0070C0"/>
                </a:solidFill>
                <a:latin typeface="Frutiger LT Pro 57 Condensed" panose="020B0606020204020204" pitchFamily="34" charset="0"/>
              </a:rPr>
              <a:t>(confidential), by right clicking on one or multiple</a:t>
            </a:r>
          </a:p>
          <a:p>
            <a:pPr>
              <a:spcBef>
                <a:spcPts val="300"/>
              </a:spcBef>
              <a:spcAft>
                <a:spcPts val="300"/>
              </a:spcAft>
            </a:pPr>
            <a:r>
              <a:rPr lang="en-US" dirty="0">
                <a:solidFill>
                  <a:srgbClr val="0070C0"/>
                </a:solidFill>
                <a:latin typeface="Frutiger LT Pro 57 Condensed" panose="020B0606020204020204" pitchFamily="34" charset="0"/>
              </a:rPr>
              <a:t>cells and select the notation key “C”</a:t>
            </a:r>
          </a:p>
        </p:txBody>
      </p:sp>
      <p:pic>
        <p:nvPicPr>
          <p:cNvPr id="18" name="Picture 17">
            <a:extLst>
              <a:ext uri="{FF2B5EF4-FFF2-40B4-BE49-F238E27FC236}">
                <a16:creationId xmlns:a16="http://schemas.microsoft.com/office/drawing/2014/main" id="{C838B369-30DD-38E8-477C-9AAD4F510341}"/>
              </a:ext>
            </a:extLst>
          </p:cNvPr>
          <p:cNvPicPr>
            <a:picLocks noChangeAspect="1"/>
          </p:cNvPicPr>
          <p:nvPr/>
        </p:nvPicPr>
        <p:blipFill>
          <a:blip r:embed="rId6"/>
          <a:srcRect t="1" r="12681" b="46388"/>
          <a:stretch>
            <a:fillRect/>
          </a:stretch>
        </p:blipFill>
        <p:spPr>
          <a:xfrm>
            <a:off x="4797301" y="2221364"/>
            <a:ext cx="7200000" cy="2097746"/>
          </a:xfrm>
          <a:prstGeom prst="rect">
            <a:avLst/>
          </a:prstGeom>
        </p:spPr>
      </p:pic>
      <p:pic>
        <p:nvPicPr>
          <p:cNvPr id="4" name="Picture 3">
            <a:extLst>
              <a:ext uri="{FF2B5EF4-FFF2-40B4-BE49-F238E27FC236}">
                <a16:creationId xmlns:a16="http://schemas.microsoft.com/office/drawing/2014/main" id="{D251A3F7-00CD-F863-7D1E-E70C0B015172}"/>
              </a:ext>
            </a:extLst>
          </p:cNvPr>
          <p:cNvPicPr>
            <a:picLocks noChangeAspect="1"/>
          </p:cNvPicPr>
          <p:nvPr/>
        </p:nvPicPr>
        <p:blipFill>
          <a:blip r:embed="rId7"/>
          <a:stretch>
            <a:fillRect/>
          </a:stretch>
        </p:blipFill>
        <p:spPr>
          <a:xfrm>
            <a:off x="4797301" y="4536903"/>
            <a:ext cx="7200000" cy="1691804"/>
          </a:xfrm>
          <a:prstGeom prst="rect">
            <a:avLst/>
          </a:prstGeom>
          <a:ln w="3175">
            <a:solidFill>
              <a:schemeClr val="tx1"/>
            </a:solidFill>
          </a:ln>
        </p:spPr>
      </p:pic>
    </p:spTree>
    <p:extLst>
      <p:ext uri="{BB962C8B-B14F-4D97-AF65-F5344CB8AC3E}">
        <p14:creationId xmlns:p14="http://schemas.microsoft.com/office/powerpoint/2010/main" val="1416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A9D2-A3A1-4279-6BEB-92DE0DB0204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E5F9F0F-6993-3B20-886F-97E5EA7D13D7}"/>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Sectoral Summary Tables</a:t>
            </a:r>
          </a:p>
        </p:txBody>
      </p:sp>
      <p:pic>
        <p:nvPicPr>
          <p:cNvPr id="13" name="Picture 12">
            <a:extLst>
              <a:ext uri="{FF2B5EF4-FFF2-40B4-BE49-F238E27FC236}">
                <a16:creationId xmlns:a16="http://schemas.microsoft.com/office/drawing/2014/main" id="{63E00268-DD1F-3BC7-BBA2-19D34C3B7588}"/>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4" name="Rectangle 13">
            <a:extLst>
              <a:ext uri="{FF2B5EF4-FFF2-40B4-BE49-F238E27FC236}">
                <a16:creationId xmlns:a16="http://schemas.microsoft.com/office/drawing/2014/main" id="{32495FA1-549B-6C3F-BE49-CAFA85F5849D}"/>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0939FD2D-CD50-869C-264F-C087AE7B3C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5" name="TextBox 14">
            <a:extLst>
              <a:ext uri="{FF2B5EF4-FFF2-40B4-BE49-F238E27FC236}">
                <a16:creationId xmlns:a16="http://schemas.microsoft.com/office/drawing/2014/main" id="{3F6A7211-6F6A-FE8B-4C0D-A517CD187D6F}"/>
              </a:ext>
            </a:extLst>
          </p:cNvPr>
          <p:cNvSpPr txBox="1"/>
          <p:nvPr/>
        </p:nvSpPr>
        <p:spPr>
          <a:xfrm>
            <a:off x="516000" y="1505693"/>
            <a:ext cx="11160000" cy="2262158"/>
          </a:xfrm>
          <a:prstGeom prst="rect">
            <a:avLst/>
          </a:prstGeom>
          <a:noFill/>
        </p:spPr>
        <p:txBody>
          <a:bodyPr wrap="square">
            <a:spAutoFit/>
          </a:bodyPr>
          <a:lstStyle/>
          <a:p>
            <a:pPr algn="just">
              <a:spcBef>
                <a:spcPts val="300"/>
              </a:spcBef>
              <a:spcAft>
                <a:spcPts val="300"/>
              </a:spcAft>
            </a:pPr>
            <a:r>
              <a:rPr lang="en-US" b="1" dirty="0">
                <a:solidFill>
                  <a:srgbClr val="0070C0"/>
                </a:solidFill>
                <a:latin typeface="Frutiger LT Pro 57 Condensed" panose="020B0606020204020204" pitchFamily="34" charset="0"/>
              </a:rPr>
              <a:t>Sectoral [summary] tables</a:t>
            </a: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0"/>
              </a:spcAft>
            </a:pPr>
            <a:r>
              <a:rPr lang="en-US" dirty="0">
                <a:solidFill>
                  <a:srgbClr val="0070C0"/>
                </a:solidFill>
                <a:latin typeface="Frutiger LT Pro 57 Condensed" panose="020B0606020204020204" pitchFamily="34" charset="0"/>
              </a:rPr>
              <a:t>One Sectoral Summary Table is available for each sector and it displays GHG emissions/removals divided into detailed </a:t>
            </a:r>
            <a:r>
              <a:rPr lang="en-US" i="1" dirty="0">
                <a:solidFill>
                  <a:srgbClr val="0070C0"/>
                </a:solidFill>
                <a:latin typeface="Frutiger LT Pro 57 Condensed" panose="020B0606020204020204" pitchFamily="34" charset="0"/>
              </a:rPr>
              <a:t>2006 IPCC Guidelines </a:t>
            </a:r>
            <a:r>
              <a:rPr lang="en-US" dirty="0">
                <a:solidFill>
                  <a:srgbClr val="0070C0"/>
                </a:solidFill>
                <a:latin typeface="Frutiger LT Pro 57 Condensed" panose="020B0606020204020204" pitchFamily="34" charset="0"/>
              </a:rPr>
              <a:t>categorization (up to the most disaggregated level).  The values are transferred from the Background tables.</a:t>
            </a:r>
          </a:p>
          <a:p>
            <a:pPr algn="just">
              <a:spcBef>
                <a:spcPts val="300"/>
              </a:spcBef>
              <a:spcAft>
                <a:spcPts val="0"/>
              </a:spcAft>
            </a:pPr>
            <a:endParaRPr lang="en-US" dirty="0">
              <a:solidFill>
                <a:srgbClr val="0070C0"/>
              </a:solidFill>
              <a:latin typeface="Frutiger LT Pro 57 Condensed" panose="020B0606020204020204" pitchFamily="34" charset="0"/>
            </a:endParaRPr>
          </a:p>
          <a:p>
            <a:pPr algn="just">
              <a:spcBef>
                <a:spcPts val="300"/>
              </a:spcBef>
              <a:spcAft>
                <a:spcPts val="0"/>
              </a:spcAft>
            </a:pPr>
            <a:r>
              <a:rPr lang="en-US" dirty="0">
                <a:solidFill>
                  <a:srgbClr val="0070C0"/>
                </a:solidFill>
                <a:latin typeface="Frutiger LT Pro 57 Condensed" panose="020B0606020204020204" pitchFamily="34" charset="0"/>
              </a:rPr>
              <a:t>Sectoral Summary tables are the reporting element where emissions of Precursors (NOx, CO, NMVOCs, SO</a:t>
            </a:r>
            <a:r>
              <a:rPr lang="en-US" baseline="-25000" dirty="0">
                <a:solidFill>
                  <a:srgbClr val="0070C0"/>
                </a:solidFill>
                <a:latin typeface="Frutiger LT Pro 57 Condensed" panose="020B0606020204020204" pitchFamily="34" charset="0"/>
              </a:rPr>
              <a:t>2</a:t>
            </a:r>
            <a:r>
              <a:rPr lang="en-US" dirty="0">
                <a:solidFill>
                  <a:srgbClr val="0070C0"/>
                </a:solidFill>
                <a:latin typeface="Frutiger LT Pro 57 Condensed" panose="020B0606020204020204" pitchFamily="34" charset="0"/>
              </a:rPr>
              <a:t>) can be entered   in editable pale-yellow cells.</a:t>
            </a:r>
          </a:p>
        </p:txBody>
      </p:sp>
      <p:pic>
        <p:nvPicPr>
          <p:cNvPr id="16" name="Picture 15" descr="A screenshot of a computer&#10;&#10;Description automatically generated">
            <a:extLst>
              <a:ext uri="{FF2B5EF4-FFF2-40B4-BE49-F238E27FC236}">
                <a16:creationId xmlns:a16="http://schemas.microsoft.com/office/drawing/2014/main" id="{22A1D9ED-C1D1-5FF3-D17A-A9BFF5E66F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000" y="4009787"/>
            <a:ext cx="7200000" cy="2138080"/>
          </a:xfrm>
          <a:prstGeom prst="rect">
            <a:avLst/>
          </a:prstGeom>
          <a:ln w="3175">
            <a:solidFill>
              <a:schemeClr val="tx1"/>
            </a:solidFill>
          </a:ln>
        </p:spPr>
      </p:pic>
    </p:spTree>
    <p:extLst>
      <p:ext uri="{BB962C8B-B14F-4D97-AF65-F5344CB8AC3E}">
        <p14:creationId xmlns:p14="http://schemas.microsoft.com/office/powerpoint/2010/main" val="36551306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F424-64E5-6632-3D6B-40E06EDD897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4D6D89D-D4D8-5087-CCAA-54840824E2EB}"/>
              </a:ext>
            </a:extLst>
          </p:cNvPr>
          <p:cNvSpPr txBox="1"/>
          <p:nvPr/>
        </p:nvSpPr>
        <p:spPr>
          <a:xfrm>
            <a:off x="336000" y="1471284"/>
            <a:ext cx="11520000" cy="3400931"/>
          </a:xfrm>
          <a:prstGeom prst="rect">
            <a:avLst/>
          </a:prstGeom>
          <a:noFill/>
        </p:spPr>
        <p:txBody>
          <a:bodyPr wrap="square">
            <a:spAutoFit/>
          </a:bodyPr>
          <a:lstStyle/>
          <a:p>
            <a:pPr algn="just">
              <a:spcBef>
                <a:spcPts val="300"/>
              </a:spcBef>
              <a:spcAft>
                <a:spcPts val="300"/>
              </a:spcAft>
            </a:pPr>
            <a:r>
              <a:rPr lang="en-US" b="1" dirty="0">
                <a:solidFill>
                  <a:srgbClr val="0070C0"/>
                </a:solidFill>
                <a:latin typeface="Frutiger LT Pro 57 Condensed" panose="020B0606020204020204" pitchFamily="34" charset="0"/>
              </a:rPr>
              <a:t>Summary table</a:t>
            </a:r>
          </a:p>
          <a:p>
            <a:pPr algn="just">
              <a:spcBef>
                <a:spcPts val="300"/>
              </a:spcBef>
              <a:spcAft>
                <a:spcPts val="300"/>
              </a:spcAft>
            </a:pPr>
            <a:r>
              <a:rPr lang="en-US" dirty="0">
                <a:solidFill>
                  <a:srgbClr val="0070C0"/>
                </a:solidFill>
                <a:latin typeface="Frutiger LT Pro 57 Condensed" panose="020B0606020204020204" pitchFamily="34" charset="0"/>
              </a:rPr>
              <a:t>This report displays all GHG emissions / removals divided into </a:t>
            </a:r>
            <a:r>
              <a:rPr lang="en-US" i="1" dirty="0">
                <a:solidFill>
                  <a:srgbClr val="0070C0"/>
                </a:solidFill>
                <a:latin typeface="Frutiger LT Pro 57 Condensed" panose="020B0606020204020204" pitchFamily="34" charset="0"/>
              </a:rPr>
              <a:t>2006 IPCC Guidelines</a:t>
            </a:r>
            <a:r>
              <a:rPr lang="en-US" dirty="0">
                <a:solidFill>
                  <a:srgbClr val="0070C0"/>
                </a:solidFill>
                <a:latin typeface="Frutiger LT Pro 57 Condensed" panose="020B0606020204020204" pitchFamily="34" charset="0"/>
              </a:rPr>
              <a:t> Categories (up to level 3). The values are calculated from sectoral summary tables.</a:t>
            </a:r>
            <a:endParaRPr lang="en-US" sz="1800" i="0" u="none" strike="noStrike" baseline="0"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r>
              <a:rPr lang="en-US" b="1" dirty="0">
                <a:solidFill>
                  <a:srgbClr val="0070C0"/>
                </a:solidFill>
                <a:latin typeface="Frutiger LT Pro 57 Condensed" panose="020B0606020204020204" pitchFamily="34" charset="0"/>
              </a:rPr>
              <a:t>Short summary table</a:t>
            </a:r>
          </a:p>
          <a:p>
            <a:pPr algn="just">
              <a:spcBef>
                <a:spcPts val="300"/>
              </a:spcBef>
              <a:spcAft>
                <a:spcPts val="300"/>
              </a:spcAft>
            </a:pPr>
            <a:r>
              <a:rPr lang="en-US" dirty="0">
                <a:solidFill>
                  <a:srgbClr val="0070C0"/>
                </a:solidFill>
                <a:latin typeface="Frutiger LT Pro 57 Condensed" panose="020B0606020204020204" pitchFamily="34" charset="0"/>
              </a:rPr>
              <a:t>This reporting table displays all GHG emissions/removals divided into </a:t>
            </a:r>
            <a:r>
              <a:rPr lang="en-US" i="1" dirty="0">
                <a:solidFill>
                  <a:srgbClr val="0070C0"/>
                </a:solidFill>
                <a:latin typeface="Frutiger LT Pro 57 Condensed" panose="020B0606020204020204" pitchFamily="34" charset="0"/>
              </a:rPr>
              <a:t>2006 IPCC Guidelines</a:t>
            </a:r>
            <a:r>
              <a:rPr lang="en-US" dirty="0">
                <a:solidFill>
                  <a:srgbClr val="0070C0"/>
                </a:solidFill>
                <a:latin typeface="Frutiger LT Pro 57 Condensed" panose="020B0606020204020204" pitchFamily="34" charset="0"/>
              </a:rPr>
              <a:t> Sub-sectors (up to level 2). The values are aggregated from Summary table.</a:t>
            </a:r>
          </a:p>
        </p:txBody>
      </p:sp>
      <p:pic>
        <p:nvPicPr>
          <p:cNvPr id="4" name="Picture 3" descr="A screenshot of a computer&#10;&#10;Description automatically generated">
            <a:extLst>
              <a:ext uri="{FF2B5EF4-FFF2-40B4-BE49-F238E27FC236}">
                <a16:creationId xmlns:a16="http://schemas.microsoft.com/office/drawing/2014/main" id="{D2ADF4A4-515D-C83F-57A9-45D409607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000" y="2578650"/>
            <a:ext cx="6120000" cy="1186198"/>
          </a:xfrm>
          <a:prstGeom prst="rect">
            <a:avLst/>
          </a:prstGeom>
          <a:ln w="3175">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E8C84472-ABDB-B87A-8D9F-08A7A8BF0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000" y="4872214"/>
            <a:ext cx="6120000" cy="1213625"/>
          </a:xfrm>
          <a:prstGeom prst="rect">
            <a:avLst/>
          </a:prstGeom>
          <a:ln w="3175">
            <a:solidFill>
              <a:schemeClr val="tx1"/>
            </a:solidFill>
          </a:ln>
        </p:spPr>
      </p:pic>
      <p:sp>
        <p:nvSpPr>
          <p:cNvPr id="7" name="Title 1">
            <a:extLst>
              <a:ext uri="{FF2B5EF4-FFF2-40B4-BE49-F238E27FC236}">
                <a16:creationId xmlns:a16="http://schemas.microsoft.com/office/drawing/2014/main" id="{B1FDC77B-5564-BD5B-B433-BDD28B7A7FE5}"/>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Summary Tables</a:t>
            </a:r>
          </a:p>
        </p:txBody>
      </p:sp>
      <p:pic>
        <p:nvPicPr>
          <p:cNvPr id="12" name="Picture 11">
            <a:extLst>
              <a:ext uri="{FF2B5EF4-FFF2-40B4-BE49-F238E27FC236}">
                <a16:creationId xmlns:a16="http://schemas.microsoft.com/office/drawing/2014/main" id="{83557C94-DCC7-AAB6-F039-8CB0BA436005}"/>
              </a:ext>
            </a:extLst>
          </p:cNvPr>
          <p:cNvPicPr>
            <a:picLocks noChangeAspect="1"/>
          </p:cNvPicPr>
          <p:nvPr/>
        </p:nvPicPr>
        <p:blipFill>
          <a:blip r:embed="rId4"/>
          <a:stretch>
            <a:fillRect/>
          </a:stretch>
        </p:blipFill>
        <p:spPr>
          <a:xfrm>
            <a:off x="336000" y="818923"/>
            <a:ext cx="11520000" cy="440437"/>
          </a:xfrm>
          <a:prstGeom prst="rect">
            <a:avLst/>
          </a:prstGeom>
        </p:spPr>
      </p:pic>
      <p:sp>
        <p:nvSpPr>
          <p:cNvPr id="16" name="Rectangle 15">
            <a:extLst>
              <a:ext uri="{FF2B5EF4-FFF2-40B4-BE49-F238E27FC236}">
                <a16:creationId xmlns:a16="http://schemas.microsoft.com/office/drawing/2014/main" id="{7C58EFF8-8ABF-F69F-DC83-4D89BA18C122}"/>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2668B561-00EE-5791-EE48-DFAA477610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28721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2307-23D8-F98E-5BA6-DFA7991271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2A9486-E4A5-8FB1-EF01-645095D8267F}"/>
              </a:ext>
            </a:extLst>
          </p:cNvPr>
          <p:cNvGraphicFramePr>
            <a:graphicFrameLocks noGrp="1"/>
          </p:cNvGraphicFramePr>
          <p:nvPr>
            <p:extLst>
              <p:ext uri="{D42A27DB-BD31-4B8C-83A1-F6EECF244321}">
                <p14:modId xmlns:p14="http://schemas.microsoft.com/office/powerpoint/2010/main" val="3522058809"/>
              </p:ext>
            </p:extLst>
          </p:nvPr>
        </p:nvGraphicFramePr>
        <p:xfrm>
          <a:off x="1056000" y="1485623"/>
          <a:ext cx="10080000" cy="1799999"/>
        </p:xfrm>
        <a:graphic>
          <a:graphicData uri="http://schemas.openxmlformats.org/drawingml/2006/table">
            <a:tbl>
              <a:tblPr firstRow="1" bandRow="1">
                <a:tableStyleId>{00A15C55-8517-42AA-B614-E9B94910E393}</a:tableStyleId>
              </a:tblPr>
              <a:tblGrid>
                <a:gridCol w="2199014">
                  <a:extLst>
                    <a:ext uri="{9D8B030D-6E8A-4147-A177-3AD203B41FA5}">
                      <a16:colId xmlns:a16="http://schemas.microsoft.com/office/drawing/2014/main" val="20000"/>
                    </a:ext>
                  </a:extLst>
                </a:gridCol>
                <a:gridCol w="5041425">
                  <a:extLst>
                    <a:ext uri="{9D8B030D-6E8A-4147-A177-3AD203B41FA5}">
                      <a16:colId xmlns:a16="http://schemas.microsoft.com/office/drawing/2014/main" val="20001"/>
                    </a:ext>
                  </a:extLst>
                </a:gridCol>
                <a:gridCol w="2839561">
                  <a:extLst>
                    <a:ext uri="{9D8B030D-6E8A-4147-A177-3AD203B41FA5}">
                      <a16:colId xmlns:a16="http://schemas.microsoft.com/office/drawing/2014/main" val="20002"/>
                    </a:ext>
                  </a:extLst>
                </a:gridCol>
              </a:tblGrid>
              <a:tr h="402499">
                <a:tc>
                  <a:txBody>
                    <a:bodyPr/>
                    <a:lstStyle/>
                    <a:p>
                      <a:pPr algn="ctr">
                        <a:spcBef>
                          <a:spcPts val="200"/>
                        </a:spcBef>
                        <a:spcAft>
                          <a:spcPts val="200"/>
                        </a:spcAft>
                      </a:pPr>
                      <a:r>
                        <a:rPr kumimoji="1" lang="en-US" altLang="ja-JP" sz="2000" b="1">
                          <a:latin typeface="Frutiger LT Pro 57 Condensed" panose="020B0606020204020204" pitchFamily="34" charset="0"/>
                        </a:rPr>
                        <a:t>IPCC Report</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Level</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Contents</a:t>
                      </a:r>
                      <a:endParaRPr kumimoji="1" lang="ja-JP" altLang="en-US" sz="2000" b="1">
                        <a:latin typeface="Frutiger LT Pro 57 Condensed" panose="020B0606020204020204" pitchFamily="34" charset="0"/>
                      </a:endParaRPr>
                    </a:p>
                  </a:txBody>
                  <a:tcPr>
                    <a:solidFill>
                      <a:srgbClr val="0070C0"/>
                    </a:solidFill>
                  </a:tcPr>
                </a:tc>
                <a:extLst>
                  <a:ext uri="{0D108BD9-81ED-4DB2-BD59-A6C34878D82A}">
                    <a16:rowId xmlns:a16="http://schemas.microsoft.com/office/drawing/2014/main" val="10000"/>
                  </a:ext>
                </a:extLst>
              </a:tr>
              <a:tr h="349375">
                <a:tc>
                  <a:txBody>
                    <a:bodyPr/>
                    <a:lstStyle/>
                    <a:p>
                      <a:pPr marL="0" marR="0" lvl="0" indent="0" algn="l" defTabSz="914377" rtl="0" eaLnBrk="1" fontAlgn="auto" latinLnBrk="0" hangingPunct="1">
                        <a:lnSpc>
                          <a:spcPct val="100000"/>
                        </a:lnSpc>
                        <a:spcBef>
                          <a:spcPts val="200"/>
                        </a:spcBef>
                        <a:spcAft>
                          <a:spcPts val="200"/>
                        </a:spcAft>
                        <a:buClrTx/>
                        <a:buSzTx/>
                        <a:buFontTx/>
                        <a:buNone/>
                        <a:tabLst/>
                        <a:defRPr/>
                      </a:pPr>
                      <a:r>
                        <a:rPr kumimoji="1" lang="en-US" altLang="ja-JP" sz="1600" b="1">
                          <a:latin typeface="Frutiger LT Pro 57 Condensed" panose="020B0606020204020204" pitchFamily="34" charset="0"/>
                        </a:rPr>
                        <a:t>Short summary</a:t>
                      </a:r>
                      <a:r>
                        <a:rPr kumimoji="1" lang="en-US" altLang="ja-JP" sz="1600" b="1" baseline="0">
                          <a:latin typeface="Frutiger LT Pro 57 Condensed" panose="020B0606020204020204" pitchFamily="34" charset="0"/>
                        </a:rPr>
                        <a:t> (IPCC)</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1"/>
                  </a:ext>
                </a:extLst>
              </a:tr>
              <a:tr h="349375">
                <a:tc>
                  <a:txBody>
                    <a:bodyPr/>
                    <a:lstStyle/>
                    <a:p>
                      <a:pPr algn="l">
                        <a:spcBef>
                          <a:spcPts val="200"/>
                        </a:spcBef>
                        <a:spcAft>
                          <a:spcPts val="200"/>
                        </a:spcAft>
                      </a:pPr>
                      <a:r>
                        <a:rPr kumimoji="1" lang="en-US" altLang="ja-JP" sz="1600" b="1">
                          <a:latin typeface="Frutiger LT Pro 57 Condensed" panose="020B0606020204020204" pitchFamily="34" charset="0"/>
                        </a:rPr>
                        <a:t>Summary</a:t>
                      </a:r>
                      <a:r>
                        <a:rPr kumimoji="1" lang="en-US" altLang="ja-JP" sz="1600" b="1" baseline="0">
                          <a:latin typeface="Frutiger LT Pro 57 Condensed" panose="020B0606020204020204" pitchFamily="34" charset="0"/>
                        </a:rPr>
                        <a:t> (IPCC)</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1.A.1</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349375">
                <a:tc>
                  <a:txBody>
                    <a:bodyPr/>
                    <a:lstStyle/>
                    <a:p>
                      <a:pPr algn="l">
                        <a:spcBef>
                          <a:spcPts val="200"/>
                        </a:spcBef>
                        <a:spcAft>
                          <a:spcPts val="200"/>
                        </a:spcAft>
                      </a:pPr>
                      <a:r>
                        <a:rPr kumimoji="1" lang="en-US" altLang="ja-JP" sz="1600" b="1">
                          <a:latin typeface="Frutiger LT Pro 57 Condensed" panose="020B0606020204020204" pitchFamily="34" charset="0"/>
                        </a:rPr>
                        <a:t>Sectoral (IPCC)</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1.A.1.a.ii (most disaggregated level)</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3"/>
                  </a:ext>
                </a:extLst>
              </a:tr>
              <a:tr h="349375">
                <a:tc>
                  <a:txBody>
                    <a:bodyPr/>
                    <a:lstStyle/>
                    <a:p>
                      <a:pPr algn="l">
                        <a:spcBef>
                          <a:spcPts val="200"/>
                        </a:spcBef>
                        <a:spcAft>
                          <a:spcPts val="200"/>
                        </a:spcAft>
                      </a:pPr>
                      <a:r>
                        <a:rPr kumimoji="1" lang="en-US" altLang="ja-JP" sz="1600" b="1">
                          <a:latin typeface="Frutiger LT Pro 57 Condensed" panose="020B0606020204020204" pitchFamily="34" charset="0"/>
                        </a:rPr>
                        <a:t>Background (IPCC)</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1.A.1.a.ii (most disaggregated level)</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AD,</a:t>
                      </a:r>
                      <a:r>
                        <a:rPr kumimoji="1" lang="en-US" altLang="ja-JP" sz="1600" b="1" baseline="0">
                          <a:latin typeface="Frutiger LT Pro 57 Condensed" panose="020B0606020204020204" pitchFamily="34" charset="0"/>
                        </a:rPr>
                        <a:t> </a:t>
                      </a: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9273D0A3-3A8C-2B6B-AD37-DB76D3233ED5}"/>
              </a:ext>
            </a:extLst>
          </p:cNvPr>
          <p:cNvSpPr/>
          <p:nvPr/>
        </p:nvSpPr>
        <p:spPr>
          <a:xfrm>
            <a:off x="696000" y="761724"/>
            <a:ext cx="10799999" cy="720000"/>
          </a:xfrm>
          <a:prstGeom prst="rect">
            <a:avLst/>
          </a:prstGeom>
        </p:spPr>
        <p:txBody>
          <a:bodyPr wrap="square">
            <a:spAutoFit/>
          </a:bodyPr>
          <a:lstStyle/>
          <a:p>
            <a:r>
              <a:rPr lang="en-US" altLang="ja-JP" sz="2200" b="1" u="sng" dirty="0">
                <a:solidFill>
                  <a:srgbClr val="0070C0"/>
                </a:solidFill>
                <a:latin typeface="Frutiger LT Pro 57 Condensed" panose="020B0606020204020204" pitchFamily="34" charset="0"/>
              </a:rPr>
              <a:t>Main Menu </a:t>
            </a:r>
          </a:p>
          <a:p>
            <a:pPr marL="800100" lvl="2"/>
            <a:r>
              <a:rPr lang="en-US" altLang="ja-JP" sz="2200" b="1" dirty="0">
                <a:solidFill>
                  <a:srgbClr val="0070C0"/>
                </a:solidFill>
                <a:latin typeface="Frutiger LT Pro 57 Condensed" panose="020B0606020204020204" pitchFamily="34" charset="0"/>
              </a:rPr>
              <a:t>→ Report</a:t>
            </a:r>
            <a:endParaRPr lang="en-GB" sz="2200" dirty="0">
              <a:solidFill>
                <a:srgbClr val="0070C0"/>
              </a:solidFill>
              <a:latin typeface="Frutiger LT Pro 57 Condensed" panose="020B0606020204020204" pitchFamily="34" charset="0"/>
            </a:endParaRPr>
          </a:p>
        </p:txBody>
      </p:sp>
      <p:graphicFrame>
        <p:nvGraphicFramePr>
          <p:cNvPr id="6" name="Table 5">
            <a:extLst>
              <a:ext uri="{FF2B5EF4-FFF2-40B4-BE49-F238E27FC236}">
                <a16:creationId xmlns:a16="http://schemas.microsoft.com/office/drawing/2014/main" id="{19B88132-DB75-E60F-8830-DB570CEE56C0}"/>
              </a:ext>
            </a:extLst>
          </p:cNvPr>
          <p:cNvGraphicFramePr>
            <a:graphicFrameLocks noGrp="1"/>
          </p:cNvGraphicFramePr>
          <p:nvPr>
            <p:extLst>
              <p:ext uri="{D42A27DB-BD31-4B8C-83A1-F6EECF244321}">
                <p14:modId xmlns:p14="http://schemas.microsoft.com/office/powerpoint/2010/main" val="1765227695"/>
              </p:ext>
            </p:extLst>
          </p:nvPr>
        </p:nvGraphicFramePr>
        <p:xfrm>
          <a:off x="1056001" y="4227734"/>
          <a:ext cx="10079999" cy="740572"/>
        </p:xfrm>
        <a:graphic>
          <a:graphicData uri="http://schemas.openxmlformats.org/drawingml/2006/table">
            <a:tbl>
              <a:tblPr firstRow="1" bandRow="1">
                <a:tableStyleId>{00A15C55-8517-42AA-B614-E9B94910E393}</a:tableStyleId>
              </a:tblPr>
              <a:tblGrid>
                <a:gridCol w="3254207">
                  <a:extLst>
                    <a:ext uri="{9D8B030D-6E8A-4147-A177-3AD203B41FA5}">
                      <a16:colId xmlns:a16="http://schemas.microsoft.com/office/drawing/2014/main" val="20000"/>
                    </a:ext>
                  </a:extLst>
                </a:gridCol>
                <a:gridCol w="3992796">
                  <a:extLst>
                    <a:ext uri="{9D8B030D-6E8A-4147-A177-3AD203B41FA5}">
                      <a16:colId xmlns:a16="http://schemas.microsoft.com/office/drawing/2014/main" val="20001"/>
                    </a:ext>
                  </a:extLst>
                </a:gridCol>
                <a:gridCol w="2832996">
                  <a:extLst>
                    <a:ext uri="{9D8B030D-6E8A-4147-A177-3AD203B41FA5}">
                      <a16:colId xmlns:a16="http://schemas.microsoft.com/office/drawing/2014/main" val="20002"/>
                    </a:ext>
                  </a:extLst>
                </a:gridCol>
              </a:tblGrid>
              <a:tr h="401143">
                <a:tc>
                  <a:txBody>
                    <a:bodyPr/>
                    <a:lstStyle/>
                    <a:p>
                      <a:pPr algn="ctr">
                        <a:spcBef>
                          <a:spcPts val="200"/>
                        </a:spcBef>
                        <a:spcAft>
                          <a:spcPts val="200"/>
                        </a:spcAft>
                      </a:pPr>
                      <a:r>
                        <a:rPr kumimoji="1" lang="en-US" altLang="ja-JP" sz="2000" b="1">
                          <a:latin typeface="Frutiger LT Pro 57 Condensed" panose="020B0606020204020204" pitchFamily="34" charset="0"/>
                        </a:rPr>
                        <a:t>UNFCCC</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Level</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Contents</a:t>
                      </a:r>
                      <a:endParaRPr kumimoji="1" lang="ja-JP" altLang="en-US" sz="2000" b="1">
                        <a:latin typeface="Frutiger LT Pro 57 Condensed" panose="020B0606020204020204" pitchFamily="34" charset="0"/>
                      </a:endParaRPr>
                    </a:p>
                  </a:txBody>
                  <a:tcPr>
                    <a:solidFill>
                      <a:srgbClr val="0070C0"/>
                    </a:solidFill>
                  </a:tcPr>
                </a:tc>
                <a:extLst>
                  <a:ext uri="{0D108BD9-81ED-4DB2-BD59-A6C34878D82A}">
                    <a16:rowId xmlns:a16="http://schemas.microsoft.com/office/drawing/2014/main" val="10000"/>
                  </a:ext>
                </a:extLst>
              </a:tr>
              <a:tr h="339429">
                <a:tc>
                  <a:txBody>
                    <a:bodyPr/>
                    <a:lstStyle/>
                    <a:p>
                      <a:pPr marL="0" algn="l" defTabSz="914377" rtl="0" eaLnBrk="1" latinLnBrk="0" hangingPunct="1">
                        <a:spcBef>
                          <a:spcPts val="200"/>
                        </a:spcBef>
                        <a:spcAft>
                          <a:spcPts val="200"/>
                        </a:spcAft>
                      </a:pPr>
                      <a:r>
                        <a:rPr kumimoji="1" lang="en-US" altLang="ja-JP" sz="1600" b="1" kern="1200">
                          <a:solidFill>
                            <a:schemeClr val="dk1"/>
                          </a:solidFill>
                          <a:latin typeface="Frutiger LT Pro 57 Condensed" panose="020B0606020204020204" pitchFamily="34" charset="0"/>
                          <a:ea typeface="+mn-ea"/>
                          <a:cs typeface="+mn-cs"/>
                        </a:rPr>
                        <a:t>UNFCCC CRT</a:t>
                      </a:r>
                      <a:endParaRPr kumimoji="1" lang="ja-JP" altLang="en-US" sz="1600" b="1" kern="1200">
                        <a:solidFill>
                          <a:schemeClr val="dk1"/>
                        </a:solidFill>
                        <a:latin typeface="Frutiger LT Pro 57 Condensed" panose="020B0606020204020204" pitchFamily="34" charset="0"/>
                        <a:ea typeface="+mn-ea"/>
                        <a:cs typeface="+mn-cs"/>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1" lang="en-US" altLang="ja-JP" sz="1600" b="1">
                          <a:latin typeface="Frutiger LT Pro 57 Condensed" panose="020B0606020204020204" pitchFamily="34" charset="0"/>
                        </a:rPr>
                        <a:t>1.A.1.a.ii (most disaggregated level)</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marL="0" marR="0" lvl="0" indent="0" algn="l" defTabSz="914377" rtl="0" eaLnBrk="1" fontAlgn="auto" latinLnBrk="0" hangingPunct="1">
                        <a:lnSpc>
                          <a:spcPct val="100000"/>
                        </a:lnSpc>
                        <a:spcBef>
                          <a:spcPts val="200"/>
                        </a:spcBef>
                        <a:spcAft>
                          <a:spcPts val="200"/>
                        </a:spcAft>
                        <a:buClrTx/>
                        <a:buSzTx/>
                        <a:buFontTx/>
                        <a:buNone/>
                        <a:tabLst/>
                        <a:defRPr/>
                      </a:pPr>
                      <a:r>
                        <a:rPr kumimoji="1" lang="en-US" altLang="ja-JP" sz="1600" b="1">
                          <a:latin typeface="Frutiger LT Pro 57 Condensed" panose="020B0606020204020204" pitchFamily="34" charset="0"/>
                        </a:rPr>
                        <a:t>AD,</a:t>
                      </a:r>
                      <a:r>
                        <a:rPr kumimoji="1" lang="en-US" altLang="ja-JP" sz="1600" b="1" baseline="0">
                          <a:latin typeface="Frutiger LT Pro 57 Condensed" panose="020B0606020204020204" pitchFamily="34" charset="0"/>
                        </a:rPr>
                        <a:t> </a:t>
                      </a: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879949812"/>
                  </a:ext>
                </a:extLst>
              </a:tr>
            </a:tbl>
          </a:graphicData>
        </a:graphic>
      </p:graphicFrame>
      <p:sp>
        <p:nvSpPr>
          <p:cNvPr id="7" name="Rectangle 6">
            <a:extLst>
              <a:ext uri="{FF2B5EF4-FFF2-40B4-BE49-F238E27FC236}">
                <a16:creationId xmlns:a16="http://schemas.microsoft.com/office/drawing/2014/main" id="{03BCDB80-A51D-AD57-858C-9A145D75BB80}"/>
              </a:ext>
            </a:extLst>
          </p:cNvPr>
          <p:cNvSpPr/>
          <p:nvPr/>
        </p:nvSpPr>
        <p:spPr>
          <a:xfrm>
            <a:off x="696000" y="3502703"/>
            <a:ext cx="10800000" cy="720000"/>
          </a:xfrm>
          <a:prstGeom prst="rect">
            <a:avLst/>
          </a:prstGeom>
        </p:spPr>
        <p:txBody>
          <a:bodyPr wrap="square">
            <a:spAutoFit/>
          </a:bodyPr>
          <a:lstStyle/>
          <a:p>
            <a:r>
              <a:rPr lang="en-US" altLang="ja-JP" sz="2200" b="1" u="sng">
                <a:solidFill>
                  <a:srgbClr val="0070C0"/>
                </a:solidFill>
                <a:latin typeface="Frutiger LT Pro 57 Condensed" panose="020B0606020204020204" pitchFamily="34" charset="0"/>
              </a:rPr>
              <a:t>Main Menu </a:t>
            </a:r>
          </a:p>
          <a:p>
            <a:pPr marL="800100" lvl="2"/>
            <a:r>
              <a:rPr lang="en-US" altLang="ja-JP" sz="2200" b="1">
                <a:solidFill>
                  <a:srgbClr val="0070C0"/>
                </a:solidFill>
                <a:latin typeface="Frutiger LT Pro 57 Condensed" panose="020B0606020204020204" pitchFamily="34" charset="0"/>
              </a:rPr>
              <a:t>→ Export</a:t>
            </a:r>
            <a:endParaRPr lang="en-GB" sz="2200">
              <a:solidFill>
                <a:srgbClr val="0070C0"/>
              </a:solidFill>
              <a:latin typeface="Frutiger LT Pro 57 Condensed" panose="020B0606020204020204" pitchFamily="34" charset="0"/>
            </a:endParaRPr>
          </a:p>
        </p:txBody>
      </p:sp>
      <p:sp>
        <p:nvSpPr>
          <p:cNvPr id="8" name="Rectangle 3">
            <a:extLst>
              <a:ext uri="{FF2B5EF4-FFF2-40B4-BE49-F238E27FC236}">
                <a16:creationId xmlns:a16="http://schemas.microsoft.com/office/drawing/2014/main" id="{25164014-5B94-A94C-8525-A2F4761674FD}"/>
              </a:ext>
            </a:extLst>
          </p:cNvPr>
          <p:cNvSpPr txBox="1">
            <a:spLocks noChangeArrowheads="1"/>
          </p:cNvSpPr>
          <p:nvPr/>
        </p:nvSpPr>
        <p:spPr bwMode="auto">
          <a:xfrm>
            <a:off x="437599" y="5134215"/>
            <a:ext cx="11520000" cy="72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fontAlgn="base">
              <a:spcBef>
                <a:spcPct val="20000"/>
              </a:spcBef>
              <a:spcAft>
                <a:spcPct val="0"/>
              </a:spcAft>
              <a:buChar char="•"/>
              <a:defRPr sz="2800">
                <a:solidFill>
                  <a:srgbClr val="002060"/>
                </a:solidFill>
                <a:latin typeface="Arial Narrow" pitchFamily="34" charset="0"/>
                <a:ea typeface="+mn-ea"/>
                <a:cs typeface="+mn-cs"/>
              </a:defRPr>
            </a:lvl1pPr>
            <a:lvl2pPr marL="742932" indent="-285744" algn="l" rtl="0" fontAlgn="base">
              <a:spcBef>
                <a:spcPct val="20000"/>
              </a:spcBef>
              <a:spcAft>
                <a:spcPct val="0"/>
              </a:spcAft>
              <a:buChar char="–"/>
              <a:defRPr sz="2400">
                <a:solidFill>
                  <a:srgbClr val="002060"/>
                </a:solidFill>
                <a:latin typeface="Arial Narrow" pitchFamily="34" charset="0"/>
              </a:defRPr>
            </a:lvl2pPr>
            <a:lvl3pPr marL="1142971" indent="-228594" algn="l" rtl="0" fontAlgn="base">
              <a:spcBef>
                <a:spcPct val="20000"/>
              </a:spcBef>
              <a:spcAft>
                <a:spcPct val="0"/>
              </a:spcAft>
              <a:buChar char="•"/>
              <a:defRPr sz="2000">
                <a:solidFill>
                  <a:srgbClr val="002060"/>
                </a:solidFill>
                <a:latin typeface="Arial Narrow" pitchFamily="34" charset="0"/>
              </a:defRPr>
            </a:lvl3pPr>
            <a:lvl4pPr marL="1600160" indent="-228594" algn="l" rtl="0" fontAlgn="base">
              <a:spcBef>
                <a:spcPct val="20000"/>
              </a:spcBef>
              <a:spcAft>
                <a:spcPct val="0"/>
              </a:spcAft>
              <a:buChar char="–"/>
              <a:defRPr>
                <a:solidFill>
                  <a:srgbClr val="002060"/>
                </a:solidFill>
                <a:latin typeface="Arial Narrow" pitchFamily="34" charset="0"/>
              </a:defRPr>
            </a:lvl4pPr>
            <a:lvl5pPr marL="2057349" indent="-228594" algn="l" rtl="0" fontAlgn="base">
              <a:spcBef>
                <a:spcPct val="20000"/>
              </a:spcBef>
              <a:spcAft>
                <a:spcPct val="0"/>
              </a:spcAft>
              <a:buChar char="»"/>
              <a:defRPr sz="1600">
                <a:solidFill>
                  <a:srgbClr val="002060"/>
                </a:solidFill>
                <a:latin typeface="Arial Narrow" pitchFamily="34" charset="0"/>
              </a:defRPr>
            </a:lvl5pPr>
            <a:lvl6pPr marL="2514537" indent="-228594" algn="l" rtl="0" eaLnBrk="1" fontAlgn="base" hangingPunct="1">
              <a:spcBef>
                <a:spcPct val="20000"/>
              </a:spcBef>
              <a:spcAft>
                <a:spcPct val="0"/>
              </a:spcAft>
              <a:buChar char="»"/>
              <a:defRPr sz="1600">
                <a:solidFill>
                  <a:schemeClr val="tx1"/>
                </a:solidFill>
                <a:latin typeface="+mn-lt"/>
              </a:defRPr>
            </a:lvl6pPr>
            <a:lvl7pPr marL="2971726" indent="-228594" algn="l" rtl="0" eaLnBrk="1" fontAlgn="base" hangingPunct="1">
              <a:spcBef>
                <a:spcPct val="20000"/>
              </a:spcBef>
              <a:spcAft>
                <a:spcPct val="0"/>
              </a:spcAft>
              <a:buChar char="»"/>
              <a:defRPr sz="1600">
                <a:solidFill>
                  <a:schemeClr val="tx1"/>
                </a:solidFill>
                <a:latin typeface="+mn-lt"/>
              </a:defRPr>
            </a:lvl7pPr>
            <a:lvl8pPr marL="3428914" indent="-228594" algn="l" rtl="0" eaLnBrk="1" fontAlgn="base" hangingPunct="1">
              <a:spcBef>
                <a:spcPct val="20000"/>
              </a:spcBef>
              <a:spcAft>
                <a:spcPct val="0"/>
              </a:spcAft>
              <a:buChar char="»"/>
              <a:defRPr sz="1600">
                <a:solidFill>
                  <a:schemeClr val="tx1"/>
                </a:solidFill>
                <a:latin typeface="+mn-lt"/>
              </a:defRPr>
            </a:lvl8pPr>
            <a:lvl9pPr marL="3886103" indent="-228594" algn="l" rtl="0" eaLnBrk="1" fontAlgn="base" hangingPunct="1">
              <a:spcBef>
                <a:spcPct val="20000"/>
              </a:spcBef>
              <a:spcAft>
                <a:spcPct val="0"/>
              </a:spcAft>
              <a:buChar char="»"/>
              <a:defRPr sz="1600">
                <a:solidFill>
                  <a:schemeClr val="tx1"/>
                </a:solidFill>
                <a:latin typeface="+mn-lt"/>
              </a:defRPr>
            </a:lvl9pPr>
          </a:lstStyle>
          <a:p>
            <a:pPr marL="0" indent="0" algn="ctr">
              <a:spcBef>
                <a:spcPct val="40000"/>
              </a:spcBef>
              <a:buFontTx/>
              <a:buNone/>
              <a:defRPr/>
            </a:pPr>
            <a:r>
              <a:rPr lang="en-US" altLang="ja-JP" sz="2000" b="1" kern="0" dirty="0">
                <a:solidFill>
                  <a:srgbClr val="0070C0"/>
                </a:solidFill>
                <a:latin typeface="Frutiger LT Pro 57 Condensed" panose="020B0606020204020204" pitchFamily="34" charset="0"/>
              </a:rPr>
              <a:t>Note: </a:t>
            </a:r>
            <a:r>
              <a:rPr lang="en-US" altLang="ja-JP" sz="2000" b="1" i="1" kern="0" dirty="0">
                <a:solidFill>
                  <a:srgbClr val="0070C0"/>
                </a:solidFill>
                <a:latin typeface="Frutiger LT Pro 57 Condensed" panose="020B0606020204020204" pitchFamily="34" charset="0"/>
              </a:rPr>
              <a:t>All reports, except UNFCCC CRT, can be exported as MS Excel file.</a:t>
            </a:r>
          </a:p>
          <a:p>
            <a:pPr marL="0" indent="0" algn="ctr">
              <a:spcBef>
                <a:spcPct val="40000"/>
              </a:spcBef>
              <a:buFontTx/>
              <a:buNone/>
              <a:defRPr/>
            </a:pPr>
            <a:r>
              <a:rPr lang="en-US" altLang="ja-JP" sz="1600" b="1" i="1" kern="0" dirty="0">
                <a:solidFill>
                  <a:srgbClr val="FF0000"/>
                </a:solidFill>
                <a:latin typeface="Frutiger LT Pro 57 Condensed" panose="020B0606020204020204" pitchFamily="34" charset="0"/>
              </a:rPr>
              <a:t>UNFCCC CRT can be saved as:</a:t>
            </a:r>
          </a:p>
          <a:p>
            <a:pPr algn="ctr">
              <a:spcBef>
                <a:spcPct val="40000"/>
              </a:spcBef>
              <a:buFont typeface="Wingdings" panose="05000000000000000000" pitchFamily="2" charset="2"/>
              <a:buChar char="ü"/>
              <a:defRPr/>
            </a:pPr>
            <a:r>
              <a:rPr lang="en-US" altLang="ja-JP" sz="1600" b="1" i="1" kern="0" dirty="0">
                <a:solidFill>
                  <a:srgbClr val="FF0000"/>
                </a:solidFill>
                <a:latin typeface="Frutiger LT Pro 57 Condensed" panose="020B0606020204020204" pitchFamily="34" charset="0"/>
              </a:rPr>
              <a:t> JSON file for upload to the UNFCCC ETF Reporting Tool</a:t>
            </a:r>
          </a:p>
          <a:p>
            <a:pPr algn="ctr">
              <a:spcBef>
                <a:spcPct val="40000"/>
              </a:spcBef>
              <a:buFont typeface="Wingdings" panose="05000000000000000000" pitchFamily="2" charset="2"/>
              <a:buChar char="ü"/>
              <a:defRPr/>
            </a:pPr>
            <a:r>
              <a:rPr lang="en-US" altLang="ja-JP" sz="1600" b="1" i="1" kern="0" dirty="0">
                <a:solidFill>
                  <a:srgbClr val="FF0000"/>
                </a:solidFill>
                <a:latin typeface="Frutiger LT Pro 57 Condensed" panose="020B0606020204020204" pitchFamily="34" charset="0"/>
              </a:rPr>
              <a:t>XML file that can be viewed in the IPCC Software</a:t>
            </a:r>
            <a:endParaRPr lang="en-US" altLang="ja-JP" sz="1800" b="1" kern="0" dirty="0">
              <a:solidFill>
                <a:srgbClr val="FF0000"/>
              </a:solidFill>
              <a:latin typeface="Frutiger LT Pro 57 Condensed" panose="020B0606020204020204" pitchFamily="34" charset="0"/>
            </a:endParaRPr>
          </a:p>
        </p:txBody>
      </p:sp>
      <p:sp>
        <p:nvSpPr>
          <p:cNvPr id="9" name="Title 1">
            <a:extLst>
              <a:ext uri="{FF2B5EF4-FFF2-40B4-BE49-F238E27FC236}">
                <a16:creationId xmlns:a16="http://schemas.microsoft.com/office/drawing/2014/main" id="{73F44F84-362B-7D8F-1BCC-38EE1DE1841E}"/>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Reporting – Summary</a:t>
            </a:r>
          </a:p>
        </p:txBody>
      </p:sp>
      <p:pic>
        <p:nvPicPr>
          <p:cNvPr id="4" name="Graphic 3" descr="Award ribbon with star">
            <a:extLst>
              <a:ext uri="{FF2B5EF4-FFF2-40B4-BE49-F238E27FC236}">
                <a16:creationId xmlns:a16="http://schemas.microsoft.com/office/drawing/2014/main" id="{5CD64FEA-09CE-8460-25D6-3865CA89FC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2953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E0FB-2E25-9264-34F0-0487A7C5B51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913BFEB-0627-176A-E6C1-78AE78A16D58}"/>
              </a:ext>
            </a:extLst>
          </p:cNvPr>
          <p:cNvSpPr txBox="1"/>
          <p:nvPr/>
        </p:nvSpPr>
        <p:spPr>
          <a:xfrm>
            <a:off x="336000" y="1468447"/>
            <a:ext cx="11262613" cy="1354217"/>
          </a:xfrm>
          <a:prstGeom prst="rect">
            <a:avLst/>
          </a:prstGeom>
          <a:noFill/>
        </p:spPr>
        <p:txBody>
          <a:bodyPr wrap="square">
            <a:spAutoFit/>
          </a:bodyPr>
          <a:lstStyle/>
          <a:p>
            <a:pPr algn="just">
              <a:spcBef>
                <a:spcPts val="300"/>
              </a:spcBef>
              <a:spcAft>
                <a:spcPts val="300"/>
              </a:spcAft>
            </a:pPr>
            <a:r>
              <a:rPr lang="en-US" dirty="0">
                <a:solidFill>
                  <a:srgbClr val="0070C0"/>
                </a:solidFill>
                <a:latin typeface="Frutiger LT Pro 57 Condensed" panose="020B0606020204020204" pitchFamily="34" charset="0"/>
              </a:rPr>
              <a:t>This Reporting Table is an aggregated version of Uncertainty Analysis IPCC Table 3.2.</a:t>
            </a:r>
          </a:p>
          <a:p>
            <a:pPr algn="just">
              <a:spcBef>
                <a:spcPts val="300"/>
              </a:spcBef>
              <a:spcAft>
                <a:spcPts val="300"/>
              </a:spcAft>
            </a:pPr>
            <a:r>
              <a:rPr lang="en-US" dirty="0">
                <a:solidFill>
                  <a:srgbClr val="0070C0"/>
                </a:solidFill>
                <a:latin typeface="Frutiger LT Pro 57 Condensed" panose="020B0606020204020204" pitchFamily="34" charset="0"/>
              </a:rPr>
              <a:t>The list of aggregated IPCC categories is based on IPCC Table 4.1 in Vol.1.</a:t>
            </a:r>
          </a:p>
          <a:p>
            <a:pPr algn="just">
              <a:spcBef>
                <a:spcPts val="300"/>
              </a:spcBef>
              <a:spcAft>
                <a:spcPts val="300"/>
              </a:spcAft>
            </a:pPr>
            <a:r>
              <a:rPr lang="en-US" dirty="0">
                <a:solidFill>
                  <a:srgbClr val="0070C0"/>
                </a:solidFill>
                <a:latin typeface="Frutiger LT Pro 57 Condensed" panose="020B0606020204020204" pitchFamily="34" charset="0"/>
              </a:rPr>
              <a:t>Uncertainties from disaggregated levels are combined by multiplication according to Uncertainty Analysis IPCC Equation 3.1.</a:t>
            </a:r>
            <a:endParaRPr lang="en-US" b="1" dirty="0">
              <a:solidFill>
                <a:srgbClr val="0070C0"/>
              </a:solidFill>
              <a:latin typeface="Frutiger LT Pro 57 Condensed" panose="020B0606020204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8A7951AD-42A8-E497-2A0F-0A33B81C1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579" y="2640950"/>
            <a:ext cx="7964605" cy="3988687"/>
          </a:xfrm>
          <a:prstGeom prst="rect">
            <a:avLst/>
          </a:prstGeom>
          <a:ln w="3175">
            <a:solidFill>
              <a:schemeClr val="tx1"/>
            </a:solidFill>
          </a:ln>
        </p:spPr>
      </p:pic>
      <p:sp>
        <p:nvSpPr>
          <p:cNvPr id="8" name="Title 1">
            <a:extLst>
              <a:ext uri="{FF2B5EF4-FFF2-40B4-BE49-F238E27FC236}">
                <a16:creationId xmlns:a16="http://schemas.microsoft.com/office/drawing/2014/main" id="{0BA67B9F-2F4E-10C9-7379-4A9E455472DB}"/>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Uncertainties</a:t>
            </a:r>
          </a:p>
        </p:txBody>
      </p:sp>
      <p:pic>
        <p:nvPicPr>
          <p:cNvPr id="13" name="Picture 12">
            <a:extLst>
              <a:ext uri="{FF2B5EF4-FFF2-40B4-BE49-F238E27FC236}">
                <a16:creationId xmlns:a16="http://schemas.microsoft.com/office/drawing/2014/main" id="{1E90D47A-D2E6-F1C8-718A-C1FE5DF9FC3D}"/>
              </a:ext>
            </a:extLst>
          </p:cNvPr>
          <p:cNvPicPr>
            <a:picLocks noChangeAspect="1"/>
          </p:cNvPicPr>
          <p:nvPr/>
        </p:nvPicPr>
        <p:blipFill>
          <a:blip r:embed="rId3"/>
          <a:stretch>
            <a:fillRect/>
          </a:stretch>
        </p:blipFill>
        <p:spPr>
          <a:xfrm>
            <a:off x="336000" y="818923"/>
            <a:ext cx="11520000" cy="440437"/>
          </a:xfrm>
          <a:prstGeom prst="rect">
            <a:avLst/>
          </a:prstGeom>
        </p:spPr>
      </p:pic>
      <p:sp>
        <p:nvSpPr>
          <p:cNvPr id="14" name="Rectangle 13">
            <a:extLst>
              <a:ext uri="{FF2B5EF4-FFF2-40B4-BE49-F238E27FC236}">
                <a16:creationId xmlns:a16="http://schemas.microsoft.com/office/drawing/2014/main" id="{87DC4B83-5FE4-B3CF-D752-B08A592C5F77}"/>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EDC1181E-30FE-98EA-86C2-672E47FDB1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2433857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Window Menu</a:t>
            </a:r>
          </a:p>
        </p:txBody>
      </p:sp>
    </p:spTree>
    <p:extLst>
      <p:ext uri="{BB962C8B-B14F-4D97-AF65-F5344CB8AC3E}">
        <p14:creationId xmlns:p14="http://schemas.microsoft.com/office/powerpoint/2010/main" val="27609309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33EF3-61F9-2268-A8E3-B40EEAF6BBD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297B64-DAD6-D8E7-312C-A08F2572B7FF}"/>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Window Menu</a:t>
            </a:r>
          </a:p>
        </p:txBody>
      </p:sp>
      <p:pic>
        <p:nvPicPr>
          <p:cNvPr id="8" name="Picture 7">
            <a:extLst>
              <a:ext uri="{FF2B5EF4-FFF2-40B4-BE49-F238E27FC236}">
                <a16:creationId xmlns:a16="http://schemas.microsoft.com/office/drawing/2014/main" id="{CCDA3804-F929-2086-7C1A-C830F2B79C5F}"/>
              </a:ext>
            </a:extLst>
          </p:cNvPr>
          <p:cNvPicPr>
            <a:picLocks noChangeAspect="1"/>
          </p:cNvPicPr>
          <p:nvPr/>
        </p:nvPicPr>
        <p:blipFill>
          <a:blip r:embed="rId2"/>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093DDF1D-80DA-2BD1-4414-BDBB31D0A873}"/>
              </a:ext>
            </a:extLst>
          </p:cNvPr>
          <p:cNvSpPr/>
          <p:nvPr/>
        </p:nvSpPr>
        <p:spPr>
          <a:xfrm>
            <a:off x="9350888" y="814101"/>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61C1975-1418-B2E0-18BE-C221AE24E5B4}"/>
              </a:ext>
            </a:extLst>
          </p:cNvPr>
          <p:cNvGrpSpPr/>
          <p:nvPr/>
        </p:nvGrpSpPr>
        <p:grpSpPr>
          <a:xfrm>
            <a:off x="4476000" y="1706252"/>
            <a:ext cx="3240000" cy="4332825"/>
            <a:chOff x="4476000" y="1706252"/>
            <a:chExt cx="3240000" cy="4332825"/>
          </a:xfrm>
        </p:grpSpPr>
        <p:pic>
          <p:nvPicPr>
            <p:cNvPr id="13" name="Picture 12">
              <a:extLst>
                <a:ext uri="{FF2B5EF4-FFF2-40B4-BE49-F238E27FC236}">
                  <a16:creationId xmlns:a16="http://schemas.microsoft.com/office/drawing/2014/main" id="{FFD299B0-83F3-11CB-0F05-9473A6158A51}"/>
                </a:ext>
              </a:extLst>
            </p:cNvPr>
            <p:cNvPicPr>
              <a:picLocks noChangeAspect="1"/>
            </p:cNvPicPr>
            <p:nvPr/>
          </p:nvPicPr>
          <p:blipFill rotWithShape="1">
            <a:blip r:embed="rId3"/>
            <a:srcRect l="2462" t="1292"/>
            <a:stretch/>
          </p:blipFill>
          <p:spPr>
            <a:xfrm>
              <a:off x="4476000" y="1706252"/>
              <a:ext cx="3240000" cy="4332825"/>
            </a:xfrm>
            <a:prstGeom prst="rect">
              <a:avLst/>
            </a:prstGeom>
            <a:ln w="3175">
              <a:solidFill>
                <a:schemeClr val="tx1"/>
              </a:solidFill>
            </a:ln>
          </p:spPr>
        </p:pic>
        <p:sp>
          <p:nvSpPr>
            <p:cNvPr id="14" name="Rectangle 13">
              <a:extLst>
                <a:ext uri="{FF2B5EF4-FFF2-40B4-BE49-F238E27FC236}">
                  <a16:creationId xmlns:a16="http://schemas.microsoft.com/office/drawing/2014/main" id="{CC09F48F-CF48-2EF0-6C55-46522363A4D2}"/>
                </a:ext>
              </a:extLst>
            </p:cNvPr>
            <p:cNvSpPr/>
            <p:nvPr/>
          </p:nvSpPr>
          <p:spPr>
            <a:xfrm>
              <a:off x="5410986" y="1706252"/>
              <a:ext cx="2305014" cy="2450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58D5A58D-3D0D-A911-F6AD-01669AE2A595}"/>
              </a:ext>
            </a:extLst>
          </p:cNvPr>
          <p:cNvSpPr txBox="1"/>
          <p:nvPr/>
        </p:nvSpPr>
        <p:spPr>
          <a:xfrm>
            <a:off x="4476000" y="1970202"/>
            <a:ext cx="338554" cy="369332"/>
          </a:xfrm>
          <a:prstGeom prst="rect">
            <a:avLst/>
          </a:prstGeom>
          <a:noFill/>
        </p:spPr>
        <p:txBody>
          <a:bodyPr wrap="none" rtlCol="0">
            <a:spAutoFit/>
          </a:bodyPr>
          <a:lstStyle/>
          <a:p>
            <a:r>
              <a:rPr lang="en-GB"/>
              <a:t>A</a:t>
            </a:r>
          </a:p>
        </p:txBody>
      </p:sp>
      <p:sp>
        <p:nvSpPr>
          <p:cNvPr id="17" name="TextBox 16">
            <a:extLst>
              <a:ext uri="{FF2B5EF4-FFF2-40B4-BE49-F238E27FC236}">
                <a16:creationId xmlns:a16="http://schemas.microsoft.com/office/drawing/2014/main" id="{DA9B2372-180A-C5EC-9849-B3032884AA73}"/>
              </a:ext>
            </a:extLst>
          </p:cNvPr>
          <p:cNvSpPr txBox="1"/>
          <p:nvPr/>
        </p:nvSpPr>
        <p:spPr>
          <a:xfrm>
            <a:off x="4476000" y="2305364"/>
            <a:ext cx="338554" cy="369332"/>
          </a:xfrm>
          <a:prstGeom prst="rect">
            <a:avLst/>
          </a:prstGeom>
          <a:noFill/>
        </p:spPr>
        <p:txBody>
          <a:bodyPr wrap="none" rtlCol="0">
            <a:spAutoFit/>
          </a:bodyPr>
          <a:lstStyle/>
          <a:p>
            <a:r>
              <a:rPr lang="en-GB"/>
              <a:t>B</a:t>
            </a:r>
          </a:p>
        </p:txBody>
      </p:sp>
      <p:sp>
        <p:nvSpPr>
          <p:cNvPr id="2" name="TextBox 1">
            <a:extLst>
              <a:ext uri="{FF2B5EF4-FFF2-40B4-BE49-F238E27FC236}">
                <a16:creationId xmlns:a16="http://schemas.microsoft.com/office/drawing/2014/main" id="{1170C4FF-B72C-F4D5-F6A8-CFA8A770F251}"/>
              </a:ext>
            </a:extLst>
          </p:cNvPr>
          <p:cNvSpPr txBox="1"/>
          <p:nvPr/>
        </p:nvSpPr>
        <p:spPr>
          <a:xfrm>
            <a:off x="8563582" y="2947229"/>
            <a:ext cx="3240000" cy="2160000"/>
          </a:xfrm>
          <a:prstGeom prst="rect">
            <a:avLst/>
          </a:prstGeom>
          <a:noFill/>
        </p:spPr>
        <p:txBody>
          <a:bodyPr wrap="square" rtlCol="0">
            <a:spAutoFit/>
          </a:bodyPr>
          <a:lstStyle/>
          <a:p>
            <a:pPr algn="just"/>
            <a:r>
              <a:rPr lang="en-US" b="1" dirty="0">
                <a:solidFill>
                  <a:srgbClr val="FF0000"/>
                </a:solidFill>
                <a:latin typeface="Frutiger LT Pro 57 Condensed" panose="020B0606020204020204" pitchFamily="34" charset="0"/>
              </a:rPr>
              <a:t>NOTE</a:t>
            </a:r>
            <a:r>
              <a:rPr lang="en-US" dirty="0">
                <a:solidFill>
                  <a:srgbClr val="FF0000"/>
                </a:solidFill>
                <a:latin typeface="Frutiger LT Pro 57 Condensed" panose="020B0606020204020204" pitchFamily="34" charset="0"/>
              </a:rPr>
              <a:t>:</a:t>
            </a:r>
          </a:p>
          <a:p>
            <a:pPr algn="just"/>
            <a:r>
              <a:rPr lang="en-US" dirty="0">
                <a:solidFill>
                  <a:srgbClr val="0070C0"/>
                </a:solidFill>
                <a:latin typeface="Frutiger LT Pro 57 Condensed" panose="020B0606020204020204" pitchFamily="34" charset="0"/>
              </a:rPr>
              <a:t>The list of worksheets you see in this window depends on what you have opened. When first starting, you will see just “Worksheets”. You can see here that this user has opened various reporting tables.</a:t>
            </a:r>
          </a:p>
        </p:txBody>
      </p:sp>
      <p:pic>
        <p:nvPicPr>
          <p:cNvPr id="4" name="Graphic 3" descr="Megaphone outline">
            <a:extLst>
              <a:ext uri="{FF2B5EF4-FFF2-40B4-BE49-F238E27FC236}">
                <a16:creationId xmlns:a16="http://schemas.microsoft.com/office/drawing/2014/main" id="{D64A3035-4D3E-6E2C-FBE3-AF43F1BBEE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1688" y="2456233"/>
            <a:ext cx="914400" cy="914400"/>
          </a:xfrm>
          <a:prstGeom prst="rect">
            <a:avLst/>
          </a:prstGeom>
        </p:spPr>
      </p:pic>
      <p:pic>
        <p:nvPicPr>
          <p:cNvPr id="3" name="Graphic 2" descr="Award ribbon with star">
            <a:extLst>
              <a:ext uri="{FF2B5EF4-FFF2-40B4-BE49-F238E27FC236}">
                <a16:creationId xmlns:a16="http://schemas.microsoft.com/office/drawing/2014/main" id="{4384057A-6D78-CA0D-BE2B-8172A71BB0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3197281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6FF7-9EC3-3DF3-F167-C684184948C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40FCF9F-0676-EA75-6735-BE1D8BEAD38A}"/>
              </a:ext>
            </a:extLst>
          </p:cNvPr>
          <p:cNvSpPr txBox="1"/>
          <p:nvPr/>
        </p:nvSpPr>
        <p:spPr>
          <a:xfrm>
            <a:off x="336000" y="1584353"/>
            <a:ext cx="11520000" cy="3600986"/>
          </a:xfrm>
          <a:prstGeom prst="rect">
            <a:avLst/>
          </a:prstGeom>
          <a:noFill/>
        </p:spPr>
        <p:txBody>
          <a:bodyPr wrap="square">
            <a:spAutoFit/>
          </a:bodyPr>
          <a:lstStyle/>
          <a:p>
            <a:pPr algn="just">
              <a:spcBef>
                <a:spcPts val="300"/>
              </a:spcBef>
              <a:spcAft>
                <a:spcPts val="300"/>
              </a:spcAft>
            </a:pPr>
            <a:r>
              <a:rPr lang="en-US" sz="1800" i="0" u="none" strike="noStrike" baseline="0">
                <a:solidFill>
                  <a:srgbClr val="0070C0"/>
                </a:solidFill>
                <a:latin typeface="+mj-lt"/>
              </a:rPr>
              <a:t>When working with the </a:t>
            </a:r>
            <a:r>
              <a:rPr lang="en-US" sz="1800" i="1" u="none" strike="noStrike" baseline="0">
                <a:solidFill>
                  <a:srgbClr val="0070C0"/>
                </a:solidFill>
                <a:latin typeface="+mj-lt"/>
              </a:rPr>
              <a:t>Software</a:t>
            </a:r>
            <a:r>
              <a:rPr lang="en-US" sz="1800" i="0" u="none" strike="noStrike" baseline="0">
                <a:solidFill>
                  <a:srgbClr val="0070C0"/>
                </a:solidFill>
                <a:latin typeface="+mj-lt"/>
              </a:rPr>
              <a:t>, users open a number of TABs while just visualizing one at time. Thus, the </a:t>
            </a:r>
            <a:r>
              <a:rPr lang="en-US" sz="1800" i="1" u="none" strike="noStrike" baseline="0">
                <a:solidFill>
                  <a:srgbClr val="0070C0"/>
                </a:solidFill>
                <a:latin typeface="+mj-lt"/>
              </a:rPr>
              <a:t>Software</a:t>
            </a:r>
            <a:r>
              <a:rPr lang="en-US" sz="1800" i="0" u="none" strike="noStrike" baseline="0">
                <a:solidFill>
                  <a:srgbClr val="0070C0"/>
                </a:solidFill>
                <a:latin typeface="+mj-lt"/>
              </a:rPr>
              <a:t> provides a function to:</a:t>
            </a:r>
          </a:p>
          <a:p>
            <a:pPr algn="just">
              <a:spcBef>
                <a:spcPts val="300"/>
              </a:spcBef>
              <a:spcAft>
                <a:spcPts val="300"/>
              </a:spcAft>
            </a:pPr>
            <a:endParaRPr lang="en-US" sz="1800" i="0" u="none" strike="noStrike" baseline="0">
              <a:solidFill>
                <a:srgbClr val="0070C0"/>
              </a:solidFill>
              <a:latin typeface="+mj-lt"/>
            </a:endParaRPr>
          </a:p>
          <a:p>
            <a:pPr marL="358775" indent="-274638">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Minimize all </a:t>
            </a:r>
            <a:r>
              <a:rPr lang="en-US" sz="1800" b="0" i="0" u="none" strike="noStrike" baseline="0">
                <a:solidFill>
                  <a:srgbClr val="0070C0"/>
                </a:solidFill>
                <a:latin typeface="+mj-lt"/>
              </a:rPr>
              <a:t>– minimizes all windows, </a:t>
            </a:r>
            <a:br>
              <a:rPr lang="en-US" sz="1800" b="0" i="0" u="none" strike="noStrike" baseline="0">
                <a:solidFill>
                  <a:srgbClr val="0070C0"/>
                </a:solidFill>
                <a:latin typeface="+mj-lt"/>
              </a:rPr>
            </a:br>
            <a:r>
              <a:rPr lang="en-US" sz="1800" b="0" i="0" u="none" strike="noStrike" baseline="0">
                <a:solidFill>
                  <a:srgbClr val="0070C0"/>
                </a:solidFill>
                <a:latin typeface="+mj-lt"/>
              </a:rPr>
              <a:t>to display main working area</a:t>
            </a:r>
          </a:p>
          <a:p>
            <a:pPr>
              <a:spcBef>
                <a:spcPts val="300"/>
              </a:spcBef>
              <a:spcAft>
                <a:spcPts val="300"/>
              </a:spcAft>
            </a:pPr>
            <a:r>
              <a:rPr lang="en-US" sz="1800" b="0" i="0" u="none" strike="noStrike" baseline="0">
                <a:solidFill>
                  <a:srgbClr val="0070C0"/>
                </a:solidFill>
                <a:latin typeface="+mj-lt"/>
              </a:rPr>
              <a:t> </a:t>
            </a:r>
          </a:p>
          <a:p>
            <a:pPr marL="358775" indent="-274638">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Close all </a:t>
            </a:r>
            <a:r>
              <a:rPr lang="en-US" sz="1800" b="0" i="0" u="none" strike="noStrike" baseline="0">
                <a:solidFill>
                  <a:srgbClr val="0070C0"/>
                </a:solidFill>
                <a:latin typeface="+mj-lt"/>
              </a:rPr>
              <a:t>– closes all open windows</a:t>
            </a:r>
          </a:p>
          <a:p>
            <a:pPr>
              <a:spcBef>
                <a:spcPts val="300"/>
              </a:spcBef>
              <a:spcAft>
                <a:spcPts val="300"/>
              </a:spcAft>
            </a:pPr>
            <a:endParaRPr lang="en-US" sz="1800" b="0" i="0" u="none" strike="noStrike" baseline="0">
              <a:solidFill>
                <a:srgbClr val="0070C0"/>
              </a:solidFill>
              <a:latin typeface="+mj-lt"/>
            </a:endParaRPr>
          </a:p>
          <a:p>
            <a:pPr marL="358775" indent="-274638">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Windows</a:t>
            </a:r>
            <a:r>
              <a:rPr lang="en-US" sz="1800" i="0" u="none" strike="noStrike" baseline="0">
                <a:solidFill>
                  <a:srgbClr val="0070C0"/>
                </a:solidFill>
                <a:latin typeface="+mj-lt"/>
              </a:rPr>
              <a:t> list </a:t>
            </a:r>
            <a:r>
              <a:rPr lang="en-US" sz="1800" b="0" i="0" u="none" strike="noStrike" baseline="0">
                <a:solidFill>
                  <a:srgbClr val="0070C0"/>
                </a:solidFill>
                <a:latin typeface="+mj-lt"/>
              </a:rPr>
              <a:t>– users </a:t>
            </a:r>
            <a:r>
              <a:rPr lang="en-US">
                <a:solidFill>
                  <a:srgbClr val="0070C0"/>
                </a:solidFill>
                <a:latin typeface="+mj-lt"/>
              </a:rPr>
              <a:t>can quickly switch the </a:t>
            </a:r>
            <a:br>
              <a:rPr lang="en-US">
                <a:solidFill>
                  <a:srgbClr val="0070C0"/>
                </a:solidFill>
                <a:latin typeface="+mj-lt"/>
              </a:rPr>
            </a:br>
            <a:r>
              <a:rPr lang="en-US">
                <a:solidFill>
                  <a:srgbClr val="0070C0"/>
                </a:solidFill>
                <a:latin typeface="+mj-lt"/>
              </a:rPr>
              <a:t>visualization </a:t>
            </a:r>
            <a:r>
              <a:rPr lang="en-US" sz="1800" b="0" i="0" u="none" strike="noStrike" baseline="0">
                <a:solidFill>
                  <a:srgbClr val="0070C0"/>
                </a:solidFill>
                <a:latin typeface="+mj-lt"/>
              </a:rPr>
              <a:t>from a </a:t>
            </a:r>
            <a:r>
              <a:rPr lang="en-US">
                <a:solidFill>
                  <a:srgbClr val="0070C0"/>
                </a:solidFill>
                <a:latin typeface="+mj-lt"/>
              </a:rPr>
              <a:t>TAB to another TAB</a:t>
            </a:r>
            <a:r>
              <a:rPr lang="en-US" sz="1800" b="0" i="0" u="none" strike="noStrike" baseline="0">
                <a:solidFill>
                  <a:srgbClr val="0070C0"/>
                </a:solidFill>
                <a:latin typeface="+mj-lt"/>
              </a:rPr>
              <a:t> by </a:t>
            </a:r>
            <a:br>
              <a:rPr lang="en-US" sz="1800" b="0" i="0" u="none" strike="noStrike" baseline="0">
                <a:solidFill>
                  <a:srgbClr val="0070C0"/>
                </a:solidFill>
                <a:latin typeface="+mj-lt"/>
              </a:rPr>
            </a:br>
            <a:r>
              <a:rPr lang="en-US" sz="1800" b="0" i="0" u="none" strike="noStrike" baseline="0">
                <a:solidFill>
                  <a:srgbClr val="0070C0"/>
                </a:solidFill>
                <a:latin typeface="+mj-lt"/>
              </a:rPr>
              <a:t>selecting from the Window list</a:t>
            </a:r>
            <a:endParaRPr lang="en-US" b="1">
              <a:solidFill>
                <a:srgbClr val="0070C0"/>
              </a:solidFill>
            </a:endParaRPr>
          </a:p>
        </p:txBody>
      </p:sp>
      <p:sp>
        <p:nvSpPr>
          <p:cNvPr id="7" name="Title 1">
            <a:extLst>
              <a:ext uri="{FF2B5EF4-FFF2-40B4-BE49-F238E27FC236}">
                <a16:creationId xmlns:a16="http://schemas.microsoft.com/office/drawing/2014/main" id="{9441E422-C837-83A6-BCDF-EFB08B81604A}"/>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Window Menu</a:t>
            </a:r>
          </a:p>
        </p:txBody>
      </p:sp>
      <p:pic>
        <p:nvPicPr>
          <p:cNvPr id="8" name="Picture 7">
            <a:extLst>
              <a:ext uri="{FF2B5EF4-FFF2-40B4-BE49-F238E27FC236}">
                <a16:creationId xmlns:a16="http://schemas.microsoft.com/office/drawing/2014/main" id="{5DF10648-A192-2A8E-4B83-C1150B875678}"/>
              </a:ext>
            </a:extLst>
          </p:cNvPr>
          <p:cNvPicPr>
            <a:picLocks noChangeAspect="1"/>
          </p:cNvPicPr>
          <p:nvPr/>
        </p:nvPicPr>
        <p:blipFill>
          <a:blip r:embed="rId2"/>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0E4BFAE3-7116-F971-29B5-0470607C9E8C}"/>
              </a:ext>
            </a:extLst>
          </p:cNvPr>
          <p:cNvSpPr/>
          <p:nvPr/>
        </p:nvSpPr>
        <p:spPr>
          <a:xfrm>
            <a:off x="9369741" y="827360"/>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373676-F66E-659E-E426-FD6B0E06EEE0}"/>
              </a:ext>
            </a:extLst>
          </p:cNvPr>
          <p:cNvPicPr>
            <a:picLocks noChangeAspect="1"/>
          </p:cNvPicPr>
          <p:nvPr/>
        </p:nvPicPr>
        <p:blipFill>
          <a:blip r:embed="rId3"/>
          <a:stretch>
            <a:fillRect/>
          </a:stretch>
        </p:blipFill>
        <p:spPr>
          <a:xfrm>
            <a:off x="5736000" y="2231085"/>
            <a:ext cx="6120000" cy="3316995"/>
          </a:xfrm>
          <a:prstGeom prst="rect">
            <a:avLst/>
          </a:prstGeom>
          <a:ln w="3175">
            <a:solidFill>
              <a:schemeClr val="tx1"/>
            </a:solidFill>
          </a:ln>
        </p:spPr>
      </p:pic>
      <p:sp>
        <p:nvSpPr>
          <p:cNvPr id="4" name="Rectangle 3">
            <a:extLst>
              <a:ext uri="{FF2B5EF4-FFF2-40B4-BE49-F238E27FC236}">
                <a16:creationId xmlns:a16="http://schemas.microsoft.com/office/drawing/2014/main" id="{4B325E82-1AFF-A1C3-1D03-2BD8E5641EC8}"/>
              </a:ext>
            </a:extLst>
          </p:cNvPr>
          <p:cNvSpPr/>
          <p:nvPr/>
        </p:nvSpPr>
        <p:spPr>
          <a:xfrm>
            <a:off x="5665509" y="5326144"/>
            <a:ext cx="3205113" cy="2724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25C49B82-FAF1-295B-A135-C5CCC26A00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9834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7FBC76-935E-8FA6-4549-E84F6CFDAA0D}"/>
              </a:ext>
            </a:extLst>
          </p:cNvPr>
          <p:cNvGrpSpPr/>
          <p:nvPr/>
        </p:nvGrpSpPr>
        <p:grpSpPr>
          <a:xfrm>
            <a:off x="8263109" y="1299243"/>
            <a:ext cx="3290811" cy="1446550"/>
            <a:chOff x="8631163" y="1572457"/>
            <a:chExt cx="2951237" cy="1446550"/>
          </a:xfrm>
        </p:grpSpPr>
        <p:sp>
          <p:nvSpPr>
            <p:cNvPr id="16" name="TextBox 15">
              <a:extLst>
                <a:ext uri="{FF2B5EF4-FFF2-40B4-BE49-F238E27FC236}">
                  <a16:creationId xmlns:a16="http://schemas.microsoft.com/office/drawing/2014/main" id="{DA6507F4-B7E6-A168-2714-53E7A61CD911}"/>
                </a:ext>
              </a:extLst>
            </p:cNvPr>
            <p:cNvSpPr txBox="1"/>
            <p:nvPr/>
          </p:nvSpPr>
          <p:spPr>
            <a:xfrm>
              <a:off x="8631163" y="1920724"/>
              <a:ext cx="7499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Frutiger LT Std 57 Cn"/>
                  <a:ea typeface="+mn-ea"/>
                  <a:cs typeface="+mn-cs"/>
                </a:rPr>
                <a:t>=</a:t>
              </a:r>
            </a:p>
          </p:txBody>
        </p:sp>
        <p:sp>
          <p:nvSpPr>
            <p:cNvPr id="17" name="TextBox 16">
              <a:extLst>
                <a:ext uri="{FF2B5EF4-FFF2-40B4-BE49-F238E27FC236}">
                  <a16:creationId xmlns:a16="http://schemas.microsoft.com/office/drawing/2014/main" id="{0E14452B-68C5-B9C9-4002-00490C0E7728}"/>
                </a:ext>
              </a:extLst>
            </p:cNvPr>
            <p:cNvSpPr txBox="1"/>
            <p:nvPr/>
          </p:nvSpPr>
          <p:spPr>
            <a:xfrm>
              <a:off x="9814077" y="1572457"/>
              <a:ext cx="17683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4400" b="1" kern="0" dirty="0">
                  <a:solidFill>
                    <a:srgbClr val="990002"/>
                  </a:solidFill>
                  <a:effectLst>
                    <a:outerShdw blurRad="38100" dist="38100" dir="2700000" algn="tl">
                      <a:srgbClr val="000000">
                        <a:alpha val="43137"/>
                      </a:srgbClr>
                    </a:outerShdw>
                  </a:effectLst>
                  <a:latin typeface="Frutiger LT Pro 57 Condensed"/>
                  <a:ea typeface="+mj-ea"/>
                  <a:cs typeface="+mj-cs"/>
                </a:rPr>
                <a:t>95 Parties  </a:t>
              </a:r>
            </a:p>
          </p:txBody>
        </p:sp>
      </p:grpSp>
      <p:sp>
        <p:nvSpPr>
          <p:cNvPr id="22" name="Title 21">
            <a:extLst>
              <a:ext uri="{FF2B5EF4-FFF2-40B4-BE49-F238E27FC236}">
                <a16:creationId xmlns:a16="http://schemas.microsoft.com/office/drawing/2014/main" id="{7920C4E5-B721-2262-5541-9A12C22BE81A}"/>
              </a:ext>
            </a:extLst>
          </p:cNvPr>
          <p:cNvSpPr>
            <a:spLocks noGrp="1"/>
          </p:cNvSpPr>
          <p:nvPr>
            <p:ph type="title"/>
          </p:nvPr>
        </p:nvSpPr>
        <p:spPr>
          <a:xfrm>
            <a:off x="12000" y="228811"/>
            <a:ext cx="12168000" cy="540000"/>
          </a:xfrm>
        </p:spPr>
        <p:txBody>
          <a:bodyPr vert="horz" lIns="91440" tIns="45720" rIns="91440" bIns="45720" rtlCol="0" anchor="ctr">
            <a:noAutofit/>
          </a:bodyPr>
          <a:lstStyle/>
          <a:p>
            <a:pPr defTabSz="914400">
              <a:defRPr/>
            </a:pPr>
            <a:r>
              <a:rPr lang="en-US" sz="3300" b="1" dirty="0">
                <a:solidFill>
                  <a:srgbClr val="990002"/>
                </a:solidFill>
                <a:effectLst>
                  <a:outerShdw blurRad="38100" dist="38100" dir="2700000" algn="tl">
                    <a:srgbClr val="000000">
                      <a:alpha val="43137"/>
                    </a:srgbClr>
                  </a:outerShdw>
                </a:effectLst>
                <a:latin typeface="+mn-lt"/>
              </a:rPr>
              <a:t>Who is using the IPCC Inventory Software – Historical NC/BUR  </a:t>
            </a:r>
          </a:p>
        </p:txBody>
      </p:sp>
      <p:sp>
        <p:nvSpPr>
          <p:cNvPr id="2" name="TextBox 1">
            <a:extLst>
              <a:ext uri="{FF2B5EF4-FFF2-40B4-BE49-F238E27FC236}">
                <a16:creationId xmlns:a16="http://schemas.microsoft.com/office/drawing/2014/main" id="{50933A75-82F3-AE47-26E3-50D8304EA2D5}"/>
              </a:ext>
            </a:extLst>
          </p:cNvPr>
          <p:cNvSpPr txBox="1"/>
          <p:nvPr/>
        </p:nvSpPr>
        <p:spPr>
          <a:xfrm>
            <a:off x="-9202" y="6596390"/>
            <a:ext cx="23579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Frutiger LT Std 57 Cn"/>
                <a:ea typeface="+mn-ea"/>
                <a:cs typeface="+mn-cs"/>
              </a:rPr>
              <a:t>All information as of </a:t>
            </a:r>
            <a:r>
              <a:rPr kumimoji="0" lang="en-US" sz="1100" b="0" i="1" u="none" strike="noStrike" kern="1200" cap="none" spc="0" normalizeH="0" baseline="0" noProof="0" dirty="0">
                <a:ln>
                  <a:noFill/>
                </a:ln>
                <a:solidFill>
                  <a:srgbClr val="FF0000"/>
                </a:solidFill>
                <a:effectLst/>
                <a:uLnTx/>
                <a:uFillTx/>
                <a:latin typeface="Frutiger LT Std 57 Cn"/>
                <a:ea typeface="+mn-ea"/>
                <a:cs typeface="+mn-cs"/>
              </a:rPr>
              <a:t>3 June 2025</a:t>
            </a:r>
          </a:p>
        </p:txBody>
      </p:sp>
      <p:graphicFrame>
        <p:nvGraphicFramePr>
          <p:cNvPr id="6" name="Chart 5">
            <a:extLst>
              <a:ext uri="{FF2B5EF4-FFF2-40B4-BE49-F238E27FC236}">
                <a16:creationId xmlns:a16="http://schemas.microsoft.com/office/drawing/2014/main" id="{C5236E8D-F43A-DB78-7D3B-12E1D5DAC84D}"/>
              </a:ext>
            </a:extLst>
          </p:cNvPr>
          <p:cNvGraphicFramePr>
            <a:graphicFrameLocks/>
          </p:cNvGraphicFramePr>
          <p:nvPr/>
        </p:nvGraphicFramePr>
        <p:xfrm>
          <a:off x="1572505" y="3236662"/>
          <a:ext cx="4410075" cy="343027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29580D40-4B9C-CA20-4ED1-5B52F9564113}"/>
              </a:ext>
            </a:extLst>
          </p:cNvPr>
          <p:cNvPicPr>
            <a:picLocks noChangeAspect="1"/>
          </p:cNvPicPr>
          <p:nvPr/>
        </p:nvPicPr>
        <p:blipFill>
          <a:blip r:embed="rId5"/>
          <a:stretch>
            <a:fillRect/>
          </a:stretch>
        </p:blipFill>
        <p:spPr>
          <a:xfrm>
            <a:off x="1458189" y="3343275"/>
            <a:ext cx="3493956" cy="2976147"/>
          </a:xfrm>
          <a:prstGeom prst="rect">
            <a:avLst/>
          </a:prstGeom>
        </p:spPr>
      </p:pic>
      <p:pic>
        <p:nvPicPr>
          <p:cNvPr id="8" name="Picture 7">
            <a:extLst>
              <a:ext uri="{FF2B5EF4-FFF2-40B4-BE49-F238E27FC236}">
                <a16:creationId xmlns:a16="http://schemas.microsoft.com/office/drawing/2014/main" id="{D08D1518-7CE6-33A6-541C-12580A15FBF9}"/>
              </a:ext>
            </a:extLst>
          </p:cNvPr>
          <p:cNvPicPr>
            <a:picLocks noChangeAspect="1"/>
          </p:cNvPicPr>
          <p:nvPr/>
        </p:nvPicPr>
        <p:blipFill>
          <a:blip r:embed="rId6"/>
          <a:stretch>
            <a:fillRect/>
          </a:stretch>
        </p:blipFill>
        <p:spPr>
          <a:xfrm>
            <a:off x="4668144" y="875424"/>
            <a:ext cx="3493956" cy="2301277"/>
          </a:xfrm>
          <a:prstGeom prst="rect">
            <a:avLst/>
          </a:prstGeom>
        </p:spPr>
      </p:pic>
      <p:pic>
        <p:nvPicPr>
          <p:cNvPr id="10" name="Picture 9">
            <a:extLst>
              <a:ext uri="{FF2B5EF4-FFF2-40B4-BE49-F238E27FC236}">
                <a16:creationId xmlns:a16="http://schemas.microsoft.com/office/drawing/2014/main" id="{94861D85-D114-672B-1DD2-4671EA1C7867}"/>
              </a:ext>
            </a:extLst>
          </p:cNvPr>
          <p:cNvPicPr>
            <a:picLocks noChangeAspect="1"/>
          </p:cNvPicPr>
          <p:nvPr/>
        </p:nvPicPr>
        <p:blipFill>
          <a:blip r:embed="rId7"/>
          <a:stretch>
            <a:fillRect/>
          </a:stretch>
        </p:blipFill>
        <p:spPr>
          <a:xfrm>
            <a:off x="6851737" y="3681300"/>
            <a:ext cx="4099552" cy="2594107"/>
          </a:xfrm>
          <a:prstGeom prst="rect">
            <a:avLst/>
          </a:prstGeom>
        </p:spPr>
      </p:pic>
    </p:spTree>
    <p:custDataLst>
      <p:tags r:id="rId1"/>
    </p:custDataLst>
    <p:extLst>
      <p:ext uri="{BB962C8B-B14F-4D97-AF65-F5344CB8AC3E}">
        <p14:creationId xmlns:p14="http://schemas.microsoft.com/office/powerpoint/2010/main" val="41785108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Help Menu</a:t>
            </a:r>
          </a:p>
        </p:txBody>
      </p:sp>
    </p:spTree>
    <p:extLst>
      <p:ext uri="{BB962C8B-B14F-4D97-AF65-F5344CB8AC3E}">
        <p14:creationId xmlns:p14="http://schemas.microsoft.com/office/powerpoint/2010/main" val="3029056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47BF7-82A0-AD32-5A06-1DC2C5447D4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C87DDBC-51CD-08BA-85C3-62C6DE6076D4}"/>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Help Menu</a:t>
            </a:r>
          </a:p>
        </p:txBody>
      </p:sp>
      <p:pic>
        <p:nvPicPr>
          <p:cNvPr id="8" name="Picture 7">
            <a:extLst>
              <a:ext uri="{FF2B5EF4-FFF2-40B4-BE49-F238E27FC236}">
                <a16:creationId xmlns:a16="http://schemas.microsoft.com/office/drawing/2014/main" id="{E4DF0B22-C7EB-0809-DF06-6D7BA70DE065}"/>
              </a:ext>
            </a:extLst>
          </p:cNvPr>
          <p:cNvPicPr>
            <a:picLocks noChangeAspect="1"/>
          </p:cNvPicPr>
          <p:nvPr/>
        </p:nvPicPr>
        <p:blipFill>
          <a:blip r:embed="rId2"/>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BE0BC46A-2F3F-6207-80D3-C6F58DC8F344}"/>
              </a:ext>
            </a:extLst>
          </p:cNvPr>
          <p:cNvSpPr/>
          <p:nvPr/>
        </p:nvSpPr>
        <p:spPr>
          <a:xfrm>
            <a:off x="10227581" y="823141"/>
            <a:ext cx="792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D50904F-8A61-8BB5-070A-D166DD484DEF}"/>
              </a:ext>
            </a:extLst>
          </p:cNvPr>
          <p:cNvGrpSpPr/>
          <p:nvPr/>
        </p:nvGrpSpPr>
        <p:grpSpPr>
          <a:xfrm>
            <a:off x="4476000" y="2301386"/>
            <a:ext cx="3240000" cy="2255229"/>
            <a:chOff x="4645277" y="2922308"/>
            <a:chExt cx="3240000" cy="2255229"/>
          </a:xfrm>
        </p:grpSpPr>
        <p:pic>
          <p:nvPicPr>
            <p:cNvPr id="3" name="Picture 2">
              <a:extLst>
                <a:ext uri="{FF2B5EF4-FFF2-40B4-BE49-F238E27FC236}">
                  <a16:creationId xmlns:a16="http://schemas.microsoft.com/office/drawing/2014/main" id="{E03B1B0A-D79A-473D-DD6E-BC15A94F6B36}"/>
                </a:ext>
              </a:extLst>
            </p:cNvPr>
            <p:cNvPicPr>
              <a:picLocks noChangeAspect="1"/>
            </p:cNvPicPr>
            <p:nvPr/>
          </p:nvPicPr>
          <p:blipFill rotWithShape="1">
            <a:blip r:embed="rId3"/>
            <a:srcRect l="3695" t="2390"/>
            <a:stretch/>
          </p:blipFill>
          <p:spPr>
            <a:xfrm>
              <a:off x="4645277" y="2922308"/>
              <a:ext cx="3240000" cy="2255229"/>
            </a:xfrm>
            <a:prstGeom prst="rect">
              <a:avLst/>
            </a:prstGeom>
            <a:ln w="3175">
              <a:solidFill>
                <a:schemeClr val="tx1"/>
              </a:solidFill>
            </a:ln>
          </p:spPr>
        </p:pic>
        <p:sp>
          <p:nvSpPr>
            <p:cNvPr id="4" name="Rectangle 3">
              <a:extLst>
                <a:ext uri="{FF2B5EF4-FFF2-40B4-BE49-F238E27FC236}">
                  <a16:creationId xmlns:a16="http://schemas.microsoft.com/office/drawing/2014/main" id="{454B77F7-7E82-A9FF-EF22-9F9CA5907332}"/>
                </a:ext>
              </a:extLst>
            </p:cNvPr>
            <p:cNvSpPr/>
            <p:nvPr/>
          </p:nvSpPr>
          <p:spPr>
            <a:xfrm>
              <a:off x="5486398" y="2922308"/>
              <a:ext cx="2398879" cy="38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0A8135FC-F20D-EED4-1DED-D6022AD88D22}"/>
              </a:ext>
            </a:extLst>
          </p:cNvPr>
          <p:cNvSpPr txBox="1"/>
          <p:nvPr/>
        </p:nvSpPr>
        <p:spPr>
          <a:xfrm>
            <a:off x="4476000" y="2737956"/>
            <a:ext cx="312906" cy="369332"/>
          </a:xfrm>
          <a:prstGeom prst="rect">
            <a:avLst/>
          </a:prstGeom>
          <a:noFill/>
        </p:spPr>
        <p:txBody>
          <a:bodyPr wrap="none" rtlCol="0">
            <a:spAutoFit/>
          </a:bodyPr>
          <a:lstStyle/>
          <a:p>
            <a:r>
              <a:rPr lang="en-GB"/>
              <a:t>1</a:t>
            </a:r>
          </a:p>
        </p:txBody>
      </p:sp>
      <p:sp>
        <p:nvSpPr>
          <p:cNvPr id="6" name="TextBox 5">
            <a:extLst>
              <a:ext uri="{FF2B5EF4-FFF2-40B4-BE49-F238E27FC236}">
                <a16:creationId xmlns:a16="http://schemas.microsoft.com/office/drawing/2014/main" id="{1D6C878B-E28E-EB3C-F70D-865A8C994A09}"/>
              </a:ext>
            </a:extLst>
          </p:cNvPr>
          <p:cNvSpPr txBox="1"/>
          <p:nvPr/>
        </p:nvSpPr>
        <p:spPr>
          <a:xfrm>
            <a:off x="4476000" y="3199250"/>
            <a:ext cx="312906" cy="369332"/>
          </a:xfrm>
          <a:prstGeom prst="rect">
            <a:avLst/>
          </a:prstGeom>
          <a:noFill/>
        </p:spPr>
        <p:txBody>
          <a:bodyPr wrap="none" rtlCol="0">
            <a:spAutoFit/>
          </a:bodyPr>
          <a:lstStyle/>
          <a:p>
            <a:r>
              <a:rPr lang="en-GB"/>
              <a:t>2</a:t>
            </a:r>
          </a:p>
        </p:txBody>
      </p:sp>
      <p:sp>
        <p:nvSpPr>
          <p:cNvPr id="9" name="TextBox 8">
            <a:extLst>
              <a:ext uri="{FF2B5EF4-FFF2-40B4-BE49-F238E27FC236}">
                <a16:creationId xmlns:a16="http://schemas.microsoft.com/office/drawing/2014/main" id="{52E12722-4CE7-5EAB-406C-18B371EC9D3C}"/>
              </a:ext>
            </a:extLst>
          </p:cNvPr>
          <p:cNvSpPr txBox="1"/>
          <p:nvPr/>
        </p:nvSpPr>
        <p:spPr>
          <a:xfrm>
            <a:off x="4476090" y="3635780"/>
            <a:ext cx="312906" cy="369332"/>
          </a:xfrm>
          <a:prstGeom prst="rect">
            <a:avLst/>
          </a:prstGeom>
          <a:noFill/>
        </p:spPr>
        <p:txBody>
          <a:bodyPr wrap="none" rtlCol="0">
            <a:spAutoFit/>
          </a:bodyPr>
          <a:lstStyle/>
          <a:p>
            <a:r>
              <a:rPr lang="en-GB"/>
              <a:t>3</a:t>
            </a:r>
          </a:p>
        </p:txBody>
      </p:sp>
      <p:sp>
        <p:nvSpPr>
          <p:cNvPr id="10" name="TextBox 9">
            <a:extLst>
              <a:ext uri="{FF2B5EF4-FFF2-40B4-BE49-F238E27FC236}">
                <a16:creationId xmlns:a16="http://schemas.microsoft.com/office/drawing/2014/main" id="{50E69EAF-3AA1-E86C-6BAF-8237A649B492}"/>
              </a:ext>
            </a:extLst>
          </p:cNvPr>
          <p:cNvSpPr txBox="1"/>
          <p:nvPr/>
        </p:nvSpPr>
        <p:spPr>
          <a:xfrm>
            <a:off x="4476000" y="4091094"/>
            <a:ext cx="312906" cy="369332"/>
          </a:xfrm>
          <a:prstGeom prst="rect">
            <a:avLst/>
          </a:prstGeom>
          <a:noFill/>
        </p:spPr>
        <p:txBody>
          <a:bodyPr wrap="none" rtlCol="0">
            <a:spAutoFit/>
          </a:bodyPr>
          <a:lstStyle/>
          <a:p>
            <a:r>
              <a:rPr lang="en-GB"/>
              <a:t>4</a:t>
            </a:r>
          </a:p>
        </p:txBody>
      </p:sp>
      <p:pic>
        <p:nvPicPr>
          <p:cNvPr id="2" name="Graphic 1" descr="Award ribbon with star">
            <a:extLst>
              <a:ext uri="{FF2B5EF4-FFF2-40B4-BE49-F238E27FC236}">
                <a16:creationId xmlns:a16="http://schemas.microsoft.com/office/drawing/2014/main" id="{BBB19B2C-82C1-3E40-C312-4B26D63EF7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804884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ED447-3106-D2E9-4AA4-21C996F93D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F04EA3-2910-4DA2-1C72-F84285BF84E9}"/>
              </a:ext>
            </a:extLst>
          </p:cNvPr>
          <p:cNvSpPr txBox="1"/>
          <p:nvPr/>
        </p:nvSpPr>
        <p:spPr>
          <a:xfrm>
            <a:off x="336000" y="1410678"/>
            <a:ext cx="11520000" cy="4585871"/>
          </a:xfrm>
          <a:prstGeom prst="rect">
            <a:avLst/>
          </a:prstGeom>
          <a:noFill/>
        </p:spPr>
        <p:txBody>
          <a:bodyPr wrap="square">
            <a:spAutoFit/>
          </a:bodyPr>
          <a:lstStyle/>
          <a:p>
            <a:pPr marL="358775" indent="-274638"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mj-lt"/>
              </a:rPr>
              <a:t>PDF Manual </a:t>
            </a:r>
            <a:r>
              <a:rPr lang="en-US" sz="1800" b="0" i="0" u="none" strike="noStrike" baseline="0" dirty="0">
                <a:solidFill>
                  <a:srgbClr val="0070C0"/>
                </a:solidFill>
                <a:latin typeface="+mj-lt"/>
              </a:rPr>
              <a:t>– by selecting it, users download the Software Manual </a:t>
            </a:r>
            <a:r>
              <a:rPr lang="en-US" dirty="0">
                <a:solidFill>
                  <a:srgbClr val="0070C0"/>
                </a:solidFill>
                <a:latin typeface="+mj-lt"/>
              </a:rPr>
              <a:t>as a pdf file. The Manual is the first step to learn on how to use the </a:t>
            </a:r>
            <a:r>
              <a:rPr lang="en-US" i="1" dirty="0">
                <a:solidFill>
                  <a:srgbClr val="0070C0"/>
                </a:solidFill>
                <a:latin typeface="+mj-lt"/>
              </a:rPr>
              <a:t>Software</a:t>
            </a:r>
            <a:endParaRPr lang="en-US" sz="1800" b="0" i="1" u="none" strike="noStrike" baseline="0" dirty="0">
              <a:solidFill>
                <a:srgbClr val="0070C0"/>
              </a:solidFill>
              <a:latin typeface="+mj-lt"/>
            </a:endParaRPr>
          </a:p>
          <a:p>
            <a:pPr algn="just">
              <a:spcBef>
                <a:spcPts val="300"/>
              </a:spcBef>
              <a:spcAft>
                <a:spcPts val="300"/>
              </a:spcAft>
            </a:pPr>
            <a:r>
              <a:rPr lang="en-US" sz="1800" b="0" i="0" u="none" strike="noStrike" baseline="0" dirty="0">
                <a:solidFill>
                  <a:srgbClr val="0070C0"/>
                </a:solidFill>
                <a:latin typeface="+mj-lt"/>
              </a:rPr>
              <a:t> </a:t>
            </a:r>
          </a:p>
          <a:p>
            <a:pPr marL="358775" indent="-274638"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mj-lt"/>
              </a:rPr>
              <a:t>Check for updates </a:t>
            </a:r>
            <a:r>
              <a:rPr lang="en-US" sz="1800" b="0" i="0" u="none" strike="noStrike" baseline="0" dirty="0">
                <a:solidFill>
                  <a:srgbClr val="0070C0"/>
                </a:solidFill>
                <a:latin typeface="+mj-lt"/>
              </a:rPr>
              <a:t>– by selecting it, the </a:t>
            </a:r>
            <a:r>
              <a:rPr lang="en-US" sz="1800" b="0" i="1" u="none" strike="noStrike" baseline="0" dirty="0">
                <a:solidFill>
                  <a:srgbClr val="0070C0"/>
                </a:solidFill>
                <a:latin typeface="+mj-lt"/>
              </a:rPr>
              <a:t>Software</a:t>
            </a:r>
            <a:r>
              <a:rPr lang="en-US" sz="1800" b="0" i="0" u="none" strike="noStrike" baseline="0" dirty="0">
                <a:solidFill>
                  <a:srgbClr val="0070C0"/>
                </a:solidFill>
                <a:latin typeface="+mj-lt"/>
              </a:rPr>
              <a:t> checks if a new version has been published on the IPCC TFI website </a:t>
            </a:r>
            <a:r>
              <a:rPr lang="en-US" sz="1800" b="0" i="0" u="none" strike="noStrike" baseline="0" dirty="0">
                <a:solidFill>
                  <a:srgbClr val="0070C0"/>
                </a:solidFill>
                <a:latin typeface="+mj-lt"/>
                <a:hlinkClick r:id="rId2">
                  <a:extLst>
                    <a:ext uri="{A12FA001-AC4F-418D-AE19-62706E023703}">
                      <ahyp:hlinkClr xmlns:ahyp="http://schemas.microsoft.com/office/drawing/2018/hyperlinkcolor" val="tx"/>
                    </a:ext>
                  </a:extLst>
                </a:hlinkClick>
              </a:rPr>
              <a:t>https://www.ipcc-nggip.iges.or.jp/software/index.html</a:t>
            </a:r>
            <a:r>
              <a:rPr lang="en-US" sz="1800" b="0" i="0" u="none" strike="noStrike" baseline="0" dirty="0">
                <a:solidFill>
                  <a:srgbClr val="0070C0"/>
                </a:solidFill>
                <a:latin typeface="+mj-lt"/>
              </a:rPr>
              <a:t> </a:t>
            </a:r>
          </a:p>
          <a:p>
            <a:pPr marL="358775" indent="-274638" algn="just">
              <a:spcBef>
                <a:spcPts val="300"/>
              </a:spcBef>
              <a:spcAft>
                <a:spcPts val="300"/>
              </a:spcAft>
              <a:buFont typeface="Wingdings" panose="05000000000000000000" pitchFamily="2" charset="2"/>
              <a:buChar char="ü"/>
            </a:pPr>
            <a:r>
              <a:rPr lang="en-US" b="1" dirty="0">
                <a:solidFill>
                  <a:srgbClr val="FF0000"/>
                </a:solidFill>
                <a:latin typeface="+mj-lt"/>
              </a:rPr>
              <a:t>Note</a:t>
            </a:r>
            <a:r>
              <a:rPr lang="en-US" dirty="0">
                <a:solidFill>
                  <a:srgbClr val="0070C0"/>
                </a:solidFill>
                <a:latin typeface="+mj-lt"/>
              </a:rPr>
              <a:t>: from version 2.98, the </a:t>
            </a:r>
            <a:r>
              <a:rPr lang="en-US" i="1" dirty="0">
                <a:solidFill>
                  <a:srgbClr val="0070C0"/>
                </a:solidFill>
                <a:latin typeface="+mj-lt"/>
              </a:rPr>
              <a:t>Software</a:t>
            </a:r>
            <a:r>
              <a:rPr lang="en-US" dirty="0">
                <a:solidFill>
                  <a:srgbClr val="0070C0"/>
                </a:solidFill>
                <a:latin typeface="+mj-lt"/>
              </a:rPr>
              <a:t> at its </a:t>
            </a:r>
            <a:r>
              <a:rPr lang="en-US">
                <a:solidFill>
                  <a:srgbClr val="0070C0"/>
                </a:solidFill>
                <a:latin typeface="+mj-lt"/>
              </a:rPr>
              <a:t>run checks </a:t>
            </a:r>
            <a:r>
              <a:rPr lang="en-US" dirty="0">
                <a:solidFill>
                  <a:srgbClr val="0070C0"/>
                </a:solidFill>
                <a:latin typeface="+mj-lt"/>
              </a:rPr>
              <a:t>whether the IPCC TFI website has a new version published and accordingly alert the users. Please recall that </a:t>
            </a:r>
            <a:r>
              <a:rPr lang="en-US" dirty="0">
                <a:solidFill>
                  <a:srgbClr val="FF0000"/>
                </a:solidFill>
                <a:latin typeface="+mj-lt"/>
              </a:rPr>
              <a:t>IT IS RECOMMENDED TO HAVE ALWAYS THE LATEST VERSION INSTALLED</a:t>
            </a:r>
            <a:r>
              <a:rPr lang="en-US" dirty="0">
                <a:solidFill>
                  <a:srgbClr val="0070C0"/>
                </a:solidFill>
                <a:latin typeface="+mj-lt"/>
              </a:rPr>
              <a:t> in your computer.</a:t>
            </a:r>
            <a:endParaRPr lang="en-US" sz="1800" b="0" i="0" u="none" strike="noStrike" baseline="0" dirty="0">
              <a:solidFill>
                <a:srgbClr val="0070C0"/>
              </a:solidFill>
              <a:latin typeface="+mj-lt"/>
            </a:endParaRPr>
          </a:p>
          <a:p>
            <a:pPr algn="just">
              <a:spcBef>
                <a:spcPts val="300"/>
              </a:spcBef>
              <a:spcAft>
                <a:spcPts val="300"/>
              </a:spcAft>
            </a:pPr>
            <a:endParaRPr lang="en-US" sz="1800" b="0" i="0" u="none" strike="noStrike" baseline="0" dirty="0">
              <a:solidFill>
                <a:srgbClr val="0070C0"/>
              </a:solidFill>
              <a:latin typeface="+mj-lt"/>
            </a:endParaRPr>
          </a:p>
          <a:p>
            <a:pPr marL="358775" indent="-274638"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mj-lt"/>
              </a:rPr>
              <a:t>Official website </a:t>
            </a:r>
            <a:r>
              <a:rPr lang="en-US" sz="1800" b="0" i="0" u="none" strike="noStrike" baseline="0" dirty="0">
                <a:solidFill>
                  <a:srgbClr val="0070C0"/>
                </a:solidFill>
                <a:latin typeface="+mj-lt"/>
              </a:rPr>
              <a:t>– by selecting it, the webpage dedicated to the Software -</a:t>
            </a:r>
            <a:r>
              <a:rPr lang="en-US" dirty="0">
                <a:solidFill>
                  <a:srgbClr val="0070C0"/>
                </a:solidFill>
                <a:latin typeface="+mj-lt"/>
                <a:hlinkClick r:id="rId2">
                  <a:extLst>
                    <a:ext uri="{A12FA001-AC4F-418D-AE19-62706E023703}">
                      <ahyp:hlinkClr xmlns:ahyp="http://schemas.microsoft.com/office/drawing/2018/hyperlinkcolor" val="tx"/>
                    </a:ext>
                  </a:extLst>
                </a:hlinkClick>
              </a:rPr>
              <a:t>https://www.ipcc-nggip.iges.or.jp/software/index.html</a:t>
            </a:r>
            <a:r>
              <a:rPr lang="en-US" dirty="0">
                <a:solidFill>
                  <a:srgbClr val="0070C0"/>
                </a:solidFill>
                <a:latin typeface="+mj-lt"/>
              </a:rPr>
              <a:t>- opens </a:t>
            </a:r>
            <a:r>
              <a:rPr lang="en-US" sz="1800" b="0" i="0" u="none" strike="noStrike" baseline="0" dirty="0">
                <a:solidFill>
                  <a:srgbClr val="0070C0"/>
                </a:solidFill>
                <a:latin typeface="+mj-lt"/>
              </a:rPr>
              <a:t>in your internet browser</a:t>
            </a:r>
          </a:p>
          <a:p>
            <a:pPr marL="358775" indent="-274638" algn="just">
              <a:spcBef>
                <a:spcPts val="300"/>
              </a:spcBef>
              <a:spcAft>
                <a:spcPts val="300"/>
              </a:spcAft>
              <a:buFont typeface="Wingdings" panose="05000000000000000000" pitchFamily="2" charset="2"/>
              <a:buChar char="ü"/>
            </a:pPr>
            <a:endParaRPr lang="en-US" dirty="0">
              <a:solidFill>
                <a:srgbClr val="0070C0"/>
              </a:solidFill>
              <a:latin typeface="+mj-lt"/>
            </a:endParaRPr>
          </a:p>
          <a:p>
            <a:pPr marL="358775" indent="-274638"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mj-lt"/>
              </a:rPr>
              <a:t>About… </a:t>
            </a:r>
            <a:r>
              <a:rPr lang="en-US" sz="1800" b="0" i="0" u="none" strike="noStrike" baseline="0" dirty="0">
                <a:solidFill>
                  <a:srgbClr val="0070C0"/>
                </a:solidFill>
                <a:latin typeface="+mj-lt"/>
              </a:rPr>
              <a:t>– by selecting it, users open a window with information on the </a:t>
            </a:r>
            <a:r>
              <a:rPr lang="en-US" sz="1800" b="0" i="1" u="none" strike="noStrike" baseline="0" dirty="0">
                <a:solidFill>
                  <a:srgbClr val="0070C0"/>
                </a:solidFill>
                <a:latin typeface="+mj-lt"/>
              </a:rPr>
              <a:t>Software</a:t>
            </a:r>
          </a:p>
          <a:p>
            <a:pPr marL="361950" algn="just">
              <a:spcBef>
                <a:spcPts val="300"/>
              </a:spcBef>
              <a:spcAft>
                <a:spcPts val="300"/>
              </a:spcAft>
            </a:pPr>
            <a:r>
              <a:rPr lang="en-US" i="1" dirty="0">
                <a:solidFill>
                  <a:srgbClr val="0070C0"/>
                </a:solidFill>
                <a:latin typeface="+mj-lt"/>
              </a:rPr>
              <a:t>This is the way to know which version of the Software your computer is running</a:t>
            </a:r>
            <a:endParaRPr lang="en-US" sz="1800" b="0" i="0" u="none" strike="noStrike" baseline="0" dirty="0">
              <a:solidFill>
                <a:srgbClr val="0070C0"/>
              </a:solidFill>
              <a:latin typeface="+mj-lt"/>
            </a:endParaRPr>
          </a:p>
        </p:txBody>
      </p:sp>
      <p:sp>
        <p:nvSpPr>
          <p:cNvPr id="7" name="Title 1">
            <a:extLst>
              <a:ext uri="{FF2B5EF4-FFF2-40B4-BE49-F238E27FC236}">
                <a16:creationId xmlns:a16="http://schemas.microsoft.com/office/drawing/2014/main" id="{350CA6A1-A76B-BC2C-EC75-49E09A204A42}"/>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Help Menu</a:t>
            </a:r>
          </a:p>
        </p:txBody>
      </p:sp>
      <p:pic>
        <p:nvPicPr>
          <p:cNvPr id="8" name="Picture 7">
            <a:extLst>
              <a:ext uri="{FF2B5EF4-FFF2-40B4-BE49-F238E27FC236}">
                <a16:creationId xmlns:a16="http://schemas.microsoft.com/office/drawing/2014/main" id="{8ECE447E-D8C3-3F35-D49D-832EBC24533A}"/>
              </a:ext>
            </a:extLst>
          </p:cNvPr>
          <p:cNvPicPr>
            <a:picLocks noChangeAspect="1"/>
          </p:cNvPicPr>
          <p:nvPr/>
        </p:nvPicPr>
        <p:blipFill>
          <a:blip r:embed="rId3"/>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BDD332BC-920B-1FF7-8663-D84FC0A29665}"/>
              </a:ext>
            </a:extLst>
          </p:cNvPr>
          <p:cNvSpPr/>
          <p:nvPr/>
        </p:nvSpPr>
        <p:spPr>
          <a:xfrm>
            <a:off x="10227777" y="864858"/>
            <a:ext cx="72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189FE529-5359-1181-09A0-8A5D7E782F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pic>
        <p:nvPicPr>
          <p:cNvPr id="6" name="Picture 5">
            <a:extLst>
              <a:ext uri="{FF2B5EF4-FFF2-40B4-BE49-F238E27FC236}">
                <a16:creationId xmlns:a16="http://schemas.microsoft.com/office/drawing/2014/main" id="{9673BC3A-C15C-E835-994B-89A2AF27E274}"/>
              </a:ext>
            </a:extLst>
          </p:cNvPr>
          <p:cNvPicPr>
            <a:picLocks noChangeAspect="1"/>
          </p:cNvPicPr>
          <p:nvPr/>
        </p:nvPicPr>
        <p:blipFill>
          <a:blip r:embed="rId6"/>
          <a:stretch>
            <a:fillRect/>
          </a:stretch>
        </p:blipFill>
        <p:spPr>
          <a:xfrm>
            <a:off x="8515812" y="4669241"/>
            <a:ext cx="3340188" cy="1960396"/>
          </a:xfrm>
          <a:prstGeom prst="rect">
            <a:avLst/>
          </a:prstGeom>
          <a:ln w="3175">
            <a:solidFill>
              <a:schemeClr val="tx1"/>
            </a:solidFill>
          </a:ln>
        </p:spPr>
      </p:pic>
    </p:spTree>
    <p:extLst>
      <p:ext uri="{BB962C8B-B14F-4D97-AF65-F5344CB8AC3E}">
        <p14:creationId xmlns:p14="http://schemas.microsoft.com/office/powerpoint/2010/main" val="28197182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Data Entry</a:t>
            </a:r>
          </a:p>
        </p:txBody>
      </p:sp>
    </p:spTree>
    <p:extLst>
      <p:ext uri="{BB962C8B-B14F-4D97-AF65-F5344CB8AC3E}">
        <p14:creationId xmlns:p14="http://schemas.microsoft.com/office/powerpoint/2010/main" val="1266608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Windows</a:t>
            </a:r>
          </a:p>
        </p:txBody>
      </p:sp>
    </p:spTree>
    <p:extLst>
      <p:ext uri="{BB962C8B-B14F-4D97-AF65-F5344CB8AC3E}">
        <p14:creationId xmlns:p14="http://schemas.microsoft.com/office/powerpoint/2010/main" val="1187456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E5C26-BC0D-6213-A599-94897C5B278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779EE8B-C266-FC4E-F7C6-CBB65650726F}"/>
              </a:ext>
            </a:extLst>
          </p:cNvPr>
          <p:cNvPicPr>
            <a:picLocks noChangeAspect="1"/>
          </p:cNvPicPr>
          <p:nvPr/>
        </p:nvPicPr>
        <p:blipFill>
          <a:blip r:embed="rId3"/>
          <a:stretch>
            <a:fillRect/>
          </a:stretch>
        </p:blipFill>
        <p:spPr>
          <a:xfrm>
            <a:off x="4546600" y="1099247"/>
            <a:ext cx="7615232" cy="4124917"/>
          </a:xfrm>
          <a:prstGeom prst="rect">
            <a:avLst/>
          </a:prstGeom>
          <a:ln w="3175">
            <a:solidFill>
              <a:schemeClr val="tx1"/>
            </a:solidFill>
          </a:ln>
        </p:spPr>
      </p:pic>
      <p:sp>
        <p:nvSpPr>
          <p:cNvPr id="5" name="TextBox 4">
            <a:extLst>
              <a:ext uri="{FF2B5EF4-FFF2-40B4-BE49-F238E27FC236}">
                <a16:creationId xmlns:a16="http://schemas.microsoft.com/office/drawing/2014/main" id="{4BA935A3-6008-12E9-08A6-ECA316A3BC4C}"/>
              </a:ext>
            </a:extLst>
          </p:cNvPr>
          <p:cNvSpPr txBox="1"/>
          <p:nvPr/>
        </p:nvSpPr>
        <p:spPr>
          <a:xfrm>
            <a:off x="90875" y="505544"/>
            <a:ext cx="4442701" cy="5016758"/>
          </a:xfrm>
          <a:prstGeom prst="rect">
            <a:avLst/>
          </a:prstGeom>
          <a:noFill/>
        </p:spPr>
        <p:txBody>
          <a:bodyPr wrap="square" rtlCol="0">
            <a:spAutoFit/>
          </a:bodyPr>
          <a:lstStyle/>
          <a:p>
            <a:pPr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When working on data entry, the </a:t>
            </a:r>
            <a:r>
              <a:rPr lang="en-US" sz="1800" b="0" i="1" u="none"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shows by default 5 windows</a:t>
            </a:r>
          </a:p>
          <a:p>
            <a:pPr marL="179388" indent="-179388" algn="just">
              <a:spcBef>
                <a:spcPts val="300"/>
              </a:spcBef>
              <a:spcAft>
                <a:spcPts val="300"/>
              </a:spcAft>
              <a:buFont typeface="+mj-lt"/>
              <a:buAutoNum type="arabicPeriod"/>
            </a:pPr>
            <a:r>
              <a:rPr lang="en-US" sz="1600" b="1" dirty="0">
                <a:solidFill>
                  <a:srgbClr val="0070C0"/>
                </a:solidFill>
                <a:latin typeface="Frutiger LT Pro 57 Condensed" panose="020B0606020204020204" pitchFamily="34" charset="0"/>
              </a:rPr>
              <a:t>C</a:t>
            </a:r>
            <a:r>
              <a:rPr lang="en-US" sz="1600" b="1" i="0" u="none" strike="noStrike" baseline="0" dirty="0">
                <a:solidFill>
                  <a:srgbClr val="0070C0"/>
                </a:solidFill>
                <a:latin typeface="Frutiger LT Pro 57 Condensed" panose="020B0606020204020204" pitchFamily="34" charset="0"/>
              </a:rPr>
              <a:t>ategories</a:t>
            </a:r>
            <a:r>
              <a:rPr lang="en-US" sz="1400" b="1" i="0" u="none" strike="noStrike" baseline="0" dirty="0">
                <a:solidFill>
                  <a:srgbClr val="0070C0"/>
                </a:solidFill>
                <a:latin typeface="Frutiger LT Pro 57 Condensed" panose="020B0606020204020204" pitchFamily="34" charset="0"/>
              </a:rPr>
              <a:t> – </a:t>
            </a:r>
            <a:r>
              <a:rPr lang="en-US" sz="1400" b="0" i="1" u="none" strike="noStrike" baseline="0" dirty="0">
                <a:solidFill>
                  <a:srgbClr val="0070C0"/>
                </a:solidFill>
                <a:latin typeface="Frutiger LT Pro 57 Condensed" panose="020B0606020204020204" pitchFamily="34" charset="0"/>
              </a:rPr>
              <a:t>source/sink categories, those in black have no calculation </a:t>
            </a:r>
            <a:r>
              <a:rPr lang="en-US" sz="1400" i="1" dirty="0">
                <a:solidFill>
                  <a:srgbClr val="0070C0"/>
                </a:solidFill>
                <a:latin typeface="Frutiger LT Pro 57 Condensed" panose="020B0606020204020204" pitchFamily="34" charset="0"/>
              </a:rPr>
              <a:t>worksheets, while categories from the </a:t>
            </a:r>
            <a:r>
              <a:rPr lang="en-US" sz="1400" i="1" dirty="0">
                <a:solidFill>
                  <a:srgbClr val="F533D9"/>
                </a:solidFill>
                <a:latin typeface="Frutiger LT Pro 57 Condensed" panose="020B0606020204020204" pitchFamily="34" charset="0"/>
              </a:rPr>
              <a:t>2019 Refinement</a:t>
            </a:r>
            <a:r>
              <a:rPr lang="en-US" sz="1400" dirty="0">
                <a:latin typeface="Frutiger LT Pro 57 Condensed" panose="020B0606020204020204" pitchFamily="34" charset="0"/>
              </a:rPr>
              <a:t> </a:t>
            </a:r>
            <a:r>
              <a:rPr lang="en-US" sz="1400" i="1" dirty="0">
                <a:solidFill>
                  <a:srgbClr val="0070C0"/>
                </a:solidFill>
                <a:latin typeface="Frutiger LT Pro 57 Condensed" panose="020B0606020204020204" pitchFamily="34" charset="0"/>
              </a:rPr>
              <a:t>are in </a:t>
            </a:r>
            <a:r>
              <a:rPr lang="en-GB" sz="1400" dirty="0">
                <a:solidFill>
                  <a:srgbClr val="F533D9"/>
                </a:solidFill>
                <a:latin typeface="Frutiger LT Pro 57 Condensed" panose="020B0606020204020204" pitchFamily="34" charset="0"/>
              </a:rPr>
              <a:t>magenta</a:t>
            </a:r>
            <a:r>
              <a:rPr lang="en-US" sz="1400" dirty="0">
                <a:latin typeface="Frutiger LT Pro 57 Condensed" panose="020B0606020204020204" pitchFamily="34" charset="0"/>
              </a:rPr>
              <a:t> </a:t>
            </a:r>
            <a:r>
              <a:rPr lang="en-US" sz="1400" dirty="0">
                <a:solidFill>
                  <a:srgbClr val="0070C0"/>
                </a:solidFill>
                <a:latin typeface="Frutiger LT Pro 57 Condensed" panose="020B0606020204020204" pitchFamily="34" charset="0"/>
              </a:rPr>
              <a:t>and those </a:t>
            </a:r>
            <a:r>
              <a:rPr lang="en-US" sz="1400" i="1" dirty="0">
                <a:solidFill>
                  <a:srgbClr val="0070C0"/>
                </a:solidFill>
                <a:latin typeface="Frutiger LT Pro 57 Condensed" panose="020B0606020204020204" pitchFamily="34" charset="0"/>
              </a:rPr>
              <a:t>from the </a:t>
            </a:r>
            <a:r>
              <a:rPr lang="en-US" sz="1400" i="1" dirty="0">
                <a:solidFill>
                  <a:srgbClr val="7030A0"/>
                </a:solidFill>
                <a:latin typeface="Frutiger LT Pro 57 Condensed" panose="020B0606020204020204" pitchFamily="34" charset="0"/>
              </a:rPr>
              <a:t>Wetlands Supplement</a:t>
            </a:r>
            <a:r>
              <a:rPr lang="en-US" sz="1400" dirty="0">
                <a:latin typeface="Frutiger LT Pro 57 Condensed" panose="020B0606020204020204" pitchFamily="34" charset="0"/>
              </a:rPr>
              <a:t> </a:t>
            </a:r>
            <a:r>
              <a:rPr lang="en-US" sz="1400" dirty="0">
                <a:solidFill>
                  <a:srgbClr val="0070C0"/>
                </a:solidFill>
                <a:latin typeface="Frutiger LT Pro 57 Condensed" panose="020B0606020204020204" pitchFamily="34" charset="0"/>
              </a:rPr>
              <a:t>are in </a:t>
            </a:r>
            <a:r>
              <a:rPr lang="en-GB" sz="1400" dirty="0">
                <a:solidFill>
                  <a:srgbClr val="7030A0"/>
                </a:solidFill>
                <a:latin typeface="Frutiger LT Pro 57 Condensed" panose="020B0606020204020204" pitchFamily="34" charset="0"/>
              </a:rPr>
              <a:t>lilac</a:t>
            </a:r>
            <a:r>
              <a:rPr lang="en-US" sz="1400" dirty="0">
                <a:latin typeface="Frutiger LT Pro 57 Condensed" panose="020B0606020204020204" pitchFamily="34" charset="0"/>
              </a:rPr>
              <a:t>. </a:t>
            </a:r>
            <a:r>
              <a:rPr lang="en-US" sz="1400" i="1" dirty="0">
                <a:solidFill>
                  <a:srgbClr val="0070C0"/>
                </a:solidFill>
                <a:latin typeface="Frutiger LT Pro 57 Condensed" panose="020B0606020204020204" pitchFamily="34" charset="0"/>
              </a:rPr>
              <a:t>Users select the category to work with by clicking on it.</a:t>
            </a:r>
            <a:endParaRPr lang="en-US" sz="1400" b="0" i="1" u="none" strike="noStrike" baseline="0" dirty="0">
              <a:solidFill>
                <a:srgbClr val="0070C0"/>
              </a:solidFill>
              <a:latin typeface="Frutiger LT Pro 57 Condensed" panose="020B0606020204020204" pitchFamily="34" charset="0"/>
            </a:endParaRPr>
          </a:p>
          <a:p>
            <a:pPr marL="179388" indent="-179388" algn="just">
              <a:spcBef>
                <a:spcPts val="300"/>
              </a:spcBef>
              <a:spcAft>
                <a:spcPts val="300"/>
              </a:spcAft>
              <a:buFont typeface="+mj-lt"/>
              <a:buAutoNum type="arabicPeriod"/>
            </a:pPr>
            <a:r>
              <a:rPr lang="en-US" sz="1600" b="1" i="0" u="none" strike="noStrike" baseline="0" dirty="0">
                <a:solidFill>
                  <a:srgbClr val="0070C0"/>
                </a:solidFill>
                <a:latin typeface="Frutiger LT Pro 57 Condensed" panose="020B0606020204020204" pitchFamily="34" charset="0"/>
              </a:rPr>
              <a:t>Calculation worksheet </a:t>
            </a:r>
            <a:r>
              <a:rPr lang="en-US" sz="1400" b="1" i="0" u="none" strike="noStrike" baseline="0" dirty="0">
                <a:solidFill>
                  <a:srgbClr val="0070C0"/>
                </a:solidFill>
                <a:latin typeface="Frutiger LT Pro 57 Condensed" panose="020B0606020204020204" pitchFamily="34" charset="0"/>
              </a:rPr>
              <a:t>– </a:t>
            </a:r>
            <a:r>
              <a:rPr lang="en-US" sz="1400" b="0" i="1" u="none" strike="noStrike" baseline="0" dirty="0">
                <a:solidFill>
                  <a:srgbClr val="0070C0"/>
                </a:solidFill>
                <a:latin typeface="Frutiger LT Pro 57 Condensed" panose="020B0606020204020204" pitchFamily="34" charset="0"/>
              </a:rPr>
              <a:t>users select the calculation worksheet to work with by clicking </a:t>
            </a:r>
            <a:r>
              <a:rPr lang="en-US" sz="1400" i="1" dirty="0">
                <a:solidFill>
                  <a:srgbClr val="0070C0"/>
                </a:solidFill>
                <a:latin typeface="Frutiger LT Pro 57 Condensed" panose="020B0606020204020204" pitchFamily="34" charset="0"/>
              </a:rPr>
              <a:t>on it among those listed on the top of the window.</a:t>
            </a:r>
          </a:p>
          <a:p>
            <a:pPr marL="180975" algn="just">
              <a:spcBef>
                <a:spcPts val="300"/>
              </a:spcBef>
              <a:spcAft>
                <a:spcPts val="300"/>
              </a:spcAft>
            </a:pPr>
            <a:r>
              <a:rPr lang="en-US" sz="1400" b="1" i="1" dirty="0">
                <a:solidFill>
                  <a:srgbClr val="0070C0"/>
                </a:solidFill>
                <a:latin typeface="Frutiger LT Pro 57 Condensed" panose="020B0606020204020204" pitchFamily="34" charset="0"/>
              </a:rPr>
              <a:t>Timeseries graph</a:t>
            </a:r>
            <a:r>
              <a:rPr lang="en-US" sz="1200" b="1" dirty="0">
                <a:solidFill>
                  <a:srgbClr val="0070C0"/>
                </a:solidFill>
                <a:latin typeface="Frutiger LT Pro 57 Condensed" panose="020B0606020204020204" pitchFamily="34" charset="0"/>
              </a:rPr>
              <a:t> </a:t>
            </a:r>
            <a:r>
              <a:rPr lang="en-US" sz="1400" i="1" dirty="0">
                <a:solidFill>
                  <a:srgbClr val="0070C0"/>
                </a:solidFill>
                <a:latin typeface="Frutiger LT Pro 57 Condensed" panose="020B0606020204020204" pitchFamily="34" charset="0"/>
              </a:rPr>
              <a:t>appears in the window when the user selects a category listed in black ink. </a:t>
            </a:r>
            <a:endParaRPr lang="en-US" sz="1400" b="0" i="1" u="none" strike="noStrike" baseline="0" dirty="0">
              <a:solidFill>
                <a:srgbClr val="0070C0"/>
              </a:solidFill>
              <a:latin typeface="Frutiger LT Pro 57 Condensed" panose="020B0606020204020204" pitchFamily="34" charset="0"/>
            </a:endParaRPr>
          </a:p>
          <a:p>
            <a:pPr marL="180975" indent="-180975" algn="just">
              <a:spcBef>
                <a:spcPts val="300"/>
              </a:spcBef>
              <a:spcAft>
                <a:spcPts val="300"/>
              </a:spcAft>
              <a:buFont typeface="+mj-lt"/>
              <a:buAutoNum type="arabicPeriod" startAt="3"/>
            </a:pPr>
            <a:r>
              <a:rPr lang="en-US" sz="1800" b="1" i="0" u="none" strike="noStrike" baseline="0" dirty="0">
                <a:solidFill>
                  <a:srgbClr val="0070C0"/>
                </a:solidFill>
                <a:latin typeface="Frutiger LT Pro 57 Condensed" panose="020B0606020204020204" pitchFamily="34" charset="0"/>
              </a:rPr>
              <a:t>Worksheets notes </a:t>
            </a:r>
            <a:r>
              <a:rPr lang="en-US" sz="1400" b="1" i="0" u="none" strike="noStrike" baseline="0" dirty="0">
                <a:solidFill>
                  <a:srgbClr val="0070C0"/>
                </a:solidFill>
                <a:latin typeface="Frutiger LT Pro 57 Condensed" panose="020B0606020204020204" pitchFamily="34" charset="0"/>
              </a:rPr>
              <a:t>–</a:t>
            </a:r>
            <a:r>
              <a:rPr lang="en-US" sz="1400" i="1" dirty="0">
                <a:solidFill>
                  <a:srgbClr val="0070C0"/>
                </a:solidFill>
                <a:latin typeface="Frutiger LT Pro 57 Condensed" panose="020B0606020204020204" pitchFamily="34" charset="0"/>
              </a:rPr>
              <a:t> </a:t>
            </a:r>
            <a:r>
              <a:rPr lang="en-GB" sz="1400" i="1" dirty="0">
                <a:solidFill>
                  <a:srgbClr val="0070C0"/>
                </a:solidFill>
                <a:latin typeface="Frutiger LT Pro 57 Condensed" panose="020B0606020204020204" pitchFamily="34" charset="0"/>
              </a:rPr>
              <a:t>contains notes/guidance on the worksheet data enter, as provided by IPCC TFI TSU</a:t>
            </a:r>
            <a:r>
              <a:rPr lang="en-US" sz="1400" i="1" dirty="0">
                <a:solidFill>
                  <a:srgbClr val="0070C0"/>
                </a:solidFill>
                <a:latin typeface="Frutiger LT Pro 57 Condensed" panose="020B0606020204020204" pitchFamily="34" charset="0"/>
              </a:rPr>
              <a:t> or text from the 2006 IPCC Guidelines</a:t>
            </a:r>
          </a:p>
          <a:p>
            <a:pPr marL="179388" indent="-179388" algn="just">
              <a:spcBef>
                <a:spcPts val="300"/>
              </a:spcBef>
              <a:spcAft>
                <a:spcPts val="300"/>
              </a:spcAft>
              <a:buFont typeface="+mj-lt"/>
              <a:buAutoNum type="arabicPeriod" startAt="3"/>
            </a:pPr>
            <a:r>
              <a:rPr lang="en-US" sz="1800" b="1" i="0" u="none" strike="noStrike" baseline="0" dirty="0">
                <a:solidFill>
                  <a:srgbClr val="0070C0"/>
                </a:solidFill>
                <a:latin typeface="Frutiger LT Pro 57 Condensed" panose="020B0606020204020204" pitchFamily="34" charset="0"/>
              </a:rPr>
              <a:t>User Notes –</a:t>
            </a:r>
            <a:r>
              <a:rPr lang="en-US" sz="1800" i="0" u="none" strike="noStrike" baseline="0" dirty="0">
                <a:solidFill>
                  <a:srgbClr val="0070C0"/>
                </a:solidFill>
                <a:latin typeface="Frutiger LT Pro 57 Condensed" panose="020B0606020204020204" pitchFamily="34" charset="0"/>
              </a:rPr>
              <a:t> </a:t>
            </a:r>
            <a:r>
              <a:rPr lang="en-GB" sz="1400" i="1" dirty="0">
                <a:solidFill>
                  <a:srgbClr val="0070C0"/>
                </a:solidFill>
                <a:latin typeface="Frutiger LT Pro 57 Condensed" panose="020B0606020204020204" pitchFamily="34" charset="0"/>
              </a:rPr>
              <a:t>enables users to edit and save information on data entered in the open worksheet</a:t>
            </a:r>
            <a:endParaRPr lang="en-US" sz="1400" i="1" dirty="0">
              <a:solidFill>
                <a:srgbClr val="0070C0"/>
              </a:solidFill>
              <a:latin typeface="Frutiger LT Pro 57 Condensed" panose="020B0606020204020204" pitchFamily="34" charset="0"/>
            </a:endParaRPr>
          </a:p>
          <a:p>
            <a:pPr marL="179388" indent="-179388" algn="just">
              <a:spcBef>
                <a:spcPts val="300"/>
              </a:spcBef>
              <a:spcAft>
                <a:spcPts val="300"/>
              </a:spcAft>
              <a:buFont typeface="+mj-lt"/>
              <a:buAutoNum type="arabicPeriod" startAt="3"/>
            </a:pPr>
            <a:r>
              <a:rPr lang="en-US" sz="1800" b="1" i="0" u="none" strike="noStrike" baseline="0" dirty="0">
                <a:solidFill>
                  <a:srgbClr val="0070C0"/>
                </a:solidFill>
                <a:latin typeface="Frutiger LT Pro 57 Condensed" panose="020B0606020204020204" pitchFamily="34" charset="0"/>
              </a:rPr>
              <a:t>Time series</a:t>
            </a:r>
            <a:r>
              <a:rPr lang="en-US" sz="1800" b="0" i="0" u="none" strike="noStrike" baseline="0" dirty="0">
                <a:solidFill>
                  <a:srgbClr val="0070C0"/>
                </a:solidFill>
                <a:latin typeface="Frutiger LT Pro 57 Condensed" panose="020B0606020204020204" pitchFamily="34" charset="0"/>
              </a:rPr>
              <a:t> </a:t>
            </a:r>
            <a:r>
              <a:rPr lang="en-US" sz="1400" i="1" dirty="0">
                <a:solidFill>
                  <a:srgbClr val="0070C0"/>
                </a:solidFill>
                <a:latin typeface="Frutiger LT Pro 57 Condensed" panose="020B0606020204020204" pitchFamily="34" charset="0"/>
              </a:rPr>
              <a:t>graph of emissions/removals, of selected GHG, in Gg CO</a:t>
            </a:r>
            <a:r>
              <a:rPr lang="en-US" sz="1400" i="1" baseline="-25000" dirty="0">
                <a:solidFill>
                  <a:srgbClr val="0070C0"/>
                </a:solidFill>
                <a:latin typeface="Frutiger LT Pro 57 Condensed" panose="020B0606020204020204" pitchFamily="34" charset="0"/>
              </a:rPr>
              <a:t>2</a:t>
            </a:r>
            <a:r>
              <a:rPr lang="en-US" sz="1400" i="1" dirty="0">
                <a:solidFill>
                  <a:srgbClr val="0070C0"/>
                </a:solidFill>
                <a:latin typeface="Frutiger LT Pro 57 Condensed" panose="020B0606020204020204" pitchFamily="34" charset="0"/>
              </a:rPr>
              <a:t> Equivalents</a:t>
            </a:r>
          </a:p>
        </p:txBody>
      </p:sp>
      <p:sp>
        <p:nvSpPr>
          <p:cNvPr id="13" name="Title 1">
            <a:extLst>
              <a:ext uri="{FF2B5EF4-FFF2-40B4-BE49-F238E27FC236}">
                <a16:creationId xmlns:a16="http://schemas.microsoft.com/office/drawing/2014/main" id="{B1F710CC-D058-FAE4-0184-D6B0142A2FAE}"/>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Windows</a:t>
            </a:r>
          </a:p>
        </p:txBody>
      </p:sp>
      <p:grpSp>
        <p:nvGrpSpPr>
          <p:cNvPr id="2" name="Group 1">
            <a:extLst>
              <a:ext uri="{FF2B5EF4-FFF2-40B4-BE49-F238E27FC236}">
                <a16:creationId xmlns:a16="http://schemas.microsoft.com/office/drawing/2014/main" id="{D3CFD7FE-75DD-DCD6-067B-64C829BE5124}"/>
              </a:ext>
            </a:extLst>
          </p:cNvPr>
          <p:cNvGrpSpPr/>
          <p:nvPr/>
        </p:nvGrpSpPr>
        <p:grpSpPr>
          <a:xfrm>
            <a:off x="502102" y="5247756"/>
            <a:ext cx="11677897" cy="1607267"/>
            <a:chOff x="1368475" y="3261440"/>
            <a:chExt cx="6496716" cy="1295820"/>
          </a:xfrm>
        </p:grpSpPr>
        <p:sp>
          <p:nvSpPr>
            <p:cNvPr id="3" name="TextBox 2">
              <a:extLst>
                <a:ext uri="{FF2B5EF4-FFF2-40B4-BE49-F238E27FC236}">
                  <a16:creationId xmlns:a16="http://schemas.microsoft.com/office/drawing/2014/main" id="{90DAF45A-5816-95CD-1829-CFF2F36EFB89}"/>
                </a:ext>
              </a:extLst>
            </p:cNvPr>
            <p:cNvSpPr txBox="1"/>
            <p:nvPr/>
          </p:nvSpPr>
          <p:spPr>
            <a:xfrm>
              <a:off x="1368475" y="3688779"/>
              <a:ext cx="6245255" cy="868481"/>
            </a:xfrm>
            <a:prstGeom prst="rect">
              <a:avLst/>
            </a:prstGeom>
            <a:solidFill>
              <a:schemeClr val="accent3">
                <a:lumMod val="20000"/>
                <a:lumOff val="80000"/>
              </a:schemeClr>
            </a:solidFill>
          </p:spPr>
          <p:txBody>
            <a:bodyPr wrap="square" rtlCol="0">
              <a:spAutoFit/>
            </a:bodyPr>
            <a:lstStyle/>
            <a:p>
              <a:r>
                <a:rPr lang="en-US" sz="1600" b="1" dirty="0">
                  <a:latin typeface="Frutiger LT Pro 57 Condensed" panose="020B0606020204020204" pitchFamily="34" charset="0"/>
                </a:rPr>
                <a:t>For users preparing a GHG inventory for upload to the UNFCCC ETF Reporting Tool:</a:t>
              </a:r>
            </a:p>
            <a:p>
              <a:pPr algn="just"/>
              <a:r>
                <a:rPr lang="en-US" sz="1600" dirty="0">
                  <a:latin typeface="Frutiger LT Pro 57 Condensed" panose="020B0606020204020204" pitchFamily="34" charset="0"/>
                </a:rPr>
                <a:t>Notes entered into the “User Notes” are for internal use of the IPCC Inventory Software. These notes are </a:t>
              </a:r>
              <a:r>
                <a:rPr lang="en-US" sz="1600" b="1" dirty="0">
                  <a:latin typeface="Frutiger LT Pro 57 Condensed" panose="020B0606020204020204" pitchFamily="34" charset="0"/>
                </a:rPr>
                <a:t>not </a:t>
              </a:r>
              <a:r>
                <a:rPr lang="en-US" sz="1600" dirty="0">
                  <a:latin typeface="Frutiger LT Pro 57 Condensed" panose="020B0606020204020204" pitchFamily="34" charset="0"/>
                </a:rPr>
                <a:t>transferred in the JSON file to the UNFCCC ETF Reporting Tool. To enter comments for transfer in the JSON file, the comments need to be added to the CRT Visualization tables – </a:t>
              </a:r>
              <a:r>
                <a:rPr lang="en-US" sz="1600">
                  <a:latin typeface="Frutiger LT Pro 57 Condensed" panose="020B0606020204020204" pitchFamily="34" charset="0"/>
                </a:rPr>
                <a:t>see </a:t>
              </a:r>
              <a:r>
                <a:rPr lang="en-US" sz="1600">
                  <a:highlight>
                    <a:srgbClr val="E9EDF4"/>
                  </a:highlight>
                  <a:latin typeface="Frutiger LT Pro 57 Condensed" panose="020B0606020204020204" pitchFamily="34" charset="0"/>
                  <a:hlinkClick r:id="rId4" action="ppaction://hlinksldjump"/>
                </a:rPr>
                <a:t> Providing Official and User Comments</a:t>
              </a:r>
              <a:endParaRPr lang="en-US" sz="1600" b="1" dirty="0">
                <a:highlight>
                  <a:srgbClr val="E9EDF4"/>
                </a:highlight>
                <a:latin typeface="Frutiger LT Pro 57 Condensed" panose="020B0606020204020204" pitchFamily="34" charset="0"/>
              </a:endParaRPr>
            </a:p>
          </p:txBody>
        </p:sp>
        <p:sp>
          <p:nvSpPr>
            <p:cNvPr id="4" name="Wave 3">
              <a:extLst>
                <a:ext uri="{FF2B5EF4-FFF2-40B4-BE49-F238E27FC236}">
                  <a16:creationId xmlns:a16="http://schemas.microsoft.com/office/drawing/2014/main" id="{F7642FA7-F1A1-0B05-E2E3-D82539CA9DAC}"/>
                </a:ext>
              </a:extLst>
            </p:cNvPr>
            <p:cNvSpPr/>
            <p:nvPr/>
          </p:nvSpPr>
          <p:spPr>
            <a:xfrm>
              <a:off x="7046360" y="3261440"/>
              <a:ext cx="818831"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pic>
        <p:nvPicPr>
          <p:cNvPr id="6" name="Graphic 5" descr="Badge 1 with solid fill">
            <a:extLst>
              <a:ext uri="{FF2B5EF4-FFF2-40B4-BE49-F238E27FC236}">
                <a16:creationId xmlns:a16="http://schemas.microsoft.com/office/drawing/2014/main" id="{B126C499-AA2B-EFC8-62AC-24153FC674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9732" y="2188028"/>
            <a:ext cx="352424" cy="352424"/>
          </a:xfrm>
          <a:prstGeom prst="rect">
            <a:avLst/>
          </a:prstGeom>
        </p:spPr>
      </p:pic>
      <p:pic>
        <p:nvPicPr>
          <p:cNvPr id="7" name="Graphic 6" descr="Badge with solid fill">
            <a:extLst>
              <a:ext uri="{FF2B5EF4-FFF2-40B4-BE49-F238E27FC236}">
                <a16:creationId xmlns:a16="http://schemas.microsoft.com/office/drawing/2014/main" id="{44EEAE16-BA95-C397-C2D9-9A5AE809DE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3554" y="1362662"/>
            <a:ext cx="356616" cy="356616"/>
          </a:xfrm>
          <a:prstGeom prst="rect">
            <a:avLst/>
          </a:prstGeom>
        </p:spPr>
      </p:pic>
      <p:pic>
        <p:nvPicPr>
          <p:cNvPr id="8" name="Graphic 7" descr="Badge 3 with solid fill">
            <a:extLst>
              <a:ext uri="{FF2B5EF4-FFF2-40B4-BE49-F238E27FC236}">
                <a16:creationId xmlns:a16="http://schemas.microsoft.com/office/drawing/2014/main" id="{702EF4D7-52D2-649B-A38F-1D2311C0636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83925" y="4139241"/>
            <a:ext cx="356616" cy="356616"/>
          </a:xfrm>
          <a:prstGeom prst="rect">
            <a:avLst/>
          </a:prstGeom>
        </p:spPr>
      </p:pic>
      <p:pic>
        <p:nvPicPr>
          <p:cNvPr id="9" name="Graphic 8" descr="Badge 4 with solid fill">
            <a:extLst>
              <a:ext uri="{FF2B5EF4-FFF2-40B4-BE49-F238E27FC236}">
                <a16:creationId xmlns:a16="http://schemas.microsoft.com/office/drawing/2014/main" id="{463A28F4-5E8B-A43B-1CCD-80CF33109ED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15246" y="4629114"/>
            <a:ext cx="356616" cy="356616"/>
          </a:xfrm>
          <a:prstGeom prst="rect">
            <a:avLst/>
          </a:prstGeom>
        </p:spPr>
      </p:pic>
      <p:pic>
        <p:nvPicPr>
          <p:cNvPr id="11" name="Graphic 10" descr="Badge 5 with solid fill">
            <a:extLst>
              <a:ext uri="{FF2B5EF4-FFF2-40B4-BE49-F238E27FC236}">
                <a16:creationId xmlns:a16="http://schemas.microsoft.com/office/drawing/2014/main" id="{F76BC327-EDE3-FCB9-50A4-9A94E149EF4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84548" y="4615294"/>
            <a:ext cx="356616" cy="356616"/>
          </a:xfrm>
          <a:prstGeom prst="rect">
            <a:avLst/>
          </a:prstGeom>
        </p:spPr>
      </p:pic>
      <p:pic>
        <p:nvPicPr>
          <p:cNvPr id="10" name="Graphic 9" descr="Award ribbon with star">
            <a:extLst>
              <a:ext uri="{FF2B5EF4-FFF2-40B4-BE49-F238E27FC236}">
                <a16:creationId xmlns:a16="http://schemas.microsoft.com/office/drawing/2014/main" id="{BFFDB4C3-1C3B-48E7-6139-C6001A5EDC7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2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8384-B0EF-BF92-5EA7-5A12042B6D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B7E2E-3C5D-4F36-996E-7E63FFC2750A}"/>
              </a:ext>
            </a:extLst>
          </p:cNvPr>
          <p:cNvSpPr>
            <a:spLocks noGrp="1"/>
          </p:cNvSpPr>
          <p:nvPr>
            <p:ph idx="1"/>
          </p:nvPr>
        </p:nvSpPr>
        <p:spPr>
          <a:xfrm>
            <a:off x="311205" y="1989000"/>
            <a:ext cx="4320000" cy="2880000"/>
          </a:xfrm>
        </p:spPr>
        <p:txBody>
          <a:bodyPr>
            <a:noAutofit/>
          </a:bodyPr>
          <a:lstStyle/>
          <a:p>
            <a:pPr marL="0" indent="0" algn="just">
              <a:buNone/>
            </a:pPr>
            <a:r>
              <a:rPr lang="en-US" sz="1800" b="0" i="0" u="none" strike="noStrike" baseline="0">
                <a:solidFill>
                  <a:srgbClr val="0070C0"/>
                </a:solidFill>
                <a:latin typeface="Frutiger LT Pro 57 Condensed" panose="020B0606020204020204" pitchFamily="34" charset="0"/>
              </a:rPr>
              <a:t>This window contains the full 2006 IPCC Guidelines Category tree structure. The navigation tree is useful to select the category to work with, by clicking on it. </a:t>
            </a:r>
            <a:r>
              <a:rPr lang="en-US" sz="1800">
                <a:solidFill>
                  <a:srgbClr val="0070C0"/>
                </a:solidFill>
                <a:latin typeface="Frutiger LT Pro 57 Condensed" panose="020B0606020204020204" pitchFamily="34" charset="0"/>
              </a:rPr>
              <a:t>The worksheets relevant to the selected IPCC Category will be displayed in the main working area on the right.</a:t>
            </a:r>
          </a:p>
          <a:p>
            <a:pPr marL="0" indent="0" algn="just">
              <a:buNone/>
            </a:pPr>
            <a:endParaRPr lang="en-US" sz="1800" b="0" i="0" u="none" strike="noStrike" baseline="0">
              <a:solidFill>
                <a:srgbClr val="0070C0"/>
              </a:solidFill>
              <a:latin typeface="Frutiger LT Pro 57 Condensed" panose="020B0606020204020204" pitchFamily="34" charset="0"/>
            </a:endParaRPr>
          </a:p>
          <a:p>
            <a:pPr marL="0" indent="0" algn="just">
              <a:buNone/>
            </a:pPr>
            <a:r>
              <a:rPr lang="en-US" sz="1800" b="0" i="0" u="none" strike="noStrike" baseline="0">
                <a:solidFill>
                  <a:srgbClr val="0070C0"/>
                </a:solidFill>
                <a:latin typeface="Frutiger LT Pro 57 Condensed" panose="020B0606020204020204" pitchFamily="34" charset="0"/>
              </a:rPr>
              <a:t>Worksheets are available for all IPCC categories that are highlighted in</a:t>
            </a:r>
            <a:r>
              <a:rPr lang="en-US" sz="1800" b="0" i="0" u="none" strike="noStrike" baseline="0">
                <a:solidFill>
                  <a:srgbClr val="000000"/>
                </a:solidFill>
                <a:latin typeface="Frutiger LT Pro 57 Condensed" panose="020B0606020204020204" pitchFamily="34" charset="0"/>
              </a:rPr>
              <a:t> </a:t>
            </a:r>
            <a:r>
              <a:rPr lang="en-US" sz="1800">
                <a:solidFill>
                  <a:srgbClr val="0070C0"/>
                </a:solidFill>
                <a:latin typeface="Frutiger LT Pro 57 Condensed" panose="020B0606020204020204" pitchFamily="34" charset="0"/>
              </a:rPr>
              <a:t>blue, </a:t>
            </a:r>
            <a:r>
              <a:rPr lang="en-GB" sz="1800">
                <a:solidFill>
                  <a:srgbClr val="F533D9"/>
                </a:solidFill>
                <a:latin typeface="Frutiger LT Pro 57 Condensed" panose="020B0606020204020204" pitchFamily="34" charset="0"/>
              </a:rPr>
              <a:t>magenta</a:t>
            </a:r>
            <a:r>
              <a:rPr lang="en-US" sz="1800">
                <a:latin typeface="Frutiger LT Pro 57 Condensed" panose="020B0606020204020204" pitchFamily="34" charset="0"/>
              </a:rPr>
              <a:t> </a:t>
            </a:r>
            <a:r>
              <a:rPr lang="en-US" sz="1800">
                <a:solidFill>
                  <a:srgbClr val="0070C0"/>
                </a:solidFill>
                <a:latin typeface="Frutiger LT Pro 57 Condensed" panose="020B0606020204020204" pitchFamily="34" charset="0"/>
              </a:rPr>
              <a:t>and </a:t>
            </a:r>
            <a:r>
              <a:rPr lang="en-GB" sz="1800">
                <a:solidFill>
                  <a:srgbClr val="7030A0"/>
                </a:solidFill>
                <a:latin typeface="Frutiger LT Pro 57 Condensed" panose="020B0606020204020204" pitchFamily="34" charset="0"/>
              </a:rPr>
              <a:t>lilac</a:t>
            </a:r>
            <a:r>
              <a:rPr lang="en-US" sz="1800">
                <a:solidFill>
                  <a:srgbClr val="7030A0"/>
                </a:solidFill>
                <a:latin typeface="Frutiger LT Pro 57 Condensed" panose="020B0606020204020204" pitchFamily="34" charset="0"/>
              </a:rPr>
              <a:t>.</a:t>
            </a:r>
          </a:p>
        </p:txBody>
      </p:sp>
      <p:pic>
        <p:nvPicPr>
          <p:cNvPr id="9" name="Picture 8" descr="A screenshot of a computer&#10;&#10;Description automatically generated">
            <a:extLst>
              <a:ext uri="{FF2B5EF4-FFF2-40B4-BE49-F238E27FC236}">
                <a16:creationId xmlns:a16="http://schemas.microsoft.com/office/drawing/2014/main" id="{1D0B8DF2-E6A4-EFC1-08F0-D12668A84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000" y="793594"/>
            <a:ext cx="2160000" cy="6064406"/>
          </a:xfrm>
          <a:prstGeom prst="rect">
            <a:avLst/>
          </a:prstGeom>
          <a:ln w="3175">
            <a:solidFill>
              <a:schemeClr val="tx1"/>
            </a:solidFill>
          </a:ln>
        </p:spPr>
      </p:pic>
      <p:sp>
        <p:nvSpPr>
          <p:cNvPr id="10" name="Callout: Bent Line 9">
            <a:extLst>
              <a:ext uri="{FF2B5EF4-FFF2-40B4-BE49-F238E27FC236}">
                <a16:creationId xmlns:a16="http://schemas.microsoft.com/office/drawing/2014/main" id="{35936BF6-6EBA-959D-DA04-4662F0F0CF66}"/>
              </a:ext>
            </a:extLst>
          </p:cNvPr>
          <p:cNvSpPr/>
          <p:nvPr/>
        </p:nvSpPr>
        <p:spPr>
          <a:xfrm>
            <a:off x="7560795" y="2739044"/>
            <a:ext cx="3080273" cy="689956"/>
          </a:xfrm>
          <a:prstGeom prst="borderCallout2">
            <a:avLst>
              <a:gd name="adj1" fmla="val 18750"/>
              <a:gd name="adj2" fmla="val -8333"/>
              <a:gd name="adj3" fmla="val 18750"/>
              <a:gd name="adj4" fmla="val -16667"/>
              <a:gd name="adj5" fmla="val 85392"/>
              <a:gd name="adj6" fmla="val -24538"/>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700" b="1">
                <a:solidFill>
                  <a:srgbClr val="F533D9"/>
                </a:solidFill>
                <a:latin typeface="Frutiger LT Pro 57 Condensed" panose="020B0606020204020204" pitchFamily="34" charset="0"/>
              </a:rPr>
              <a:t>Magenta </a:t>
            </a:r>
            <a:r>
              <a:rPr lang="en-US" sz="1700">
                <a:solidFill>
                  <a:srgbClr val="0070C0"/>
                </a:solidFill>
                <a:latin typeface="Frutiger LT Pro 57 Condensed" panose="020B0606020204020204" pitchFamily="34" charset="0"/>
              </a:rPr>
              <a:t>highlighted categories are from the 2019 Refinement</a:t>
            </a:r>
            <a:endParaRPr lang="en-US" sz="1700" b="1">
              <a:solidFill>
                <a:srgbClr val="0070C0"/>
              </a:solidFill>
              <a:latin typeface="Frutiger LT Pro 57 Condensed" panose="020B0606020204020204" pitchFamily="34" charset="0"/>
            </a:endParaRPr>
          </a:p>
        </p:txBody>
      </p:sp>
      <p:sp>
        <p:nvSpPr>
          <p:cNvPr id="11" name="Callout: Bent Line 10">
            <a:extLst>
              <a:ext uri="{FF2B5EF4-FFF2-40B4-BE49-F238E27FC236}">
                <a16:creationId xmlns:a16="http://schemas.microsoft.com/office/drawing/2014/main" id="{50E574FF-0257-EB2A-4D09-1106485C036E}"/>
              </a:ext>
            </a:extLst>
          </p:cNvPr>
          <p:cNvSpPr/>
          <p:nvPr/>
        </p:nvSpPr>
        <p:spPr>
          <a:xfrm>
            <a:off x="7636212" y="888630"/>
            <a:ext cx="3080273" cy="689956"/>
          </a:xfrm>
          <a:prstGeom prst="borderCallout2">
            <a:avLst>
              <a:gd name="adj1" fmla="val 18750"/>
              <a:gd name="adj2" fmla="val -8333"/>
              <a:gd name="adj3" fmla="val 18750"/>
              <a:gd name="adj4" fmla="val -16667"/>
              <a:gd name="adj5" fmla="val 158886"/>
              <a:gd name="adj6" fmla="val -68458"/>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700">
                <a:solidFill>
                  <a:srgbClr val="0070C0"/>
                </a:solidFill>
                <a:latin typeface="Frutiger LT Pro 57 Condensed" panose="020B0606020204020204" pitchFamily="34" charset="0"/>
              </a:rPr>
              <a:t>Press      to open a subcategory</a:t>
            </a:r>
          </a:p>
        </p:txBody>
      </p:sp>
      <p:sp>
        <p:nvSpPr>
          <p:cNvPr id="12" name="Callout: Bent Line 11">
            <a:extLst>
              <a:ext uri="{FF2B5EF4-FFF2-40B4-BE49-F238E27FC236}">
                <a16:creationId xmlns:a16="http://schemas.microsoft.com/office/drawing/2014/main" id="{6A26CAB9-47CA-A07C-5613-5E2200899E78}"/>
              </a:ext>
            </a:extLst>
          </p:cNvPr>
          <p:cNvSpPr/>
          <p:nvPr/>
        </p:nvSpPr>
        <p:spPr>
          <a:xfrm>
            <a:off x="7711625" y="1971966"/>
            <a:ext cx="3080273" cy="689956"/>
          </a:xfrm>
          <a:prstGeom prst="borderCallout2">
            <a:avLst>
              <a:gd name="adj1" fmla="val 18750"/>
              <a:gd name="adj2" fmla="val -8333"/>
              <a:gd name="adj3" fmla="val 18750"/>
              <a:gd name="adj4" fmla="val -16667"/>
              <a:gd name="adj5" fmla="val 134187"/>
              <a:gd name="adj6" fmla="val -27911"/>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700" b="1">
                <a:solidFill>
                  <a:srgbClr val="0070C0"/>
                </a:solidFill>
                <a:latin typeface="Frutiger LT Pro 57 Condensed" panose="020B0606020204020204" pitchFamily="34" charset="0"/>
              </a:rPr>
              <a:t>Blue</a:t>
            </a:r>
            <a:r>
              <a:rPr lang="en-US" sz="1700">
                <a:solidFill>
                  <a:srgbClr val="0070C0"/>
                </a:solidFill>
                <a:latin typeface="Frutiger LT Pro 57 Condensed" panose="020B0606020204020204" pitchFamily="34" charset="0"/>
              </a:rPr>
              <a:t> highlighted categories are from the 2006 IPCC Guidelines</a:t>
            </a:r>
          </a:p>
        </p:txBody>
      </p:sp>
      <p:pic>
        <p:nvPicPr>
          <p:cNvPr id="14" name="Picture 13">
            <a:extLst>
              <a:ext uri="{FF2B5EF4-FFF2-40B4-BE49-F238E27FC236}">
                <a16:creationId xmlns:a16="http://schemas.microsoft.com/office/drawing/2014/main" id="{A14C6A48-DA84-F1A8-505C-1B63D8BB02A7}"/>
              </a:ext>
            </a:extLst>
          </p:cNvPr>
          <p:cNvPicPr>
            <a:picLocks noChangeAspect="1"/>
          </p:cNvPicPr>
          <p:nvPr/>
        </p:nvPicPr>
        <p:blipFill>
          <a:blip r:embed="rId3"/>
          <a:stretch>
            <a:fillRect/>
          </a:stretch>
        </p:blipFill>
        <p:spPr>
          <a:xfrm>
            <a:off x="8174605" y="1055704"/>
            <a:ext cx="275474" cy="350602"/>
          </a:xfrm>
          <a:prstGeom prst="rect">
            <a:avLst/>
          </a:prstGeom>
        </p:spPr>
      </p:pic>
      <p:sp>
        <p:nvSpPr>
          <p:cNvPr id="15" name="Callout: Bent Line 14">
            <a:extLst>
              <a:ext uri="{FF2B5EF4-FFF2-40B4-BE49-F238E27FC236}">
                <a16:creationId xmlns:a16="http://schemas.microsoft.com/office/drawing/2014/main" id="{62AA05A1-A6A2-AC30-CAFE-22DCA84E360D}"/>
              </a:ext>
            </a:extLst>
          </p:cNvPr>
          <p:cNvSpPr/>
          <p:nvPr/>
        </p:nvSpPr>
        <p:spPr>
          <a:xfrm>
            <a:off x="7636212" y="4289157"/>
            <a:ext cx="3080273" cy="689956"/>
          </a:xfrm>
          <a:prstGeom prst="borderCallout2">
            <a:avLst>
              <a:gd name="adj1" fmla="val 18750"/>
              <a:gd name="adj2" fmla="val -8333"/>
              <a:gd name="adj3" fmla="val 18750"/>
              <a:gd name="adj4" fmla="val -16667"/>
              <a:gd name="adj5" fmla="val 124549"/>
              <a:gd name="adj6" fmla="val -2723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700" b="1">
                <a:solidFill>
                  <a:srgbClr val="7030A0"/>
                </a:solidFill>
                <a:latin typeface="Frutiger LT Pro 57 Condensed" panose="020B0606020204020204" pitchFamily="34" charset="0"/>
              </a:rPr>
              <a:t>Lilac</a:t>
            </a:r>
            <a:r>
              <a:rPr lang="en-GB" sz="1700" b="1">
                <a:solidFill>
                  <a:srgbClr val="F533D9"/>
                </a:solidFill>
                <a:latin typeface="Frutiger LT Pro 57 Condensed" panose="020B0606020204020204" pitchFamily="34" charset="0"/>
              </a:rPr>
              <a:t> </a:t>
            </a:r>
            <a:r>
              <a:rPr lang="en-US" sz="1700">
                <a:solidFill>
                  <a:srgbClr val="0070C0"/>
                </a:solidFill>
                <a:latin typeface="Frutiger LT Pro 57 Condensed" panose="020B0606020204020204" pitchFamily="34" charset="0"/>
              </a:rPr>
              <a:t>highlighted categories are from the Wetlands Supplement</a:t>
            </a:r>
            <a:endParaRPr lang="en-US" sz="1700" b="1">
              <a:solidFill>
                <a:srgbClr val="0070C0"/>
              </a:solidFill>
              <a:latin typeface="Frutiger LT Pro 57 Condensed" panose="020B0606020204020204" pitchFamily="34" charset="0"/>
            </a:endParaRPr>
          </a:p>
        </p:txBody>
      </p:sp>
      <p:sp>
        <p:nvSpPr>
          <p:cNvPr id="16" name="Callout: Bent Line 15">
            <a:extLst>
              <a:ext uri="{FF2B5EF4-FFF2-40B4-BE49-F238E27FC236}">
                <a16:creationId xmlns:a16="http://schemas.microsoft.com/office/drawing/2014/main" id="{41EA374C-C362-6803-AB67-1740C401030D}"/>
              </a:ext>
            </a:extLst>
          </p:cNvPr>
          <p:cNvSpPr/>
          <p:nvPr/>
        </p:nvSpPr>
        <p:spPr>
          <a:xfrm>
            <a:off x="7391110" y="5449958"/>
            <a:ext cx="4000790" cy="1038824"/>
          </a:xfrm>
          <a:prstGeom prst="borderCallout2">
            <a:avLst>
              <a:gd name="adj1" fmla="val 19667"/>
              <a:gd name="adj2" fmla="val -2619"/>
              <a:gd name="adj3" fmla="val 18750"/>
              <a:gd name="adj4" fmla="val -16667"/>
              <a:gd name="adj5" fmla="val 39918"/>
              <a:gd name="adj6" fmla="val -44104"/>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lgn="just">
              <a:buNone/>
            </a:pPr>
            <a:r>
              <a:rPr lang="en-US" sz="1700" b="0" i="0" u="none" strike="noStrike" baseline="0">
                <a:solidFill>
                  <a:srgbClr val="0070C0"/>
                </a:solidFill>
                <a:latin typeface="Frutiger LT Pro 57 Condensed" panose="020B0606020204020204" pitchFamily="34" charset="0"/>
              </a:rPr>
              <a:t>Clicking on the </a:t>
            </a:r>
            <a:r>
              <a:rPr lang="en-US" sz="1700" b="1" i="0" u="none" strike="noStrike" baseline="0">
                <a:latin typeface="Frutiger LT Pro 57 Condensed" panose="020B0606020204020204" pitchFamily="34" charset="0"/>
              </a:rPr>
              <a:t>Black</a:t>
            </a:r>
            <a:r>
              <a:rPr lang="en-US" sz="1700" b="0" i="0" u="none" strike="noStrike" baseline="0">
                <a:latin typeface="Frutiger LT Pro 57 Condensed" panose="020B0606020204020204" pitchFamily="34" charset="0"/>
              </a:rPr>
              <a:t> </a:t>
            </a:r>
            <a:r>
              <a:rPr lang="en-US" sz="1700" b="0" i="0" u="none" strike="noStrike" baseline="0">
                <a:solidFill>
                  <a:srgbClr val="0070C0"/>
                </a:solidFill>
                <a:latin typeface="Frutiger LT Pro 57 Condensed" panose="020B0606020204020204" pitchFamily="34" charset="0"/>
              </a:rPr>
              <a:t>"Sector/ Sub-sector" level shows the CO</a:t>
            </a:r>
            <a:r>
              <a:rPr lang="en-US" sz="1700" b="0" i="0" u="none" strike="noStrike" baseline="-25000">
                <a:solidFill>
                  <a:srgbClr val="0070C0"/>
                </a:solidFill>
                <a:latin typeface="Frutiger LT Pro 57 Condensed" panose="020B0606020204020204" pitchFamily="34" charset="0"/>
              </a:rPr>
              <a:t>2</a:t>
            </a:r>
            <a:r>
              <a:rPr lang="en-US" sz="1700" b="0" i="0" u="none" strike="noStrike">
                <a:solidFill>
                  <a:srgbClr val="0070C0"/>
                </a:solidFill>
                <a:latin typeface="Frutiger LT Pro 57 Condensed" panose="020B0606020204020204" pitchFamily="34" charset="0"/>
              </a:rPr>
              <a:t>e</a:t>
            </a:r>
            <a:r>
              <a:rPr lang="en-US" sz="1700" b="0" i="0" u="none" strike="noStrike" baseline="0">
                <a:solidFill>
                  <a:srgbClr val="0070C0"/>
                </a:solidFill>
                <a:latin typeface="Frutiger LT Pro 57 Condensed" panose="020B0606020204020204" pitchFamily="34" charset="0"/>
              </a:rPr>
              <a:t> time series graph of the "Sector/ Sub-sector".</a:t>
            </a:r>
            <a:endParaRPr lang="en-US" sz="1700">
              <a:solidFill>
                <a:srgbClr val="0070C0"/>
              </a:solidFill>
              <a:latin typeface="Frutiger LT Pro 57 Condensed" panose="020B0606020204020204" pitchFamily="34" charset="0"/>
            </a:endParaRPr>
          </a:p>
        </p:txBody>
      </p:sp>
      <p:sp>
        <p:nvSpPr>
          <p:cNvPr id="4" name="Title 1">
            <a:extLst>
              <a:ext uri="{FF2B5EF4-FFF2-40B4-BE49-F238E27FC236}">
                <a16:creationId xmlns:a16="http://schemas.microsoft.com/office/drawing/2014/main" id="{773039C5-C063-5616-544A-91BA838F475B}"/>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2006 IPCC Categories Navigation Window (tree)</a:t>
            </a:r>
          </a:p>
        </p:txBody>
      </p:sp>
      <p:pic>
        <p:nvPicPr>
          <p:cNvPr id="2" name="Graphic 1" descr="Award ribbon with star">
            <a:extLst>
              <a:ext uri="{FF2B5EF4-FFF2-40B4-BE49-F238E27FC236}">
                <a16:creationId xmlns:a16="http://schemas.microsoft.com/office/drawing/2014/main" id="{0767E190-CD68-59C6-175A-C48CF1B008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8248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Calculation Worksheets</a:t>
            </a:r>
          </a:p>
        </p:txBody>
      </p:sp>
    </p:spTree>
    <p:extLst>
      <p:ext uri="{BB962C8B-B14F-4D97-AF65-F5344CB8AC3E}">
        <p14:creationId xmlns:p14="http://schemas.microsoft.com/office/powerpoint/2010/main" val="1356933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8F92-77B2-72D0-3216-DE293EF68D6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267001-A8B2-AADB-6F56-54396212451B}"/>
              </a:ext>
            </a:extLst>
          </p:cNvPr>
          <p:cNvSpPr>
            <a:spLocks noGrp="1"/>
          </p:cNvSpPr>
          <p:nvPr>
            <p:ph idx="1"/>
          </p:nvPr>
        </p:nvSpPr>
        <p:spPr>
          <a:xfrm>
            <a:off x="336000" y="909000"/>
            <a:ext cx="11520000" cy="1885479"/>
          </a:xfrm>
        </p:spPr>
        <p:txBody>
          <a:bodyPr>
            <a:normAutofit/>
          </a:bodyPr>
          <a:lstStyle/>
          <a:p>
            <a:pPr marL="0" indent="0" algn="just">
              <a:lnSpc>
                <a:spcPct val="110000"/>
              </a:lnSpc>
              <a:spcBef>
                <a:spcPts val="300"/>
              </a:spcBef>
              <a:spcAft>
                <a:spcPts val="300"/>
              </a:spcAft>
              <a:buNone/>
            </a:pPr>
            <a:r>
              <a:rPr lang="en-US" sz="1800" b="1" dirty="0">
                <a:solidFill>
                  <a:srgbClr val="0070C0"/>
                </a:solidFill>
                <a:latin typeface="Frutiger LT Pro 57 Condensed" panose="020B0606020204020204" pitchFamily="34" charset="0"/>
              </a:rPr>
              <a:t>The worksheet grid is tabular tool comprising of:</a:t>
            </a:r>
          </a:p>
          <a:p>
            <a:pPr marL="179388" indent="-179388" algn="just">
              <a:lnSpc>
                <a:spcPct val="110000"/>
              </a:lnSpc>
              <a:spcBef>
                <a:spcPts val="300"/>
              </a:spcBef>
              <a:spcAft>
                <a:spcPts val="300"/>
              </a:spcAft>
              <a:buFont typeface="+mj-lt"/>
              <a:buAutoNum type="arabicPeriod"/>
            </a:pPr>
            <a:r>
              <a:rPr lang="en-US" sz="1800" b="1" dirty="0">
                <a:solidFill>
                  <a:srgbClr val="0070C0"/>
                </a:solidFill>
                <a:latin typeface="Frutiger LT Pro 57 Condensed" panose="020B0606020204020204" pitchFamily="34" charset="0"/>
              </a:rPr>
              <a:t> Worksheet identification </a:t>
            </a:r>
            <a:r>
              <a:rPr lang="en-US" sz="1400" i="1" dirty="0">
                <a:solidFill>
                  <a:srgbClr val="0070C0"/>
                </a:solidFill>
                <a:latin typeface="Frutiger LT Pro 57 Condensed" panose="020B0606020204020204" pitchFamily="34" charset="0"/>
              </a:rPr>
              <a:t>text on top, with currently open Inventory Year (top-right)</a:t>
            </a:r>
          </a:p>
          <a:p>
            <a:pPr marL="179388" indent="-179388" algn="just">
              <a:lnSpc>
                <a:spcPct val="110000"/>
              </a:lnSpc>
              <a:spcBef>
                <a:spcPts val="300"/>
              </a:spcBef>
              <a:spcAft>
                <a:spcPts val="300"/>
              </a:spcAft>
              <a:buFont typeface="+mj-lt"/>
              <a:buAutoNum type="arabicPeriod"/>
            </a:pPr>
            <a:r>
              <a:rPr lang="en-US" sz="1800" b="1" dirty="0">
                <a:solidFill>
                  <a:srgbClr val="0070C0"/>
                </a:solidFill>
                <a:latin typeface="Frutiger LT Pro 57 Condensed" panose="020B0606020204020204" pitchFamily="34" charset="0"/>
              </a:rPr>
              <a:t> Worksheet specific parameters - </a:t>
            </a:r>
            <a:r>
              <a:rPr lang="en-US" sz="1400" i="1" dirty="0">
                <a:solidFill>
                  <a:srgbClr val="0070C0"/>
                </a:solidFill>
                <a:latin typeface="Frutiger LT Pro 57 Condensed" panose="020B0606020204020204" pitchFamily="34" charset="0"/>
              </a:rPr>
              <a:t>Gas, fuel type, calculation type, parameters, etc.</a:t>
            </a:r>
          </a:p>
          <a:p>
            <a:pPr marL="179388" indent="-179388" algn="just">
              <a:lnSpc>
                <a:spcPct val="110000"/>
              </a:lnSpc>
              <a:spcBef>
                <a:spcPts val="300"/>
              </a:spcBef>
              <a:buFont typeface="+mj-lt"/>
              <a:buAutoNum type="arabicPeriod"/>
            </a:pPr>
            <a:r>
              <a:rPr lang="en-US" sz="1800" b="1" dirty="0">
                <a:solidFill>
                  <a:srgbClr val="0070C0"/>
                </a:solidFill>
                <a:latin typeface="Frutiger LT Pro 57 Condensed" panose="020B0606020204020204" pitchFamily="34" charset="0"/>
              </a:rPr>
              <a:t> The top header of the grid -</a:t>
            </a:r>
            <a:r>
              <a:rPr lang="en-US" sz="1800" dirty="0">
                <a:solidFill>
                  <a:srgbClr val="0070C0"/>
                </a:solidFill>
                <a:latin typeface="Frutiger LT Pro 57 Condensed" panose="020B0606020204020204" pitchFamily="34" charset="0"/>
              </a:rPr>
              <a:t> </a:t>
            </a:r>
          </a:p>
          <a:p>
            <a:pPr marL="179388" indent="0" algn="just">
              <a:lnSpc>
                <a:spcPct val="110000"/>
              </a:lnSpc>
              <a:spcBef>
                <a:spcPts val="0"/>
              </a:spcBef>
              <a:spcAft>
                <a:spcPts val="300"/>
              </a:spcAft>
              <a:buNone/>
            </a:pPr>
            <a:r>
              <a:rPr lang="en-US" sz="1400" i="1" dirty="0">
                <a:solidFill>
                  <a:srgbClr val="0070C0"/>
                </a:solidFill>
                <a:latin typeface="Frutiger LT Pro 57 Condensed" panose="020B0606020204020204" pitchFamily="34" charset="0"/>
              </a:rPr>
              <a:t>column headers are not editable by user.</a:t>
            </a:r>
          </a:p>
        </p:txBody>
      </p:sp>
      <p:sp>
        <p:nvSpPr>
          <p:cNvPr id="4" name="Title 1">
            <a:extLst>
              <a:ext uri="{FF2B5EF4-FFF2-40B4-BE49-F238E27FC236}">
                <a16:creationId xmlns:a16="http://schemas.microsoft.com/office/drawing/2014/main" id="{50D94F20-EF70-1DF2-243A-459AF4E65C93}"/>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Working with the Grid</a:t>
            </a:r>
          </a:p>
        </p:txBody>
      </p:sp>
      <p:sp>
        <p:nvSpPr>
          <p:cNvPr id="16" name="TextBox 15">
            <a:extLst>
              <a:ext uri="{FF2B5EF4-FFF2-40B4-BE49-F238E27FC236}">
                <a16:creationId xmlns:a16="http://schemas.microsoft.com/office/drawing/2014/main" id="{64097005-D1C4-D15E-0821-99C9AA900E2C}"/>
              </a:ext>
            </a:extLst>
          </p:cNvPr>
          <p:cNvSpPr txBox="1"/>
          <p:nvPr/>
        </p:nvSpPr>
        <p:spPr>
          <a:xfrm>
            <a:off x="599674" y="4547937"/>
            <a:ext cx="11519999" cy="1456809"/>
          </a:xfrm>
          <a:prstGeom prst="rect">
            <a:avLst/>
          </a:prstGeom>
          <a:noFill/>
        </p:spPr>
        <p:txBody>
          <a:bodyPr wrap="square">
            <a:spAutoFit/>
          </a:bodyPr>
          <a:lstStyle/>
          <a:p>
            <a:pPr marL="0" indent="0" algn="just">
              <a:spcBef>
                <a:spcPts val="100"/>
              </a:spcBef>
              <a:spcAft>
                <a:spcPts val="100"/>
              </a:spcAft>
              <a:buNone/>
            </a:pPr>
            <a:r>
              <a:rPr lang="en-US" sz="1800" b="1" dirty="0">
                <a:solidFill>
                  <a:srgbClr val="0070C0"/>
                </a:solidFill>
                <a:latin typeface="Frutiger LT Pro 57 Condensed" panose="020B0606020204020204" pitchFamily="34" charset="0"/>
              </a:rPr>
              <a:t>Cells Colors and icons</a:t>
            </a:r>
          </a:p>
          <a:p>
            <a:pPr marL="358775" indent="-358775" algn="just">
              <a:spcBef>
                <a:spcPts val="100"/>
              </a:spcBef>
              <a:spcAft>
                <a:spcPts val="100"/>
              </a:spcAft>
              <a:buFont typeface="+mj-lt"/>
              <a:buAutoNum type="alphaUcPeriod"/>
            </a:pPr>
            <a:r>
              <a:rPr lang="en-US" sz="1600" dirty="0">
                <a:solidFill>
                  <a:srgbClr val="0070C0"/>
                </a:solidFill>
                <a:latin typeface="Frutiger LT Pro 57 Condensed" panose="020B0606020204020204" pitchFamily="34" charset="0"/>
              </a:rPr>
              <a:t>Editable cells (white background) - fields enabling to edit activity data, emission factors and other parameters.</a:t>
            </a:r>
          </a:p>
          <a:p>
            <a:pPr marL="358775" indent="-358775" algn="just">
              <a:spcBef>
                <a:spcPts val="100"/>
              </a:spcBef>
              <a:spcAft>
                <a:spcPts val="100"/>
              </a:spcAft>
              <a:buFont typeface="+mj-lt"/>
              <a:buAutoNum type="alphaUcPeriod"/>
            </a:pPr>
            <a:r>
              <a:rPr lang="en-US" sz="1600" dirty="0">
                <a:solidFill>
                  <a:srgbClr val="0070C0"/>
                </a:solidFill>
                <a:latin typeface="Frutiger LT Pro 57 Condensed" panose="020B0606020204020204" pitchFamily="34" charset="0"/>
              </a:rPr>
              <a:t>Compiled cells (</a:t>
            </a:r>
            <a:r>
              <a:rPr lang="en-US" sz="1600" dirty="0">
                <a:solidFill>
                  <a:srgbClr val="0070C0"/>
                </a:solidFill>
                <a:highlight>
                  <a:srgbClr val="C0C0C0"/>
                </a:highlight>
                <a:latin typeface="Frutiger LT Pro 57 Condensed" panose="020B0606020204020204" pitchFamily="34" charset="0"/>
              </a:rPr>
              <a:t>grey background</a:t>
            </a:r>
            <a:r>
              <a:rPr lang="en-US" sz="1600" dirty="0">
                <a:solidFill>
                  <a:srgbClr val="0070C0"/>
                </a:solidFill>
                <a:latin typeface="Frutiger LT Pro 57 Condensed" panose="020B0606020204020204" pitchFamily="34" charset="0"/>
              </a:rPr>
              <a:t>) – fields automatically compiled by the </a:t>
            </a:r>
            <a:r>
              <a:rPr lang="en-US" sz="1600" i="1" dirty="0">
                <a:solidFill>
                  <a:srgbClr val="0070C0"/>
                </a:solidFill>
                <a:latin typeface="Frutiger LT Pro 57 Condensed" panose="020B0606020204020204" pitchFamily="34" charset="0"/>
              </a:rPr>
              <a:t>Software</a:t>
            </a:r>
            <a:r>
              <a:rPr lang="en-US" sz="1600" dirty="0">
                <a:solidFill>
                  <a:srgbClr val="0070C0"/>
                </a:solidFill>
                <a:latin typeface="Frutiger LT Pro 57 Condensed" panose="020B0606020204020204" pitchFamily="34" charset="0"/>
              </a:rPr>
              <a:t> – Not Editable</a:t>
            </a:r>
          </a:p>
          <a:p>
            <a:pPr marL="358775" indent="-358775" algn="just">
              <a:spcBef>
                <a:spcPts val="100"/>
              </a:spcBef>
              <a:spcAft>
                <a:spcPts val="100"/>
              </a:spcAft>
              <a:buFont typeface="+mj-lt"/>
              <a:buAutoNum type="alphaUcPeriod"/>
            </a:pPr>
            <a:r>
              <a:rPr lang="en-US" sz="1600" dirty="0">
                <a:solidFill>
                  <a:srgbClr val="0070C0"/>
                </a:solidFill>
                <a:latin typeface="Frutiger LT Pro 57 Condensed" panose="020B0606020204020204" pitchFamily="34" charset="0"/>
              </a:rPr>
              <a:t>Calculated cells (</a:t>
            </a:r>
            <a:r>
              <a:rPr lang="en-US" sz="1600" dirty="0">
                <a:solidFill>
                  <a:srgbClr val="0070C0"/>
                </a:solidFill>
                <a:highlight>
                  <a:srgbClr val="00FF00"/>
                </a:highlight>
                <a:latin typeface="Frutiger LT Pro 57 Condensed" panose="020B0606020204020204" pitchFamily="34" charset="0"/>
              </a:rPr>
              <a:t>green background</a:t>
            </a:r>
            <a:r>
              <a:rPr lang="en-US" sz="1600" dirty="0">
                <a:solidFill>
                  <a:srgbClr val="0070C0"/>
                </a:solidFill>
                <a:latin typeface="Frutiger LT Pro 57 Condensed" panose="020B0606020204020204" pitchFamily="34" charset="0"/>
              </a:rPr>
              <a:t>) – e.g. emissions calculated from activity data and emission factor  – Not Editable</a:t>
            </a:r>
          </a:p>
          <a:p>
            <a:pPr marL="358775" indent="-358775" algn="just">
              <a:spcBef>
                <a:spcPts val="100"/>
              </a:spcBef>
              <a:spcAft>
                <a:spcPts val="100"/>
              </a:spcAft>
              <a:buFont typeface="+mj-lt"/>
              <a:buAutoNum type="alphaUcPeriod"/>
            </a:pPr>
            <a:r>
              <a:rPr lang="en-GB" sz="1600" dirty="0">
                <a:solidFill>
                  <a:srgbClr val="0070C0"/>
                </a:solidFill>
                <a:latin typeface="Frutiger LT Pro 57 Condensed" panose="020B0606020204020204" pitchFamily="34" charset="0"/>
              </a:rPr>
              <a:t>You might also see this:        alerting you to a validation error in the data entered (e.g. fractions &gt;1, allocations resulting in &gt;100%)</a:t>
            </a:r>
            <a:endParaRPr lang="en-US" sz="1600" dirty="0">
              <a:solidFill>
                <a:srgbClr val="0070C0"/>
              </a:solidFill>
              <a:latin typeface="Frutiger LT Pro 57 Condensed" panose="020B0606020204020204" pitchFamily="34" charset="0"/>
            </a:endParaRPr>
          </a:p>
        </p:txBody>
      </p:sp>
      <p:sp>
        <p:nvSpPr>
          <p:cNvPr id="18" name="TextBox 17">
            <a:extLst>
              <a:ext uri="{FF2B5EF4-FFF2-40B4-BE49-F238E27FC236}">
                <a16:creationId xmlns:a16="http://schemas.microsoft.com/office/drawing/2014/main" id="{D504284A-507E-D2DC-AF32-762E09716FA5}"/>
              </a:ext>
            </a:extLst>
          </p:cNvPr>
          <p:cNvSpPr txBox="1"/>
          <p:nvPr/>
        </p:nvSpPr>
        <p:spPr>
          <a:xfrm>
            <a:off x="329709" y="2574710"/>
            <a:ext cx="4320000" cy="1800493"/>
          </a:xfrm>
          <a:prstGeom prst="rect">
            <a:avLst/>
          </a:prstGeom>
          <a:noFill/>
        </p:spPr>
        <p:txBody>
          <a:bodyPr wrap="square">
            <a:spAutoFit/>
          </a:bodyPr>
          <a:lstStyle/>
          <a:p>
            <a:pPr marL="179388" indent="-179388" algn="just">
              <a:spcBef>
                <a:spcPts val="300"/>
              </a:spcBef>
              <a:spcAft>
                <a:spcPts val="300"/>
              </a:spcAft>
              <a:buFont typeface="+mj-lt"/>
              <a:buAutoNum type="arabicPeriod" startAt="4"/>
            </a:pPr>
            <a:r>
              <a:rPr lang="en-US" sz="1800" b="1" dirty="0">
                <a:solidFill>
                  <a:srgbClr val="0070C0"/>
                </a:solidFill>
                <a:latin typeface="Frutiger LT Pro 57 Condensed" panose="020B0606020204020204" pitchFamily="34" charset="0"/>
              </a:rPr>
              <a:t> Row status [Column] -</a:t>
            </a:r>
            <a:r>
              <a:rPr kumimoji="1" lang="en-US" sz="1400" i="1" dirty="0">
                <a:solidFill>
                  <a:srgbClr val="0070C0"/>
                </a:solidFill>
                <a:latin typeface="Frutiger LT Pro 57 Condensed" panose="020B0606020204020204" pitchFamily="34" charset="0"/>
              </a:rPr>
              <a:t> indicates the active row that is selected.</a:t>
            </a:r>
          </a:p>
          <a:p>
            <a:pPr marL="179388" indent="-179388" algn="just">
              <a:spcBef>
                <a:spcPts val="300"/>
              </a:spcBef>
              <a:spcAft>
                <a:spcPts val="300"/>
              </a:spcAft>
              <a:buFont typeface="+mj-lt"/>
              <a:buAutoNum type="arabicPeriod" startAt="5"/>
            </a:pPr>
            <a:r>
              <a:rPr lang="en-US" sz="1800" b="1" dirty="0">
                <a:solidFill>
                  <a:srgbClr val="0070C0"/>
                </a:solidFill>
                <a:latin typeface="Frutiger LT Pro 57 Condensed" panose="020B0606020204020204" pitchFamily="34" charset="0"/>
              </a:rPr>
              <a:t>Rows of the grid containing data - </a:t>
            </a:r>
            <a:r>
              <a:rPr kumimoji="1" lang="en-US" sz="1400" i="1" dirty="0">
                <a:solidFill>
                  <a:srgbClr val="0070C0"/>
                </a:solidFill>
                <a:latin typeface="Frutiger LT Pro 57 Condensed" panose="020B0606020204020204" pitchFamily="34" charset="0"/>
              </a:rPr>
              <a:t>(e.g. activity data, emission factors, emissions, …). Each row represents a combination of subdivisions and relevant types of activity data. There are different types of cells in the row:</a:t>
            </a:r>
          </a:p>
        </p:txBody>
      </p:sp>
      <p:pic>
        <p:nvPicPr>
          <p:cNvPr id="20" name="Picture 19">
            <a:extLst>
              <a:ext uri="{FF2B5EF4-FFF2-40B4-BE49-F238E27FC236}">
                <a16:creationId xmlns:a16="http://schemas.microsoft.com/office/drawing/2014/main" id="{780DDF10-1119-B258-733E-955F266C26E7}"/>
              </a:ext>
            </a:extLst>
          </p:cNvPr>
          <p:cNvPicPr>
            <a:picLocks noChangeAspect="1"/>
          </p:cNvPicPr>
          <p:nvPr/>
        </p:nvPicPr>
        <p:blipFill rotWithShape="1">
          <a:blip r:embed="rId2"/>
          <a:srcRect l="22035" t="19685" r="10036" b="20173"/>
          <a:stretch/>
        </p:blipFill>
        <p:spPr>
          <a:xfrm>
            <a:off x="2940049" y="5703344"/>
            <a:ext cx="285749" cy="245656"/>
          </a:xfrm>
          <a:prstGeom prst="rect">
            <a:avLst/>
          </a:prstGeom>
          <a:ln w="3175">
            <a:solidFill>
              <a:schemeClr val="tx1"/>
            </a:solidFill>
          </a:ln>
        </p:spPr>
      </p:pic>
      <p:pic>
        <p:nvPicPr>
          <p:cNvPr id="19" name="Picture 18" descr="A screenshot of a computer&#10;&#10;Description automatically generated">
            <a:extLst>
              <a:ext uri="{FF2B5EF4-FFF2-40B4-BE49-F238E27FC236}">
                <a16:creationId xmlns:a16="http://schemas.microsoft.com/office/drawing/2014/main" id="{C9566BBB-4FDF-2F22-2AB7-E3595331D6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516" y="2169280"/>
            <a:ext cx="7228738" cy="2378657"/>
          </a:xfrm>
          <a:prstGeom prst="rect">
            <a:avLst/>
          </a:prstGeom>
        </p:spPr>
      </p:pic>
      <p:pic>
        <p:nvPicPr>
          <p:cNvPr id="21" name="Graphic 20" descr="Badge 1 with solid fill">
            <a:extLst>
              <a:ext uri="{FF2B5EF4-FFF2-40B4-BE49-F238E27FC236}">
                <a16:creationId xmlns:a16="http://schemas.microsoft.com/office/drawing/2014/main" id="{F10BB73B-FC3D-6587-7C74-A1927E0005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8987" y="2442055"/>
            <a:ext cx="352424" cy="352424"/>
          </a:xfrm>
          <a:prstGeom prst="rect">
            <a:avLst/>
          </a:prstGeom>
        </p:spPr>
      </p:pic>
      <p:pic>
        <p:nvPicPr>
          <p:cNvPr id="22" name="Graphic 21" descr="Badge with solid fill">
            <a:extLst>
              <a:ext uri="{FF2B5EF4-FFF2-40B4-BE49-F238E27FC236}">
                <a16:creationId xmlns:a16="http://schemas.microsoft.com/office/drawing/2014/main" id="{C67EFBCA-98AF-28DC-3778-530856E533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4795" y="2746636"/>
            <a:ext cx="356616" cy="356616"/>
          </a:xfrm>
          <a:prstGeom prst="rect">
            <a:avLst/>
          </a:prstGeom>
        </p:spPr>
      </p:pic>
      <p:pic>
        <p:nvPicPr>
          <p:cNvPr id="23" name="Graphic 22" descr="Badge 3 with solid fill">
            <a:extLst>
              <a:ext uri="{FF2B5EF4-FFF2-40B4-BE49-F238E27FC236}">
                <a16:creationId xmlns:a16="http://schemas.microsoft.com/office/drawing/2014/main" id="{48F7151F-FC65-4886-EFD9-709633DC234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6369" y="3136284"/>
            <a:ext cx="356616" cy="356616"/>
          </a:xfrm>
          <a:prstGeom prst="rect">
            <a:avLst/>
          </a:prstGeom>
        </p:spPr>
      </p:pic>
      <p:pic>
        <p:nvPicPr>
          <p:cNvPr id="25" name="Graphic 24" descr="Badge 5 with solid fill">
            <a:extLst>
              <a:ext uri="{FF2B5EF4-FFF2-40B4-BE49-F238E27FC236}">
                <a16:creationId xmlns:a16="http://schemas.microsoft.com/office/drawing/2014/main" id="{FE871742-D78C-CB34-133C-9E94C7AF74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70609" y="3698143"/>
            <a:ext cx="356616" cy="356616"/>
          </a:xfrm>
          <a:prstGeom prst="rect">
            <a:avLst/>
          </a:prstGeom>
        </p:spPr>
      </p:pic>
      <p:grpSp>
        <p:nvGrpSpPr>
          <p:cNvPr id="27" name="Group 26">
            <a:extLst>
              <a:ext uri="{FF2B5EF4-FFF2-40B4-BE49-F238E27FC236}">
                <a16:creationId xmlns:a16="http://schemas.microsoft.com/office/drawing/2014/main" id="{91AD1653-EC57-D208-82C3-98FA242DADEF}"/>
              </a:ext>
            </a:extLst>
          </p:cNvPr>
          <p:cNvGrpSpPr/>
          <p:nvPr/>
        </p:nvGrpSpPr>
        <p:grpSpPr>
          <a:xfrm>
            <a:off x="4823940" y="3885214"/>
            <a:ext cx="723655" cy="356616"/>
            <a:chOff x="4823940" y="3885214"/>
            <a:chExt cx="723655" cy="356616"/>
          </a:xfrm>
        </p:grpSpPr>
        <p:pic>
          <p:nvPicPr>
            <p:cNvPr id="24" name="Graphic 23" descr="Badge 4 with solid fill">
              <a:extLst>
                <a:ext uri="{FF2B5EF4-FFF2-40B4-BE49-F238E27FC236}">
                  <a16:creationId xmlns:a16="http://schemas.microsoft.com/office/drawing/2014/main" id="{81A623B5-FD70-982B-2A7A-DEC86EB7D8B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90979" y="3885214"/>
              <a:ext cx="356616" cy="356616"/>
            </a:xfrm>
            <a:prstGeom prst="rect">
              <a:avLst/>
            </a:prstGeom>
          </p:spPr>
        </p:pic>
        <p:sp>
          <p:nvSpPr>
            <p:cNvPr id="26" name="Rectangle 25">
              <a:extLst>
                <a:ext uri="{FF2B5EF4-FFF2-40B4-BE49-F238E27FC236}">
                  <a16:creationId xmlns:a16="http://schemas.microsoft.com/office/drawing/2014/main" id="{F1578E82-EC4C-1B32-E780-04544413D537}"/>
                </a:ext>
              </a:extLst>
            </p:cNvPr>
            <p:cNvSpPr/>
            <p:nvPr/>
          </p:nvSpPr>
          <p:spPr>
            <a:xfrm>
              <a:off x="4823940" y="3979893"/>
              <a:ext cx="203232" cy="18707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descr="Award ribbon with star">
            <a:extLst>
              <a:ext uri="{FF2B5EF4-FFF2-40B4-BE49-F238E27FC236}">
                <a16:creationId xmlns:a16="http://schemas.microsoft.com/office/drawing/2014/main" id="{33D20B82-141B-F8A6-62D2-CFA9FF4DAEB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05419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D314-530C-80B0-CB28-1B115A4E10B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BCC0AF9-F605-56FF-535D-E1B9EF46DC9A}"/>
              </a:ext>
            </a:extLst>
          </p:cNvPr>
          <p:cNvSpPr txBox="1"/>
          <p:nvPr/>
        </p:nvSpPr>
        <p:spPr>
          <a:xfrm>
            <a:off x="609377" y="1227926"/>
            <a:ext cx="7668000" cy="4359142"/>
          </a:xfrm>
          <a:prstGeom prst="rect">
            <a:avLst/>
          </a:prstGeom>
          <a:noFill/>
        </p:spPr>
        <p:txBody>
          <a:bodyPr wrap="square">
            <a:spAutoFit/>
          </a:bodyPr>
          <a:lstStyle/>
          <a:p>
            <a:pPr algn="just">
              <a:lnSpc>
                <a:spcPct val="90000"/>
              </a:lnSpc>
              <a:spcBef>
                <a:spcPts val="1000"/>
              </a:spcBef>
            </a:pPr>
            <a:r>
              <a:rPr lang="en-US" b="1" dirty="0">
                <a:solidFill>
                  <a:srgbClr val="FF0000"/>
                </a:solidFill>
                <a:latin typeface="+mn-lt"/>
              </a:rPr>
              <a:t>Four</a:t>
            </a:r>
            <a:r>
              <a:rPr lang="en-US" dirty="0">
                <a:solidFill>
                  <a:srgbClr val="000000"/>
                </a:solidFill>
                <a:latin typeface="+mn-lt"/>
              </a:rPr>
              <a:t> </a:t>
            </a:r>
            <a:r>
              <a:rPr lang="en-US" dirty="0">
                <a:solidFill>
                  <a:srgbClr val="0070C0"/>
                </a:solidFill>
                <a:latin typeface="+mn-lt"/>
              </a:rPr>
              <a:t>functionalities are provided for all worksheets in the last four right-hand columns:</a:t>
            </a:r>
          </a:p>
          <a:p>
            <a:pPr algn="just">
              <a:lnSpc>
                <a:spcPct val="90000"/>
              </a:lnSpc>
              <a:spcBef>
                <a:spcPts val="1000"/>
              </a:spcBef>
            </a:pPr>
            <a:endParaRPr lang="en-US" dirty="0">
              <a:solidFill>
                <a:srgbClr val="0070C0"/>
              </a:solidFill>
              <a:latin typeface="+mn-lt"/>
            </a:endParaRPr>
          </a:p>
          <a:p>
            <a:pPr algn="just">
              <a:lnSpc>
                <a:spcPct val="90000"/>
              </a:lnSpc>
              <a:spcBef>
                <a:spcPts val="1000"/>
              </a:spcBef>
            </a:pPr>
            <a:r>
              <a:rPr lang="en-US" b="1" dirty="0">
                <a:solidFill>
                  <a:srgbClr val="FF0000"/>
                </a:solidFill>
                <a:latin typeface="+mn-lt"/>
              </a:rPr>
              <a:t>1. </a:t>
            </a:r>
            <a:r>
              <a:rPr lang="en-US" b="1" dirty="0">
                <a:solidFill>
                  <a:srgbClr val="0070C0"/>
                </a:solidFill>
                <a:latin typeface="+mn-lt"/>
              </a:rPr>
              <a:t>Edit Remark</a:t>
            </a:r>
            <a:r>
              <a:rPr lang="en-US" dirty="0">
                <a:solidFill>
                  <a:srgbClr val="0070C0"/>
                </a:solidFill>
                <a:latin typeface="+mn-lt"/>
              </a:rPr>
              <a:t>, </a:t>
            </a:r>
            <a:r>
              <a:rPr kumimoji="1" lang="en-GB" i="1" dirty="0">
                <a:solidFill>
                  <a:srgbClr val="0070C0"/>
                </a:solidFill>
                <a:latin typeface="+mn-lt"/>
              </a:rPr>
              <a:t>If the record already contains some remark, the action button will be coloured green</a:t>
            </a:r>
            <a:endParaRPr kumimoji="1" lang="en-US" dirty="0">
              <a:solidFill>
                <a:srgbClr val="FF5001"/>
              </a:solidFill>
              <a:highlight>
                <a:srgbClr val="FFFF00"/>
              </a:highlight>
              <a:latin typeface="+mn-lt"/>
            </a:endParaRPr>
          </a:p>
          <a:p>
            <a:pPr algn="just">
              <a:lnSpc>
                <a:spcPct val="90000"/>
              </a:lnSpc>
              <a:spcBef>
                <a:spcPts val="1000"/>
              </a:spcBef>
            </a:pPr>
            <a:r>
              <a:rPr lang="en-US" b="1" dirty="0">
                <a:solidFill>
                  <a:srgbClr val="FF0000"/>
                </a:solidFill>
                <a:latin typeface="+mn-lt"/>
              </a:rPr>
              <a:t>2. </a:t>
            </a:r>
            <a:r>
              <a:rPr lang="en-US" b="1" dirty="0">
                <a:solidFill>
                  <a:srgbClr val="0070C0"/>
                </a:solidFill>
                <a:latin typeface="+mn-lt"/>
              </a:rPr>
              <a:t>Save row</a:t>
            </a:r>
            <a:r>
              <a:rPr lang="en-US" dirty="0">
                <a:solidFill>
                  <a:srgbClr val="0070C0"/>
                </a:solidFill>
                <a:latin typeface="+mn-lt"/>
              </a:rPr>
              <a:t> </a:t>
            </a:r>
            <a:r>
              <a:rPr kumimoji="1" lang="en-US" i="1" dirty="0">
                <a:solidFill>
                  <a:srgbClr val="0070C0"/>
                </a:solidFill>
                <a:latin typeface="+mn-lt"/>
              </a:rPr>
              <a:t>of data, to be clicked once data enter in the row </a:t>
            </a:r>
            <a:r>
              <a:rPr kumimoji="1" lang="en-US" i="1" dirty="0">
                <a:solidFill>
                  <a:srgbClr val="5492CD"/>
                </a:solidFill>
                <a:latin typeface="+mn-lt"/>
              </a:rPr>
              <a:t>is completed</a:t>
            </a:r>
          </a:p>
          <a:p>
            <a:pPr algn="just">
              <a:lnSpc>
                <a:spcPct val="90000"/>
              </a:lnSpc>
              <a:spcBef>
                <a:spcPts val="1000"/>
              </a:spcBef>
            </a:pPr>
            <a:r>
              <a:rPr lang="en-US" b="1" dirty="0">
                <a:solidFill>
                  <a:srgbClr val="FF0000"/>
                </a:solidFill>
                <a:latin typeface="+mn-lt"/>
              </a:rPr>
              <a:t>3. </a:t>
            </a:r>
            <a:r>
              <a:rPr lang="en-US" b="1" dirty="0">
                <a:solidFill>
                  <a:srgbClr val="0070C0"/>
                </a:solidFill>
                <a:latin typeface="+mn-lt"/>
              </a:rPr>
              <a:t>Undo row changes</a:t>
            </a:r>
          </a:p>
          <a:p>
            <a:pPr algn="just">
              <a:lnSpc>
                <a:spcPct val="90000"/>
              </a:lnSpc>
              <a:spcBef>
                <a:spcPts val="1000"/>
              </a:spcBef>
            </a:pPr>
            <a:r>
              <a:rPr lang="en-US" b="1" dirty="0">
                <a:solidFill>
                  <a:srgbClr val="FF0000"/>
                </a:solidFill>
                <a:latin typeface="+mn-lt"/>
              </a:rPr>
              <a:t>4.</a:t>
            </a:r>
            <a:r>
              <a:rPr lang="en-US" b="1" dirty="0">
                <a:solidFill>
                  <a:srgbClr val="000000"/>
                </a:solidFill>
                <a:latin typeface="+mn-lt"/>
              </a:rPr>
              <a:t> </a:t>
            </a:r>
            <a:r>
              <a:rPr lang="en-US" b="1" dirty="0">
                <a:solidFill>
                  <a:srgbClr val="0070C0"/>
                </a:solidFill>
                <a:latin typeface="+mn-lt"/>
              </a:rPr>
              <a:t>Delete Row</a:t>
            </a:r>
          </a:p>
          <a:p>
            <a:pPr algn="just">
              <a:lnSpc>
                <a:spcPct val="90000"/>
              </a:lnSpc>
              <a:spcBef>
                <a:spcPts val="1000"/>
              </a:spcBef>
            </a:pPr>
            <a:endParaRPr lang="en-US" b="1" dirty="0">
              <a:solidFill>
                <a:srgbClr val="000000"/>
              </a:solidFill>
              <a:latin typeface="+mn-lt"/>
            </a:endParaRPr>
          </a:p>
          <a:p>
            <a:pPr algn="just">
              <a:lnSpc>
                <a:spcPct val="90000"/>
              </a:lnSpc>
              <a:spcBef>
                <a:spcPts val="1000"/>
              </a:spcBef>
            </a:pPr>
            <a:endParaRPr lang="en-US" b="1" dirty="0">
              <a:solidFill>
                <a:srgbClr val="0070C0"/>
              </a:solidFill>
              <a:latin typeface="+mn-lt"/>
            </a:endParaRPr>
          </a:p>
          <a:p>
            <a:pPr algn="just">
              <a:lnSpc>
                <a:spcPct val="90000"/>
              </a:lnSpc>
              <a:spcBef>
                <a:spcPts val="1000"/>
              </a:spcBef>
            </a:pPr>
            <a:r>
              <a:rPr lang="en-US" dirty="0">
                <a:solidFill>
                  <a:srgbClr val="0070C0"/>
                </a:solidFill>
                <a:latin typeface="+mn-lt"/>
              </a:rPr>
              <a:t>Clicking on </a:t>
            </a:r>
            <a:r>
              <a:rPr lang="en-US" dirty="0">
                <a:solidFill>
                  <a:srgbClr val="FF0000"/>
                </a:solidFill>
                <a:latin typeface="+mn-lt"/>
              </a:rPr>
              <a:t>1</a:t>
            </a:r>
            <a:r>
              <a:rPr lang="en-US" dirty="0">
                <a:solidFill>
                  <a:srgbClr val="000000"/>
                </a:solidFill>
                <a:latin typeface="+mn-lt"/>
              </a:rPr>
              <a:t> </a:t>
            </a:r>
            <a:r>
              <a:rPr lang="en-US" dirty="0">
                <a:solidFill>
                  <a:srgbClr val="0070C0"/>
                </a:solidFill>
                <a:latin typeface="+mn-lt"/>
              </a:rPr>
              <a:t>a dialogue box open where users can enter information specific to the single row of data entered. Once information is entered users shall click on </a:t>
            </a:r>
            <a:r>
              <a:rPr lang="en-US" b="1" i="1" dirty="0">
                <a:solidFill>
                  <a:srgbClr val="0070C0"/>
                </a:solidFill>
                <a:latin typeface="+mn-lt"/>
              </a:rPr>
              <a:t>OK</a:t>
            </a:r>
            <a:r>
              <a:rPr lang="en-US" dirty="0">
                <a:solidFill>
                  <a:srgbClr val="0070C0"/>
                </a:solidFill>
                <a:latin typeface="+mn-lt"/>
              </a:rPr>
              <a:t> to save it in the database.</a:t>
            </a:r>
          </a:p>
        </p:txBody>
      </p:sp>
      <p:grpSp>
        <p:nvGrpSpPr>
          <p:cNvPr id="14" name="Group 13">
            <a:extLst>
              <a:ext uri="{FF2B5EF4-FFF2-40B4-BE49-F238E27FC236}">
                <a16:creationId xmlns:a16="http://schemas.microsoft.com/office/drawing/2014/main" id="{9083ADA3-56FE-4A18-47BF-E40E7A3B0533}"/>
              </a:ext>
            </a:extLst>
          </p:cNvPr>
          <p:cNvGrpSpPr/>
          <p:nvPr/>
        </p:nvGrpSpPr>
        <p:grpSpPr>
          <a:xfrm>
            <a:off x="8849900" y="1232833"/>
            <a:ext cx="2094953" cy="1458513"/>
            <a:chOff x="5048523" y="2247266"/>
            <a:chExt cx="2094953" cy="1458513"/>
          </a:xfrm>
        </p:grpSpPr>
        <p:pic>
          <p:nvPicPr>
            <p:cNvPr id="3" name="Picture 2">
              <a:extLst>
                <a:ext uri="{FF2B5EF4-FFF2-40B4-BE49-F238E27FC236}">
                  <a16:creationId xmlns:a16="http://schemas.microsoft.com/office/drawing/2014/main" id="{A0C6D9A6-58C3-1090-DD79-C3B6733C7A0C}"/>
                </a:ext>
              </a:extLst>
            </p:cNvPr>
            <p:cNvPicPr>
              <a:picLocks noChangeAspect="1"/>
            </p:cNvPicPr>
            <p:nvPr/>
          </p:nvPicPr>
          <p:blipFill rotWithShape="1">
            <a:blip r:embed="rId3"/>
            <a:srcRect l="3011" b="5044"/>
            <a:stretch/>
          </p:blipFill>
          <p:spPr>
            <a:xfrm>
              <a:off x="5048523" y="2247266"/>
              <a:ext cx="2094953" cy="1458513"/>
            </a:xfrm>
            <a:prstGeom prst="rect">
              <a:avLst/>
            </a:prstGeom>
            <a:ln w="3175">
              <a:solidFill>
                <a:schemeClr val="tx1"/>
              </a:solidFill>
            </a:ln>
          </p:spPr>
        </p:pic>
        <p:sp>
          <p:nvSpPr>
            <p:cNvPr id="5" name="TextBox 4">
              <a:extLst>
                <a:ext uri="{FF2B5EF4-FFF2-40B4-BE49-F238E27FC236}">
                  <a16:creationId xmlns:a16="http://schemas.microsoft.com/office/drawing/2014/main" id="{0BD661A5-C764-743D-036A-7C439793F9CE}"/>
                </a:ext>
              </a:extLst>
            </p:cNvPr>
            <p:cNvSpPr txBox="1"/>
            <p:nvPr/>
          </p:nvSpPr>
          <p:spPr>
            <a:xfrm>
              <a:off x="5179666"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1</a:t>
              </a:r>
            </a:p>
          </p:txBody>
        </p:sp>
        <p:sp>
          <p:nvSpPr>
            <p:cNvPr id="6" name="TextBox 5">
              <a:extLst>
                <a:ext uri="{FF2B5EF4-FFF2-40B4-BE49-F238E27FC236}">
                  <a16:creationId xmlns:a16="http://schemas.microsoft.com/office/drawing/2014/main" id="{539A3DFA-BE62-702C-84CC-C79FA7A945C0}"/>
                </a:ext>
              </a:extLst>
            </p:cNvPr>
            <p:cNvSpPr txBox="1"/>
            <p:nvPr/>
          </p:nvSpPr>
          <p:spPr>
            <a:xfrm>
              <a:off x="5737419"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2</a:t>
              </a:r>
            </a:p>
          </p:txBody>
        </p:sp>
        <p:sp>
          <p:nvSpPr>
            <p:cNvPr id="10" name="TextBox 9">
              <a:extLst>
                <a:ext uri="{FF2B5EF4-FFF2-40B4-BE49-F238E27FC236}">
                  <a16:creationId xmlns:a16="http://schemas.microsoft.com/office/drawing/2014/main" id="{90619AF7-A98F-04D7-D587-972CF5839B2F}"/>
                </a:ext>
              </a:extLst>
            </p:cNvPr>
            <p:cNvSpPr txBox="1"/>
            <p:nvPr/>
          </p:nvSpPr>
          <p:spPr>
            <a:xfrm>
              <a:off x="6281742"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3</a:t>
              </a:r>
            </a:p>
          </p:txBody>
        </p:sp>
        <p:sp>
          <p:nvSpPr>
            <p:cNvPr id="12" name="TextBox 11">
              <a:extLst>
                <a:ext uri="{FF2B5EF4-FFF2-40B4-BE49-F238E27FC236}">
                  <a16:creationId xmlns:a16="http://schemas.microsoft.com/office/drawing/2014/main" id="{AB90E07E-F513-690A-F965-E5245E054FDF}"/>
                </a:ext>
              </a:extLst>
            </p:cNvPr>
            <p:cNvSpPr txBox="1"/>
            <p:nvPr/>
          </p:nvSpPr>
          <p:spPr>
            <a:xfrm>
              <a:off x="6804113"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4</a:t>
              </a:r>
            </a:p>
          </p:txBody>
        </p:sp>
      </p:grpSp>
      <p:pic>
        <p:nvPicPr>
          <p:cNvPr id="17" name="Picture 16">
            <a:extLst>
              <a:ext uri="{FF2B5EF4-FFF2-40B4-BE49-F238E27FC236}">
                <a16:creationId xmlns:a16="http://schemas.microsoft.com/office/drawing/2014/main" id="{F8C1D4BD-851B-FF8B-9292-D99C2FEB592A}"/>
              </a:ext>
            </a:extLst>
          </p:cNvPr>
          <p:cNvPicPr>
            <a:picLocks noChangeAspect="1"/>
          </p:cNvPicPr>
          <p:nvPr/>
        </p:nvPicPr>
        <p:blipFill>
          <a:blip r:embed="rId4"/>
          <a:stretch>
            <a:fillRect/>
          </a:stretch>
        </p:blipFill>
        <p:spPr>
          <a:xfrm>
            <a:off x="8277377" y="3139183"/>
            <a:ext cx="3240000" cy="2644898"/>
          </a:xfrm>
          <a:prstGeom prst="rect">
            <a:avLst/>
          </a:prstGeom>
          <a:ln w="3175">
            <a:solidFill>
              <a:schemeClr val="tx1"/>
            </a:solidFill>
          </a:ln>
        </p:spPr>
      </p:pic>
      <p:sp>
        <p:nvSpPr>
          <p:cNvPr id="2" name="Title 1">
            <a:extLst>
              <a:ext uri="{FF2B5EF4-FFF2-40B4-BE49-F238E27FC236}">
                <a16:creationId xmlns:a16="http://schemas.microsoft.com/office/drawing/2014/main" id="{E23CD1B2-CF61-ABB3-F1EA-489972B6B3CB}"/>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Working with the Grid</a:t>
            </a:r>
          </a:p>
        </p:txBody>
      </p:sp>
      <p:pic>
        <p:nvPicPr>
          <p:cNvPr id="4" name="Graphic 3" descr="Badge 1 with solid fill">
            <a:extLst>
              <a:ext uri="{FF2B5EF4-FFF2-40B4-BE49-F238E27FC236}">
                <a16:creationId xmlns:a16="http://schemas.microsoft.com/office/drawing/2014/main" id="{7BEE1AAF-5BDB-0E9E-0856-29FE409D2F6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1547" y="3516016"/>
            <a:ext cx="352424" cy="352424"/>
          </a:xfrm>
          <a:prstGeom prst="rect">
            <a:avLst/>
          </a:prstGeom>
        </p:spPr>
      </p:pic>
      <p:sp>
        <p:nvSpPr>
          <p:cNvPr id="7" name="Rectangle 6">
            <a:extLst>
              <a:ext uri="{FF2B5EF4-FFF2-40B4-BE49-F238E27FC236}">
                <a16:creationId xmlns:a16="http://schemas.microsoft.com/office/drawing/2014/main" id="{DEABC417-AA4F-AE46-60B3-2287EDD96F00}"/>
              </a:ext>
            </a:extLst>
          </p:cNvPr>
          <p:cNvSpPr/>
          <p:nvPr/>
        </p:nvSpPr>
        <p:spPr>
          <a:xfrm>
            <a:off x="10372330" y="5494225"/>
            <a:ext cx="528281" cy="280465"/>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93FBBEC-22D2-B88D-8AB6-38C5C681ACFE}"/>
              </a:ext>
            </a:extLst>
          </p:cNvPr>
          <p:cNvPicPr>
            <a:picLocks noChangeAspect="1"/>
          </p:cNvPicPr>
          <p:nvPr/>
        </p:nvPicPr>
        <p:blipFill rotWithShape="1">
          <a:blip r:embed="rId7"/>
          <a:srcRect l="10272" t="21371"/>
          <a:stretch/>
        </p:blipFill>
        <p:spPr>
          <a:xfrm>
            <a:off x="2085774" y="2524428"/>
            <a:ext cx="720000" cy="210314"/>
          </a:xfrm>
          <a:prstGeom prst="rect">
            <a:avLst/>
          </a:prstGeom>
          <a:ln w="3175">
            <a:solidFill>
              <a:schemeClr val="tx1"/>
            </a:solidFill>
          </a:ln>
        </p:spPr>
      </p:pic>
      <p:pic>
        <p:nvPicPr>
          <p:cNvPr id="8" name="Graphic 7" descr="Award ribbon with star">
            <a:extLst>
              <a:ext uri="{FF2B5EF4-FFF2-40B4-BE49-F238E27FC236}">
                <a16:creationId xmlns:a16="http://schemas.microsoft.com/office/drawing/2014/main" id="{DAB2536E-751C-74DB-1B09-A157D1995F0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783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443A-2759-D7C5-51B7-692E2F285C0E}"/>
              </a:ext>
            </a:extLst>
          </p:cNvPr>
          <p:cNvSpPr>
            <a:spLocks noGrp="1"/>
          </p:cNvSpPr>
          <p:nvPr>
            <p:ph type="title"/>
          </p:nvPr>
        </p:nvSpPr>
        <p:spPr>
          <a:xfrm>
            <a:off x="156000" y="239192"/>
            <a:ext cx="11880000" cy="540000"/>
          </a:xfrm>
        </p:spPr>
        <p:txBody>
          <a:bodyPr anchor="t">
            <a:noAutofit/>
          </a:bodyPr>
          <a:lstStyle/>
          <a:p>
            <a:r>
              <a:rPr lang="en-US" sz="3300" b="1" dirty="0">
                <a:solidFill>
                  <a:srgbClr val="990002"/>
                </a:solidFill>
                <a:effectLst>
                  <a:outerShdw blurRad="38100" dist="38100" dir="2700000" algn="tl">
                    <a:srgbClr val="000000">
                      <a:alpha val="43137"/>
                    </a:srgbClr>
                  </a:outerShdw>
                </a:effectLst>
                <a:latin typeface="+mn-lt"/>
              </a:rPr>
              <a:t>The </a:t>
            </a:r>
            <a:r>
              <a:rPr lang="en-US" sz="3300" b="1" i="1" dirty="0">
                <a:solidFill>
                  <a:srgbClr val="990002"/>
                </a:solidFill>
                <a:effectLst>
                  <a:outerShdw blurRad="38100" dist="38100" dir="2700000" algn="tl">
                    <a:srgbClr val="000000">
                      <a:alpha val="43137"/>
                    </a:srgbClr>
                  </a:outerShdw>
                </a:effectLst>
                <a:latin typeface="+mn-lt"/>
              </a:rPr>
              <a:t>Software</a:t>
            </a:r>
            <a:r>
              <a:rPr lang="en-US" sz="3300" b="1" dirty="0">
                <a:solidFill>
                  <a:srgbClr val="990002"/>
                </a:solidFill>
                <a:effectLst>
                  <a:outerShdw blurRad="38100" dist="38100" dir="2700000" algn="tl">
                    <a:srgbClr val="000000">
                      <a:alpha val="43137"/>
                    </a:srgbClr>
                  </a:outerShdw>
                </a:effectLst>
                <a:latin typeface="+mn-lt"/>
              </a:rPr>
              <a:t> in the Paris Agreement Reporting – A first glimpse</a:t>
            </a:r>
            <a:endParaRPr lang="en-GB" sz="3300" b="1" dirty="0">
              <a:solidFill>
                <a:srgbClr val="990002"/>
              </a:solidFill>
              <a:effectLst>
                <a:outerShdw blurRad="38100" dist="38100" dir="2700000" algn="tl">
                  <a:srgbClr val="000000">
                    <a:alpha val="43137"/>
                  </a:srgbClr>
                </a:outerShdw>
              </a:effectLst>
              <a:latin typeface="+mn-lt"/>
            </a:endParaRPr>
          </a:p>
        </p:txBody>
      </p:sp>
      <p:sp>
        <p:nvSpPr>
          <p:cNvPr id="4" name="Rectangle: Rounded Corners 3">
            <a:extLst>
              <a:ext uri="{FF2B5EF4-FFF2-40B4-BE49-F238E27FC236}">
                <a16:creationId xmlns:a16="http://schemas.microsoft.com/office/drawing/2014/main" id="{0922C55E-7707-EFEA-D585-35D0CD288CEB}"/>
              </a:ext>
            </a:extLst>
          </p:cNvPr>
          <p:cNvSpPr/>
          <p:nvPr/>
        </p:nvSpPr>
        <p:spPr>
          <a:xfrm>
            <a:off x="2368550" y="1012032"/>
            <a:ext cx="3048000" cy="1338262"/>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900" dirty="0">
                <a:solidFill>
                  <a:srgbClr val="0070C0"/>
                </a:solidFill>
              </a:rPr>
              <a:t>104 countries </a:t>
            </a:r>
            <a:r>
              <a:rPr lang="en-US" sz="1900" dirty="0"/>
              <a:t>submitted a BTR (additional 6 submitted NID but no BTR)</a:t>
            </a:r>
          </a:p>
        </p:txBody>
      </p:sp>
      <p:sp>
        <p:nvSpPr>
          <p:cNvPr id="6" name="Rectangle: Rounded Corners 5">
            <a:extLst>
              <a:ext uri="{FF2B5EF4-FFF2-40B4-BE49-F238E27FC236}">
                <a16:creationId xmlns:a16="http://schemas.microsoft.com/office/drawing/2014/main" id="{2C6B8E70-CE69-8AC6-FACF-4F8C49ABDFF4}"/>
              </a:ext>
            </a:extLst>
          </p:cNvPr>
          <p:cNvSpPr/>
          <p:nvPr/>
        </p:nvSpPr>
        <p:spPr>
          <a:xfrm>
            <a:off x="7645400" y="1524000"/>
            <a:ext cx="2273300" cy="1354138"/>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900" dirty="0">
                <a:solidFill>
                  <a:srgbClr val="0070C0"/>
                </a:solidFill>
              </a:rPr>
              <a:t>84 countries  </a:t>
            </a:r>
            <a:r>
              <a:rPr lang="en-US" sz="1900" dirty="0"/>
              <a:t>submitted CRT as part of submission.</a:t>
            </a:r>
          </a:p>
        </p:txBody>
      </p:sp>
      <p:sp>
        <p:nvSpPr>
          <p:cNvPr id="7" name="Rectangle: Rounded Corners 6">
            <a:extLst>
              <a:ext uri="{FF2B5EF4-FFF2-40B4-BE49-F238E27FC236}">
                <a16:creationId xmlns:a16="http://schemas.microsoft.com/office/drawing/2014/main" id="{C8C7FAF6-EC97-0E25-EC6B-6F88FB1E0306}"/>
              </a:ext>
            </a:extLst>
          </p:cNvPr>
          <p:cNvSpPr/>
          <p:nvPr/>
        </p:nvSpPr>
        <p:spPr>
          <a:xfrm>
            <a:off x="609600" y="2985036"/>
            <a:ext cx="6969415" cy="171606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900" dirty="0">
                <a:solidFill>
                  <a:srgbClr val="0070C0"/>
                </a:solidFill>
              </a:rPr>
              <a:t>46 countries used the IPCC Inventory </a:t>
            </a:r>
            <a:r>
              <a:rPr lang="en-US" sz="1900" i="1" dirty="0">
                <a:solidFill>
                  <a:srgbClr val="0070C0"/>
                </a:solidFill>
              </a:rPr>
              <a:t>Software</a:t>
            </a:r>
            <a:r>
              <a:rPr lang="en-US" sz="1900" dirty="0">
                <a:solidFill>
                  <a:srgbClr val="0070C0"/>
                </a:solidFill>
              </a:rPr>
              <a:t> </a:t>
            </a:r>
          </a:p>
          <a:p>
            <a:pPr algn="ctr"/>
            <a:r>
              <a:rPr lang="en-US" sz="1900" dirty="0"/>
              <a:t>as part of their submission. This is:</a:t>
            </a:r>
          </a:p>
          <a:p>
            <a:pPr algn="ctr"/>
            <a:r>
              <a:rPr lang="en-US" sz="1900" dirty="0">
                <a:solidFill>
                  <a:srgbClr val="0070C0"/>
                </a:solidFill>
              </a:rPr>
              <a:t>~ 44% </a:t>
            </a:r>
            <a:r>
              <a:rPr lang="en-US" sz="1900" dirty="0"/>
              <a:t>of all countries that submitted BTR and/or NID</a:t>
            </a:r>
          </a:p>
          <a:p>
            <a:pPr algn="ctr"/>
            <a:r>
              <a:rPr lang="en-US" sz="1900" dirty="0"/>
              <a:t>~ </a:t>
            </a:r>
            <a:r>
              <a:rPr lang="en-US" sz="1900" dirty="0">
                <a:solidFill>
                  <a:srgbClr val="0070C0"/>
                </a:solidFill>
              </a:rPr>
              <a:t>70% </a:t>
            </a:r>
            <a:r>
              <a:rPr lang="en-US" sz="1900" dirty="0"/>
              <a:t>of developing countries that submitted BTR and/or NID</a:t>
            </a:r>
          </a:p>
          <a:p>
            <a:pPr algn="ctr"/>
            <a:endParaRPr lang="en-US" sz="1900" dirty="0"/>
          </a:p>
        </p:txBody>
      </p:sp>
      <p:cxnSp>
        <p:nvCxnSpPr>
          <p:cNvPr id="11" name="Connector: Elbow 10">
            <a:extLst>
              <a:ext uri="{FF2B5EF4-FFF2-40B4-BE49-F238E27FC236}">
                <a16:creationId xmlns:a16="http://schemas.microsoft.com/office/drawing/2014/main" id="{B8C0D703-6349-56FA-DFA1-009ED3CDB06F}"/>
              </a:ext>
            </a:extLst>
          </p:cNvPr>
          <p:cNvCxnSpPr>
            <a:stCxn id="4" idx="3"/>
            <a:endCxn id="6" idx="1"/>
          </p:cNvCxnSpPr>
          <p:nvPr/>
        </p:nvCxnSpPr>
        <p:spPr>
          <a:xfrm>
            <a:off x="5416550" y="1681163"/>
            <a:ext cx="2228850" cy="519906"/>
          </a:xfrm>
          <a:prstGeom prst="bentConnector3">
            <a:avLst/>
          </a:prstGeom>
          <a:ln w="57150">
            <a:solidFill>
              <a:srgbClr val="92D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C2874A3-712E-DC4A-C103-626BFA896C1E}"/>
              </a:ext>
            </a:extLst>
          </p:cNvPr>
          <p:cNvSpPr txBox="1"/>
          <p:nvPr/>
        </p:nvSpPr>
        <p:spPr>
          <a:xfrm rot="10800000" flipH="1" flipV="1">
            <a:off x="6096000" y="1286153"/>
            <a:ext cx="1364670" cy="369332"/>
          </a:xfrm>
          <a:prstGeom prst="rect">
            <a:avLst/>
          </a:prstGeom>
          <a:noFill/>
        </p:spPr>
        <p:txBody>
          <a:bodyPr wrap="square" rtlCol="0">
            <a:spAutoFit/>
          </a:bodyPr>
          <a:lstStyle/>
          <a:p>
            <a:r>
              <a:rPr lang="en-US"/>
              <a:t>Of these</a:t>
            </a:r>
          </a:p>
        </p:txBody>
      </p:sp>
      <p:cxnSp>
        <p:nvCxnSpPr>
          <p:cNvPr id="19" name="Connector: Elbow 18">
            <a:extLst>
              <a:ext uri="{FF2B5EF4-FFF2-40B4-BE49-F238E27FC236}">
                <a16:creationId xmlns:a16="http://schemas.microsoft.com/office/drawing/2014/main" id="{C9AC7D21-FD3B-45B3-BE96-7DF31C3CFC8A}"/>
              </a:ext>
            </a:extLst>
          </p:cNvPr>
          <p:cNvCxnSpPr>
            <a:cxnSpLocks/>
            <a:endCxn id="7" idx="0"/>
          </p:cNvCxnSpPr>
          <p:nvPr/>
        </p:nvCxnSpPr>
        <p:spPr>
          <a:xfrm rot="16200000" flipH="1">
            <a:off x="3801273" y="2692001"/>
            <a:ext cx="586066" cy="4"/>
          </a:xfrm>
          <a:prstGeom prst="bentConnector3">
            <a:avLst/>
          </a:prstGeom>
          <a:ln w="57150">
            <a:solidFill>
              <a:srgbClr val="92D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20EB5C51-956C-8494-AA5A-5289F1227053}"/>
              </a:ext>
            </a:extLst>
          </p:cNvPr>
          <p:cNvSpPr/>
          <p:nvPr/>
        </p:nvSpPr>
        <p:spPr>
          <a:xfrm>
            <a:off x="9309099" y="3346966"/>
            <a:ext cx="2273301" cy="1354138"/>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900" dirty="0"/>
              <a:t>About</a:t>
            </a:r>
            <a:r>
              <a:rPr lang="en-US" sz="1900" dirty="0">
                <a:solidFill>
                  <a:srgbClr val="0070C0"/>
                </a:solidFill>
              </a:rPr>
              <a:t> half </a:t>
            </a:r>
            <a:r>
              <a:rPr lang="en-US" sz="1900" dirty="0"/>
              <a:t>used</a:t>
            </a:r>
          </a:p>
          <a:p>
            <a:pPr algn="ctr"/>
            <a:r>
              <a:rPr lang="en-US" sz="1900" dirty="0"/>
              <a:t>the </a:t>
            </a:r>
            <a:r>
              <a:rPr lang="en-US" sz="1900" i="1" dirty="0"/>
              <a:t>Software</a:t>
            </a:r>
            <a:r>
              <a:rPr lang="en-US" sz="1900" dirty="0"/>
              <a:t> to populate CRTs</a:t>
            </a:r>
          </a:p>
        </p:txBody>
      </p:sp>
      <p:sp>
        <p:nvSpPr>
          <p:cNvPr id="29" name="TextBox 28">
            <a:extLst>
              <a:ext uri="{FF2B5EF4-FFF2-40B4-BE49-F238E27FC236}">
                <a16:creationId xmlns:a16="http://schemas.microsoft.com/office/drawing/2014/main" id="{3E5A6800-C552-F2D9-4657-0E7D6091D1EF}"/>
              </a:ext>
            </a:extLst>
          </p:cNvPr>
          <p:cNvSpPr txBox="1"/>
          <p:nvPr/>
        </p:nvSpPr>
        <p:spPr>
          <a:xfrm rot="10800000" flipH="1" flipV="1">
            <a:off x="7690428" y="3654703"/>
            <a:ext cx="1364670" cy="369332"/>
          </a:xfrm>
          <a:prstGeom prst="rect">
            <a:avLst/>
          </a:prstGeom>
          <a:noFill/>
        </p:spPr>
        <p:txBody>
          <a:bodyPr wrap="square" rtlCol="0">
            <a:spAutoFit/>
          </a:bodyPr>
          <a:lstStyle/>
          <a:p>
            <a:r>
              <a:rPr lang="en-US"/>
              <a:t>Of these</a:t>
            </a:r>
          </a:p>
        </p:txBody>
      </p:sp>
      <p:cxnSp>
        <p:nvCxnSpPr>
          <p:cNvPr id="32" name="Straight Arrow Connector 31">
            <a:extLst>
              <a:ext uri="{FF2B5EF4-FFF2-40B4-BE49-F238E27FC236}">
                <a16:creationId xmlns:a16="http://schemas.microsoft.com/office/drawing/2014/main" id="{9BADD25D-FA8E-390A-E307-E45EB4D59D5A}"/>
              </a:ext>
            </a:extLst>
          </p:cNvPr>
          <p:cNvCxnSpPr/>
          <p:nvPr/>
        </p:nvCxnSpPr>
        <p:spPr>
          <a:xfrm>
            <a:off x="7690428" y="4152900"/>
            <a:ext cx="1364670" cy="0"/>
          </a:xfrm>
          <a:prstGeom prst="straightConnector1">
            <a:avLst/>
          </a:prstGeom>
          <a:ln w="57150">
            <a:solidFill>
              <a:srgbClr val="92D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E825D1B-794F-FC9E-0A51-9390585BCEDD}"/>
              </a:ext>
            </a:extLst>
          </p:cNvPr>
          <p:cNvSpPr txBox="1"/>
          <p:nvPr/>
        </p:nvSpPr>
        <p:spPr>
          <a:xfrm>
            <a:off x="127000" y="6542087"/>
            <a:ext cx="2908300" cy="261610"/>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0" i="1" u="none" strike="noStrike" cap="none" spc="0" normalizeH="0" baseline="0">
                <a:ln>
                  <a:noFill/>
                </a:ln>
                <a:solidFill>
                  <a:prstClr val="black"/>
                </a:solidFill>
                <a:effectLst/>
                <a:uLnTx/>
                <a:uFillTx/>
                <a:latin typeface="Frutiger LT Std 57 Cn"/>
              </a:defRPr>
            </a:lvl1pPr>
          </a:lstStyle>
          <a:p>
            <a:r>
              <a:rPr lang="en-US" dirty="0"/>
              <a:t>All information as of </a:t>
            </a:r>
            <a:r>
              <a:rPr lang="en-US" dirty="0">
                <a:solidFill>
                  <a:srgbClr val="FF0000"/>
                </a:solidFill>
              </a:rPr>
              <a:t>3 June 2025</a:t>
            </a:r>
          </a:p>
        </p:txBody>
      </p:sp>
      <p:sp>
        <p:nvSpPr>
          <p:cNvPr id="36" name="TextBox 35">
            <a:extLst>
              <a:ext uri="{FF2B5EF4-FFF2-40B4-BE49-F238E27FC236}">
                <a16:creationId xmlns:a16="http://schemas.microsoft.com/office/drawing/2014/main" id="{F2D94069-2B89-DEDF-D973-F4E46600F2C9}"/>
              </a:ext>
            </a:extLst>
          </p:cNvPr>
          <p:cNvSpPr txBox="1"/>
          <p:nvPr/>
        </p:nvSpPr>
        <p:spPr>
          <a:xfrm>
            <a:off x="691780" y="4959876"/>
            <a:ext cx="11170368" cy="1261884"/>
          </a:xfrm>
          <a:prstGeom prst="rect">
            <a:avLst/>
          </a:prstGeom>
          <a:noFill/>
        </p:spPr>
        <p:txBody>
          <a:bodyPr wrap="square" rtlCol="0">
            <a:spAutoFit/>
          </a:bodyPr>
          <a:lstStyle/>
          <a:p>
            <a:pPr marL="285750" indent="-285750">
              <a:buFont typeface="Wingdings" panose="05000000000000000000" pitchFamily="2" charset="2"/>
              <a:buChar char="ü"/>
            </a:pPr>
            <a:r>
              <a:rPr lang="en-US" sz="1900" dirty="0">
                <a:latin typeface="+mn-lt"/>
              </a:rPr>
              <a:t>In addition, at least one developed country Party has used the </a:t>
            </a:r>
            <a:r>
              <a:rPr lang="en-US" sz="1900" i="1" dirty="0">
                <a:latin typeface="+mn-lt"/>
              </a:rPr>
              <a:t>Software</a:t>
            </a:r>
            <a:r>
              <a:rPr lang="en-US" sz="1900" dirty="0">
                <a:latin typeface="+mn-lt"/>
              </a:rPr>
              <a:t>, including for interoperability with the UNFCCC ETF Reporting Tool </a:t>
            </a:r>
          </a:p>
          <a:p>
            <a:pPr marL="285750" indent="-285750">
              <a:buFont typeface="Wingdings" panose="05000000000000000000" pitchFamily="2" charset="2"/>
              <a:buChar char="ü"/>
            </a:pPr>
            <a:r>
              <a:rPr lang="en-US" sz="1900" dirty="0">
                <a:latin typeface="+mn-lt"/>
              </a:rPr>
              <a:t>Countries are seeing value of using the </a:t>
            </a:r>
            <a:r>
              <a:rPr lang="en-US" sz="1900" i="1" dirty="0">
                <a:latin typeface="+mn-lt"/>
              </a:rPr>
              <a:t>Software</a:t>
            </a:r>
            <a:r>
              <a:rPr lang="en-US" sz="1900" dirty="0">
                <a:latin typeface="+mn-lt"/>
              </a:rPr>
              <a:t> for the Paris Agreement reporting</a:t>
            </a:r>
          </a:p>
          <a:p>
            <a:pPr marL="285750" indent="-285750">
              <a:buFont typeface="Wingdings" panose="05000000000000000000" pitchFamily="2" charset="2"/>
              <a:buChar char="ü"/>
            </a:pPr>
            <a:r>
              <a:rPr lang="en-US" sz="1900" dirty="0">
                <a:latin typeface="+mn-lt"/>
              </a:rPr>
              <a:t>Once estimates calculated with the </a:t>
            </a:r>
            <a:r>
              <a:rPr lang="en-US" sz="1900" i="1" dirty="0">
                <a:latin typeface="+mn-lt"/>
              </a:rPr>
              <a:t>Software</a:t>
            </a:r>
            <a:r>
              <a:rPr lang="en-US" sz="1900" dirty="0">
                <a:latin typeface="+mn-lt"/>
              </a:rPr>
              <a:t>, populating the CRTs is simple.  </a:t>
            </a:r>
          </a:p>
        </p:txBody>
      </p:sp>
    </p:spTree>
    <p:extLst>
      <p:ext uri="{BB962C8B-B14F-4D97-AF65-F5344CB8AC3E}">
        <p14:creationId xmlns:p14="http://schemas.microsoft.com/office/powerpoint/2010/main" val="149398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p:bldP spid="25" grpId="0" animBg="1"/>
      <p:bldP spid="29" grpId="0"/>
      <p:bldP spid="3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FA95A-19FA-1356-CAF6-7E27747E5C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4FC278-B1FB-0351-275F-1EA56C69F777}"/>
              </a:ext>
            </a:extLst>
          </p:cNvPr>
          <p:cNvSpPr>
            <a:spLocks noGrp="1"/>
          </p:cNvSpPr>
          <p:nvPr>
            <p:ph idx="1"/>
          </p:nvPr>
        </p:nvSpPr>
        <p:spPr>
          <a:xfrm>
            <a:off x="696000" y="1449000"/>
            <a:ext cx="10800000" cy="3960000"/>
          </a:xfrm>
        </p:spPr>
        <p:txBody>
          <a:bodyPr>
            <a:normAutofit lnSpcReduction="10000"/>
          </a:bodyPr>
          <a:lstStyle/>
          <a:p>
            <a:pPr marL="0" indent="0">
              <a:buNone/>
            </a:pPr>
            <a:r>
              <a:rPr lang="en-US" sz="1800" dirty="0">
                <a:solidFill>
                  <a:srgbClr val="0070C0"/>
                </a:solidFill>
                <a:latin typeface="Frutiger LT Pro 57 Condensed" panose="020B0606020204020204" pitchFamily="34" charset="0"/>
              </a:rPr>
              <a:t>The left-most column of the grid is the Row Status, and indicates the current activity being performed within the selected row.</a:t>
            </a:r>
          </a:p>
          <a:p>
            <a:pPr marL="0" indent="0">
              <a:buNone/>
            </a:pPr>
            <a:endParaRPr lang="en-US" sz="1800" dirty="0">
              <a:solidFill>
                <a:srgbClr val="0070C0"/>
              </a:solidFill>
              <a:latin typeface="Frutiger LT Pro 57 Condensed" panose="020B0606020204020204" pitchFamily="34" charset="0"/>
            </a:endParaRPr>
          </a:p>
          <a:p>
            <a:pPr marL="0" indent="0">
              <a:buNone/>
            </a:pPr>
            <a:r>
              <a:rPr lang="en-US" sz="1800" dirty="0">
                <a:solidFill>
                  <a:srgbClr val="0070C0"/>
                </a:solidFill>
                <a:latin typeface="Frutiger LT Pro 57 Condensed" panose="020B0606020204020204" pitchFamily="34" charset="0"/>
              </a:rPr>
              <a:t>There are several icons indicating the status as follows:</a:t>
            </a:r>
          </a:p>
          <a:p>
            <a:pPr marL="0" indent="0">
              <a:buNone/>
            </a:pPr>
            <a:endParaRPr lang="en-US" sz="1800" dirty="0">
              <a:solidFill>
                <a:srgbClr val="0070C0"/>
              </a:solidFill>
              <a:latin typeface="Frutiger LT Pro 57 Condensed" panose="020B0606020204020204" pitchFamily="34" charset="0"/>
            </a:endParaRPr>
          </a:p>
          <a:p>
            <a:pPr marL="715963" indent="0">
              <a:buNone/>
            </a:pPr>
            <a:r>
              <a:rPr lang="en-US" sz="1800" dirty="0">
                <a:solidFill>
                  <a:srgbClr val="0070C0"/>
                </a:solidFill>
                <a:latin typeface="Frutiger LT Pro 57 Condensed" panose="020B0606020204020204" pitchFamily="34" charset="0"/>
              </a:rPr>
              <a:t>Indicates active row. This row is just selected - not in edit mode.</a:t>
            </a:r>
          </a:p>
          <a:p>
            <a:pPr marL="715963" indent="0">
              <a:buNone/>
            </a:pPr>
            <a:r>
              <a:rPr lang="en-US" sz="1800" dirty="0">
                <a:solidFill>
                  <a:srgbClr val="0070C0"/>
                </a:solidFill>
                <a:latin typeface="Frutiger LT Pro 57 Condensed" panose="020B0606020204020204" pitchFamily="34" charset="0"/>
              </a:rPr>
              <a:t>	</a:t>
            </a:r>
          </a:p>
          <a:p>
            <a:pPr marL="715963" indent="0">
              <a:buNone/>
            </a:pPr>
            <a:r>
              <a:rPr lang="en-US" sz="1800" dirty="0">
                <a:solidFill>
                  <a:srgbClr val="0070C0"/>
                </a:solidFill>
                <a:latin typeface="Frutiger LT Pro 57 Condensed" panose="020B0606020204020204" pitchFamily="34" charset="0"/>
              </a:rPr>
              <a:t>Currently selected row is in edit mode. Edit mode is activated as soon as users enter a value in any cell.</a:t>
            </a:r>
          </a:p>
          <a:p>
            <a:pPr marL="715963" indent="0">
              <a:buNone/>
            </a:pPr>
            <a:endParaRPr lang="en-US" sz="1800" dirty="0">
              <a:solidFill>
                <a:srgbClr val="0070C0"/>
              </a:solidFill>
              <a:latin typeface="Frutiger LT Pro 57 Condensed" panose="020B0606020204020204" pitchFamily="34" charset="0"/>
            </a:endParaRPr>
          </a:p>
          <a:p>
            <a:pPr marL="715963" indent="0">
              <a:buNone/>
            </a:pPr>
            <a:r>
              <a:rPr lang="en-US" sz="1800" dirty="0">
                <a:solidFill>
                  <a:srgbClr val="0070C0"/>
                </a:solidFill>
                <a:latin typeface="Frutiger LT Pro 57 Condensed" panose="020B0606020204020204" pitchFamily="34" charset="0"/>
              </a:rPr>
              <a:t>Indicates that the row is an "add-new" row and is used as a "template" for a new row.</a:t>
            </a:r>
          </a:p>
          <a:p>
            <a:pPr marL="715963" indent="0">
              <a:buNone/>
            </a:pPr>
            <a:endParaRPr lang="en-US" sz="1800" dirty="0">
              <a:solidFill>
                <a:srgbClr val="0070C0"/>
              </a:solidFill>
              <a:latin typeface="Frutiger LT Pro 57 Condensed" panose="020B0606020204020204" pitchFamily="34" charset="0"/>
            </a:endParaRPr>
          </a:p>
          <a:p>
            <a:pPr marL="715963" indent="0">
              <a:buNone/>
            </a:pPr>
            <a:r>
              <a:rPr lang="en-US" sz="1800" dirty="0">
                <a:solidFill>
                  <a:srgbClr val="0070C0"/>
                </a:solidFill>
                <a:latin typeface="Frutiger LT Pro 57 Condensed" panose="020B0606020204020204" pitchFamily="34" charset="0"/>
              </a:rPr>
              <a:t>“Add-new" row in edit mode. Edit mode is activated as soon as the users enter a value in any cell of "add-new" row.</a:t>
            </a:r>
          </a:p>
        </p:txBody>
      </p:sp>
      <p:pic>
        <p:nvPicPr>
          <p:cNvPr id="6" name="Picture 5">
            <a:extLst>
              <a:ext uri="{FF2B5EF4-FFF2-40B4-BE49-F238E27FC236}">
                <a16:creationId xmlns:a16="http://schemas.microsoft.com/office/drawing/2014/main" id="{17BB2EA2-FE06-E638-62B8-89DC603E228D}"/>
              </a:ext>
            </a:extLst>
          </p:cNvPr>
          <p:cNvPicPr>
            <a:picLocks noChangeAspect="1"/>
          </p:cNvPicPr>
          <p:nvPr/>
        </p:nvPicPr>
        <p:blipFill>
          <a:blip r:embed="rId2"/>
          <a:stretch>
            <a:fillRect/>
          </a:stretch>
        </p:blipFill>
        <p:spPr>
          <a:xfrm>
            <a:off x="971677" y="2866260"/>
            <a:ext cx="346933" cy="383071"/>
          </a:xfrm>
          <a:prstGeom prst="rect">
            <a:avLst/>
          </a:prstGeom>
        </p:spPr>
      </p:pic>
      <p:pic>
        <p:nvPicPr>
          <p:cNvPr id="8" name="Picture 7">
            <a:extLst>
              <a:ext uri="{FF2B5EF4-FFF2-40B4-BE49-F238E27FC236}">
                <a16:creationId xmlns:a16="http://schemas.microsoft.com/office/drawing/2014/main" id="{5385ABF4-F5DF-69CD-68EF-A249D4EB9691}"/>
              </a:ext>
            </a:extLst>
          </p:cNvPr>
          <p:cNvPicPr>
            <a:picLocks noChangeAspect="1"/>
          </p:cNvPicPr>
          <p:nvPr/>
        </p:nvPicPr>
        <p:blipFill rotWithShape="1">
          <a:blip r:embed="rId3"/>
          <a:srcRect l="5587" t="6722" r="7932" b="17302"/>
          <a:stretch/>
        </p:blipFill>
        <p:spPr>
          <a:xfrm>
            <a:off x="971677" y="3457777"/>
            <a:ext cx="346934" cy="330191"/>
          </a:xfrm>
          <a:prstGeom prst="rect">
            <a:avLst/>
          </a:prstGeom>
          <a:ln w="3175">
            <a:solidFill>
              <a:schemeClr val="tx1"/>
            </a:solidFill>
          </a:ln>
        </p:spPr>
      </p:pic>
      <p:pic>
        <p:nvPicPr>
          <p:cNvPr id="15" name="Picture 14">
            <a:extLst>
              <a:ext uri="{FF2B5EF4-FFF2-40B4-BE49-F238E27FC236}">
                <a16:creationId xmlns:a16="http://schemas.microsoft.com/office/drawing/2014/main" id="{1DC75B07-5E9F-6775-DA63-006EEF79C526}"/>
              </a:ext>
            </a:extLst>
          </p:cNvPr>
          <p:cNvPicPr>
            <a:picLocks noChangeAspect="1"/>
          </p:cNvPicPr>
          <p:nvPr/>
        </p:nvPicPr>
        <p:blipFill>
          <a:blip r:embed="rId4"/>
          <a:stretch>
            <a:fillRect/>
          </a:stretch>
        </p:blipFill>
        <p:spPr>
          <a:xfrm>
            <a:off x="971677" y="4100327"/>
            <a:ext cx="348165" cy="341338"/>
          </a:xfrm>
          <a:prstGeom prst="rect">
            <a:avLst/>
          </a:prstGeom>
        </p:spPr>
      </p:pic>
      <p:pic>
        <p:nvPicPr>
          <p:cNvPr id="23" name="Picture 22">
            <a:extLst>
              <a:ext uri="{FF2B5EF4-FFF2-40B4-BE49-F238E27FC236}">
                <a16:creationId xmlns:a16="http://schemas.microsoft.com/office/drawing/2014/main" id="{E97F278F-0034-8FFD-6C04-6E25974CEC81}"/>
              </a:ext>
            </a:extLst>
          </p:cNvPr>
          <p:cNvPicPr>
            <a:picLocks noChangeAspect="1"/>
          </p:cNvPicPr>
          <p:nvPr/>
        </p:nvPicPr>
        <p:blipFill>
          <a:blip r:embed="rId5"/>
          <a:stretch>
            <a:fillRect/>
          </a:stretch>
        </p:blipFill>
        <p:spPr>
          <a:xfrm>
            <a:off x="971677" y="4707605"/>
            <a:ext cx="355112" cy="330191"/>
          </a:xfrm>
          <a:prstGeom prst="rect">
            <a:avLst/>
          </a:prstGeom>
        </p:spPr>
      </p:pic>
      <p:sp>
        <p:nvSpPr>
          <p:cNvPr id="7" name="Title 1">
            <a:extLst>
              <a:ext uri="{FF2B5EF4-FFF2-40B4-BE49-F238E27FC236}">
                <a16:creationId xmlns:a16="http://schemas.microsoft.com/office/drawing/2014/main" id="{42F85C49-DBF2-C101-39F2-ED933D6A4617}"/>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Row Status [Column]</a:t>
            </a:r>
          </a:p>
        </p:txBody>
      </p:sp>
      <p:pic>
        <p:nvPicPr>
          <p:cNvPr id="2" name="Graphic 1" descr="Award ribbon with star">
            <a:extLst>
              <a:ext uri="{FF2B5EF4-FFF2-40B4-BE49-F238E27FC236}">
                <a16:creationId xmlns:a16="http://schemas.microsoft.com/office/drawing/2014/main" id="{2B96715B-0ED4-99F5-585C-E908EA79B6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510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AA9CF9A-EDA3-6D2E-FEB8-E8919EA48D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BF7D2-29EE-CDF6-6916-6F7F549FA936}"/>
              </a:ext>
            </a:extLst>
          </p:cNvPr>
          <p:cNvSpPr>
            <a:spLocks noGrp="1"/>
          </p:cNvSpPr>
          <p:nvPr>
            <p:ph idx="1"/>
          </p:nvPr>
        </p:nvSpPr>
        <p:spPr>
          <a:xfrm>
            <a:off x="696000" y="1989000"/>
            <a:ext cx="10800000" cy="2880000"/>
          </a:xfrm>
        </p:spPr>
        <p:txBody>
          <a:bodyPr>
            <a:normAutofit/>
          </a:bodyPr>
          <a:lstStyle/>
          <a:p>
            <a:pPr marL="0" indent="0" algn="just">
              <a:spcBef>
                <a:spcPts val="300"/>
              </a:spcBef>
              <a:spcAft>
                <a:spcPts val="300"/>
              </a:spcAft>
              <a:buNone/>
            </a:pPr>
            <a:r>
              <a:rPr lang="en-US" sz="1800" dirty="0">
                <a:solidFill>
                  <a:srgbClr val="0070C0"/>
                </a:solidFill>
                <a:latin typeface="+mj-lt"/>
              </a:rPr>
              <a:t>If the worksheet allows the user to add new rows, the "add-new" row can be found as the last row of the grid marked with           Status Row icon. This row acts as a "template" for the new row.</a:t>
            </a:r>
          </a:p>
          <a:p>
            <a:pPr marL="0" indent="0" algn="just">
              <a:spcBef>
                <a:spcPts val="300"/>
              </a:spcBef>
              <a:spcAft>
                <a:spcPts val="300"/>
              </a:spcAft>
              <a:buNone/>
            </a:pPr>
            <a:endParaRPr lang="en-US" sz="1800" dirty="0">
              <a:solidFill>
                <a:srgbClr val="0070C0"/>
              </a:solidFill>
              <a:latin typeface="+mj-lt"/>
            </a:endParaRPr>
          </a:p>
          <a:p>
            <a:pPr marL="0" indent="0" algn="just">
              <a:spcBef>
                <a:spcPts val="300"/>
              </a:spcBef>
              <a:spcAft>
                <a:spcPts val="300"/>
              </a:spcAft>
              <a:buNone/>
            </a:pPr>
            <a:r>
              <a:rPr lang="en-US" sz="1800" dirty="0">
                <a:solidFill>
                  <a:srgbClr val="0070C0"/>
                </a:solidFill>
                <a:latin typeface="+mj-lt"/>
              </a:rPr>
              <a:t>As soon as the user starts entering data in cells of an "add-new" row, edit mode is activated and Status Row icon changes to        </a:t>
            </a:r>
          </a:p>
          <a:p>
            <a:pPr marL="0" indent="0" algn="just">
              <a:spcBef>
                <a:spcPts val="300"/>
              </a:spcBef>
              <a:spcAft>
                <a:spcPts val="300"/>
              </a:spcAft>
              <a:buNone/>
            </a:pPr>
            <a:endParaRPr lang="en-US" sz="1800" dirty="0">
              <a:solidFill>
                <a:srgbClr val="0070C0"/>
              </a:solidFill>
              <a:latin typeface="+mj-lt"/>
            </a:endParaRPr>
          </a:p>
          <a:p>
            <a:pPr marL="0" indent="0" algn="just">
              <a:spcBef>
                <a:spcPts val="300"/>
              </a:spcBef>
              <a:spcAft>
                <a:spcPts val="300"/>
              </a:spcAft>
              <a:buNone/>
            </a:pPr>
            <a:r>
              <a:rPr lang="en-US" sz="1800" dirty="0">
                <a:solidFill>
                  <a:srgbClr val="0070C0"/>
                </a:solidFill>
                <a:latin typeface="+mj-lt"/>
              </a:rPr>
              <a:t>After data enter, data are saved in the database by clicking the button              ; accordingly, the data are validated by the </a:t>
            </a:r>
            <a:r>
              <a:rPr lang="en-US" sz="1800" i="1" dirty="0">
                <a:solidFill>
                  <a:srgbClr val="0070C0"/>
                </a:solidFill>
                <a:latin typeface="+mj-lt"/>
              </a:rPr>
              <a:t>Software</a:t>
            </a:r>
            <a:r>
              <a:rPr lang="en-US" sz="1800" dirty="0">
                <a:solidFill>
                  <a:srgbClr val="0070C0"/>
                </a:solidFill>
                <a:latin typeface="+mj-lt"/>
              </a:rPr>
              <a:t> before storing those in the database, if any data is missing or an error is found, users are prompted. Automatically an “add-new” row is added right below</a:t>
            </a:r>
            <a:endParaRPr lang="en-US" sz="1800" dirty="0">
              <a:solidFill>
                <a:srgbClr val="0070C0"/>
              </a:solidFill>
              <a:latin typeface="Calibri" panose="020F0502020204030204" pitchFamily="34" charset="0"/>
            </a:endParaRPr>
          </a:p>
        </p:txBody>
      </p:sp>
      <p:sp>
        <p:nvSpPr>
          <p:cNvPr id="22" name="TextBox 21">
            <a:extLst>
              <a:ext uri="{FF2B5EF4-FFF2-40B4-BE49-F238E27FC236}">
                <a16:creationId xmlns:a16="http://schemas.microsoft.com/office/drawing/2014/main" id="{E58C5724-5228-535B-A186-C923B8ED833B}"/>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4" name="Picture 3">
            <a:extLst>
              <a:ext uri="{FF2B5EF4-FFF2-40B4-BE49-F238E27FC236}">
                <a16:creationId xmlns:a16="http://schemas.microsoft.com/office/drawing/2014/main" id="{1FC2776F-5B69-57A5-0C18-15C0FC29E0C4}"/>
              </a:ext>
            </a:extLst>
          </p:cNvPr>
          <p:cNvPicPr>
            <a:picLocks/>
          </p:cNvPicPr>
          <p:nvPr/>
        </p:nvPicPr>
        <p:blipFill>
          <a:blip r:embed="rId3"/>
          <a:stretch>
            <a:fillRect/>
          </a:stretch>
        </p:blipFill>
        <p:spPr>
          <a:xfrm>
            <a:off x="6976743" y="3909796"/>
            <a:ext cx="704088" cy="412820"/>
          </a:xfrm>
          <a:prstGeom prst="rect">
            <a:avLst/>
          </a:prstGeom>
        </p:spPr>
      </p:pic>
      <p:pic>
        <p:nvPicPr>
          <p:cNvPr id="5" name="Picture 4">
            <a:extLst>
              <a:ext uri="{FF2B5EF4-FFF2-40B4-BE49-F238E27FC236}">
                <a16:creationId xmlns:a16="http://schemas.microsoft.com/office/drawing/2014/main" id="{BCD0F708-25E5-CFAF-DF76-81C1F7504620}"/>
              </a:ext>
            </a:extLst>
          </p:cNvPr>
          <p:cNvPicPr>
            <a:picLocks noChangeAspect="1"/>
          </p:cNvPicPr>
          <p:nvPr/>
        </p:nvPicPr>
        <p:blipFill>
          <a:blip r:embed="rId4"/>
          <a:stretch>
            <a:fillRect/>
          </a:stretch>
        </p:blipFill>
        <p:spPr>
          <a:xfrm>
            <a:off x="1313383" y="2326380"/>
            <a:ext cx="348165" cy="341338"/>
          </a:xfrm>
          <a:prstGeom prst="rect">
            <a:avLst/>
          </a:prstGeom>
        </p:spPr>
      </p:pic>
      <p:pic>
        <p:nvPicPr>
          <p:cNvPr id="7" name="Picture 6">
            <a:extLst>
              <a:ext uri="{FF2B5EF4-FFF2-40B4-BE49-F238E27FC236}">
                <a16:creationId xmlns:a16="http://schemas.microsoft.com/office/drawing/2014/main" id="{771B467F-CDE5-878C-B177-BDE03CE9935B}"/>
              </a:ext>
            </a:extLst>
          </p:cNvPr>
          <p:cNvPicPr>
            <a:picLocks noChangeAspect="1"/>
          </p:cNvPicPr>
          <p:nvPr/>
        </p:nvPicPr>
        <p:blipFill>
          <a:blip r:embed="rId5"/>
          <a:stretch>
            <a:fillRect/>
          </a:stretch>
        </p:blipFill>
        <p:spPr>
          <a:xfrm>
            <a:off x="1751479" y="3282665"/>
            <a:ext cx="355112" cy="330191"/>
          </a:xfrm>
          <a:prstGeom prst="rect">
            <a:avLst/>
          </a:prstGeom>
        </p:spPr>
      </p:pic>
      <p:sp>
        <p:nvSpPr>
          <p:cNvPr id="9" name="Title 1">
            <a:extLst>
              <a:ext uri="{FF2B5EF4-FFF2-40B4-BE49-F238E27FC236}">
                <a16:creationId xmlns:a16="http://schemas.microsoft.com/office/drawing/2014/main" id="{4453C0AE-3AD9-6D44-A4A9-AD63FD02782C}"/>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Adding New Row</a:t>
            </a:r>
          </a:p>
        </p:txBody>
      </p:sp>
      <p:pic>
        <p:nvPicPr>
          <p:cNvPr id="2" name="Graphic 1" descr="Award ribbon with star">
            <a:extLst>
              <a:ext uri="{FF2B5EF4-FFF2-40B4-BE49-F238E27FC236}">
                <a16:creationId xmlns:a16="http://schemas.microsoft.com/office/drawing/2014/main" id="{4A7DFAF9-1394-B3FD-584D-A465FDCB60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69296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E6EE09E-5BD3-E123-EE6F-0526BECFB6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0FEB46-7658-1C28-3B28-1354A3EB006F}"/>
              </a:ext>
            </a:extLst>
          </p:cNvPr>
          <p:cNvSpPr>
            <a:spLocks noGrp="1"/>
          </p:cNvSpPr>
          <p:nvPr>
            <p:ph sz="half" idx="1"/>
          </p:nvPr>
        </p:nvSpPr>
        <p:spPr>
          <a:xfrm>
            <a:off x="457922" y="1327383"/>
            <a:ext cx="3819390" cy="4368568"/>
          </a:xfrm>
        </p:spPr>
        <p:txBody>
          <a:bodyPr>
            <a:normAutofit fontScale="47500" lnSpcReduction="20000"/>
          </a:bodyPr>
          <a:lstStyle/>
          <a:p>
            <a:pPr marL="0" indent="0" algn="just">
              <a:buNone/>
            </a:pPr>
            <a:r>
              <a:rPr lang="en-US" sz="5100" b="1" dirty="0">
                <a:solidFill>
                  <a:srgbClr val="0070C0"/>
                </a:solidFill>
                <a:latin typeface="Frutiger LT Pro 57 Condensed" panose="020B0606020204020204" pitchFamily="34" charset="0"/>
              </a:rPr>
              <a:t>Editing existing row </a:t>
            </a:r>
          </a:p>
          <a:p>
            <a:pPr marL="0" indent="0" algn="just">
              <a:buNone/>
            </a:pPr>
            <a:endParaRPr lang="en-US" sz="1800" b="1" dirty="0">
              <a:solidFill>
                <a:srgbClr val="0070C0"/>
              </a:solidFill>
              <a:latin typeface="Frutiger LT Pro 57 Condensed" panose="020B0606020204020204" pitchFamily="34" charset="0"/>
            </a:endParaRPr>
          </a:p>
          <a:p>
            <a:pPr marL="0" indent="0" algn="just">
              <a:buNone/>
            </a:pPr>
            <a:endParaRPr lang="en-US" sz="3300" dirty="0">
              <a:solidFill>
                <a:srgbClr val="0070C0"/>
              </a:solidFill>
              <a:latin typeface="Frutiger LT Pro 57 Condensed" panose="020B0606020204020204" pitchFamily="34" charset="0"/>
            </a:endParaRPr>
          </a:p>
          <a:p>
            <a:pPr marL="0" indent="0" algn="just">
              <a:buNone/>
            </a:pPr>
            <a:r>
              <a:rPr lang="en-US" sz="3800" dirty="0">
                <a:solidFill>
                  <a:srgbClr val="0070C0"/>
                </a:solidFill>
                <a:latin typeface="Frutiger LT Pro 57 Condensed" panose="020B0606020204020204" pitchFamily="34" charset="0"/>
              </a:rPr>
              <a:t>Edit mode           is activated as soon as the user starts modifying data in editable cells. </a:t>
            </a:r>
          </a:p>
          <a:p>
            <a:pPr marL="0" indent="0" algn="just">
              <a:buNone/>
            </a:pPr>
            <a:endParaRPr lang="en-US" sz="3800" dirty="0">
              <a:solidFill>
                <a:srgbClr val="0070C0"/>
              </a:solidFill>
              <a:latin typeface="Frutiger LT Pro 57 Condensed" panose="020B0606020204020204" pitchFamily="34" charset="0"/>
            </a:endParaRPr>
          </a:p>
          <a:p>
            <a:pPr marL="0" indent="0" algn="just">
              <a:buNone/>
            </a:pPr>
            <a:r>
              <a:rPr lang="en-US" sz="3800" dirty="0">
                <a:solidFill>
                  <a:srgbClr val="0070C0"/>
                </a:solidFill>
                <a:latin typeface="Frutiger LT Pro 57 Condensed" panose="020B0606020204020204" pitchFamily="34" charset="0"/>
              </a:rPr>
              <a:t>A modified row is saved into database as soon as the user leaves the row being edited or by pressing the button </a:t>
            </a:r>
          </a:p>
          <a:p>
            <a:pPr marL="0" indent="0" algn="just">
              <a:buNone/>
            </a:pPr>
            <a:endParaRPr lang="en-US" sz="3800" dirty="0">
              <a:solidFill>
                <a:srgbClr val="0070C0"/>
              </a:solidFill>
              <a:latin typeface="Frutiger LT Pro 57 Condensed" panose="020B0606020204020204" pitchFamily="34" charset="0"/>
            </a:endParaRPr>
          </a:p>
          <a:p>
            <a:pPr marL="0" indent="0" algn="just">
              <a:buNone/>
            </a:pPr>
            <a:r>
              <a:rPr lang="en-US" sz="3800" dirty="0">
                <a:solidFill>
                  <a:srgbClr val="0070C0"/>
                </a:solidFill>
                <a:latin typeface="Frutiger LT Pro 57 Condensed" panose="020B0606020204020204" pitchFamily="34" charset="0"/>
              </a:rPr>
              <a:t>Validation of entered data is performed before the row is updated in the database. In case of any error in the supplied data, the user will be alerted to correct it.</a:t>
            </a:r>
            <a:endParaRPr lang="en-US" sz="1800" dirty="0">
              <a:solidFill>
                <a:srgbClr val="0070C0"/>
              </a:solidFill>
              <a:latin typeface="Frutiger LT Pro 57 Condensed" panose="020B0606020204020204" pitchFamily="34" charset="0"/>
            </a:endParaRPr>
          </a:p>
        </p:txBody>
      </p:sp>
      <p:sp>
        <p:nvSpPr>
          <p:cNvPr id="6" name="Content Placeholder 5">
            <a:extLst>
              <a:ext uri="{FF2B5EF4-FFF2-40B4-BE49-F238E27FC236}">
                <a16:creationId xmlns:a16="http://schemas.microsoft.com/office/drawing/2014/main" id="{C91F7DBB-7B40-5AB8-C7E6-C422F17C287A}"/>
              </a:ext>
            </a:extLst>
          </p:cNvPr>
          <p:cNvSpPr>
            <a:spLocks noGrp="1"/>
          </p:cNvSpPr>
          <p:nvPr>
            <p:ph sz="half" idx="2"/>
          </p:nvPr>
        </p:nvSpPr>
        <p:spPr>
          <a:xfrm>
            <a:off x="4517328" y="1089000"/>
            <a:ext cx="7200000" cy="4680000"/>
          </a:xfrm>
        </p:spPr>
        <p:txBody>
          <a:bodyPr>
            <a:normAutofit fontScale="47500" lnSpcReduction="20000"/>
          </a:bodyPr>
          <a:lstStyle/>
          <a:p>
            <a:pPr marL="0" indent="0" algn="just">
              <a:buNone/>
            </a:pPr>
            <a:r>
              <a:rPr lang="en-US" sz="5100" b="1" dirty="0">
                <a:solidFill>
                  <a:srgbClr val="0070C0"/>
                </a:solidFill>
                <a:latin typeface="Frutiger LT Pro 57 Condensed" panose="020B0606020204020204" pitchFamily="34" charset="0"/>
              </a:rPr>
              <a:t>Cancel editing of existing row / Undoing cell changes</a:t>
            </a:r>
          </a:p>
          <a:p>
            <a:pPr marL="0" indent="0" algn="just">
              <a:buNone/>
            </a:pPr>
            <a:endParaRPr lang="en-US" dirty="0">
              <a:solidFill>
                <a:srgbClr val="0070C0"/>
              </a:solidFill>
              <a:latin typeface="Frutiger LT Pro 57 Condensed" panose="020B0606020204020204" pitchFamily="34" charset="0"/>
            </a:endParaRPr>
          </a:p>
          <a:p>
            <a:pPr marL="0" indent="0" algn="just">
              <a:buNone/>
            </a:pPr>
            <a:r>
              <a:rPr lang="en-US" sz="3800" dirty="0">
                <a:solidFill>
                  <a:srgbClr val="0070C0"/>
                </a:solidFill>
                <a:latin typeface="Frutiger LT Pro 57 Condensed" panose="020B0606020204020204" pitchFamily="34" charset="0"/>
              </a:rPr>
              <a:t>Pressing the ESC key or the               action button to undo row changes.</a:t>
            </a:r>
          </a:p>
          <a:p>
            <a:pPr marL="0" indent="0" algn="just">
              <a:buNone/>
            </a:pPr>
            <a:endParaRPr lang="en-US" sz="3800" dirty="0">
              <a:solidFill>
                <a:srgbClr val="0070C0"/>
              </a:solidFill>
              <a:latin typeface="Frutiger LT Pro 57 Condensed" panose="020B0606020204020204" pitchFamily="34" charset="0"/>
            </a:endParaRPr>
          </a:p>
          <a:p>
            <a:pPr marL="0" indent="0" algn="just">
              <a:buNone/>
            </a:pPr>
            <a:r>
              <a:rPr lang="en-US" sz="3800" dirty="0">
                <a:solidFill>
                  <a:srgbClr val="0070C0"/>
                </a:solidFill>
                <a:latin typeface="Frutiger LT Pro 57 Condensed" panose="020B0606020204020204" pitchFamily="34" charset="0"/>
              </a:rPr>
              <a:t>When </a:t>
            </a:r>
            <a:r>
              <a:rPr lang="en-US" sz="3800" b="1" dirty="0">
                <a:solidFill>
                  <a:srgbClr val="0070C0"/>
                </a:solidFill>
                <a:latin typeface="Frutiger LT Pro 57 Condensed" panose="020B0606020204020204" pitchFamily="34" charset="0"/>
              </a:rPr>
              <a:t>selecting ESC key </a:t>
            </a:r>
            <a:r>
              <a:rPr lang="en-US" sz="3800" dirty="0">
                <a:solidFill>
                  <a:srgbClr val="0070C0"/>
                </a:solidFill>
                <a:latin typeface="Frutiger LT Pro 57 Condensed" panose="020B0606020204020204" pitchFamily="34" charset="0"/>
              </a:rPr>
              <a:t>the behavior is as follows:</a:t>
            </a:r>
          </a:p>
          <a:p>
            <a:pPr marL="0" indent="0" algn="just">
              <a:buNone/>
            </a:pPr>
            <a:endParaRPr lang="en-US" sz="3800" dirty="0">
              <a:solidFill>
                <a:srgbClr val="0070C0"/>
              </a:solidFill>
              <a:latin typeface="Frutiger LT Pro 57 Condensed" panose="020B0606020204020204" pitchFamily="34" charset="0"/>
            </a:endParaRPr>
          </a:p>
          <a:p>
            <a:pPr algn="just"/>
            <a:r>
              <a:rPr lang="en-US" sz="3800" dirty="0">
                <a:solidFill>
                  <a:srgbClr val="0070C0"/>
                </a:solidFill>
                <a:latin typeface="Frutiger LT Pro 57 Condensed" panose="020B0606020204020204" pitchFamily="34" charset="0"/>
              </a:rPr>
              <a:t>If the active cell is in edit mode, </a:t>
            </a:r>
            <a:r>
              <a:rPr lang="en-US" sz="3800" b="1" dirty="0">
                <a:solidFill>
                  <a:srgbClr val="0070C0"/>
                </a:solidFill>
                <a:latin typeface="Frutiger LT Pro 57 Condensed" panose="020B0606020204020204" pitchFamily="34" charset="0"/>
              </a:rPr>
              <a:t>hitting ESC cancels edit mode of that cell </a:t>
            </a:r>
            <a:r>
              <a:rPr lang="en-US" sz="3800" dirty="0">
                <a:solidFill>
                  <a:srgbClr val="0070C0"/>
                </a:solidFill>
                <a:latin typeface="Frutiger LT Pro 57 Condensed" panose="020B0606020204020204" pitchFamily="34" charset="0"/>
              </a:rPr>
              <a:t>and undoes changes made to cell data (if any).</a:t>
            </a:r>
          </a:p>
          <a:p>
            <a:pPr lvl="1" algn="just"/>
            <a:r>
              <a:rPr lang="en-US" sz="3800" dirty="0">
                <a:solidFill>
                  <a:srgbClr val="0070C0"/>
                </a:solidFill>
                <a:latin typeface="Frutiger LT Pro 57 Condensed" panose="020B0606020204020204" pitchFamily="34" charset="0"/>
              </a:rPr>
              <a:t>If there are no more cells changed in edited row this also cancels row editing.</a:t>
            </a:r>
          </a:p>
          <a:p>
            <a:pPr algn="just"/>
            <a:r>
              <a:rPr lang="en-US" sz="3800" dirty="0">
                <a:solidFill>
                  <a:srgbClr val="0070C0"/>
                </a:solidFill>
                <a:latin typeface="Frutiger LT Pro 57 Condensed" panose="020B0606020204020204" pitchFamily="34" charset="0"/>
              </a:rPr>
              <a:t>If there are more cells that have been changed while editing the row, hitting ESC again </a:t>
            </a:r>
            <a:r>
              <a:rPr lang="en-US" sz="3800" b="1" dirty="0">
                <a:solidFill>
                  <a:srgbClr val="0070C0"/>
                </a:solidFill>
                <a:latin typeface="Frutiger LT Pro 57 Condensed" panose="020B0606020204020204" pitchFamily="34" charset="0"/>
              </a:rPr>
              <a:t>undoes changes in all changed cells and cancels row editing </a:t>
            </a:r>
            <a:r>
              <a:rPr lang="en-US" sz="3800" dirty="0">
                <a:solidFill>
                  <a:srgbClr val="0070C0"/>
                </a:solidFill>
                <a:latin typeface="Frutiger LT Pro 57 Condensed" panose="020B0606020204020204" pitchFamily="34" charset="0"/>
              </a:rPr>
              <a:t>returning it to its original state.</a:t>
            </a:r>
          </a:p>
          <a:p>
            <a:pPr marL="0" indent="0" algn="just">
              <a:buNone/>
            </a:pPr>
            <a:endParaRPr lang="en-US" sz="3800" dirty="0">
              <a:solidFill>
                <a:srgbClr val="0070C0"/>
              </a:solidFill>
              <a:latin typeface="Frutiger LT Pro 57 Condensed" panose="020B0606020204020204" pitchFamily="34" charset="0"/>
            </a:endParaRPr>
          </a:p>
          <a:p>
            <a:pPr marL="0" indent="0" algn="just">
              <a:buNone/>
            </a:pPr>
            <a:r>
              <a:rPr lang="en-US" sz="3800" dirty="0">
                <a:solidFill>
                  <a:srgbClr val="0070C0"/>
                </a:solidFill>
                <a:latin typeface="Frutiger LT Pro 57 Condensed" panose="020B0606020204020204" pitchFamily="34" charset="0"/>
              </a:rPr>
              <a:t>In case of using the          action button, changes in all cells will be undone automatically at once and edit operation on row will be canceled.</a:t>
            </a:r>
          </a:p>
        </p:txBody>
      </p:sp>
      <p:pic>
        <p:nvPicPr>
          <p:cNvPr id="8" name="Picture 7">
            <a:extLst>
              <a:ext uri="{FF2B5EF4-FFF2-40B4-BE49-F238E27FC236}">
                <a16:creationId xmlns:a16="http://schemas.microsoft.com/office/drawing/2014/main" id="{0B94A1A6-6BE4-1DDA-9583-DC70E0B8D005}"/>
              </a:ext>
            </a:extLst>
          </p:cNvPr>
          <p:cNvPicPr>
            <a:picLocks noChangeAspect="1"/>
          </p:cNvPicPr>
          <p:nvPr/>
        </p:nvPicPr>
        <p:blipFill>
          <a:blip r:embed="rId3"/>
          <a:stretch>
            <a:fillRect/>
          </a:stretch>
        </p:blipFill>
        <p:spPr>
          <a:xfrm>
            <a:off x="1553901" y="1985977"/>
            <a:ext cx="401169" cy="337077"/>
          </a:xfrm>
          <a:prstGeom prst="rect">
            <a:avLst/>
          </a:prstGeom>
        </p:spPr>
      </p:pic>
      <p:pic>
        <p:nvPicPr>
          <p:cNvPr id="9" name="Picture 8">
            <a:extLst>
              <a:ext uri="{FF2B5EF4-FFF2-40B4-BE49-F238E27FC236}">
                <a16:creationId xmlns:a16="http://schemas.microsoft.com/office/drawing/2014/main" id="{9AFB53B8-5B3B-F0F5-E4B1-30187BB7195F}"/>
              </a:ext>
            </a:extLst>
          </p:cNvPr>
          <p:cNvPicPr>
            <a:picLocks/>
          </p:cNvPicPr>
          <p:nvPr/>
        </p:nvPicPr>
        <p:blipFill>
          <a:blip r:embed="rId4"/>
          <a:stretch>
            <a:fillRect/>
          </a:stretch>
        </p:blipFill>
        <p:spPr>
          <a:xfrm>
            <a:off x="3404494" y="3458064"/>
            <a:ext cx="625907" cy="409267"/>
          </a:xfrm>
          <a:prstGeom prst="rect">
            <a:avLst/>
          </a:prstGeom>
        </p:spPr>
      </p:pic>
      <p:pic>
        <p:nvPicPr>
          <p:cNvPr id="10" name="Picture 9">
            <a:extLst>
              <a:ext uri="{FF2B5EF4-FFF2-40B4-BE49-F238E27FC236}">
                <a16:creationId xmlns:a16="http://schemas.microsoft.com/office/drawing/2014/main" id="{244B3964-019A-1447-8D58-31BAD055072F}"/>
              </a:ext>
            </a:extLst>
          </p:cNvPr>
          <p:cNvPicPr>
            <a:picLocks noChangeAspect="1"/>
          </p:cNvPicPr>
          <p:nvPr/>
        </p:nvPicPr>
        <p:blipFill>
          <a:blip r:embed="rId5"/>
          <a:stretch>
            <a:fillRect/>
          </a:stretch>
        </p:blipFill>
        <p:spPr>
          <a:xfrm>
            <a:off x="7054911" y="1874836"/>
            <a:ext cx="668589" cy="355632"/>
          </a:xfrm>
          <a:prstGeom prst="rect">
            <a:avLst/>
          </a:prstGeom>
        </p:spPr>
      </p:pic>
      <p:pic>
        <p:nvPicPr>
          <p:cNvPr id="11" name="Picture 10">
            <a:extLst>
              <a:ext uri="{FF2B5EF4-FFF2-40B4-BE49-F238E27FC236}">
                <a16:creationId xmlns:a16="http://schemas.microsoft.com/office/drawing/2014/main" id="{7AD365A4-BCC3-6AD2-64EA-88124F050DE1}"/>
              </a:ext>
            </a:extLst>
          </p:cNvPr>
          <p:cNvPicPr>
            <a:picLocks noChangeAspect="1"/>
          </p:cNvPicPr>
          <p:nvPr/>
        </p:nvPicPr>
        <p:blipFill>
          <a:blip r:embed="rId5"/>
          <a:stretch>
            <a:fillRect/>
          </a:stretch>
        </p:blipFill>
        <p:spPr>
          <a:xfrm>
            <a:off x="6452997" y="4901342"/>
            <a:ext cx="668589" cy="355632"/>
          </a:xfrm>
          <a:prstGeom prst="rect">
            <a:avLst/>
          </a:prstGeom>
        </p:spPr>
      </p:pic>
      <p:sp>
        <p:nvSpPr>
          <p:cNvPr id="7" name="Title 1">
            <a:extLst>
              <a:ext uri="{FF2B5EF4-FFF2-40B4-BE49-F238E27FC236}">
                <a16:creationId xmlns:a16="http://schemas.microsoft.com/office/drawing/2014/main" id="{A733D79A-AFA9-AB0C-9AF5-528352E5F596}"/>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Editing Rows</a:t>
            </a:r>
          </a:p>
        </p:txBody>
      </p:sp>
      <p:pic>
        <p:nvPicPr>
          <p:cNvPr id="2" name="Graphic 1" descr="Award ribbon with star">
            <a:extLst>
              <a:ext uri="{FF2B5EF4-FFF2-40B4-BE49-F238E27FC236}">
                <a16:creationId xmlns:a16="http://schemas.microsoft.com/office/drawing/2014/main" id="{FF76F1CC-FA0F-1DB9-970D-01D4646A23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945023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D7EF-74D8-3474-B926-A631531B8B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9AD211-395F-5826-1CFF-9762C07F5184}"/>
              </a:ext>
            </a:extLst>
          </p:cNvPr>
          <p:cNvSpPr>
            <a:spLocks noGrp="1"/>
          </p:cNvSpPr>
          <p:nvPr>
            <p:ph idx="1"/>
          </p:nvPr>
        </p:nvSpPr>
        <p:spPr/>
        <p:txBody>
          <a:bodyPr>
            <a:normAutofit/>
          </a:bodyPr>
          <a:lstStyle/>
          <a:p>
            <a:pPr marL="0" indent="0">
              <a:buNone/>
            </a:pPr>
            <a:r>
              <a:rPr lang="en-US" sz="4400" b="1">
                <a:solidFill>
                  <a:srgbClr val="000000"/>
                </a:solidFill>
                <a:latin typeface="Calibri" panose="020F0502020204030204" pitchFamily="34" charset="0"/>
              </a:rPr>
              <a:t> </a:t>
            </a:r>
            <a:endParaRPr lang="en-US" sz="3300">
              <a:solidFill>
                <a:srgbClr val="000000"/>
              </a:solidFill>
              <a:latin typeface="Calibri" panose="020F0502020204030204" pitchFamily="34" charset="0"/>
            </a:endParaRPr>
          </a:p>
          <a:p>
            <a:pPr marL="0" indent="0">
              <a:buNone/>
            </a:pPr>
            <a:endParaRPr lang="en-US" sz="1800" b="1">
              <a:solidFill>
                <a:srgbClr val="000000"/>
              </a:solidFill>
              <a:latin typeface="Calibri" panose="020F0502020204030204" pitchFamily="34" charset="0"/>
            </a:endParaRPr>
          </a:p>
          <a:p>
            <a:pPr marL="0" indent="0">
              <a:buNone/>
            </a:pPr>
            <a:r>
              <a:rPr lang="en-US" sz="1800">
                <a:solidFill>
                  <a:srgbClr val="000000"/>
                </a:solidFill>
                <a:latin typeface="Calibri" panose="020F0502020204030204" pitchFamily="34" charset="0"/>
              </a:rPr>
              <a:t>.</a:t>
            </a:r>
          </a:p>
        </p:txBody>
      </p:sp>
      <p:sp>
        <p:nvSpPr>
          <p:cNvPr id="22" name="TextBox 21">
            <a:extLst>
              <a:ext uri="{FF2B5EF4-FFF2-40B4-BE49-F238E27FC236}">
                <a16:creationId xmlns:a16="http://schemas.microsoft.com/office/drawing/2014/main" id="{83618A23-62C3-1002-6657-3DC6EFD7EE31}"/>
              </a:ext>
            </a:extLst>
          </p:cNvPr>
          <p:cNvSpPr txBox="1"/>
          <p:nvPr/>
        </p:nvSpPr>
        <p:spPr>
          <a:xfrm>
            <a:off x="1846729" y="6445624"/>
            <a:ext cx="10049435" cy="36933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FA0B9E4-E9BE-5276-C899-AC536A552A8D}"/>
              </a:ext>
            </a:extLst>
          </p:cNvPr>
          <p:cNvSpPr txBox="1"/>
          <p:nvPr/>
        </p:nvSpPr>
        <p:spPr>
          <a:xfrm>
            <a:off x="190704" y="1496291"/>
            <a:ext cx="11530241" cy="3416320"/>
          </a:xfrm>
          <a:prstGeom prst="rect">
            <a:avLst/>
          </a:prstGeom>
          <a:noFill/>
        </p:spPr>
        <p:txBody>
          <a:bodyPr wrap="square" rtlCol="0">
            <a:spAutoFit/>
          </a:bodyPr>
          <a:lstStyle/>
          <a:p>
            <a:r>
              <a:rPr lang="en-US" b="1">
                <a:solidFill>
                  <a:srgbClr val="0070C0"/>
                </a:solidFill>
                <a:latin typeface="Frutiger LT Pro 57 Condensed" panose="020B0606020204020204" pitchFamily="34" charset="0"/>
              </a:rPr>
              <a:t>To delete one row:</a:t>
            </a:r>
            <a:br>
              <a:rPr lang="en-US" b="1">
                <a:solidFill>
                  <a:srgbClr val="0070C0"/>
                </a:solidFill>
                <a:latin typeface="Frutiger LT Pro 57 Condensed" panose="020B0606020204020204" pitchFamily="34" charset="0"/>
              </a:rPr>
            </a:br>
            <a:endParaRPr lang="en-US" b="1">
              <a:solidFill>
                <a:srgbClr val="0070C0"/>
              </a:solidFill>
              <a:latin typeface="Frutiger LT Pro 57 Condensed" panose="020B0606020204020204" pitchFamily="34" charset="0"/>
            </a:endParaRPr>
          </a:p>
          <a:p>
            <a:pPr marL="285750" indent="-285750">
              <a:buFont typeface="Arial" panose="020B0604020202020204" pitchFamily="34" charset="0"/>
              <a:buChar char="•"/>
            </a:pPr>
            <a:r>
              <a:rPr lang="en-US">
                <a:solidFill>
                  <a:srgbClr val="0070C0"/>
                </a:solidFill>
                <a:latin typeface="Frutiger LT Pro 57 Condensed" panose="020B0606020204020204" pitchFamily="34" charset="0"/>
              </a:rPr>
              <a:t>Select the              for the row you want to delete. </a:t>
            </a:r>
          </a:p>
          <a:p>
            <a:pPr marL="285750" indent="-285750">
              <a:buFont typeface="Arial" panose="020B0604020202020204" pitchFamily="34" charset="0"/>
              <a:buChar char="•"/>
            </a:pPr>
            <a:r>
              <a:rPr lang="en-US">
                <a:solidFill>
                  <a:srgbClr val="0070C0"/>
                </a:solidFill>
                <a:latin typeface="Frutiger LT Pro 57 Condensed" panose="020B0606020204020204" pitchFamily="34" charset="0"/>
              </a:rPr>
              <a:t>You will be asked to confirm if you want to delete the row. </a:t>
            </a:r>
          </a:p>
          <a:p>
            <a:endParaRPr lang="en-US">
              <a:solidFill>
                <a:srgbClr val="0070C0"/>
              </a:solidFill>
              <a:latin typeface="Frutiger LT Pro 57 Condensed" panose="020B0606020204020204" pitchFamily="34" charset="0"/>
            </a:endParaRPr>
          </a:p>
          <a:p>
            <a:r>
              <a:rPr lang="en-US" b="1">
                <a:solidFill>
                  <a:srgbClr val="0070C0"/>
                </a:solidFill>
                <a:latin typeface="Frutiger LT Pro 57 Condensed" panose="020B0606020204020204" pitchFamily="34" charset="0"/>
              </a:rPr>
              <a:t>To delete multiple rows:</a:t>
            </a:r>
            <a:br>
              <a:rPr lang="en-US" b="1">
                <a:solidFill>
                  <a:srgbClr val="0070C0"/>
                </a:solidFill>
                <a:latin typeface="Frutiger LT Pro 57 Condensed" panose="020B0606020204020204" pitchFamily="34" charset="0"/>
              </a:rPr>
            </a:br>
            <a:endParaRPr lang="en-US" b="1">
              <a:solidFill>
                <a:srgbClr val="0070C0"/>
              </a:solidFill>
              <a:latin typeface="Frutiger LT Pro 57 Condensed" panose="020B0606020204020204" pitchFamily="34" charset="0"/>
            </a:endParaRPr>
          </a:p>
          <a:p>
            <a:pPr marL="285750" indent="-285750">
              <a:buFont typeface="Arial" panose="020B0604020202020204" pitchFamily="34" charset="0"/>
              <a:buChar char="•"/>
            </a:pPr>
            <a:r>
              <a:rPr lang="en-US" b="1">
                <a:solidFill>
                  <a:srgbClr val="0070C0"/>
                </a:solidFill>
                <a:latin typeface="Frutiger LT Pro 57 Condensed" panose="020B0606020204020204" pitchFamily="34" charset="0"/>
              </a:rPr>
              <a:t>Highlight multiple rows </a:t>
            </a:r>
            <a:r>
              <a:rPr lang="en-US">
                <a:solidFill>
                  <a:srgbClr val="0070C0"/>
                </a:solidFill>
                <a:latin typeface="Frutiger LT Pro 57 Condensed" panose="020B0606020204020204" pitchFamily="34" charset="0"/>
              </a:rPr>
              <a:t>by dragging the</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cursor or use the Shift Key Function within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the Row Status column of the grid.</a:t>
            </a:r>
          </a:p>
          <a:p>
            <a:pPr marL="285750" indent="-285750">
              <a:buFont typeface="Arial" panose="020B0604020202020204" pitchFamily="34" charset="0"/>
              <a:buChar char="•"/>
            </a:pPr>
            <a:r>
              <a:rPr lang="en-US" b="1">
                <a:solidFill>
                  <a:srgbClr val="0070C0"/>
                </a:solidFill>
                <a:latin typeface="Frutiger LT Pro 57 Condensed" panose="020B0606020204020204" pitchFamily="34" charset="0"/>
              </a:rPr>
              <a:t>Select “Delete” </a:t>
            </a:r>
            <a:r>
              <a:rPr lang="en-US">
                <a:solidFill>
                  <a:srgbClr val="0070C0"/>
                </a:solidFill>
                <a:latin typeface="Frutiger LT Pro 57 Condensed" panose="020B0606020204020204" pitchFamily="34" charset="0"/>
              </a:rPr>
              <a:t>on your keyboard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to delete all highlighted rows.</a:t>
            </a:r>
          </a:p>
        </p:txBody>
      </p:sp>
      <p:pic>
        <p:nvPicPr>
          <p:cNvPr id="13" name="Picture 12">
            <a:extLst>
              <a:ext uri="{FF2B5EF4-FFF2-40B4-BE49-F238E27FC236}">
                <a16:creationId xmlns:a16="http://schemas.microsoft.com/office/drawing/2014/main" id="{90C8BA24-A5E6-6FB9-E257-B710ECCA8644}"/>
              </a:ext>
            </a:extLst>
          </p:cNvPr>
          <p:cNvPicPr>
            <a:picLocks noChangeAspect="1"/>
          </p:cNvPicPr>
          <p:nvPr/>
        </p:nvPicPr>
        <p:blipFill>
          <a:blip r:embed="rId3"/>
          <a:stretch>
            <a:fillRect/>
          </a:stretch>
        </p:blipFill>
        <p:spPr>
          <a:xfrm>
            <a:off x="6740516" y="1340258"/>
            <a:ext cx="2860684" cy="1461587"/>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4C2AC061-AFD9-CE65-A857-6EED8B7C7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847" y="3077450"/>
            <a:ext cx="7469994" cy="3152632"/>
          </a:xfrm>
          <a:prstGeom prst="rect">
            <a:avLst/>
          </a:prstGeom>
        </p:spPr>
      </p:pic>
      <p:pic>
        <p:nvPicPr>
          <p:cNvPr id="16" name="Picture 15">
            <a:extLst>
              <a:ext uri="{FF2B5EF4-FFF2-40B4-BE49-F238E27FC236}">
                <a16:creationId xmlns:a16="http://schemas.microsoft.com/office/drawing/2014/main" id="{6AED0303-4DB2-28BF-81BA-BE20A671E2E0}"/>
              </a:ext>
            </a:extLst>
          </p:cNvPr>
          <p:cNvPicPr>
            <a:picLocks noChangeAspect="1"/>
          </p:cNvPicPr>
          <p:nvPr/>
        </p:nvPicPr>
        <p:blipFill>
          <a:blip r:embed="rId5"/>
          <a:stretch>
            <a:fillRect/>
          </a:stretch>
        </p:blipFill>
        <p:spPr>
          <a:xfrm>
            <a:off x="1515095" y="2029150"/>
            <a:ext cx="663268" cy="320702"/>
          </a:xfrm>
          <a:prstGeom prst="rect">
            <a:avLst/>
          </a:prstGeom>
        </p:spPr>
      </p:pic>
      <p:sp>
        <p:nvSpPr>
          <p:cNvPr id="7" name="Title 1">
            <a:extLst>
              <a:ext uri="{FF2B5EF4-FFF2-40B4-BE49-F238E27FC236}">
                <a16:creationId xmlns:a16="http://schemas.microsoft.com/office/drawing/2014/main" id="{8AFB55E9-AA51-6F21-2842-0765C570674D}"/>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Deleting Rows</a:t>
            </a:r>
          </a:p>
        </p:txBody>
      </p:sp>
      <p:pic>
        <p:nvPicPr>
          <p:cNvPr id="2" name="Graphic 1" descr="Award ribbon with star">
            <a:extLst>
              <a:ext uri="{FF2B5EF4-FFF2-40B4-BE49-F238E27FC236}">
                <a16:creationId xmlns:a16="http://schemas.microsoft.com/office/drawing/2014/main" id="{EE406BD2-B047-5AA9-8D97-03A9909185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327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E8CCE-5BA4-0E3C-042D-4DCBB2BE88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120C9-EAE4-B2A2-64E6-28DC8CABD07C}"/>
              </a:ext>
            </a:extLst>
          </p:cNvPr>
          <p:cNvSpPr>
            <a:spLocks noGrp="1"/>
          </p:cNvSpPr>
          <p:nvPr>
            <p:ph idx="1"/>
          </p:nvPr>
        </p:nvSpPr>
        <p:spPr>
          <a:xfrm>
            <a:off x="201705" y="1144308"/>
            <a:ext cx="10789024" cy="5593891"/>
          </a:xfrm>
        </p:spPr>
        <p:txBody>
          <a:bodyPr>
            <a:normAutofit lnSpcReduction="10000"/>
          </a:bodyPr>
          <a:lstStyle/>
          <a:p>
            <a:pPr marL="0" indent="0">
              <a:buNone/>
            </a:pPr>
            <a:r>
              <a:rPr lang="en-US" sz="1800" dirty="0">
                <a:solidFill>
                  <a:srgbClr val="0070C0"/>
                </a:solidFill>
              </a:rPr>
              <a:t>Some cells contain a dropdown value list, where user can choose from the pre-defined set of values or nomenclature data (e.g. emission factors). Such cells have the </a:t>
            </a:r>
            <a:r>
              <a:rPr lang="en-US" sz="1800" b="1" dirty="0">
                <a:solidFill>
                  <a:srgbClr val="0070C0"/>
                </a:solidFill>
              </a:rPr>
              <a:t>drop-down value list indicator        </a:t>
            </a:r>
            <a:r>
              <a:rPr lang="en-US" sz="1800" dirty="0">
                <a:solidFill>
                  <a:srgbClr val="0070C0"/>
                </a:solidFill>
              </a:rPr>
              <a:t>. </a:t>
            </a:r>
          </a:p>
          <a:p>
            <a:pPr marL="0" indent="0">
              <a:buNone/>
            </a:pPr>
            <a:endParaRPr lang="en-US" sz="1800" dirty="0">
              <a:solidFill>
                <a:srgbClr val="0070C0"/>
              </a:solidFill>
            </a:endParaRPr>
          </a:p>
          <a:p>
            <a:pPr marL="0" indent="0">
              <a:buNone/>
            </a:pPr>
            <a:r>
              <a:rPr lang="en-US" sz="1800" dirty="0">
                <a:solidFill>
                  <a:srgbClr val="0070C0"/>
                </a:solidFill>
              </a:rPr>
              <a:t>To populate cells with dropdown value list indicator:</a:t>
            </a:r>
          </a:p>
          <a:p>
            <a:pPr marL="0" indent="0">
              <a:buNone/>
            </a:pPr>
            <a:r>
              <a:rPr lang="en-US" sz="1800" dirty="0">
                <a:solidFill>
                  <a:srgbClr val="0070C0"/>
                </a:solidFill>
              </a:rPr>
              <a:t> </a:t>
            </a:r>
          </a:p>
          <a:p>
            <a:pPr marL="342900" indent="-342900">
              <a:buAutoNum type="arabicPeriod"/>
            </a:pPr>
            <a:r>
              <a:rPr lang="en-US" sz="1800" b="1" dirty="0">
                <a:solidFill>
                  <a:srgbClr val="0070C0"/>
                </a:solidFill>
              </a:rPr>
              <a:t>Click on the drop-down </a:t>
            </a:r>
            <a:r>
              <a:rPr lang="en-US" sz="1800" dirty="0">
                <a:solidFill>
                  <a:srgbClr val="0070C0"/>
                </a:solidFill>
              </a:rPr>
              <a:t>indicator</a:t>
            </a:r>
          </a:p>
          <a:p>
            <a:pPr marL="0" indent="0">
              <a:buNone/>
            </a:pPr>
            <a:endParaRPr lang="en-US" sz="1800" dirty="0">
              <a:solidFill>
                <a:srgbClr val="0070C0"/>
              </a:solidFill>
            </a:endParaRPr>
          </a:p>
          <a:p>
            <a:pPr marL="342900" indent="-342900">
              <a:buAutoNum type="arabicPeriod" startAt="2"/>
            </a:pPr>
            <a:r>
              <a:rPr lang="en-US" sz="1800" b="1" dirty="0">
                <a:solidFill>
                  <a:srgbClr val="0070C0"/>
                </a:solidFill>
              </a:rPr>
              <a:t>Select appropriate default</a:t>
            </a:r>
            <a:r>
              <a:rPr lang="en-US" sz="1800" dirty="0">
                <a:solidFill>
                  <a:srgbClr val="0070C0"/>
                </a:solidFill>
              </a:rPr>
              <a:t>, </a:t>
            </a:r>
            <a:br>
              <a:rPr lang="en-US" sz="1800" dirty="0">
                <a:solidFill>
                  <a:srgbClr val="0070C0"/>
                </a:solidFill>
              </a:rPr>
            </a:br>
            <a:r>
              <a:rPr lang="en-US" sz="1800" dirty="0">
                <a:solidFill>
                  <a:srgbClr val="0070C0"/>
                </a:solidFill>
              </a:rPr>
              <a:t>taking into consideration any </a:t>
            </a:r>
            <a:br>
              <a:rPr lang="en-US" sz="1800" dirty="0">
                <a:solidFill>
                  <a:srgbClr val="0070C0"/>
                </a:solidFill>
              </a:rPr>
            </a:br>
            <a:r>
              <a:rPr lang="en-US" sz="1800" dirty="0">
                <a:solidFill>
                  <a:srgbClr val="0070C0"/>
                </a:solidFill>
              </a:rPr>
              <a:t>regional information or remarks</a:t>
            </a:r>
            <a:br>
              <a:rPr lang="en-US" sz="1800" dirty="0">
                <a:solidFill>
                  <a:srgbClr val="0070C0"/>
                </a:solidFill>
              </a:rPr>
            </a:br>
            <a:r>
              <a:rPr lang="en-US" sz="1800" dirty="0">
                <a:solidFill>
                  <a:srgbClr val="0070C0"/>
                </a:solidFill>
              </a:rPr>
              <a:t>provided.</a:t>
            </a:r>
          </a:p>
          <a:p>
            <a:pPr marL="342900" indent="-342900">
              <a:buAutoNum type="arabicPeriod" startAt="2"/>
            </a:pPr>
            <a:endParaRPr lang="en-US" sz="1800" dirty="0">
              <a:solidFill>
                <a:srgbClr val="0070C0"/>
              </a:solidFill>
            </a:endParaRPr>
          </a:p>
          <a:p>
            <a:pPr marL="342900" indent="-342900">
              <a:buAutoNum type="arabicPeriod" startAt="2"/>
            </a:pPr>
            <a:r>
              <a:rPr lang="en-US" sz="1800" b="1" dirty="0">
                <a:solidFill>
                  <a:srgbClr val="0070C0"/>
                </a:solidFill>
              </a:rPr>
              <a:t>Drop-down lists may be:</a:t>
            </a:r>
          </a:p>
          <a:p>
            <a:pPr marL="714375" lvl="1" indent="-342900">
              <a:buAutoNum type="arabicPeriod"/>
            </a:pPr>
            <a:r>
              <a:rPr lang="en-US" sz="1800" b="1" dirty="0">
                <a:solidFill>
                  <a:srgbClr val="0070C0"/>
                </a:solidFill>
              </a:rPr>
              <a:t>Fixed</a:t>
            </a:r>
            <a:r>
              <a:rPr lang="en-US" sz="1800" dirty="0">
                <a:solidFill>
                  <a:srgbClr val="0070C0"/>
                </a:solidFill>
              </a:rPr>
              <a:t>: Users cannot overwrite</a:t>
            </a:r>
            <a:r>
              <a:rPr lang="en-US" sz="1600" i="1" dirty="0">
                <a:solidFill>
                  <a:srgbClr val="0070C0"/>
                </a:solidFill>
              </a:rPr>
              <a:t> (e.g.</a:t>
            </a:r>
          </a:p>
          <a:p>
            <a:pPr marL="714375" lvl="1" indent="0">
              <a:buNone/>
            </a:pPr>
            <a:r>
              <a:rPr lang="en-US" sz="1600" i="1" dirty="0">
                <a:solidFill>
                  <a:srgbClr val="0070C0"/>
                </a:solidFill>
              </a:rPr>
              <a:t>Tier selection)</a:t>
            </a:r>
          </a:p>
          <a:p>
            <a:pPr marL="714375" lvl="1" indent="-352425">
              <a:buFont typeface="+mj-lt"/>
              <a:buAutoNum type="arabicPeriod" startAt="2"/>
            </a:pPr>
            <a:r>
              <a:rPr lang="en-US" sz="1800" b="1" dirty="0">
                <a:solidFill>
                  <a:srgbClr val="0070C0"/>
                </a:solidFill>
              </a:rPr>
              <a:t>Editable:</a:t>
            </a:r>
            <a:r>
              <a:rPr lang="en-US" sz="1800" dirty="0">
                <a:solidFill>
                  <a:srgbClr val="0070C0"/>
                </a:solidFill>
              </a:rPr>
              <a:t> Users can overwrite with </a:t>
            </a:r>
            <a:br>
              <a:rPr lang="en-US" sz="1800" dirty="0">
                <a:solidFill>
                  <a:srgbClr val="0070C0"/>
                </a:solidFill>
              </a:rPr>
            </a:br>
            <a:r>
              <a:rPr lang="en-US" sz="1800" dirty="0">
                <a:solidFill>
                  <a:srgbClr val="0070C0"/>
                </a:solidFill>
              </a:rPr>
              <a:t>own country-specific information.</a:t>
            </a:r>
            <a:br>
              <a:rPr lang="en-US" sz="1400" dirty="0">
                <a:solidFill>
                  <a:srgbClr val="0070C0"/>
                </a:solidFill>
              </a:rPr>
            </a:br>
            <a:r>
              <a:rPr lang="en-US" sz="1400" dirty="0">
                <a:solidFill>
                  <a:srgbClr val="0070C0"/>
                </a:solidFill>
              </a:rPr>
              <a:t> </a:t>
            </a:r>
            <a:endParaRPr lang="en-US" sz="1800" b="1" dirty="0">
              <a:solidFill>
                <a:srgbClr val="0070C0"/>
              </a:solidFill>
            </a:endParaRPr>
          </a:p>
          <a:p>
            <a:pPr marL="0" indent="0">
              <a:buNone/>
            </a:pPr>
            <a:r>
              <a:rPr lang="en-US" sz="1800" dirty="0">
                <a:solidFill>
                  <a:srgbClr val="0070C0"/>
                </a:solidFill>
                <a:latin typeface="Calibri" panose="020F0502020204030204" pitchFamily="34" charset="0"/>
              </a:rPr>
              <a:t> 	</a:t>
            </a:r>
          </a:p>
        </p:txBody>
      </p:sp>
      <p:pic>
        <p:nvPicPr>
          <p:cNvPr id="8" name="Picture 7" descr="A screenshot of a computer&#10;&#10;Description automatically generated">
            <a:extLst>
              <a:ext uri="{FF2B5EF4-FFF2-40B4-BE49-F238E27FC236}">
                <a16:creationId xmlns:a16="http://schemas.microsoft.com/office/drawing/2014/main" id="{D5C5AD7C-E13C-7E16-AB7C-282EC974A3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3052" y="2723804"/>
            <a:ext cx="7712839" cy="3249507"/>
          </a:xfrm>
          <a:prstGeom prst="rect">
            <a:avLst/>
          </a:prstGeom>
        </p:spPr>
      </p:pic>
      <p:pic>
        <p:nvPicPr>
          <p:cNvPr id="13" name="Picture 12">
            <a:extLst>
              <a:ext uri="{FF2B5EF4-FFF2-40B4-BE49-F238E27FC236}">
                <a16:creationId xmlns:a16="http://schemas.microsoft.com/office/drawing/2014/main" id="{875E06A7-C4C7-7993-19C6-9FFA1728EE1B}"/>
              </a:ext>
            </a:extLst>
          </p:cNvPr>
          <p:cNvPicPr>
            <a:picLocks noChangeAspect="1"/>
          </p:cNvPicPr>
          <p:nvPr/>
        </p:nvPicPr>
        <p:blipFill>
          <a:blip r:embed="rId3"/>
          <a:stretch>
            <a:fillRect/>
          </a:stretch>
        </p:blipFill>
        <p:spPr>
          <a:xfrm>
            <a:off x="4924762" y="2166938"/>
            <a:ext cx="271906" cy="320710"/>
          </a:xfrm>
          <a:prstGeom prst="rect">
            <a:avLst/>
          </a:prstGeom>
        </p:spPr>
      </p:pic>
      <p:sp>
        <p:nvSpPr>
          <p:cNvPr id="6" name="Title 1">
            <a:extLst>
              <a:ext uri="{FF2B5EF4-FFF2-40B4-BE49-F238E27FC236}">
                <a16:creationId xmlns:a16="http://schemas.microsoft.com/office/drawing/2014/main" id="{DCBF2682-889E-166C-1E71-1DD75322B004}"/>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Drop-down Value List Cells</a:t>
            </a:r>
          </a:p>
        </p:txBody>
      </p:sp>
      <p:grpSp>
        <p:nvGrpSpPr>
          <p:cNvPr id="7" name="Group 6">
            <a:extLst>
              <a:ext uri="{FF2B5EF4-FFF2-40B4-BE49-F238E27FC236}">
                <a16:creationId xmlns:a16="http://schemas.microsoft.com/office/drawing/2014/main" id="{CD08F63E-FACA-736F-3C28-675985FC9358}"/>
              </a:ext>
            </a:extLst>
          </p:cNvPr>
          <p:cNvGrpSpPr/>
          <p:nvPr/>
        </p:nvGrpSpPr>
        <p:grpSpPr>
          <a:xfrm>
            <a:off x="8385883" y="4181062"/>
            <a:ext cx="352424" cy="689459"/>
            <a:chOff x="8385883" y="4181062"/>
            <a:chExt cx="352424" cy="689459"/>
          </a:xfrm>
        </p:grpSpPr>
        <p:sp>
          <p:nvSpPr>
            <p:cNvPr id="9" name="Rectangle 8">
              <a:extLst>
                <a:ext uri="{FF2B5EF4-FFF2-40B4-BE49-F238E27FC236}">
                  <a16:creationId xmlns:a16="http://schemas.microsoft.com/office/drawing/2014/main" id="{3321D916-A27C-3CB9-FC13-DFDF206FFB2D}"/>
                </a:ext>
              </a:extLst>
            </p:cNvPr>
            <p:cNvSpPr/>
            <p:nvPr/>
          </p:nvSpPr>
          <p:spPr>
            <a:xfrm>
              <a:off x="8385883" y="4593430"/>
              <a:ext cx="210672" cy="2770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75755CE8-C74E-D616-145E-7DD2E7CEB9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5883" y="4181062"/>
              <a:ext cx="352424" cy="352424"/>
            </a:xfrm>
            <a:prstGeom prst="rect">
              <a:avLst/>
            </a:prstGeom>
          </p:spPr>
        </p:pic>
      </p:grpSp>
      <p:grpSp>
        <p:nvGrpSpPr>
          <p:cNvPr id="11" name="Group 10">
            <a:extLst>
              <a:ext uri="{FF2B5EF4-FFF2-40B4-BE49-F238E27FC236}">
                <a16:creationId xmlns:a16="http://schemas.microsoft.com/office/drawing/2014/main" id="{76D6A4FB-CF62-1D4A-14EF-C7F2CE73C291}"/>
              </a:ext>
            </a:extLst>
          </p:cNvPr>
          <p:cNvGrpSpPr/>
          <p:nvPr/>
        </p:nvGrpSpPr>
        <p:grpSpPr>
          <a:xfrm>
            <a:off x="7867581" y="5093033"/>
            <a:ext cx="2956681" cy="426725"/>
            <a:chOff x="7867581" y="5093033"/>
            <a:chExt cx="2956681" cy="426725"/>
          </a:xfrm>
        </p:grpSpPr>
        <p:sp>
          <p:nvSpPr>
            <p:cNvPr id="14" name="Rectangle 13">
              <a:extLst>
                <a:ext uri="{FF2B5EF4-FFF2-40B4-BE49-F238E27FC236}">
                  <a16:creationId xmlns:a16="http://schemas.microsoft.com/office/drawing/2014/main" id="{F785C3FB-36A5-FD21-4AA1-0DE7E3AAFABA}"/>
                </a:ext>
              </a:extLst>
            </p:cNvPr>
            <p:cNvSpPr/>
            <p:nvPr/>
          </p:nvSpPr>
          <p:spPr>
            <a:xfrm>
              <a:off x="7867581" y="5093033"/>
              <a:ext cx="2956681" cy="4267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dge with solid fill">
              <a:extLst>
                <a:ext uri="{FF2B5EF4-FFF2-40B4-BE49-F238E27FC236}">
                  <a16:creationId xmlns:a16="http://schemas.microsoft.com/office/drawing/2014/main" id="{54FB7C99-C256-6278-4995-A4915149E1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6911" y="5128087"/>
              <a:ext cx="356616" cy="356616"/>
            </a:xfrm>
            <a:prstGeom prst="rect">
              <a:avLst/>
            </a:prstGeom>
          </p:spPr>
        </p:pic>
      </p:grpSp>
      <p:pic>
        <p:nvPicPr>
          <p:cNvPr id="5" name="Graphic 4" descr="Award ribbon with star">
            <a:extLst>
              <a:ext uri="{FF2B5EF4-FFF2-40B4-BE49-F238E27FC236}">
                <a16:creationId xmlns:a16="http://schemas.microsoft.com/office/drawing/2014/main" id="{59B8C183-D816-53F8-8371-9AEED0AEF1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4215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3F658-D01C-F9B4-594B-DCEB0D3D1C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7825F1-E818-230F-79C2-D1141D20CBDF}"/>
              </a:ext>
            </a:extLst>
          </p:cNvPr>
          <p:cNvSpPr>
            <a:spLocks noGrp="1"/>
          </p:cNvSpPr>
          <p:nvPr>
            <p:ph idx="1"/>
          </p:nvPr>
        </p:nvSpPr>
        <p:spPr>
          <a:xfrm>
            <a:off x="201705" y="1144308"/>
            <a:ext cx="10789024" cy="5593891"/>
          </a:xfrm>
        </p:spPr>
        <p:txBody>
          <a:bodyPr>
            <a:normAutofit/>
          </a:bodyPr>
          <a:lstStyle/>
          <a:p>
            <a:pPr marL="0" indent="0">
              <a:buNone/>
            </a:pPr>
            <a:r>
              <a:rPr lang="en-US" sz="1800">
                <a:solidFill>
                  <a:srgbClr val="0070C0"/>
                </a:solidFill>
              </a:rPr>
              <a:t>In the case of solid waste disposal sites, there is a downward arrow icon,          which allows the user to apply the same data to multiple years.</a:t>
            </a:r>
          </a:p>
          <a:p>
            <a:pPr marL="0" indent="0">
              <a:buNone/>
            </a:pPr>
            <a:r>
              <a:rPr lang="en-US" sz="1800">
                <a:solidFill>
                  <a:srgbClr val="0070C0"/>
                </a:solidFill>
              </a:rPr>
              <a:t>. </a:t>
            </a:r>
          </a:p>
          <a:p>
            <a:pPr marL="0" indent="0">
              <a:buNone/>
            </a:pPr>
            <a:r>
              <a:rPr lang="en-US" sz="1800">
                <a:solidFill>
                  <a:srgbClr val="0070C0"/>
                </a:solidFill>
              </a:rPr>
              <a:t>To apply information to multiple years: </a:t>
            </a:r>
          </a:p>
          <a:p>
            <a:pPr marL="342900" indent="-342900">
              <a:buAutoNum type="arabicPeriod"/>
            </a:pPr>
            <a:r>
              <a:rPr lang="en-US" sz="1800" b="1">
                <a:solidFill>
                  <a:srgbClr val="0070C0"/>
                </a:solidFill>
              </a:rPr>
              <a:t>Click on the downward arrow.</a:t>
            </a:r>
            <a:endParaRPr lang="en-US" sz="1800">
              <a:solidFill>
                <a:srgbClr val="0070C0"/>
              </a:solidFill>
            </a:endParaRPr>
          </a:p>
          <a:p>
            <a:pPr marL="342900" indent="-342900">
              <a:buAutoNum type="arabicPeriod"/>
            </a:pPr>
            <a:r>
              <a:rPr lang="en-US" sz="1800" b="1">
                <a:solidFill>
                  <a:srgbClr val="0070C0"/>
                </a:solidFill>
              </a:rPr>
              <a:t>Confirm</a:t>
            </a:r>
            <a:r>
              <a:rPr lang="en-US" sz="1800">
                <a:solidFill>
                  <a:srgbClr val="0070C0"/>
                </a:solidFill>
              </a:rPr>
              <a:t> you want to apply the information to all</a:t>
            </a:r>
            <a:br>
              <a:rPr lang="en-US" sz="1800">
                <a:solidFill>
                  <a:srgbClr val="0070C0"/>
                </a:solidFill>
              </a:rPr>
            </a:br>
            <a:r>
              <a:rPr lang="en-US" sz="1800">
                <a:solidFill>
                  <a:srgbClr val="0070C0"/>
                </a:solidFill>
              </a:rPr>
              <a:t>subsequent years.</a:t>
            </a:r>
          </a:p>
          <a:p>
            <a:pPr marL="0" indent="0">
              <a:buNone/>
            </a:pPr>
            <a:br>
              <a:rPr lang="en-US" sz="1400">
                <a:solidFill>
                  <a:srgbClr val="000000"/>
                </a:solidFill>
                <a:latin typeface="Calibri" panose="020F0502020204030204" pitchFamily="34" charset="0"/>
              </a:rPr>
            </a:br>
            <a:r>
              <a:rPr lang="en-US" sz="1400">
                <a:solidFill>
                  <a:srgbClr val="000000"/>
                </a:solidFill>
                <a:latin typeface="Calibri" panose="020F0502020204030204" pitchFamily="34" charset="0"/>
              </a:rPr>
              <a:t> </a:t>
            </a:r>
            <a:endParaRPr lang="en-US" sz="1800" b="1">
              <a:solidFill>
                <a:srgbClr val="000000"/>
              </a:solidFill>
              <a:latin typeface="Calibri" panose="020F0502020204030204" pitchFamily="34" charset="0"/>
            </a:endParaRPr>
          </a:p>
          <a:p>
            <a:pPr marL="0" indent="0">
              <a:buNone/>
            </a:pPr>
            <a:r>
              <a:rPr lang="en-US" sz="1800">
                <a:solidFill>
                  <a:srgbClr val="000000"/>
                </a:solidFill>
                <a:latin typeface="Calibri" panose="020F0502020204030204" pitchFamily="34" charset="0"/>
              </a:rPr>
              <a:t> 	</a:t>
            </a:r>
          </a:p>
        </p:txBody>
      </p:sp>
      <p:sp>
        <p:nvSpPr>
          <p:cNvPr id="22" name="TextBox 21">
            <a:extLst>
              <a:ext uri="{FF2B5EF4-FFF2-40B4-BE49-F238E27FC236}">
                <a16:creationId xmlns:a16="http://schemas.microsoft.com/office/drawing/2014/main" id="{1767D2E4-C99E-9C77-C792-0A9C719D8E33}"/>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119E1C7-AFED-6BA9-CEA5-D0946CEB7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8806" y="2244436"/>
            <a:ext cx="6913194" cy="3305427"/>
          </a:xfrm>
          <a:prstGeom prst="rect">
            <a:avLst/>
          </a:prstGeom>
        </p:spPr>
      </p:pic>
      <p:pic>
        <p:nvPicPr>
          <p:cNvPr id="15" name="Picture 14">
            <a:extLst>
              <a:ext uri="{FF2B5EF4-FFF2-40B4-BE49-F238E27FC236}">
                <a16:creationId xmlns:a16="http://schemas.microsoft.com/office/drawing/2014/main" id="{F6100572-CF05-5E61-0652-A0AE9D2B9BCF}"/>
              </a:ext>
            </a:extLst>
          </p:cNvPr>
          <p:cNvPicPr>
            <a:picLocks noChangeAspect="1"/>
          </p:cNvPicPr>
          <p:nvPr/>
        </p:nvPicPr>
        <p:blipFill>
          <a:blip r:embed="rId3"/>
          <a:stretch>
            <a:fillRect/>
          </a:stretch>
        </p:blipFill>
        <p:spPr>
          <a:xfrm>
            <a:off x="6691932" y="1147720"/>
            <a:ext cx="359028" cy="320833"/>
          </a:xfrm>
          <a:prstGeom prst="rect">
            <a:avLst/>
          </a:prstGeom>
        </p:spPr>
      </p:pic>
      <p:pic>
        <p:nvPicPr>
          <p:cNvPr id="20" name="Picture 19">
            <a:extLst>
              <a:ext uri="{FF2B5EF4-FFF2-40B4-BE49-F238E27FC236}">
                <a16:creationId xmlns:a16="http://schemas.microsoft.com/office/drawing/2014/main" id="{DD89478F-4664-80AE-4066-DD856412F9AE}"/>
              </a:ext>
            </a:extLst>
          </p:cNvPr>
          <p:cNvPicPr>
            <a:picLocks noChangeAspect="1"/>
          </p:cNvPicPr>
          <p:nvPr/>
        </p:nvPicPr>
        <p:blipFill>
          <a:blip r:embed="rId4"/>
          <a:stretch>
            <a:fillRect/>
          </a:stretch>
        </p:blipFill>
        <p:spPr>
          <a:xfrm>
            <a:off x="1033721" y="3897149"/>
            <a:ext cx="2847461" cy="1501463"/>
          </a:xfrm>
          <a:prstGeom prst="rect">
            <a:avLst/>
          </a:prstGeom>
        </p:spPr>
      </p:pic>
      <p:sp>
        <p:nvSpPr>
          <p:cNvPr id="9" name="Title 1">
            <a:extLst>
              <a:ext uri="{FF2B5EF4-FFF2-40B4-BE49-F238E27FC236}">
                <a16:creationId xmlns:a16="http://schemas.microsoft.com/office/drawing/2014/main" id="{026D2D9F-E55C-AF4C-9BF3-6BDDE5209C26}"/>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Apply Information to Multiple Years</a:t>
            </a:r>
          </a:p>
        </p:txBody>
      </p:sp>
      <p:grpSp>
        <p:nvGrpSpPr>
          <p:cNvPr id="14" name="Group 13">
            <a:extLst>
              <a:ext uri="{FF2B5EF4-FFF2-40B4-BE49-F238E27FC236}">
                <a16:creationId xmlns:a16="http://schemas.microsoft.com/office/drawing/2014/main" id="{DD5E9630-A9BD-62D6-ECA4-4DE348AA9487}"/>
              </a:ext>
            </a:extLst>
          </p:cNvPr>
          <p:cNvGrpSpPr/>
          <p:nvPr/>
        </p:nvGrpSpPr>
        <p:grpSpPr>
          <a:xfrm>
            <a:off x="7148945" y="1803795"/>
            <a:ext cx="3225521" cy="2671011"/>
            <a:chOff x="7148945" y="1803795"/>
            <a:chExt cx="3225521" cy="2671011"/>
          </a:xfrm>
        </p:grpSpPr>
        <p:grpSp>
          <p:nvGrpSpPr>
            <p:cNvPr id="4" name="Group 3">
              <a:extLst>
                <a:ext uri="{FF2B5EF4-FFF2-40B4-BE49-F238E27FC236}">
                  <a16:creationId xmlns:a16="http://schemas.microsoft.com/office/drawing/2014/main" id="{AB44754F-0B28-1E78-2BB6-70F0B3038A0D}"/>
                </a:ext>
              </a:extLst>
            </p:cNvPr>
            <p:cNvGrpSpPr/>
            <p:nvPr/>
          </p:nvGrpSpPr>
          <p:grpSpPr>
            <a:xfrm>
              <a:off x="7148945" y="3618754"/>
              <a:ext cx="539717" cy="352424"/>
              <a:chOff x="7148945" y="3618754"/>
              <a:chExt cx="539717" cy="352424"/>
            </a:xfrm>
          </p:grpSpPr>
          <p:sp>
            <p:nvSpPr>
              <p:cNvPr id="6" name="Rectangle 5">
                <a:extLst>
                  <a:ext uri="{FF2B5EF4-FFF2-40B4-BE49-F238E27FC236}">
                    <a16:creationId xmlns:a16="http://schemas.microsoft.com/office/drawing/2014/main" id="{C2CA9E36-C8F2-8C95-20B9-9E608EA7417D}"/>
                  </a:ext>
                </a:extLst>
              </p:cNvPr>
              <p:cNvSpPr/>
              <p:nvPr/>
            </p:nvSpPr>
            <p:spPr>
              <a:xfrm>
                <a:off x="7148945" y="3624949"/>
                <a:ext cx="161815" cy="2331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A2535808-75E5-FA4B-6357-33BABAAD75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6238" y="3618754"/>
                <a:ext cx="352424" cy="352424"/>
              </a:xfrm>
              <a:prstGeom prst="rect">
                <a:avLst/>
              </a:prstGeom>
            </p:spPr>
          </p:pic>
        </p:grpSp>
        <p:grpSp>
          <p:nvGrpSpPr>
            <p:cNvPr id="12" name="Group 11">
              <a:extLst>
                <a:ext uri="{FF2B5EF4-FFF2-40B4-BE49-F238E27FC236}">
                  <a16:creationId xmlns:a16="http://schemas.microsoft.com/office/drawing/2014/main" id="{1CB122CC-A37E-491E-535C-0C1B92FB1D49}"/>
                </a:ext>
              </a:extLst>
            </p:cNvPr>
            <p:cNvGrpSpPr/>
            <p:nvPr/>
          </p:nvGrpSpPr>
          <p:grpSpPr>
            <a:xfrm>
              <a:off x="8556559" y="1803795"/>
              <a:ext cx="1817907" cy="2671011"/>
              <a:chOff x="5115528" y="4063106"/>
              <a:chExt cx="1817907" cy="2671011"/>
            </a:xfrm>
          </p:grpSpPr>
          <p:sp>
            <p:nvSpPr>
              <p:cNvPr id="11" name="Callout: Line with Accent Bar 10">
                <a:extLst>
                  <a:ext uri="{FF2B5EF4-FFF2-40B4-BE49-F238E27FC236}">
                    <a16:creationId xmlns:a16="http://schemas.microsoft.com/office/drawing/2014/main" id="{728A476D-B25A-B713-F182-2AD301825BF1}"/>
                  </a:ext>
                </a:extLst>
              </p:cNvPr>
              <p:cNvSpPr/>
              <p:nvPr/>
            </p:nvSpPr>
            <p:spPr>
              <a:xfrm>
                <a:off x="5115528" y="4063106"/>
                <a:ext cx="1817907" cy="2671011"/>
              </a:xfrm>
              <a:prstGeom prst="accentCallout1">
                <a:avLst>
                  <a:gd name="adj1" fmla="val 18750"/>
                  <a:gd name="adj2" fmla="val -8333"/>
                  <a:gd name="adj3" fmla="val 69257"/>
                  <a:gd name="adj4" fmla="val -64806"/>
                </a:avLst>
              </a:prstGeom>
              <a:solidFill>
                <a:srgbClr val="E9ED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118B47-97C6-4AAD-F890-66EE0CCC1F14}"/>
                  </a:ext>
                </a:extLst>
              </p:cNvPr>
              <p:cNvPicPr>
                <a:picLocks noChangeAspect="1"/>
              </p:cNvPicPr>
              <p:nvPr/>
            </p:nvPicPr>
            <p:blipFill>
              <a:blip r:embed="rId7"/>
              <a:stretch>
                <a:fillRect/>
              </a:stretch>
            </p:blipFill>
            <p:spPr>
              <a:xfrm>
                <a:off x="5354680" y="4200071"/>
                <a:ext cx="1339602" cy="2339305"/>
              </a:xfrm>
              <a:prstGeom prst="rect">
                <a:avLst/>
              </a:prstGeom>
            </p:spPr>
          </p:pic>
        </p:grpSp>
        <p:sp>
          <p:nvSpPr>
            <p:cNvPr id="13" name="Rectangle 12">
              <a:extLst>
                <a:ext uri="{FF2B5EF4-FFF2-40B4-BE49-F238E27FC236}">
                  <a16:creationId xmlns:a16="http://schemas.microsoft.com/office/drawing/2014/main" id="{E864F189-C012-5AAF-E075-E3EF653382E3}"/>
                </a:ext>
              </a:extLst>
            </p:cNvPr>
            <p:cNvSpPr/>
            <p:nvPr/>
          </p:nvSpPr>
          <p:spPr>
            <a:xfrm>
              <a:off x="9465512" y="3629330"/>
              <a:ext cx="412414" cy="341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Award ribbon with star">
            <a:extLst>
              <a:ext uri="{FF2B5EF4-FFF2-40B4-BE49-F238E27FC236}">
                <a16:creationId xmlns:a16="http://schemas.microsoft.com/office/drawing/2014/main" id="{CF3EA747-5C7B-8555-A6C9-D0DFDECCFF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76785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8423E-56C8-87CC-25C1-DCED2578EE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169E4-6BCE-68E1-A41B-CA882D982ED1}"/>
              </a:ext>
            </a:extLst>
          </p:cNvPr>
          <p:cNvSpPr>
            <a:spLocks noGrp="1"/>
          </p:cNvSpPr>
          <p:nvPr>
            <p:ph idx="1"/>
          </p:nvPr>
        </p:nvSpPr>
        <p:spPr>
          <a:xfrm>
            <a:off x="201704" y="1144308"/>
            <a:ext cx="11121291" cy="5593891"/>
          </a:xfrm>
        </p:spPr>
        <p:txBody>
          <a:bodyPr>
            <a:normAutofit/>
          </a:bodyPr>
          <a:lstStyle/>
          <a:p>
            <a:pPr marL="0" indent="0">
              <a:buNone/>
            </a:pPr>
            <a:r>
              <a:rPr lang="en-US" sz="1800" dirty="0">
                <a:solidFill>
                  <a:srgbClr val="0070C0"/>
                </a:solidFill>
              </a:rPr>
              <a:t>In several cases, particularly in IPPU and Waste sectors, sub-tables must be opened when using higher-tiers to input relevant information, e.g. by industry technology or waste management practice. To open these sub-tables you will click the icon </a:t>
            </a:r>
          </a:p>
          <a:p>
            <a:pPr marL="0" indent="0">
              <a:buNone/>
            </a:pPr>
            <a:r>
              <a:rPr lang="en-US" sz="1800" dirty="0">
                <a:solidFill>
                  <a:srgbClr val="0070C0"/>
                </a:solidFill>
                <a:latin typeface="Calibri" panose="020F0502020204030204" pitchFamily="34" charset="0"/>
              </a:rPr>
              <a:t> </a:t>
            </a: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 </a:t>
            </a:r>
            <a:endParaRPr lang="en-US" sz="1800" b="1" dirty="0">
              <a:solidFill>
                <a:srgbClr val="000000"/>
              </a:solidFill>
              <a:latin typeface="Calibri" panose="020F0502020204030204" pitchFamily="34" charset="0"/>
            </a:endParaRPr>
          </a:p>
          <a:p>
            <a:pPr marL="0" indent="0">
              <a:buNone/>
            </a:pPr>
            <a:r>
              <a:rPr lang="en-US" sz="1800" dirty="0">
                <a:solidFill>
                  <a:srgbClr val="000000"/>
                </a:solidFill>
                <a:latin typeface="Calibri" panose="020F0502020204030204" pitchFamily="34" charset="0"/>
              </a:rPr>
              <a:t> 	</a:t>
            </a:r>
          </a:p>
        </p:txBody>
      </p:sp>
      <p:sp>
        <p:nvSpPr>
          <p:cNvPr id="22" name="TextBox 21">
            <a:extLst>
              <a:ext uri="{FF2B5EF4-FFF2-40B4-BE49-F238E27FC236}">
                <a16:creationId xmlns:a16="http://schemas.microsoft.com/office/drawing/2014/main" id="{C322E0B1-F965-C457-A789-55B7513CB876}"/>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10" name="Picture 9">
            <a:extLst>
              <a:ext uri="{FF2B5EF4-FFF2-40B4-BE49-F238E27FC236}">
                <a16:creationId xmlns:a16="http://schemas.microsoft.com/office/drawing/2014/main" id="{41E6C20E-6C4B-A249-2038-2D1DED612CE9}"/>
              </a:ext>
            </a:extLst>
          </p:cNvPr>
          <p:cNvPicPr>
            <a:picLocks noChangeAspect="1"/>
          </p:cNvPicPr>
          <p:nvPr/>
        </p:nvPicPr>
        <p:blipFill>
          <a:blip r:embed="rId2"/>
          <a:stretch>
            <a:fillRect/>
          </a:stretch>
        </p:blipFill>
        <p:spPr>
          <a:xfrm>
            <a:off x="10664100" y="1477458"/>
            <a:ext cx="448245" cy="314354"/>
          </a:xfrm>
          <a:prstGeom prst="rect">
            <a:avLst/>
          </a:prstGeom>
        </p:spPr>
      </p:pic>
      <p:grpSp>
        <p:nvGrpSpPr>
          <p:cNvPr id="28" name="Group 27">
            <a:extLst>
              <a:ext uri="{FF2B5EF4-FFF2-40B4-BE49-F238E27FC236}">
                <a16:creationId xmlns:a16="http://schemas.microsoft.com/office/drawing/2014/main" id="{D5F54C19-BACC-1FB5-2B9F-5E8A4B223DF0}"/>
              </a:ext>
            </a:extLst>
          </p:cNvPr>
          <p:cNvGrpSpPr/>
          <p:nvPr/>
        </p:nvGrpSpPr>
        <p:grpSpPr>
          <a:xfrm>
            <a:off x="300000" y="2187389"/>
            <a:ext cx="11592000" cy="1080000"/>
            <a:chOff x="-377308" y="2479874"/>
            <a:chExt cx="12318542" cy="1130683"/>
          </a:xfrm>
        </p:grpSpPr>
        <p:sp>
          <p:nvSpPr>
            <p:cNvPr id="12" name="TextBox 11">
              <a:extLst>
                <a:ext uri="{FF2B5EF4-FFF2-40B4-BE49-F238E27FC236}">
                  <a16:creationId xmlns:a16="http://schemas.microsoft.com/office/drawing/2014/main" id="{1E5DFEAA-884D-A0EC-A0F5-60C96BB9FBC0}"/>
                </a:ext>
              </a:extLst>
            </p:cNvPr>
            <p:cNvSpPr txBox="1"/>
            <p:nvPr/>
          </p:nvSpPr>
          <p:spPr>
            <a:xfrm>
              <a:off x="-377308" y="2502561"/>
              <a:ext cx="12318542" cy="1107996"/>
            </a:xfrm>
            <a:prstGeom prst="rect">
              <a:avLst/>
            </a:prstGeom>
            <a:noFill/>
          </p:spPr>
          <p:txBody>
            <a:bodyPr wrap="square">
              <a:spAutoFit/>
            </a:bodyPr>
            <a:lstStyle/>
            <a:p>
              <a:pPr algn="l" rtl="0" fontAlgn="base"/>
              <a:r>
                <a:rPr lang="en-US" sz="1600" b="1" i="0" dirty="0">
                  <a:solidFill>
                    <a:srgbClr val="FF0000"/>
                  </a:solidFill>
                  <a:effectLst/>
                  <a:latin typeface="Frutiger LT Pro 57 Condensed" panose="020B0606020204020204" pitchFamily="34" charset="0"/>
                </a:rPr>
                <a:t>	Note:</a:t>
              </a:r>
            </a:p>
            <a:p>
              <a:pPr algn="l" rtl="0" fontAlgn="base"/>
              <a:r>
                <a:rPr lang="en-US" sz="1600" b="1" dirty="0">
                  <a:solidFill>
                    <a:srgbClr val="0070C0"/>
                  </a:solidFill>
                  <a:latin typeface="Frutiger LT Pro 57 Condensed" panose="020B0606020204020204" pitchFamily="34" charset="0"/>
                </a:rPr>
                <a:t>	</a:t>
              </a:r>
              <a:r>
                <a:rPr lang="en-US" sz="1600" dirty="0">
                  <a:solidFill>
                    <a:srgbClr val="0070C0"/>
                  </a:solidFill>
                  <a:latin typeface="Frutiger LT Pro 57 Condensed" panose="020B0606020204020204" pitchFamily="34" charset="0"/>
                </a:rPr>
                <a:t>You have seen the icon            before – it is also used to provide /edit remarks. You will be able to easily tell the difference, as the ability to “Edit remarks” is placed at the end of all data entry rows. Where this indicator is used for a sub-table, it will be in one of the columns for calculation.   </a:t>
              </a:r>
            </a:p>
            <a:p>
              <a:pPr algn="l" rtl="0" fontAlgn="base"/>
              <a:r>
                <a:rPr lang="en-US" dirty="0">
                  <a:solidFill>
                    <a:srgbClr val="0070C0"/>
                  </a:solidFill>
                  <a:latin typeface="Frutiger LT Pro 57 Condensed" panose="020B0606020204020204" pitchFamily="34" charset="0"/>
                </a:rPr>
                <a:t>	</a:t>
              </a:r>
            </a:p>
          </p:txBody>
        </p:sp>
        <p:pic>
          <p:nvPicPr>
            <p:cNvPr id="13" name="Graphic 12" descr="Lightbulb with solid fill">
              <a:extLst>
                <a:ext uri="{FF2B5EF4-FFF2-40B4-BE49-F238E27FC236}">
                  <a16:creationId xmlns:a16="http://schemas.microsoft.com/office/drawing/2014/main" id="{3DDA25DA-7C8B-CBD3-7A61-4C091389B4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46" y="2479874"/>
              <a:ext cx="535780" cy="599989"/>
            </a:xfrm>
            <a:prstGeom prst="rect">
              <a:avLst/>
            </a:prstGeom>
          </p:spPr>
        </p:pic>
      </p:grpSp>
      <p:pic>
        <p:nvPicPr>
          <p:cNvPr id="14" name="Picture 13">
            <a:extLst>
              <a:ext uri="{FF2B5EF4-FFF2-40B4-BE49-F238E27FC236}">
                <a16:creationId xmlns:a16="http://schemas.microsoft.com/office/drawing/2014/main" id="{BD2EF36E-4862-E70E-69DA-75D37021364B}"/>
              </a:ext>
            </a:extLst>
          </p:cNvPr>
          <p:cNvPicPr>
            <a:picLocks noChangeAspect="1"/>
          </p:cNvPicPr>
          <p:nvPr/>
        </p:nvPicPr>
        <p:blipFill>
          <a:blip r:embed="rId2"/>
          <a:stretch>
            <a:fillRect/>
          </a:stretch>
        </p:blipFill>
        <p:spPr>
          <a:xfrm>
            <a:off x="3186101" y="2423870"/>
            <a:ext cx="395692" cy="314354"/>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0A383603-1363-D6C7-673A-8C7F7B56C9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668" y="3630642"/>
            <a:ext cx="5018859" cy="3133686"/>
          </a:xfrm>
          <a:prstGeom prst="rect">
            <a:avLst/>
          </a:prstGeom>
          <a:ln w="3175">
            <a:solidFill>
              <a:schemeClr val="tx1"/>
            </a:solidFill>
          </a:ln>
        </p:spPr>
      </p:pic>
      <p:sp>
        <p:nvSpPr>
          <p:cNvPr id="21" name="Rectangle 20">
            <a:extLst>
              <a:ext uri="{FF2B5EF4-FFF2-40B4-BE49-F238E27FC236}">
                <a16:creationId xmlns:a16="http://schemas.microsoft.com/office/drawing/2014/main" id="{1EC4AB59-F05D-2683-31CE-64FD8054B7DB}"/>
              </a:ext>
            </a:extLst>
          </p:cNvPr>
          <p:cNvSpPr/>
          <p:nvPr/>
        </p:nvSpPr>
        <p:spPr>
          <a:xfrm>
            <a:off x="4750722" y="4285810"/>
            <a:ext cx="303415" cy="435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screenshot of a computer&#10;&#10;Description automatically generated">
            <a:extLst>
              <a:ext uri="{FF2B5EF4-FFF2-40B4-BE49-F238E27FC236}">
                <a16:creationId xmlns:a16="http://schemas.microsoft.com/office/drawing/2014/main" id="{6013DECC-65F6-47E8-EA02-CC2897789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3774" y="3630642"/>
            <a:ext cx="6331409" cy="2910037"/>
          </a:xfrm>
          <a:prstGeom prst="rect">
            <a:avLst/>
          </a:prstGeom>
          <a:ln w="3175">
            <a:solidFill>
              <a:schemeClr val="tx1"/>
            </a:solidFill>
          </a:ln>
        </p:spPr>
      </p:pic>
      <p:sp>
        <p:nvSpPr>
          <p:cNvPr id="26" name="Rectangle 25">
            <a:extLst>
              <a:ext uri="{FF2B5EF4-FFF2-40B4-BE49-F238E27FC236}">
                <a16:creationId xmlns:a16="http://schemas.microsoft.com/office/drawing/2014/main" id="{EC4A55AB-60EF-378A-260A-7EAF1B49DFF6}"/>
              </a:ext>
            </a:extLst>
          </p:cNvPr>
          <p:cNvSpPr/>
          <p:nvPr/>
        </p:nvSpPr>
        <p:spPr>
          <a:xfrm>
            <a:off x="8911244" y="5015637"/>
            <a:ext cx="162098" cy="435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A1E52F-F103-3E06-71BB-F48B6D1B3C01}"/>
              </a:ext>
            </a:extLst>
          </p:cNvPr>
          <p:cNvSpPr/>
          <p:nvPr/>
        </p:nvSpPr>
        <p:spPr>
          <a:xfrm>
            <a:off x="7150411" y="5015637"/>
            <a:ext cx="162098" cy="435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CFF7BFF-94C0-52A6-9EF5-1EB96A089C75}"/>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Accessing Sub-tables </a:t>
            </a:r>
          </a:p>
        </p:txBody>
      </p:sp>
      <p:pic>
        <p:nvPicPr>
          <p:cNvPr id="2" name="Graphic 1" descr="Award ribbon with star">
            <a:extLst>
              <a:ext uri="{FF2B5EF4-FFF2-40B4-BE49-F238E27FC236}">
                <a16:creationId xmlns:a16="http://schemas.microsoft.com/office/drawing/2014/main" id="{BDC4C353-1470-4F21-D60C-5E7DDE17DF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5582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Time Series Data Entry</a:t>
            </a:r>
          </a:p>
        </p:txBody>
      </p:sp>
    </p:spTree>
    <p:extLst>
      <p:ext uri="{BB962C8B-B14F-4D97-AF65-F5344CB8AC3E}">
        <p14:creationId xmlns:p14="http://schemas.microsoft.com/office/powerpoint/2010/main" val="2072259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0306-4DC0-AE30-FE18-26F650848C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FF4862-F587-4C47-3F1E-72DC4FFE379F}"/>
              </a:ext>
            </a:extLst>
          </p:cNvPr>
          <p:cNvSpPr>
            <a:spLocks noGrp="1"/>
          </p:cNvSpPr>
          <p:nvPr>
            <p:ph idx="1"/>
          </p:nvPr>
        </p:nvSpPr>
        <p:spPr>
          <a:xfrm>
            <a:off x="201704" y="1144308"/>
            <a:ext cx="11241799" cy="5593891"/>
          </a:xfrm>
        </p:spPr>
        <p:txBody>
          <a:bodyPr>
            <a:normAutofit/>
          </a:bodyPr>
          <a:lstStyle/>
          <a:p>
            <a:pPr marL="0" indent="0" algn="just">
              <a:buNone/>
            </a:pPr>
            <a:r>
              <a:rPr lang="en-US" sz="1900">
                <a:solidFill>
                  <a:srgbClr val="0070C0"/>
                </a:solidFill>
                <a:latin typeface="Frutiger LT Pro 57 Condensed" panose="020B0606020204020204" pitchFamily="34" charset="0"/>
              </a:rPr>
              <a:t>Most worksheets support time series data entry. This means that parameters of a worksheet can be edited across existing inventory years, for which the activity has been entered into the </a:t>
            </a:r>
            <a:r>
              <a:rPr lang="en-US" sz="1900" i="1">
                <a:solidFill>
                  <a:srgbClr val="0070C0"/>
                </a:solidFill>
                <a:latin typeface="Frutiger LT Pro 57 Condensed" panose="020B0606020204020204" pitchFamily="34" charset="0"/>
              </a:rPr>
              <a:t>Software</a:t>
            </a:r>
            <a:r>
              <a:rPr lang="en-US" sz="1900">
                <a:solidFill>
                  <a:srgbClr val="0070C0"/>
                </a:solidFill>
                <a:latin typeface="Frutiger LT Pro 57 Condensed" panose="020B0606020204020204" pitchFamily="34" charset="0"/>
              </a:rPr>
              <a:t>.</a:t>
            </a:r>
          </a:p>
          <a:p>
            <a:pPr marL="0" indent="0" algn="just">
              <a:buNone/>
            </a:pPr>
            <a:r>
              <a:rPr lang="en-US" sz="1900">
                <a:solidFill>
                  <a:srgbClr val="0070C0"/>
                </a:solidFill>
                <a:latin typeface="Frutiger LT Pro 57 Condensed" panose="020B0606020204020204" pitchFamily="34" charset="0"/>
              </a:rPr>
              <a:t>Time series data entry worksheet can be activated by clicking the Time Series Data Entry button located under the grid. This will open the following window.</a:t>
            </a: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br>
              <a:rPr lang="en-US" sz="1400">
                <a:solidFill>
                  <a:srgbClr val="000000"/>
                </a:solidFill>
                <a:latin typeface="Frutiger LT Pro 57 Condensed" panose="020B0606020204020204" pitchFamily="34" charset="0"/>
              </a:rPr>
            </a:br>
            <a:r>
              <a:rPr lang="en-US" sz="1400">
                <a:solidFill>
                  <a:srgbClr val="000000"/>
                </a:solidFill>
                <a:latin typeface="Frutiger LT Pro 57 Condensed" panose="020B0606020204020204" pitchFamily="34" charset="0"/>
              </a:rPr>
              <a:t> </a:t>
            </a:r>
            <a:endParaRPr lang="en-US" sz="1800" b="1">
              <a:solidFill>
                <a:srgbClr val="000000"/>
              </a:solidFill>
              <a:latin typeface="Frutiger LT Pro 57 Condensed" panose="020B0606020204020204" pitchFamily="34" charset="0"/>
            </a:endParaRPr>
          </a:p>
          <a:p>
            <a:pPr marL="0" indent="0" algn="just">
              <a:buNone/>
            </a:pPr>
            <a:r>
              <a:rPr lang="en-US" sz="1800">
                <a:solidFill>
                  <a:srgbClr val="000000"/>
                </a:solidFill>
                <a:latin typeface="Frutiger LT Pro 57 Condensed" panose="020B0606020204020204" pitchFamily="34" charset="0"/>
              </a:rPr>
              <a:t> 	</a:t>
            </a:r>
          </a:p>
        </p:txBody>
      </p:sp>
      <p:sp>
        <p:nvSpPr>
          <p:cNvPr id="22" name="TextBox 21">
            <a:extLst>
              <a:ext uri="{FF2B5EF4-FFF2-40B4-BE49-F238E27FC236}">
                <a16:creationId xmlns:a16="http://schemas.microsoft.com/office/drawing/2014/main" id="{CB36150C-70C3-B4F4-22A0-94D8A3D4E804}"/>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25ED45D-435E-74F8-F6AA-6DD59ABB6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990" y="2927027"/>
            <a:ext cx="4430856" cy="2865065"/>
          </a:xfrm>
          <a:prstGeom prst="rect">
            <a:avLst/>
          </a:prstGeom>
        </p:spPr>
      </p:pic>
      <p:sp>
        <p:nvSpPr>
          <p:cNvPr id="6" name="Callout: Bent Line 5">
            <a:extLst>
              <a:ext uri="{FF2B5EF4-FFF2-40B4-BE49-F238E27FC236}">
                <a16:creationId xmlns:a16="http://schemas.microsoft.com/office/drawing/2014/main" id="{6AEF048D-0F3B-A5BB-D319-AA7267690430}"/>
              </a:ext>
            </a:extLst>
          </p:cNvPr>
          <p:cNvSpPr/>
          <p:nvPr/>
        </p:nvSpPr>
        <p:spPr>
          <a:xfrm>
            <a:off x="10348755" y="3026915"/>
            <a:ext cx="1800000" cy="540000"/>
          </a:xfrm>
          <a:prstGeom prst="borderCallout2">
            <a:avLst>
              <a:gd name="adj1" fmla="val 18750"/>
              <a:gd name="adj2" fmla="val -8333"/>
              <a:gd name="adj3" fmla="val 18750"/>
              <a:gd name="adj4" fmla="val -16667"/>
              <a:gd name="adj5" fmla="val 152751"/>
              <a:gd name="adj6" fmla="val -3564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latin typeface="+mj-lt"/>
              </a:rPr>
              <a:t>Current year in orange</a:t>
            </a:r>
            <a:endParaRPr lang="en-US" dirty="0">
              <a:solidFill>
                <a:srgbClr val="0070C0"/>
              </a:solidFill>
            </a:endParaRPr>
          </a:p>
        </p:txBody>
      </p:sp>
      <p:sp>
        <p:nvSpPr>
          <p:cNvPr id="7" name="Callout: Bent Line 6">
            <a:extLst>
              <a:ext uri="{FF2B5EF4-FFF2-40B4-BE49-F238E27FC236}">
                <a16:creationId xmlns:a16="http://schemas.microsoft.com/office/drawing/2014/main" id="{3D7EB61A-B1FE-5F8A-7A95-4C26FE45F4CD}"/>
              </a:ext>
            </a:extLst>
          </p:cNvPr>
          <p:cNvSpPr/>
          <p:nvPr/>
        </p:nvSpPr>
        <p:spPr>
          <a:xfrm>
            <a:off x="10348752" y="3658423"/>
            <a:ext cx="1800000" cy="540000"/>
          </a:xfrm>
          <a:prstGeom prst="borderCallout2">
            <a:avLst>
              <a:gd name="adj1" fmla="val 18750"/>
              <a:gd name="adj2" fmla="val -8333"/>
              <a:gd name="adj3" fmla="val 20599"/>
              <a:gd name="adj4" fmla="val -1208"/>
              <a:gd name="adj5" fmla="val 38089"/>
              <a:gd name="adj6" fmla="val -2067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latin typeface="+mj-lt"/>
              </a:rPr>
              <a:t>Editable cells in white</a:t>
            </a:r>
            <a:endParaRPr lang="en-US" dirty="0">
              <a:solidFill>
                <a:srgbClr val="0070C0"/>
              </a:solidFill>
            </a:endParaRPr>
          </a:p>
        </p:txBody>
      </p:sp>
      <p:sp>
        <p:nvSpPr>
          <p:cNvPr id="8" name="Callout: Bent Line 7">
            <a:extLst>
              <a:ext uri="{FF2B5EF4-FFF2-40B4-BE49-F238E27FC236}">
                <a16:creationId xmlns:a16="http://schemas.microsoft.com/office/drawing/2014/main" id="{5B1A49BC-7889-5951-4B2E-7652759D92CF}"/>
              </a:ext>
            </a:extLst>
          </p:cNvPr>
          <p:cNvSpPr/>
          <p:nvPr/>
        </p:nvSpPr>
        <p:spPr>
          <a:xfrm>
            <a:off x="10348752" y="4300112"/>
            <a:ext cx="1800000" cy="540000"/>
          </a:xfrm>
          <a:prstGeom prst="borderCallout2">
            <a:avLst>
              <a:gd name="adj1" fmla="val 18750"/>
              <a:gd name="adj2" fmla="val -8333"/>
              <a:gd name="adj3" fmla="val 18750"/>
              <a:gd name="adj4" fmla="val -16667"/>
              <a:gd name="adj5" fmla="val 22550"/>
              <a:gd name="adj6" fmla="val -12354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latin typeface="+mj-lt"/>
              </a:rPr>
              <a:t>Gray cells are not editable </a:t>
            </a:r>
            <a:endParaRPr lang="en-US" dirty="0">
              <a:solidFill>
                <a:srgbClr val="0070C0"/>
              </a:solidFill>
            </a:endParaRPr>
          </a:p>
        </p:txBody>
      </p:sp>
      <p:pic>
        <p:nvPicPr>
          <p:cNvPr id="9" name="Picture 8" descr="A screenshot of a computer&#10;&#10;Description automatically generated">
            <a:extLst>
              <a:ext uri="{FF2B5EF4-FFF2-40B4-BE49-F238E27FC236}">
                <a16:creationId xmlns:a16="http://schemas.microsoft.com/office/drawing/2014/main" id="{05D35A82-13B9-7678-1D0B-0D33C2ED8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34" y="2937751"/>
            <a:ext cx="5490105" cy="2865065"/>
          </a:xfrm>
          <a:prstGeom prst="rect">
            <a:avLst/>
          </a:prstGeom>
        </p:spPr>
      </p:pic>
      <p:sp>
        <p:nvSpPr>
          <p:cNvPr id="10" name="Rectangle 9">
            <a:extLst>
              <a:ext uri="{FF2B5EF4-FFF2-40B4-BE49-F238E27FC236}">
                <a16:creationId xmlns:a16="http://schemas.microsoft.com/office/drawing/2014/main" id="{2DB4DE9D-4B66-F745-8ADA-BC0709D9FDBB}"/>
              </a:ext>
            </a:extLst>
          </p:cNvPr>
          <p:cNvSpPr/>
          <p:nvPr/>
        </p:nvSpPr>
        <p:spPr>
          <a:xfrm>
            <a:off x="4782075" y="5599076"/>
            <a:ext cx="861264" cy="1930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E567176-A101-314F-3D44-686A1041E6EA}"/>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Layout</a:t>
            </a:r>
          </a:p>
        </p:txBody>
      </p:sp>
      <p:pic>
        <p:nvPicPr>
          <p:cNvPr id="2" name="Graphic 1" descr="Award ribbon with star">
            <a:extLst>
              <a:ext uri="{FF2B5EF4-FFF2-40B4-BE49-F238E27FC236}">
                <a16:creationId xmlns:a16="http://schemas.microsoft.com/office/drawing/2014/main" id="{293E787A-8CB7-0D66-21F5-F6BB926188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393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66D44-CF2C-20A6-7AAA-1AA44AE0875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3AB6E8-B8FC-02B8-DB1B-4602ACC62E45}"/>
              </a:ext>
            </a:extLst>
          </p:cNvPr>
          <p:cNvSpPr>
            <a:spLocks noGrp="1"/>
          </p:cNvSpPr>
          <p:nvPr>
            <p:ph idx="1"/>
          </p:nvPr>
        </p:nvSpPr>
        <p:spPr>
          <a:xfrm>
            <a:off x="201704" y="729523"/>
            <a:ext cx="11828931" cy="5593891"/>
          </a:xfrm>
        </p:spPr>
        <p:txBody>
          <a:bodyPr>
            <a:normAutofit/>
          </a:bodyPr>
          <a:lstStyle/>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 </a:t>
            </a:r>
            <a:endParaRPr lang="en-US" sz="1800" b="1" dirty="0">
              <a:solidFill>
                <a:srgbClr val="000000"/>
              </a:solidFill>
              <a:latin typeface="Calibri" panose="020F0502020204030204" pitchFamily="34" charset="0"/>
            </a:endParaRPr>
          </a:p>
          <a:p>
            <a:pPr marL="0" indent="0">
              <a:buNone/>
            </a:pPr>
            <a:r>
              <a:rPr lang="en-US" sz="1800" dirty="0">
                <a:solidFill>
                  <a:srgbClr val="000000"/>
                </a:solidFill>
                <a:latin typeface="Calibri" panose="020F0502020204030204" pitchFamily="34" charset="0"/>
              </a:rPr>
              <a:t> 	</a:t>
            </a:r>
          </a:p>
        </p:txBody>
      </p:sp>
      <p:pic>
        <p:nvPicPr>
          <p:cNvPr id="5" name="Picture 4" descr="A screenshot of a computer&#10;&#10;Description automatically generated">
            <a:extLst>
              <a:ext uri="{FF2B5EF4-FFF2-40B4-BE49-F238E27FC236}">
                <a16:creationId xmlns:a16="http://schemas.microsoft.com/office/drawing/2014/main" id="{8C29E8F9-CE35-5A6A-203E-BF73BF8F1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026" y="1006988"/>
            <a:ext cx="7009941" cy="4532744"/>
          </a:xfrm>
          <a:prstGeom prst="rect">
            <a:avLst/>
          </a:prstGeom>
        </p:spPr>
      </p:pic>
      <p:sp>
        <p:nvSpPr>
          <p:cNvPr id="8" name="Callout: Bent Line 7">
            <a:extLst>
              <a:ext uri="{FF2B5EF4-FFF2-40B4-BE49-F238E27FC236}">
                <a16:creationId xmlns:a16="http://schemas.microsoft.com/office/drawing/2014/main" id="{8635CEF5-6286-2614-D410-E4A3A3B2AE96}"/>
              </a:ext>
            </a:extLst>
          </p:cNvPr>
          <p:cNvSpPr/>
          <p:nvPr/>
        </p:nvSpPr>
        <p:spPr>
          <a:xfrm>
            <a:off x="201704" y="1179998"/>
            <a:ext cx="4567518" cy="2169507"/>
          </a:xfrm>
          <a:prstGeom prst="borderCallout2">
            <a:avLst>
              <a:gd name="adj1" fmla="val 36327"/>
              <a:gd name="adj2" fmla="val 105515"/>
              <a:gd name="adj3" fmla="val 60258"/>
              <a:gd name="adj4" fmla="val 101117"/>
              <a:gd name="adj5" fmla="val 40444"/>
              <a:gd name="adj6" fmla="val 104666"/>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b="1" dirty="0">
                <a:solidFill>
                  <a:srgbClr val="0070C0"/>
                </a:solidFill>
                <a:latin typeface="+mj-lt"/>
              </a:rPr>
              <a:t>1. Select Parameter: </a:t>
            </a:r>
            <a:r>
              <a:rPr lang="en-US" dirty="0">
                <a:solidFill>
                  <a:srgbClr val="0070C0"/>
                </a:solidFill>
                <a:latin typeface="+mj-lt"/>
              </a:rPr>
              <a:t>contains the list of all editable parameters contained in the worksheet. By choosing the parameter the grid will display the values the parameter has across existing inventory years grouped by all available combinations of row identifiers. Values in white cells are editable.</a:t>
            </a:r>
            <a:endParaRPr lang="en-US" dirty="0">
              <a:solidFill>
                <a:srgbClr val="0070C0"/>
              </a:solidFill>
            </a:endParaRPr>
          </a:p>
        </p:txBody>
      </p:sp>
      <p:sp>
        <p:nvSpPr>
          <p:cNvPr id="11" name="Rectangle 10">
            <a:extLst>
              <a:ext uri="{FF2B5EF4-FFF2-40B4-BE49-F238E27FC236}">
                <a16:creationId xmlns:a16="http://schemas.microsoft.com/office/drawing/2014/main" id="{0EDBD773-8692-4D0F-C678-CDD5570895E7}"/>
              </a:ext>
            </a:extLst>
          </p:cNvPr>
          <p:cNvSpPr/>
          <p:nvPr/>
        </p:nvSpPr>
        <p:spPr>
          <a:xfrm>
            <a:off x="4963366" y="1981709"/>
            <a:ext cx="563374" cy="1473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62B295-524C-7E5D-D3B9-F8F50C5253F6}"/>
              </a:ext>
            </a:extLst>
          </p:cNvPr>
          <p:cNvSpPr/>
          <p:nvPr/>
        </p:nvSpPr>
        <p:spPr>
          <a:xfrm>
            <a:off x="5115766" y="2129054"/>
            <a:ext cx="2270110" cy="1776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llout: Bent Line 12">
            <a:extLst>
              <a:ext uri="{FF2B5EF4-FFF2-40B4-BE49-F238E27FC236}">
                <a16:creationId xmlns:a16="http://schemas.microsoft.com/office/drawing/2014/main" id="{30529372-A66C-CCAD-AEFB-E49AD56ED8FD}"/>
              </a:ext>
            </a:extLst>
          </p:cNvPr>
          <p:cNvSpPr/>
          <p:nvPr/>
        </p:nvSpPr>
        <p:spPr>
          <a:xfrm>
            <a:off x="201704" y="3508496"/>
            <a:ext cx="4567518" cy="2814918"/>
          </a:xfrm>
          <a:prstGeom prst="borderCallout2">
            <a:avLst>
              <a:gd name="adj1" fmla="val 65346"/>
              <a:gd name="adj2" fmla="val 100202"/>
              <a:gd name="adj3" fmla="val 60258"/>
              <a:gd name="adj4" fmla="val 101117"/>
              <a:gd name="adj5" fmla="val -53041"/>
              <a:gd name="adj6" fmla="val 124781"/>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b="1" dirty="0">
                <a:solidFill>
                  <a:srgbClr val="0070C0"/>
                </a:solidFill>
                <a:latin typeface="+mj-lt"/>
              </a:rPr>
              <a:t>2. </a:t>
            </a:r>
            <a:r>
              <a:rPr lang="en-US" dirty="0">
                <a:solidFill>
                  <a:srgbClr val="0070C0"/>
                </a:solidFill>
                <a:latin typeface="+mj-lt"/>
              </a:rPr>
              <a:t>Note that grid-columns preceding year-columns are </a:t>
            </a:r>
            <a:r>
              <a:rPr lang="en-US" b="1" dirty="0">
                <a:solidFill>
                  <a:srgbClr val="0070C0"/>
                </a:solidFill>
                <a:latin typeface="+mj-lt"/>
              </a:rPr>
              <a:t>“Row Identifiers”. </a:t>
            </a:r>
            <a:r>
              <a:rPr lang="en-US" dirty="0">
                <a:solidFill>
                  <a:srgbClr val="0070C0"/>
                </a:solidFill>
                <a:latin typeface="+mj-lt"/>
              </a:rPr>
              <a:t>They uniquely identify the Worksheet rows across all existing years representing all existing combinations of identifiers across years. In case a parameter value is shaded for a certain year, this means that the combination of relevant row identifiers does not occur in that particular year, or the database section of that year has not yet been created</a:t>
            </a:r>
            <a:endParaRPr lang="en-US" dirty="0">
              <a:solidFill>
                <a:srgbClr val="0070C0"/>
              </a:solidFill>
            </a:endParaRPr>
          </a:p>
        </p:txBody>
      </p:sp>
      <p:grpSp>
        <p:nvGrpSpPr>
          <p:cNvPr id="16" name="Group 15">
            <a:extLst>
              <a:ext uri="{FF2B5EF4-FFF2-40B4-BE49-F238E27FC236}">
                <a16:creationId xmlns:a16="http://schemas.microsoft.com/office/drawing/2014/main" id="{7A15A899-8A59-938E-B6A2-58D92ECDE652}"/>
              </a:ext>
            </a:extLst>
          </p:cNvPr>
          <p:cNvGrpSpPr/>
          <p:nvPr/>
        </p:nvGrpSpPr>
        <p:grpSpPr>
          <a:xfrm>
            <a:off x="6647726" y="3670417"/>
            <a:ext cx="3333509" cy="2454483"/>
            <a:chOff x="6778906" y="4089060"/>
            <a:chExt cx="3151471" cy="2454483"/>
          </a:xfrm>
        </p:grpSpPr>
        <p:sp>
          <p:nvSpPr>
            <p:cNvPr id="14" name="Callout: Bent Line 13">
              <a:extLst>
                <a:ext uri="{FF2B5EF4-FFF2-40B4-BE49-F238E27FC236}">
                  <a16:creationId xmlns:a16="http://schemas.microsoft.com/office/drawing/2014/main" id="{DF877A4C-8DFD-5999-92E3-16825834A9E5}"/>
                </a:ext>
              </a:extLst>
            </p:cNvPr>
            <p:cNvSpPr/>
            <p:nvPr/>
          </p:nvSpPr>
          <p:spPr>
            <a:xfrm>
              <a:off x="6778906" y="6174210"/>
              <a:ext cx="2722432" cy="369333"/>
            </a:xfrm>
            <a:prstGeom prst="borderCallout2">
              <a:avLst>
                <a:gd name="adj1" fmla="val 65346"/>
                <a:gd name="adj2" fmla="val 100202"/>
                <a:gd name="adj3" fmla="val 60258"/>
                <a:gd name="adj4" fmla="val 101117"/>
                <a:gd name="adj5" fmla="val -512686"/>
                <a:gd name="adj6" fmla="val 99413"/>
              </a:avLst>
            </a:prstGeom>
          </p:spPr>
          <p:style>
            <a:lnRef idx="2">
              <a:schemeClr val="accent6"/>
            </a:lnRef>
            <a:fillRef idx="1">
              <a:schemeClr val="lt1"/>
            </a:fillRef>
            <a:effectRef idx="0">
              <a:schemeClr val="accent6"/>
            </a:effectRef>
            <a:fontRef idx="minor">
              <a:schemeClr val="dk1"/>
            </a:fontRef>
          </p:style>
          <p:txBody>
            <a:bodyPr rtlCol="0" anchor="ctr"/>
            <a:lstStyle/>
            <a:p>
              <a:r>
                <a:rPr lang="en-US" b="1">
                  <a:solidFill>
                    <a:srgbClr val="0070C0"/>
                  </a:solidFill>
                  <a:latin typeface="Frutiger LT Pro 57 Condensed" panose="020B0606020204020204" pitchFamily="34" charset="0"/>
                </a:rPr>
                <a:t>3. Select “Export to Excel” </a:t>
              </a:r>
            </a:p>
          </p:txBody>
        </p:sp>
        <p:sp>
          <p:nvSpPr>
            <p:cNvPr id="15" name="Rectangle 14">
              <a:extLst>
                <a:ext uri="{FF2B5EF4-FFF2-40B4-BE49-F238E27FC236}">
                  <a16:creationId xmlns:a16="http://schemas.microsoft.com/office/drawing/2014/main" id="{B0465E30-113B-F9D3-6A08-152E294841B3}"/>
                </a:ext>
              </a:extLst>
            </p:cNvPr>
            <p:cNvSpPr/>
            <p:nvPr/>
          </p:nvSpPr>
          <p:spPr>
            <a:xfrm>
              <a:off x="8997386" y="4089060"/>
              <a:ext cx="932991" cy="1858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rutiger LT Pro 57 Condensed" panose="020B0606020204020204" pitchFamily="34" charset="0"/>
              </a:endParaRPr>
            </a:p>
          </p:txBody>
        </p:sp>
      </p:grpSp>
      <p:sp>
        <p:nvSpPr>
          <p:cNvPr id="7" name="Title 1">
            <a:extLst>
              <a:ext uri="{FF2B5EF4-FFF2-40B4-BE49-F238E27FC236}">
                <a16:creationId xmlns:a16="http://schemas.microsoft.com/office/drawing/2014/main" id="{0E58B6BE-DAAC-88DA-127F-A5D92C946491}"/>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Layout</a:t>
            </a:r>
          </a:p>
        </p:txBody>
      </p:sp>
      <p:pic>
        <p:nvPicPr>
          <p:cNvPr id="2" name="Graphic 1" descr="Award ribbon with star">
            <a:extLst>
              <a:ext uri="{FF2B5EF4-FFF2-40B4-BE49-F238E27FC236}">
                <a16:creationId xmlns:a16="http://schemas.microsoft.com/office/drawing/2014/main" id="{C81DE87F-2DB8-16D8-DF07-CDFF48CFD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629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5961-9FCE-50E3-C413-16A6A832271A}"/>
              </a:ext>
            </a:extLst>
          </p:cNvPr>
          <p:cNvSpPr>
            <a:spLocks noGrp="1"/>
          </p:cNvSpPr>
          <p:nvPr>
            <p:ph type="title"/>
          </p:nvPr>
        </p:nvSpPr>
        <p:spPr>
          <a:xfrm>
            <a:off x="12000" y="227013"/>
            <a:ext cx="12168000" cy="540000"/>
          </a:xfrm>
        </p:spPr>
        <p:txBody>
          <a:bodyPr>
            <a:noAutofit/>
          </a:bodyPr>
          <a:lstStyle/>
          <a:p>
            <a:pPr defTabSz="914400">
              <a:defRPr/>
            </a:pPr>
            <a:r>
              <a:rPr lang="en-US" sz="3300" b="1" dirty="0">
                <a:solidFill>
                  <a:srgbClr val="990002"/>
                </a:solidFill>
                <a:effectLst>
                  <a:outerShdw blurRad="38100" dist="38100" dir="2700000" algn="tl">
                    <a:srgbClr val="000000">
                      <a:alpha val="43137"/>
                    </a:srgbClr>
                  </a:outerShdw>
                </a:effectLst>
                <a:latin typeface="+mn-lt"/>
              </a:rPr>
              <a:t>What are Countries Saying?</a:t>
            </a:r>
          </a:p>
        </p:txBody>
      </p:sp>
      <p:sp>
        <p:nvSpPr>
          <p:cNvPr id="3" name="Content Placeholder 2">
            <a:extLst>
              <a:ext uri="{FF2B5EF4-FFF2-40B4-BE49-F238E27FC236}">
                <a16:creationId xmlns:a16="http://schemas.microsoft.com/office/drawing/2014/main" id="{D581DD52-750E-8454-9C1F-0BEED2CBE81D}"/>
              </a:ext>
            </a:extLst>
          </p:cNvPr>
          <p:cNvSpPr>
            <a:spLocks noGrp="1"/>
          </p:cNvSpPr>
          <p:nvPr>
            <p:ph idx="1"/>
          </p:nvPr>
        </p:nvSpPr>
        <p:spPr>
          <a:xfrm>
            <a:off x="696000" y="1155906"/>
            <a:ext cx="10800000" cy="4680000"/>
          </a:xfrm>
        </p:spPr>
        <p:txBody>
          <a:bodyPr>
            <a:normAutofit/>
          </a:bodyPr>
          <a:lstStyle/>
          <a:p>
            <a:pPr marL="468313" lvl="1" algn="just">
              <a:spcBef>
                <a:spcPts val="0"/>
              </a:spcBef>
              <a:buFont typeface="Wingdings" panose="05000000000000000000" pitchFamily="2" charset="2"/>
              <a:buChar char="ü"/>
            </a:pPr>
            <a:r>
              <a:rPr lang="en-GB" sz="2200" dirty="0">
                <a:solidFill>
                  <a:srgbClr val="0070C0"/>
                </a:solidFill>
                <a:latin typeface="Frutiger LT Pro 57 Condensed"/>
              </a:rPr>
              <a:t>The extent to which the </a:t>
            </a:r>
            <a:r>
              <a:rPr lang="en-GB" sz="2200" i="1" dirty="0">
                <a:solidFill>
                  <a:srgbClr val="0070C0"/>
                </a:solidFill>
                <a:latin typeface="Frutiger LT Pro 57 Condensed"/>
              </a:rPr>
              <a:t>Software </a:t>
            </a:r>
            <a:r>
              <a:rPr lang="en-GB" sz="2200" dirty="0">
                <a:solidFill>
                  <a:srgbClr val="0070C0"/>
                </a:solidFill>
                <a:latin typeface="Frutiger LT Pro 57 Condensed"/>
              </a:rPr>
              <a:t>is used, varies, one or more sectors, some only for QA</a:t>
            </a:r>
          </a:p>
          <a:p>
            <a:pPr marL="468313" lvl="1" algn="just">
              <a:spcBef>
                <a:spcPts val="0"/>
              </a:spcBef>
              <a:buFont typeface="Wingdings" panose="05000000000000000000" pitchFamily="2" charset="2"/>
              <a:buChar char="ü"/>
            </a:pPr>
            <a:endParaRPr lang="en-GB" sz="2000" dirty="0">
              <a:solidFill>
                <a:srgbClr val="0070C0"/>
              </a:solidFill>
              <a:latin typeface="Frutiger LT Pro 57 Condensed"/>
            </a:endParaRPr>
          </a:p>
          <a:p>
            <a:endParaRPr lang="en-US" sz="2000" dirty="0">
              <a:latin typeface="Frutiger LT Pro 57 Condensed"/>
            </a:endParaRPr>
          </a:p>
        </p:txBody>
      </p:sp>
      <p:sp>
        <p:nvSpPr>
          <p:cNvPr id="4" name="Callout: Line with Border and Accent Bar 3">
            <a:extLst>
              <a:ext uri="{FF2B5EF4-FFF2-40B4-BE49-F238E27FC236}">
                <a16:creationId xmlns:a16="http://schemas.microsoft.com/office/drawing/2014/main" id="{222EE83A-23D8-8569-E280-9523722E1F73}"/>
              </a:ext>
            </a:extLst>
          </p:cNvPr>
          <p:cNvSpPr/>
          <p:nvPr/>
        </p:nvSpPr>
        <p:spPr>
          <a:xfrm>
            <a:off x="1043905" y="2220642"/>
            <a:ext cx="2880000" cy="1080000"/>
          </a:xfrm>
          <a:prstGeom prst="accentBorderCallout1">
            <a:avLst>
              <a:gd name="adj1" fmla="val 18750"/>
              <a:gd name="adj2" fmla="val -8333"/>
              <a:gd name="adj3" fmla="val 56686"/>
              <a:gd name="adj4" fmla="val -19148"/>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Systematization and processing of data is easier thanks to 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  </a:t>
            </a:r>
          </a:p>
        </p:txBody>
      </p:sp>
      <p:sp>
        <p:nvSpPr>
          <p:cNvPr id="5" name="Callout: Line with Border and Accent Bar 4">
            <a:extLst>
              <a:ext uri="{FF2B5EF4-FFF2-40B4-BE49-F238E27FC236}">
                <a16:creationId xmlns:a16="http://schemas.microsoft.com/office/drawing/2014/main" id="{3D728124-F8A4-71B4-18AF-CB9ECE9C30AC}"/>
              </a:ext>
            </a:extLst>
          </p:cNvPr>
          <p:cNvSpPr/>
          <p:nvPr/>
        </p:nvSpPr>
        <p:spPr>
          <a:xfrm>
            <a:off x="4938859" y="2220642"/>
            <a:ext cx="2880000" cy="1080000"/>
          </a:xfrm>
          <a:prstGeom prst="accentBorderCallout1">
            <a:avLst>
              <a:gd name="adj1" fmla="val 18750"/>
              <a:gd name="adj2" fmla="val -8333"/>
              <a:gd name="adj3" fmla="val 51105"/>
              <a:gd name="adj4" fmla="val -20602"/>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a:t>
            </a: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 offers a better opportunity to choose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variables closer to our country</a:t>
            </a:r>
          </a:p>
        </p:txBody>
      </p:sp>
      <p:sp>
        <p:nvSpPr>
          <p:cNvPr id="10" name="Callout: Line with Border and Accent Bar 9">
            <a:extLst>
              <a:ext uri="{FF2B5EF4-FFF2-40B4-BE49-F238E27FC236}">
                <a16:creationId xmlns:a16="http://schemas.microsoft.com/office/drawing/2014/main" id="{D4948EBA-8845-E765-45D2-D195C4A63331}"/>
              </a:ext>
            </a:extLst>
          </p:cNvPr>
          <p:cNvSpPr/>
          <p:nvPr/>
        </p:nvSpPr>
        <p:spPr>
          <a:xfrm>
            <a:off x="8823044" y="2220642"/>
            <a:ext cx="2880000" cy="1080000"/>
          </a:xfrm>
          <a:prstGeom prst="accentBorderCallout1">
            <a:avLst>
              <a:gd name="adj1" fmla="val 18750"/>
              <a:gd name="adj2" fmla="val -8333"/>
              <a:gd name="adj3" fmla="val 51105"/>
              <a:gd name="adj4" fmla="val -20602"/>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a:t>
            </a: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 is used as the national archiving system </a:t>
            </a:r>
          </a:p>
        </p:txBody>
      </p:sp>
      <p:sp>
        <p:nvSpPr>
          <p:cNvPr id="12" name="Callout: Line with Border and Accent Bar 11">
            <a:extLst>
              <a:ext uri="{FF2B5EF4-FFF2-40B4-BE49-F238E27FC236}">
                <a16:creationId xmlns:a16="http://schemas.microsoft.com/office/drawing/2014/main" id="{AAB23B56-CEA7-F1FA-7D81-7344D659CCD5}"/>
              </a:ext>
            </a:extLst>
          </p:cNvPr>
          <p:cNvSpPr/>
          <p:nvPr/>
        </p:nvSpPr>
        <p:spPr>
          <a:xfrm>
            <a:off x="2123905" y="4097301"/>
            <a:ext cx="3600000" cy="1440000"/>
          </a:xfrm>
          <a:prstGeom prst="accentBorderCallout1">
            <a:avLst>
              <a:gd name="adj1" fmla="val 18750"/>
              <a:gd name="adj2" fmla="val -8333"/>
              <a:gd name="adj3" fmla="val 51105"/>
              <a:gd name="adj4" fmla="val -20602"/>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i="0" u="none" strike="noStrike" kern="1200" cap="none" spc="0" normalizeH="0" baseline="0" noProof="0" dirty="0">
                <a:ln>
                  <a:noFill/>
                </a:ln>
                <a:solidFill>
                  <a:srgbClr val="990002"/>
                </a:solidFill>
                <a:effectLst/>
                <a:uLnTx/>
                <a:uFillTx/>
                <a:latin typeface="Frutiger LT Pro 57 Condensed"/>
                <a:ea typeface="+mn-ea"/>
                <a:cs typeface="+mn-cs"/>
              </a:rPr>
              <a:t>Allows typing errors to be considerably eliminated</a:t>
            </a:r>
            <a:r>
              <a:rPr lang="en-US" dirty="0">
                <a:solidFill>
                  <a:srgbClr val="990002"/>
                </a:solidFill>
                <a:latin typeface="Frutiger LT Pro 57 Condensed"/>
              </a:rPr>
              <a:t>, while avoiding methodological errors</a:t>
            </a:r>
            <a:endParaRPr kumimoji="0" lang="en-US" i="0" u="none" strike="noStrike" kern="1200" cap="none" spc="0" normalizeH="0" baseline="0" noProof="0" dirty="0">
              <a:ln>
                <a:noFill/>
              </a:ln>
              <a:solidFill>
                <a:srgbClr val="990002"/>
              </a:solidFill>
              <a:effectLst/>
              <a:uLnTx/>
              <a:uFillTx/>
              <a:latin typeface="Frutiger LT Pro 57 Condensed"/>
              <a:ea typeface="+mn-ea"/>
              <a:cs typeface="+mn-cs"/>
            </a:endParaRPr>
          </a:p>
        </p:txBody>
      </p:sp>
      <p:sp>
        <p:nvSpPr>
          <p:cNvPr id="14" name="Callout: Line with Border and Accent Bar 13">
            <a:extLst>
              <a:ext uri="{FF2B5EF4-FFF2-40B4-BE49-F238E27FC236}">
                <a16:creationId xmlns:a16="http://schemas.microsoft.com/office/drawing/2014/main" id="{C219A318-5D6B-6D4C-5D7E-48695B0837CC}"/>
              </a:ext>
            </a:extLst>
          </p:cNvPr>
          <p:cNvSpPr/>
          <p:nvPr/>
        </p:nvSpPr>
        <p:spPr>
          <a:xfrm>
            <a:off x="7023044" y="4097301"/>
            <a:ext cx="3600000" cy="1440000"/>
          </a:xfrm>
          <a:prstGeom prst="accentBorderCallout1">
            <a:avLst>
              <a:gd name="adj1" fmla="val 18750"/>
              <a:gd name="adj2" fmla="val -8333"/>
              <a:gd name="adj3" fmla="val 51105"/>
              <a:gd name="adj4" fmla="val -20602"/>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The commenting feature in 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a:t>
            </a: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 is also used to input remarks in respective fields for continuity and improvement of the inventory in the future</a:t>
            </a:r>
          </a:p>
        </p:txBody>
      </p:sp>
    </p:spTree>
    <p:custDataLst>
      <p:tags r:id="rId1"/>
    </p:custDataLst>
    <p:extLst>
      <p:ext uri="{BB962C8B-B14F-4D97-AF65-F5344CB8AC3E}">
        <p14:creationId xmlns:p14="http://schemas.microsoft.com/office/powerpoint/2010/main" val="3687688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F0E5-CD34-435E-FCFB-80DF607051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19CD3-6770-B58E-B775-FFE68DDFA4C7}"/>
              </a:ext>
            </a:extLst>
          </p:cNvPr>
          <p:cNvSpPr>
            <a:spLocks noGrp="1"/>
          </p:cNvSpPr>
          <p:nvPr>
            <p:ph idx="1"/>
          </p:nvPr>
        </p:nvSpPr>
        <p:spPr>
          <a:xfrm>
            <a:off x="336000" y="880358"/>
            <a:ext cx="10800000" cy="4680000"/>
          </a:xfrm>
        </p:spPr>
        <p:txBody>
          <a:bodyPr>
            <a:normAutofit lnSpcReduction="10000"/>
          </a:bodyPr>
          <a:lstStyle/>
          <a:p>
            <a:pPr marL="0" indent="0">
              <a:spcBef>
                <a:spcPts val="300"/>
              </a:spcBef>
              <a:spcAft>
                <a:spcPts val="300"/>
              </a:spcAft>
              <a:buNone/>
            </a:pPr>
            <a:r>
              <a:rPr lang="en-US" sz="1800">
                <a:solidFill>
                  <a:srgbClr val="0070C0"/>
                </a:solidFill>
              </a:rPr>
              <a:t>Time Series Data Entry table is the tool that implements the </a:t>
            </a:r>
            <a:br>
              <a:rPr lang="en-US" sz="1800">
                <a:solidFill>
                  <a:srgbClr val="0070C0"/>
                </a:solidFill>
              </a:rPr>
            </a:br>
            <a:r>
              <a:rPr lang="en-US" sz="1800">
                <a:solidFill>
                  <a:srgbClr val="0070C0"/>
                </a:solidFill>
              </a:rPr>
              <a:t>Copy and Paste functions which can be used to transfer data </a:t>
            </a:r>
            <a:br>
              <a:rPr lang="en-US" sz="1800">
                <a:solidFill>
                  <a:srgbClr val="0070C0"/>
                </a:solidFill>
              </a:rPr>
            </a:br>
            <a:r>
              <a:rPr lang="en-US" sz="1800">
                <a:solidFill>
                  <a:srgbClr val="0070C0"/>
                </a:solidFill>
              </a:rPr>
              <a:t>between the IPCC Inventory Software and other software </a:t>
            </a:r>
            <a:br>
              <a:rPr lang="en-US" sz="1800">
                <a:solidFill>
                  <a:srgbClr val="0070C0"/>
                </a:solidFill>
              </a:rPr>
            </a:br>
            <a:r>
              <a:rPr lang="en-US" sz="1800">
                <a:solidFill>
                  <a:srgbClr val="0070C0"/>
                </a:solidFill>
              </a:rPr>
              <a:t>(e.g. Microsoft Excel).</a:t>
            </a:r>
          </a:p>
          <a:p>
            <a:pPr marL="0" indent="0">
              <a:spcBef>
                <a:spcPts val="300"/>
              </a:spcBef>
              <a:spcAft>
                <a:spcPts val="300"/>
              </a:spcAft>
              <a:buNone/>
            </a:pPr>
            <a:endParaRPr lang="en-US" sz="1800">
              <a:solidFill>
                <a:srgbClr val="0070C0"/>
              </a:solidFill>
            </a:endParaRPr>
          </a:p>
          <a:p>
            <a:pPr marL="0" indent="0">
              <a:spcBef>
                <a:spcPts val="300"/>
              </a:spcBef>
              <a:spcAft>
                <a:spcPts val="300"/>
              </a:spcAft>
              <a:buNone/>
            </a:pPr>
            <a:r>
              <a:rPr lang="en-US" sz="1800" b="1">
                <a:solidFill>
                  <a:srgbClr val="0070C0"/>
                </a:solidFill>
              </a:rPr>
              <a:t>To copy data</a:t>
            </a:r>
            <a:r>
              <a:rPr lang="en-US" sz="1800">
                <a:solidFill>
                  <a:srgbClr val="0070C0"/>
                </a:solidFill>
              </a:rPr>
              <a:t>:</a:t>
            </a:r>
          </a:p>
          <a:p>
            <a:pPr marL="342900" indent="-342900">
              <a:spcBef>
                <a:spcPts val="300"/>
              </a:spcBef>
              <a:spcAft>
                <a:spcPts val="300"/>
              </a:spcAft>
              <a:buAutoNum type="arabicPeriod"/>
            </a:pPr>
            <a:r>
              <a:rPr lang="en-US" sz="1800">
                <a:solidFill>
                  <a:srgbClr val="0070C0"/>
                </a:solidFill>
              </a:rPr>
              <a:t>Select </a:t>
            </a:r>
            <a:r>
              <a:rPr lang="en-US" sz="1800" b="1">
                <a:solidFill>
                  <a:srgbClr val="0070C0"/>
                </a:solidFill>
              </a:rPr>
              <a:t>Time Series Data entry </a:t>
            </a:r>
            <a:r>
              <a:rPr lang="en-US" sz="1800">
                <a:solidFill>
                  <a:srgbClr val="0070C0"/>
                </a:solidFill>
              </a:rPr>
              <a:t>for the worksheet of interest</a:t>
            </a:r>
            <a:r>
              <a:rPr lang="en-US" sz="1800">
                <a:solidFill>
                  <a:srgbClr val="0070C0"/>
                </a:solidFill>
                <a:highlight>
                  <a:srgbClr val="FFFF00"/>
                </a:highlight>
              </a:rPr>
              <a:t> </a:t>
            </a:r>
          </a:p>
          <a:p>
            <a:pPr marL="342900" indent="-342900">
              <a:spcBef>
                <a:spcPts val="300"/>
              </a:spcBef>
              <a:buAutoNum type="arabicPeriod"/>
            </a:pPr>
            <a:r>
              <a:rPr lang="en-US" sz="1800">
                <a:solidFill>
                  <a:srgbClr val="0070C0"/>
                </a:solidFill>
              </a:rPr>
              <a:t>Copy data onto clipboard by highlighting desired cells and </a:t>
            </a:r>
            <a:br>
              <a:rPr lang="en-US" sz="1800">
                <a:solidFill>
                  <a:srgbClr val="0070C0"/>
                </a:solidFill>
              </a:rPr>
            </a:br>
            <a:r>
              <a:rPr lang="en-US" sz="1800">
                <a:solidFill>
                  <a:srgbClr val="0070C0"/>
                </a:solidFill>
              </a:rPr>
              <a:t>pressing </a:t>
            </a:r>
            <a:r>
              <a:rPr lang="en-US" sz="1800" b="1" err="1">
                <a:solidFill>
                  <a:srgbClr val="0070C0"/>
                </a:solidFill>
              </a:rPr>
              <a:t>Ctrl+C</a:t>
            </a:r>
            <a:r>
              <a:rPr lang="en-US" sz="1800" b="1">
                <a:solidFill>
                  <a:srgbClr val="0070C0"/>
                </a:solidFill>
              </a:rPr>
              <a:t> keys</a:t>
            </a:r>
            <a:r>
              <a:rPr lang="en-US" sz="1800">
                <a:solidFill>
                  <a:srgbClr val="0070C0"/>
                </a:solidFill>
              </a:rPr>
              <a:t>. Data stored in the clipboard can then be </a:t>
            </a:r>
            <a:br>
              <a:rPr lang="en-US" sz="1800">
                <a:solidFill>
                  <a:srgbClr val="0070C0"/>
                </a:solidFill>
              </a:rPr>
            </a:br>
            <a:r>
              <a:rPr lang="en-US" sz="1800">
                <a:solidFill>
                  <a:srgbClr val="0070C0"/>
                </a:solidFill>
              </a:rPr>
              <a:t>pasted into any third-party software that supports data pasting. </a:t>
            </a:r>
          </a:p>
          <a:p>
            <a:pPr marL="0" indent="0">
              <a:spcBef>
                <a:spcPts val="300"/>
              </a:spcBef>
              <a:spcAft>
                <a:spcPts val="300"/>
              </a:spcAft>
              <a:buNone/>
            </a:pPr>
            <a:endParaRPr lang="en-US" sz="1800">
              <a:solidFill>
                <a:srgbClr val="0070C0"/>
              </a:solidFill>
            </a:endParaRPr>
          </a:p>
          <a:p>
            <a:pPr marL="0" indent="0">
              <a:spcBef>
                <a:spcPts val="300"/>
              </a:spcBef>
              <a:spcAft>
                <a:spcPts val="300"/>
              </a:spcAft>
              <a:buNone/>
            </a:pPr>
            <a:r>
              <a:rPr lang="en-US" sz="1800">
                <a:solidFill>
                  <a:srgbClr val="0070C0"/>
                </a:solidFill>
              </a:rPr>
              <a:t>There are 2 ways of highlighting cells to be copied:</a:t>
            </a:r>
          </a:p>
          <a:p>
            <a:pPr marL="0" indent="0">
              <a:spcBef>
                <a:spcPts val="300"/>
              </a:spcBef>
              <a:spcAft>
                <a:spcPts val="300"/>
              </a:spcAft>
              <a:buNone/>
            </a:pPr>
            <a:r>
              <a:rPr lang="en-US" sz="1800">
                <a:solidFill>
                  <a:srgbClr val="0070C0"/>
                </a:solidFill>
              </a:rPr>
              <a:t>• </a:t>
            </a:r>
            <a:r>
              <a:rPr lang="en-US" sz="1800" b="1">
                <a:solidFill>
                  <a:srgbClr val="0070C0"/>
                </a:solidFill>
              </a:rPr>
              <a:t>Using mouse </a:t>
            </a:r>
            <a:r>
              <a:rPr lang="en-US" sz="1800">
                <a:solidFill>
                  <a:srgbClr val="0070C0"/>
                </a:solidFill>
              </a:rPr>
              <a:t>– use left-most column to highlight cells by rows or column headers to highlight cells by columns</a:t>
            </a:r>
          </a:p>
          <a:p>
            <a:pPr marL="0" indent="0">
              <a:spcBef>
                <a:spcPts val="300"/>
              </a:spcBef>
              <a:spcAft>
                <a:spcPts val="300"/>
              </a:spcAft>
              <a:buNone/>
            </a:pPr>
            <a:r>
              <a:rPr lang="en-US" sz="1800">
                <a:solidFill>
                  <a:srgbClr val="0070C0"/>
                </a:solidFill>
              </a:rPr>
              <a:t>• </a:t>
            </a:r>
            <a:r>
              <a:rPr lang="en-US" sz="1800" b="1">
                <a:solidFill>
                  <a:srgbClr val="0070C0"/>
                </a:solidFill>
              </a:rPr>
              <a:t>Using keyboard </a:t>
            </a:r>
            <a:r>
              <a:rPr lang="en-US" sz="1800">
                <a:solidFill>
                  <a:srgbClr val="0070C0"/>
                </a:solidFill>
              </a:rPr>
              <a:t>– Select the starting cell from which you want to start highlighting the region, click </a:t>
            </a:r>
            <a:r>
              <a:rPr lang="en-US" sz="1800" b="1" err="1">
                <a:solidFill>
                  <a:srgbClr val="0070C0"/>
                </a:solidFill>
              </a:rPr>
              <a:t>Shift+keyboard</a:t>
            </a:r>
            <a:r>
              <a:rPr lang="en-US" sz="1800" b="1">
                <a:solidFill>
                  <a:srgbClr val="0070C0"/>
                </a:solidFill>
              </a:rPr>
              <a:t> arrows</a:t>
            </a:r>
            <a:r>
              <a:rPr lang="en-US" sz="1800">
                <a:solidFill>
                  <a:srgbClr val="0070C0"/>
                </a:solidFill>
              </a:rPr>
              <a:t> to highlight desired cells for copy. </a:t>
            </a:r>
          </a:p>
        </p:txBody>
      </p:sp>
      <p:grpSp>
        <p:nvGrpSpPr>
          <p:cNvPr id="4" name="Group 3">
            <a:extLst>
              <a:ext uri="{FF2B5EF4-FFF2-40B4-BE49-F238E27FC236}">
                <a16:creationId xmlns:a16="http://schemas.microsoft.com/office/drawing/2014/main" id="{F2040A02-D76C-6DF6-146B-AB8EF017C681}"/>
              </a:ext>
            </a:extLst>
          </p:cNvPr>
          <p:cNvGrpSpPr/>
          <p:nvPr/>
        </p:nvGrpSpPr>
        <p:grpSpPr>
          <a:xfrm>
            <a:off x="12000" y="5660627"/>
            <a:ext cx="9000000" cy="646331"/>
            <a:chOff x="82399" y="5709211"/>
            <a:chExt cx="12211073" cy="646331"/>
          </a:xfrm>
        </p:grpSpPr>
        <p:sp>
          <p:nvSpPr>
            <p:cNvPr id="8" name="TextBox 7">
              <a:extLst>
                <a:ext uri="{FF2B5EF4-FFF2-40B4-BE49-F238E27FC236}">
                  <a16:creationId xmlns:a16="http://schemas.microsoft.com/office/drawing/2014/main" id="{BED31D6A-AD40-D19E-31B6-489A97B425A6}"/>
                </a:ext>
              </a:extLst>
            </p:cNvPr>
            <p:cNvSpPr txBox="1"/>
            <p:nvPr/>
          </p:nvSpPr>
          <p:spPr>
            <a:xfrm>
              <a:off x="773472" y="5709211"/>
              <a:ext cx="11520000" cy="646331"/>
            </a:xfrm>
            <a:prstGeom prst="rect">
              <a:avLst/>
            </a:prstGeom>
            <a:noFill/>
          </p:spPr>
          <p:txBody>
            <a:bodyPr wrap="square">
              <a:spAutoFit/>
            </a:bodyPr>
            <a:lstStyle/>
            <a:p>
              <a:pPr algn="just" rtl="0" fontAlgn="base"/>
              <a:r>
                <a:rPr lang="en-US" sz="1800" b="1" i="0" dirty="0">
                  <a:solidFill>
                    <a:srgbClr val="0070C0"/>
                  </a:solidFill>
                  <a:effectLst/>
                  <a:latin typeface="Frutiger LT Pro 57 Condensed" panose="020B0606020204020204" pitchFamily="34" charset="0"/>
                </a:rPr>
                <a:t>Note: </a:t>
              </a:r>
              <a:r>
                <a:rPr lang="en-US" sz="1800" dirty="0">
                  <a:solidFill>
                    <a:srgbClr val="0070C0"/>
                  </a:solidFill>
                  <a:latin typeface="Frutiger LT Pro 57 Condensed" panose="020B0606020204020204" pitchFamily="34" charset="0"/>
                </a:rPr>
                <a:t>If the cell is editable it will switch to edit mode disabling the highlighting function. Therefore, it is necessary to press ESC to exit edit mode before highlighting the cell. </a:t>
              </a:r>
              <a:endParaRPr lang="en-US" dirty="0">
                <a:solidFill>
                  <a:srgbClr val="0070C0"/>
                </a:solidFill>
                <a:latin typeface="Frutiger LT Pro 57 Condensed" panose="020B0606020204020204" pitchFamily="34" charset="0"/>
              </a:endParaRPr>
            </a:p>
          </p:txBody>
        </p:sp>
        <p:pic>
          <p:nvPicPr>
            <p:cNvPr id="11" name="Graphic 10" descr="Lightbulb with solid fill">
              <a:extLst>
                <a:ext uri="{FF2B5EF4-FFF2-40B4-BE49-F238E27FC236}">
                  <a16:creationId xmlns:a16="http://schemas.microsoft.com/office/drawing/2014/main" id="{8A121D01-6EDA-619D-EF23-64E9B10D0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99" y="5709211"/>
              <a:ext cx="691074" cy="599989"/>
            </a:xfrm>
            <a:prstGeom prst="rect">
              <a:avLst/>
            </a:prstGeom>
          </p:spPr>
        </p:pic>
      </p:grpSp>
      <p:pic>
        <p:nvPicPr>
          <p:cNvPr id="7" name="Picture 6" descr="A screenshot of a computer&#10;&#10;Description automatically generated">
            <a:extLst>
              <a:ext uri="{FF2B5EF4-FFF2-40B4-BE49-F238E27FC236}">
                <a16:creationId xmlns:a16="http://schemas.microsoft.com/office/drawing/2014/main" id="{413E3057-2C96-9430-059A-D453A594B6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000" y="1297642"/>
            <a:ext cx="4320000" cy="2708667"/>
          </a:xfrm>
          <a:prstGeom prst="rect">
            <a:avLst/>
          </a:prstGeom>
          <a:ln w="3175">
            <a:solidFill>
              <a:schemeClr val="tx1"/>
            </a:solidFill>
          </a:ln>
        </p:spPr>
      </p:pic>
      <p:sp>
        <p:nvSpPr>
          <p:cNvPr id="9" name="Title 1">
            <a:extLst>
              <a:ext uri="{FF2B5EF4-FFF2-40B4-BE49-F238E27FC236}">
                <a16:creationId xmlns:a16="http://schemas.microsoft.com/office/drawing/2014/main" id="{00532B7A-6B8A-857D-3FDA-4394C7B47AA9}"/>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Copy Data</a:t>
            </a:r>
          </a:p>
        </p:txBody>
      </p:sp>
      <p:pic>
        <p:nvPicPr>
          <p:cNvPr id="2" name="Graphic 1" descr="Award ribbon with star">
            <a:extLst>
              <a:ext uri="{FF2B5EF4-FFF2-40B4-BE49-F238E27FC236}">
                <a16:creationId xmlns:a16="http://schemas.microsoft.com/office/drawing/2014/main" id="{BCF27CF5-95AF-0021-9FDF-122CDD750F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218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4BAD3-5BE6-0AAC-66B0-BC2FF2E329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F4212-3F45-4AFC-1BF5-CD909DAF03ED}"/>
              </a:ext>
            </a:extLst>
          </p:cNvPr>
          <p:cNvSpPr>
            <a:spLocks noGrp="1"/>
          </p:cNvSpPr>
          <p:nvPr>
            <p:ph idx="1"/>
          </p:nvPr>
        </p:nvSpPr>
        <p:spPr>
          <a:xfrm>
            <a:off x="696000" y="1144309"/>
            <a:ext cx="10800000" cy="4680000"/>
          </a:xfrm>
        </p:spPr>
        <p:txBody>
          <a:bodyPr>
            <a:normAutofit/>
          </a:bodyPr>
          <a:lstStyle/>
          <a:p>
            <a:pPr marL="0" indent="0" algn="just">
              <a:buNone/>
            </a:pPr>
            <a:r>
              <a:rPr lang="en-US" sz="1800" b="1" dirty="0">
                <a:solidFill>
                  <a:srgbClr val="0070C0"/>
                </a:solidFill>
              </a:rPr>
              <a:t>To paste data</a:t>
            </a:r>
            <a:r>
              <a:rPr lang="en-US" sz="1800" dirty="0">
                <a:solidFill>
                  <a:srgbClr val="0070C0"/>
                </a:solidFill>
              </a:rPr>
              <a:t>:</a:t>
            </a:r>
          </a:p>
          <a:p>
            <a:pPr marL="342900" indent="-342900" algn="just">
              <a:buAutoNum type="arabicPeriod"/>
            </a:pPr>
            <a:r>
              <a:rPr lang="en-US" sz="1800" dirty="0">
                <a:solidFill>
                  <a:srgbClr val="0070C0"/>
                </a:solidFill>
              </a:rPr>
              <a:t>Data can be pasted from the clipboard into the </a:t>
            </a:r>
            <a:r>
              <a:rPr lang="en-US" sz="1800" b="1" dirty="0">
                <a:solidFill>
                  <a:srgbClr val="0070C0"/>
                </a:solidFill>
              </a:rPr>
              <a:t>Time Series Data Entry </a:t>
            </a:r>
            <a:r>
              <a:rPr lang="en-US" sz="1800" dirty="0">
                <a:solidFill>
                  <a:srgbClr val="0070C0"/>
                </a:solidFill>
              </a:rPr>
              <a:t>table, if the structure of data is tabular – e.g. copied from Microsoft Excel.  </a:t>
            </a:r>
            <a:endParaRPr lang="en-US" sz="1800" dirty="0">
              <a:solidFill>
                <a:srgbClr val="0070C0"/>
              </a:solidFill>
              <a:highlight>
                <a:srgbClr val="FFFF00"/>
              </a:highlight>
            </a:endParaRPr>
          </a:p>
          <a:p>
            <a:pPr marL="342900" indent="-342900" algn="just">
              <a:buAutoNum type="arabicPeriod"/>
            </a:pPr>
            <a:r>
              <a:rPr lang="en-US" sz="1800" dirty="0">
                <a:solidFill>
                  <a:srgbClr val="0070C0"/>
                </a:solidFill>
              </a:rPr>
              <a:t>Select the starting cell for which data paste should start.</a:t>
            </a:r>
          </a:p>
          <a:p>
            <a:pPr marL="342900" indent="-342900" algn="just">
              <a:buAutoNum type="arabicPeriod"/>
            </a:pPr>
            <a:endParaRPr lang="en-US" sz="1800" dirty="0">
              <a:solidFill>
                <a:srgbClr val="0070C0"/>
              </a:solidFill>
            </a:endParaRPr>
          </a:p>
          <a:p>
            <a:pPr marL="342900" indent="-342900" algn="just">
              <a:buAutoNum type="arabicPeriod"/>
            </a:pPr>
            <a:endParaRPr lang="en-US" sz="1800" dirty="0">
              <a:solidFill>
                <a:srgbClr val="0070C0"/>
              </a:solidFill>
            </a:endParaRPr>
          </a:p>
          <a:p>
            <a:pPr marL="342900" indent="-342900" algn="just">
              <a:buAutoNum type="arabicPeriod"/>
            </a:pPr>
            <a:endParaRPr lang="en-US" sz="1800" dirty="0">
              <a:solidFill>
                <a:srgbClr val="0070C0"/>
              </a:solidFill>
            </a:endParaRPr>
          </a:p>
          <a:p>
            <a:pPr marL="342900" indent="-342900" algn="just">
              <a:buAutoNum type="arabicPeriod"/>
            </a:pPr>
            <a:endParaRPr lang="en-US" sz="1800" dirty="0">
              <a:solidFill>
                <a:srgbClr val="0070C0"/>
              </a:solidFill>
            </a:endParaRPr>
          </a:p>
          <a:p>
            <a:pPr marL="342900" indent="-342900" algn="just">
              <a:buAutoNum type="arabicPeriod"/>
            </a:pPr>
            <a:endParaRPr lang="en-US" sz="1800" dirty="0">
              <a:solidFill>
                <a:srgbClr val="0070C0"/>
              </a:solidFill>
            </a:endParaRPr>
          </a:p>
          <a:p>
            <a:pPr marL="342900" indent="-342900" algn="just">
              <a:buAutoNum type="arabicPeriod"/>
            </a:pPr>
            <a:r>
              <a:rPr lang="en-US" sz="1800" dirty="0">
                <a:solidFill>
                  <a:srgbClr val="0070C0"/>
                </a:solidFill>
              </a:rPr>
              <a:t>If you decide to define a paste area by highlighting cells using the </a:t>
            </a:r>
            <a:r>
              <a:rPr lang="en-US" sz="1800" b="1" dirty="0" err="1">
                <a:solidFill>
                  <a:srgbClr val="0070C0"/>
                </a:solidFill>
              </a:rPr>
              <a:t>Shift+keyboard</a:t>
            </a:r>
            <a:r>
              <a:rPr lang="en-US" sz="1800" b="1" dirty="0">
                <a:solidFill>
                  <a:srgbClr val="0070C0"/>
                </a:solidFill>
              </a:rPr>
              <a:t> arrows</a:t>
            </a:r>
            <a:r>
              <a:rPr lang="en-US" sz="1800" dirty="0">
                <a:solidFill>
                  <a:srgbClr val="0070C0"/>
                </a:solidFill>
              </a:rPr>
              <a:t>, be sure your area matches the structure stored in the clipboard – number of columns and rows must match.</a:t>
            </a:r>
          </a:p>
          <a:p>
            <a:pPr marL="342900" indent="-342900" algn="just">
              <a:buAutoNum type="arabicPeriod"/>
            </a:pPr>
            <a:r>
              <a:rPr lang="en-US" sz="1800" dirty="0">
                <a:solidFill>
                  <a:srgbClr val="0070C0"/>
                </a:solidFill>
              </a:rPr>
              <a:t>Use </a:t>
            </a:r>
            <a:r>
              <a:rPr lang="en-US" sz="1800" b="1" dirty="0" err="1">
                <a:solidFill>
                  <a:srgbClr val="0070C0"/>
                </a:solidFill>
              </a:rPr>
              <a:t>Ctrl+V</a:t>
            </a:r>
            <a:r>
              <a:rPr lang="en-US" sz="1800" b="1" dirty="0">
                <a:solidFill>
                  <a:srgbClr val="0070C0"/>
                </a:solidFill>
              </a:rPr>
              <a:t> </a:t>
            </a:r>
            <a:r>
              <a:rPr lang="en-US" sz="1800" dirty="0">
                <a:solidFill>
                  <a:srgbClr val="0070C0"/>
                </a:solidFill>
              </a:rPr>
              <a:t>to paste data. Cells that are read-only (automatically calculated green cells or other non-editable cells) will be ignored.</a:t>
            </a:r>
          </a:p>
        </p:txBody>
      </p:sp>
      <p:grpSp>
        <p:nvGrpSpPr>
          <p:cNvPr id="13" name="Group 12">
            <a:extLst>
              <a:ext uri="{FF2B5EF4-FFF2-40B4-BE49-F238E27FC236}">
                <a16:creationId xmlns:a16="http://schemas.microsoft.com/office/drawing/2014/main" id="{939D0C9C-B6A6-894E-26DD-3AC2291CB246}"/>
              </a:ext>
            </a:extLst>
          </p:cNvPr>
          <p:cNvGrpSpPr/>
          <p:nvPr/>
        </p:nvGrpSpPr>
        <p:grpSpPr>
          <a:xfrm>
            <a:off x="394443" y="2738830"/>
            <a:ext cx="10800000" cy="690170"/>
            <a:chOff x="1891064" y="5941378"/>
            <a:chExt cx="9151074" cy="690170"/>
          </a:xfrm>
        </p:grpSpPr>
        <p:sp>
          <p:nvSpPr>
            <p:cNvPr id="14" name="TextBox 13">
              <a:extLst>
                <a:ext uri="{FF2B5EF4-FFF2-40B4-BE49-F238E27FC236}">
                  <a16:creationId xmlns:a16="http://schemas.microsoft.com/office/drawing/2014/main" id="{0C5C31A8-E06B-CC6F-FC88-D280DC0D8A3F}"/>
                </a:ext>
              </a:extLst>
            </p:cNvPr>
            <p:cNvSpPr txBox="1"/>
            <p:nvPr/>
          </p:nvSpPr>
          <p:spPr>
            <a:xfrm>
              <a:off x="2361839" y="5985217"/>
              <a:ext cx="8680299" cy="646331"/>
            </a:xfrm>
            <a:prstGeom prst="rect">
              <a:avLst/>
            </a:prstGeom>
            <a:noFill/>
            <a:ln>
              <a:solidFill>
                <a:schemeClr val="bg1">
                  <a:lumMod val="95000"/>
                </a:schemeClr>
              </a:solidFill>
            </a:ln>
          </p:spPr>
          <p:txBody>
            <a:bodyPr wrap="square">
              <a:spAutoFit/>
            </a:bodyPr>
            <a:lstStyle/>
            <a:p>
              <a:pPr algn="just" rtl="0" fontAlgn="base"/>
              <a:r>
                <a:rPr lang="en-US" sz="1800" b="1" i="0">
                  <a:solidFill>
                    <a:srgbClr val="0070C0"/>
                  </a:solidFill>
                  <a:effectLst/>
                  <a:latin typeface="Frutiger LT Pro 57 Condensed" panose="020B0606020204020204" pitchFamily="34" charset="0"/>
                </a:rPr>
                <a:t>Note: </a:t>
              </a:r>
              <a:r>
                <a:rPr lang="en-US" sz="1800">
                  <a:solidFill>
                    <a:srgbClr val="0070C0"/>
                  </a:solidFill>
                  <a:latin typeface="Frutiger LT Pro 57 Condensed" panose="020B0606020204020204" pitchFamily="34" charset="0"/>
                </a:rPr>
                <a:t>If the cell is editable it will switch to edit mode disabling the highlighting function. Therefore, it is necessary to press ESC to exit edit mode before highlighting the cell. </a:t>
              </a:r>
              <a:endParaRPr lang="en-US">
                <a:solidFill>
                  <a:srgbClr val="0070C0"/>
                </a:solidFill>
                <a:latin typeface="Frutiger LT Pro 57 Condensed" panose="020B0606020204020204" pitchFamily="34" charset="0"/>
              </a:endParaRPr>
            </a:p>
          </p:txBody>
        </p:sp>
        <p:pic>
          <p:nvPicPr>
            <p:cNvPr id="15" name="Graphic 14" descr="Lightbulb with solid fill">
              <a:extLst>
                <a:ext uri="{FF2B5EF4-FFF2-40B4-BE49-F238E27FC236}">
                  <a16:creationId xmlns:a16="http://schemas.microsoft.com/office/drawing/2014/main" id="{A0EF8707-2E2B-A595-62A0-F8E7B56EA0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1064" y="5941378"/>
              <a:ext cx="535780" cy="599989"/>
            </a:xfrm>
            <a:prstGeom prst="rect">
              <a:avLst/>
            </a:prstGeom>
          </p:spPr>
        </p:pic>
      </p:grpSp>
      <p:sp>
        <p:nvSpPr>
          <p:cNvPr id="6" name="Title 1">
            <a:extLst>
              <a:ext uri="{FF2B5EF4-FFF2-40B4-BE49-F238E27FC236}">
                <a16:creationId xmlns:a16="http://schemas.microsoft.com/office/drawing/2014/main" id="{23C58F2F-5C98-4162-61D1-A3A790B067F2}"/>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Paste Data</a:t>
            </a:r>
          </a:p>
        </p:txBody>
      </p:sp>
      <p:pic>
        <p:nvPicPr>
          <p:cNvPr id="2" name="Graphic 1" descr="Award ribbon with star">
            <a:extLst>
              <a:ext uri="{FF2B5EF4-FFF2-40B4-BE49-F238E27FC236}">
                <a16:creationId xmlns:a16="http://schemas.microsoft.com/office/drawing/2014/main" id="{F9F99B69-A51C-F3D5-6130-132A585E7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11056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AC69F-22C0-051E-55B1-586F9C120A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F7378-5D79-B78C-89C9-218472F2AEF5}"/>
              </a:ext>
            </a:extLst>
          </p:cNvPr>
          <p:cNvSpPr>
            <a:spLocks noGrp="1"/>
          </p:cNvSpPr>
          <p:nvPr>
            <p:ph idx="1"/>
          </p:nvPr>
        </p:nvSpPr>
        <p:spPr>
          <a:xfrm>
            <a:off x="391516" y="1110199"/>
            <a:ext cx="7560000" cy="4804218"/>
          </a:xfrm>
        </p:spPr>
        <p:txBody>
          <a:bodyPr>
            <a:normAutofit lnSpcReduction="10000"/>
          </a:bodyPr>
          <a:lstStyle/>
          <a:p>
            <a:pPr marL="0" indent="0" algn="just">
              <a:buNone/>
            </a:pPr>
            <a:r>
              <a:rPr lang="en-US" sz="1800" b="1" dirty="0">
                <a:solidFill>
                  <a:srgbClr val="FF0000"/>
                </a:solidFill>
                <a:latin typeface="Frutiger LT Pro 57 Condensed" panose="020B0606020204020204" pitchFamily="34" charset="0"/>
              </a:rPr>
              <a:t>Important notes and reminders for copy and paste function</a:t>
            </a:r>
            <a:r>
              <a:rPr lang="en-US" sz="1800" dirty="0">
                <a:latin typeface="Frutiger LT Pro 57 Condensed" panose="020B0606020204020204" pitchFamily="34" charset="0"/>
              </a:rPr>
              <a:t>:</a:t>
            </a:r>
          </a:p>
          <a:p>
            <a:pPr marL="0" indent="0" algn="just">
              <a:buNone/>
            </a:pPr>
            <a:endParaRPr lang="en-US" sz="1800" dirty="0">
              <a:latin typeface="Frutiger LT Pro 57 Condensed" panose="020B0606020204020204" pitchFamily="34" charset="0"/>
            </a:endParaRPr>
          </a:p>
          <a:p>
            <a:pPr algn="just"/>
            <a:r>
              <a:rPr lang="en-US" sz="1800" b="1" i="0" u="none" strike="noStrike" baseline="0" dirty="0">
                <a:solidFill>
                  <a:srgbClr val="0070C0"/>
                </a:solidFill>
                <a:latin typeface="Frutiger LT Pro 57 Condensed" panose="020B0606020204020204" pitchFamily="34" charset="0"/>
              </a:rPr>
              <a:t>Only existing rows /cells (i.e. white cells) can be updated by pasting data. </a:t>
            </a:r>
            <a:r>
              <a:rPr lang="en-US" sz="1800" b="0" i="0" u="none" strike="noStrike" baseline="0" dirty="0">
                <a:solidFill>
                  <a:srgbClr val="0070C0"/>
                </a:solidFill>
                <a:latin typeface="Frutiger LT Pro 57 Condensed" panose="020B0606020204020204" pitchFamily="34" charset="0"/>
              </a:rPr>
              <a:t>If the source data in the clipboard contains more rows or columns than the Time Series Data Entry table, the additional rows (e.g. subdivisions or fuels) / columns (i.e. years) will not be created. </a:t>
            </a:r>
          </a:p>
          <a:p>
            <a:pPr marL="0" indent="0" algn="just">
              <a:buNone/>
            </a:pPr>
            <a:endParaRPr lang="en-US" sz="1800" b="0" i="0" u="none" strike="noStrike" baseline="0" dirty="0">
              <a:solidFill>
                <a:srgbClr val="0070C0"/>
              </a:solidFill>
              <a:latin typeface="Frutiger LT Pro 57 Condensed" panose="020B0606020204020204" pitchFamily="34" charset="0"/>
            </a:endParaRPr>
          </a:p>
          <a:p>
            <a:pPr algn="just"/>
            <a:r>
              <a:rPr lang="en-US" sz="1800" b="0" i="0" u="none" strike="noStrike" baseline="0" dirty="0">
                <a:solidFill>
                  <a:srgbClr val="0070C0"/>
                </a:solidFill>
                <a:latin typeface="Frutiger LT Pro 57 Condensed" panose="020B0606020204020204" pitchFamily="34" charset="0"/>
              </a:rPr>
              <a:t>Creating new rows by pasting data is not supported, thus not possible.</a:t>
            </a:r>
          </a:p>
          <a:p>
            <a:pPr marL="0" indent="0" algn="just">
              <a:buNone/>
            </a:pPr>
            <a:r>
              <a:rPr lang="en-US" sz="1800" b="0" i="0" u="none" strike="noStrike" baseline="0" dirty="0">
                <a:solidFill>
                  <a:srgbClr val="0070C0"/>
                </a:solidFill>
                <a:latin typeface="Frutiger LT Pro 57 Condensed" panose="020B0606020204020204" pitchFamily="34" charset="0"/>
              </a:rPr>
              <a:t> </a:t>
            </a:r>
          </a:p>
          <a:p>
            <a:pPr algn="just"/>
            <a:r>
              <a:rPr lang="en-US" sz="1800" b="1" i="0" u="none" strike="noStrike" baseline="0" dirty="0">
                <a:solidFill>
                  <a:srgbClr val="0070C0"/>
                </a:solidFill>
                <a:latin typeface="Frutiger LT Pro 57 Condensed" panose="020B0606020204020204" pitchFamily="34" charset="0"/>
              </a:rPr>
              <a:t>Values from source Excel cells are copied to the clipboard exactly as they are formatted. </a:t>
            </a:r>
            <a:r>
              <a:rPr lang="en-US" sz="1800" b="0" i="0" u="none" strike="noStrike" baseline="0" dirty="0">
                <a:solidFill>
                  <a:srgbClr val="0070C0"/>
                </a:solidFill>
                <a:latin typeface="Frutiger LT Pro 57 Condensed" panose="020B0606020204020204" pitchFamily="34" charset="0"/>
              </a:rPr>
              <a:t>E.g., if they are rounded for display and the real value stored in a cell has more precision, the rounded value will be copied instead of the full precision value. This is Excel’s standard behavior. </a:t>
            </a:r>
          </a:p>
          <a:p>
            <a:pPr marL="0" indent="0" algn="just">
              <a:buNone/>
            </a:pPr>
            <a:endParaRPr lang="en-US" sz="1800" b="0" i="0" u="none" strike="noStrike" baseline="0" dirty="0">
              <a:solidFill>
                <a:srgbClr val="0070C0"/>
              </a:solidFill>
              <a:latin typeface="Frutiger LT Pro 57 Condensed" panose="020B0606020204020204" pitchFamily="34" charset="0"/>
            </a:endParaRPr>
          </a:p>
          <a:p>
            <a:pPr algn="just"/>
            <a:r>
              <a:rPr lang="en-US" sz="1800" b="1" dirty="0">
                <a:solidFill>
                  <a:srgbClr val="0070C0"/>
                </a:solidFill>
                <a:latin typeface="Frutiger LT Pro 57 Condensed" panose="020B0606020204020204" pitchFamily="34" charset="0"/>
              </a:rPr>
              <a:t>There may be a validation check upon pasting</a:t>
            </a:r>
            <a:r>
              <a:rPr lang="en-US" sz="1800" dirty="0">
                <a:solidFill>
                  <a:srgbClr val="0070C0"/>
                </a:solidFill>
                <a:latin typeface="Frutiger LT Pro 57 Condensed" panose="020B0606020204020204" pitchFamily="34" charset="0"/>
              </a:rPr>
              <a:t>– for example, you cannot import text into a cell expecting data numeric value.</a:t>
            </a:r>
          </a:p>
        </p:txBody>
      </p:sp>
      <p:pic>
        <p:nvPicPr>
          <p:cNvPr id="6" name="Picture 5">
            <a:extLst>
              <a:ext uri="{FF2B5EF4-FFF2-40B4-BE49-F238E27FC236}">
                <a16:creationId xmlns:a16="http://schemas.microsoft.com/office/drawing/2014/main" id="{F378CE3F-7746-2FB8-8800-D532BF420C62}"/>
              </a:ext>
            </a:extLst>
          </p:cNvPr>
          <p:cNvPicPr>
            <a:picLocks noChangeAspect="1"/>
          </p:cNvPicPr>
          <p:nvPr/>
        </p:nvPicPr>
        <p:blipFill>
          <a:blip r:embed="rId2"/>
          <a:stretch>
            <a:fillRect/>
          </a:stretch>
        </p:blipFill>
        <p:spPr>
          <a:xfrm>
            <a:off x="7951516" y="4450658"/>
            <a:ext cx="3701579" cy="1376807"/>
          </a:xfrm>
          <a:prstGeom prst="rect">
            <a:avLst/>
          </a:prstGeom>
          <a:ln w="3175">
            <a:solidFill>
              <a:schemeClr val="tx1"/>
            </a:solidFill>
          </a:ln>
        </p:spPr>
      </p:pic>
      <p:pic>
        <p:nvPicPr>
          <p:cNvPr id="7" name="Graphic 6" descr="Exclamation mark with solid fill">
            <a:extLst>
              <a:ext uri="{FF2B5EF4-FFF2-40B4-BE49-F238E27FC236}">
                <a16:creationId xmlns:a16="http://schemas.microsoft.com/office/drawing/2014/main" id="{DD7ABC49-108E-31CA-D3BE-F3E932F4F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4822" y="1110199"/>
            <a:ext cx="2694849" cy="3028541"/>
          </a:xfrm>
          <a:prstGeom prst="rect">
            <a:avLst/>
          </a:prstGeom>
        </p:spPr>
      </p:pic>
      <p:sp>
        <p:nvSpPr>
          <p:cNvPr id="8" name="Title 1">
            <a:extLst>
              <a:ext uri="{FF2B5EF4-FFF2-40B4-BE49-F238E27FC236}">
                <a16:creationId xmlns:a16="http://schemas.microsoft.com/office/drawing/2014/main" id="{421EEC44-E6F4-AFE6-738F-8AE99373B5E7}"/>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Copy &amp; Paste Data</a:t>
            </a:r>
          </a:p>
        </p:txBody>
      </p:sp>
      <p:pic>
        <p:nvPicPr>
          <p:cNvPr id="2" name="Graphic 1" descr="Award ribbon with star">
            <a:extLst>
              <a:ext uri="{FF2B5EF4-FFF2-40B4-BE49-F238E27FC236}">
                <a16:creationId xmlns:a16="http://schemas.microsoft.com/office/drawing/2014/main" id="{6306851A-05BE-B4A7-55FC-0E976E639E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755041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106D1-7946-CEBB-7CA1-5312128C21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7C5859-2B56-10F2-2D2C-C81F79A7B2C9}"/>
              </a:ext>
            </a:extLst>
          </p:cNvPr>
          <p:cNvSpPr>
            <a:spLocks noGrp="1"/>
          </p:cNvSpPr>
          <p:nvPr>
            <p:ph idx="1"/>
          </p:nvPr>
        </p:nvSpPr>
        <p:spPr>
          <a:xfrm>
            <a:off x="201704" y="1144308"/>
            <a:ext cx="11828931" cy="5593891"/>
          </a:xfrm>
        </p:spPr>
        <p:txBody>
          <a:bodyPr>
            <a:normAutofit/>
          </a:bodyPr>
          <a:lstStyle/>
          <a:p>
            <a:pPr marL="0" indent="0" algn="just">
              <a:buNone/>
            </a:pPr>
            <a:r>
              <a:rPr lang="en-US" sz="1800" b="0" i="0" u="none" strike="noStrike" baseline="0">
                <a:solidFill>
                  <a:srgbClr val="0070C0"/>
                </a:solidFill>
                <a:latin typeface="Frutiger LT Pro 57 Condensed" panose="020B0606020204020204" pitchFamily="34" charset="0"/>
              </a:rPr>
              <a:t>After clicking the </a:t>
            </a:r>
            <a:r>
              <a:rPr lang="en-US" sz="1800" b="1" i="0" u="none" strike="noStrike" baseline="0">
                <a:solidFill>
                  <a:srgbClr val="0070C0"/>
                </a:solidFill>
                <a:latin typeface="Frutiger LT Pro 57 Condensed" panose="020B0606020204020204" pitchFamily="34" charset="0"/>
              </a:rPr>
              <a:t>Export to Excel </a:t>
            </a:r>
            <a:r>
              <a:rPr lang="en-US" sz="1800" b="0" i="0" u="none" strike="noStrike" baseline="0">
                <a:solidFill>
                  <a:srgbClr val="0070C0"/>
                </a:solidFill>
                <a:latin typeface="Frutiger LT Pro 57 Condensed" panose="020B0606020204020204" pitchFamily="34" charset="0"/>
              </a:rPr>
              <a:t>button, and saving the file on your computer, data for that parameter then can be modified in Excel and imported back into the </a:t>
            </a:r>
            <a:r>
              <a:rPr lang="en-US" sz="1800" b="0" i="1" u="none" strike="noStrike" baseline="0">
                <a:solidFill>
                  <a:srgbClr val="0070C0"/>
                </a:solidFill>
                <a:latin typeface="Frutiger LT Pro 57 Condensed" panose="020B0606020204020204" pitchFamily="34" charset="0"/>
              </a:rPr>
              <a:t>Software</a:t>
            </a:r>
            <a:r>
              <a:rPr lang="en-US" sz="1800" b="0" i="0" u="none" strike="noStrike" baseline="0">
                <a:solidFill>
                  <a:srgbClr val="0070C0"/>
                </a:solidFill>
                <a:latin typeface="Frutiger LT Pro 57 Condensed" panose="020B0606020204020204" pitchFamily="34" charset="0"/>
              </a:rPr>
              <a:t>. The following figure provides an example of the exported XLS:</a:t>
            </a: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br>
              <a:rPr lang="en-US" sz="1400">
                <a:solidFill>
                  <a:srgbClr val="0070C0"/>
                </a:solidFill>
                <a:latin typeface="Frutiger LT Pro 57 Condensed" panose="020B0606020204020204" pitchFamily="34" charset="0"/>
              </a:rPr>
            </a:br>
            <a:r>
              <a:rPr lang="en-US" sz="1400">
                <a:solidFill>
                  <a:srgbClr val="0070C0"/>
                </a:solidFill>
                <a:latin typeface="Frutiger LT Pro 57 Condensed" panose="020B0606020204020204" pitchFamily="34" charset="0"/>
              </a:rPr>
              <a:t> </a:t>
            </a:r>
            <a:endParaRPr lang="en-US" sz="1800" b="1">
              <a:solidFill>
                <a:srgbClr val="0070C0"/>
              </a:solidFill>
              <a:latin typeface="Frutiger LT Pro 57 Condensed" panose="020B0606020204020204" pitchFamily="34" charset="0"/>
            </a:endParaRPr>
          </a:p>
          <a:p>
            <a:pPr marL="0" indent="0" algn="just">
              <a:buNone/>
            </a:pPr>
            <a:r>
              <a:rPr lang="en-US" sz="1800">
                <a:solidFill>
                  <a:srgbClr val="0070C0"/>
                </a:solidFill>
                <a:latin typeface="Frutiger LT Pro 57 Condensed" panose="020B0606020204020204" pitchFamily="34" charset="0"/>
              </a:rPr>
              <a:t> 	</a:t>
            </a:r>
          </a:p>
        </p:txBody>
      </p:sp>
      <p:sp>
        <p:nvSpPr>
          <p:cNvPr id="22" name="TextBox 21">
            <a:extLst>
              <a:ext uri="{FF2B5EF4-FFF2-40B4-BE49-F238E27FC236}">
                <a16:creationId xmlns:a16="http://schemas.microsoft.com/office/drawing/2014/main" id="{A6A3FC73-E88B-0E1A-1A18-A0B3DDBDA559}"/>
              </a:ext>
            </a:extLst>
          </p:cNvPr>
          <p:cNvSpPr txBox="1"/>
          <p:nvPr/>
        </p:nvSpPr>
        <p:spPr>
          <a:xfrm>
            <a:off x="-448917" y="5871194"/>
            <a:ext cx="10049435"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8223B76B-8811-4DF7-E1A2-C55A7227CFF3}"/>
              </a:ext>
            </a:extLst>
          </p:cNvPr>
          <p:cNvPicPr>
            <a:picLocks noChangeAspect="1"/>
          </p:cNvPicPr>
          <p:nvPr/>
        </p:nvPicPr>
        <p:blipFill>
          <a:blip r:embed="rId2"/>
          <a:stretch>
            <a:fillRect/>
          </a:stretch>
        </p:blipFill>
        <p:spPr>
          <a:xfrm>
            <a:off x="46099" y="1850294"/>
            <a:ext cx="7702056" cy="2864538"/>
          </a:xfrm>
          <a:prstGeom prst="rect">
            <a:avLst/>
          </a:prstGeom>
          <a:ln w="3175">
            <a:solidFill>
              <a:schemeClr val="tx1"/>
            </a:solidFill>
          </a:ln>
        </p:spPr>
      </p:pic>
      <p:sp>
        <p:nvSpPr>
          <p:cNvPr id="7" name="Rectangle 6">
            <a:extLst>
              <a:ext uri="{FF2B5EF4-FFF2-40B4-BE49-F238E27FC236}">
                <a16:creationId xmlns:a16="http://schemas.microsoft.com/office/drawing/2014/main" id="{A6942F62-A51C-DD6D-B428-C41515883C56}"/>
              </a:ext>
            </a:extLst>
          </p:cNvPr>
          <p:cNvSpPr/>
          <p:nvPr/>
        </p:nvSpPr>
        <p:spPr>
          <a:xfrm>
            <a:off x="5617579" y="3371356"/>
            <a:ext cx="2130575" cy="8189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Bent Line 8">
            <a:extLst>
              <a:ext uri="{FF2B5EF4-FFF2-40B4-BE49-F238E27FC236}">
                <a16:creationId xmlns:a16="http://schemas.microsoft.com/office/drawing/2014/main" id="{4B971C3F-AC88-3E8C-DA52-FC1F1F702CE8}"/>
              </a:ext>
            </a:extLst>
          </p:cNvPr>
          <p:cNvSpPr/>
          <p:nvPr/>
        </p:nvSpPr>
        <p:spPr>
          <a:xfrm>
            <a:off x="857839" y="5199690"/>
            <a:ext cx="7030589" cy="873750"/>
          </a:xfrm>
          <a:prstGeom prst="borderCallout2">
            <a:avLst>
              <a:gd name="adj1" fmla="val -416"/>
              <a:gd name="adj2" fmla="val 53677"/>
              <a:gd name="adj3" fmla="val 366"/>
              <a:gd name="adj4" fmla="val 53121"/>
              <a:gd name="adj5" fmla="val -107795"/>
              <a:gd name="adj6" fmla="val 71074"/>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a:solidFill>
                  <a:srgbClr val="0070C0"/>
                </a:solidFill>
                <a:latin typeface="+mj-lt"/>
              </a:rPr>
              <a:t>Once in Excel, you can use all the features of Excel, in the white cells. You may not change the structure of the worksheet or add information in gray cells.</a:t>
            </a:r>
            <a:endParaRPr lang="en-US">
              <a:solidFill>
                <a:srgbClr val="0070C0"/>
              </a:solidFill>
            </a:endParaRPr>
          </a:p>
        </p:txBody>
      </p:sp>
      <p:grpSp>
        <p:nvGrpSpPr>
          <p:cNvPr id="15" name="Group 14">
            <a:extLst>
              <a:ext uri="{FF2B5EF4-FFF2-40B4-BE49-F238E27FC236}">
                <a16:creationId xmlns:a16="http://schemas.microsoft.com/office/drawing/2014/main" id="{9C212C2D-5E94-BE9B-9179-2ABF1FA89A01}"/>
              </a:ext>
            </a:extLst>
          </p:cNvPr>
          <p:cNvGrpSpPr/>
          <p:nvPr/>
        </p:nvGrpSpPr>
        <p:grpSpPr>
          <a:xfrm>
            <a:off x="7041266" y="1983364"/>
            <a:ext cx="4989369" cy="4090075"/>
            <a:chOff x="7041266" y="2492414"/>
            <a:chExt cx="4989369" cy="4090075"/>
          </a:xfrm>
        </p:grpSpPr>
        <p:sp>
          <p:nvSpPr>
            <p:cNvPr id="10" name="Callout: Bent Line 9">
              <a:extLst>
                <a:ext uri="{FF2B5EF4-FFF2-40B4-BE49-F238E27FC236}">
                  <a16:creationId xmlns:a16="http://schemas.microsoft.com/office/drawing/2014/main" id="{8AF8BDBF-5959-2833-2E04-25E61164E8E8}"/>
                </a:ext>
              </a:extLst>
            </p:cNvPr>
            <p:cNvSpPr/>
            <p:nvPr/>
          </p:nvSpPr>
          <p:spPr>
            <a:xfrm>
              <a:off x="8021256" y="2492414"/>
              <a:ext cx="4009379" cy="4090075"/>
            </a:xfrm>
            <a:prstGeom prst="borderCallout2">
              <a:avLst>
                <a:gd name="adj1" fmla="val 47104"/>
                <a:gd name="adj2" fmla="val -223"/>
                <a:gd name="adj3" fmla="val 49858"/>
                <a:gd name="adj4" fmla="val -1689"/>
                <a:gd name="adj5" fmla="val 56458"/>
                <a:gd name="adj6" fmla="val -601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b="1">
                  <a:solidFill>
                    <a:srgbClr val="0070C0"/>
                  </a:solidFill>
                  <a:latin typeface="+mj-lt"/>
                </a:rPr>
                <a:t>Note: </a:t>
              </a:r>
              <a:r>
                <a:rPr lang="en-US">
                  <a:solidFill>
                    <a:srgbClr val="0070C0"/>
                  </a:solidFill>
                  <a:latin typeface="+mj-lt"/>
                </a:rPr>
                <a:t>If you intended to add data for these fuels for 1991 and 1992, you must enter the fuels in the worksheets. To do this.  </a:t>
              </a:r>
            </a:p>
            <a:p>
              <a:pPr marL="342900" indent="-342900" algn="just">
                <a:buAutoNum type="arabicPeriod"/>
              </a:pPr>
              <a:r>
                <a:rPr lang="en-US">
                  <a:solidFill>
                    <a:srgbClr val="0070C0"/>
                  </a:solidFill>
                  <a:latin typeface="+mj-lt"/>
                </a:rPr>
                <a:t>Go </a:t>
              </a:r>
              <a:r>
                <a:rPr lang="en-US" b="1">
                  <a:solidFill>
                    <a:srgbClr val="0070C0"/>
                  </a:solidFill>
                  <a:latin typeface="+mj-lt"/>
                </a:rPr>
                <a:t>back to worksheet for 1.A.1.a.i  </a:t>
              </a:r>
            </a:p>
            <a:p>
              <a:pPr marL="342900" indent="-342900" algn="just">
                <a:buAutoNum type="arabicPeriod"/>
              </a:pPr>
              <a:r>
                <a:rPr lang="en-US">
                  <a:solidFill>
                    <a:srgbClr val="0070C0"/>
                  </a:solidFill>
                  <a:latin typeface="+mj-lt"/>
                </a:rPr>
                <a:t>Go to </a:t>
              </a:r>
              <a:r>
                <a:rPr lang="en-US" b="1">
                  <a:solidFill>
                    <a:srgbClr val="0070C0"/>
                  </a:solidFill>
                  <a:latin typeface="+mj-lt"/>
                </a:rPr>
                <a:t>Inventory Year </a:t>
              </a:r>
              <a:r>
                <a:rPr lang="en-US">
                  <a:solidFill>
                    <a:srgbClr val="0070C0"/>
                  </a:solidFill>
                  <a:latin typeface="+mj-lt"/>
                </a:rPr>
                <a:t>on main menu and choose inventory year 1991.</a:t>
              </a:r>
            </a:p>
            <a:p>
              <a:pPr marL="342900" indent="-342900" algn="just">
                <a:buAutoNum type="arabicPeriod"/>
              </a:pPr>
              <a:r>
                <a:rPr lang="en-US" b="1">
                  <a:solidFill>
                    <a:srgbClr val="0070C0"/>
                  </a:solidFill>
                  <a:latin typeface="+mj-lt"/>
                </a:rPr>
                <a:t>Add the subdivision and fuel type </a:t>
              </a:r>
              <a:r>
                <a:rPr lang="en-US">
                  <a:solidFill>
                    <a:srgbClr val="0070C0"/>
                  </a:solidFill>
                  <a:latin typeface="+mj-lt"/>
                </a:rPr>
                <a:t>of Lignite coke and </a:t>
              </a:r>
              <a:r>
                <a:rPr lang="en-US" err="1">
                  <a:solidFill>
                    <a:srgbClr val="0070C0"/>
                  </a:solidFill>
                  <a:latin typeface="+mj-lt"/>
                </a:rPr>
                <a:t>biogasoline</a:t>
              </a:r>
              <a:r>
                <a:rPr lang="en-US">
                  <a:solidFill>
                    <a:srgbClr val="0070C0"/>
                  </a:solidFill>
                  <a:latin typeface="+mj-lt"/>
                </a:rPr>
                <a:t>. </a:t>
              </a:r>
            </a:p>
            <a:p>
              <a:pPr marL="342900" indent="-342900" algn="just">
                <a:buAutoNum type="arabicPeriod"/>
              </a:pPr>
              <a:r>
                <a:rPr lang="en-US" b="1">
                  <a:solidFill>
                    <a:srgbClr val="0070C0"/>
                  </a:solidFill>
                  <a:latin typeface="+mj-lt"/>
                </a:rPr>
                <a:t>Repeat </a:t>
              </a:r>
              <a:r>
                <a:rPr lang="en-US">
                  <a:solidFill>
                    <a:srgbClr val="0070C0"/>
                  </a:solidFill>
                  <a:latin typeface="+mj-lt"/>
                </a:rPr>
                <a:t>for 1992. </a:t>
              </a:r>
            </a:p>
            <a:p>
              <a:pPr marL="342900" indent="-342900" algn="just">
                <a:buAutoNum type="arabicPeriod"/>
              </a:pPr>
              <a:r>
                <a:rPr lang="en-US">
                  <a:solidFill>
                    <a:srgbClr val="0070C0"/>
                  </a:solidFill>
                  <a:latin typeface="+mj-lt"/>
                </a:rPr>
                <a:t>Go to </a:t>
              </a:r>
              <a:r>
                <a:rPr lang="en-US" b="1">
                  <a:solidFill>
                    <a:srgbClr val="0070C0"/>
                  </a:solidFill>
                  <a:latin typeface="+mj-lt"/>
                </a:rPr>
                <a:t>Time Series Data Entry </a:t>
              </a:r>
              <a:r>
                <a:rPr lang="en-US">
                  <a:solidFill>
                    <a:srgbClr val="0070C0"/>
                  </a:solidFill>
                  <a:latin typeface="+mj-lt"/>
                </a:rPr>
                <a:t>and select Export to Excel. These cells should now be white. </a:t>
              </a:r>
              <a:endParaRPr lang="en-US">
                <a:solidFill>
                  <a:srgbClr val="0070C0"/>
                </a:solidFill>
              </a:endParaRPr>
            </a:p>
          </p:txBody>
        </p:sp>
        <p:sp>
          <p:nvSpPr>
            <p:cNvPr id="14" name="Rectangle 13">
              <a:extLst>
                <a:ext uri="{FF2B5EF4-FFF2-40B4-BE49-F238E27FC236}">
                  <a16:creationId xmlns:a16="http://schemas.microsoft.com/office/drawing/2014/main" id="{BA7153A3-5491-12FC-0CC7-ECB944F92A3B}"/>
                </a:ext>
              </a:extLst>
            </p:cNvPr>
            <p:cNvSpPr/>
            <p:nvPr/>
          </p:nvSpPr>
          <p:spPr>
            <a:xfrm>
              <a:off x="7041266" y="4685927"/>
              <a:ext cx="706888" cy="2164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sp>
        <p:nvSpPr>
          <p:cNvPr id="8" name="Title 1">
            <a:extLst>
              <a:ext uri="{FF2B5EF4-FFF2-40B4-BE49-F238E27FC236}">
                <a16:creationId xmlns:a16="http://schemas.microsoft.com/office/drawing/2014/main" id="{165D90D6-DEFE-276F-9FFA-9D7E4515F345}"/>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Export to Excel</a:t>
            </a:r>
          </a:p>
        </p:txBody>
      </p:sp>
      <p:pic>
        <p:nvPicPr>
          <p:cNvPr id="2" name="Graphic 1" descr="Award ribbon with star">
            <a:extLst>
              <a:ext uri="{FF2B5EF4-FFF2-40B4-BE49-F238E27FC236}">
                <a16:creationId xmlns:a16="http://schemas.microsoft.com/office/drawing/2014/main" id="{AEDB0FB2-1E37-C6E4-C24B-6F018A04B0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29687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6AFC-1F1A-1FCA-CF6B-7D8F1715488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EEADAB-B3A7-52B8-04E8-3DE607262234}"/>
              </a:ext>
            </a:extLst>
          </p:cNvPr>
          <p:cNvSpPr>
            <a:spLocks noGrp="1"/>
          </p:cNvSpPr>
          <p:nvPr>
            <p:ph idx="1"/>
          </p:nvPr>
        </p:nvSpPr>
        <p:spPr>
          <a:xfrm>
            <a:off x="765981" y="1752182"/>
            <a:ext cx="10800000" cy="4513445"/>
          </a:xfrm>
        </p:spPr>
        <p:txBody>
          <a:bodyPr>
            <a:normAutofit/>
          </a:bodyPr>
          <a:lstStyle/>
          <a:p>
            <a:pPr algn="just"/>
            <a:r>
              <a:rPr lang="en-US" sz="2400" dirty="0">
                <a:solidFill>
                  <a:srgbClr val="0070C0"/>
                </a:solidFill>
                <a:latin typeface="Frutiger LT Pro 57 Condensed" panose="020B0606020204020204" pitchFamily="34" charset="0"/>
              </a:rPr>
              <a:t>Pressing the </a:t>
            </a:r>
            <a:r>
              <a:rPr lang="en-US" sz="2400" b="1" dirty="0">
                <a:solidFill>
                  <a:srgbClr val="0070C0"/>
                </a:solidFill>
                <a:latin typeface="Frutiger LT Pro 57 Condensed" panose="020B0606020204020204" pitchFamily="34" charset="0"/>
              </a:rPr>
              <a:t>Import from Excel </a:t>
            </a:r>
            <a:r>
              <a:rPr lang="en-US" sz="2400" dirty="0">
                <a:solidFill>
                  <a:srgbClr val="0070C0"/>
                </a:solidFill>
                <a:latin typeface="Frutiger LT Pro 57 Condensed" panose="020B0606020204020204" pitchFamily="34" charset="0"/>
              </a:rPr>
              <a:t>button. This will allow import of a previously exported parameter back into the </a:t>
            </a:r>
            <a:r>
              <a:rPr lang="en-US" sz="2400" i="1" dirty="0">
                <a:solidFill>
                  <a:srgbClr val="0070C0"/>
                </a:solidFill>
                <a:latin typeface="Frutiger LT Pro 57 Condensed" panose="020B0606020204020204" pitchFamily="34" charset="0"/>
              </a:rPr>
              <a:t>Software</a:t>
            </a:r>
            <a:r>
              <a:rPr lang="en-US" sz="2400" dirty="0">
                <a:solidFill>
                  <a:srgbClr val="0070C0"/>
                </a:solidFill>
                <a:latin typeface="Frutiger LT Pro 57 Condensed" panose="020B0606020204020204" pitchFamily="34" charset="0"/>
              </a:rPr>
              <a:t>. </a:t>
            </a:r>
          </a:p>
          <a:p>
            <a:pPr marL="0" indent="0" algn="just">
              <a:buNone/>
            </a:pPr>
            <a:endParaRPr lang="en-US" sz="2400" dirty="0">
              <a:solidFill>
                <a:srgbClr val="0070C0"/>
              </a:solidFill>
              <a:latin typeface="Frutiger LT Pro 57 Condensed" panose="020B0606020204020204" pitchFamily="34" charset="0"/>
            </a:endParaRPr>
          </a:p>
          <a:p>
            <a:pPr algn="just"/>
            <a:r>
              <a:rPr lang="en-US" sz="2400" dirty="0">
                <a:solidFill>
                  <a:srgbClr val="0070C0"/>
                </a:solidFill>
                <a:latin typeface="Frutiger LT Pro 57 Condensed" panose="020B0606020204020204" pitchFamily="34" charset="0"/>
              </a:rPr>
              <a:t>The </a:t>
            </a:r>
            <a:r>
              <a:rPr lang="en-US" sz="2400" i="1" dirty="0">
                <a:solidFill>
                  <a:srgbClr val="0070C0"/>
                </a:solidFill>
                <a:latin typeface="Frutiger LT Pro 57 Condensed" panose="020B0606020204020204" pitchFamily="34" charset="0"/>
              </a:rPr>
              <a:t>Software</a:t>
            </a:r>
            <a:r>
              <a:rPr lang="en-US" sz="2400" dirty="0">
                <a:solidFill>
                  <a:srgbClr val="0070C0"/>
                </a:solidFill>
                <a:latin typeface="Frutiger LT Pro 57 Condensed" panose="020B0606020204020204" pitchFamily="34" charset="0"/>
              </a:rPr>
              <a:t> asks for the input XLS file and if it meets the conditions, it will be imported.  </a:t>
            </a:r>
          </a:p>
          <a:p>
            <a:pPr algn="just"/>
            <a:endParaRPr lang="en-US" sz="2400" dirty="0">
              <a:solidFill>
                <a:srgbClr val="0070C0"/>
              </a:solidFill>
              <a:latin typeface="Frutiger LT Pro 57 Condensed" panose="020B0606020204020204" pitchFamily="34" charset="0"/>
            </a:endParaRPr>
          </a:p>
          <a:p>
            <a:pPr algn="just"/>
            <a:endParaRPr lang="en-US" sz="2400" dirty="0">
              <a:solidFill>
                <a:srgbClr val="0070C0"/>
              </a:solidFill>
              <a:latin typeface="Frutiger LT Pro 57 Condensed" panose="020B0606020204020204" pitchFamily="34" charset="0"/>
            </a:endParaRPr>
          </a:p>
          <a:p>
            <a:pPr algn="just"/>
            <a:endParaRPr lang="en-US" sz="2400" dirty="0">
              <a:solidFill>
                <a:srgbClr val="0070C0"/>
              </a:solidFill>
              <a:latin typeface="Frutiger LT Pro 57 Condensed" panose="020B0606020204020204" pitchFamily="34" charset="0"/>
            </a:endParaRPr>
          </a:p>
          <a:p>
            <a:pPr algn="just"/>
            <a:r>
              <a:rPr lang="en-US" sz="2400" dirty="0">
                <a:solidFill>
                  <a:srgbClr val="0070C0"/>
                </a:solidFill>
                <a:latin typeface="Frutiger LT Pro 57 Condensed" panose="020B0606020204020204" pitchFamily="34" charset="0"/>
              </a:rPr>
              <a:t>For each variable of each category, the only Excel form suitable to upload data is the one exported by the Software</a:t>
            </a:r>
          </a:p>
        </p:txBody>
      </p:sp>
      <p:pic>
        <p:nvPicPr>
          <p:cNvPr id="5" name="Picture 4">
            <a:extLst>
              <a:ext uri="{FF2B5EF4-FFF2-40B4-BE49-F238E27FC236}">
                <a16:creationId xmlns:a16="http://schemas.microsoft.com/office/drawing/2014/main" id="{80722D68-65D6-8B6E-C941-F39C22330430}"/>
              </a:ext>
            </a:extLst>
          </p:cNvPr>
          <p:cNvPicPr>
            <a:picLocks noChangeAspect="1"/>
          </p:cNvPicPr>
          <p:nvPr/>
        </p:nvPicPr>
        <p:blipFill>
          <a:blip r:embed="rId2"/>
          <a:stretch>
            <a:fillRect/>
          </a:stretch>
        </p:blipFill>
        <p:spPr>
          <a:xfrm>
            <a:off x="8325981" y="3483164"/>
            <a:ext cx="3240000" cy="1267981"/>
          </a:xfrm>
          <a:prstGeom prst="rect">
            <a:avLst/>
          </a:prstGeom>
          <a:ln w="3175">
            <a:solidFill>
              <a:schemeClr val="tx1"/>
            </a:solidFill>
          </a:ln>
        </p:spPr>
      </p:pic>
      <p:sp>
        <p:nvSpPr>
          <p:cNvPr id="8" name="TextBox 7">
            <a:extLst>
              <a:ext uri="{FF2B5EF4-FFF2-40B4-BE49-F238E27FC236}">
                <a16:creationId xmlns:a16="http://schemas.microsoft.com/office/drawing/2014/main" id="{7B0C05C8-E4DF-8218-CC8D-25A6774B1E1B}"/>
              </a:ext>
            </a:extLst>
          </p:cNvPr>
          <p:cNvSpPr txBox="1"/>
          <p:nvPr/>
        </p:nvSpPr>
        <p:spPr>
          <a:xfrm>
            <a:off x="1518834" y="4104814"/>
            <a:ext cx="6201302" cy="646331"/>
          </a:xfrm>
          <a:prstGeom prst="rect">
            <a:avLst/>
          </a:prstGeom>
          <a:noFill/>
        </p:spPr>
        <p:txBody>
          <a:bodyPr wrap="square">
            <a:spAutoFit/>
          </a:bodyPr>
          <a:lstStyle/>
          <a:p>
            <a:pPr algn="l" rtl="0" fontAlgn="base"/>
            <a:r>
              <a:rPr lang="en-US" sz="1800" b="1" i="0" dirty="0">
                <a:solidFill>
                  <a:srgbClr val="0070C0"/>
                </a:solidFill>
                <a:effectLst/>
                <a:latin typeface="Frutiger LT Pro 57 Condensed" panose="020B0606020204020204" pitchFamily="34" charset="0"/>
              </a:rPr>
              <a:t>Note:  </a:t>
            </a:r>
            <a:r>
              <a:rPr lang="en-US" sz="1800" dirty="0">
                <a:solidFill>
                  <a:srgbClr val="0070C0"/>
                </a:solidFill>
                <a:latin typeface="Frutiger LT Pro 57 Condensed" panose="020B0606020204020204" pitchFamily="34" charset="0"/>
              </a:rPr>
              <a:t>The </a:t>
            </a:r>
            <a:r>
              <a:rPr lang="en-US" sz="1800" i="1" dirty="0">
                <a:solidFill>
                  <a:srgbClr val="0070C0"/>
                </a:solidFill>
                <a:latin typeface="Frutiger LT Pro 57 Condensed" panose="020B0606020204020204" pitchFamily="34" charset="0"/>
              </a:rPr>
              <a:t>Software </a:t>
            </a:r>
            <a:r>
              <a:rPr lang="en-US" sz="1800" dirty="0">
                <a:solidFill>
                  <a:srgbClr val="0070C0"/>
                </a:solidFill>
                <a:latin typeface="Frutiger LT Pro 57 Condensed" panose="020B0606020204020204" pitchFamily="34" charset="0"/>
              </a:rPr>
              <a:t>can only import a file exported by the </a:t>
            </a:r>
            <a:r>
              <a:rPr lang="en-US" sz="1800" i="1" dirty="0">
                <a:solidFill>
                  <a:srgbClr val="0070C0"/>
                </a:solidFill>
                <a:latin typeface="Frutiger LT Pro 57 Condensed" panose="020B0606020204020204" pitchFamily="34" charset="0"/>
              </a:rPr>
              <a:t>Software</a:t>
            </a:r>
            <a:r>
              <a:rPr lang="en-US" sz="1800" dirty="0">
                <a:solidFill>
                  <a:srgbClr val="0070C0"/>
                </a:solidFill>
                <a:latin typeface="Frutiger LT Pro 57 Condensed" panose="020B0606020204020204" pitchFamily="34" charset="0"/>
              </a:rPr>
              <a:t>, and category code must match for import.  </a:t>
            </a:r>
            <a:endParaRPr lang="en-US" dirty="0">
              <a:solidFill>
                <a:srgbClr val="0070C0"/>
              </a:solidFill>
              <a:latin typeface="Frutiger LT Pro 57 Condensed" panose="020B0606020204020204" pitchFamily="34" charset="0"/>
            </a:endParaRPr>
          </a:p>
        </p:txBody>
      </p:sp>
      <p:pic>
        <p:nvPicPr>
          <p:cNvPr id="11" name="Graphic 10" descr="Lightbulb with solid fill">
            <a:extLst>
              <a:ext uri="{FF2B5EF4-FFF2-40B4-BE49-F238E27FC236}">
                <a16:creationId xmlns:a16="http://schemas.microsoft.com/office/drawing/2014/main" id="{B642B874-A219-7845-0BA9-CB8AD6F2FB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054" y="4109344"/>
            <a:ext cx="535780" cy="599989"/>
          </a:xfrm>
          <a:prstGeom prst="rect">
            <a:avLst/>
          </a:prstGeom>
        </p:spPr>
      </p:pic>
      <p:sp>
        <p:nvSpPr>
          <p:cNvPr id="7" name="Title 1">
            <a:extLst>
              <a:ext uri="{FF2B5EF4-FFF2-40B4-BE49-F238E27FC236}">
                <a16:creationId xmlns:a16="http://schemas.microsoft.com/office/drawing/2014/main" id="{29430F6F-9C70-2AA2-A60E-AC9BD2FAA30B}"/>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Import from Excel</a:t>
            </a:r>
          </a:p>
        </p:txBody>
      </p:sp>
      <p:pic>
        <p:nvPicPr>
          <p:cNvPr id="2" name="Graphic 1" descr="Award ribbon with star">
            <a:extLst>
              <a:ext uri="{FF2B5EF4-FFF2-40B4-BE49-F238E27FC236}">
                <a16:creationId xmlns:a16="http://schemas.microsoft.com/office/drawing/2014/main" id="{7E80E5DB-A2D6-D7E7-C3E6-4188F1A745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12587320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6EB3-3ADA-D8D3-E22C-D655FB456F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09832D-C42B-F8E5-97E6-5581971BEDFF}"/>
              </a:ext>
            </a:extLst>
          </p:cNvPr>
          <p:cNvSpPr>
            <a:spLocks noGrp="1"/>
          </p:cNvSpPr>
          <p:nvPr>
            <p:ph idx="1"/>
          </p:nvPr>
        </p:nvSpPr>
        <p:spPr>
          <a:xfrm>
            <a:off x="696000" y="1219722"/>
            <a:ext cx="10800000" cy="720000"/>
          </a:xfrm>
        </p:spPr>
        <p:txBody>
          <a:bodyPr>
            <a:normAutofit/>
          </a:bodyPr>
          <a:lstStyle/>
          <a:p>
            <a:pPr marL="0" indent="0">
              <a:buNone/>
            </a:pPr>
            <a:r>
              <a:rPr lang="en-US" sz="1800">
                <a:solidFill>
                  <a:srgbClr val="0070C0"/>
                </a:solidFill>
                <a:latin typeface="+mj-lt"/>
              </a:rPr>
              <a:t>The chart at the bottom of the Time Series Data Entry window contains the visual representation of the selected parameter values for the selected grid row across all years. It can be used for visual checking of value variations across all years.</a:t>
            </a:r>
            <a:endParaRPr lang="en-US" sz="1800">
              <a:solidFill>
                <a:srgbClr val="0070C0"/>
              </a:solidFill>
            </a:endParaRPr>
          </a:p>
        </p:txBody>
      </p:sp>
      <p:pic>
        <p:nvPicPr>
          <p:cNvPr id="5" name="Picture 4">
            <a:extLst>
              <a:ext uri="{FF2B5EF4-FFF2-40B4-BE49-F238E27FC236}">
                <a16:creationId xmlns:a16="http://schemas.microsoft.com/office/drawing/2014/main" id="{069DFE4C-AB56-87A7-AB3B-3B13F5BDD668}"/>
              </a:ext>
            </a:extLst>
          </p:cNvPr>
          <p:cNvPicPr>
            <a:picLocks noChangeAspect="1"/>
          </p:cNvPicPr>
          <p:nvPr/>
        </p:nvPicPr>
        <p:blipFill>
          <a:blip r:embed="rId2"/>
          <a:stretch>
            <a:fillRect/>
          </a:stretch>
        </p:blipFill>
        <p:spPr>
          <a:xfrm>
            <a:off x="1695570" y="2413151"/>
            <a:ext cx="8800859" cy="2031697"/>
          </a:xfrm>
          <a:prstGeom prst="rect">
            <a:avLst/>
          </a:prstGeom>
          <a:ln w="3175">
            <a:solidFill>
              <a:schemeClr val="tx1"/>
            </a:solidFill>
          </a:ln>
        </p:spPr>
      </p:pic>
      <p:sp>
        <p:nvSpPr>
          <p:cNvPr id="7" name="Title 1">
            <a:extLst>
              <a:ext uri="{FF2B5EF4-FFF2-40B4-BE49-F238E27FC236}">
                <a16:creationId xmlns:a16="http://schemas.microsoft.com/office/drawing/2014/main" id="{664D16A9-1ADC-6A12-4651-BD2C2C287878}"/>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Chart</a:t>
            </a:r>
          </a:p>
        </p:txBody>
      </p:sp>
      <p:pic>
        <p:nvPicPr>
          <p:cNvPr id="2" name="Graphic 1" descr="Award ribbon with star">
            <a:extLst>
              <a:ext uri="{FF2B5EF4-FFF2-40B4-BE49-F238E27FC236}">
                <a16:creationId xmlns:a16="http://schemas.microsoft.com/office/drawing/2014/main" id="{E928967A-1BC1-F6F1-13A4-5FF878FEA5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39738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DE19-9D4C-3B48-8D5C-303FCC462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92D2B-9539-0FF1-C987-98112244FB46}"/>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Export to Excel</a:t>
            </a:r>
          </a:p>
        </p:txBody>
      </p:sp>
    </p:spTree>
    <p:extLst>
      <p:ext uri="{BB962C8B-B14F-4D97-AF65-F5344CB8AC3E}">
        <p14:creationId xmlns:p14="http://schemas.microsoft.com/office/powerpoint/2010/main" val="27070234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4D652-2552-B49C-FA4F-B67E5A8F48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31DB7-B90D-9D55-6A25-CC7E4BE63FF4}"/>
              </a:ext>
            </a:extLst>
          </p:cNvPr>
          <p:cNvSpPr>
            <a:spLocks noGrp="1"/>
          </p:cNvSpPr>
          <p:nvPr>
            <p:ph idx="1"/>
          </p:nvPr>
        </p:nvSpPr>
        <p:spPr>
          <a:xfrm>
            <a:off x="201704" y="1144308"/>
            <a:ext cx="11121291" cy="5593891"/>
          </a:xfrm>
        </p:spPr>
        <p:txBody>
          <a:bodyPr>
            <a:normAutofit/>
          </a:bodyPr>
          <a:lstStyle/>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 </a:t>
            </a:r>
            <a:endParaRPr lang="en-US" sz="1800" b="1" dirty="0">
              <a:solidFill>
                <a:srgbClr val="000000"/>
              </a:solidFill>
              <a:latin typeface="Calibri" panose="020F0502020204030204" pitchFamily="34" charset="0"/>
            </a:endParaRPr>
          </a:p>
          <a:p>
            <a:pPr marL="0" indent="0">
              <a:buNone/>
            </a:pPr>
            <a:r>
              <a:rPr lang="en-US" sz="1800" dirty="0">
                <a:solidFill>
                  <a:srgbClr val="000000"/>
                </a:solidFill>
                <a:latin typeface="Calibri" panose="020F0502020204030204" pitchFamily="34" charset="0"/>
              </a:rPr>
              <a:t> 	</a:t>
            </a:r>
          </a:p>
        </p:txBody>
      </p:sp>
      <p:sp>
        <p:nvSpPr>
          <p:cNvPr id="6" name="Title 1">
            <a:extLst>
              <a:ext uri="{FF2B5EF4-FFF2-40B4-BE49-F238E27FC236}">
                <a16:creationId xmlns:a16="http://schemas.microsoft.com/office/drawing/2014/main" id="{E8D33C46-F7A5-664A-C4E8-17B76FAA7347}"/>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 to Excel</a:t>
            </a:r>
          </a:p>
        </p:txBody>
      </p:sp>
      <p:pic>
        <p:nvPicPr>
          <p:cNvPr id="2" name="Graphic 1" descr="Award ribbon with star">
            <a:extLst>
              <a:ext uri="{FF2B5EF4-FFF2-40B4-BE49-F238E27FC236}">
                <a16:creationId xmlns:a16="http://schemas.microsoft.com/office/drawing/2014/main" id="{8A0C4A4B-FE8F-C2A6-E839-632B97C4F7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5" name="TextBox 4">
            <a:extLst>
              <a:ext uri="{FF2B5EF4-FFF2-40B4-BE49-F238E27FC236}">
                <a16:creationId xmlns:a16="http://schemas.microsoft.com/office/drawing/2014/main" id="{CF50A444-D7A1-94CD-3240-6D8947DFB4F4}"/>
              </a:ext>
            </a:extLst>
          </p:cNvPr>
          <p:cNvSpPr txBox="1"/>
          <p:nvPr/>
        </p:nvSpPr>
        <p:spPr>
          <a:xfrm>
            <a:off x="264800" y="856955"/>
            <a:ext cx="5229548" cy="5355312"/>
          </a:xfrm>
          <a:prstGeom prst="rect">
            <a:avLst/>
          </a:prstGeom>
          <a:noFill/>
        </p:spPr>
        <p:txBody>
          <a:bodyPr wrap="square">
            <a:spAutoFit/>
          </a:bodyPr>
          <a:lstStyle/>
          <a:p>
            <a:r>
              <a:rPr lang="en-US" sz="1800" b="0" i="0" u="none" strike="noStrike" baseline="0" dirty="0">
                <a:solidFill>
                  <a:srgbClr val="0070C0"/>
                </a:solidFill>
                <a:latin typeface="+mn-lt"/>
              </a:rPr>
              <a:t>Each calculation worksheet can be exported to Excel by </a:t>
            </a:r>
            <a:r>
              <a:rPr lang="en-US" dirty="0">
                <a:solidFill>
                  <a:srgbClr val="0070C0"/>
                </a:solidFill>
                <a:latin typeface="+mn-lt"/>
              </a:rPr>
              <a:t>selecting the</a:t>
            </a:r>
            <a:r>
              <a:rPr lang="en-US" sz="1800" b="0" i="0" u="none" strike="noStrike" baseline="0" dirty="0">
                <a:solidFill>
                  <a:srgbClr val="0070C0"/>
                </a:solidFill>
                <a:latin typeface="+mn-lt"/>
              </a:rPr>
              <a:t> </a:t>
            </a:r>
            <a:r>
              <a:rPr lang="en-US" sz="1800" b="1" i="0" u="none" strike="noStrike" baseline="0" dirty="0">
                <a:solidFill>
                  <a:srgbClr val="0070C0"/>
                </a:solidFill>
                <a:latin typeface="+mn-lt"/>
              </a:rPr>
              <a:t>Export to Excel </a:t>
            </a:r>
            <a:r>
              <a:rPr lang="en-US" sz="1800" b="0" i="0" u="none" strike="noStrike" baseline="0" dirty="0">
                <a:solidFill>
                  <a:srgbClr val="0070C0"/>
                </a:solidFill>
                <a:latin typeface="+mn-lt"/>
              </a:rPr>
              <a:t>button located at the bottom of a worksheet. </a:t>
            </a:r>
          </a:p>
          <a:p>
            <a:endParaRPr lang="en-US" dirty="0">
              <a:solidFill>
                <a:srgbClr val="0070C0"/>
              </a:solidFill>
              <a:latin typeface="+mn-lt"/>
            </a:endParaRPr>
          </a:p>
          <a:p>
            <a:r>
              <a:rPr lang="en-US" dirty="0">
                <a:solidFill>
                  <a:srgbClr val="0070C0"/>
                </a:solidFill>
                <a:latin typeface="+mn-lt"/>
              </a:rPr>
              <a:t>The user may select a single worksheet to export, or i</a:t>
            </a:r>
            <a:r>
              <a:rPr lang="en-US" sz="1800" b="0" i="0" u="none" strike="noStrike" baseline="0" dirty="0">
                <a:solidFill>
                  <a:srgbClr val="0070C0"/>
                </a:solidFill>
                <a:latin typeface="+mn-lt"/>
              </a:rPr>
              <a:t>t is also possible to export multiple worksheets </a:t>
            </a:r>
            <a:r>
              <a:rPr lang="en-US" sz="1800" b="1" i="0" u="none" strike="noStrike" baseline="0" dirty="0">
                <a:solidFill>
                  <a:srgbClr val="0070C0"/>
                </a:solidFill>
                <a:latin typeface="+mn-lt"/>
              </a:rPr>
              <a:t>of the same category</a:t>
            </a:r>
            <a:r>
              <a:rPr lang="en-US" sz="1800" b="0" i="0" u="none" strike="noStrike" baseline="0" dirty="0">
                <a:solidFill>
                  <a:srgbClr val="0070C0"/>
                </a:solidFill>
                <a:latin typeface="+mn-lt"/>
              </a:rPr>
              <a:t> into a single workbook. </a:t>
            </a:r>
          </a:p>
          <a:p>
            <a:endParaRPr lang="en-US" dirty="0">
              <a:solidFill>
                <a:srgbClr val="0070C0"/>
              </a:solidFill>
              <a:latin typeface="+mn-lt"/>
            </a:endParaRPr>
          </a:p>
          <a:p>
            <a:r>
              <a:rPr lang="en-US" sz="1800" b="0" i="0" u="none" strike="noStrike" baseline="0" dirty="0">
                <a:solidFill>
                  <a:srgbClr val="0070C0"/>
                </a:solidFill>
                <a:latin typeface="+mn-lt"/>
              </a:rPr>
              <a:t>To export a single worksheet, simply </a:t>
            </a:r>
            <a:r>
              <a:rPr lang="en-US" dirty="0">
                <a:solidFill>
                  <a:srgbClr val="0070C0"/>
                </a:solidFill>
                <a:latin typeface="+mn-lt"/>
              </a:rPr>
              <a:t>select </a:t>
            </a:r>
            <a:r>
              <a:rPr lang="en-US" b="1" dirty="0">
                <a:solidFill>
                  <a:srgbClr val="0070C0"/>
                </a:solidFill>
                <a:latin typeface="+mn-lt"/>
              </a:rPr>
              <a:t>Export to Excel </a:t>
            </a:r>
            <a:r>
              <a:rPr lang="en-US" dirty="0">
                <a:solidFill>
                  <a:srgbClr val="0070C0"/>
                </a:solidFill>
                <a:latin typeface="+mn-lt"/>
              </a:rPr>
              <a:t>and then </a:t>
            </a:r>
            <a:r>
              <a:rPr lang="en-US" b="1" dirty="0">
                <a:solidFill>
                  <a:srgbClr val="0070C0"/>
                </a:solidFill>
                <a:latin typeface="+mn-lt"/>
              </a:rPr>
              <a:t>Yes.</a:t>
            </a:r>
          </a:p>
          <a:p>
            <a:endParaRPr lang="en-US" sz="1800" b="1" i="0" u="none" strike="noStrike" baseline="0" dirty="0">
              <a:solidFill>
                <a:srgbClr val="0070C0"/>
              </a:solidFill>
              <a:latin typeface="+mn-lt"/>
            </a:endParaRPr>
          </a:p>
          <a:p>
            <a:r>
              <a:rPr lang="en-US" sz="1800" b="0" i="0" u="none" strike="noStrike" baseline="0" dirty="0">
                <a:solidFill>
                  <a:srgbClr val="0070C0"/>
                </a:solidFill>
                <a:latin typeface="+mn-lt"/>
              </a:rPr>
              <a:t>Multiple worksheets may be </a:t>
            </a:r>
            <a:r>
              <a:rPr lang="en-US" dirty="0">
                <a:solidFill>
                  <a:srgbClr val="0070C0"/>
                </a:solidFill>
                <a:latin typeface="+mn-lt"/>
              </a:rPr>
              <a:t>“stacked” for export. To select multiple worksheets, select </a:t>
            </a:r>
            <a:r>
              <a:rPr lang="en-US" sz="1800" b="1" i="0" u="none" strike="noStrike" baseline="0" dirty="0">
                <a:solidFill>
                  <a:srgbClr val="0070C0"/>
                </a:solidFill>
                <a:latin typeface="+mn-lt"/>
              </a:rPr>
              <a:t>Export to Excel </a:t>
            </a:r>
            <a:r>
              <a:rPr lang="en-US" sz="1800" b="0" i="0" u="none" strike="noStrike" baseline="0" dirty="0">
                <a:solidFill>
                  <a:srgbClr val="0070C0"/>
                </a:solidFill>
                <a:latin typeface="+mn-lt"/>
              </a:rPr>
              <a:t>to add the first worksheet to the stack and then select “No” if you wish to add additional worksheets for export. Repeat the steps to select each work</a:t>
            </a:r>
            <a:r>
              <a:rPr lang="en-US" dirty="0">
                <a:solidFill>
                  <a:srgbClr val="0070C0"/>
                </a:solidFill>
                <a:latin typeface="+mn-lt"/>
              </a:rPr>
              <a:t>sheet for export, and “No” until all worksheets of interest but the last are selected and then indicate “Yes” download all of them at once within a single excel file.</a:t>
            </a:r>
            <a:endParaRPr lang="en-US" dirty="0">
              <a:solidFill>
                <a:srgbClr val="0070C0"/>
              </a:solidFill>
            </a:endParaRPr>
          </a:p>
        </p:txBody>
      </p:sp>
      <p:pic>
        <p:nvPicPr>
          <p:cNvPr id="11" name="Picture 10">
            <a:extLst>
              <a:ext uri="{FF2B5EF4-FFF2-40B4-BE49-F238E27FC236}">
                <a16:creationId xmlns:a16="http://schemas.microsoft.com/office/drawing/2014/main" id="{0C319C63-2DD8-1D2B-7F14-72FE78B9CB58}"/>
              </a:ext>
            </a:extLst>
          </p:cNvPr>
          <p:cNvPicPr>
            <a:picLocks noChangeAspect="1"/>
          </p:cNvPicPr>
          <p:nvPr/>
        </p:nvPicPr>
        <p:blipFill>
          <a:blip r:embed="rId4"/>
          <a:stretch>
            <a:fillRect/>
          </a:stretch>
        </p:blipFill>
        <p:spPr>
          <a:xfrm>
            <a:off x="5595200" y="1035879"/>
            <a:ext cx="6477330" cy="2867382"/>
          </a:xfrm>
          <a:prstGeom prst="rect">
            <a:avLst/>
          </a:prstGeom>
        </p:spPr>
      </p:pic>
      <p:pic>
        <p:nvPicPr>
          <p:cNvPr id="16" name="Picture 15">
            <a:extLst>
              <a:ext uri="{FF2B5EF4-FFF2-40B4-BE49-F238E27FC236}">
                <a16:creationId xmlns:a16="http://schemas.microsoft.com/office/drawing/2014/main" id="{688D1FAE-9396-2B42-1528-E256750EE3E7}"/>
              </a:ext>
            </a:extLst>
          </p:cNvPr>
          <p:cNvPicPr>
            <a:picLocks noChangeAspect="1"/>
          </p:cNvPicPr>
          <p:nvPr/>
        </p:nvPicPr>
        <p:blipFill>
          <a:blip r:embed="rId5"/>
          <a:stretch>
            <a:fillRect/>
          </a:stretch>
        </p:blipFill>
        <p:spPr>
          <a:xfrm>
            <a:off x="7324389" y="4117129"/>
            <a:ext cx="3284033" cy="1548430"/>
          </a:xfrm>
          <a:prstGeom prst="rect">
            <a:avLst/>
          </a:prstGeom>
        </p:spPr>
      </p:pic>
      <p:sp>
        <p:nvSpPr>
          <p:cNvPr id="17" name="TextBox 16">
            <a:extLst>
              <a:ext uri="{FF2B5EF4-FFF2-40B4-BE49-F238E27FC236}">
                <a16:creationId xmlns:a16="http://schemas.microsoft.com/office/drawing/2014/main" id="{E1B87ECD-46F9-9EFB-4E0D-2BC7638D30A8}"/>
              </a:ext>
            </a:extLst>
          </p:cNvPr>
          <p:cNvSpPr txBox="1"/>
          <p:nvPr/>
        </p:nvSpPr>
        <p:spPr>
          <a:xfrm>
            <a:off x="6364405" y="5934670"/>
            <a:ext cx="5627949" cy="646331"/>
          </a:xfrm>
          <a:prstGeom prst="rect">
            <a:avLst/>
          </a:prstGeom>
          <a:solidFill>
            <a:schemeClr val="bg1"/>
          </a:solidFill>
        </p:spPr>
        <p:txBody>
          <a:bodyPr wrap="square" rtlCol="0">
            <a:spAutoFit/>
          </a:bodyPr>
          <a:lstStyle/>
          <a:p>
            <a:r>
              <a:rPr lang="en-US" dirty="0">
                <a:solidFill>
                  <a:srgbClr val="FF0000"/>
                </a:solidFill>
                <a:latin typeface="+mn-lt"/>
              </a:rPr>
              <a:t>Note: </a:t>
            </a:r>
            <a:r>
              <a:rPr lang="en-US" dirty="0">
                <a:solidFill>
                  <a:srgbClr val="0070C0"/>
                </a:solidFill>
                <a:latin typeface="+mn-lt"/>
              </a:rPr>
              <a:t>in the current version of the </a:t>
            </a:r>
            <a:r>
              <a:rPr lang="en-US" i="1" dirty="0">
                <a:solidFill>
                  <a:srgbClr val="0070C0"/>
                </a:solidFill>
                <a:latin typeface="+mn-lt"/>
              </a:rPr>
              <a:t>Software, </a:t>
            </a:r>
            <a:r>
              <a:rPr lang="en-US" dirty="0">
                <a:solidFill>
                  <a:srgbClr val="0070C0"/>
                </a:solidFill>
                <a:latin typeface="+mn-lt"/>
              </a:rPr>
              <a:t>export to Excel may only be done one year at a time. </a:t>
            </a:r>
          </a:p>
        </p:txBody>
      </p:sp>
      <p:pic>
        <p:nvPicPr>
          <p:cNvPr id="20" name="Graphic 19" descr="Megaphone outline">
            <a:extLst>
              <a:ext uri="{FF2B5EF4-FFF2-40B4-BE49-F238E27FC236}">
                <a16:creationId xmlns:a16="http://schemas.microsoft.com/office/drawing/2014/main" id="{74317445-7EB3-B2B3-87ED-F479662C19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0005" y="5755067"/>
            <a:ext cx="914400" cy="914400"/>
          </a:xfrm>
          <a:prstGeom prst="rect">
            <a:avLst/>
          </a:prstGeom>
        </p:spPr>
      </p:pic>
    </p:spTree>
    <p:extLst>
      <p:ext uri="{BB962C8B-B14F-4D97-AF65-F5344CB8AC3E}">
        <p14:creationId xmlns:p14="http://schemas.microsoft.com/office/powerpoint/2010/main" val="8293551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67E0-5BB9-C4B8-3256-470ACB8B3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BAC75-47BF-F0A8-2877-21DF87465286}"/>
              </a:ext>
            </a:extLst>
          </p:cNvPr>
          <p:cNvSpPr>
            <a:spLocks noGrp="1"/>
          </p:cNvSpPr>
          <p:nvPr>
            <p:ph type="ctrTitle"/>
          </p:nvPr>
        </p:nvSpPr>
        <p:spPr>
          <a:xfrm>
            <a:off x="1056000" y="2650264"/>
            <a:ext cx="10080000" cy="2160000"/>
          </a:xfrm>
        </p:spPr>
        <p:txBody>
          <a:bodyPr>
            <a:noAutofit/>
          </a:bodyPr>
          <a:lstStyle/>
          <a:p>
            <a:r>
              <a:rPr lang="en-US" b="1" dirty="0">
                <a:latin typeface="Frutiger LT Std 57 Cn" panose="020B0606020204020204" pitchFamily="34" charset="0"/>
                <a:ea typeface="MS Mincho" panose="02020609040205080304" pitchFamily="49" charset="-128"/>
              </a:rPr>
              <a:t>Interoperability with the UNFCCC</a:t>
            </a:r>
            <a:br>
              <a:rPr lang="en-US" b="1" dirty="0">
                <a:latin typeface="Frutiger LT Std 57 Cn" panose="020B0606020204020204" pitchFamily="34" charset="0"/>
                <a:ea typeface="MS Mincho" panose="02020609040205080304" pitchFamily="49" charset="-128"/>
              </a:rPr>
            </a:br>
            <a:r>
              <a:rPr lang="en-US" b="1" dirty="0">
                <a:latin typeface="Frutiger LT Std 57 Cn" panose="020B0606020204020204" pitchFamily="34" charset="0"/>
                <a:ea typeface="MS Mincho" panose="02020609040205080304" pitchFamily="49" charset="-128"/>
              </a:rPr>
              <a:t>	ETF |GHG INVENTORY| Reporting Tool  </a:t>
            </a:r>
          </a:p>
        </p:txBody>
      </p:sp>
    </p:spTree>
    <p:extLst>
      <p:ext uri="{BB962C8B-B14F-4D97-AF65-F5344CB8AC3E}">
        <p14:creationId xmlns:p14="http://schemas.microsoft.com/office/powerpoint/2010/main" val="22211921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3E1C-4E5A-95A1-8F21-C5865CFA58B0}"/>
              </a:ext>
            </a:extLst>
          </p:cNvPr>
          <p:cNvSpPr>
            <a:spLocks noGrp="1"/>
          </p:cNvSpPr>
          <p:nvPr>
            <p:ph type="title"/>
          </p:nvPr>
        </p:nvSpPr>
        <p:spPr>
          <a:xfrm>
            <a:off x="804672" y="1055098"/>
            <a:ext cx="6557662" cy="4747805"/>
          </a:xfrm>
        </p:spPr>
        <p:txBody>
          <a:bodyPr vert="horz" lIns="91440" tIns="45720" rIns="91440" bIns="45720" rtlCol="0" anchor="ctr">
            <a:normAutofit/>
          </a:bodyPr>
          <a:lstStyle/>
          <a:p>
            <a:r>
              <a:rPr lang="en-US" sz="4400" b="1" kern="1200" dirty="0">
                <a:solidFill>
                  <a:schemeClr val="bg1">
                    <a:lumMod val="95000"/>
                  </a:schemeClr>
                </a:solidFill>
                <a:latin typeface="+mj-lt"/>
                <a:ea typeface="+mj-ea"/>
                <a:cs typeface="+mj-cs"/>
              </a:rPr>
              <a:t>1. Introduction</a:t>
            </a:r>
          </a:p>
        </p:txBody>
      </p:sp>
    </p:spTree>
    <p:extLst>
      <p:ext uri="{BB962C8B-B14F-4D97-AF65-F5344CB8AC3E}">
        <p14:creationId xmlns:p14="http://schemas.microsoft.com/office/powerpoint/2010/main" val="3862146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AD99-3FBF-95F9-D8BA-8C1936B89E2B}"/>
              </a:ext>
            </a:extLst>
          </p:cNvPr>
          <p:cNvSpPr>
            <a:spLocks noGrp="1"/>
          </p:cNvSpPr>
          <p:nvPr>
            <p:ph type="title"/>
          </p:nvPr>
        </p:nvSpPr>
        <p:spPr>
          <a:xfrm>
            <a:off x="12000" y="227803"/>
            <a:ext cx="12168000" cy="540000"/>
          </a:xfrm>
        </p:spPr>
        <p:txBody>
          <a:bodyPr vert="horz" lIns="91440" tIns="45720" rIns="91440" bIns="45720" rtlCol="0" anchor="ctr">
            <a:noAutofit/>
          </a:bodyPr>
          <a:lstStyle/>
          <a:p>
            <a:pPr defTabSz="914400"/>
            <a:r>
              <a:rPr lang="en-US" sz="3300" b="1" dirty="0">
                <a:solidFill>
                  <a:srgbClr val="990002"/>
                </a:solidFill>
                <a:effectLst>
                  <a:outerShdw blurRad="38100" dist="38100" dir="2700000" algn="tl">
                    <a:srgbClr val="000000">
                      <a:alpha val="43137"/>
                    </a:srgbClr>
                  </a:outerShdw>
                </a:effectLst>
                <a:latin typeface="+mn-lt"/>
              </a:rPr>
              <a:t>Available resources</a:t>
            </a:r>
          </a:p>
        </p:txBody>
      </p:sp>
      <p:sp>
        <p:nvSpPr>
          <p:cNvPr id="3" name="Content Placeholder 2">
            <a:extLst>
              <a:ext uri="{FF2B5EF4-FFF2-40B4-BE49-F238E27FC236}">
                <a16:creationId xmlns:a16="http://schemas.microsoft.com/office/drawing/2014/main" id="{6CCCD870-AD9A-7393-9A0D-473B6D602FAF}"/>
              </a:ext>
            </a:extLst>
          </p:cNvPr>
          <p:cNvSpPr>
            <a:spLocks noGrp="1"/>
          </p:cNvSpPr>
          <p:nvPr>
            <p:ph idx="1"/>
          </p:nvPr>
        </p:nvSpPr>
        <p:spPr>
          <a:xfrm>
            <a:off x="2626663" y="1089000"/>
            <a:ext cx="9360000" cy="4680000"/>
          </a:xfrm>
        </p:spPr>
        <p:txBody>
          <a:bodyPr>
            <a:noAutofit/>
          </a:bodyPr>
          <a:lstStyle/>
          <a:p>
            <a:pPr marL="361950" indent="-361950" algn="just">
              <a:buFont typeface="Wingdings" panose="05000000000000000000" pitchFamily="2" charset="2"/>
              <a:buChar char="ü"/>
            </a:pPr>
            <a:r>
              <a:rPr lang="en-US" sz="2200" dirty="0">
                <a:solidFill>
                  <a:srgbClr val="0070C0"/>
                </a:solidFill>
              </a:rPr>
              <a:t>The 2006 IPCC Guidelines for National GHG Inventories</a:t>
            </a:r>
          </a:p>
          <a:p>
            <a:pPr marL="741363" lvl="1" indent="-379413" algn="just">
              <a:buFont typeface="Wingdings" panose="05000000000000000000" pitchFamily="2" charset="2"/>
              <a:buChar char="Ø"/>
            </a:pPr>
            <a:r>
              <a:rPr lang="en-US" sz="1700" b="1" dirty="0">
                <a:solidFill>
                  <a:srgbClr val="0070C0"/>
                </a:solidFill>
              </a:rPr>
              <a:t>The </a:t>
            </a:r>
            <a:r>
              <a:rPr lang="en-US" sz="1700" b="1" i="1" dirty="0">
                <a:solidFill>
                  <a:srgbClr val="0070C0"/>
                </a:solidFill>
              </a:rPr>
              <a:t>Software </a:t>
            </a:r>
            <a:r>
              <a:rPr lang="en-US" sz="1700" b="1" dirty="0">
                <a:solidFill>
                  <a:srgbClr val="0070C0"/>
                </a:solidFill>
              </a:rPr>
              <a:t>is a tremendous tool to prepare a GHG inventory</a:t>
            </a:r>
            <a:r>
              <a:rPr lang="en-US" sz="1700" i="1" dirty="0">
                <a:solidFill>
                  <a:srgbClr val="0070C0"/>
                </a:solidFill>
              </a:rPr>
              <a:t>,</a:t>
            </a:r>
            <a:r>
              <a:rPr lang="en-US" sz="1700" i="1" dirty="0">
                <a:solidFill>
                  <a:srgbClr val="C00000"/>
                </a:solidFill>
              </a:rPr>
              <a:t> although it does </a:t>
            </a:r>
            <a:r>
              <a:rPr kumimoji="1" lang="en-US" sz="1700" i="1" kern="1200" dirty="0">
                <a:solidFill>
                  <a:srgbClr val="C00000"/>
                </a:solidFill>
              </a:rPr>
              <a:t>not replace knowledge of the 2006 IPCC Guidelines.</a:t>
            </a:r>
          </a:p>
          <a:p>
            <a:pPr algn="just"/>
            <a:endParaRPr lang="en-US" sz="1100" dirty="0"/>
          </a:p>
          <a:p>
            <a:pPr algn="just">
              <a:buFont typeface="Wingdings" panose="05000000000000000000" pitchFamily="2" charset="2"/>
              <a:buChar char="ü"/>
            </a:pPr>
            <a:r>
              <a:rPr lang="en-US" sz="2200" dirty="0">
                <a:solidFill>
                  <a:srgbClr val="0070C0"/>
                </a:solidFill>
              </a:rPr>
              <a:t>The </a:t>
            </a:r>
            <a:r>
              <a:rPr lang="en-US" sz="2200" i="1" dirty="0">
                <a:solidFill>
                  <a:srgbClr val="0070C0"/>
                </a:solidFill>
              </a:rPr>
              <a:t>Software’s</a:t>
            </a:r>
            <a:r>
              <a:rPr lang="en-US" sz="2200" dirty="0">
                <a:solidFill>
                  <a:srgbClr val="0070C0"/>
                </a:solidFill>
              </a:rPr>
              <a:t> Guidebooks</a:t>
            </a:r>
          </a:p>
          <a:p>
            <a:pPr marL="714375" lvl="1" indent="-352425" algn="just">
              <a:buFont typeface="Wingdings" panose="05000000000000000000" pitchFamily="2" charset="2"/>
              <a:buChar char="Ø"/>
            </a:pPr>
            <a:r>
              <a:rPr lang="en-US" sz="1700" dirty="0">
                <a:solidFill>
                  <a:srgbClr val="0070C0"/>
                </a:solidFill>
              </a:rPr>
              <a:t>Guide to use the </a:t>
            </a:r>
            <a:r>
              <a:rPr lang="en-US" sz="1700" i="1" dirty="0">
                <a:solidFill>
                  <a:srgbClr val="0070C0"/>
                </a:solidFill>
              </a:rPr>
              <a:t>Software</a:t>
            </a:r>
            <a:r>
              <a:rPr lang="en-US" sz="1700" dirty="0">
                <a:solidFill>
                  <a:srgbClr val="0070C0"/>
                </a:solidFill>
              </a:rPr>
              <a:t> to estimate anthropogenic GHG emissions and removals from each inventory category by implementing any of the methodological Tiers &amp; Approaches of the </a:t>
            </a:r>
            <a:r>
              <a:rPr lang="en-US" sz="1700" i="1" dirty="0">
                <a:solidFill>
                  <a:srgbClr val="0070C0"/>
                </a:solidFill>
              </a:rPr>
              <a:t>2006 IPCC Guidelines</a:t>
            </a:r>
            <a:r>
              <a:rPr lang="en-US" sz="1700" dirty="0">
                <a:solidFill>
                  <a:srgbClr val="0070C0"/>
                </a:solidFill>
              </a:rPr>
              <a:t> and its </a:t>
            </a:r>
            <a:r>
              <a:rPr kumimoji="1" lang="en-US" sz="1700" i="1" kern="1200" dirty="0">
                <a:solidFill>
                  <a:srgbClr val="7030A0"/>
                </a:solidFill>
              </a:rPr>
              <a:t>Wetlands Supplement</a:t>
            </a:r>
            <a:r>
              <a:rPr lang="en-US" sz="1700" dirty="0">
                <a:solidFill>
                  <a:srgbClr val="0070C0"/>
                </a:solidFill>
              </a:rPr>
              <a:t>, with elements of the </a:t>
            </a:r>
            <a:r>
              <a:rPr lang="en-US" sz="1700" b="1" i="1" dirty="0">
                <a:solidFill>
                  <a:srgbClr val="F533D9"/>
                </a:solidFill>
              </a:rPr>
              <a:t>2019 Refinement</a:t>
            </a:r>
            <a:r>
              <a:rPr lang="en-US" sz="1700" dirty="0">
                <a:solidFill>
                  <a:srgbClr val="0070C0"/>
                </a:solidFill>
              </a:rPr>
              <a:t>. Already published:</a:t>
            </a:r>
          </a:p>
          <a:p>
            <a:pPr marL="1076325" lvl="2" indent="-361950" algn="just">
              <a:buFont typeface="Wingdings" panose="05000000000000000000" pitchFamily="2" charset="2"/>
              <a:buChar char="§"/>
            </a:pPr>
            <a:r>
              <a:rPr lang="en-US" sz="1500" dirty="0">
                <a:solidFill>
                  <a:srgbClr val="0070C0"/>
                </a:solidFill>
              </a:rPr>
              <a:t>Energy Sector</a:t>
            </a:r>
          </a:p>
          <a:p>
            <a:pPr marL="1076325" lvl="2" indent="-361950" algn="just">
              <a:buFont typeface="Wingdings" panose="05000000000000000000" pitchFamily="2" charset="2"/>
              <a:buChar char="§"/>
            </a:pPr>
            <a:r>
              <a:rPr lang="en-US" sz="1500" dirty="0">
                <a:solidFill>
                  <a:srgbClr val="0070C0"/>
                </a:solidFill>
              </a:rPr>
              <a:t>Livestock Categories 3.A.</a:t>
            </a:r>
          </a:p>
          <a:p>
            <a:pPr marL="1076325" lvl="2" indent="-361950" algn="just">
              <a:buFont typeface="Wingdings" panose="05000000000000000000" pitchFamily="2" charset="2"/>
              <a:buChar char="§"/>
            </a:pPr>
            <a:r>
              <a:rPr lang="en-US" sz="1500" dirty="0">
                <a:solidFill>
                  <a:srgbClr val="0070C0"/>
                </a:solidFill>
              </a:rPr>
              <a:t>Land Representation</a:t>
            </a:r>
          </a:p>
          <a:p>
            <a:pPr marL="1076325" lvl="2" indent="-361950" algn="just">
              <a:buFont typeface="Wingdings" panose="05000000000000000000" pitchFamily="2" charset="2"/>
              <a:buChar char="§"/>
            </a:pPr>
            <a:r>
              <a:rPr lang="en-US" sz="1500" dirty="0">
                <a:solidFill>
                  <a:srgbClr val="0070C0"/>
                </a:solidFill>
              </a:rPr>
              <a:t>IPPU </a:t>
            </a:r>
          </a:p>
          <a:p>
            <a:pPr marL="1076325" lvl="2" indent="-361950" algn="just">
              <a:buFont typeface="Wingdings" panose="05000000000000000000" pitchFamily="2" charset="2"/>
              <a:buChar char="§"/>
            </a:pPr>
            <a:r>
              <a:rPr lang="en-US" sz="1500" dirty="0">
                <a:solidFill>
                  <a:srgbClr val="0070C0"/>
                </a:solidFill>
              </a:rPr>
              <a:t>User Manual</a:t>
            </a:r>
          </a:p>
          <a:p>
            <a:pPr marL="1076325" lvl="2" indent="-361950" algn="just">
              <a:buFont typeface="Wingdings" panose="05000000000000000000" pitchFamily="2" charset="2"/>
              <a:buChar char="§"/>
            </a:pPr>
            <a:r>
              <a:rPr lang="en-US" sz="1500" dirty="0">
                <a:solidFill>
                  <a:srgbClr val="0070C0"/>
                </a:solidFill>
              </a:rPr>
              <a:t>UNFCCC Interoperability – CRT Export Quick Start Guide</a:t>
            </a:r>
          </a:p>
          <a:p>
            <a:pPr marL="714375" lvl="1" indent="-352425" algn="just">
              <a:buFont typeface="Wingdings" panose="05000000000000000000" pitchFamily="2" charset="2"/>
              <a:buChar char="Ø"/>
            </a:pPr>
            <a:r>
              <a:rPr lang="en-US" sz="1700" dirty="0">
                <a:solidFill>
                  <a:srgbClr val="0070C0"/>
                </a:solidFill>
              </a:rPr>
              <a:t>Other sector-based Guidebooks are under development. </a:t>
            </a:r>
          </a:p>
          <a:p>
            <a:pPr algn="just"/>
            <a:endParaRPr lang="en-US" sz="1100" dirty="0"/>
          </a:p>
          <a:p>
            <a:pPr marL="361950" indent="-361950" algn="just">
              <a:buFont typeface="Wingdings" panose="05000000000000000000" pitchFamily="2" charset="2"/>
              <a:buChar char="ü"/>
            </a:pPr>
            <a:r>
              <a:rPr lang="en-US" sz="2200" b="1" dirty="0">
                <a:solidFill>
                  <a:srgbClr val="0070C0"/>
                </a:solidFill>
              </a:rPr>
              <a:t>IPCC TFI TSU Support</a:t>
            </a:r>
            <a:r>
              <a:rPr lang="en-US" sz="2200" dirty="0">
                <a:solidFill>
                  <a:srgbClr val="0070C0"/>
                </a:solidFill>
              </a:rPr>
              <a:t> @ </a:t>
            </a:r>
            <a:r>
              <a:rPr lang="en-US" sz="2200" dirty="0">
                <a:solidFill>
                  <a:srgbClr val="FF0000"/>
                </a:solidFill>
              </a:rPr>
              <a:t>ipcc-software@iges.or.jp</a:t>
            </a:r>
            <a:endParaRPr lang="en-US" sz="1700" dirty="0"/>
          </a:p>
        </p:txBody>
      </p:sp>
      <p:pic>
        <p:nvPicPr>
          <p:cNvPr id="5" name="Picture 4">
            <a:extLst>
              <a:ext uri="{FF2B5EF4-FFF2-40B4-BE49-F238E27FC236}">
                <a16:creationId xmlns:a16="http://schemas.microsoft.com/office/drawing/2014/main" id="{098F9CB1-931C-FAAD-B886-F6712543A621}"/>
              </a:ext>
            </a:extLst>
          </p:cNvPr>
          <p:cNvPicPr>
            <a:picLocks noChangeAspect="1"/>
          </p:cNvPicPr>
          <p:nvPr/>
        </p:nvPicPr>
        <p:blipFill>
          <a:blip r:embed="rId4"/>
          <a:stretch>
            <a:fillRect/>
          </a:stretch>
        </p:blipFill>
        <p:spPr>
          <a:xfrm>
            <a:off x="742745" y="2736642"/>
            <a:ext cx="1137210" cy="13847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8545AFAD-00ED-6E4F-D5A4-66E3B6432158}"/>
              </a:ext>
            </a:extLst>
          </p:cNvPr>
          <p:cNvPicPr>
            <a:picLocks noChangeAspect="1"/>
          </p:cNvPicPr>
          <p:nvPr/>
        </p:nvPicPr>
        <p:blipFill>
          <a:blip r:embed="rId5"/>
          <a:stretch>
            <a:fillRect/>
          </a:stretch>
        </p:blipFill>
        <p:spPr>
          <a:xfrm>
            <a:off x="345722" y="1102510"/>
            <a:ext cx="1137210" cy="13807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B30C2A7E-CCBD-744D-9E1D-4EF8094456D1}"/>
              </a:ext>
            </a:extLst>
          </p:cNvPr>
          <p:cNvGrpSpPr/>
          <p:nvPr/>
        </p:nvGrpSpPr>
        <p:grpSpPr>
          <a:xfrm>
            <a:off x="233886" y="4485838"/>
            <a:ext cx="2260243" cy="1673756"/>
            <a:chOff x="363875" y="4665132"/>
            <a:chExt cx="2260243" cy="1673756"/>
          </a:xfrm>
        </p:grpSpPr>
        <p:pic>
          <p:nvPicPr>
            <p:cNvPr id="9" name="Picture 8">
              <a:extLst>
                <a:ext uri="{FF2B5EF4-FFF2-40B4-BE49-F238E27FC236}">
                  <a16:creationId xmlns:a16="http://schemas.microsoft.com/office/drawing/2014/main" id="{751C677E-FC6F-6E69-0D1D-64FAE9391D17}"/>
                </a:ext>
              </a:extLst>
            </p:cNvPr>
            <p:cNvPicPr>
              <a:picLocks noChangeAspect="1"/>
            </p:cNvPicPr>
            <p:nvPr/>
          </p:nvPicPr>
          <p:blipFill>
            <a:blip r:embed="rId6"/>
            <a:stretch>
              <a:fillRect/>
            </a:stretch>
          </p:blipFill>
          <p:spPr>
            <a:xfrm>
              <a:off x="363875" y="4679841"/>
              <a:ext cx="1360882" cy="1659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7F283C42-BE68-5D6E-51D0-4055EC786578}"/>
                </a:ext>
              </a:extLst>
            </p:cNvPr>
            <p:cNvPicPr>
              <a:picLocks noChangeAspect="1"/>
            </p:cNvPicPr>
            <p:nvPr/>
          </p:nvPicPr>
          <p:blipFill>
            <a:blip r:embed="rId7"/>
            <a:stretch>
              <a:fillRect/>
            </a:stretch>
          </p:blipFill>
          <p:spPr>
            <a:xfrm>
              <a:off x="1395770" y="4665132"/>
              <a:ext cx="1228348" cy="1659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4" name="Graphic 3" descr="Award ribbon with star">
            <a:extLst>
              <a:ext uri="{FF2B5EF4-FFF2-40B4-BE49-F238E27FC236}">
                <a16:creationId xmlns:a16="http://schemas.microsoft.com/office/drawing/2014/main" id="{23371497-34F7-8B94-9F33-C6A62EFC7F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custDataLst>
      <p:tags r:id="rId1"/>
    </p:custDataLst>
    <p:extLst>
      <p:ext uri="{BB962C8B-B14F-4D97-AF65-F5344CB8AC3E}">
        <p14:creationId xmlns:p14="http://schemas.microsoft.com/office/powerpoint/2010/main" val="409516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096B71-717E-DBA0-1EFC-39B385D5BDEB}"/>
              </a:ext>
            </a:extLst>
          </p:cNvPr>
          <p:cNvPicPr>
            <a:picLocks noChangeAspect="1"/>
          </p:cNvPicPr>
          <p:nvPr/>
        </p:nvPicPr>
        <p:blipFill>
          <a:blip r:embed="rId3"/>
          <a:stretch>
            <a:fillRect/>
          </a:stretch>
        </p:blipFill>
        <p:spPr>
          <a:xfrm>
            <a:off x="5955529" y="1278000"/>
            <a:ext cx="6236471" cy="5580000"/>
          </a:xfrm>
          <a:prstGeom prst="rect">
            <a:avLst/>
          </a:prstGeom>
        </p:spPr>
      </p:pic>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97871"/>
            <a:ext cx="12168000" cy="720000"/>
          </a:xfrm>
        </p:spPr>
        <p:txBody>
          <a:bodyPr anchor="ctr">
            <a:normAutofit/>
          </a:bodyPr>
          <a:lstStyle/>
          <a:p>
            <a:pPr algn="ctr" defTabSz="914400"/>
            <a:r>
              <a:rPr lang="en-US" sz="3300" dirty="0">
                <a:solidFill>
                  <a:srgbClr val="990002"/>
                </a:solidFill>
              </a:rPr>
              <a:t>Introducing “Interoperability” with the UNFCCC ETF Reporting Tool</a:t>
            </a:r>
            <a:endParaRPr lang="en-GB" sz="3300" dirty="0">
              <a:solidFill>
                <a:srgbClr val="990002"/>
              </a:solidFill>
            </a:endParaRPr>
          </a:p>
        </p:txBody>
      </p:sp>
      <p:grpSp>
        <p:nvGrpSpPr>
          <p:cNvPr id="4" name="Group 3">
            <a:extLst>
              <a:ext uri="{FF2B5EF4-FFF2-40B4-BE49-F238E27FC236}">
                <a16:creationId xmlns:a16="http://schemas.microsoft.com/office/drawing/2014/main" id="{74C8C7C1-81FA-764C-F51C-88D2B986A6C5}"/>
              </a:ext>
            </a:extLst>
          </p:cNvPr>
          <p:cNvGrpSpPr/>
          <p:nvPr/>
        </p:nvGrpSpPr>
        <p:grpSpPr>
          <a:xfrm>
            <a:off x="0" y="1278000"/>
            <a:ext cx="6106183" cy="5580000"/>
            <a:chOff x="0" y="1278000"/>
            <a:chExt cx="6106183" cy="5580000"/>
          </a:xfrm>
        </p:grpSpPr>
        <p:pic>
          <p:nvPicPr>
            <p:cNvPr id="3" name="Picture 2">
              <a:extLst>
                <a:ext uri="{FF2B5EF4-FFF2-40B4-BE49-F238E27FC236}">
                  <a16:creationId xmlns:a16="http://schemas.microsoft.com/office/drawing/2014/main" id="{30CAD92B-1CD8-C155-DE73-8CF63AB53DE5}"/>
                </a:ext>
              </a:extLst>
            </p:cNvPr>
            <p:cNvPicPr>
              <a:picLocks noChangeAspect="1"/>
            </p:cNvPicPr>
            <p:nvPr/>
          </p:nvPicPr>
          <p:blipFill>
            <a:blip r:embed="rId4"/>
            <a:stretch>
              <a:fillRect/>
            </a:stretch>
          </p:blipFill>
          <p:spPr>
            <a:xfrm>
              <a:off x="0" y="1278000"/>
              <a:ext cx="6106183" cy="5580000"/>
            </a:xfrm>
            <a:prstGeom prst="rect">
              <a:avLst/>
            </a:prstGeom>
          </p:spPr>
        </p:pic>
        <p:sp>
          <p:nvSpPr>
            <p:cNvPr id="2" name="Rectangle: Rounded Corners 1">
              <a:extLst>
                <a:ext uri="{FF2B5EF4-FFF2-40B4-BE49-F238E27FC236}">
                  <a16:creationId xmlns:a16="http://schemas.microsoft.com/office/drawing/2014/main" id="{7E99A5EA-6E53-5F44-B6A7-5831B461D51A}"/>
                </a:ext>
              </a:extLst>
            </p:cNvPr>
            <p:cNvSpPr/>
            <p:nvPr/>
          </p:nvSpPr>
          <p:spPr>
            <a:xfrm>
              <a:off x="12000" y="6157609"/>
              <a:ext cx="561932" cy="7003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descr="Award ribbon with star">
            <a:extLst>
              <a:ext uri="{FF2B5EF4-FFF2-40B4-BE49-F238E27FC236}">
                <a16:creationId xmlns:a16="http://schemas.microsoft.com/office/drawing/2014/main" id="{B0C1CA53-A28C-D6A9-FF22-7955AA4519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96497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E4F650-DBC6-C41F-E631-129AC5930259}"/>
              </a:ext>
            </a:extLst>
          </p:cNvPr>
          <p:cNvSpPr txBox="1"/>
          <p:nvPr/>
        </p:nvSpPr>
        <p:spPr>
          <a:xfrm>
            <a:off x="696000" y="238209"/>
            <a:ext cx="10800000" cy="600164"/>
          </a:xfrm>
          <a:prstGeom prst="rect">
            <a:avLst/>
          </a:prstGeom>
          <a:noFill/>
        </p:spPr>
        <p:txBody>
          <a:bodyPr wrap="square">
            <a:spAutoFit/>
          </a:bodyPr>
          <a:lstStyle/>
          <a:p>
            <a:pPr algn="ctr"/>
            <a:r>
              <a:rPr lang="en-US" sz="3300" b="1" dirty="0">
                <a:solidFill>
                  <a:srgbClr val="990002"/>
                </a:solidFill>
                <a:latin typeface="Frutiger LT Pro 57 Condensed" panose="020B0606020204020204" pitchFamily="34" charset="0"/>
              </a:rPr>
              <a:t>Use NGHGI from </a:t>
            </a:r>
            <a:r>
              <a:rPr lang="en-US" sz="3300" b="1" i="1" dirty="0">
                <a:solidFill>
                  <a:srgbClr val="990002"/>
                </a:solidFill>
                <a:latin typeface="Frutiger LT Pro 57 Condensed" panose="020B0606020204020204" pitchFamily="34" charset="0"/>
              </a:rPr>
              <a:t>Software</a:t>
            </a:r>
            <a:r>
              <a:rPr lang="en-US" sz="3300" b="1" dirty="0">
                <a:solidFill>
                  <a:srgbClr val="990002"/>
                </a:solidFill>
                <a:latin typeface="Frutiger LT Pro 57 Condensed" panose="020B0606020204020204" pitchFamily="34" charset="0"/>
              </a:rPr>
              <a:t> for Paris Agreement</a:t>
            </a:r>
            <a:endParaRPr lang="en-US" sz="3300" b="1" dirty="0"/>
          </a:p>
        </p:txBody>
      </p:sp>
      <p:sp>
        <p:nvSpPr>
          <p:cNvPr id="7" name="TextBox 6">
            <a:extLst>
              <a:ext uri="{FF2B5EF4-FFF2-40B4-BE49-F238E27FC236}">
                <a16:creationId xmlns:a16="http://schemas.microsoft.com/office/drawing/2014/main" id="{7E89D310-2F33-F2A5-2C7E-CD65CA9EF10D}"/>
              </a:ext>
            </a:extLst>
          </p:cNvPr>
          <p:cNvSpPr txBox="1"/>
          <p:nvPr/>
        </p:nvSpPr>
        <p:spPr>
          <a:xfrm>
            <a:off x="646253" y="1528703"/>
            <a:ext cx="3958542" cy="923330"/>
          </a:xfrm>
          <a:prstGeom prst="rect">
            <a:avLst/>
          </a:prstGeom>
          <a:solidFill>
            <a:schemeClr val="tx2">
              <a:lumMod val="60000"/>
              <a:lumOff val="40000"/>
            </a:schemeClr>
          </a:solidFill>
          <a:scene3d>
            <a:camera prst="orthographicFront"/>
            <a:lightRig rig="threePt" dir="t"/>
          </a:scene3d>
          <a:sp3d>
            <a:bevelT/>
          </a:sp3d>
        </p:spPr>
        <p:txBody>
          <a:bodyPr wrap="square" rtlCol="0">
            <a:spAutoFit/>
          </a:bodyPr>
          <a:lstStyle/>
          <a:p>
            <a:r>
              <a:rPr lang="en-US" dirty="0">
                <a:solidFill>
                  <a:schemeClr val="bg1"/>
                </a:solidFill>
                <a:latin typeface="Frutiger LT Pro 57 Condensed" panose="020B0606020204020204"/>
              </a:rPr>
              <a:t>1. Prepare GHG Inventory in IPCC Software </a:t>
            </a:r>
          </a:p>
          <a:p>
            <a:endParaRPr lang="en-US" dirty="0">
              <a:solidFill>
                <a:schemeClr val="bg1"/>
              </a:solidFill>
              <a:latin typeface="Frutiger LT Pro 57 Condensed" panose="020B0606020204020204"/>
            </a:endParaRPr>
          </a:p>
        </p:txBody>
      </p:sp>
      <p:sp>
        <p:nvSpPr>
          <p:cNvPr id="9" name="TextBox 8">
            <a:extLst>
              <a:ext uri="{FF2B5EF4-FFF2-40B4-BE49-F238E27FC236}">
                <a16:creationId xmlns:a16="http://schemas.microsoft.com/office/drawing/2014/main" id="{2C258119-5CF5-B5DA-DE91-15C2D75720ED}"/>
              </a:ext>
            </a:extLst>
          </p:cNvPr>
          <p:cNvSpPr txBox="1"/>
          <p:nvPr/>
        </p:nvSpPr>
        <p:spPr>
          <a:xfrm>
            <a:off x="333735" y="1910667"/>
            <a:ext cx="4608655" cy="987504"/>
          </a:xfrm>
          <a:prstGeom prst="roundRect">
            <a:avLst/>
          </a:prstGeom>
          <a:solidFill>
            <a:schemeClr val="accent3">
              <a:lumMod val="20000"/>
              <a:lumOff val="80000"/>
            </a:schemeClr>
          </a:solidFill>
          <a:ln>
            <a:solidFill>
              <a:srgbClr val="0070C0"/>
            </a:solidFill>
          </a:ln>
          <a:scene3d>
            <a:camera prst="orthographicFront"/>
            <a:lightRig rig="threePt" dir="t"/>
          </a:scene3d>
          <a:sp3d>
            <a:bevelT/>
          </a:sp3d>
        </p:spPr>
        <p:txBody>
          <a:bodyPr wrap="square" rtlCol="0">
            <a:spAutoFit/>
          </a:bodyPr>
          <a:lstStyle/>
          <a:p>
            <a:pPr marL="180975" marR="0" lvl="0" indent="-180975" algn="ctr"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Frutiger LT Std 57 Cn"/>
                <a:ea typeface="+mn-ea"/>
                <a:cs typeface="+mn-cs"/>
              </a:rPr>
              <a:t>Estimate GHG emissions consistent with IPCC Guidelines</a:t>
            </a:r>
          </a:p>
          <a:p>
            <a:pPr marL="180975" marR="0" lvl="0" indent="-180975" algn="ctr"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Frutiger LT Std 57 Cn"/>
                <a:ea typeface="+mn-ea"/>
                <a:cs typeface="+mn-cs"/>
              </a:rPr>
              <a:t>Reduce errors</a:t>
            </a:r>
          </a:p>
          <a:p>
            <a:pPr marL="180975" marR="0" lvl="0" indent="-180975" algn="ctr"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Frutiger LT Std 57 Cn"/>
                <a:ea typeface="+mn-ea"/>
                <a:cs typeface="+mn-cs"/>
              </a:rPr>
              <a:t>Supports national institutional arrangements</a:t>
            </a:r>
          </a:p>
        </p:txBody>
      </p:sp>
      <p:sp>
        <p:nvSpPr>
          <p:cNvPr id="12" name="TextBox 11">
            <a:extLst>
              <a:ext uri="{FF2B5EF4-FFF2-40B4-BE49-F238E27FC236}">
                <a16:creationId xmlns:a16="http://schemas.microsoft.com/office/drawing/2014/main" id="{1BDDB23E-D0BC-3FCB-AB48-28764EFE03E9}"/>
              </a:ext>
            </a:extLst>
          </p:cNvPr>
          <p:cNvSpPr txBox="1"/>
          <p:nvPr/>
        </p:nvSpPr>
        <p:spPr>
          <a:xfrm>
            <a:off x="734991" y="3395204"/>
            <a:ext cx="3958542" cy="715581"/>
          </a:xfrm>
          <a:prstGeom prst="rect">
            <a:avLst/>
          </a:prstGeom>
          <a:solidFill>
            <a:schemeClr val="tx2">
              <a:lumMod val="60000"/>
              <a:lumOff val="40000"/>
            </a:schemeClr>
          </a:solidFill>
          <a:scene3d>
            <a:camera prst="orthographicFront"/>
            <a:lightRig rig="threePt" dir="t"/>
          </a:scene3d>
          <a:sp3d>
            <a:bevelT/>
          </a:sp3d>
        </p:spPr>
        <p:txBody>
          <a:bodyPr wrap="square" rtlCol="0">
            <a:spAutoFit/>
          </a:bodyPr>
          <a:lstStyle>
            <a:defPPr>
              <a:defRPr lang="en-US"/>
            </a:defPPr>
            <a:lvl1pPr>
              <a:defRPr>
                <a:solidFill>
                  <a:schemeClr val="bg1"/>
                </a:solidFill>
                <a:latin typeface="Frutiger LT Pro 57 Condensed" panose="020B0606020204020204"/>
              </a:defRPr>
            </a:lvl1pPr>
          </a:lstStyle>
          <a:p>
            <a:r>
              <a:rPr lang="en-US" dirty="0"/>
              <a:t>2. Review Visualized CRTs</a:t>
            </a:r>
          </a:p>
          <a:p>
            <a:endParaRPr lang="en-US" dirty="0"/>
          </a:p>
        </p:txBody>
      </p:sp>
      <p:sp>
        <p:nvSpPr>
          <p:cNvPr id="13" name="TextBox 12">
            <a:extLst>
              <a:ext uri="{FF2B5EF4-FFF2-40B4-BE49-F238E27FC236}">
                <a16:creationId xmlns:a16="http://schemas.microsoft.com/office/drawing/2014/main" id="{3564B7BE-95CD-A0A4-A238-D253F1D51FEB}"/>
              </a:ext>
            </a:extLst>
          </p:cNvPr>
          <p:cNvSpPr txBox="1"/>
          <p:nvPr/>
        </p:nvSpPr>
        <p:spPr>
          <a:xfrm>
            <a:off x="333735" y="3772195"/>
            <a:ext cx="4689678" cy="1464231"/>
          </a:xfrm>
          <a:prstGeom prst="roundRect">
            <a:avLst/>
          </a:prstGeom>
          <a:solidFill>
            <a:schemeClr val="accent3">
              <a:lumMod val="20000"/>
              <a:lumOff val="80000"/>
            </a:schemeClr>
          </a:solidFill>
          <a:ln>
            <a:solidFill>
              <a:srgbClr val="0070C0"/>
            </a:solidFill>
          </a:ln>
          <a:scene3d>
            <a:camera prst="orthographicFront"/>
            <a:lightRig rig="threePt" dir="t"/>
          </a:scene3d>
          <a:sp3d>
            <a:bevelT/>
          </a:sp3d>
        </p:spPr>
        <p:txBody>
          <a:bodyPr wrap="square" rtlCol="0">
            <a:spAutoFit/>
          </a:bodyPr>
          <a:lstStyle>
            <a:defPPr>
              <a:defRPr lang="en-US"/>
            </a:defPPr>
            <a:lvl1pPr marL="180975" marR="0" lvl="0" indent="-180975" algn="ctr" fontAlgn="auto">
              <a:lnSpc>
                <a:spcPct val="100000"/>
              </a:lnSpc>
              <a:spcBef>
                <a:spcPts val="0"/>
              </a:spcBef>
              <a:spcAft>
                <a:spcPts val="600"/>
              </a:spcAft>
              <a:buClrTx/>
              <a:buSzTx/>
              <a:buFont typeface="Wingdings" panose="05000000000000000000" pitchFamily="2" charset="2"/>
              <a:buChar char="ü"/>
              <a:tabLst/>
              <a:defRPr kumimoji="0" sz="1400" b="0" i="0" u="none" strike="noStrike" cap="none" spc="0" normalizeH="0" baseline="0">
                <a:ln>
                  <a:noFill/>
                </a:ln>
                <a:solidFill>
                  <a:prstClr val="black"/>
                </a:solidFill>
                <a:effectLst/>
                <a:uLnTx/>
                <a:uFillTx/>
                <a:latin typeface="Frutiger LT Std 57 Cn"/>
              </a:defRPr>
            </a:lvl1pPr>
          </a:lstStyle>
          <a:p>
            <a:r>
              <a:rPr lang="en-US" dirty="0"/>
              <a:t>Review results; if necessary, go back to calculation worksheets</a:t>
            </a:r>
          </a:p>
          <a:p>
            <a:r>
              <a:rPr lang="en-US" dirty="0"/>
              <a:t>Finalize notation keys for reporting</a:t>
            </a:r>
          </a:p>
          <a:p>
            <a:r>
              <a:rPr lang="en-US" dirty="0"/>
              <a:t>Incorporate information needed for reporting in the CRT, including flexibility, as applicable. </a:t>
            </a:r>
          </a:p>
        </p:txBody>
      </p:sp>
      <p:sp>
        <p:nvSpPr>
          <p:cNvPr id="15" name="TextBox 14">
            <a:extLst>
              <a:ext uri="{FF2B5EF4-FFF2-40B4-BE49-F238E27FC236}">
                <a16:creationId xmlns:a16="http://schemas.microsoft.com/office/drawing/2014/main" id="{49E98120-F140-D4AC-1B62-BD939167A7FF}"/>
              </a:ext>
            </a:extLst>
          </p:cNvPr>
          <p:cNvSpPr txBox="1"/>
          <p:nvPr/>
        </p:nvSpPr>
        <p:spPr>
          <a:xfrm>
            <a:off x="776468" y="5530455"/>
            <a:ext cx="3958542" cy="341632"/>
          </a:xfrm>
          <a:prstGeom prst="rect">
            <a:avLst/>
          </a:prstGeom>
          <a:solidFill>
            <a:schemeClr val="tx2">
              <a:lumMod val="60000"/>
              <a:lumOff val="40000"/>
            </a:schemeClr>
          </a:solidFill>
          <a:scene3d>
            <a:camera prst="orthographicFront"/>
            <a:lightRig rig="threePt" dir="t"/>
          </a:scene3d>
          <a:sp3d>
            <a:bevelT/>
          </a:sp3d>
        </p:spPr>
        <p:txBody>
          <a:bodyPr wrap="square" rtlCol="0">
            <a:spAutoFit/>
          </a:bodyPr>
          <a:lstStyle>
            <a:defPPr>
              <a:defRPr lang="en-US"/>
            </a:defPPr>
            <a:lvl1pPr>
              <a:defRPr>
                <a:solidFill>
                  <a:schemeClr val="bg1"/>
                </a:solidFill>
                <a:latin typeface="Frutiger LT Pro 57 Condensed" panose="020B0606020204020204"/>
              </a:defRPr>
            </a:lvl1pPr>
          </a:lstStyle>
          <a:p>
            <a:r>
              <a:rPr lang="en-US" dirty="0"/>
              <a:t>3. Produce JSON file</a:t>
            </a:r>
          </a:p>
        </p:txBody>
      </p:sp>
      <p:sp>
        <p:nvSpPr>
          <p:cNvPr id="16" name="TextBox 15">
            <a:extLst>
              <a:ext uri="{FF2B5EF4-FFF2-40B4-BE49-F238E27FC236}">
                <a16:creationId xmlns:a16="http://schemas.microsoft.com/office/drawing/2014/main" id="{21DE8E2C-53EE-A779-181F-D4170CDB2252}"/>
              </a:ext>
            </a:extLst>
          </p:cNvPr>
          <p:cNvSpPr txBox="1"/>
          <p:nvPr/>
        </p:nvSpPr>
        <p:spPr>
          <a:xfrm>
            <a:off x="333735" y="5907446"/>
            <a:ext cx="4689678" cy="340519"/>
          </a:xfrm>
          <a:prstGeom prst="roundRect">
            <a:avLst/>
          </a:prstGeom>
          <a:solidFill>
            <a:schemeClr val="accent3">
              <a:lumMod val="20000"/>
              <a:lumOff val="80000"/>
            </a:schemeClr>
          </a:solidFill>
          <a:ln>
            <a:solidFill>
              <a:srgbClr val="0070C0"/>
            </a:solidFill>
          </a:ln>
          <a:scene3d>
            <a:camera prst="orthographicFront"/>
            <a:lightRig rig="threePt" dir="t"/>
          </a:scene3d>
          <a:sp3d>
            <a:bevelT/>
          </a:sp3d>
        </p:spPr>
        <p:txBody>
          <a:bodyPr wrap="square" rtlCol="0">
            <a:spAutoFit/>
          </a:bodyPr>
          <a:lstStyle>
            <a:defPPr>
              <a:defRPr lang="en-US"/>
            </a:defPPr>
            <a:lvl1pPr marL="180975" marR="0" lvl="0" indent="-180975" algn="ctr" fontAlgn="auto">
              <a:lnSpc>
                <a:spcPct val="100000"/>
              </a:lnSpc>
              <a:spcBef>
                <a:spcPts val="0"/>
              </a:spcBef>
              <a:spcAft>
                <a:spcPts val="600"/>
              </a:spcAft>
              <a:buClrTx/>
              <a:buSzTx/>
              <a:buFont typeface="Wingdings" panose="05000000000000000000" pitchFamily="2" charset="2"/>
              <a:buChar char="ü"/>
              <a:tabLst/>
              <a:defRPr kumimoji="0" sz="1400" b="0" i="0" u="none" strike="noStrike" cap="none" spc="0" normalizeH="0" baseline="0">
                <a:ln>
                  <a:noFill/>
                </a:ln>
                <a:solidFill>
                  <a:prstClr val="black"/>
                </a:solidFill>
                <a:effectLst/>
                <a:uLnTx/>
                <a:uFillTx/>
                <a:latin typeface="Frutiger LT Std 57 Cn"/>
              </a:defRPr>
            </a:lvl1pPr>
          </a:lstStyle>
          <a:p>
            <a:r>
              <a:rPr lang="en-US" dirty="0"/>
              <a:t>Save file on your computer</a:t>
            </a:r>
          </a:p>
        </p:txBody>
      </p:sp>
      <p:sp>
        <p:nvSpPr>
          <p:cNvPr id="17" name="Arrow: Up-Down 16">
            <a:extLst>
              <a:ext uri="{FF2B5EF4-FFF2-40B4-BE49-F238E27FC236}">
                <a16:creationId xmlns:a16="http://schemas.microsoft.com/office/drawing/2014/main" id="{5D5CFD35-0716-1F6C-E97B-10AA8F47BDCF}"/>
              </a:ext>
            </a:extLst>
          </p:cNvPr>
          <p:cNvSpPr/>
          <p:nvPr/>
        </p:nvSpPr>
        <p:spPr>
          <a:xfrm>
            <a:off x="2521353" y="2898171"/>
            <a:ext cx="364603" cy="497033"/>
          </a:xfrm>
          <a:prstGeom prst="up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A7302A34-F1FA-C357-07ED-DA60EE5CEF41}"/>
              </a:ext>
            </a:extLst>
          </p:cNvPr>
          <p:cNvSpPr/>
          <p:nvPr/>
        </p:nvSpPr>
        <p:spPr>
          <a:xfrm>
            <a:off x="2521352" y="5033423"/>
            <a:ext cx="364603" cy="461674"/>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57B5F4-CACB-6DDD-C4C0-998ACEFB1BFC}"/>
              </a:ext>
            </a:extLst>
          </p:cNvPr>
          <p:cNvSpPr txBox="1"/>
          <p:nvPr/>
        </p:nvSpPr>
        <p:spPr>
          <a:xfrm>
            <a:off x="333735" y="1049811"/>
            <a:ext cx="4608654" cy="461665"/>
          </a:xfrm>
          <a:prstGeom prst="rect">
            <a:avLst/>
          </a:prstGeom>
          <a:noFill/>
        </p:spPr>
        <p:txBody>
          <a:bodyPr wrap="square" rtlCol="0">
            <a:spAutoFit/>
          </a:bodyPr>
          <a:lstStyle/>
          <a:p>
            <a:pPr marL="0" marR="0" lvl="0" indent="0" algn="ctr" defTabSz="914377" fontAlgn="auto">
              <a:lnSpc>
                <a:spcPct val="100000"/>
              </a:lnSpc>
              <a:spcBef>
                <a:spcPct val="0"/>
              </a:spcBef>
              <a:spcAft>
                <a:spcPts val="0"/>
              </a:spcAft>
              <a:buClrTx/>
              <a:buSzTx/>
              <a:tabLst/>
              <a:defRPr/>
            </a:pPr>
            <a:r>
              <a:rPr kumimoji="1" lang="en-US" sz="2400" b="1" dirty="0">
                <a:solidFill>
                  <a:srgbClr val="990002"/>
                </a:solidFill>
                <a:effectLst>
                  <a:outerShdw blurRad="38100" dist="38100" dir="2700000" algn="tl">
                    <a:srgbClr val="000000">
                      <a:alpha val="43137"/>
                    </a:srgbClr>
                  </a:outerShdw>
                </a:effectLst>
                <a:latin typeface="Frutiger LT Pro 57 Condensed" panose="020B0606020204020204" pitchFamily="34" charset="0"/>
                <a:ea typeface="+mj-ea"/>
                <a:cs typeface="+mj-cs"/>
              </a:rPr>
              <a:t>IPCC Inventory Software</a:t>
            </a:r>
          </a:p>
        </p:txBody>
      </p:sp>
      <p:grpSp>
        <p:nvGrpSpPr>
          <p:cNvPr id="28" name="Group 27">
            <a:extLst>
              <a:ext uri="{FF2B5EF4-FFF2-40B4-BE49-F238E27FC236}">
                <a16:creationId xmlns:a16="http://schemas.microsoft.com/office/drawing/2014/main" id="{AE5B916E-5694-6C2E-2F35-7644E488CE6D}"/>
              </a:ext>
            </a:extLst>
          </p:cNvPr>
          <p:cNvGrpSpPr/>
          <p:nvPr/>
        </p:nvGrpSpPr>
        <p:grpSpPr>
          <a:xfrm>
            <a:off x="5205585" y="1049810"/>
            <a:ext cx="6810452" cy="5095711"/>
            <a:chOff x="5205585" y="1268885"/>
            <a:chExt cx="6810452" cy="5095711"/>
          </a:xfrm>
        </p:grpSpPr>
        <p:sp>
          <p:nvSpPr>
            <p:cNvPr id="19" name="Rectangle: Rounded Corners 18">
              <a:extLst>
                <a:ext uri="{FF2B5EF4-FFF2-40B4-BE49-F238E27FC236}">
                  <a16:creationId xmlns:a16="http://schemas.microsoft.com/office/drawing/2014/main" id="{422C52DB-7D69-BE53-92F0-5680AE5B1DA3}"/>
                </a:ext>
              </a:extLst>
            </p:cNvPr>
            <p:cNvSpPr/>
            <p:nvPr/>
          </p:nvSpPr>
          <p:spPr>
            <a:xfrm>
              <a:off x="6271550" y="5470981"/>
              <a:ext cx="1990364" cy="893615"/>
            </a:xfrm>
            <a:prstGeom prst="roundRect">
              <a:avLst/>
            </a:prstGeom>
            <a:solidFill>
              <a:schemeClr val="bg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solidFill>
                    <a:schemeClr val="accent1"/>
                  </a:solidFill>
                </a:rPr>
                <a:t>4. Upload file to UNFCCC ETF Reporting Tool</a:t>
              </a:r>
            </a:p>
          </p:txBody>
        </p:sp>
        <p:sp>
          <p:nvSpPr>
            <p:cNvPr id="20" name="Arrow: Down 19">
              <a:extLst>
                <a:ext uri="{FF2B5EF4-FFF2-40B4-BE49-F238E27FC236}">
                  <a16:creationId xmlns:a16="http://schemas.microsoft.com/office/drawing/2014/main" id="{C425201B-CD47-BA2F-9E1D-DC0205C83C3C}"/>
                </a:ext>
              </a:extLst>
            </p:cNvPr>
            <p:cNvSpPr/>
            <p:nvPr/>
          </p:nvSpPr>
          <p:spPr>
            <a:xfrm rot="16200000">
              <a:off x="5482719" y="5696664"/>
              <a:ext cx="364603" cy="918872"/>
            </a:xfrm>
            <a:prstGeom prst="downArrow">
              <a:avLst>
                <a:gd name="adj1" fmla="val 47570"/>
                <a:gd name="adj2" fmla="val 50000"/>
              </a:avLst>
            </a:prstGeom>
            <a:gradFill flip="none" rotWithShape="1">
              <a:gsLst>
                <a:gs pos="0">
                  <a:schemeClr val="accent1">
                    <a:lumMod val="5000"/>
                    <a:lumOff val="95000"/>
                  </a:schemeClr>
                </a:gs>
                <a:gs pos="0">
                  <a:schemeClr val="accent1">
                    <a:lumMod val="45000"/>
                    <a:lumOff val="55000"/>
                  </a:schemeClr>
                </a:gs>
                <a:gs pos="76000">
                  <a:schemeClr val="bg2"/>
                </a:gs>
                <a:gs pos="100000">
                  <a:schemeClr val="bg2"/>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F0406C9-7392-2A12-CA96-FFCDE1BEF2CA}"/>
                </a:ext>
              </a:extLst>
            </p:cNvPr>
            <p:cNvPicPr>
              <a:picLocks noChangeAspect="1"/>
            </p:cNvPicPr>
            <p:nvPr/>
          </p:nvPicPr>
          <p:blipFill>
            <a:blip r:embed="rId3"/>
            <a:stretch>
              <a:fillRect/>
            </a:stretch>
          </p:blipFill>
          <p:spPr>
            <a:xfrm>
              <a:off x="6479895" y="1730550"/>
              <a:ext cx="5536142" cy="2496308"/>
            </a:xfrm>
            <a:prstGeom prst="rect">
              <a:avLst/>
            </a:prstGeom>
            <a:scene3d>
              <a:camera prst="orthographicFront"/>
              <a:lightRig rig="threePt" dir="t"/>
            </a:scene3d>
            <a:sp3d>
              <a:bevelT/>
            </a:sp3d>
          </p:spPr>
        </p:pic>
        <p:sp>
          <p:nvSpPr>
            <p:cNvPr id="26" name="TextBox 25">
              <a:extLst>
                <a:ext uri="{FF2B5EF4-FFF2-40B4-BE49-F238E27FC236}">
                  <a16:creationId xmlns:a16="http://schemas.microsoft.com/office/drawing/2014/main" id="{3474F915-9EE9-8CDE-8B5B-717EBCB2AD0A}"/>
                </a:ext>
              </a:extLst>
            </p:cNvPr>
            <p:cNvSpPr txBox="1"/>
            <p:nvPr/>
          </p:nvSpPr>
          <p:spPr>
            <a:xfrm>
              <a:off x="6551272" y="4339904"/>
              <a:ext cx="4907874" cy="923330"/>
            </a:xfrm>
            <a:prstGeom prst="rect">
              <a:avLst/>
            </a:prstGeom>
            <a:noFill/>
          </p:spPr>
          <p:txBody>
            <a:bodyPr wrap="square" rtlCol="0">
              <a:spAutoFit/>
            </a:bodyPr>
            <a:lstStyle/>
            <a:p>
              <a:r>
                <a:rPr lang="en-US" b="1" dirty="0">
                  <a:solidFill>
                    <a:schemeClr val="accent1"/>
                  </a:solidFill>
                  <a:latin typeface="Frutiger LT Pro 57 Condensed" panose="020B0606020204020204"/>
                </a:rPr>
                <a:t>        </a:t>
              </a:r>
              <a:r>
                <a:rPr lang="en-US" b="1" u="sng" dirty="0">
                  <a:solidFill>
                    <a:schemeClr val="accent1"/>
                  </a:solidFill>
                  <a:latin typeface="Frutiger LT Pro 57 Condensed" panose="020B0606020204020204"/>
                </a:rPr>
                <a:t>Complete, Easy to Use, Fundamental </a:t>
              </a:r>
              <a:br>
                <a:rPr lang="en-US" b="1" dirty="0">
                  <a:solidFill>
                    <a:schemeClr val="accent1"/>
                  </a:solidFill>
                  <a:latin typeface="Frutiger LT Pro 57 Condensed" panose="020B0606020204020204"/>
                </a:rPr>
              </a:br>
              <a:r>
                <a:rPr lang="en-US" dirty="0">
                  <a:solidFill>
                    <a:schemeClr val="accent1"/>
                  </a:solidFill>
                  <a:latin typeface="Frutiger LT Pro 57 Condensed" panose="020B0606020204020204"/>
                </a:rPr>
                <a:t>IPCC Inventory Software used to complete </a:t>
              </a:r>
              <a:r>
                <a:rPr lang="en-US" u="sng" dirty="0">
                  <a:solidFill>
                    <a:schemeClr val="accent1"/>
                  </a:solidFill>
                  <a:latin typeface="Frutiger LT Pro 57 Condensed" panose="020B0606020204020204"/>
                </a:rPr>
                <a:t>60 tables of the CRT  for each year of the time series!</a:t>
              </a:r>
              <a:endParaRPr lang="en-US" dirty="0">
                <a:solidFill>
                  <a:schemeClr val="accent1"/>
                </a:solidFill>
                <a:latin typeface="Frutiger LT Pro 57 Condensed" panose="020B0606020204020204"/>
              </a:endParaRPr>
            </a:p>
          </p:txBody>
        </p:sp>
        <p:sp>
          <p:nvSpPr>
            <p:cNvPr id="27" name="TextBox 26">
              <a:extLst>
                <a:ext uri="{FF2B5EF4-FFF2-40B4-BE49-F238E27FC236}">
                  <a16:creationId xmlns:a16="http://schemas.microsoft.com/office/drawing/2014/main" id="{FDCE3235-238C-BA97-602B-FA667AFCBE57}"/>
                </a:ext>
              </a:extLst>
            </p:cNvPr>
            <p:cNvSpPr txBox="1"/>
            <p:nvPr/>
          </p:nvSpPr>
          <p:spPr>
            <a:xfrm>
              <a:off x="6967959" y="1268885"/>
              <a:ext cx="3962325" cy="461665"/>
            </a:xfrm>
            <a:prstGeom prst="rect">
              <a:avLst/>
            </a:prstGeom>
            <a:noFill/>
          </p:spPr>
          <p:txBody>
            <a:bodyPr wrap="square" rtlCol="0">
              <a:spAutoFit/>
            </a:bodyPr>
            <a:lstStyle/>
            <a:p>
              <a:pPr algn="ctr" defTabSz="914377">
                <a:spcBef>
                  <a:spcPct val="0"/>
                </a:spcBef>
                <a:buFontTx/>
                <a:buNone/>
                <a:defRPr/>
              </a:pPr>
              <a:r>
                <a:rPr kumimoji="1" lang="en-US" sz="2400" b="1" dirty="0">
                  <a:solidFill>
                    <a:srgbClr val="990002"/>
                  </a:solidFill>
                  <a:effectLst>
                    <a:outerShdw blurRad="38100" dist="38100" dir="2700000" algn="tl">
                      <a:srgbClr val="000000">
                        <a:alpha val="43137"/>
                      </a:srgbClr>
                    </a:outerShdw>
                  </a:effectLst>
                  <a:latin typeface="Frutiger LT Pro 57 Condensed" panose="020B0606020204020204" pitchFamily="34" charset="0"/>
                  <a:ea typeface="+mj-ea"/>
                  <a:cs typeface="+mj-cs"/>
                </a:rPr>
                <a:t>UNFCCC ETF Reporting Tool</a:t>
              </a:r>
            </a:p>
          </p:txBody>
        </p:sp>
        <p:sp>
          <p:nvSpPr>
            <p:cNvPr id="24" name="Arrow: Bent-Up 23">
              <a:extLst>
                <a:ext uri="{FF2B5EF4-FFF2-40B4-BE49-F238E27FC236}">
                  <a16:creationId xmlns:a16="http://schemas.microsoft.com/office/drawing/2014/main" id="{355DF479-E5E7-5C02-6C82-44E7775F64F1}"/>
                </a:ext>
              </a:extLst>
            </p:cNvPr>
            <p:cNvSpPr/>
            <p:nvPr/>
          </p:nvSpPr>
          <p:spPr>
            <a:xfrm>
              <a:off x="8409008" y="4149524"/>
              <a:ext cx="3449256" cy="1900991"/>
            </a:xfrm>
            <a:prstGeom prst="bentUpArrow">
              <a:avLst>
                <a:gd name="adj1" fmla="val 12043"/>
                <a:gd name="adj2" fmla="val 13846"/>
                <a:gd name="adj3" fmla="val 3566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descr="Award ribbon with star">
            <a:extLst>
              <a:ext uri="{FF2B5EF4-FFF2-40B4-BE49-F238E27FC236}">
                <a16:creationId xmlns:a16="http://schemas.microsoft.com/office/drawing/2014/main" id="{FEA7E6AC-BED5-A419-DD10-3A502E6830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0705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3E1C-4E5A-95A1-8F21-C5865CFA58B0}"/>
              </a:ext>
            </a:extLst>
          </p:cNvPr>
          <p:cNvSpPr>
            <a:spLocks noGrp="1"/>
          </p:cNvSpPr>
          <p:nvPr>
            <p:ph type="title"/>
          </p:nvPr>
        </p:nvSpPr>
        <p:spPr>
          <a:xfrm>
            <a:off x="804672" y="1055098"/>
            <a:ext cx="6557662" cy="4747805"/>
          </a:xfrm>
        </p:spPr>
        <p:txBody>
          <a:bodyPr vert="horz" lIns="91440" tIns="45720" rIns="91440" bIns="45720" rtlCol="0" anchor="ctr">
            <a:normAutofit/>
          </a:bodyPr>
          <a:lstStyle/>
          <a:p>
            <a:r>
              <a:rPr lang="en-US" sz="4400" b="1" kern="1200" dirty="0">
                <a:solidFill>
                  <a:schemeClr val="bg1">
                    <a:lumMod val="95000"/>
                  </a:schemeClr>
                </a:solidFill>
                <a:latin typeface="+mj-lt"/>
                <a:ea typeface="+mj-ea"/>
                <a:cs typeface="+mj-cs"/>
              </a:rPr>
              <a:t>2. CRT Data Set Manager </a:t>
            </a:r>
          </a:p>
        </p:txBody>
      </p:sp>
    </p:spTree>
    <p:extLst>
      <p:ext uri="{BB962C8B-B14F-4D97-AF65-F5344CB8AC3E}">
        <p14:creationId xmlns:p14="http://schemas.microsoft.com/office/powerpoint/2010/main" val="87097572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F6CE5F-4225-F319-8ACD-2C4003DA000C}"/>
              </a:ext>
            </a:extLst>
          </p:cNvPr>
          <p:cNvPicPr>
            <a:picLocks noChangeAspect="1"/>
          </p:cNvPicPr>
          <p:nvPr/>
        </p:nvPicPr>
        <p:blipFill>
          <a:blip r:embed="rId2"/>
          <a:stretch>
            <a:fillRect/>
          </a:stretch>
        </p:blipFill>
        <p:spPr>
          <a:xfrm>
            <a:off x="937210" y="1703580"/>
            <a:ext cx="9285654" cy="1202805"/>
          </a:xfrm>
          <a:prstGeom prst="rect">
            <a:avLst/>
          </a:prstGeom>
        </p:spPr>
      </p:pic>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p:txBody>
          <a:bodyPr/>
          <a:lstStyle/>
          <a:p>
            <a:r>
              <a:rPr lang="en-US">
                <a:solidFill>
                  <a:schemeClr val="bg1"/>
                </a:solidFill>
              </a:rPr>
              <a:t>Introducing CRT Data Set Manager</a:t>
            </a:r>
          </a:p>
        </p:txBody>
      </p:sp>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971563"/>
            <a:ext cx="10800000" cy="3960000"/>
          </a:xfrm>
        </p:spPr>
        <p:txBody>
          <a:bodyPr>
            <a:normAutofit fontScale="92500" lnSpcReduction="10000"/>
          </a:bodyPr>
          <a:lstStyle/>
          <a:p>
            <a:pPr marL="360000" indent="-360000">
              <a:spcBef>
                <a:spcPts val="300"/>
              </a:spcBef>
              <a:spcAft>
                <a:spcPts val="300"/>
              </a:spcAft>
              <a:buFont typeface="+mj-lt"/>
              <a:buAutoNum type="arabicPeriod"/>
            </a:pPr>
            <a:r>
              <a:rPr lang="en-US" sz="1800" b="1" i="0" u="none" strike="noStrike" baseline="0" dirty="0">
                <a:solidFill>
                  <a:srgbClr val="0070C0"/>
                </a:solidFill>
                <a:latin typeface="Frutiger LT Pro 57 Condensed" panose="020B0606020204020204" pitchFamily="34" charset="0"/>
              </a:rPr>
              <a:t>Navigate to </a:t>
            </a:r>
            <a:r>
              <a:rPr lang="en-US" sz="1800" b="0" i="0" u="none" strike="noStrike" baseline="0" dirty="0">
                <a:solidFill>
                  <a:srgbClr val="0070C0"/>
                </a:solidFill>
                <a:latin typeface="Frutiger LT Pro 57 Condensed" panose="020B0606020204020204" pitchFamily="34" charset="0"/>
              </a:rPr>
              <a:t>Main Menu and </a:t>
            </a:r>
            <a:r>
              <a:rPr lang="en-US" sz="1800" dirty="0">
                <a:solidFill>
                  <a:srgbClr val="0070C0"/>
                </a:solidFill>
                <a:latin typeface="Frutiger LT Pro 57 Condensed" panose="020B0606020204020204" pitchFamily="34" charset="0"/>
              </a:rPr>
              <a:t>select </a:t>
            </a:r>
            <a:r>
              <a:rPr lang="en-US" sz="1800" b="1" dirty="0">
                <a:solidFill>
                  <a:srgbClr val="0070C0"/>
                </a:solidFill>
                <a:latin typeface="Frutiger LT Pro 57 Condensed" panose="020B0606020204020204" pitchFamily="34" charset="0"/>
              </a:rPr>
              <a:t>“Export/Import” </a:t>
            </a:r>
            <a:endParaRPr lang="en-US" sz="1800" b="1" i="0" u="none" strike="noStrike" baseline="0" dirty="0">
              <a:solidFill>
                <a:srgbClr val="0070C0"/>
              </a:solidFill>
              <a:latin typeface="Frutiger LT Pro 57 Condensed" panose="020B0606020204020204" pitchFamily="34" charset="0"/>
            </a:endParaRPr>
          </a:p>
          <a:p>
            <a:pPr marL="360000" indent="-360000">
              <a:spcBef>
                <a:spcPts val="300"/>
              </a:spcBef>
              <a:spcAft>
                <a:spcPts val="300"/>
              </a:spcAft>
              <a:buFont typeface="+mj-lt"/>
              <a:buAutoNum type="arabicPeriod"/>
            </a:pPr>
            <a:r>
              <a:rPr lang="en-US" sz="1800" b="1" i="0" u="none" strike="noStrike" baseline="0" dirty="0">
                <a:solidFill>
                  <a:srgbClr val="0070C0"/>
                </a:solidFill>
                <a:latin typeface="Frutiger LT Pro 57 Condensed" panose="020B0606020204020204" pitchFamily="34" charset="0"/>
              </a:rPr>
              <a:t>Select </a:t>
            </a:r>
            <a:r>
              <a:rPr lang="en-US" sz="1800" dirty="0">
                <a:solidFill>
                  <a:srgbClr val="0070C0"/>
                </a:solidFill>
                <a:latin typeface="Frutiger LT Pro 57 Condensed" panose="020B0606020204020204" pitchFamily="34" charset="0"/>
              </a:rPr>
              <a:t>“Export” and “UNFCCC CRT” </a:t>
            </a: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dirty="0">
              <a:solidFill>
                <a:srgbClr val="0070C0"/>
              </a:solidFill>
              <a:latin typeface="Frutiger LT Pro 57 Condensed" panose="020B0606020204020204" pitchFamily="34" charset="0"/>
            </a:endParaRPr>
          </a:p>
          <a:p>
            <a:pPr marL="360000" indent="-360000">
              <a:spcBef>
                <a:spcPts val="300"/>
              </a:spcBef>
              <a:spcAft>
                <a:spcPts val="300"/>
              </a:spcAft>
            </a:pPr>
            <a:r>
              <a:rPr lang="en-US" sz="1800" dirty="0">
                <a:solidFill>
                  <a:srgbClr val="0070C0"/>
                </a:solidFill>
                <a:latin typeface="Frutiger LT Pro 57 Condensed" panose="020B0606020204020204" pitchFamily="34" charset="0"/>
              </a:rPr>
              <a:t>This opens the </a:t>
            </a:r>
            <a:r>
              <a:rPr lang="en-US" sz="1800" b="1" dirty="0">
                <a:solidFill>
                  <a:srgbClr val="0070C0"/>
                </a:solidFill>
                <a:latin typeface="Frutiger LT Pro 57 Condensed" panose="020B0606020204020204" pitchFamily="34" charset="0"/>
              </a:rPr>
              <a:t>CRT Data Set Manager </a:t>
            </a:r>
            <a:r>
              <a:rPr lang="en-US" sz="1800" dirty="0">
                <a:solidFill>
                  <a:srgbClr val="0070C0"/>
                </a:solidFill>
                <a:latin typeface="Frutiger LT Pro 57 Condensed" panose="020B0606020204020204" pitchFamily="34" charset="0"/>
              </a:rPr>
              <a:t>interface</a:t>
            </a:r>
            <a:endParaRPr lang="en-US" sz="1800" b="1"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b="1" dirty="0">
              <a:solidFill>
                <a:srgbClr val="0070C0"/>
              </a:solidFill>
              <a:latin typeface="Frutiger LT Pro 57 Condensed" panose="020B0606020204020204" pitchFamily="34" charset="0"/>
            </a:endParaRPr>
          </a:p>
          <a:p>
            <a:pPr marL="360000" indent="-360000">
              <a:spcBef>
                <a:spcPts val="300"/>
              </a:spcBef>
              <a:spcAft>
                <a:spcPts val="300"/>
              </a:spcAft>
            </a:pPr>
            <a:endParaRPr lang="en-US" sz="1800" b="1" dirty="0">
              <a:solidFill>
                <a:srgbClr val="0070C0"/>
              </a:solidFill>
              <a:latin typeface="Frutiger LT Pro 57 Condensed" panose="020B0606020204020204" pitchFamily="34" charset="0"/>
            </a:endParaRPr>
          </a:p>
        </p:txBody>
      </p:sp>
      <p:sp>
        <p:nvSpPr>
          <p:cNvPr id="4" name="Title 6">
            <a:extLst>
              <a:ext uri="{FF2B5EF4-FFF2-40B4-BE49-F238E27FC236}">
                <a16:creationId xmlns:a16="http://schemas.microsoft.com/office/drawing/2014/main" id="{CECFA04E-5D46-D4A5-A987-E2A453F93E66}"/>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Access CRT Interface in </a:t>
            </a:r>
            <a:r>
              <a:rPr lang="en-GB" sz="3300" b="1" i="1" dirty="0">
                <a:solidFill>
                  <a:srgbClr val="990002"/>
                </a:solidFill>
              </a:rPr>
              <a:t>Software</a:t>
            </a:r>
            <a:endParaRPr lang="en-US" sz="3300" b="1" i="1" dirty="0">
              <a:solidFill>
                <a:srgbClr val="990002"/>
              </a:solidFill>
            </a:endParaRPr>
          </a:p>
        </p:txBody>
      </p:sp>
      <p:pic>
        <p:nvPicPr>
          <p:cNvPr id="10" name="Graphic 9" descr="Badge 1 with solid fill">
            <a:extLst>
              <a:ext uri="{FF2B5EF4-FFF2-40B4-BE49-F238E27FC236}">
                <a16:creationId xmlns:a16="http://schemas.microsoft.com/office/drawing/2014/main" id="{BFE4A9A8-5BFD-C9CD-5102-CAB79C2299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0962" y="1351156"/>
            <a:ext cx="352424" cy="352424"/>
          </a:xfrm>
          <a:prstGeom prst="rect">
            <a:avLst/>
          </a:prstGeom>
        </p:spPr>
      </p:pic>
      <p:pic>
        <p:nvPicPr>
          <p:cNvPr id="11" name="Graphic 10" descr="Badge with solid fill">
            <a:extLst>
              <a:ext uri="{FF2B5EF4-FFF2-40B4-BE49-F238E27FC236}">
                <a16:creationId xmlns:a16="http://schemas.microsoft.com/office/drawing/2014/main" id="{C01DDB55-CA25-AE43-3230-DDF39921F5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388" y="2512579"/>
            <a:ext cx="356616" cy="356616"/>
          </a:xfrm>
          <a:prstGeom prst="rect">
            <a:avLst/>
          </a:prstGeom>
        </p:spPr>
      </p:pic>
      <p:pic>
        <p:nvPicPr>
          <p:cNvPr id="5" name="Graphic 4" descr="Award ribbon with star">
            <a:extLst>
              <a:ext uri="{FF2B5EF4-FFF2-40B4-BE49-F238E27FC236}">
                <a16:creationId xmlns:a16="http://schemas.microsoft.com/office/drawing/2014/main" id="{49660CBB-A437-8AA4-5EA3-BD0EAFAEC8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0944013A-71C0-EF93-9641-44C3F922B33B}"/>
              </a:ext>
            </a:extLst>
          </p:cNvPr>
          <p:cNvPicPr>
            <a:picLocks noChangeAspect="1"/>
          </p:cNvPicPr>
          <p:nvPr/>
        </p:nvPicPr>
        <p:blipFill>
          <a:blip r:embed="rId9"/>
          <a:stretch>
            <a:fillRect/>
          </a:stretch>
        </p:blipFill>
        <p:spPr>
          <a:xfrm>
            <a:off x="5580037" y="3078452"/>
            <a:ext cx="5345138" cy="3069416"/>
          </a:xfrm>
          <a:prstGeom prst="rect">
            <a:avLst/>
          </a:prstGeom>
          <a:ln w="3175">
            <a:solidFill>
              <a:schemeClr val="tx1"/>
            </a:solidFill>
          </a:ln>
        </p:spPr>
      </p:pic>
    </p:spTree>
    <p:extLst>
      <p:ext uri="{BB962C8B-B14F-4D97-AF65-F5344CB8AC3E}">
        <p14:creationId xmlns:p14="http://schemas.microsoft.com/office/powerpoint/2010/main" val="13324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894566"/>
            <a:ext cx="11520000" cy="5400000"/>
          </a:xfrm>
        </p:spPr>
        <p:txBody>
          <a:bodyPr>
            <a:noAutofit/>
          </a:bodyPr>
          <a:lstStyle/>
          <a:p>
            <a:pPr marL="180000" indent="-180000">
              <a:spcBef>
                <a:spcPts val="300"/>
              </a:spcBef>
              <a:spcAft>
                <a:spcPts val="300"/>
              </a:spcAft>
            </a:pPr>
            <a:r>
              <a:rPr lang="en-US" sz="1700" dirty="0">
                <a:solidFill>
                  <a:srgbClr val="0070C0"/>
                </a:solidFill>
                <a:latin typeface="Frutiger LT Pro 57 Condensed" panose="020B0606020204020204" pitchFamily="34" charset="0"/>
              </a:rPr>
              <a:t>The </a:t>
            </a:r>
            <a:r>
              <a:rPr lang="en-US" sz="1700" b="1" dirty="0">
                <a:solidFill>
                  <a:srgbClr val="0070C0"/>
                </a:solidFill>
                <a:latin typeface="Frutiger LT Pro 57 Condensed" panose="020B0606020204020204" pitchFamily="34" charset="0"/>
              </a:rPr>
              <a:t>CRT Data Set Manager </a:t>
            </a:r>
            <a:r>
              <a:rPr lang="en-US" sz="1700" dirty="0">
                <a:solidFill>
                  <a:srgbClr val="0070C0"/>
                </a:solidFill>
                <a:latin typeface="Frutiger LT Pro 57 Condensed" panose="020B0606020204020204" pitchFamily="34" charset="0"/>
              </a:rPr>
              <a:t>is the interface allowing you to create one or more data sets to prepare your submission</a:t>
            </a:r>
            <a:br>
              <a:rPr lang="en-US" sz="1700" dirty="0">
                <a:solidFill>
                  <a:srgbClr val="0070C0"/>
                </a:solidFill>
                <a:latin typeface="Frutiger LT Pro 57 Condensed" panose="020B0606020204020204" pitchFamily="34" charset="0"/>
              </a:rPr>
            </a:br>
            <a:r>
              <a:rPr lang="en-US" sz="1700" dirty="0">
                <a:solidFill>
                  <a:srgbClr val="0070C0"/>
                </a:solidFill>
                <a:latin typeface="Frutiger LT Pro 57 Condensed" panose="020B0606020204020204" pitchFamily="34" charset="0"/>
              </a:rPr>
              <a:t>to the UNFCCC ETF Reporting Tool.</a:t>
            </a:r>
          </a:p>
          <a:p>
            <a:pPr marL="180000" indent="-180000">
              <a:spcBef>
                <a:spcPts val="300"/>
              </a:spcBef>
              <a:spcAft>
                <a:spcPts val="300"/>
              </a:spcAft>
            </a:pPr>
            <a:r>
              <a:rPr lang="en-US" sz="1700" dirty="0">
                <a:solidFill>
                  <a:srgbClr val="0070C0"/>
                </a:solidFill>
                <a:latin typeface="Frutiger LT Pro 57 Condensed" panose="020B0606020204020204" pitchFamily="34" charset="0"/>
              </a:rPr>
              <a:t>Upon first opening, you have two options: </a:t>
            </a:r>
          </a:p>
          <a:p>
            <a:pPr marL="542925" lvl="1" indent="-180975">
              <a:spcBef>
                <a:spcPts val="300"/>
              </a:spcBef>
              <a:spcAft>
                <a:spcPts val="300"/>
              </a:spcAft>
            </a:pPr>
            <a:r>
              <a:rPr lang="en-US" sz="1700" dirty="0">
                <a:solidFill>
                  <a:srgbClr val="0070C0"/>
                </a:solidFill>
                <a:latin typeface="Frutiger LT Pro 57 Condensed" panose="020B0606020204020204" pitchFamily="34" charset="0"/>
              </a:rPr>
              <a:t>Create a </a:t>
            </a:r>
            <a:r>
              <a:rPr lang="en-US" sz="1700" b="1" dirty="0">
                <a:solidFill>
                  <a:srgbClr val="0070C0"/>
                </a:solidFill>
                <a:latin typeface="Frutiger LT Pro 57 Condensed" panose="020B0606020204020204" pitchFamily="34" charset="0"/>
              </a:rPr>
              <a:t>New CRT Data Set</a:t>
            </a:r>
          </a:p>
          <a:p>
            <a:pPr marL="542925" lvl="1" indent="-180975">
              <a:spcBef>
                <a:spcPts val="300"/>
              </a:spcBef>
              <a:spcAft>
                <a:spcPts val="300"/>
              </a:spcAft>
            </a:pPr>
            <a:r>
              <a:rPr lang="en-US" sz="1700" b="1" dirty="0">
                <a:solidFill>
                  <a:srgbClr val="0070C0"/>
                </a:solidFill>
                <a:latin typeface="Frutiger LT Pro 57 Condensed" panose="020B0606020204020204" pitchFamily="34" charset="0"/>
              </a:rPr>
              <a:t>Import CRT Data Set</a:t>
            </a:r>
          </a:p>
          <a:p>
            <a:pPr marL="180000" indent="-180000">
              <a:spcBef>
                <a:spcPts val="300"/>
              </a:spcBef>
              <a:spcAft>
                <a:spcPts val="300"/>
              </a:spcAft>
            </a:pPr>
            <a:r>
              <a:rPr lang="en-US" sz="1700" dirty="0">
                <a:solidFill>
                  <a:srgbClr val="0070C0"/>
                </a:solidFill>
                <a:latin typeface="Frutiger LT Pro 57 Condensed" panose="020B0606020204020204" pitchFamily="34" charset="0"/>
              </a:rPr>
              <a:t>Once you have one or more data sets, additional features </a:t>
            </a:r>
            <a:br>
              <a:rPr lang="en-US" sz="1700" dirty="0">
                <a:solidFill>
                  <a:srgbClr val="0070C0"/>
                </a:solidFill>
                <a:latin typeface="Frutiger LT Pro 57 Condensed" panose="020B0606020204020204" pitchFamily="34" charset="0"/>
              </a:rPr>
            </a:br>
            <a:r>
              <a:rPr lang="en-US" sz="1700" dirty="0">
                <a:solidFill>
                  <a:srgbClr val="0070C0"/>
                </a:solidFill>
                <a:latin typeface="Frutiger LT Pro 57 Condensed" panose="020B0606020204020204" pitchFamily="34" charset="0"/>
              </a:rPr>
              <a:t>will be highlighted:</a:t>
            </a:r>
          </a:p>
          <a:p>
            <a:pPr marL="542925" lvl="1" indent="-180975">
              <a:spcBef>
                <a:spcPts val="300"/>
              </a:spcBef>
              <a:spcAft>
                <a:spcPts val="300"/>
              </a:spcAft>
            </a:pPr>
            <a:r>
              <a:rPr lang="en-US" sz="1700" b="1" dirty="0">
                <a:solidFill>
                  <a:srgbClr val="0070C0"/>
                </a:solidFill>
                <a:latin typeface="Frutiger LT Pro 57 Condensed" panose="020B0606020204020204" pitchFamily="34" charset="0"/>
              </a:rPr>
              <a:t>Edit CRT Data Set</a:t>
            </a:r>
          </a:p>
          <a:p>
            <a:pPr marL="542925" lvl="1" indent="-180975">
              <a:spcBef>
                <a:spcPts val="300"/>
              </a:spcBef>
              <a:spcAft>
                <a:spcPts val="300"/>
              </a:spcAft>
            </a:pPr>
            <a:r>
              <a:rPr lang="en-US" sz="1700" b="1" dirty="0">
                <a:solidFill>
                  <a:srgbClr val="0070C0"/>
                </a:solidFill>
                <a:latin typeface="Frutiger LT Pro 57 Condensed" panose="020B0606020204020204" pitchFamily="34" charset="0"/>
              </a:rPr>
              <a:t>Open tables</a:t>
            </a:r>
          </a:p>
          <a:p>
            <a:pPr marL="542925" lvl="1" indent="-180975">
              <a:spcBef>
                <a:spcPts val="300"/>
              </a:spcBef>
              <a:spcAft>
                <a:spcPts val="300"/>
              </a:spcAft>
            </a:pPr>
            <a:r>
              <a:rPr lang="en-US" sz="1700" b="1" dirty="0">
                <a:solidFill>
                  <a:srgbClr val="0070C0"/>
                </a:solidFill>
                <a:latin typeface="Frutiger LT Pro 57 Condensed" panose="020B0606020204020204" pitchFamily="34" charset="0"/>
              </a:rPr>
              <a:t>Generate JSON</a:t>
            </a:r>
          </a:p>
          <a:p>
            <a:pPr marL="542925" lvl="1" indent="-180975">
              <a:spcBef>
                <a:spcPts val="300"/>
              </a:spcBef>
              <a:spcAft>
                <a:spcPts val="300"/>
              </a:spcAft>
            </a:pPr>
            <a:r>
              <a:rPr lang="en-US" sz="1700" b="1" dirty="0">
                <a:solidFill>
                  <a:srgbClr val="0070C0"/>
                </a:solidFill>
                <a:latin typeface="Frutiger LT Pro 57 Condensed" panose="020B0606020204020204" pitchFamily="34" charset="0"/>
              </a:rPr>
              <a:t>Refresh Values </a:t>
            </a:r>
          </a:p>
          <a:p>
            <a:pPr marL="542925" lvl="1" indent="-180975">
              <a:spcBef>
                <a:spcPts val="300"/>
              </a:spcBef>
              <a:spcAft>
                <a:spcPts val="300"/>
              </a:spcAft>
            </a:pPr>
            <a:r>
              <a:rPr lang="en-US" sz="1700" b="1" dirty="0">
                <a:solidFill>
                  <a:srgbClr val="0070C0"/>
                </a:solidFill>
                <a:latin typeface="Frutiger LT Pro 57 Condensed" panose="020B0606020204020204" pitchFamily="34" charset="0"/>
              </a:rPr>
              <a:t>Delete CRT Data Set</a:t>
            </a:r>
          </a:p>
          <a:p>
            <a:pPr marL="542925" lvl="1" indent="-180975">
              <a:spcBef>
                <a:spcPts val="300"/>
              </a:spcBef>
              <a:spcAft>
                <a:spcPts val="1200"/>
              </a:spcAft>
            </a:pPr>
            <a:r>
              <a:rPr lang="en-US" sz="1700" b="1" dirty="0">
                <a:solidFill>
                  <a:srgbClr val="0070C0"/>
                </a:solidFill>
                <a:latin typeface="Frutiger LT Pro 57 Condensed" panose="020B0606020204020204" pitchFamily="34" charset="0"/>
              </a:rPr>
              <a:t>Export CRT Data Set</a:t>
            </a:r>
          </a:p>
          <a:p>
            <a:pPr marL="180000" indent="-180000">
              <a:spcBef>
                <a:spcPts val="300"/>
              </a:spcBef>
              <a:spcAft>
                <a:spcPts val="300"/>
              </a:spcAft>
            </a:pPr>
            <a:r>
              <a:rPr lang="en-US" sz="1700" b="0" i="0" u="none" strike="noStrike" baseline="0" dirty="0">
                <a:solidFill>
                  <a:srgbClr val="0070C0"/>
                </a:solidFill>
                <a:latin typeface="Frutiger LT Pro 57 Condensed" panose="020B0606020204020204" pitchFamily="34" charset="0"/>
              </a:rPr>
              <a:t>A single </a:t>
            </a:r>
            <a:r>
              <a:rPr lang="en-US" sz="1700" b="1" i="0" u="none" strike="noStrike" baseline="0" dirty="0">
                <a:solidFill>
                  <a:srgbClr val="0070C0"/>
                </a:solidFill>
                <a:latin typeface="Frutiger LT Pro 57 Condensed" panose="020B0606020204020204" pitchFamily="34" charset="0"/>
              </a:rPr>
              <a:t>CRT Data Set </a:t>
            </a:r>
            <a:r>
              <a:rPr lang="en-US" sz="1700" b="0" i="0" u="none" strike="noStrike" baseline="0" dirty="0">
                <a:solidFill>
                  <a:srgbClr val="0070C0"/>
                </a:solidFill>
                <a:latin typeface="Frutiger LT Pro 57 Condensed" panose="020B0606020204020204" pitchFamily="34" charset="0"/>
              </a:rPr>
              <a:t>represents a particular instance of CRT export which holds CRT Tables with data for the set of years that were selected during CRT Data Set creation.  </a:t>
            </a:r>
          </a:p>
          <a:p>
            <a:pPr marL="180000" indent="-180000">
              <a:spcBef>
                <a:spcPts val="300"/>
              </a:spcBef>
              <a:spcAft>
                <a:spcPts val="300"/>
              </a:spcAft>
            </a:pPr>
            <a:r>
              <a:rPr lang="en-US" sz="1700" b="0" i="0" u="none" strike="noStrike" baseline="0" dirty="0">
                <a:solidFill>
                  <a:srgbClr val="0070C0"/>
                </a:solidFill>
                <a:latin typeface="Frutiger LT Pro 57 Condensed" panose="020B0606020204020204" pitchFamily="34" charset="0"/>
              </a:rPr>
              <a:t>The </a:t>
            </a:r>
            <a:r>
              <a:rPr lang="en-US" sz="1700" b="0" i="1" u="none" strike="noStrike" baseline="0" dirty="0">
                <a:solidFill>
                  <a:srgbClr val="0070C0"/>
                </a:solidFill>
                <a:latin typeface="Frutiger LT Pro 57 Condensed" panose="020B0606020204020204" pitchFamily="34" charset="0"/>
              </a:rPr>
              <a:t>Software </a:t>
            </a:r>
            <a:r>
              <a:rPr lang="en-US" sz="1700" b="0" i="0" u="none" strike="noStrike" baseline="0" dirty="0">
                <a:solidFill>
                  <a:srgbClr val="0070C0"/>
                </a:solidFill>
                <a:latin typeface="Frutiger LT Pro 57 Condensed" panose="020B0606020204020204" pitchFamily="34" charset="0"/>
              </a:rPr>
              <a:t>allows the user to maintain multiple </a:t>
            </a:r>
            <a:r>
              <a:rPr lang="en-US" sz="1700" b="1" i="0" u="none" strike="noStrike" baseline="0" dirty="0">
                <a:solidFill>
                  <a:srgbClr val="0070C0"/>
                </a:solidFill>
                <a:latin typeface="Frutiger LT Pro 57 Condensed" panose="020B0606020204020204" pitchFamily="34" charset="0"/>
              </a:rPr>
              <a:t>CRT Data Sets</a:t>
            </a:r>
            <a:r>
              <a:rPr lang="en-US" sz="1700" b="0" i="0" u="none" strike="noStrike" baseline="0" dirty="0">
                <a:solidFill>
                  <a:srgbClr val="0070C0"/>
                </a:solidFill>
                <a:latin typeface="Frutiger LT Pro 57 Condensed" panose="020B0606020204020204" pitchFamily="34" charset="0"/>
              </a:rPr>
              <a:t> that are independent of each other and thus can be managed and exported independently (as JSON or XML). </a:t>
            </a:r>
            <a:endParaRPr lang="en-US" sz="1700" b="1" dirty="0">
              <a:solidFill>
                <a:srgbClr val="0070C0"/>
              </a:solidFill>
              <a:latin typeface="Frutiger LT Pro 57 Condensed" panose="020B0606020204020204" pitchFamily="34" charset="0"/>
            </a:endParaRPr>
          </a:p>
        </p:txBody>
      </p:sp>
      <p:sp>
        <p:nvSpPr>
          <p:cNvPr id="4" name="Title 6">
            <a:extLst>
              <a:ext uri="{FF2B5EF4-FFF2-40B4-BE49-F238E27FC236}">
                <a16:creationId xmlns:a16="http://schemas.microsoft.com/office/drawing/2014/main" id="{4A6F2781-769F-9E5A-6FCD-05A2E8EF24A0}"/>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Functionalities of the CRT Data Set Manager </a:t>
            </a:r>
            <a:endParaRPr lang="en-US" sz="3300" b="1" dirty="0">
              <a:solidFill>
                <a:srgbClr val="990002"/>
              </a:solidFill>
            </a:endParaRPr>
          </a:p>
        </p:txBody>
      </p:sp>
      <p:pic>
        <p:nvPicPr>
          <p:cNvPr id="5" name="Graphic 4" descr="Award ribbon with star">
            <a:extLst>
              <a:ext uri="{FF2B5EF4-FFF2-40B4-BE49-F238E27FC236}">
                <a16:creationId xmlns:a16="http://schemas.microsoft.com/office/drawing/2014/main" id="{6D3D9A00-3A1C-679A-E365-56CE548994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29C0A807-6FFF-40DE-1155-E46C16638FDC}"/>
              </a:ext>
            </a:extLst>
          </p:cNvPr>
          <p:cNvPicPr>
            <a:picLocks noChangeAspect="1"/>
          </p:cNvPicPr>
          <p:nvPr/>
        </p:nvPicPr>
        <p:blipFill>
          <a:blip r:embed="rId4"/>
          <a:stretch>
            <a:fillRect/>
          </a:stretch>
        </p:blipFill>
        <p:spPr>
          <a:xfrm>
            <a:off x="5697166" y="1749163"/>
            <a:ext cx="5842909" cy="3359673"/>
          </a:xfrm>
          <a:prstGeom prst="rect">
            <a:avLst/>
          </a:prstGeom>
          <a:ln w="3175">
            <a:solidFill>
              <a:schemeClr val="tx1"/>
            </a:solidFill>
          </a:ln>
        </p:spPr>
      </p:pic>
    </p:spTree>
    <p:extLst>
      <p:ext uri="{BB962C8B-B14F-4D97-AF65-F5344CB8AC3E}">
        <p14:creationId xmlns:p14="http://schemas.microsoft.com/office/powerpoint/2010/main" val="32018884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818338-1443-6651-5612-E672450D2DC1}"/>
              </a:ext>
            </a:extLst>
          </p:cNvPr>
          <p:cNvPicPr>
            <a:picLocks noChangeAspect="1"/>
          </p:cNvPicPr>
          <p:nvPr/>
        </p:nvPicPr>
        <p:blipFill>
          <a:blip r:embed="rId2"/>
          <a:stretch>
            <a:fillRect/>
          </a:stretch>
        </p:blipFill>
        <p:spPr>
          <a:xfrm>
            <a:off x="6139555" y="1408761"/>
            <a:ext cx="5262107" cy="3439286"/>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960120"/>
            <a:ext cx="11520000" cy="5702531"/>
          </a:xfrm>
        </p:spPr>
        <p:txBody>
          <a:bodyPr>
            <a:normAutofit/>
          </a:bodyPr>
          <a:lstStyle/>
          <a:p>
            <a:pPr marL="457200" indent="-457200" algn="just">
              <a:spcBef>
                <a:spcPts val="300"/>
              </a:spcBef>
              <a:spcAft>
                <a:spcPts val="300"/>
              </a:spcAft>
              <a:buFont typeface="+mj-lt"/>
              <a:buAutoNum type="arabicPeriod"/>
            </a:pPr>
            <a:r>
              <a:rPr lang="en-US" sz="1900" b="1" dirty="0">
                <a:solidFill>
                  <a:srgbClr val="0070C0"/>
                </a:solidFill>
                <a:latin typeface="Frutiger LT Pro 57 Condensed" panose="020B0606020204020204" pitchFamily="34" charset="0"/>
              </a:rPr>
              <a:t>Select New CRT Data Set: </a:t>
            </a:r>
            <a:r>
              <a:rPr lang="en-US" sz="1900" b="0" i="0" u="none" strike="noStrike" baseline="0" dirty="0">
                <a:solidFill>
                  <a:srgbClr val="0070C0"/>
                </a:solidFill>
                <a:latin typeface="Frutiger LT Pro 57 Condensed" panose="020B0606020204020204" pitchFamily="34" charset="0"/>
              </a:rPr>
              <a:t>This action button opens a screen where properties of the new CRT Data Set are specified, managed and exported to JSON independently. </a:t>
            </a:r>
          </a:p>
          <a:p>
            <a:pPr marL="457200" indent="-457200" algn="just">
              <a:spcBef>
                <a:spcPts val="300"/>
              </a:spcBef>
              <a:spcAft>
                <a:spcPts val="300"/>
              </a:spcAft>
              <a:buFont typeface="+mj-lt"/>
              <a:buAutoNum type="arabicPeriod"/>
            </a:pPr>
            <a:r>
              <a:rPr lang="en-US" sz="1900" b="1" dirty="0">
                <a:solidFill>
                  <a:srgbClr val="0070C0"/>
                </a:solidFill>
                <a:latin typeface="Frutiger LT Pro 57 Condensed" panose="020B0606020204020204" pitchFamily="34" charset="0"/>
              </a:rPr>
              <a:t>Name – </a:t>
            </a:r>
            <a:r>
              <a:rPr lang="en-US" sz="1900" dirty="0">
                <a:solidFill>
                  <a:srgbClr val="0070C0"/>
                </a:solidFill>
                <a:latin typeface="Frutiger LT Pro 57 Condensed" panose="020B0606020204020204" pitchFamily="34" charset="0"/>
              </a:rPr>
              <a:t>Enter name of</a:t>
            </a:r>
            <a:r>
              <a:rPr lang="en-US" sz="1900" b="1" dirty="0">
                <a:solidFill>
                  <a:srgbClr val="0070C0"/>
                </a:solidFill>
                <a:latin typeface="Frutiger LT Pro 57 Condensed" panose="020B0606020204020204" pitchFamily="34" charset="0"/>
              </a:rPr>
              <a:t> </a:t>
            </a:r>
            <a:r>
              <a:rPr lang="en-US" sz="1900" dirty="0">
                <a:solidFill>
                  <a:srgbClr val="0070C0"/>
                </a:solidFill>
                <a:latin typeface="Frutiger LT Pro 57 Condensed" panose="020B0606020204020204" pitchFamily="34" charset="0"/>
              </a:rPr>
              <a:t>new CRT Data Set</a:t>
            </a:r>
          </a:p>
          <a:p>
            <a:pPr marL="457200" indent="-457200" algn="just">
              <a:spcBef>
                <a:spcPts val="300"/>
              </a:spcBef>
              <a:spcAft>
                <a:spcPts val="300"/>
              </a:spcAft>
              <a:buFont typeface="+mj-lt"/>
              <a:buAutoNum type="arabicPeriod"/>
            </a:pPr>
            <a:r>
              <a:rPr lang="en-US" sz="1900" b="1" dirty="0">
                <a:solidFill>
                  <a:srgbClr val="0070C0"/>
                </a:solidFill>
                <a:latin typeface="Frutiger LT Pro 57 Condensed" panose="020B0606020204020204" pitchFamily="34" charset="0"/>
              </a:rPr>
              <a:t>Years – </a:t>
            </a:r>
            <a:r>
              <a:rPr lang="en-US" sz="1900" dirty="0">
                <a:solidFill>
                  <a:srgbClr val="0070C0"/>
                </a:solidFill>
                <a:latin typeface="Frutiger LT Pro 57 Condensed" panose="020B0606020204020204" pitchFamily="34" charset="0"/>
              </a:rPr>
              <a:t>Select years to include in your data set </a:t>
            </a:r>
            <a:endParaRPr lang="en-US" sz="1900" b="1" dirty="0">
              <a:solidFill>
                <a:srgbClr val="0070C0"/>
              </a:solidFill>
              <a:latin typeface="Frutiger LT Pro 57 Condensed" panose="020B0606020204020204" pitchFamily="34" charset="0"/>
            </a:endParaRPr>
          </a:p>
          <a:p>
            <a:pPr marL="457200" indent="-457200" algn="just">
              <a:spcBef>
                <a:spcPts val="300"/>
              </a:spcBef>
              <a:spcAft>
                <a:spcPts val="300"/>
              </a:spcAft>
              <a:buFont typeface="+mj-lt"/>
              <a:buAutoNum type="arabicPeriod"/>
            </a:pPr>
            <a:r>
              <a:rPr lang="en-US" sz="1900" b="1" dirty="0">
                <a:solidFill>
                  <a:srgbClr val="0070C0"/>
                </a:solidFill>
                <a:latin typeface="Frutiger LT Pro 57 Condensed" panose="020B0606020204020204" pitchFamily="34" charset="0"/>
              </a:rPr>
              <a:t>Save – </a:t>
            </a:r>
            <a:r>
              <a:rPr lang="en-US" sz="1900" dirty="0">
                <a:solidFill>
                  <a:srgbClr val="0070C0"/>
                </a:solidFill>
                <a:latin typeface="Frutiger LT Pro 57 Condensed" panose="020B0606020204020204" pitchFamily="34" charset="0"/>
              </a:rPr>
              <a:t>Select Save</a:t>
            </a:r>
          </a:p>
          <a:p>
            <a:pPr marL="457200" indent="-457200" algn="just">
              <a:spcBef>
                <a:spcPts val="300"/>
              </a:spcBef>
              <a:spcAft>
                <a:spcPts val="300"/>
              </a:spcAft>
              <a:buFont typeface="+mj-lt"/>
              <a:buAutoNum type="arabicPeriod"/>
            </a:pPr>
            <a:r>
              <a:rPr lang="en-US" sz="1900" dirty="0">
                <a:solidFill>
                  <a:srgbClr val="0070C0"/>
                </a:solidFill>
                <a:latin typeface="Frutiger LT Pro 57 Condensed" panose="020B0606020204020204" pitchFamily="34" charset="0"/>
              </a:rPr>
              <a:t>A new data set is created</a:t>
            </a:r>
          </a:p>
          <a:p>
            <a:pPr marL="457200" indent="-457200" algn="just">
              <a:spcBef>
                <a:spcPts val="300"/>
              </a:spcBef>
              <a:spcAft>
                <a:spcPts val="300"/>
              </a:spcAft>
              <a:buFont typeface="+mj-lt"/>
              <a:buAutoNum type="arabicPeriod"/>
            </a:pPr>
            <a:endParaRPr lang="en-US" sz="1900" dirty="0">
              <a:solidFill>
                <a:srgbClr val="0070C0"/>
              </a:solidFill>
              <a:latin typeface="Frutiger LT Pro 57 Condensed" panose="020B0606020204020204" pitchFamily="34" charset="0"/>
            </a:endParaRPr>
          </a:p>
          <a:p>
            <a:pPr marL="457200" indent="-457200" algn="just">
              <a:spcBef>
                <a:spcPts val="300"/>
              </a:spcBef>
              <a:spcAft>
                <a:spcPts val="300"/>
              </a:spcAft>
              <a:buFont typeface="+mj-lt"/>
              <a:buAutoNum type="arabicPeriod"/>
            </a:pPr>
            <a:endParaRPr lang="en-US" sz="1900" dirty="0">
              <a:solidFill>
                <a:srgbClr val="0070C0"/>
              </a:solidFill>
              <a:latin typeface="Frutiger LT Pro 57 Condensed" panose="020B0606020204020204" pitchFamily="34" charset="0"/>
            </a:endParaRPr>
          </a:p>
          <a:p>
            <a:pPr marL="457200" indent="-457200" algn="just">
              <a:spcBef>
                <a:spcPts val="300"/>
              </a:spcBef>
              <a:spcAft>
                <a:spcPts val="300"/>
              </a:spcAft>
              <a:buFont typeface="+mj-lt"/>
              <a:buAutoNum type="arabicPeriod"/>
            </a:pPr>
            <a:endParaRPr lang="en-US" sz="1900" dirty="0">
              <a:solidFill>
                <a:srgbClr val="0070C0"/>
              </a:solidFill>
              <a:latin typeface="Frutiger LT Pro 57 Condensed" panose="020B0606020204020204" pitchFamily="34" charset="0"/>
            </a:endParaRPr>
          </a:p>
          <a:p>
            <a:pPr marL="457200" indent="-457200" algn="just">
              <a:spcBef>
                <a:spcPts val="300"/>
              </a:spcBef>
              <a:spcAft>
                <a:spcPts val="300"/>
              </a:spcAft>
              <a:buFont typeface="+mj-lt"/>
              <a:buAutoNum type="arabicPeriod"/>
            </a:pPr>
            <a:endParaRPr lang="en-US" sz="1900" dirty="0">
              <a:solidFill>
                <a:srgbClr val="0070C0"/>
              </a:solidFill>
              <a:latin typeface="Frutiger LT Pro 57 Condensed" panose="020B0606020204020204" pitchFamily="34" charset="0"/>
            </a:endParaRPr>
          </a:p>
          <a:p>
            <a:pPr marL="0" indent="0" algn="just">
              <a:spcBef>
                <a:spcPts val="300"/>
              </a:spcBef>
              <a:spcAft>
                <a:spcPts val="300"/>
              </a:spcAft>
              <a:buNone/>
            </a:pPr>
            <a:endParaRPr lang="en-US" sz="1900" dirty="0">
              <a:solidFill>
                <a:srgbClr val="0070C0"/>
              </a:solidFill>
              <a:latin typeface="Frutiger LT Pro 57 Condensed" panose="020B0606020204020204" pitchFamily="34" charset="0"/>
            </a:endParaRPr>
          </a:p>
          <a:p>
            <a:pPr marL="0" indent="0" algn="just">
              <a:spcBef>
                <a:spcPts val="300"/>
              </a:spcBef>
              <a:spcAft>
                <a:spcPts val="300"/>
              </a:spcAft>
              <a:buNone/>
            </a:pPr>
            <a:r>
              <a:rPr lang="en-US" sz="1600" i="1" dirty="0">
                <a:solidFill>
                  <a:schemeClr val="tx1"/>
                </a:solidFill>
                <a:latin typeface="Frutiger LT Pro 57 Condensed" panose="020B0606020204020204" pitchFamily="34" charset="0"/>
              </a:rPr>
              <a:t>Dataset name is unique (i.e. same name cannot be assigned to more than one dataset)</a:t>
            </a:r>
          </a:p>
        </p:txBody>
      </p:sp>
      <p:grpSp>
        <p:nvGrpSpPr>
          <p:cNvPr id="4" name="Group 3">
            <a:extLst>
              <a:ext uri="{FF2B5EF4-FFF2-40B4-BE49-F238E27FC236}">
                <a16:creationId xmlns:a16="http://schemas.microsoft.com/office/drawing/2014/main" id="{9E946210-1C65-B1DB-687A-E2D236747997}"/>
              </a:ext>
            </a:extLst>
          </p:cNvPr>
          <p:cNvGrpSpPr/>
          <p:nvPr/>
        </p:nvGrpSpPr>
        <p:grpSpPr>
          <a:xfrm>
            <a:off x="696000" y="5590936"/>
            <a:ext cx="10800000" cy="830997"/>
            <a:chOff x="-3382" y="5590938"/>
            <a:chExt cx="11952927" cy="959106"/>
          </a:xfrm>
        </p:grpSpPr>
        <p:sp>
          <p:nvSpPr>
            <p:cNvPr id="18" name="TextBox 17">
              <a:extLst>
                <a:ext uri="{FF2B5EF4-FFF2-40B4-BE49-F238E27FC236}">
                  <a16:creationId xmlns:a16="http://schemas.microsoft.com/office/drawing/2014/main" id="{2D8930DB-E26E-8461-F4F3-77FB658EC10E}"/>
                </a:ext>
              </a:extLst>
            </p:cNvPr>
            <p:cNvSpPr txBox="1"/>
            <p:nvPr/>
          </p:nvSpPr>
          <p:spPr>
            <a:xfrm>
              <a:off x="481007" y="5590938"/>
              <a:ext cx="11468538" cy="959106"/>
            </a:xfrm>
            <a:prstGeom prst="rect">
              <a:avLst/>
            </a:prstGeom>
            <a:noFill/>
          </p:spPr>
          <p:txBody>
            <a:bodyPr wrap="square" rtlCol="0">
              <a:spAutoFit/>
            </a:bodyPr>
            <a:lstStyle/>
            <a:p>
              <a:pPr marL="0" indent="0">
                <a:buNone/>
              </a:pPr>
              <a:r>
                <a:rPr lang="en-US" sz="1600" b="1" dirty="0">
                  <a:solidFill>
                    <a:srgbClr val="0070C0"/>
                  </a:solidFill>
                  <a:latin typeface="Frutiger LT Pro 57 Condensed" panose="020B0606020204020204" pitchFamily="34" charset="0"/>
                </a:rPr>
                <a:t>NOTES:</a:t>
              </a:r>
            </a:p>
            <a:p>
              <a:pPr marL="285750" indent="-285750">
                <a:buFont typeface="Arial" panose="020B0604020202020204" pitchFamily="34" charset="0"/>
                <a:buChar char="•"/>
              </a:pPr>
              <a:r>
                <a:rPr lang="en-US" sz="1600" dirty="0">
                  <a:solidFill>
                    <a:srgbClr val="0070C0"/>
                  </a:solidFill>
                  <a:latin typeface="Frutiger LT Pro 57 Condensed" panose="020B0606020204020204" pitchFamily="34" charset="0"/>
                </a:rPr>
                <a:t>The list of years for selection will include only those years that you have </a:t>
              </a:r>
              <a:r>
                <a:rPr lang="en-US" sz="1600" dirty="0">
                  <a:solidFill>
                    <a:srgbClr val="0070C0"/>
                  </a:solidFill>
                  <a:latin typeface="Frutiger LT Pro 57 Condensed" panose="020B0606020204020204" pitchFamily="34" charset="0"/>
                  <a:hlinkClick r:id="rId3" action="ppaction://hlinksldjump"/>
                </a:rPr>
                <a:t>created in the database</a:t>
              </a:r>
              <a:endParaRPr lang="en-US" sz="1600" i="1" dirty="0">
                <a:solidFill>
                  <a:srgbClr val="0070C0"/>
                </a:solidFill>
                <a:latin typeface="Frutiger LT Pro 57 Condensed" panose="020B0606020204020204" pitchFamily="34" charset="0"/>
              </a:endParaRPr>
            </a:p>
            <a:p>
              <a:pPr marL="285750" indent="-285750">
                <a:buFont typeface="Arial" panose="020B0604020202020204" pitchFamily="34" charset="0"/>
                <a:buChar char="•"/>
              </a:pPr>
              <a:r>
                <a:rPr lang="en-US" sz="1600" dirty="0">
                  <a:solidFill>
                    <a:srgbClr val="0070C0"/>
                  </a:solidFill>
                  <a:latin typeface="Frutiger LT Pro 57 Condensed" panose="020B0606020204020204" pitchFamily="34" charset="0"/>
                </a:rPr>
                <a:t>You may save in the JSON a subset of years you have in your CRT data set</a:t>
              </a:r>
              <a:endParaRPr lang="en-US" dirty="0">
                <a:latin typeface="Frutiger LT Pro 57 Condensed" panose="020B0606020204020204" pitchFamily="34" charset="0"/>
              </a:endParaRPr>
            </a:p>
          </p:txBody>
        </p:sp>
        <p:pic>
          <p:nvPicPr>
            <p:cNvPr id="19" name="Graphic 18" descr="Lightbulb with solid fill">
              <a:extLst>
                <a:ext uri="{FF2B5EF4-FFF2-40B4-BE49-F238E27FC236}">
                  <a16:creationId xmlns:a16="http://schemas.microsoft.com/office/drawing/2014/main" id="{C1C3193D-69E2-92AD-CE19-82E61AB0D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2" y="5652668"/>
              <a:ext cx="599989" cy="599989"/>
            </a:xfrm>
            <a:prstGeom prst="rect">
              <a:avLst/>
            </a:prstGeom>
          </p:spPr>
        </p:pic>
      </p:grpSp>
      <p:sp>
        <p:nvSpPr>
          <p:cNvPr id="5" name="Title 6">
            <a:extLst>
              <a:ext uri="{FF2B5EF4-FFF2-40B4-BE49-F238E27FC236}">
                <a16:creationId xmlns:a16="http://schemas.microsoft.com/office/drawing/2014/main" id="{01AAD480-350B-9A2A-9FC0-5941F4E7EC0A}"/>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Create New CRT Data Set</a:t>
            </a:r>
            <a:endParaRPr lang="en-US" sz="3300" b="1" dirty="0">
              <a:solidFill>
                <a:srgbClr val="990002"/>
              </a:solidFill>
            </a:endParaRPr>
          </a:p>
        </p:txBody>
      </p:sp>
      <p:pic>
        <p:nvPicPr>
          <p:cNvPr id="7" name="Graphic 6" descr="Badge 1 with solid fill">
            <a:extLst>
              <a:ext uri="{FF2B5EF4-FFF2-40B4-BE49-F238E27FC236}">
                <a16:creationId xmlns:a16="http://schemas.microsoft.com/office/drawing/2014/main" id="{4E37614A-4454-7843-78B7-F613DCB45B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9790" y="3875609"/>
            <a:ext cx="352424" cy="352424"/>
          </a:xfrm>
          <a:prstGeom prst="rect">
            <a:avLst/>
          </a:prstGeom>
        </p:spPr>
      </p:pic>
      <p:pic>
        <p:nvPicPr>
          <p:cNvPr id="8" name="Graphic 7" descr="Badge with solid fill">
            <a:extLst>
              <a:ext uri="{FF2B5EF4-FFF2-40B4-BE49-F238E27FC236}">
                <a16:creationId xmlns:a16="http://schemas.microsoft.com/office/drawing/2014/main" id="{72FE481D-D913-88D5-683B-3C58E7498B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25451" y="1536235"/>
            <a:ext cx="356616" cy="356616"/>
          </a:xfrm>
          <a:prstGeom prst="rect">
            <a:avLst/>
          </a:prstGeom>
        </p:spPr>
      </p:pic>
      <p:pic>
        <p:nvPicPr>
          <p:cNvPr id="11" name="Graphic 10" descr="Badge 3 with solid fill">
            <a:extLst>
              <a:ext uri="{FF2B5EF4-FFF2-40B4-BE49-F238E27FC236}">
                <a16:creationId xmlns:a16="http://schemas.microsoft.com/office/drawing/2014/main" id="{3F40DF29-5ED4-3A60-8241-E976162E6F8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51670" y="2538618"/>
            <a:ext cx="356616" cy="356616"/>
          </a:xfrm>
          <a:prstGeom prst="rect">
            <a:avLst/>
          </a:prstGeom>
        </p:spPr>
      </p:pic>
      <p:grpSp>
        <p:nvGrpSpPr>
          <p:cNvPr id="20" name="Group 19">
            <a:extLst>
              <a:ext uri="{FF2B5EF4-FFF2-40B4-BE49-F238E27FC236}">
                <a16:creationId xmlns:a16="http://schemas.microsoft.com/office/drawing/2014/main" id="{E0E07647-57A6-51B7-3744-0EB23A1404AB}"/>
              </a:ext>
            </a:extLst>
          </p:cNvPr>
          <p:cNvGrpSpPr/>
          <p:nvPr/>
        </p:nvGrpSpPr>
        <p:grpSpPr>
          <a:xfrm>
            <a:off x="605909" y="3398454"/>
            <a:ext cx="5013359" cy="858155"/>
            <a:chOff x="605909" y="3398454"/>
            <a:chExt cx="5013359" cy="858155"/>
          </a:xfrm>
        </p:grpSpPr>
        <p:pic>
          <p:nvPicPr>
            <p:cNvPr id="9" name="Picture 8">
              <a:extLst>
                <a:ext uri="{FF2B5EF4-FFF2-40B4-BE49-F238E27FC236}">
                  <a16:creationId xmlns:a16="http://schemas.microsoft.com/office/drawing/2014/main" id="{02258175-CFF1-4452-8D7E-519220158C29}"/>
                </a:ext>
              </a:extLst>
            </p:cNvPr>
            <p:cNvPicPr>
              <a:picLocks noChangeAspect="1"/>
            </p:cNvPicPr>
            <p:nvPr/>
          </p:nvPicPr>
          <p:blipFill>
            <a:blip r:embed="rId12"/>
            <a:stretch>
              <a:fillRect/>
            </a:stretch>
          </p:blipFill>
          <p:spPr>
            <a:xfrm>
              <a:off x="605909" y="3398454"/>
              <a:ext cx="5013359" cy="858155"/>
            </a:xfrm>
            <a:prstGeom prst="rect">
              <a:avLst/>
            </a:prstGeom>
          </p:spPr>
        </p:pic>
        <p:pic>
          <p:nvPicPr>
            <p:cNvPr id="14" name="Graphic 13" descr="Badge 5 with solid fill">
              <a:extLst>
                <a:ext uri="{FF2B5EF4-FFF2-40B4-BE49-F238E27FC236}">
                  <a16:creationId xmlns:a16="http://schemas.microsoft.com/office/drawing/2014/main" id="{D98EB4E1-1AEA-8BB9-1B84-14B29D5365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11052" y="3398454"/>
              <a:ext cx="356616" cy="356616"/>
            </a:xfrm>
            <a:prstGeom prst="rect">
              <a:avLst/>
            </a:prstGeom>
          </p:spPr>
        </p:pic>
      </p:grpSp>
      <p:pic>
        <p:nvPicPr>
          <p:cNvPr id="16" name="Graphic 15" descr="Badge 4 with solid fill">
            <a:extLst>
              <a:ext uri="{FF2B5EF4-FFF2-40B4-BE49-F238E27FC236}">
                <a16:creationId xmlns:a16="http://schemas.microsoft.com/office/drawing/2014/main" id="{1161C09E-1879-E982-A044-F18F859656A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52043" y="4491431"/>
            <a:ext cx="356616" cy="356616"/>
          </a:xfrm>
          <a:prstGeom prst="rect">
            <a:avLst/>
          </a:prstGeom>
        </p:spPr>
      </p:pic>
      <p:pic>
        <p:nvPicPr>
          <p:cNvPr id="2" name="Graphic 1" descr="Award ribbon with star">
            <a:extLst>
              <a:ext uri="{FF2B5EF4-FFF2-40B4-BE49-F238E27FC236}">
                <a16:creationId xmlns:a16="http://schemas.microsoft.com/office/drawing/2014/main" id="{A46EF791-F174-94CA-FEE3-9CE417DD721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11182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934252"/>
            <a:ext cx="10800000" cy="5249731"/>
          </a:xfrm>
        </p:spPr>
        <p:txBody>
          <a:bodyPr>
            <a:normAutofit/>
          </a:bodyPr>
          <a:lstStyle/>
          <a:p>
            <a:pPr marL="0" indent="0" algn="just">
              <a:buNone/>
            </a:pPr>
            <a:r>
              <a:rPr lang="en-US" sz="1800">
                <a:solidFill>
                  <a:srgbClr val="0070C0"/>
                </a:solidFill>
                <a:latin typeface="Frutiger LT Pro 57 Condensed" panose="020B0606020204020204" pitchFamily="34" charset="0"/>
              </a:rPr>
              <a:t>You are then asked if you would like to </a:t>
            </a:r>
            <a:r>
              <a:rPr lang="en-US" sz="1800" b="1">
                <a:solidFill>
                  <a:srgbClr val="0070C0"/>
                </a:solidFill>
                <a:latin typeface="Frutiger LT Pro 57 Condensed" panose="020B0606020204020204" pitchFamily="34" charset="0"/>
              </a:rPr>
              <a:t>perform data </a:t>
            </a:r>
            <a:r>
              <a:rPr lang="en-US" sz="1800" b="1" dirty="0">
                <a:solidFill>
                  <a:srgbClr val="0070C0"/>
                </a:solidFill>
                <a:latin typeface="Frutiger LT Pro 57 Condensed" panose="020B0606020204020204" pitchFamily="34" charset="0"/>
              </a:rPr>
              <a:t>compilation</a:t>
            </a:r>
            <a:r>
              <a:rPr lang="en-US" sz="1800" dirty="0">
                <a:solidFill>
                  <a:srgbClr val="0070C0"/>
                </a:solidFill>
                <a:latin typeface="Frutiger LT Pro 57 Condensed" panose="020B0606020204020204" pitchFamily="34" charset="0"/>
              </a:rPr>
              <a:t> </a:t>
            </a:r>
            <a:r>
              <a:rPr lang="en-US" sz="1800">
                <a:solidFill>
                  <a:srgbClr val="0070C0"/>
                </a:solidFill>
                <a:latin typeface="Frutiger LT Pro 57 Condensed" panose="020B0606020204020204" pitchFamily="34" charset="0"/>
              </a:rPr>
              <a:t>for the new CRT Data Set </a:t>
            </a: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algn="just"/>
            <a:r>
              <a:rPr lang="en-US" sz="1800">
                <a:solidFill>
                  <a:srgbClr val="0070C0"/>
                </a:solidFill>
                <a:latin typeface="Frutiger LT Pro 57 Condensed" panose="020B0606020204020204" pitchFamily="34" charset="0"/>
              </a:rPr>
              <a:t>If you </a:t>
            </a:r>
            <a:r>
              <a:rPr lang="en-US" sz="1800" b="1">
                <a:solidFill>
                  <a:srgbClr val="0070C0"/>
                </a:solidFill>
                <a:latin typeface="Frutiger LT Pro 57 Condensed" panose="020B0606020204020204" pitchFamily="34" charset="0"/>
              </a:rPr>
              <a:t>select</a:t>
            </a:r>
            <a:r>
              <a:rPr lang="en-US" sz="1800">
                <a:solidFill>
                  <a:srgbClr val="0070C0"/>
                </a:solidFill>
                <a:latin typeface="Frutiger LT Pro 57 Condensed" panose="020B0606020204020204" pitchFamily="34" charset="0"/>
              </a:rPr>
              <a:t> </a:t>
            </a:r>
            <a:r>
              <a:rPr lang="en-US" sz="1800" b="1">
                <a:solidFill>
                  <a:srgbClr val="0070C0"/>
                </a:solidFill>
                <a:latin typeface="Frutiger LT Pro 57 Condensed" panose="020B0606020204020204" pitchFamily="34" charset="0"/>
              </a:rPr>
              <a:t>“Yes” </a:t>
            </a:r>
            <a:r>
              <a:rPr lang="en-US" sz="1800">
                <a:solidFill>
                  <a:srgbClr val="0070C0"/>
                </a:solidFill>
                <a:latin typeface="Frutiger LT Pro 57 Condensed" panose="020B0606020204020204" pitchFamily="34" charset="0"/>
              </a:rPr>
              <a:t>the underlying worksheet data will be transferred into the visualized CRT</a:t>
            </a:r>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a:solidFill>
                <a:srgbClr val="0070C0"/>
              </a:solidFill>
              <a:latin typeface="Frutiger LT Pro 57 Condensed" panose="020B0606020204020204" pitchFamily="34" charset="0"/>
            </a:endParaRPr>
          </a:p>
          <a:p>
            <a:pPr algn="just"/>
            <a:r>
              <a:rPr lang="en-US" sz="1800">
                <a:solidFill>
                  <a:srgbClr val="0070C0"/>
                </a:solidFill>
                <a:latin typeface="Frutiger LT Pro 57 Condensed" panose="020B0606020204020204" pitchFamily="34" charset="0"/>
              </a:rPr>
              <a:t>If you select </a:t>
            </a:r>
            <a:r>
              <a:rPr lang="en-US" sz="1800" b="1">
                <a:solidFill>
                  <a:srgbClr val="0070C0"/>
                </a:solidFill>
                <a:latin typeface="Frutiger LT Pro 57 Condensed" panose="020B0606020204020204" pitchFamily="34" charset="0"/>
              </a:rPr>
              <a:t>“No” </a:t>
            </a:r>
            <a:r>
              <a:rPr lang="en-US" sz="1800">
                <a:solidFill>
                  <a:srgbClr val="0070C0"/>
                </a:solidFill>
                <a:latin typeface="Frutiger LT Pro 57 Condensed" panose="020B0606020204020204" pitchFamily="34" charset="0"/>
              </a:rPr>
              <a:t>this operation is postponed and you will return to the CRT Data Set Manager interface.</a:t>
            </a:r>
          </a:p>
          <a:p>
            <a:pPr marL="0" indent="0" algn="just">
              <a:buNone/>
            </a:pPr>
            <a:endParaRPr lang="en-US" sz="1600" b="1">
              <a:solidFill>
                <a:srgbClr val="0070C0"/>
              </a:solidFill>
              <a:latin typeface="Frutiger LT Pro 57 Condensed" panose="020B0606020204020204" pitchFamily="34" charset="0"/>
            </a:endParaRPr>
          </a:p>
          <a:p>
            <a:pPr marL="0" indent="0" algn="just">
              <a:buNone/>
            </a:pPr>
            <a:r>
              <a:rPr lang="en-US" sz="1800" b="1">
                <a:solidFill>
                  <a:srgbClr val="0070C0"/>
                </a:solidFill>
                <a:latin typeface="Frutiger LT Pro 57 Condensed" panose="020B0606020204020204" pitchFamily="34" charset="0"/>
              </a:rPr>
              <a:t>NOTES:</a:t>
            </a:r>
          </a:p>
          <a:p>
            <a:pPr algn="just"/>
            <a:r>
              <a:rPr lang="en-US" sz="1800">
                <a:solidFill>
                  <a:srgbClr val="0070C0"/>
                </a:solidFill>
                <a:latin typeface="Frutiger LT Pro 57 Condensed" panose="020B0606020204020204" pitchFamily="34" charset="0"/>
              </a:rPr>
              <a:t>If you select “No”, the data </a:t>
            </a:r>
            <a:r>
              <a:rPr lang="en-US" sz="1800" dirty="0">
                <a:solidFill>
                  <a:srgbClr val="0070C0"/>
                </a:solidFill>
                <a:latin typeface="Frutiger LT Pro 57 Condensed" panose="020B0606020204020204" pitchFamily="34" charset="0"/>
              </a:rPr>
              <a:t>compilation</a:t>
            </a:r>
            <a:r>
              <a:rPr lang="en-US" sz="1800">
                <a:solidFill>
                  <a:srgbClr val="0070C0"/>
                </a:solidFill>
                <a:latin typeface="Frutiger LT Pro 57 Condensed" panose="020B0606020204020204" pitchFamily="34" charset="0"/>
              </a:rPr>
              <a:t> can be carried out later at various levels (at sector, table, cell or multi-cell selection level)</a:t>
            </a:r>
          </a:p>
          <a:p>
            <a:pPr marL="0" indent="0" algn="just">
              <a:buNone/>
            </a:pPr>
            <a:endParaRPr lang="en-US" sz="1900" b="1">
              <a:solidFill>
                <a:srgbClr val="0070C0"/>
              </a:solidFill>
              <a:latin typeface="Frutiger LT Pro 57 Condensed" panose="020B0606020204020204" pitchFamily="34" charset="0"/>
            </a:endParaRPr>
          </a:p>
          <a:p>
            <a:pPr algn="just"/>
            <a:endParaRPr lang="en-US" sz="1800" b="1">
              <a:solidFill>
                <a:srgbClr val="000000"/>
              </a:solidFill>
              <a:latin typeface="Frutiger LT Pro 57 Condensed" panose="020B0606020204020204" pitchFamily="34" charset="0"/>
            </a:endParaRPr>
          </a:p>
        </p:txBody>
      </p:sp>
      <p:pic>
        <p:nvPicPr>
          <p:cNvPr id="6" name="Picture 5">
            <a:extLst>
              <a:ext uri="{FF2B5EF4-FFF2-40B4-BE49-F238E27FC236}">
                <a16:creationId xmlns:a16="http://schemas.microsoft.com/office/drawing/2014/main" id="{3B2A3D6A-BEB4-23BA-F35D-D83DC8968CF3}"/>
              </a:ext>
            </a:extLst>
          </p:cNvPr>
          <p:cNvPicPr>
            <a:picLocks noChangeAspect="1"/>
          </p:cNvPicPr>
          <p:nvPr/>
        </p:nvPicPr>
        <p:blipFill>
          <a:blip r:embed="rId2"/>
          <a:stretch>
            <a:fillRect/>
          </a:stretch>
        </p:blipFill>
        <p:spPr>
          <a:xfrm>
            <a:off x="3423041" y="3506289"/>
            <a:ext cx="5345916" cy="865035"/>
          </a:xfrm>
          <a:prstGeom prst="rect">
            <a:avLst/>
          </a:prstGeom>
          <a:ln w="3175">
            <a:solidFill>
              <a:schemeClr val="tx1"/>
            </a:solidFill>
          </a:ln>
        </p:spPr>
      </p:pic>
      <p:pic>
        <p:nvPicPr>
          <p:cNvPr id="7" name="Graphic 6" descr="Lightbulb with solid fill">
            <a:extLst>
              <a:ext uri="{FF2B5EF4-FFF2-40B4-BE49-F238E27FC236}">
                <a16:creationId xmlns:a16="http://schemas.microsoft.com/office/drawing/2014/main" id="{F8BD2D6C-3BE6-A9DE-CB16-029BFD81AD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923" y="5247315"/>
            <a:ext cx="599989" cy="599989"/>
          </a:xfrm>
          <a:prstGeom prst="rect">
            <a:avLst/>
          </a:prstGeom>
        </p:spPr>
      </p:pic>
      <p:sp>
        <p:nvSpPr>
          <p:cNvPr id="4" name="Title 6">
            <a:extLst>
              <a:ext uri="{FF2B5EF4-FFF2-40B4-BE49-F238E27FC236}">
                <a16:creationId xmlns:a16="http://schemas.microsoft.com/office/drawing/2014/main" id="{12CB1DEE-F907-0BD5-7D8C-4BEF731DA74F}"/>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Create New CRT Data Set</a:t>
            </a:r>
            <a:endParaRPr lang="en-US" sz="3300" b="1" dirty="0">
              <a:solidFill>
                <a:srgbClr val="990002"/>
              </a:solidFill>
            </a:endParaRPr>
          </a:p>
        </p:txBody>
      </p:sp>
      <p:pic>
        <p:nvPicPr>
          <p:cNvPr id="9" name="Picture 8">
            <a:extLst>
              <a:ext uri="{FF2B5EF4-FFF2-40B4-BE49-F238E27FC236}">
                <a16:creationId xmlns:a16="http://schemas.microsoft.com/office/drawing/2014/main" id="{47345412-66CD-716C-3881-6ACCE66FBDE6}"/>
              </a:ext>
            </a:extLst>
          </p:cNvPr>
          <p:cNvPicPr>
            <a:picLocks noChangeAspect="1"/>
          </p:cNvPicPr>
          <p:nvPr/>
        </p:nvPicPr>
        <p:blipFill>
          <a:blip r:embed="rId5"/>
          <a:stretch>
            <a:fillRect/>
          </a:stretch>
        </p:blipFill>
        <p:spPr>
          <a:xfrm>
            <a:off x="4174067" y="1367412"/>
            <a:ext cx="3656756" cy="1443274"/>
          </a:xfrm>
          <a:prstGeom prst="rect">
            <a:avLst/>
          </a:prstGeom>
        </p:spPr>
      </p:pic>
      <p:pic>
        <p:nvPicPr>
          <p:cNvPr id="2" name="Graphic 1" descr="Award ribbon with star">
            <a:extLst>
              <a:ext uri="{FF2B5EF4-FFF2-40B4-BE49-F238E27FC236}">
                <a16:creationId xmlns:a16="http://schemas.microsoft.com/office/drawing/2014/main" id="{4842ED58-43F6-28BE-646F-A6AE5CC1C0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85992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939A0-7070-F99C-6C7A-9ACB1D14D1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10B77-0B81-B247-9B69-56AE366DA0CF}"/>
              </a:ext>
            </a:extLst>
          </p:cNvPr>
          <p:cNvSpPr>
            <a:spLocks noGrp="1"/>
          </p:cNvSpPr>
          <p:nvPr>
            <p:ph idx="1"/>
          </p:nvPr>
        </p:nvSpPr>
        <p:spPr>
          <a:xfrm>
            <a:off x="719999" y="1745986"/>
            <a:ext cx="5976076" cy="3221708"/>
          </a:xfrm>
        </p:spPr>
        <p:txBody>
          <a:bodyPr>
            <a:noAutofit/>
          </a:bodyPr>
          <a:lstStyle/>
          <a:p>
            <a:pPr marL="0" indent="0" algn="just">
              <a:buNone/>
            </a:pPr>
            <a:r>
              <a:rPr lang="en-US" sz="1600" b="1" dirty="0">
                <a:solidFill>
                  <a:srgbClr val="0070C0"/>
                </a:solidFill>
                <a:latin typeface="Frutiger LT Pro 57 Condensed" panose="020B0606020204020204" pitchFamily="34" charset="0"/>
              </a:rPr>
              <a:t>To import a CRT Data Set</a:t>
            </a:r>
          </a:p>
          <a:p>
            <a:pPr marL="342900" indent="-342900" algn="just">
              <a:buAutoNum type="arabicPeriod"/>
            </a:pPr>
            <a:r>
              <a:rPr lang="en-US" sz="1600" dirty="0">
                <a:solidFill>
                  <a:srgbClr val="0070C0"/>
                </a:solidFill>
                <a:latin typeface="Frutiger LT Pro 57 Condensed" panose="020B0606020204020204" pitchFamily="34" charset="0"/>
              </a:rPr>
              <a:t>Select </a:t>
            </a:r>
            <a:r>
              <a:rPr lang="en-US" sz="1600" b="1" dirty="0">
                <a:solidFill>
                  <a:srgbClr val="0070C0"/>
                </a:solidFill>
                <a:latin typeface="Frutiger LT Pro 57 Condensed" panose="020B0606020204020204" pitchFamily="34" charset="0"/>
              </a:rPr>
              <a:t>Import CRT Data Set</a:t>
            </a:r>
          </a:p>
          <a:p>
            <a:pPr marL="342900" indent="-342900" algn="just">
              <a:buAutoNum type="arabicPeriod"/>
            </a:pPr>
            <a:r>
              <a:rPr lang="en-US" sz="1600" dirty="0">
                <a:solidFill>
                  <a:srgbClr val="0070C0"/>
                </a:solidFill>
                <a:latin typeface="Frutiger LT Pro 57 Condensed" panose="020B0606020204020204" pitchFamily="34" charset="0"/>
              </a:rPr>
              <a:t>Select from the computer the CRT Data Set to import</a:t>
            </a:r>
          </a:p>
          <a:p>
            <a:pPr marL="342900" indent="-342900" algn="just">
              <a:buAutoNum type="arabicPeriod"/>
            </a:pPr>
            <a:r>
              <a:rPr lang="en-US" sz="1600" dirty="0">
                <a:solidFill>
                  <a:srgbClr val="0070C0"/>
                </a:solidFill>
                <a:latin typeface="Frutiger LT Pro 57 Condensed" panose="020B0606020204020204" pitchFamily="34" charset="0"/>
              </a:rPr>
              <a:t>Select </a:t>
            </a:r>
            <a:r>
              <a:rPr lang="en-US" sz="1600" b="1" dirty="0">
                <a:solidFill>
                  <a:srgbClr val="0070C0"/>
                </a:solidFill>
                <a:latin typeface="Frutiger LT Pro 57 Condensed" panose="020B0606020204020204" pitchFamily="34" charset="0"/>
              </a:rPr>
              <a:t>Yes </a:t>
            </a:r>
            <a:r>
              <a:rPr lang="en-US" sz="1600" dirty="0">
                <a:solidFill>
                  <a:srgbClr val="0070C0"/>
                </a:solidFill>
                <a:latin typeface="Frutiger LT Pro 57 Condensed" panose="020B0606020204020204" pitchFamily="34" charset="0"/>
              </a:rPr>
              <a:t>when asked if you would like to proceed.</a:t>
            </a:r>
            <a:endParaRPr lang="en-US" sz="1600" b="1" dirty="0">
              <a:solidFill>
                <a:srgbClr val="0070C0"/>
              </a:solidFill>
              <a:latin typeface="Frutiger LT Pro 57 Condensed" panose="020B0606020204020204" pitchFamily="34" charset="0"/>
            </a:endParaRPr>
          </a:p>
          <a:p>
            <a:pPr marL="342900" indent="-342900" algn="just">
              <a:buAutoNum type="arabicPeriod"/>
            </a:pPr>
            <a:r>
              <a:rPr lang="en-US" sz="1600" dirty="0">
                <a:solidFill>
                  <a:srgbClr val="0070C0"/>
                </a:solidFill>
                <a:latin typeface="Frutiger LT Pro 57 Condensed" panose="020B0606020204020204" pitchFamily="34" charset="0"/>
              </a:rPr>
              <a:t>Select </a:t>
            </a:r>
            <a:r>
              <a:rPr lang="en-US" sz="1600" b="1" dirty="0">
                <a:solidFill>
                  <a:srgbClr val="0070C0"/>
                </a:solidFill>
                <a:latin typeface="Frutiger LT Pro 57 Condensed" panose="020B0606020204020204" pitchFamily="34" charset="0"/>
              </a:rPr>
              <a:t>OK</a:t>
            </a:r>
            <a:r>
              <a:rPr lang="en-US" sz="1600" dirty="0">
                <a:solidFill>
                  <a:srgbClr val="0070C0"/>
                </a:solidFill>
                <a:latin typeface="Frutiger LT Pro 57 Condensed" panose="020B0606020204020204" pitchFamily="34" charset="0"/>
              </a:rPr>
              <a:t> when prompted that import is finished. The CRT data Set will appear in the window.</a:t>
            </a:r>
          </a:p>
          <a:p>
            <a:pPr marL="0" indent="0" algn="just">
              <a:buNone/>
            </a:pPr>
            <a:r>
              <a:rPr lang="en-US" sz="1600" b="1" dirty="0">
                <a:solidFill>
                  <a:srgbClr val="0070C0"/>
                </a:solidFill>
                <a:latin typeface="Frutiger LT Pro 57 Condensed" panose="020B0606020204020204" pitchFamily="34" charset="0"/>
              </a:rPr>
              <a:t>NOTES:</a:t>
            </a:r>
          </a:p>
          <a:p>
            <a:pPr algn="just"/>
            <a:r>
              <a:rPr lang="en-US" sz="1600" dirty="0">
                <a:solidFill>
                  <a:srgbClr val="0070C0"/>
                </a:solidFill>
                <a:latin typeface="Frutiger LT Pro 57 Condensed" panose="020B0606020204020204" pitchFamily="34" charset="0"/>
              </a:rPr>
              <a:t>If a CRT data set with the same name already exists, a box will appear asking if the user wishes to update the existing CRT Data Set, or create a new one. If a new one is created, it will appear in the CRT Data Set Manager with “_1”  at the end of the name. </a:t>
            </a:r>
          </a:p>
          <a:p>
            <a:pPr algn="just"/>
            <a:r>
              <a:rPr lang="en-US" sz="1600" dirty="0">
                <a:solidFill>
                  <a:srgbClr val="0070C0"/>
                </a:solidFill>
                <a:latin typeface="Frutiger LT Pro 57 Condensed" panose="020B0606020204020204" pitchFamily="34" charset="0"/>
              </a:rPr>
              <a:t>The imported CRT data set is viewable but not “linked” to the database.</a:t>
            </a:r>
            <a:r>
              <a:rPr lang="en-US" sz="1600" b="1" dirty="0">
                <a:solidFill>
                  <a:srgbClr val="0070C0"/>
                </a:solidFill>
                <a:latin typeface="Frutiger LT Pro 57 Condensed" panose="020B0606020204020204" pitchFamily="34" charset="0"/>
              </a:rPr>
              <a:t> </a:t>
            </a:r>
            <a:r>
              <a:rPr lang="en-US" sz="1600" dirty="0">
                <a:solidFill>
                  <a:srgbClr val="0070C0"/>
                </a:solidFill>
                <a:latin typeface="Frutiger LT Pro 57 Condensed" panose="020B0606020204020204" pitchFamily="34" charset="0"/>
              </a:rPr>
              <a:t>See section on Refresh </a:t>
            </a:r>
            <a:r>
              <a:rPr lang="en-US" sz="1600" dirty="0">
                <a:solidFill>
                  <a:srgbClr val="0070C0"/>
                </a:solidFill>
                <a:latin typeface="Frutiger LT Pro 57 Condensed" panose="020B0606020204020204" pitchFamily="34" charset="0"/>
                <a:hlinkClick r:id="rId2" action="ppaction://hlinksldjump"/>
              </a:rPr>
              <a:t>here</a:t>
            </a:r>
            <a:r>
              <a:rPr lang="en-US" sz="1600" dirty="0">
                <a:solidFill>
                  <a:srgbClr val="0070C0"/>
                </a:solidFill>
                <a:latin typeface="Frutiger LT Pro 57 Condensed" panose="020B0606020204020204" pitchFamily="34" charset="0"/>
              </a:rPr>
              <a:t> or </a:t>
            </a:r>
            <a:r>
              <a:rPr lang="en-US" sz="1600" dirty="0">
                <a:solidFill>
                  <a:srgbClr val="0070C0"/>
                </a:solidFill>
                <a:latin typeface="Frutiger LT Pro 57 Condensed" panose="020B0606020204020204" pitchFamily="34" charset="0"/>
                <a:hlinkClick r:id="rId3" action="ppaction://hlinksldjump"/>
              </a:rPr>
              <a:t>here</a:t>
            </a:r>
            <a:r>
              <a:rPr lang="en-US" sz="1600" dirty="0">
                <a:solidFill>
                  <a:srgbClr val="0070C0"/>
                </a:solidFill>
                <a:latin typeface="Frutiger LT Pro 57 Condensed" panose="020B0606020204020204" pitchFamily="34" charset="0"/>
              </a:rPr>
              <a:t> to learn more.</a:t>
            </a:r>
            <a:endParaRPr lang="en-US" sz="1800" dirty="0">
              <a:solidFill>
                <a:srgbClr val="0070C0"/>
              </a:solidFill>
              <a:latin typeface="Frutiger LT Pro 57 Condensed" panose="020B0606020204020204" pitchFamily="34" charset="0"/>
            </a:endParaRPr>
          </a:p>
        </p:txBody>
      </p:sp>
      <p:pic>
        <p:nvPicPr>
          <p:cNvPr id="7" name="Graphic 6" descr="Lightbulb with solid fill">
            <a:extLst>
              <a:ext uri="{FF2B5EF4-FFF2-40B4-BE49-F238E27FC236}">
                <a16:creationId xmlns:a16="http://schemas.microsoft.com/office/drawing/2014/main" id="{3252C714-2C07-2D36-C81C-9FA3089E74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6809" y="3429000"/>
            <a:ext cx="599989" cy="599989"/>
          </a:xfrm>
          <a:prstGeom prst="rect">
            <a:avLst/>
          </a:prstGeom>
        </p:spPr>
      </p:pic>
      <p:sp>
        <p:nvSpPr>
          <p:cNvPr id="4" name="Title 6">
            <a:extLst>
              <a:ext uri="{FF2B5EF4-FFF2-40B4-BE49-F238E27FC236}">
                <a16:creationId xmlns:a16="http://schemas.microsoft.com/office/drawing/2014/main" id="{7C1D4BE7-F38C-BFE1-65C4-16670CAF3D7A}"/>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Import CRT </a:t>
            </a:r>
            <a:r>
              <a:rPr lang="en-GB" sz="3300" b="1" dirty="0">
                <a:solidFill>
                  <a:srgbClr val="990002"/>
                </a:solidFill>
              </a:rPr>
              <a:t>Data Set</a:t>
            </a:r>
            <a:endParaRPr lang="en-US" sz="3300" b="1" dirty="0">
              <a:solidFill>
                <a:srgbClr val="990002"/>
              </a:solidFill>
            </a:endParaRPr>
          </a:p>
        </p:txBody>
      </p:sp>
      <p:pic>
        <p:nvPicPr>
          <p:cNvPr id="2" name="Graphic 1" descr="Award ribbon with star">
            <a:extLst>
              <a:ext uri="{FF2B5EF4-FFF2-40B4-BE49-F238E27FC236}">
                <a16:creationId xmlns:a16="http://schemas.microsoft.com/office/drawing/2014/main" id="{AE1DA2CA-D339-1CF9-F745-FC3363E7AF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
        <p:nvSpPr>
          <p:cNvPr id="10" name="TextBox 9">
            <a:extLst>
              <a:ext uri="{FF2B5EF4-FFF2-40B4-BE49-F238E27FC236}">
                <a16:creationId xmlns:a16="http://schemas.microsoft.com/office/drawing/2014/main" id="{A4433D48-2148-CB0B-555C-9EE5926EA3D6}"/>
              </a:ext>
            </a:extLst>
          </p:cNvPr>
          <p:cNvSpPr txBox="1"/>
          <p:nvPr/>
        </p:nvSpPr>
        <p:spPr>
          <a:xfrm>
            <a:off x="454505" y="946151"/>
            <a:ext cx="10699269" cy="923330"/>
          </a:xfrm>
          <a:prstGeom prst="rect">
            <a:avLst/>
          </a:prstGeom>
          <a:noFill/>
        </p:spPr>
        <p:txBody>
          <a:bodyPr wrap="square" rtlCol="0">
            <a:spAutoFit/>
          </a:bodyPr>
          <a:lstStyle/>
          <a:p>
            <a:r>
              <a:rPr lang="en-US" sz="1800" dirty="0">
                <a:solidFill>
                  <a:srgbClr val="0070C0"/>
                </a:solidFill>
                <a:latin typeface="Frutiger LT Pro 57 Condensed" panose="020B0606020204020204" pitchFamily="34" charset="0"/>
              </a:rPr>
              <a:t>A user may also at this first stage, or any point, </a:t>
            </a:r>
            <a:r>
              <a:rPr lang="en-US" sz="1800" b="1" dirty="0">
                <a:solidFill>
                  <a:srgbClr val="0070C0"/>
                </a:solidFill>
                <a:latin typeface="Frutiger LT Pro 57 Condensed" panose="020B0606020204020204" pitchFamily="34" charset="0"/>
              </a:rPr>
              <a:t>Import CRT Data Set. </a:t>
            </a:r>
            <a:r>
              <a:rPr lang="en-US" sz="1800" dirty="0">
                <a:solidFill>
                  <a:srgbClr val="0070C0"/>
                </a:solidFill>
                <a:latin typeface="Frutiger LT Pro 57 Condensed" panose="020B0606020204020204" pitchFamily="34" charset="0"/>
              </a:rPr>
              <a:t>Only a CRT data set exported by the </a:t>
            </a:r>
            <a:r>
              <a:rPr lang="en-US" sz="1800" i="1" dirty="0">
                <a:solidFill>
                  <a:srgbClr val="0070C0"/>
                </a:solidFill>
                <a:latin typeface="Frutiger LT Pro 57 Condensed" panose="020B0606020204020204" pitchFamily="34" charset="0"/>
              </a:rPr>
              <a:t>Software </a:t>
            </a:r>
            <a:r>
              <a:rPr lang="en-US" sz="1800" dirty="0">
                <a:solidFill>
                  <a:srgbClr val="0070C0"/>
                </a:solidFill>
                <a:latin typeface="Frutiger LT Pro 57 Condensed" panose="020B0606020204020204" pitchFamily="34" charset="0"/>
              </a:rPr>
              <a:t>may be subsequently imported into another user’s application </a:t>
            </a:r>
            <a:r>
              <a:rPr lang="en-US" sz="1800" u="sng" dirty="0">
                <a:solidFill>
                  <a:srgbClr val="0070C0"/>
                </a:solidFill>
                <a:latin typeface="Frutiger LT Pro 57 Condensed" panose="020B0606020204020204" pitchFamily="34" charset="0"/>
              </a:rPr>
              <a:t>(</a:t>
            </a:r>
            <a:r>
              <a:rPr lang="en-US" sz="1800" u="sng" dirty="0">
                <a:solidFill>
                  <a:srgbClr val="0070C0"/>
                </a:solidFill>
                <a:latin typeface="Frutiger LT Pro 57 Condensed" panose="020B0606020204020204" pitchFamily="34" charset="0"/>
                <a:hlinkClick r:id="rId8" action="ppaction://hlinksldjump"/>
              </a:rPr>
              <a:t>see Export CRT Data Set</a:t>
            </a:r>
            <a:r>
              <a:rPr lang="en-US" sz="1800" u="sng" dirty="0">
                <a:solidFill>
                  <a:srgbClr val="0070C0"/>
                </a:solidFill>
                <a:latin typeface="Frutiger LT Pro 57 Condensed" panose="020B0606020204020204" pitchFamily="34" charset="0"/>
              </a:rPr>
              <a:t>).</a:t>
            </a:r>
          </a:p>
          <a:p>
            <a:endParaRPr lang="en-US" dirty="0"/>
          </a:p>
        </p:txBody>
      </p:sp>
      <p:pic>
        <p:nvPicPr>
          <p:cNvPr id="16" name="Picture 15">
            <a:extLst>
              <a:ext uri="{FF2B5EF4-FFF2-40B4-BE49-F238E27FC236}">
                <a16:creationId xmlns:a16="http://schemas.microsoft.com/office/drawing/2014/main" id="{6BAE72F5-0F97-940B-D84B-38437B1C127C}"/>
              </a:ext>
            </a:extLst>
          </p:cNvPr>
          <p:cNvPicPr>
            <a:picLocks noChangeAspect="1"/>
          </p:cNvPicPr>
          <p:nvPr/>
        </p:nvPicPr>
        <p:blipFill>
          <a:blip r:embed="rId9"/>
          <a:stretch>
            <a:fillRect/>
          </a:stretch>
        </p:blipFill>
        <p:spPr>
          <a:xfrm>
            <a:off x="6922564" y="1738192"/>
            <a:ext cx="4724400" cy="2668698"/>
          </a:xfrm>
          <a:prstGeom prst="rect">
            <a:avLst/>
          </a:prstGeom>
        </p:spPr>
      </p:pic>
      <p:pic>
        <p:nvPicPr>
          <p:cNvPr id="14" name="Picture 13">
            <a:extLst>
              <a:ext uri="{FF2B5EF4-FFF2-40B4-BE49-F238E27FC236}">
                <a16:creationId xmlns:a16="http://schemas.microsoft.com/office/drawing/2014/main" id="{64F4624E-DB19-12D8-80B2-BB9FCA4EBEA8}"/>
              </a:ext>
            </a:extLst>
          </p:cNvPr>
          <p:cNvPicPr>
            <a:picLocks noChangeAspect="1"/>
          </p:cNvPicPr>
          <p:nvPr/>
        </p:nvPicPr>
        <p:blipFill>
          <a:blip r:embed="rId10"/>
          <a:stretch>
            <a:fillRect/>
          </a:stretch>
        </p:blipFill>
        <p:spPr>
          <a:xfrm>
            <a:off x="9403156" y="4234222"/>
            <a:ext cx="2522196" cy="683354"/>
          </a:xfrm>
          <a:prstGeom prst="rect">
            <a:avLst/>
          </a:prstGeom>
        </p:spPr>
      </p:pic>
      <p:cxnSp>
        <p:nvCxnSpPr>
          <p:cNvPr id="18" name="Straight Arrow Connector 17">
            <a:extLst>
              <a:ext uri="{FF2B5EF4-FFF2-40B4-BE49-F238E27FC236}">
                <a16:creationId xmlns:a16="http://schemas.microsoft.com/office/drawing/2014/main" id="{6681493C-7064-9B25-DE07-191BA39B1D17}"/>
              </a:ext>
            </a:extLst>
          </p:cNvPr>
          <p:cNvCxnSpPr>
            <a:cxnSpLocks/>
          </p:cNvCxnSpPr>
          <p:nvPr/>
        </p:nvCxnSpPr>
        <p:spPr>
          <a:xfrm flipV="1">
            <a:off x="6572250" y="2383554"/>
            <a:ext cx="538804" cy="6263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8996450-8D3C-DA54-1E00-C1FA018E1765}"/>
              </a:ext>
            </a:extLst>
          </p:cNvPr>
          <p:cNvPicPr>
            <a:picLocks noChangeAspect="1"/>
          </p:cNvPicPr>
          <p:nvPr/>
        </p:nvPicPr>
        <p:blipFill>
          <a:blip r:embed="rId11"/>
          <a:stretch>
            <a:fillRect/>
          </a:stretch>
        </p:blipFill>
        <p:spPr>
          <a:xfrm>
            <a:off x="1894573" y="5306808"/>
            <a:ext cx="3066642" cy="1551192"/>
          </a:xfrm>
          <a:prstGeom prst="rect">
            <a:avLst/>
          </a:prstGeom>
        </p:spPr>
      </p:pic>
      <p:pic>
        <p:nvPicPr>
          <p:cNvPr id="24" name="Picture 23">
            <a:extLst>
              <a:ext uri="{FF2B5EF4-FFF2-40B4-BE49-F238E27FC236}">
                <a16:creationId xmlns:a16="http://schemas.microsoft.com/office/drawing/2014/main" id="{6823D021-C63F-22EA-0872-549B9F5996E7}"/>
              </a:ext>
            </a:extLst>
          </p:cNvPr>
          <p:cNvPicPr>
            <a:picLocks noChangeAspect="1"/>
          </p:cNvPicPr>
          <p:nvPr/>
        </p:nvPicPr>
        <p:blipFill>
          <a:blip r:embed="rId12"/>
          <a:stretch>
            <a:fillRect/>
          </a:stretch>
        </p:blipFill>
        <p:spPr>
          <a:xfrm>
            <a:off x="5254627" y="5547309"/>
            <a:ext cx="6836475" cy="1262392"/>
          </a:xfrm>
          <a:prstGeom prst="rect">
            <a:avLst/>
          </a:prstGeom>
        </p:spPr>
      </p:pic>
    </p:spTree>
    <p:extLst>
      <p:ext uri="{BB962C8B-B14F-4D97-AF65-F5344CB8AC3E}">
        <p14:creationId xmlns:p14="http://schemas.microsoft.com/office/powerpoint/2010/main" val="12451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519546" y="1383088"/>
            <a:ext cx="5718292" cy="2392196"/>
          </a:xfrm>
        </p:spPr>
        <p:txBody>
          <a:bodyPr>
            <a:normAutofit/>
          </a:bodyPr>
          <a:lstStyle/>
          <a:p>
            <a:pPr marL="358775" indent="-358775" algn="just">
              <a:spcBef>
                <a:spcPts val="300"/>
              </a:spcBef>
              <a:spcAft>
                <a:spcPts val="300"/>
              </a:spcAft>
            </a:pPr>
            <a:r>
              <a:rPr lang="en-US" sz="1800">
                <a:solidFill>
                  <a:srgbClr val="0070C0"/>
                </a:solidFill>
                <a:latin typeface="Frutiger LT Pro 57 Condensed" panose="020B0606020204020204" pitchFamily="34" charset="0"/>
              </a:rPr>
              <a:t>This features is in the </a:t>
            </a:r>
            <a:r>
              <a:rPr lang="en-US" sz="1800" b="1">
                <a:solidFill>
                  <a:srgbClr val="0070C0"/>
                </a:solidFill>
                <a:latin typeface="Frutiger LT Pro 57 Condensed" panose="020B0606020204020204" pitchFamily="34" charset="0"/>
              </a:rPr>
              <a:t>CRT Data Set Manager </a:t>
            </a:r>
          </a:p>
          <a:p>
            <a:pPr marL="358775" indent="-358775" algn="just">
              <a:spcBef>
                <a:spcPts val="300"/>
              </a:spcBef>
              <a:spcAft>
                <a:spcPts val="300"/>
              </a:spcAft>
            </a:pPr>
            <a:r>
              <a:rPr lang="en-US" sz="1800">
                <a:solidFill>
                  <a:srgbClr val="0070C0"/>
                </a:solidFill>
                <a:latin typeface="Frutiger LT Pro 57 Condensed" panose="020B0606020204020204" pitchFamily="34" charset="0"/>
              </a:rPr>
              <a:t>Recall, to access this screen navigate to the </a:t>
            </a:r>
            <a:r>
              <a:rPr lang="en-US" sz="1800" b="1">
                <a:solidFill>
                  <a:srgbClr val="0070C0"/>
                </a:solidFill>
                <a:latin typeface="Frutiger LT Pro 57 Condensed" panose="020B0606020204020204" pitchFamily="34" charset="0"/>
              </a:rPr>
              <a:t>Main Menu </a:t>
            </a:r>
            <a:r>
              <a:rPr lang="en-US" sz="1800">
                <a:solidFill>
                  <a:srgbClr val="0070C0"/>
                </a:solidFill>
                <a:latin typeface="Frutiger LT Pro 57 Condensed" panose="020B0606020204020204" pitchFamily="34" charset="0"/>
              </a:rPr>
              <a:t>and select </a:t>
            </a:r>
            <a:r>
              <a:rPr lang="en-US" sz="1800" b="1">
                <a:solidFill>
                  <a:srgbClr val="0070C0"/>
                </a:solidFill>
                <a:latin typeface="Frutiger LT Pro 57 Condensed" panose="020B0606020204020204" pitchFamily="34" charset="0"/>
              </a:rPr>
              <a:t>Export/Import / Export </a:t>
            </a:r>
            <a:r>
              <a:rPr lang="en-US" sz="1800">
                <a:solidFill>
                  <a:srgbClr val="0070C0"/>
                </a:solidFill>
                <a:latin typeface="Frutiger LT Pro 57 Condensed" panose="020B0606020204020204" pitchFamily="34" charset="0"/>
              </a:rPr>
              <a:t>/ </a:t>
            </a:r>
            <a:r>
              <a:rPr lang="en-US" sz="1800" b="1">
                <a:solidFill>
                  <a:srgbClr val="0070C0"/>
                </a:solidFill>
                <a:latin typeface="Frutiger LT Pro 57 Condensed" panose="020B0606020204020204" pitchFamily="34" charset="0"/>
              </a:rPr>
              <a:t>UNFCCC CRT </a:t>
            </a:r>
          </a:p>
          <a:p>
            <a:pPr marL="358775" indent="-358775" algn="just">
              <a:spcBef>
                <a:spcPts val="300"/>
              </a:spcBef>
              <a:spcAft>
                <a:spcPts val="300"/>
              </a:spcAft>
            </a:pPr>
            <a:r>
              <a:rPr lang="en-US" sz="1800">
                <a:solidFill>
                  <a:srgbClr val="0070C0"/>
                </a:solidFill>
                <a:latin typeface="Frutiger LT Pro 57 Condensed" panose="020B0606020204020204" pitchFamily="34" charset="0"/>
              </a:rPr>
              <a:t>In </a:t>
            </a:r>
            <a:r>
              <a:rPr lang="en-US" sz="1800" b="1">
                <a:solidFill>
                  <a:srgbClr val="0070C0"/>
                </a:solidFill>
                <a:latin typeface="Frutiger LT Pro 57 Condensed" panose="020B0606020204020204" pitchFamily="34" charset="0"/>
              </a:rPr>
              <a:t>Edit CRT Data Set </a:t>
            </a:r>
            <a:r>
              <a:rPr lang="en-US" sz="1800">
                <a:solidFill>
                  <a:srgbClr val="0070C0"/>
                </a:solidFill>
                <a:latin typeface="Frutiger LT Pro 57 Condensed" panose="020B0606020204020204" pitchFamily="34" charset="0"/>
              </a:rPr>
              <a:t>you may change the properties (Name or Years) of an existing CRT Data Set</a:t>
            </a:r>
          </a:p>
          <a:p>
            <a:pPr marL="358775" indent="-358775" algn="just">
              <a:spcBef>
                <a:spcPts val="300"/>
              </a:spcBef>
              <a:spcAft>
                <a:spcPts val="300"/>
              </a:spcAft>
            </a:pPr>
            <a:endParaRPr lang="en-US" sz="1800" b="1">
              <a:solidFill>
                <a:srgbClr val="0070C0"/>
              </a:solidFill>
              <a:latin typeface="Frutiger LT Pro 57 Condensed" panose="020B0606020204020204" pitchFamily="34" charset="0"/>
            </a:endParaRPr>
          </a:p>
        </p:txBody>
      </p:sp>
      <p:grpSp>
        <p:nvGrpSpPr>
          <p:cNvPr id="17" name="Group 16">
            <a:extLst>
              <a:ext uri="{FF2B5EF4-FFF2-40B4-BE49-F238E27FC236}">
                <a16:creationId xmlns:a16="http://schemas.microsoft.com/office/drawing/2014/main" id="{FCF982D1-4754-8CD2-752E-D1ABDDA82B64}"/>
              </a:ext>
            </a:extLst>
          </p:cNvPr>
          <p:cNvGrpSpPr/>
          <p:nvPr/>
        </p:nvGrpSpPr>
        <p:grpSpPr>
          <a:xfrm>
            <a:off x="720000" y="3988265"/>
            <a:ext cx="10300424" cy="2519603"/>
            <a:chOff x="694604" y="4502877"/>
            <a:chExt cx="7163804" cy="2519603"/>
          </a:xfrm>
        </p:grpSpPr>
        <p:pic>
          <p:nvPicPr>
            <p:cNvPr id="7" name="Graphic 6" descr="Lightbulb with solid fill">
              <a:extLst>
                <a:ext uri="{FF2B5EF4-FFF2-40B4-BE49-F238E27FC236}">
                  <a16:creationId xmlns:a16="http://schemas.microsoft.com/office/drawing/2014/main" id="{F8BD2D6C-3BE6-A9DE-CB16-029BFD81A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604" y="4616784"/>
              <a:ext cx="500750" cy="540000"/>
            </a:xfrm>
            <a:prstGeom prst="rect">
              <a:avLst/>
            </a:prstGeom>
          </p:spPr>
        </p:pic>
        <p:grpSp>
          <p:nvGrpSpPr>
            <p:cNvPr id="16" name="Group 15">
              <a:extLst>
                <a:ext uri="{FF2B5EF4-FFF2-40B4-BE49-F238E27FC236}">
                  <a16:creationId xmlns:a16="http://schemas.microsoft.com/office/drawing/2014/main" id="{CB639E0A-4324-B526-1190-F070AB50308A}"/>
                </a:ext>
              </a:extLst>
            </p:cNvPr>
            <p:cNvGrpSpPr/>
            <p:nvPr/>
          </p:nvGrpSpPr>
          <p:grpSpPr>
            <a:xfrm>
              <a:off x="1119535" y="4502877"/>
              <a:ext cx="6738873" cy="2519603"/>
              <a:chOff x="1119535" y="4502877"/>
              <a:chExt cx="6738873" cy="2519603"/>
            </a:xfrm>
          </p:grpSpPr>
          <p:sp>
            <p:nvSpPr>
              <p:cNvPr id="8" name="TextBox 7">
                <a:extLst>
                  <a:ext uri="{FF2B5EF4-FFF2-40B4-BE49-F238E27FC236}">
                    <a16:creationId xmlns:a16="http://schemas.microsoft.com/office/drawing/2014/main" id="{7788D5AC-0B2E-B842-4005-86DCB9B5BA23}"/>
                  </a:ext>
                </a:extLst>
              </p:cNvPr>
              <p:cNvSpPr txBox="1"/>
              <p:nvPr/>
            </p:nvSpPr>
            <p:spPr>
              <a:xfrm>
                <a:off x="1119535" y="4502877"/>
                <a:ext cx="6738873" cy="923330"/>
              </a:xfrm>
              <a:prstGeom prst="rect">
                <a:avLst/>
              </a:prstGeom>
              <a:noFill/>
            </p:spPr>
            <p:txBody>
              <a:bodyPr wrap="square" rtlCol="0">
                <a:spAutoFit/>
              </a:bodyPr>
              <a:lstStyle/>
              <a:p>
                <a:pPr algn="just"/>
                <a:r>
                  <a:rPr lang="en-US">
                    <a:solidFill>
                      <a:srgbClr val="0070C0"/>
                    </a:solidFill>
                    <a:latin typeface="Frutiger LT Pro 57 Condensed" panose="020B0606020204020204" pitchFamily="34" charset="0"/>
                  </a:rPr>
                  <a:t>You can access the CRT Data Set Manager at any time. Note, if you were previously in the </a:t>
                </a:r>
                <a:r>
                  <a:rPr lang="en-US" b="1">
                    <a:solidFill>
                      <a:srgbClr val="0070C0"/>
                    </a:solidFill>
                    <a:latin typeface="Frutiger LT Pro 57 Condensed" panose="020B0606020204020204" pitchFamily="34" charset="0"/>
                  </a:rPr>
                  <a:t>“Open Tables” </a:t>
                </a:r>
                <a:r>
                  <a:rPr lang="en-US">
                    <a:solidFill>
                      <a:srgbClr val="0070C0"/>
                    </a:solidFill>
                    <a:latin typeface="Frutiger LT Pro 57 Condensed" panose="020B0606020204020204" pitchFamily="34" charset="0"/>
                  </a:rPr>
                  <a:t>function of the CRT Data Set Manager you will see a prompt. </a:t>
                </a:r>
              </a:p>
            </p:txBody>
          </p:sp>
          <p:pic>
            <p:nvPicPr>
              <p:cNvPr id="12" name="Picture 11" descr="A screenshot of a computer error message&#10;&#10;Description automatically generated">
                <a:extLst>
                  <a:ext uri="{FF2B5EF4-FFF2-40B4-BE49-F238E27FC236}">
                    <a16:creationId xmlns:a16="http://schemas.microsoft.com/office/drawing/2014/main" id="{70A37881-C1C8-BF88-2213-3CF1A486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700" y="5490109"/>
                <a:ext cx="2178716" cy="1532371"/>
              </a:xfrm>
              <a:prstGeom prst="rect">
                <a:avLst/>
              </a:prstGeom>
              <a:ln w="3175">
                <a:solidFill>
                  <a:schemeClr val="tx1"/>
                </a:solidFill>
              </a:ln>
            </p:spPr>
          </p:pic>
        </p:grpSp>
      </p:grpSp>
      <p:sp>
        <p:nvSpPr>
          <p:cNvPr id="18" name="TextBox 17">
            <a:extLst>
              <a:ext uri="{FF2B5EF4-FFF2-40B4-BE49-F238E27FC236}">
                <a16:creationId xmlns:a16="http://schemas.microsoft.com/office/drawing/2014/main" id="{64DA8AFE-2F5E-5C4E-1BF4-A97128FD20E5}"/>
              </a:ext>
            </a:extLst>
          </p:cNvPr>
          <p:cNvSpPr txBox="1"/>
          <p:nvPr/>
        </p:nvSpPr>
        <p:spPr>
          <a:xfrm>
            <a:off x="4753920" y="5080399"/>
            <a:ext cx="5134126" cy="1200329"/>
          </a:xfrm>
          <a:prstGeom prst="rect">
            <a:avLst/>
          </a:prstGeom>
          <a:noFill/>
        </p:spPr>
        <p:txBody>
          <a:bodyPr wrap="square" rtlCol="0">
            <a:spAutoFit/>
          </a:bodyPr>
          <a:lstStyle/>
          <a:p>
            <a:pPr marL="285750" indent="-285750" algn="just">
              <a:buFont typeface="Arial" panose="020B0604020202020204" pitchFamily="34" charset="0"/>
              <a:buChar char="•"/>
            </a:pPr>
            <a:r>
              <a:rPr lang="en-US">
                <a:solidFill>
                  <a:srgbClr val="0070C0"/>
                </a:solidFill>
                <a:latin typeface="Frutiger LT Pro 57 Condensed" panose="020B0606020204020204" pitchFamily="34" charset="0"/>
              </a:rPr>
              <a:t>If you select </a:t>
            </a:r>
            <a:r>
              <a:rPr lang="en-US" b="1">
                <a:solidFill>
                  <a:srgbClr val="0070C0"/>
                </a:solidFill>
                <a:latin typeface="Frutiger LT Pro 57 Condensed" panose="020B0606020204020204" pitchFamily="34" charset="0"/>
              </a:rPr>
              <a:t>“OK” </a:t>
            </a:r>
            <a:r>
              <a:rPr lang="en-US">
                <a:solidFill>
                  <a:srgbClr val="0070C0"/>
                </a:solidFill>
                <a:latin typeface="Frutiger LT Pro 57 Condensed" panose="020B0606020204020204" pitchFamily="34" charset="0"/>
              </a:rPr>
              <a:t>you will return to </a:t>
            </a:r>
            <a:r>
              <a:rPr lang="en-US" b="1">
                <a:solidFill>
                  <a:srgbClr val="0070C0"/>
                </a:solidFill>
                <a:latin typeface="Frutiger LT Pro 57 Condensed" panose="020B0606020204020204" pitchFamily="34" charset="0"/>
              </a:rPr>
              <a:t>Open Tables</a:t>
            </a:r>
          </a:p>
          <a:p>
            <a:pPr marL="285750" indent="-285750" algn="just">
              <a:buFont typeface="Arial" panose="020B0604020202020204" pitchFamily="34" charset="0"/>
              <a:buChar char="•"/>
            </a:pPr>
            <a:r>
              <a:rPr lang="en-US">
                <a:solidFill>
                  <a:srgbClr val="0070C0"/>
                </a:solidFill>
                <a:latin typeface="Frutiger LT Pro 57 Condensed" panose="020B0606020204020204" pitchFamily="34" charset="0"/>
              </a:rPr>
              <a:t>If you select </a:t>
            </a:r>
            <a:r>
              <a:rPr lang="en-US" b="1">
                <a:solidFill>
                  <a:srgbClr val="0070C0"/>
                </a:solidFill>
                <a:latin typeface="Frutiger LT Pro 57 Condensed" panose="020B0606020204020204" pitchFamily="34" charset="0"/>
              </a:rPr>
              <a:t>“Cancel” </a:t>
            </a:r>
            <a:r>
              <a:rPr lang="en-US">
                <a:solidFill>
                  <a:srgbClr val="0070C0"/>
                </a:solidFill>
                <a:latin typeface="Frutiger LT Pro 57 Condensed" panose="020B0606020204020204" pitchFamily="34" charset="0"/>
              </a:rPr>
              <a:t>you will return to the </a:t>
            </a:r>
            <a:r>
              <a:rPr lang="en-US" b="1">
                <a:solidFill>
                  <a:srgbClr val="0070C0"/>
                </a:solidFill>
                <a:latin typeface="Frutiger LT Pro 57 Condensed" panose="020B0606020204020204" pitchFamily="34" charset="0"/>
              </a:rPr>
              <a:t>CRT Data Set Manager  </a:t>
            </a:r>
          </a:p>
          <a:p>
            <a:pPr algn="just"/>
            <a:endParaRPr lang="en-US">
              <a:solidFill>
                <a:srgbClr val="0070C0"/>
              </a:solidFill>
              <a:latin typeface="Frutiger LT Pro 57 Condensed" panose="020B0606020204020204" pitchFamily="34" charset="0"/>
            </a:endParaRPr>
          </a:p>
        </p:txBody>
      </p:sp>
      <p:sp>
        <p:nvSpPr>
          <p:cNvPr id="4" name="Title 6">
            <a:extLst>
              <a:ext uri="{FF2B5EF4-FFF2-40B4-BE49-F238E27FC236}">
                <a16:creationId xmlns:a16="http://schemas.microsoft.com/office/drawing/2014/main" id="{78043D39-AF70-67E7-CC5F-944A4EB724E1}"/>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Edit CRT Data Set</a:t>
            </a:r>
            <a:endParaRPr lang="en-US" sz="3300" b="1" dirty="0">
              <a:solidFill>
                <a:srgbClr val="990002"/>
              </a:solidFill>
            </a:endParaRPr>
          </a:p>
        </p:txBody>
      </p:sp>
      <p:pic>
        <p:nvPicPr>
          <p:cNvPr id="2" name="Graphic 1" descr="Award ribbon with star">
            <a:extLst>
              <a:ext uri="{FF2B5EF4-FFF2-40B4-BE49-F238E27FC236}">
                <a16:creationId xmlns:a16="http://schemas.microsoft.com/office/drawing/2014/main" id="{BCDEA178-819F-634F-7AD0-AD626E6F43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pic>
        <p:nvPicPr>
          <p:cNvPr id="9" name="Picture 8">
            <a:extLst>
              <a:ext uri="{FF2B5EF4-FFF2-40B4-BE49-F238E27FC236}">
                <a16:creationId xmlns:a16="http://schemas.microsoft.com/office/drawing/2014/main" id="{26030A3C-2EC1-CAF1-4DE8-3A5F15E8BC38}"/>
              </a:ext>
            </a:extLst>
          </p:cNvPr>
          <p:cNvPicPr>
            <a:picLocks noChangeAspect="1"/>
          </p:cNvPicPr>
          <p:nvPr/>
        </p:nvPicPr>
        <p:blipFill>
          <a:blip r:embed="rId7"/>
          <a:stretch>
            <a:fillRect/>
          </a:stretch>
        </p:blipFill>
        <p:spPr>
          <a:xfrm>
            <a:off x="6405668" y="794477"/>
            <a:ext cx="5266786" cy="2980806"/>
          </a:xfrm>
          <a:prstGeom prst="rect">
            <a:avLst/>
          </a:prstGeom>
        </p:spPr>
      </p:pic>
    </p:spTree>
    <p:extLst>
      <p:ext uri="{BB962C8B-B14F-4D97-AF65-F5344CB8AC3E}">
        <p14:creationId xmlns:p14="http://schemas.microsoft.com/office/powerpoint/2010/main" val="23518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CDEB3F9-BD68-8E82-AA95-E288ACC64759}"/>
              </a:ext>
            </a:extLst>
          </p:cNvPr>
          <p:cNvPicPr>
            <a:picLocks noChangeAspect="1"/>
          </p:cNvPicPr>
          <p:nvPr/>
        </p:nvPicPr>
        <p:blipFill>
          <a:blip r:embed="rId3"/>
          <a:stretch>
            <a:fillRect/>
          </a:stretch>
        </p:blipFill>
        <p:spPr>
          <a:xfrm>
            <a:off x="7069455" y="1333542"/>
            <a:ext cx="4901420" cy="3282294"/>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17700" y="1333543"/>
            <a:ext cx="6645566" cy="4814326"/>
          </a:xfrm>
        </p:spPr>
        <p:txBody>
          <a:bodyPr>
            <a:noAutofit/>
          </a:bodyPr>
          <a:lstStyle/>
          <a:p>
            <a:pPr marL="0" indent="0" algn="just">
              <a:buNone/>
            </a:pPr>
            <a:r>
              <a:rPr lang="en-US" sz="1600" b="1" dirty="0">
                <a:solidFill>
                  <a:srgbClr val="0070C0"/>
                </a:solidFill>
                <a:latin typeface="Frutiger LT Pro 57 Condensed" panose="020B0606020204020204" pitchFamily="34" charset="0"/>
              </a:rPr>
              <a:t>1.  </a:t>
            </a:r>
            <a:r>
              <a:rPr lang="en-US" sz="1600" dirty="0">
                <a:solidFill>
                  <a:srgbClr val="0070C0"/>
                </a:solidFill>
                <a:latin typeface="Frutiger LT Pro 57 Condensed" panose="020B0606020204020204" pitchFamily="34" charset="0"/>
              </a:rPr>
              <a:t>Highlight the </a:t>
            </a:r>
            <a:r>
              <a:rPr lang="en-US" sz="1600" b="1" dirty="0">
                <a:solidFill>
                  <a:srgbClr val="0070C0"/>
                </a:solidFill>
                <a:latin typeface="Frutiger LT Pro 57 Condensed" panose="020B0606020204020204" pitchFamily="34" charset="0"/>
              </a:rPr>
              <a:t>CRT Data Set </a:t>
            </a:r>
            <a:r>
              <a:rPr lang="en-US" sz="1600" dirty="0">
                <a:solidFill>
                  <a:srgbClr val="0070C0"/>
                </a:solidFill>
                <a:latin typeface="Frutiger LT Pro 57 Condensed" panose="020B0606020204020204" pitchFamily="34" charset="0"/>
              </a:rPr>
              <a:t>you want to modify </a:t>
            </a:r>
          </a:p>
          <a:p>
            <a:pPr marL="0" indent="0" algn="just">
              <a:buNone/>
            </a:pPr>
            <a:r>
              <a:rPr lang="en-US" sz="1600" b="1" dirty="0">
                <a:solidFill>
                  <a:srgbClr val="0070C0"/>
                </a:solidFill>
                <a:latin typeface="Frutiger LT Pro 57 Condensed" panose="020B0606020204020204" pitchFamily="34" charset="0"/>
              </a:rPr>
              <a:t>2.  Select Edit CRT Data Set</a:t>
            </a:r>
          </a:p>
          <a:p>
            <a:pPr marL="0" indent="0" algn="just">
              <a:buNone/>
            </a:pPr>
            <a:r>
              <a:rPr lang="en-US" sz="1600" b="1" dirty="0">
                <a:solidFill>
                  <a:srgbClr val="0070C0"/>
                </a:solidFill>
                <a:latin typeface="Frutiger LT Pro 57 Condensed" panose="020B0606020204020204" pitchFamily="34" charset="0"/>
              </a:rPr>
              <a:t>3. </a:t>
            </a:r>
            <a:r>
              <a:rPr lang="en-US" sz="1600" dirty="0">
                <a:solidFill>
                  <a:srgbClr val="0070C0"/>
                </a:solidFill>
                <a:latin typeface="Frutiger LT Pro 57 Condensed" panose="020B0606020204020204" pitchFamily="34" charset="0"/>
              </a:rPr>
              <a:t>The </a:t>
            </a:r>
            <a:r>
              <a:rPr lang="en-US" sz="1600" b="1" dirty="0">
                <a:solidFill>
                  <a:srgbClr val="0070C0"/>
                </a:solidFill>
                <a:latin typeface="Frutiger LT Pro 57 Condensed" panose="020B0606020204020204" pitchFamily="34" charset="0"/>
              </a:rPr>
              <a:t>Edit CRT Data Set </a:t>
            </a:r>
            <a:r>
              <a:rPr lang="en-US" sz="1600" dirty="0">
                <a:solidFill>
                  <a:srgbClr val="0070C0"/>
                </a:solidFill>
                <a:latin typeface="Frutiger LT Pro 57 Condensed" panose="020B0606020204020204" pitchFamily="34" charset="0"/>
              </a:rPr>
              <a:t>selection box will appear to change the </a:t>
            </a:r>
            <a:r>
              <a:rPr lang="en-US" sz="1600" b="1" dirty="0">
                <a:solidFill>
                  <a:srgbClr val="0070C0"/>
                </a:solidFill>
                <a:latin typeface="Frutiger LT Pro 57 Condensed" panose="020B0606020204020204" pitchFamily="34" charset="0"/>
              </a:rPr>
              <a:t>Name </a:t>
            </a:r>
            <a:r>
              <a:rPr lang="en-US" sz="1600" dirty="0">
                <a:solidFill>
                  <a:srgbClr val="0070C0"/>
                </a:solidFill>
                <a:latin typeface="Frutiger LT Pro 57 Condensed" panose="020B0606020204020204" pitchFamily="34" charset="0"/>
              </a:rPr>
              <a:t>of the data set or </a:t>
            </a:r>
            <a:r>
              <a:rPr lang="en-US" sz="1600" b="1" dirty="0">
                <a:solidFill>
                  <a:srgbClr val="0070C0"/>
                </a:solidFill>
                <a:latin typeface="Frutiger LT Pro 57 Condensed" panose="020B0606020204020204" pitchFamily="34" charset="0"/>
              </a:rPr>
              <a:t>Add/Remove Years </a:t>
            </a:r>
          </a:p>
          <a:p>
            <a:pPr marL="361950" lvl="1" indent="-361950" algn="just"/>
            <a:r>
              <a:rPr lang="en-US" sz="1600" b="1" dirty="0">
                <a:solidFill>
                  <a:srgbClr val="0070C0"/>
                </a:solidFill>
                <a:latin typeface="Frutiger LT Pro 57 Condensed" panose="020B0606020204020204" pitchFamily="34" charset="0"/>
              </a:rPr>
              <a:t>Add /remove years: </a:t>
            </a:r>
            <a:r>
              <a:rPr lang="en-US" sz="1600" dirty="0">
                <a:solidFill>
                  <a:srgbClr val="0070C0"/>
                </a:solidFill>
                <a:latin typeface="Frutiger LT Pro 57 Condensed" panose="020B0606020204020204" pitchFamily="34" charset="0"/>
              </a:rPr>
              <a:t>the user can add additional years, or delete existing years from the existing CRT Data Set by checking and unchecking years, respectively.</a:t>
            </a:r>
          </a:p>
          <a:p>
            <a:pPr marL="57159" indent="0" algn="just">
              <a:buNone/>
            </a:pPr>
            <a:r>
              <a:rPr lang="en-US" sz="1600" b="1" dirty="0">
                <a:solidFill>
                  <a:srgbClr val="0070C0"/>
                </a:solidFill>
                <a:latin typeface="Frutiger LT Pro 57 Condensed" panose="020B0606020204020204" pitchFamily="34" charset="0"/>
              </a:rPr>
              <a:t>4. </a:t>
            </a:r>
            <a:r>
              <a:rPr lang="en-US" sz="1600" dirty="0">
                <a:solidFill>
                  <a:srgbClr val="0070C0"/>
                </a:solidFill>
                <a:latin typeface="Frutiger LT Pro 57 Condensed" panose="020B0606020204020204" pitchFamily="34" charset="0"/>
              </a:rPr>
              <a:t>Check </a:t>
            </a:r>
            <a:r>
              <a:rPr lang="en-US" sz="1600" b="1" dirty="0">
                <a:solidFill>
                  <a:srgbClr val="0070C0"/>
                </a:solidFill>
                <a:latin typeface="Frutiger LT Pro 57 Condensed" panose="020B0606020204020204" pitchFamily="34" charset="0"/>
              </a:rPr>
              <a:t>Copy data into newly added years from the closest existing year to </a:t>
            </a:r>
            <a:r>
              <a:rPr lang="en-US" sz="1600" dirty="0">
                <a:solidFill>
                  <a:srgbClr val="0070C0"/>
                </a:solidFill>
                <a:latin typeface="Frutiger LT Pro 57 Condensed" panose="020B0606020204020204" pitchFamily="34" charset="0"/>
              </a:rPr>
              <a:t>automatically populate new years with information from the CRT Data Set of the closest (previous) existing year </a:t>
            </a:r>
          </a:p>
          <a:p>
            <a:pPr marL="57159" indent="0" algn="just">
              <a:buNone/>
            </a:pPr>
            <a:endParaRPr lang="en-US" sz="1600" dirty="0">
              <a:solidFill>
                <a:srgbClr val="0070C0"/>
              </a:solidFill>
              <a:latin typeface="Frutiger LT Pro 57 Condensed" panose="020B0606020204020204" pitchFamily="34" charset="0"/>
            </a:endParaRPr>
          </a:p>
          <a:p>
            <a:pPr marL="57159" indent="0" algn="just">
              <a:buNone/>
            </a:pPr>
            <a:r>
              <a:rPr lang="en-US" sz="1600" dirty="0">
                <a:solidFill>
                  <a:srgbClr val="0070C0"/>
                </a:solidFill>
                <a:latin typeface="Frutiger LT Pro 57 Condensed" panose="020B0606020204020204" pitchFamily="34" charset="0"/>
              </a:rPr>
              <a:t>	If the last completed inventory year is 2019 and the CRT data set is 	edited to include 2020, by checking this box the 2020 CRT data 	set will be created to match the 2019 CRT Data Set. </a:t>
            </a:r>
          </a:p>
          <a:p>
            <a:pPr marL="57159" indent="0" algn="just">
              <a:buNone/>
            </a:pPr>
            <a:endParaRPr lang="en-US" sz="1600" dirty="0">
              <a:solidFill>
                <a:srgbClr val="0070C0"/>
              </a:solidFill>
              <a:latin typeface="Frutiger LT Pro 57 Condensed" panose="020B0606020204020204" pitchFamily="34" charset="0"/>
            </a:endParaRPr>
          </a:p>
          <a:p>
            <a:pPr marL="57159" indent="0" algn="just">
              <a:buNone/>
            </a:pPr>
            <a:r>
              <a:rPr lang="en-US" sz="1600" dirty="0">
                <a:solidFill>
                  <a:srgbClr val="0070C0"/>
                </a:solidFill>
                <a:latin typeface="Frutiger LT Pro 57 Condensed" panose="020B0606020204020204" pitchFamily="34" charset="0"/>
              </a:rPr>
              <a:t>After adding new years to the data set and saving, user is prompted whether to feed data into CRT tables for newly added years and for all sectors.</a:t>
            </a:r>
          </a:p>
        </p:txBody>
      </p:sp>
      <p:pic>
        <p:nvPicPr>
          <p:cNvPr id="7" name="Graphic 6" descr="Badge 1 with solid fill">
            <a:extLst>
              <a:ext uri="{FF2B5EF4-FFF2-40B4-BE49-F238E27FC236}">
                <a16:creationId xmlns:a16="http://schemas.microsoft.com/office/drawing/2014/main" id="{FA12B7E2-F92C-A4F5-12A8-E13D77B1F9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6955" y="2061851"/>
            <a:ext cx="352424" cy="352424"/>
          </a:xfrm>
          <a:prstGeom prst="rect">
            <a:avLst/>
          </a:prstGeom>
        </p:spPr>
      </p:pic>
      <p:pic>
        <p:nvPicPr>
          <p:cNvPr id="8" name="Graphic 7" descr="Badge with solid fill">
            <a:extLst>
              <a:ext uri="{FF2B5EF4-FFF2-40B4-BE49-F238E27FC236}">
                <a16:creationId xmlns:a16="http://schemas.microsoft.com/office/drawing/2014/main" id="{FB06B632-E64D-F43C-036C-283959675D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43167" y="3593814"/>
            <a:ext cx="356616" cy="356616"/>
          </a:xfrm>
          <a:prstGeom prst="rect">
            <a:avLst/>
          </a:prstGeom>
        </p:spPr>
      </p:pic>
      <p:grpSp>
        <p:nvGrpSpPr>
          <p:cNvPr id="29" name="Group 28">
            <a:extLst>
              <a:ext uri="{FF2B5EF4-FFF2-40B4-BE49-F238E27FC236}">
                <a16:creationId xmlns:a16="http://schemas.microsoft.com/office/drawing/2014/main" id="{8DC9705D-10CB-6515-BA99-EC0912015A39}"/>
              </a:ext>
            </a:extLst>
          </p:cNvPr>
          <p:cNvGrpSpPr/>
          <p:nvPr/>
        </p:nvGrpSpPr>
        <p:grpSpPr>
          <a:xfrm>
            <a:off x="9650622" y="1671073"/>
            <a:ext cx="882144" cy="611109"/>
            <a:chOff x="9302601" y="3990561"/>
            <a:chExt cx="882144" cy="611109"/>
          </a:xfrm>
        </p:grpSpPr>
        <p:pic>
          <p:nvPicPr>
            <p:cNvPr id="9" name="Graphic 8" descr="Badge 3 with solid fill">
              <a:extLst>
                <a:ext uri="{FF2B5EF4-FFF2-40B4-BE49-F238E27FC236}">
                  <a16:creationId xmlns:a16="http://schemas.microsoft.com/office/drawing/2014/main" id="{A4BE7B71-2C75-6C4B-5458-395F143EFE0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04231" y="4161823"/>
              <a:ext cx="356616" cy="356616"/>
            </a:xfrm>
            <a:prstGeom prst="rect">
              <a:avLst/>
            </a:prstGeom>
          </p:spPr>
        </p:pic>
        <p:cxnSp>
          <p:nvCxnSpPr>
            <p:cNvPr id="25" name="Straight Arrow Connector 24">
              <a:extLst>
                <a:ext uri="{FF2B5EF4-FFF2-40B4-BE49-F238E27FC236}">
                  <a16:creationId xmlns:a16="http://schemas.microsoft.com/office/drawing/2014/main" id="{E1CBFF1E-324F-4172-FB6E-84C53BB8D2CE}"/>
                </a:ext>
              </a:extLst>
            </p:cNvPr>
            <p:cNvCxnSpPr>
              <a:cxnSpLocks/>
            </p:cNvCxnSpPr>
            <p:nvPr/>
          </p:nvCxnSpPr>
          <p:spPr>
            <a:xfrm flipH="1" flipV="1">
              <a:off x="9302601" y="3990561"/>
              <a:ext cx="301630" cy="211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554C907-4C76-659C-A210-39D7AC2BCDF2}"/>
                </a:ext>
              </a:extLst>
            </p:cNvPr>
            <p:cNvCxnSpPr>
              <a:cxnSpLocks/>
            </p:cNvCxnSpPr>
            <p:nvPr/>
          </p:nvCxnSpPr>
          <p:spPr>
            <a:xfrm>
              <a:off x="9960847" y="4493748"/>
              <a:ext cx="223898" cy="1079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6">
            <a:extLst>
              <a:ext uri="{FF2B5EF4-FFF2-40B4-BE49-F238E27FC236}">
                <a16:creationId xmlns:a16="http://schemas.microsoft.com/office/drawing/2014/main" id="{2274895B-9BCA-8783-4843-AAD7B77DF6BD}"/>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Edit CRT Data Set</a:t>
            </a:r>
            <a:endParaRPr lang="en-US" sz="3300" b="1" dirty="0">
              <a:solidFill>
                <a:srgbClr val="990002"/>
              </a:solidFill>
            </a:endParaRPr>
          </a:p>
        </p:txBody>
      </p:sp>
      <p:sp>
        <p:nvSpPr>
          <p:cNvPr id="31" name="Title 30">
            <a:extLst>
              <a:ext uri="{FF2B5EF4-FFF2-40B4-BE49-F238E27FC236}">
                <a16:creationId xmlns:a16="http://schemas.microsoft.com/office/drawing/2014/main" id="{E3C4DF78-F3D3-D738-4C55-9C73D48A55A9}"/>
              </a:ext>
            </a:extLst>
          </p:cNvPr>
          <p:cNvSpPr>
            <a:spLocks noGrp="1"/>
          </p:cNvSpPr>
          <p:nvPr>
            <p:ph type="title"/>
          </p:nvPr>
        </p:nvSpPr>
        <p:spPr>
          <a:xfrm>
            <a:off x="609600" y="274638"/>
            <a:ext cx="10972800" cy="415641"/>
          </a:xfrm>
        </p:spPr>
        <p:txBody>
          <a:bodyPr>
            <a:normAutofit fontScale="90000"/>
          </a:bodyPr>
          <a:lstStyle/>
          <a:p>
            <a:r>
              <a:rPr lang="en-US"/>
              <a:t> </a:t>
            </a:r>
          </a:p>
        </p:txBody>
      </p:sp>
      <p:cxnSp>
        <p:nvCxnSpPr>
          <p:cNvPr id="18" name="Straight Arrow Connector 17">
            <a:extLst>
              <a:ext uri="{FF2B5EF4-FFF2-40B4-BE49-F238E27FC236}">
                <a16:creationId xmlns:a16="http://schemas.microsoft.com/office/drawing/2014/main" id="{AC2E8E96-E39A-56DB-F875-1BE3E10550CA}"/>
              </a:ext>
            </a:extLst>
          </p:cNvPr>
          <p:cNvCxnSpPr>
            <a:cxnSpLocks/>
          </p:cNvCxnSpPr>
          <p:nvPr/>
        </p:nvCxnSpPr>
        <p:spPr>
          <a:xfrm flipH="1" flipV="1">
            <a:off x="7664439" y="2021335"/>
            <a:ext cx="301630" cy="211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7A1FD1D2-53FD-12F1-C172-990BD32E50E1}"/>
              </a:ext>
            </a:extLst>
          </p:cNvPr>
          <p:cNvSpPr/>
          <p:nvPr/>
        </p:nvSpPr>
        <p:spPr>
          <a:xfrm>
            <a:off x="7966069" y="3990975"/>
            <a:ext cx="749306" cy="21177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36F142AD-2243-F154-E287-1F289FF824E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6147868"/>
            <a:ext cx="720000" cy="720000"/>
          </a:xfrm>
          <a:prstGeom prst="rect">
            <a:avLst/>
          </a:prstGeom>
        </p:spPr>
      </p:pic>
      <p:pic>
        <p:nvPicPr>
          <p:cNvPr id="21" name="Picture 20">
            <a:extLst>
              <a:ext uri="{FF2B5EF4-FFF2-40B4-BE49-F238E27FC236}">
                <a16:creationId xmlns:a16="http://schemas.microsoft.com/office/drawing/2014/main" id="{D0EE2BBD-FAC5-C568-03AC-42F3AD63BD5A}"/>
              </a:ext>
            </a:extLst>
          </p:cNvPr>
          <p:cNvPicPr>
            <a:picLocks noChangeAspect="1"/>
          </p:cNvPicPr>
          <p:nvPr/>
        </p:nvPicPr>
        <p:blipFill>
          <a:blip r:embed="rId12"/>
          <a:stretch>
            <a:fillRect/>
          </a:stretch>
        </p:blipFill>
        <p:spPr>
          <a:xfrm>
            <a:off x="6863266" y="5344145"/>
            <a:ext cx="3433156" cy="1283643"/>
          </a:xfrm>
          <a:prstGeom prst="rect">
            <a:avLst/>
          </a:prstGeom>
        </p:spPr>
      </p:pic>
      <p:grpSp>
        <p:nvGrpSpPr>
          <p:cNvPr id="30" name="Group 29">
            <a:extLst>
              <a:ext uri="{FF2B5EF4-FFF2-40B4-BE49-F238E27FC236}">
                <a16:creationId xmlns:a16="http://schemas.microsoft.com/office/drawing/2014/main" id="{B3CE33D2-54E1-2EBC-80AA-199DDBB664A0}"/>
              </a:ext>
            </a:extLst>
          </p:cNvPr>
          <p:cNvGrpSpPr/>
          <p:nvPr/>
        </p:nvGrpSpPr>
        <p:grpSpPr>
          <a:xfrm>
            <a:off x="156650" y="4231328"/>
            <a:ext cx="1125661" cy="914400"/>
            <a:chOff x="3722563" y="5137003"/>
            <a:chExt cx="1125661" cy="914400"/>
          </a:xfrm>
        </p:grpSpPr>
        <p:pic>
          <p:nvPicPr>
            <p:cNvPr id="27" name="Graphic 26" descr="Megaphone outline">
              <a:extLst>
                <a:ext uri="{FF2B5EF4-FFF2-40B4-BE49-F238E27FC236}">
                  <a16:creationId xmlns:a16="http://schemas.microsoft.com/office/drawing/2014/main" id="{D60BA7A0-E312-A254-F793-3948E5FA9E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2563" y="5137003"/>
              <a:ext cx="1125661" cy="914400"/>
            </a:xfrm>
            <a:prstGeom prst="rect">
              <a:avLst/>
            </a:prstGeom>
          </p:spPr>
        </p:pic>
        <p:sp>
          <p:nvSpPr>
            <p:cNvPr id="28" name="TextBox 27">
              <a:extLst>
                <a:ext uri="{FF2B5EF4-FFF2-40B4-BE49-F238E27FC236}">
                  <a16:creationId xmlns:a16="http://schemas.microsoft.com/office/drawing/2014/main" id="{F313AC3A-302B-088A-D5FA-2CE74C104B43}"/>
                </a:ext>
              </a:extLst>
            </p:cNvPr>
            <p:cNvSpPr txBox="1"/>
            <p:nvPr/>
          </p:nvSpPr>
          <p:spPr>
            <a:xfrm rot="19605473">
              <a:off x="3880581" y="5452327"/>
              <a:ext cx="809624" cy="307777"/>
            </a:xfrm>
            <a:prstGeom prst="rect">
              <a:avLst/>
            </a:prstGeom>
            <a:noFill/>
          </p:spPr>
          <p:txBody>
            <a:bodyPr wrap="square" rtlCol="0">
              <a:spAutoFit/>
            </a:bodyPr>
            <a:lstStyle/>
            <a:p>
              <a:r>
                <a:rPr lang="en-US" sz="1400">
                  <a:solidFill>
                    <a:srgbClr val="00B050"/>
                  </a:solidFill>
                  <a:latin typeface="+mn-lt"/>
                </a:rPr>
                <a:t>Example</a:t>
              </a:r>
            </a:p>
          </p:txBody>
        </p:sp>
      </p:grpSp>
      <p:pic>
        <p:nvPicPr>
          <p:cNvPr id="6" name="Graphic 5" descr="Badge 4 with solid fill">
            <a:extLst>
              <a:ext uri="{FF2B5EF4-FFF2-40B4-BE49-F238E27FC236}">
                <a16:creationId xmlns:a16="http://schemas.microsoft.com/office/drawing/2014/main" id="{6507F0EE-7AB7-2E85-3D72-9BC4AC57261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20004" y="3772122"/>
            <a:ext cx="356616" cy="356616"/>
          </a:xfrm>
          <a:prstGeom prst="rect">
            <a:avLst/>
          </a:prstGeom>
        </p:spPr>
      </p:pic>
    </p:spTree>
    <p:extLst>
      <p:ext uri="{BB962C8B-B14F-4D97-AF65-F5344CB8AC3E}">
        <p14:creationId xmlns:p14="http://schemas.microsoft.com/office/powerpoint/2010/main" val="275749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AD99-3FBF-95F9-D8BA-8C1936B89E2B}"/>
              </a:ext>
            </a:extLst>
          </p:cNvPr>
          <p:cNvSpPr>
            <a:spLocks noGrp="1"/>
          </p:cNvSpPr>
          <p:nvPr>
            <p:ph type="title"/>
          </p:nvPr>
        </p:nvSpPr>
        <p:spPr>
          <a:xfrm>
            <a:off x="12000" y="227803"/>
            <a:ext cx="12168000" cy="540000"/>
          </a:xfrm>
        </p:spPr>
        <p:txBody>
          <a:bodyPr vert="horz" lIns="91440" tIns="45720" rIns="91440" bIns="45720" rtlCol="0" anchor="ctr">
            <a:noAutofit/>
          </a:bodyPr>
          <a:lstStyle/>
          <a:p>
            <a:pPr defTabSz="914400"/>
            <a:r>
              <a:rPr lang="en-US" sz="3300" b="1" dirty="0">
                <a:solidFill>
                  <a:srgbClr val="990002"/>
                </a:solidFill>
                <a:effectLst>
                  <a:outerShdw blurRad="38100" dist="38100" dir="2700000" algn="tl">
                    <a:srgbClr val="000000">
                      <a:alpha val="43137"/>
                    </a:srgbClr>
                  </a:outerShdw>
                </a:effectLst>
                <a:latin typeface="+mn-lt"/>
              </a:rPr>
              <a:t>Available resources</a:t>
            </a:r>
          </a:p>
        </p:txBody>
      </p:sp>
      <p:pic>
        <p:nvPicPr>
          <p:cNvPr id="4" name="Graphic 3" descr="Award ribbon with star">
            <a:extLst>
              <a:ext uri="{FF2B5EF4-FFF2-40B4-BE49-F238E27FC236}">
                <a16:creationId xmlns:a16="http://schemas.microsoft.com/office/drawing/2014/main" id="{23371497-34F7-8B94-9F33-C6A62EFC7F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2" name="Content Placeholder 11">
            <a:extLst>
              <a:ext uri="{FF2B5EF4-FFF2-40B4-BE49-F238E27FC236}">
                <a16:creationId xmlns:a16="http://schemas.microsoft.com/office/drawing/2014/main" id="{A7492DC8-D7C3-DF10-280E-E083F49128EB}"/>
              </a:ext>
            </a:extLst>
          </p:cNvPr>
          <p:cNvSpPr>
            <a:spLocks noGrp="1"/>
          </p:cNvSpPr>
          <p:nvPr>
            <p:ph idx="1"/>
          </p:nvPr>
        </p:nvSpPr>
        <p:spPr>
          <a:xfrm>
            <a:off x="427630" y="1166018"/>
            <a:ext cx="6246125" cy="4525963"/>
          </a:xfrm>
        </p:spPr>
        <p:txBody>
          <a:bodyPr>
            <a:normAutofit fontScale="92500" lnSpcReduction="10000"/>
          </a:bodyPr>
          <a:lstStyle/>
          <a:p>
            <a:pPr marL="0" indent="0">
              <a:buNone/>
            </a:pPr>
            <a:r>
              <a:rPr lang="en-US" sz="2800" dirty="0">
                <a:solidFill>
                  <a:srgbClr val="0070C0"/>
                </a:solidFill>
              </a:rPr>
              <a:t>Come! be a part of our New </a:t>
            </a:r>
            <a:r>
              <a:rPr lang="en-US" sz="2800" b="1" dirty="0">
                <a:solidFill>
                  <a:srgbClr val="002060"/>
                </a:solidFill>
              </a:rPr>
              <a:t>Community of Users</a:t>
            </a:r>
            <a:r>
              <a:rPr lang="en-US" sz="2800" dirty="0">
                <a:solidFill>
                  <a:srgbClr val="0070C0"/>
                </a:solidFill>
              </a:rPr>
              <a:t> and gain access to:</a:t>
            </a:r>
          </a:p>
          <a:p>
            <a:pPr marL="0" indent="0">
              <a:buNone/>
            </a:pPr>
            <a:r>
              <a:rPr lang="en-US" dirty="0">
                <a:solidFill>
                  <a:srgbClr val="0070C0"/>
                </a:solidFill>
              </a:rPr>
              <a:t> </a:t>
            </a:r>
          </a:p>
          <a:p>
            <a:pPr>
              <a:lnSpc>
                <a:spcPct val="110000"/>
              </a:lnSpc>
              <a:buFont typeface="Wingdings" panose="05000000000000000000" pitchFamily="2" charset="2"/>
              <a:buChar char="ü"/>
            </a:pPr>
            <a:r>
              <a:rPr lang="en-US" sz="2400" dirty="0">
                <a:solidFill>
                  <a:srgbClr val="0070C0"/>
                </a:solidFill>
              </a:rPr>
              <a:t>The latest information on the </a:t>
            </a:r>
            <a:r>
              <a:rPr lang="en-US" sz="2400" i="1" dirty="0">
                <a:solidFill>
                  <a:srgbClr val="0070C0"/>
                </a:solidFill>
              </a:rPr>
              <a:t>Software</a:t>
            </a:r>
            <a:r>
              <a:rPr lang="en-US" sz="2400" dirty="0">
                <a:solidFill>
                  <a:srgbClr val="0070C0"/>
                </a:solidFill>
              </a:rPr>
              <a:t>, including releases and update notes</a:t>
            </a:r>
          </a:p>
          <a:p>
            <a:pPr>
              <a:lnSpc>
                <a:spcPct val="110000"/>
              </a:lnSpc>
              <a:buFont typeface="Wingdings" panose="05000000000000000000" pitchFamily="2" charset="2"/>
              <a:buChar char="ü"/>
            </a:pPr>
            <a:r>
              <a:rPr lang="en-US" sz="2400" dirty="0">
                <a:solidFill>
                  <a:srgbClr val="0070C0"/>
                </a:solidFill>
              </a:rPr>
              <a:t>Technical and methodological support from the IPCC TFI TSU and colleagues</a:t>
            </a:r>
          </a:p>
          <a:p>
            <a:pPr>
              <a:lnSpc>
                <a:spcPct val="110000"/>
              </a:lnSpc>
              <a:buFont typeface="Wingdings" panose="05000000000000000000" pitchFamily="2" charset="2"/>
              <a:buChar char="ü"/>
            </a:pPr>
            <a:r>
              <a:rPr lang="en-US" sz="2400" dirty="0">
                <a:solidFill>
                  <a:srgbClr val="0070C0"/>
                </a:solidFill>
              </a:rPr>
              <a:t>A growing international community of practitioners who, like you, are working to deliver the latest high quality GHG Inventory information. Engage in discussions, ask questions, contribute!</a:t>
            </a:r>
          </a:p>
        </p:txBody>
      </p:sp>
      <p:pic>
        <p:nvPicPr>
          <p:cNvPr id="14" name="Picture 13">
            <a:extLst>
              <a:ext uri="{FF2B5EF4-FFF2-40B4-BE49-F238E27FC236}">
                <a16:creationId xmlns:a16="http://schemas.microsoft.com/office/drawing/2014/main" id="{3C3A505A-C855-7663-EF11-E7D07BF3090E}"/>
              </a:ext>
            </a:extLst>
          </p:cNvPr>
          <p:cNvPicPr>
            <a:picLocks noChangeAspect="1"/>
          </p:cNvPicPr>
          <p:nvPr/>
        </p:nvPicPr>
        <p:blipFill>
          <a:blip r:embed="rId6"/>
          <a:stretch>
            <a:fillRect/>
          </a:stretch>
        </p:blipFill>
        <p:spPr>
          <a:xfrm>
            <a:off x="6876653" y="1471412"/>
            <a:ext cx="4925605" cy="3246892"/>
          </a:xfrm>
          <a:prstGeom prst="rect">
            <a:avLst/>
          </a:prstGeom>
        </p:spPr>
      </p:pic>
      <p:sp>
        <p:nvSpPr>
          <p:cNvPr id="15" name="TextBox 14">
            <a:extLst>
              <a:ext uri="{FF2B5EF4-FFF2-40B4-BE49-F238E27FC236}">
                <a16:creationId xmlns:a16="http://schemas.microsoft.com/office/drawing/2014/main" id="{69F536E8-014E-3A67-9B96-A8F886C01E25}"/>
              </a:ext>
            </a:extLst>
          </p:cNvPr>
          <p:cNvSpPr txBox="1"/>
          <p:nvPr/>
        </p:nvSpPr>
        <p:spPr>
          <a:xfrm>
            <a:off x="6876653" y="4835857"/>
            <a:ext cx="4925605" cy="646331"/>
          </a:xfrm>
          <a:prstGeom prst="rect">
            <a:avLst/>
          </a:prstGeom>
          <a:noFill/>
        </p:spPr>
        <p:txBody>
          <a:bodyPr wrap="square" rtlCol="0">
            <a:spAutoFit/>
          </a:bodyPr>
          <a:lstStyle/>
          <a:p>
            <a:r>
              <a:rPr lang="en-US" dirty="0">
                <a:latin typeface="+mj-lt"/>
              </a:rPr>
              <a:t>To join the Community of Users, contact the IPCC TFI TSU at </a:t>
            </a:r>
            <a:r>
              <a:rPr lang="en-US" dirty="0">
                <a:latin typeface="+mj-lt"/>
                <a:hlinkClick r:id="rId7"/>
              </a:rPr>
              <a:t>ipcc-software@iges.or.jp</a:t>
            </a:r>
            <a:r>
              <a:rPr lang="en-US" dirty="0">
                <a:latin typeface="+mj-lt"/>
              </a:rPr>
              <a:t> or register </a:t>
            </a:r>
            <a:r>
              <a:rPr lang="en-US" dirty="0">
                <a:latin typeface="+mj-lt"/>
                <a:hlinkClick r:id="rId8"/>
              </a:rPr>
              <a:t>here</a:t>
            </a:r>
            <a:endParaRPr lang="en-US" dirty="0">
              <a:latin typeface="+mj-lt"/>
            </a:endParaRPr>
          </a:p>
        </p:txBody>
      </p:sp>
    </p:spTree>
    <p:custDataLst>
      <p:tags r:id="rId1"/>
    </p:custDataLst>
    <p:extLst>
      <p:ext uri="{BB962C8B-B14F-4D97-AF65-F5344CB8AC3E}">
        <p14:creationId xmlns:p14="http://schemas.microsoft.com/office/powerpoint/2010/main" val="10463563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76C3E2-D46A-7BC3-EA3F-6DEE8E79D81D}"/>
              </a:ext>
            </a:extLst>
          </p:cNvPr>
          <p:cNvPicPr>
            <a:picLocks noChangeAspect="1"/>
          </p:cNvPicPr>
          <p:nvPr/>
        </p:nvPicPr>
        <p:blipFill>
          <a:blip r:embed="rId2"/>
          <a:stretch>
            <a:fillRect/>
          </a:stretch>
        </p:blipFill>
        <p:spPr>
          <a:xfrm>
            <a:off x="6586871" y="1644689"/>
            <a:ext cx="5240368" cy="2988593"/>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21829" y="1264357"/>
            <a:ext cx="6480000" cy="4680000"/>
          </a:xfrm>
        </p:spPr>
        <p:txBody>
          <a:bodyPr>
            <a:normAutofit/>
          </a:bodyPr>
          <a:lstStyle/>
          <a:p>
            <a:r>
              <a:rPr lang="en-US" sz="1800" b="1" dirty="0">
                <a:solidFill>
                  <a:srgbClr val="0070C0"/>
                </a:solidFill>
                <a:latin typeface="Frutiger LT Pro 57 Condensed" panose="020B0606020204020204" pitchFamily="34" charset="0"/>
              </a:rPr>
              <a:t>Open Tables </a:t>
            </a:r>
            <a:r>
              <a:rPr lang="en-US" sz="1800" dirty="0">
                <a:solidFill>
                  <a:srgbClr val="0070C0"/>
                </a:solidFill>
                <a:latin typeface="Frutiger LT Pro 57 Condensed" panose="020B0606020204020204" pitchFamily="34" charset="0"/>
              </a:rPr>
              <a:t>is an interface that visualizes the CRT and allows you to review, manage and finalize the data for the CRT across sectors and years for your selected CRT Data Set  </a:t>
            </a:r>
          </a:p>
          <a:p>
            <a:endParaRPr lang="en-US" sz="1800" dirty="0">
              <a:solidFill>
                <a:srgbClr val="0070C0"/>
              </a:solidFill>
              <a:latin typeface="Frutiger LT Pro 57 Condensed" panose="020B0606020204020204" pitchFamily="34" charset="0"/>
            </a:endParaRPr>
          </a:p>
          <a:p>
            <a:pPr marL="0" indent="0">
              <a:buNone/>
            </a:pPr>
            <a:r>
              <a:rPr lang="en-US" sz="1800" b="1" dirty="0">
                <a:solidFill>
                  <a:srgbClr val="0070C0"/>
                </a:solidFill>
                <a:latin typeface="Frutiger LT Pro 57 Condensed" panose="020B0606020204020204" pitchFamily="34" charset="0"/>
              </a:rPr>
              <a:t>	1. </a:t>
            </a:r>
            <a:r>
              <a:rPr lang="en-US" sz="1800" dirty="0">
                <a:solidFill>
                  <a:srgbClr val="0070C0"/>
                </a:solidFill>
                <a:latin typeface="Frutiger LT Pro 57 Condensed" panose="020B0606020204020204" pitchFamily="34" charset="0"/>
              </a:rPr>
              <a:t>Highlight the </a:t>
            </a:r>
            <a:r>
              <a:rPr lang="en-US" sz="1800" b="1" dirty="0">
                <a:solidFill>
                  <a:srgbClr val="0070C0"/>
                </a:solidFill>
                <a:latin typeface="Frutiger LT Pro 57 Condensed" panose="020B0606020204020204" pitchFamily="34" charset="0"/>
              </a:rPr>
              <a:t>CRT Data Set </a:t>
            </a:r>
            <a:r>
              <a:rPr lang="en-US" sz="1800" dirty="0">
                <a:solidFill>
                  <a:srgbClr val="0070C0"/>
                </a:solidFill>
                <a:latin typeface="Frutiger LT Pro 57 Condensed" panose="020B0606020204020204" pitchFamily="34" charset="0"/>
              </a:rPr>
              <a:t>you want to review</a:t>
            </a:r>
          </a:p>
          <a:p>
            <a:pPr marL="0" indent="0">
              <a:buNone/>
            </a:pPr>
            <a:endParaRPr lang="en-US" sz="1800" dirty="0">
              <a:solidFill>
                <a:srgbClr val="0070C0"/>
              </a:solidFill>
              <a:latin typeface="Frutiger LT Pro 57 Condensed" panose="020B0606020204020204" pitchFamily="34" charset="0"/>
            </a:endParaRPr>
          </a:p>
          <a:p>
            <a:pPr marL="0" indent="0">
              <a:buNone/>
            </a:pPr>
            <a:r>
              <a:rPr lang="en-US" sz="1800" b="1" dirty="0">
                <a:solidFill>
                  <a:srgbClr val="0070C0"/>
                </a:solidFill>
                <a:latin typeface="Frutiger LT Pro 57 Condensed" panose="020B0606020204020204" pitchFamily="34" charset="0"/>
              </a:rPr>
              <a:t>	2. Select Open Tables </a:t>
            </a:r>
          </a:p>
          <a:p>
            <a:pPr marL="0" indent="0">
              <a:buNone/>
            </a:pPr>
            <a:endParaRPr lang="en-US" sz="1800" b="1" dirty="0">
              <a:solidFill>
                <a:srgbClr val="0070C0"/>
              </a:solidFill>
              <a:latin typeface="Frutiger LT Pro 57 Condensed" panose="020B0606020204020204" pitchFamily="34" charset="0"/>
            </a:endParaRPr>
          </a:p>
          <a:p>
            <a:r>
              <a:rPr lang="en-US" sz="1800" dirty="0">
                <a:solidFill>
                  <a:srgbClr val="0070C0"/>
                </a:solidFill>
                <a:latin typeface="Frutiger LT Pro 57 Condensed" panose="020B0606020204020204" pitchFamily="34" charset="0"/>
              </a:rPr>
              <a:t>This action button opens a screen containing CRT for the currently selected CRT Data Set. </a:t>
            </a:r>
          </a:p>
          <a:p>
            <a:endParaRPr lang="en-US" sz="1800" dirty="0">
              <a:solidFill>
                <a:srgbClr val="0070C0"/>
              </a:solidFill>
              <a:latin typeface="Frutiger LT Pro 57 Condensed" panose="020B0606020204020204" pitchFamily="34" charset="0"/>
            </a:endParaRPr>
          </a:p>
          <a:p>
            <a:r>
              <a:rPr lang="en-US" sz="1800" dirty="0">
                <a:solidFill>
                  <a:srgbClr val="0070C0"/>
                </a:solidFill>
                <a:latin typeface="Frutiger LT Pro 57 Condensed" panose="020B0606020204020204" pitchFamily="34" charset="0"/>
              </a:rPr>
              <a:t>This screen will open in a mode that allows you to switch between the visualized CRT and other </a:t>
            </a:r>
            <a:r>
              <a:rPr lang="en-US" sz="1800" i="1" dirty="0">
                <a:solidFill>
                  <a:srgbClr val="0070C0"/>
                </a:solidFill>
                <a:latin typeface="Frutiger LT Pro 57 Condensed" panose="020B0606020204020204" pitchFamily="34" charset="0"/>
              </a:rPr>
              <a:t>Software </a:t>
            </a:r>
            <a:r>
              <a:rPr lang="en-US" sz="1800" dirty="0">
                <a:solidFill>
                  <a:srgbClr val="0070C0"/>
                </a:solidFill>
                <a:latin typeface="Frutiger LT Pro 57 Condensed" panose="020B0606020204020204" pitchFamily="34" charset="0"/>
              </a:rPr>
              <a:t>screens (e.g. Worksheets). Only one visualized CRT for one CRT Data Set can be open at a time.</a:t>
            </a:r>
            <a:endParaRPr lang="en-US" sz="1800" b="1" dirty="0">
              <a:solidFill>
                <a:srgbClr val="0070C0"/>
              </a:solidFill>
              <a:latin typeface="Frutiger LT Pro 57 Condensed" panose="020B0606020204020204" pitchFamily="34" charset="0"/>
            </a:endParaRPr>
          </a:p>
        </p:txBody>
      </p:sp>
      <p:sp>
        <p:nvSpPr>
          <p:cNvPr id="19" name="TextBox 18">
            <a:extLst>
              <a:ext uri="{FF2B5EF4-FFF2-40B4-BE49-F238E27FC236}">
                <a16:creationId xmlns:a16="http://schemas.microsoft.com/office/drawing/2014/main" id="{804AC772-512B-7774-6E24-B463E0CA44C9}"/>
              </a:ext>
            </a:extLst>
          </p:cNvPr>
          <p:cNvSpPr txBox="1"/>
          <p:nvPr/>
        </p:nvSpPr>
        <p:spPr>
          <a:xfrm>
            <a:off x="6512032" y="4678959"/>
            <a:ext cx="5240368" cy="830997"/>
          </a:xfrm>
          <a:prstGeom prst="rect">
            <a:avLst/>
          </a:prstGeom>
          <a:noFill/>
        </p:spPr>
        <p:txBody>
          <a:bodyPr wrap="square" rtlCol="0">
            <a:spAutoFit/>
          </a:bodyPr>
          <a:lstStyle/>
          <a:p>
            <a:pPr algn="just"/>
            <a:r>
              <a:rPr lang="en-US" sz="1600" dirty="0">
                <a:solidFill>
                  <a:srgbClr val="0070C0"/>
                </a:solidFill>
                <a:latin typeface="Frutiger LT Pro 57 Condensed" panose="020B0606020204020204" pitchFamily="34" charset="0"/>
              </a:rPr>
              <a:t>Recall, to access this screen navigate to the </a:t>
            </a:r>
            <a:r>
              <a:rPr lang="en-US" sz="1600" b="1" dirty="0">
                <a:solidFill>
                  <a:srgbClr val="0070C0"/>
                </a:solidFill>
                <a:latin typeface="Frutiger LT Pro 57 Condensed" panose="020B0606020204020204" pitchFamily="34" charset="0"/>
              </a:rPr>
              <a:t>Main Menu </a:t>
            </a:r>
            <a:r>
              <a:rPr lang="en-US" sz="1600" dirty="0">
                <a:solidFill>
                  <a:srgbClr val="0070C0"/>
                </a:solidFill>
                <a:latin typeface="Frutiger LT Pro 57 Condensed" panose="020B0606020204020204" pitchFamily="34" charset="0"/>
              </a:rPr>
              <a:t>and select </a:t>
            </a:r>
            <a:r>
              <a:rPr lang="en-US" sz="1600" b="1" dirty="0">
                <a:solidFill>
                  <a:srgbClr val="0070C0"/>
                </a:solidFill>
                <a:latin typeface="Frutiger LT Pro 57 Condensed" panose="020B0606020204020204" pitchFamily="34" charset="0"/>
              </a:rPr>
              <a:t>Export/Import / Export </a:t>
            </a:r>
            <a:r>
              <a:rPr lang="en-US" sz="1600" dirty="0">
                <a:solidFill>
                  <a:srgbClr val="0070C0"/>
                </a:solidFill>
                <a:latin typeface="Frutiger LT Pro 57 Condensed" panose="020B0606020204020204" pitchFamily="34" charset="0"/>
              </a:rPr>
              <a:t>/ </a:t>
            </a:r>
            <a:r>
              <a:rPr lang="en-US" sz="1600" b="1" dirty="0">
                <a:solidFill>
                  <a:srgbClr val="0070C0"/>
                </a:solidFill>
                <a:latin typeface="Frutiger LT Pro 57 Condensed" panose="020B0606020204020204" pitchFamily="34" charset="0"/>
              </a:rPr>
              <a:t>UNFCCC CRT  </a:t>
            </a:r>
            <a:endParaRPr lang="en-US" sz="1600" dirty="0">
              <a:solidFill>
                <a:srgbClr val="0070C0"/>
              </a:solidFill>
              <a:latin typeface="Frutiger LT Pro 57 Condensed" panose="020B0606020204020204" pitchFamily="34" charset="0"/>
            </a:endParaRPr>
          </a:p>
          <a:p>
            <a:endParaRPr lang="en-US" sz="1600" dirty="0">
              <a:solidFill>
                <a:srgbClr val="0070C0"/>
              </a:solidFill>
            </a:endParaRPr>
          </a:p>
        </p:txBody>
      </p:sp>
      <p:sp>
        <p:nvSpPr>
          <p:cNvPr id="4" name="Title 6">
            <a:extLst>
              <a:ext uri="{FF2B5EF4-FFF2-40B4-BE49-F238E27FC236}">
                <a16:creationId xmlns:a16="http://schemas.microsoft.com/office/drawing/2014/main" id="{4A68FC66-C071-55D4-387E-2592596B0769}"/>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Open CRTs</a:t>
            </a:r>
            <a:endParaRPr lang="en-US" sz="3300" b="1" dirty="0">
              <a:solidFill>
                <a:srgbClr val="990002"/>
              </a:solidFill>
            </a:endParaRPr>
          </a:p>
        </p:txBody>
      </p:sp>
      <p:grpSp>
        <p:nvGrpSpPr>
          <p:cNvPr id="6" name="Group 5">
            <a:extLst>
              <a:ext uri="{FF2B5EF4-FFF2-40B4-BE49-F238E27FC236}">
                <a16:creationId xmlns:a16="http://schemas.microsoft.com/office/drawing/2014/main" id="{CA327A99-F4F6-1761-4EAB-A99CA1640A73}"/>
              </a:ext>
            </a:extLst>
          </p:cNvPr>
          <p:cNvGrpSpPr/>
          <p:nvPr/>
        </p:nvGrpSpPr>
        <p:grpSpPr>
          <a:xfrm>
            <a:off x="7308445" y="2157266"/>
            <a:ext cx="695237" cy="387990"/>
            <a:chOff x="7898860" y="1484741"/>
            <a:chExt cx="695237" cy="387990"/>
          </a:xfrm>
        </p:grpSpPr>
        <p:pic>
          <p:nvPicPr>
            <p:cNvPr id="7" name="Graphic 6" descr="Badge 1 with solid fill">
              <a:extLst>
                <a:ext uri="{FF2B5EF4-FFF2-40B4-BE49-F238E27FC236}">
                  <a16:creationId xmlns:a16="http://schemas.microsoft.com/office/drawing/2014/main" id="{21503F93-D7A2-6FE0-4E92-5F865681CA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673" y="1520307"/>
              <a:ext cx="352424" cy="352424"/>
            </a:xfrm>
            <a:prstGeom prst="rect">
              <a:avLst/>
            </a:prstGeom>
          </p:spPr>
        </p:pic>
        <p:cxnSp>
          <p:nvCxnSpPr>
            <p:cNvPr id="8" name="Straight Arrow Connector 7">
              <a:extLst>
                <a:ext uri="{FF2B5EF4-FFF2-40B4-BE49-F238E27FC236}">
                  <a16:creationId xmlns:a16="http://schemas.microsoft.com/office/drawing/2014/main" id="{255E2702-93DA-A43B-9C23-425E6BE9F2C6}"/>
                </a:ext>
              </a:extLst>
            </p:cNvPr>
            <p:cNvCxnSpPr>
              <a:cxnSpLocks/>
            </p:cNvCxnSpPr>
            <p:nvPr/>
          </p:nvCxnSpPr>
          <p:spPr>
            <a:xfrm flipH="1" flipV="1">
              <a:off x="7898860" y="1484741"/>
              <a:ext cx="301630" cy="2117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6AEC152-A059-8A1D-1862-18FB71CED610}"/>
              </a:ext>
            </a:extLst>
          </p:cNvPr>
          <p:cNvGrpSpPr/>
          <p:nvPr/>
        </p:nvGrpSpPr>
        <p:grpSpPr>
          <a:xfrm>
            <a:off x="8451075" y="3731107"/>
            <a:ext cx="681141" cy="720837"/>
            <a:chOff x="8241673" y="2665451"/>
            <a:chExt cx="422916" cy="720837"/>
          </a:xfrm>
        </p:grpSpPr>
        <p:pic>
          <p:nvPicPr>
            <p:cNvPr id="10" name="Graphic 9" descr="Badge with solid fill">
              <a:extLst>
                <a:ext uri="{FF2B5EF4-FFF2-40B4-BE49-F238E27FC236}">
                  <a16:creationId xmlns:a16="http://schemas.microsoft.com/office/drawing/2014/main" id="{20CACE7B-FF07-1D31-F871-A0A5CB023A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1673" y="2665451"/>
              <a:ext cx="229156" cy="363491"/>
            </a:xfrm>
            <a:prstGeom prst="rect">
              <a:avLst/>
            </a:prstGeom>
          </p:spPr>
        </p:pic>
        <p:sp>
          <p:nvSpPr>
            <p:cNvPr id="11" name="Rectangle 10">
              <a:extLst>
                <a:ext uri="{FF2B5EF4-FFF2-40B4-BE49-F238E27FC236}">
                  <a16:creationId xmlns:a16="http://schemas.microsoft.com/office/drawing/2014/main" id="{7740E429-5C1C-BA8B-4A72-7755209A2BE8}"/>
                </a:ext>
              </a:extLst>
            </p:cNvPr>
            <p:cNvSpPr/>
            <p:nvPr/>
          </p:nvSpPr>
          <p:spPr>
            <a:xfrm>
              <a:off x="8261597" y="3099062"/>
              <a:ext cx="402992" cy="28722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descr="Award ribbon with star">
            <a:extLst>
              <a:ext uri="{FF2B5EF4-FFF2-40B4-BE49-F238E27FC236}">
                <a16:creationId xmlns:a16="http://schemas.microsoft.com/office/drawing/2014/main" id="{FC224464-5C2B-59B3-D455-1843C01AF17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3790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26374F-45E0-F470-D8A1-567E12AB6916}"/>
              </a:ext>
            </a:extLst>
          </p:cNvPr>
          <p:cNvPicPr>
            <a:picLocks noChangeAspect="1"/>
          </p:cNvPicPr>
          <p:nvPr/>
        </p:nvPicPr>
        <p:blipFill>
          <a:blip r:embed="rId2"/>
          <a:stretch>
            <a:fillRect/>
          </a:stretch>
        </p:blipFill>
        <p:spPr>
          <a:xfrm>
            <a:off x="6001014" y="1219364"/>
            <a:ext cx="6014157" cy="3403056"/>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949289"/>
            <a:ext cx="11520000" cy="5702531"/>
          </a:xfrm>
        </p:spPr>
        <p:txBody>
          <a:bodyPr>
            <a:normAutofit/>
          </a:bodyPr>
          <a:lstStyle/>
          <a:p>
            <a:pPr marL="0" indent="0">
              <a:buNone/>
            </a:pPr>
            <a:r>
              <a:rPr lang="en-US" sz="1800" dirty="0">
                <a:solidFill>
                  <a:srgbClr val="0070C0"/>
                </a:solidFill>
              </a:rPr>
              <a:t>This action will permanently delete existing CRT Data Set</a:t>
            </a:r>
            <a:br>
              <a:rPr lang="en-US" sz="1800" dirty="0">
                <a:solidFill>
                  <a:srgbClr val="0070C0"/>
                </a:solidFill>
              </a:rPr>
            </a:br>
            <a:r>
              <a:rPr lang="en-US" sz="1800" dirty="0">
                <a:solidFill>
                  <a:srgbClr val="0070C0"/>
                </a:solidFill>
              </a:rPr>
              <a:t>together with all data in all CRT Tables. </a:t>
            </a:r>
          </a:p>
          <a:p>
            <a:pPr marL="0" indent="0">
              <a:buNone/>
            </a:pPr>
            <a:endParaRPr lang="en-US" sz="1800" dirty="0">
              <a:solidFill>
                <a:srgbClr val="0070C0"/>
              </a:solidFill>
            </a:endParaRPr>
          </a:p>
          <a:p>
            <a:pPr marL="361950" indent="-361950">
              <a:buFont typeface="+mj-lt"/>
              <a:buAutoNum type="arabicPeriod"/>
            </a:pPr>
            <a:r>
              <a:rPr lang="en-US" sz="2000" b="1" dirty="0">
                <a:solidFill>
                  <a:srgbClr val="0070C0"/>
                </a:solidFill>
              </a:rPr>
              <a:t>Highlight</a:t>
            </a:r>
            <a:r>
              <a:rPr lang="en-US" sz="2000" dirty="0">
                <a:solidFill>
                  <a:srgbClr val="0070C0"/>
                </a:solidFill>
              </a:rPr>
              <a:t> the </a:t>
            </a:r>
            <a:r>
              <a:rPr lang="en-US" sz="2000" b="1" dirty="0">
                <a:solidFill>
                  <a:srgbClr val="0070C0"/>
                </a:solidFill>
              </a:rPr>
              <a:t>CRT Data Set</a:t>
            </a:r>
            <a:r>
              <a:rPr lang="en-US" sz="2000" dirty="0">
                <a:solidFill>
                  <a:srgbClr val="0070C0"/>
                </a:solidFill>
              </a:rPr>
              <a:t> you want to delete</a:t>
            </a:r>
          </a:p>
          <a:p>
            <a:pPr marL="457200" indent="-457200">
              <a:buAutoNum type="arabicPeriod"/>
            </a:pPr>
            <a:endParaRPr lang="en-US" sz="2000" dirty="0">
              <a:solidFill>
                <a:srgbClr val="0070C0"/>
              </a:solidFill>
            </a:endParaRPr>
          </a:p>
          <a:p>
            <a:pPr marL="361950" indent="-361950">
              <a:buNone/>
            </a:pPr>
            <a:r>
              <a:rPr lang="en-US" sz="2000" b="1" dirty="0">
                <a:solidFill>
                  <a:srgbClr val="0070C0"/>
                </a:solidFill>
              </a:rPr>
              <a:t>2. 	Select Delete CRT Data Set </a:t>
            </a:r>
          </a:p>
          <a:p>
            <a:pPr marL="0" indent="0">
              <a:buNone/>
            </a:pPr>
            <a:endParaRPr lang="en-US" sz="2000" b="1" dirty="0">
              <a:solidFill>
                <a:srgbClr val="0070C0"/>
              </a:solidFill>
            </a:endParaRPr>
          </a:p>
          <a:p>
            <a:pPr marL="361950" indent="-361950">
              <a:buFont typeface="+mj-lt"/>
              <a:buAutoNum type="arabicPeriod" startAt="3"/>
            </a:pPr>
            <a:r>
              <a:rPr lang="en-US" sz="2000" dirty="0">
                <a:solidFill>
                  <a:srgbClr val="0070C0"/>
                </a:solidFill>
              </a:rPr>
              <a:t>You will be asked whether you really want to </a:t>
            </a:r>
            <a:br>
              <a:rPr lang="en-US" sz="2000" dirty="0">
                <a:solidFill>
                  <a:srgbClr val="0070C0"/>
                </a:solidFill>
              </a:rPr>
            </a:br>
            <a:r>
              <a:rPr lang="en-US" sz="2000" dirty="0">
                <a:solidFill>
                  <a:srgbClr val="0070C0"/>
                </a:solidFill>
              </a:rPr>
              <a:t>permanently delete the CRT Data Set. The </a:t>
            </a:r>
            <a:br>
              <a:rPr lang="en-US" sz="2000" dirty="0">
                <a:solidFill>
                  <a:srgbClr val="0070C0"/>
                </a:solidFill>
              </a:rPr>
            </a:br>
            <a:r>
              <a:rPr lang="en-US" sz="2000" dirty="0">
                <a:solidFill>
                  <a:srgbClr val="0070C0"/>
                </a:solidFill>
              </a:rPr>
              <a:t>action is not reversible.</a:t>
            </a:r>
            <a:endParaRPr lang="en-US" sz="1800" b="1" dirty="0">
              <a:solidFill>
                <a:srgbClr val="0070C0"/>
              </a:solidFill>
              <a:latin typeface="Garamond" panose="02020404030301010803" pitchFamily="18" charset="0"/>
            </a:endParaRPr>
          </a:p>
        </p:txBody>
      </p:sp>
      <p:grpSp>
        <p:nvGrpSpPr>
          <p:cNvPr id="4" name="Group 3">
            <a:extLst>
              <a:ext uri="{FF2B5EF4-FFF2-40B4-BE49-F238E27FC236}">
                <a16:creationId xmlns:a16="http://schemas.microsoft.com/office/drawing/2014/main" id="{9E946210-1C65-B1DB-687A-E2D236747997}"/>
              </a:ext>
            </a:extLst>
          </p:cNvPr>
          <p:cNvGrpSpPr/>
          <p:nvPr/>
        </p:nvGrpSpPr>
        <p:grpSpPr>
          <a:xfrm>
            <a:off x="457072" y="4892494"/>
            <a:ext cx="11398928" cy="1200329"/>
            <a:chOff x="159004" y="4892497"/>
            <a:chExt cx="11336996" cy="1231445"/>
          </a:xfrm>
        </p:grpSpPr>
        <p:sp>
          <p:nvSpPr>
            <p:cNvPr id="18" name="TextBox 17">
              <a:extLst>
                <a:ext uri="{FF2B5EF4-FFF2-40B4-BE49-F238E27FC236}">
                  <a16:creationId xmlns:a16="http://schemas.microsoft.com/office/drawing/2014/main" id="{2D8930DB-E26E-8461-F4F3-77FB658EC10E}"/>
                </a:ext>
              </a:extLst>
            </p:cNvPr>
            <p:cNvSpPr txBox="1"/>
            <p:nvPr/>
          </p:nvSpPr>
          <p:spPr>
            <a:xfrm>
              <a:off x="696000" y="4892497"/>
              <a:ext cx="10800000" cy="1231445"/>
            </a:xfrm>
            <a:prstGeom prst="rect">
              <a:avLst/>
            </a:prstGeom>
            <a:noFill/>
          </p:spPr>
          <p:txBody>
            <a:bodyPr wrap="square" rtlCol="0">
              <a:spAutoFit/>
            </a:bodyPr>
            <a:lstStyle/>
            <a:p>
              <a:pPr marL="0" indent="0" algn="just">
                <a:buNone/>
              </a:pPr>
              <a:r>
                <a:rPr lang="en-US" b="1">
                  <a:solidFill>
                    <a:srgbClr val="0070C0"/>
                  </a:solidFill>
                  <a:latin typeface="Frutiger LT Pro 57 Condensed" panose="020B0606020204020204" pitchFamily="34" charset="0"/>
                </a:rPr>
                <a:t>NOTES:</a:t>
              </a:r>
            </a:p>
            <a:p>
              <a:pPr marL="285750" indent="-285750" algn="just">
                <a:buFont typeface="Arial" panose="020B0604020202020204" pitchFamily="34" charset="0"/>
                <a:buChar char="•"/>
              </a:pPr>
              <a:r>
                <a:rPr lang="en-US" b="1">
                  <a:solidFill>
                    <a:srgbClr val="0070C0"/>
                  </a:solidFill>
                  <a:latin typeface="Frutiger LT Pro 57 Condensed" panose="020B0606020204020204" pitchFamily="34" charset="0"/>
                </a:rPr>
                <a:t>What does it mean to say “the action is not reversible”</a:t>
              </a:r>
              <a:r>
                <a:rPr lang="en-US">
                  <a:solidFill>
                    <a:srgbClr val="0070C0"/>
                  </a:solidFill>
                  <a:latin typeface="Frutiger LT Pro 57 Condensed" panose="020B0606020204020204" pitchFamily="34" charset="0"/>
                </a:rPr>
                <a:t>?  Although you can re-create the CRT Data Set from the latest available data in the underlying worksheets of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you will lose any changes you made to default notation keys, and any information added as comments, documentation box explanations, etc.</a:t>
              </a:r>
            </a:p>
          </p:txBody>
        </p:sp>
        <p:pic>
          <p:nvPicPr>
            <p:cNvPr id="19" name="Graphic 18" descr="Lightbulb with solid fill">
              <a:extLst>
                <a:ext uri="{FF2B5EF4-FFF2-40B4-BE49-F238E27FC236}">
                  <a16:creationId xmlns:a16="http://schemas.microsoft.com/office/drawing/2014/main" id="{C1C3193D-69E2-92AD-CE19-82E61AB0DE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004" y="4892497"/>
              <a:ext cx="599989" cy="599989"/>
            </a:xfrm>
            <a:prstGeom prst="rect">
              <a:avLst/>
            </a:prstGeom>
          </p:spPr>
        </p:pic>
      </p:grpSp>
      <p:sp>
        <p:nvSpPr>
          <p:cNvPr id="5" name="Title 6">
            <a:extLst>
              <a:ext uri="{FF2B5EF4-FFF2-40B4-BE49-F238E27FC236}">
                <a16:creationId xmlns:a16="http://schemas.microsoft.com/office/drawing/2014/main" id="{F71F41D0-0D0B-6C75-0C98-DF3F538B34F7}"/>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Delete CRT Data Set</a:t>
            </a:r>
            <a:endParaRPr lang="en-US" sz="3300" b="1" dirty="0">
              <a:solidFill>
                <a:srgbClr val="990002"/>
              </a:solidFill>
            </a:endParaRPr>
          </a:p>
        </p:txBody>
      </p:sp>
      <p:grpSp>
        <p:nvGrpSpPr>
          <p:cNvPr id="8" name="Group 7">
            <a:extLst>
              <a:ext uri="{FF2B5EF4-FFF2-40B4-BE49-F238E27FC236}">
                <a16:creationId xmlns:a16="http://schemas.microsoft.com/office/drawing/2014/main" id="{406EEAC7-8D0F-5A39-815A-9FBD96947B04}"/>
              </a:ext>
            </a:extLst>
          </p:cNvPr>
          <p:cNvGrpSpPr/>
          <p:nvPr/>
        </p:nvGrpSpPr>
        <p:grpSpPr>
          <a:xfrm>
            <a:off x="6426501" y="2026608"/>
            <a:ext cx="695237" cy="387990"/>
            <a:chOff x="7898860" y="1484741"/>
            <a:chExt cx="695237" cy="387990"/>
          </a:xfrm>
        </p:grpSpPr>
        <p:pic>
          <p:nvPicPr>
            <p:cNvPr id="9" name="Graphic 8" descr="Badge 1 with solid fill">
              <a:extLst>
                <a:ext uri="{FF2B5EF4-FFF2-40B4-BE49-F238E27FC236}">
                  <a16:creationId xmlns:a16="http://schemas.microsoft.com/office/drawing/2014/main" id="{92413F2E-9B65-5E46-31D2-B310121256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1673" y="1520307"/>
              <a:ext cx="352424" cy="352424"/>
            </a:xfrm>
            <a:prstGeom prst="rect">
              <a:avLst/>
            </a:prstGeom>
          </p:spPr>
        </p:pic>
        <p:cxnSp>
          <p:nvCxnSpPr>
            <p:cNvPr id="10" name="Straight Arrow Connector 9">
              <a:extLst>
                <a:ext uri="{FF2B5EF4-FFF2-40B4-BE49-F238E27FC236}">
                  <a16:creationId xmlns:a16="http://schemas.microsoft.com/office/drawing/2014/main" id="{37C63475-922C-6D48-A193-39F68FD4EDA8}"/>
                </a:ext>
              </a:extLst>
            </p:cNvPr>
            <p:cNvCxnSpPr>
              <a:cxnSpLocks/>
            </p:cNvCxnSpPr>
            <p:nvPr/>
          </p:nvCxnSpPr>
          <p:spPr>
            <a:xfrm flipH="1" flipV="1">
              <a:off x="7898860" y="1484741"/>
              <a:ext cx="301630" cy="2117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Graphic 11" descr="Badge with solid fill">
            <a:extLst>
              <a:ext uri="{FF2B5EF4-FFF2-40B4-BE49-F238E27FC236}">
                <a16:creationId xmlns:a16="http://schemas.microsoft.com/office/drawing/2014/main" id="{C7CA3D52-A439-8DA1-C6C7-23969DAE46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35240" y="4373828"/>
            <a:ext cx="356616" cy="356616"/>
          </a:xfrm>
          <a:prstGeom prst="rect">
            <a:avLst/>
          </a:prstGeom>
        </p:spPr>
      </p:pic>
      <p:pic>
        <p:nvPicPr>
          <p:cNvPr id="15" name="Graphic 14" descr="Badge 3 with solid fill">
            <a:extLst>
              <a:ext uri="{FF2B5EF4-FFF2-40B4-BE49-F238E27FC236}">
                <a16:creationId xmlns:a16="http://schemas.microsoft.com/office/drawing/2014/main" id="{43B4CE8F-F91D-9536-5FDC-7A1D933C31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62224" y="3179430"/>
            <a:ext cx="356616" cy="356616"/>
          </a:xfrm>
          <a:prstGeom prst="rect">
            <a:avLst/>
          </a:prstGeom>
        </p:spPr>
      </p:pic>
      <p:cxnSp>
        <p:nvCxnSpPr>
          <p:cNvPr id="16" name="Straight Arrow Connector 15">
            <a:extLst>
              <a:ext uri="{FF2B5EF4-FFF2-40B4-BE49-F238E27FC236}">
                <a16:creationId xmlns:a16="http://schemas.microsoft.com/office/drawing/2014/main" id="{AA18C62E-D5FE-2610-9B8C-FC94FA75DE7D}"/>
              </a:ext>
            </a:extLst>
          </p:cNvPr>
          <p:cNvCxnSpPr>
            <a:cxnSpLocks/>
          </p:cNvCxnSpPr>
          <p:nvPr/>
        </p:nvCxnSpPr>
        <p:spPr>
          <a:xfrm flipH="1">
            <a:off x="10374489" y="3219946"/>
            <a:ext cx="487735"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1" descr="Award ribbon with star">
            <a:extLst>
              <a:ext uri="{FF2B5EF4-FFF2-40B4-BE49-F238E27FC236}">
                <a16:creationId xmlns:a16="http://schemas.microsoft.com/office/drawing/2014/main" id="{CC6C00FA-AB7F-D05A-4DBF-C07C9B752CE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82588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819000"/>
            <a:ext cx="10800000" cy="5220000"/>
          </a:xfrm>
        </p:spPr>
        <p:txBody>
          <a:bodyPr>
            <a:noAutofit/>
          </a:bodyPr>
          <a:lstStyle/>
          <a:p>
            <a:pPr marL="179388" indent="-179388" algn="just">
              <a:spcBef>
                <a:spcPts val="300"/>
              </a:spcBef>
              <a:spcAft>
                <a:spcPts val="300"/>
              </a:spcAft>
            </a:pPr>
            <a:r>
              <a:rPr lang="en-US" sz="1800" dirty="0">
                <a:solidFill>
                  <a:srgbClr val="0070C0"/>
                </a:solidFill>
                <a:latin typeface="Frutiger LT Pro 57 Condensed" panose="020B0606020204020204" pitchFamily="34" charset="0"/>
              </a:rPr>
              <a:t>In Open Tables, you can separately visualize each table for each sector and each year and provide additional information that will be needed for your submission in the UNFCCC ETF Reporting Tool. </a:t>
            </a:r>
          </a:p>
          <a:p>
            <a:pPr marL="179388" indent="-179388" algn="just">
              <a:spcBef>
                <a:spcPts val="300"/>
              </a:spcBef>
              <a:spcAft>
                <a:spcPts val="300"/>
              </a:spcAft>
            </a:pPr>
            <a:r>
              <a:rPr lang="en-US" sz="1800" dirty="0">
                <a:solidFill>
                  <a:srgbClr val="0070C0"/>
                </a:solidFill>
                <a:latin typeface="Frutiger LT Pro 57 Condensed" panose="020B0606020204020204" pitchFamily="34" charset="0"/>
              </a:rPr>
              <a:t>In the visualized CRT, you may:</a:t>
            </a:r>
          </a:p>
          <a:p>
            <a:pPr marL="536575" lvl="1" indent="-273050" algn="just">
              <a:spcBef>
                <a:spcPts val="300"/>
              </a:spcBef>
              <a:spcAft>
                <a:spcPts val="300"/>
              </a:spcAft>
            </a:pPr>
            <a:r>
              <a:rPr lang="en-US" sz="1800" b="1" dirty="0">
                <a:solidFill>
                  <a:srgbClr val="0070C0"/>
                </a:solidFill>
                <a:latin typeface="Frutiger LT Pro 57 Condensed" panose="020B0606020204020204" pitchFamily="34" charset="0"/>
              </a:rPr>
              <a:t>Review </a:t>
            </a:r>
            <a:r>
              <a:rPr lang="en-US" sz="1800" dirty="0">
                <a:solidFill>
                  <a:srgbClr val="0070C0"/>
                </a:solidFill>
                <a:latin typeface="Frutiger LT Pro 57 Condensed" panose="020B0606020204020204" pitchFamily="34" charset="0"/>
              </a:rPr>
              <a:t>your data, including data aggregations</a:t>
            </a:r>
          </a:p>
          <a:p>
            <a:pPr marL="536575" lvl="1" indent="-273050" algn="just">
              <a:spcBef>
                <a:spcPts val="300"/>
              </a:spcBef>
              <a:spcAft>
                <a:spcPts val="300"/>
              </a:spcAft>
            </a:pPr>
            <a:r>
              <a:rPr lang="en-US" sz="1800" b="1" dirty="0">
                <a:solidFill>
                  <a:srgbClr val="0070C0"/>
                </a:solidFill>
                <a:latin typeface="Frutiger LT Pro 57 Condensed" panose="020B0606020204020204" pitchFamily="34" charset="0"/>
              </a:rPr>
              <a:t>Change notation keys</a:t>
            </a:r>
          </a:p>
          <a:p>
            <a:pPr marL="536575" lvl="1" indent="-273050">
              <a:spcBef>
                <a:spcPts val="300"/>
              </a:spcBef>
              <a:spcAft>
                <a:spcPts val="300"/>
              </a:spcAft>
            </a:pPr>
            <a:r>
              <a:rPr lang="en-US" sz="1800" b="1" dirty="0">
                <a:solidFill>
                  <a:srgbClr val="0070C0"/>
                </a:solidFill>
                <a:latin typeface="Frutiger LT Pro 57 Condensed" panose="020B0606020204020204" pitchFamily="34" charset="0"/>
              </a:rPr>
              <a:t>Provide explanations</a:t>
            </a:r>
            <a:r>
              <a:rPr lang="en-US" sz="1800" dirty="0">
                <a:solidFill>
                  <a:srgbClr val="0070C0"/>
                </a:solidFill>
                <a:latin typeface="Frutiger LT Pro 57 Condensed" panose="020B0606020204020204" pitchFamily="34" charset="0"/>
              </a:rPr>
              <a:t> for </a:t>
            </a:r>
            <a:r>
              <a:rPr lang="en-US" sz="1800" b="1" dirty="0">
                <a:solidFill>
                  <a:srgbClr val="0070C0"/>
                </a:solidFill>
                <a:latin typeface="Frutiger LT Pro 57 Condensed" panose="020B0606020204020204" pitchFamily="34" charset="0"/>
              </a:rPr>
              <a:t>use of the notation keys </a:t>
            </a:r>
            <a:br>
              <a:rPr lang="en-US" sz="1800" b="1" dirty="0">
                <a:solidFill>
                  <a:srgbClr val="0070C0"/>
                </a:solidFill>
                <a:latin typeface="Frutiger LT Pro 57 Condensed" panose="020B0606020204020204" pitchFamily="34" charset="0"/>
              </a:rPr>
            </a:br>
            <a:r>
              <a:rPr lang="en-US" sz="1800" b="1" dirty="0">
                <a:solidFill>
                  <a:srgbClr val="0070C0"/>
                </a:solidFill>
                <a:latin typeface="Frutiger LT Pro 57 Condensed" panose="020B0606020204020204" pitchFamily="34" charset="0"/>
              </a:rPr>
              <a:t>“IE” </a:t>
            </a:r>
            <a:r>
              <a:rPr lang="en-US" sz="1800" dirty="0">
                <a:solidFill>
                  <a:srgbClr val="0070C0"/>
                </a:solidFill>
                <a:latin typeface="Frutiger LT Pro 57 Condensed" panose="020B0606020204020204" pitchFamily="34" charset="0"/>
              </a:rPr>
              <a:t>(included elsewhere) and </a:t>
            </a:r>
            <a:r>
              <a:rPr lang="en-US" sz="1800" b="1" dirty="0">
                <a:solidFill>
                  <a:srgbClr val="0070C0"/>
                </a:solidFill>
                <a:latin typeface="Frutiger LT Pro 57 Condensed" panose="020B0606020204020204" pitchFamily="34" charset="0"/>
              </a:rPr>
              <a:t>“NE” </a:t>
            </a:r>
            <a:r>
              <a:rPr lang="en-US" sz="1800" dirty="0">
                <a:solidFill>
                  <a:srgbClr val="0070C0"/>
                </a:solidFill>
                <a:latin typeface="Frutiger LT Pro 57 Condensed" panose="020B0606020204020204" pitchFamily="34" charset="0"/>
              </a:rPr>
              <a:t>(not </a:t>
            </a:r>
            <a:br>
              <a:rPr lang="en-US" sz="1800" dirty="0">
                <a:solidFill>
                  <a:srgbClr val="0070C0"/>
                </a:solidFill>
                <a:latin typeface="Frutiger LT Pro 57 Condensed" panose="020B0606020204020204" pitchFamily="34" charset="0"/>
              </a:rPr>
            </a:br>
            <a:r>
              <a:rPr lang="en-US" sz="1800" dirty="0">
                <a:solidFill>
                  <a:srgbClr val="0070C0"/>
                </a:solidFill>
                <a:latin typeface="Frutiger LT Pro 57 Condensed" panose="020B0606020204020204" pitchFamily="34" charset="0"/>
              </a:rPr>
              <a:t>estimated) for CRT table 9, and </a:t>
            </a:r>
            <a:r>
              <a:rPr lang="en-US" sz="1800" b="1" dirty="0">
                <a:solidFill>
                  <a:srgbClr val="0070C0"/>
                </a:solidFill>
                <a:latin typeface="Frutiger LT Pro 57 Condensed" panose="020B0606020204020204" pitchFamily="34" charset="0"/>
              </a:rPr>
              <a:t>“FX”</a:t>
            </a:r>
            <a:endParaRPr lang="en-US" sz="1800" dirty="0">
              <a:solidFill>
                <a:srgbClr val="0070C0"/>
              </a:solidFill>
              <a:latin typeface="Frutiger LT Pro 57 Condensed" panose="020B0606020204020204" pitchFamily="34" charset="0"/>
            </a:endParaRPr>
          </a:p>
          <a:p>
            <a:pPr marL="536575" lvl="1" indent="-273050">
              <a:spcBef>
                <a:spcPts val="300"/>
              </a:spcBef>
              <a:spcAft>
                <a:spcPts val="300"/>
              </a:spcAft>
            </a:pPr>
            <a:r>
              <a:rPr lang="en-US" sz="1800" dirty="0">
                <a:solidFill>
                  <a:srgbClr val="0070C0"/>
                </a:solidFill>
                <a:latin typeface="Frutiger LT Pro 57 Condensed" panose="020B0606020204020204" pitchFamily="34" charset="0"/>
              </a:rPr>
              <a:t>Provide information on the </a:t>
            </a:r>
            <a:r>
              <a:rPr lang="en-US" sz="1800" b="1" dirty="0">
                <a:solidFill>
                  <a:srgbClr val="0070C0"/>
                </a:solidFill>
                <a:latin typeface="Frutiger LT Pro 57 Condensed" panose="020B0606020204020204" pitchFamily="34" charset="0"/>
              </a:rPr>
              <a:t>method and EFs used</a:t>
            </a:r>
            <a:r>
              <a:rPr lang="en-US" sz="1800" dirty="0">
                <a:solidFill>
                  <a:srgbClr val="0070C0"/>
                </a:solidFill>
                <a:latin typeface="Frutiger LT Pro 57 Condensed" panose="020B0606020204020204" pitchFamily="34" charset="0"/>
              </a:rPr>
              <a:t>, </a:t>
            </a:r>
            <a:br>
              <a:rPr lang="en-US" sz="1800" dirty="0">
                <a:solidFill>
                  <a:srgbClr val="0070C0"/>
                </a:solidFill>
                <a:latin typeface="Frutiger LT Pro 57 Condensed" panose="020B0606020204020204" pitchFamily="34" charset="0"/>
              </a:rPr>
            </a:br>
            <a:r>
              <a:rPr lang="en-US" sz="1800" dirty="0">
                <a:solidFill>
                  <a:srgbClr val="0070C0"/>
                </a:solidFill>
                <a:latin typeface="Frutiger LT Pro 57 Condensed" panose="020B0606020204020204" pitchFamily="34" charset="0"/>
              </a:rPr>
              <a:t>for Summary 3 of the CRT</a:t>
            </a:r>
          </a:p>
          <a:p>
            <a:pPr marL="536575" lvl="1" indent="-273050">
              <a:spcBef>
                <a:spcPts val="300"/>
              </a:spcBef>
              <a:spcAft>
                <a:spcPts val="300"/>
              </a:spcAft>
            </a:pPr>
            <a:r>
              <a:rPr lang="en-US" sz="1800" dirty="0">
                <a:solidFill>
                  <a:srgbClr val="0070C0"/>
                </a:solidFill>
                <a:latin typeface="Frutiger LT Pro 57 Condensed" panose="020B0606020204020204" pitchFamily="34" charset="0"/>
              </a:rPr>
              <a:t>Designate information as confidential (notation</a:t>
            </a:r>
            <a:br>
              <a:rPr lang="en-US" sz="1800" dirty="0">
                <a:solidFill>
                  <a:srgbClr val="0070C0"/>
                </a:solidFill>
                <a:latin typeface="Frutiger LT Pro 57 Condensed" panose="020B0606020204020204" pitchFamily="34" charset="0"/>
              </a:rPr>
            </a:br>
            <a:r>
              <a:rPr lang="en-US" sz="1800" dirty="0">
                <a:solidFill>
                  <a:srgbClr val="0070C0"/>
                </a:solidFill>
                <a:latin typeface="Frutiger LT Pro 57 Condensed" panose="020B0606020204020204" pitchFamily="34" charset="0"/>
              </a:rPr>
              <a:t>key “C”)</a:t>
            </a:r>
          </a:p>
          <a:p>
            <a:pPr marL="536575" lvl="1" indent="-273050" algn="just">
              <a:spcBef>
                <a:spcPts val="300"/>
              </a:spcBef>
              <a:spcAft>
                <a:spcPts val="300"/>
              </a:spcAft>
            </a:pPr>
            <a:r>
              <a:rPr lang="en-US" sz="1800" dirty="0">
                <a:solidFill>
                  <a:srgbClr val="0070C0"/>
                </a:solidFill>
                <a:latin typeface="Frutiger LT Pro 57 Condensed" panose="020B0606020204020204" pitchFamily="34" charset="0"/>
              </a:rPr>
              <a:t>Add “</a:t>
            </a:r>
            <a:r>
              <a:rPr lang="en-US" sz="1800" b="1" dirty="0">
                <a:solidFill>
                  <a:srgbClr val="0070C0"/>
                </a:solidFill>
                <a:latin typeface="Frutiger LT Pro 57 Condensed" panose="020B0606020204020204" pitchFamily="34" charset="0"/>
              </a:rPr>
              <a:t>User” </a:t>
            </a:r>
            <a:r>
              <a:rPr lang="en-US" sz="1800" dirty="0">
                <a:solidFill>
                  <a:srgbClr val="0070C0"/>
                </a:solidFill>
                <a:latin typeface="Frutiger LT Pro 57 Condensed" panose="020B0606020204020204" pitchFamily="34" charset="0"/>
              </a:rPr>
              <a:t>and</a:t>
            </a:r>
            <a:r>
              <a:rPr lang="en-US" sz="1800" b="1" dirty="0">
                <a:solidFill>
                  <a:srgbClr val="0070C0"/>
                </a:solidFill>
                <a:latin typeface="Frutiger LT Pro 57 Condensed" panose="020B0606020204020204" pitchFamily="34" charset="0"/>
              </a:rPr>
              <a:t> “Official” comments</a:t>
            </a:r>
          </a:p>
          <a:p>
            <a:pPr marL="536575" lvl="1" indent="-273050" algn="just">
              <a:spcBef>
                <a:spcPts val="300"/>
              </a:spcBef>
              <a:spcAft>
                <a:spcPts val="300"/>
              </a:spcAft>
            </a:pPr>
            <a:r>
              <a:rPr lang="en-US" sz="1800" dirty="0">
                <a:solidFill>
                  <a:srgbClr val="0070C0"/>
                </a:solidFill>
                <a:latin typeface="Frutiger LT Pro 57 Condensed" panose="020B0606020204020204" pitchFamily="34" charset="0"/>
              </a:rPr>
              <a:t>Provide information for </a:t>
            </a:r>
            <a:r>
              <a:rPr lang="en-US" sz="1800" b="1" dirty="0">
                <a:solidFill>
                  <a:srgbClr val="0070C0"/>
                </a:solidFill>
                <a:latin typeface="Frutiger LT Pro 57 Condensed" panose="020B0606020204020204" pitchFamily="34" charset="0"/>
              </a:rPr>
              <a:t>documentation boxes </a:t>
            </a:r>
          </a:p>
          <a:p>
            <a:pPr marL="536575" lvl="1" indent="-273050" algn="just">
              <a:spcBef>
                <a:spcPts val="300"/>
              </a:spcBef>
              <a:spcAft>
                <a:spcPts val="300"/>
              </a:spcAft>
            </a:pPr>
            <a:r>
              <a:rPr lang="en-US" sz="1800" dirty="0">
                <a:solidFill>
                  <a:srgbClr val="0070C0"/>
                </a:solidFill>
                <a:latin typeface="Frutiger LT Pro 57 Condensed" panose="020B0606020204020204" pitchFamily="34" charset="0"/>
              </a:rPr>
              <a:t>Review </a:t>
            </a:r>
            <a:r>
              <a:rPr lang="en-US" sz="1800" b="1" dirty="0">
                <a:solidFill>
                  <a:srgbClr val="0070C0"/>
                </a:solidFill>
                <a:latin typeface="Frutiger LT Pro 57 Condensed" panose="020B0606020204020204" pitchFamily="34" charset="0"/>
              </a:rPr>
              <a:t>CRT footnotes</a:t>
            </a:r>
          </a:p>
          <a:p>
            <a:pPr marL="536575" lvl="1" indent="-273050" algn="just">
              <a:spcBef>
                <a:spcPts val="300"/>
              </a:spcBef>
              <a:spcAft>
                <a:spcPts val="300"/>
              </a:spcAft>
            </a:pPr>
            <a:r>
              <a:rPr lang="en-US" sz="1800" dirty="0">
                <a:solidFill>
                  <a:srgbClr val="0070C0"/>
                </a:solidFill>
                <a:latin typeface="Frutiger LT Pro 57 Condensed" panose="020B0606020204020204" pitchFamily="34" charset="0"/>
              </a:rPr>
              <a:t>Review </a:t>
            </a:r>
            <a:r>
              <a:rPr lang="en-US" sz="1800" b="1" dirty="0">
                <a:solidFill>
                  <a:srgbClr val="0070C0"/>
                </a:solidFill>
                <a:latin typeface="Frutiger LT Pro 57 Condensed" panose="020B0606020204020204" pitchFamily="34" charset="0"/>
              </a:rPr>
              <a:t>IPCC Inventory Software Notes</a:t>
            </a:r>
          </a:p>
        </p:txBody>
      </p:sp>
      <p:sp>
        <p:nvSpPr>
          <p:cNvPr id="10" name="Title 6">
            <a:extLst>
              <a:ext uri="{FF2B5EF4-FFF2-40B4-BE49-F238E27FC236}">
                <a16:creationId xmlns:a16="http://schemas.microsoft.com/office/drawing/2014/main" id="{5DCDDC03-E797-A4B4-DCE8-13742C3020C6}"/>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Open CRTs - Functionalities</a:t>
            </a:r>
            <a:endParaRPr lang="en-US" sz="3300" b="1" dirty="0">
              <a:solidFill>
                <a:srgbClr val="990002"/>
              </a:solidFill>
            </a:endParaRPr>
          </a:p>
        </p:txBody>
      </p:sp>
      <p:pic>
        <p:nvPicPr>
          <p:cNvPr id="2" name="Graphic 1" descr="Award ribbon with star">
            <a:extLst>
              <a:ext uri="{FF2B5EF4-FFF2-40B4-BE49-F238E27FC236}">
                <a16:creationId xmlns:a16="http://schemas.microsoft.com/office/drawing/2014/main" id="{5B9E66B7-D123-3F22-CF4D-4EEF10ED07E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6" name="Picture 5">
            <a:extLst>
              <a:ext uri="{FF2B5EF4-FFF2-40B4-BE49-F238E27FC236}">
                <a16:creationId xmlns:a16="http://schemas.microsoft.com/office/drawing/2014/main" id="{6B6BB79F-E4B4-6F24-A31D-A8A024C644A7}"/>
              </a:ext>
            </a:extLst>
          </p:cNvPr>
          <p:cNvPicPr>
            <a:picLocks noChangeAspect="1"/>
          </p:cNvPicPr>
          <p:nvPr/>
        </p:nvPicPr>
        <p:blipFill>
          <a:blip r:embed="rId5"/>
          <a:stretch>
            <a:fillRect/>
          </a:stretch>
        </p:blipFill>
        <p:spPr>
          <a:xfrm>
            <a:off x="5946662" y="3033193"/>
            <a:ext cx="6233338" cy="3114675"/>
          </a:xfrm>
          <a:prstGeom prst="rect">
            <a:avLst/>
          </a:prstGeom>
        </p:spPr>
      </p:pic>
    </p:spTree>
    <p:extLst>
      <p:ext uri="{BB962C8B-B14F-4D97-AF65-F5344CB8AC3E}">
        <p14:creationId xmlns:p14="http://schemas.microsoft.com/office/powerpoint/2010/main" val="233361697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DED74A-2669-F5E2-3359-5B148F3294E8}"/>
              </a:ext>
            </a:extLst>
          </p:cNvPr>
          <p:cNvPicPr>
            <a:picLocks noChangeAspect="1"/>
          </p:cNvPicPr>
          <p:nvPr/>
        </p:nvPicPr>
        <p:blipFill>
          <a:blip r:embed="rId2"/>
          <a:stretch>
            <a:fillRect/>
          </a:stretch>
        </p:blipFill>
        <p:spPr>
          <a:xfrm>
            <a:off x="1701800" y="2100855"/>
            <a:ext cx="8539990" cy="2549949"/>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1135182"/>
            <a:ext cx="11520000" cy="5400000"/>
          </a:xfrm>
        </p:spPr>
        <p:txBody>
          <a:bodyPr>
            <a:normAutofit/>
          </a:bodyPr>
          <a:lstStyle/>
          <a:p>
            <a:pPr algn="just"/>
            <a:r>
              <a:rPr lang="en-US" sz="1800">
                <a:solidFill>
                  <a:srgbClr val="0070C0"/>
                </a:solidFill>
                <a:latin typeface="Frutiger LT Pro 57 Condensed" panose="020B0606020204020204" pitchFamily="34" charset="0"/>
              </a:rPr>
              <a:t>Once in </a:t>
            </a:r>
            <a:r>
              <a:rPr lang="en-US" sz="1800" b="1">
                <a:solidFill>
                  <a:srgbClr val="0070C0"/>
                </a:solidFill>
                <a:latin typeface="Frutiger LT Pro 57 Condensed" panose="020B0606020204020204" pitchFamily="34" charset="0"/>
              </a:rPr>
              <a:t>Open Tables</a:t>
            </a:r>
            <a:r>
              <a:rPr lang="en-US" sz="1800">
                <a:solidFill>
                  <a:srgbClr val="0070C0"/>
                </a:solidFill>
                <a:latin typeface="Frutiger LT Pro 57 Condensed" panose="020B0606020204020204" pitchFamily="34" charset="0"/>
              </a:rPr>
              <a:t> you may toggle back to the </a:t>
            </a:r>
            <a:r>
              <a:rPr lang="en-US" sz="1800" i="1">
                <a:solidFill>
                  <a:srgbClr val="0070C0"/>
                </a:solidFill>
                <a:latin typeface="Frutiger LT Pro 57 Condensed" panose="020B0606020204020204" pitchFamily="34" charset="0"/>
              </a:rPr>
              <a:t>Software.</a:t>
            </a:r>
          </a:p>
          <a:p>
            <a:pPr algn="just"/>
            <a:r>
              <a:rPr lang="en-US" sz="1800" b="1">
                <a:solidFill>
                  <a:srgbClr val="0070C0"/>
                </a:solidFill>
                <a:latin typeface="Frutiger LT Pro 57 Condensed" panose="020B0606020204020204" pitchFamily="34" charset="0"/>
              </a:rPr>
              <a:t>Select </a:t>
            </a:r>
            <a:r>
              <a:rPr lang="en-US" sz="1800">
                <a:solidFill>
                  <a:srgbClr val="0070C0"/>
                </a:solidFill>
                <a:latin typeface="Frutiger LT Pro 57 Condensed" panose="020B0606020204020204" pitchFamily="34" charset="0"/>
              </a:rPr>
              <a:t>the desired element from </a:t>
            </a:r>
            <a:r>
              <a:rPr lang="en-US" sz="1800" b="1">
                <a:solidFill>
                  <a:srgbClr val="0070C0"/>
                </a:solidFill>
                <a:latin typeface="Frutiger LT Pro 57 Condensed" panose="020B0606020204020204" pitchFamily="34" charset="0"/>
              </a:rPr>
              <a:t>Main Menu. </a:t>
            </a:r>
            <a:r>
              <a:rPr lang="en-US" sz="1800">
                <a:solidFill>
                  <a:srgbClr val="0070C0"/>
                </a:solidFill>
                <a:latin typeface="Frutiger LT Pro 57 Condensed" panose="020B0606020204020204" pitchFamily="34" charset="0"/>
              </a:rPr>
              <a:t>For example, if you find an error in the worksheet data you may select </a:t>
            </a:r>
            <a:r>
              <a:rPr lang="en-US" sz="1800" b="1">
                <a:solidFill>
                  <a:srgbClr val="0070C0"/>
                </a:solidFill>
                <a:latin typeface="Frutiger LT Pro 57 Condensed" panose="020B0606020204020204" pitchFamily="34" charset="0"/>
              </a:rPr>
              <a:t>“Worksheets” </a:t>
            </a:r>
            <a:r>
              <a:rPr lang="en-US" sz="1800">
                <a:solidFill>
                  <a:srgbClr val="0070C0"/>
                </a:solidFill>
                <a:latin typeface="Frutiger LT Pro 57 Condensed" panose="020B0606020204020204" pitchFamily="34" charset="0"/>
              </a:rPr>
              <a:t>from Main Menu.</a:t>
            </a: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a:solidFill>
                <a:srgbClr val="0070C0"/>
              </a:solidFill>
              <a:latin typeface="Frutiger LT Pro 57 Condensed" panose="020B0606020204020204" pitchFamily="34" charset="0"/>
            </a:endParaRPr>
          </a:p>
          <a:p>
            <a:pPr lvl="1" algn="just"/>
            <a:endParaRPr lang="en-US" sz="1800">
              <a:solidFill>
                <a:srgbClr val="0070C0"/>
              </a:solidFill>
              <a:latin typeface="Frutiger LT Pro 57 Condensed" panose="020B0606020204020204" pitchFamily="34" charset="0"/>
            </a:endParaRPr>
          </a:p>
          <a:p>
            <a:pPr lvl="1" algn="just"/>
            <a:endParaRPr lang="en-US" sz="1800">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r>
              <a:rPr lang="en-US" sz="1800">
                <a:solidFill>
                  <a:srgbClr val="0070C0"/>
                </a:solidFill>
                <a:latin typeface="Frutiger LT Pro 57 Condensed" panose="020B0606020204020204" pitchFamily="34" charset="0"/>
              </a:rPr>
              <a:t>After making underlying change(s) in the Worksheet(s) to return to the </a:t>
            </a:r>
            <a:r>
              <a:rPr lang="en-US" sz="1800" b="1">
                <a:solidFill>
                  <a:srgbClr val="0070C0"/>
                </a:solidFill>
                <a:latin typeface="Frutiger LT Pro 57 Condensed" panose="020B0606020204020204" pitchFamily="34" charset="0"/>
              </a:rPr>
              <a:t>Open Tables,  </a:t>
            </a:r>
            <a:r>
              <a:rPr lang="en-US" sz="1800">
                <a:solidFill>
                  <a:srgbClr val="0070C0"/>
                </a:solidFill>
                <a:latin typeface="Frutiger LT Pro 57 Condensed" panose="020B0606020204020204" pitchFamily="34" charset="0"/>
              </a:rPr>
              <a:t>navigate to the </a:t>
            </a:r>
            <a:r>
              <a:rPr lang="en-US" sz="1800" b="1">
                <a:solidFill>
                  <a:srgbClr val="0070C0"/>
                </a:solidFill>
                <a:latin typeface="Frutiger LT Pro 57 Condensed" panose="020B0606020204020204" pitchFamily="34" charset="0"/>
              </a:rPr>
              <a:t>Main Menu</a:t>
            </a:r>
            <a:r>
              <a:rPr lang="en-US" sz="1800">
                <a:solidFill>
                  <a:srgbClr val="0070C0"/>
                </a:solidFill>
                <a:latin typeface="Frutiger LT Pro 57 Condensed" panose="020B0606020204020204" pitchFamily="34" charset="0"/>
              </a:rPr>
              <a:t> and select</a:t>
            </a:r>
            <a:r>
              <a:rPr lang="en-US" sz="1800" b="1">
                <a:solidFill>
                  <a:srgbClr val="0070C0"/>
                </a:solidFill>
                <a:latin typeface="Frutiger LT Pro 57 Condensed" panose="020B0606020204020204" pitchFamily="34" charset="0"/>
              </a:rPr>
              <a:t> Export/Import / Export / UNFCCC CRT </a:t>
            </a:r>
          </a:p>
          <a:p>
            <a:pPr algn="just"/>
            <a:r>
              <a:rPr lang="en-US" sz="1800" b="1">
                <a:solidFill>
                  <a:srgbClr val="0070C0"/>
                </a:solidFill>
                <a:latin typeface="Frutiger LT Pro 57 Condensed" panose="020B0606020204020204" pitchFamily="34" charset="0"/>
              </a:rPr>
              <a:t>Select “Open Tables” </a:t>
            </a:r>
            <a:r>
              <a:rPr lang="en-US" sz="1800">
                <a:solidFill>
                  <a:srgbClr val="0070C0"/>
                </a:solidFill>
                <a:latin typeface="Frutiger LT Pro 57 Condensed" panose="020B0606020204020204" pitchFamily="34" charset="0"/>
              </a:rPr>
              <a:t>from CRT Data Set Manager</a:t>
            </a:r>
          </a:p>
          <a:p>
            <a:pPr algn="just"/>
            <a:r>
              <a:rPr lang="en-US" sz="1800">
                <a:solidFill>
                  <a:srgbClr val="0070C0"/>
                </a:solidFill>
                <a:latin typeface="Frutiger LT Pro 57 Condensed" panose="020B0606020204020204" pitchFamily="34" charset="0"/>
              </a:rPr>
              <a:t>If prompted that </a:t>
            </a:r>
            <a:r>
              <a:rPr lang="en-US" sz="1800" b="1">
                <a:solidFill>
                  <a:srgbClr val="0070C0"/>
                </a:solidFill>
                <a:latin typeface="Frutiger LT Pro 57 Condensed" panose="020B0606020204020204" pitchFamily="34" charset="0"/>
              </a:rPr>
              <a:t>“CRT Tables window is currently open”, </a:t>
            </a:r>
            <a:r>
              <a:rPr lang="en-US" sz="1800">
                <a:solidFill>
                  <a:srgbClr val="0070C0"/>
                </a:solidFill>
                <a:latin typeface="Frutiger LT Pro 57 Condensed" panose="020B0606020204020204" pitchFamily="34" charset="0"/>
              </a:rPr>
              <a:t>select </a:t>
            </a:r>
            <a:r>
              <a:rPr lang="en-US" sz="1800" b="1">
                <a:solidFill>
                  <a:srgbClr val="0070C0"/>
                </a:solidFill>
                <a:latin typeface="Frutiger LT Pro 57 Condensed" panose="020B0606020204020204" pitchFamily="34" charset="0"/>
              </a:rPr>
              <a:t>“OK” </a:t>
            </a:r>
            <a:r>
              <a:rPr lang="en-US" sz="1800">
                <a:solidFill>
                  <a:srgbClr val="0070C0"/>
                </a:solidFill>
                <a:latin typeface="Frutiger LT Pro 57 Condensed" panose="020B0606020204020204" pitchFamily="34" charset="0"/>
              </a:rPr>
              <a:t>to return to Open Tables or select </a:t>
            </a:r>
            <a:r>
              <a:rPr lang="en-US" sz="1800" b="1">
                <a:solidFill>
                  <a:srgbClr val="0070C0"/>
                </a:solidFill>
                <a:latin typeface="Frutiger LT Pro 57 Condensed" panose="020B0606020204020204" pitchFamily="34" charset="0"/>
              </a:rPr>
              <a:t>“Cancel” </a:t>
            </a:r>
            <a:r>
              <a:rPr lang="en-US" sz="1800">
                <a:solidFill>
                  <a:srgbClr val="0070C0"/>
                </a:solidFill>
                <a:latin typeface="Frutiger LT Pro 57 Condensed" panose="020B0606020204020204" pitchFamily="34" charset="0"/>
              </a:rPr>
              <a:t>to return to the CRT Data Set Manager</a:t>
            </a:r>
          </a:p>
        </p:txBody>
      </p:sp>
      <p:sp>
        <p:nvSpPr>
          <p:cNvPr id="4" name="Title 6">
            <a:extLst>
              <a:ext uri="{FF2B5EF4-FFF2-40B4-BE49-F238E27FC236}">
                <a16:creationId xmlns:a16="http://schemas.microsoft.com/office/drawing/2014/main" id="{6CC593E9-5414-858A-3D26-A083A92F4CD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Toggle between Worksheets and CRT Data Set Manager</a:t>
            </a:r>
            <a:endParaRPr lang="en-US" sz="3300" b="1" dirty="0">
              <a:solidFill>
                <a:srgbClr val="990002"/>
              </a:solidFill>
            </a:endParaRPr>
          </a:p>
        </p:txBody>
      </p:sp>
      <p:grpSp>
        <p:nvGrpSpPr>
          <p:cNvPr id="10" name="Group 9">
            <a:extLst>
              <a:ext uri="{FF2B5EF4-FFF2-40B4-BE49-F238E27FC236}">
                <a16:creationId xmlns:a16="http://schemas.microsoft.com/office/drawing/2014/main" id="{EBF6FBED-C43F-9F0B-3FFA-196FDF9A7B80}"/>
              </a:ext>
            </a:extLst>
          </p:cNvPr>
          <p:cNvGrpSpPr/>
          <p:nvPr/>
        </p:nvGrpSpPr>
        <p:grpSpPr>
          <a:xfrm>
            <a:off x="2862249" y="2026943"/>
            <a:ext cx="4695281" cy="428227"/>
            <a:chOff x="2862249" y="2026943"/>
            <a:chExt cx="4695281" cy="428227"/>
          </a:xfrm>
        </p:grpSpPr>
        <p:sp>
          <p:nvSpPr>
            <p:cNvPr id="7" name="Rectangle 6">
              <a:extLst>
                <a:ext uri="{FF2B5EF4-FFF2-40B4-BE49-F238E27FC236}">
                  <a16:creationId xmlns:a16="http://schemas.microsoft.com/office/drawing/2014/main" id="{8312DE23-FF8B-CA9A-2950-DF8B2C649BEB}"/>
                </a:ext>
              </a:extLst>
            </p:cNvPr>
            <p:cNvSpPr/>
            <p:nvPr/>
          </p:nvSpPr>
          <p:spPr>
            <a:xfrm>
              <a:off x="2862249" y="2026943"/>
              <a:ext cx="3817951" cy="33319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FAFC357-2ECA-4BEE-B98B-92236C5BFE98}"/>
                </a:ext>
              </a:extLst>
            </p:cNvPr>
            <p:cNvCxnSpPr>
              <a:cxnSpLocks/>
            </p:cNvCxnSpPr>
            <p:nvPr/>
          </p:nvCxnSpPr>
          <p:spPr>
            <a:xfrm flipH="1" flipV="1">
              <a:off x="6680200" y="2164260"/>
              <a:ext cx="877330" cy="29091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Graphic 1" descr="Award ribbon with star">
            <a:extLst>
              <a:ext uri="{FF2B5EF4-FFF2-40B4-BE49-F238E27FC236}">
                <a16:creationId xmlns:a16="http://schemas.microsoft.com/office/drawing/2014/main" id="{119B1D0D-02AC-3A58-F10D-2ED894EE45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242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5772367-1496-4847-7805-D4B8A43F0638}"/>
              </a:ext>
            </a:extLst>
          </p:cNvPr>
          <p:cNvPicPr>
            <a:picLocks noChangeAspect="1"/>
          </p:cNvPicPr>
          <p:nvPr/>
        </p:nvPicPr>
        <p:blipFill>
          <a:blip r:embed="rId2"/>
          <a:stretch>
            <a:fillRect/>
          </a:stretch>
        </p:blipFill>
        <p:spPr>
          <a:xfrm>
            <a:off x="6155837" y="1046935"/>
            <a:ext cx="5964326" cy="3353467"/>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770643"/>
            <a:ext cx="5760000" cy="4428000"/>
          </a:xfrm>
        </p:spPr>
        <p:txBody>
          <a:bodyPr>
            <a:normAutofit lnSpcReduction="10000"/>
          </a:bodyPr>
          <a:lstStyle/>
          <a:p>
            <a:pPr marL="179388" indent="-179388" algn="just"/>
            <a:r>
              <a:rPr lang="en-US" sz="1800" b="0" i="0" u="none" strike="noStrike" baseline="0" dirty="0">
                <a:solidFill>
                  <a:srgbClr val="0070C0"/>
                </a:solidFill>
                <a:latin typeface="Frutiger LT Pro 57 Condensed" panose="020B0606020204020204" pitchFamily="34" charset="0"/>
              </a:rPr>
              <a:t>This action button allows you to refresh all IPCC worksheet data within </a:t>
            </a:r>
            <a:r>
              <a:rPr lang="en-US" sz="1800" b="1" i="0" u="none" strike="noStrike" baseline="0" dirty="0">
                <a:solidFill>
                  <a:srgbClr val="0070C0"/>
                </a:solidFill>
                <a:latin typeface="Frutiger LT Pro 57 Condensed" panose="020B0606020204020204" pitchFamily="34" charset="0"/>
              </a:rPr>
              <a:t>the selected CRT Data Set </a:t>
            </a:r>
            <a:r>
              <a:rPr lang="en-US" sz="1800" b="0" i="0" u="none" strike="noStrike" baseline="0" dirty="0">
                <a:solidFill>
                  <a:srgbClr val="0070C0"/>
                </a:solidFill>
                <a:latin typeface="Frutiger LT Pro 57 Condensed" panose="020B0606020204020204" pitchFamily="34" charset="0"/>
              </a:rPr>
              <a:t>for </a:t>
            </a:r>
            <a:r>
              <a:rPr lang="en-US" sz="1800" b="1" i="0" u="none" strike="noStrike" baseline="0" dirty="0">
                <a:solidFill>
                  <a:srgbClr val="0070C0"/>
                </a:solidFill>
                <a:latin typeface="Frutiger LT Pro 57 Condensed" panose="020B0606020204020204" pitchFamily="34" charset="0"/>
              </a:rPr>
              <a:t>all sectors </a:t>
            </a:r>
            <a:r>
              <a:rPr lang="en-US" sz="1800" b="0" i="0" u="none" strike="noStrike" baseline="0" dirty="0">
                <a:solidFill>
                  <a:srgbClr val="0070C0"/>
                </a:solidFill>
                <a:latin typeface="Frutiger LT Pro 57 Condensed" panose="020B0606020204020204" pitchFamily="34" charset="0"/>
              </a:rPr>
              <a:t>and selected years. Updated values are compiled from the </a:t>
            </a:r>
            <a:r>
              <a:rPr lang="en-US" sz="1800" b="0" i="1" u="none" strike="noStrike" baseline="0" dirty="0">
                <a:solidFill>
                  <a:srgbClr val="0070C0"/>
                </a:solidFill>
                <a:latin typeface="Frutiger LT Pro 57 Condensed" panose="020B0606020204020204" pitchFamily="34" charset="0"/>
              </a:rPr>
              <a:t>Software </a:t>
            </a:r>
            <a:r>
              <a:rPr lang="en-US" sz="1800" b="0" i="0" u="none" strike="noStrike" baseline="0" dirty="0">
                <a:solidFill>
                  <a:srgbClr val="0070C0"/>
                </a:solidFill>
                <a:latin typeface="Frutiger LT Pro 57 Condensed" panose="020B0606020204020204" pitchFamily="34" charset="0"/>
              </a:rPr>
              <a:t>worksheets; replacing current values. </a:t>
            </a:r>
          </a:p>
          <a:p>
            <a:pPr marL="179388" indent="-179388" algn="just"/>
            <a:r>
              <a:rPr lang="en-US" sz="1800" b="0" i="0" u="none" strike="noStrike" baseline="0" dirty="0">
                <a:solidFill>
                  <a:srgbClr val="0070C0"/>
                </a:solidFill>
                <a:latin typeface="Frutiger LT Pro 57 Condensed" panose="020B0606020204020204" pitchFamily="34" charset="0"/>
              </a:rPr>
              <a:t>Other information already added by the user, such as </a:t>
            </a:r>
            <a:r>
              <a:rPr lang="en-US" sz="1800" b="1" dirty="0">
                <a:solidFill>
                  <a:srgbClr val="0070C0"/>
                </a:solidFill>
                <a:latin typeface="Frutiger LT Pro 57 Condensed" panose="020B0606020204020204" pitchFamily="34" charset="0"/>
              </a:rPr>
              <a:t>notation key explanations, </a:t>
            </a:r>
            <a:r>
              <a:rPr lang="en-US" sz="1800" b="1" i="0" u="none" strike="noStrike" baseline="0" dirty="0">
                <a:solidFill>
                  <a:srgbClr val="0070C0"/>
                </a:solidFill>
                <a:latin typeface="Frutiger LT Pro 57 Condensed" panose="020B0606020204020204" pitchFamily="34" charset="0"/>
              </a:rPr>
              <a:t>comments, documentation boxes, will be preserved</a:t>
            </a:r>
            <a:r>
              <a:rPr lang="en-US" sz="1800" b="0" i="0" u="none" strike="noStrike" baseline="0" dirty="0">
                <a:solidFill>
                  <a:srgbClr val="0070C0"/>
                </a:solidFill>
                <a:latin typeface="Frutiger LT Pro 57 Condensed" panose="020B0606020204020204" pitchFamily="34" charset="0"/>
              </a:rPr>
              <a:t>. </a:t>
            </a:r>
          </a:p>
          <a:p>
            <a:pPr marL="0" indent="0" algn="just">
              <a:buNone/>
            </a:pPr>
            <a:r>
              <a:rPr lang="en-US" sz="1800" b="1" i="0" u="none" strike="noStrike" baseline="0" dirty="0">
                <a:solidFill>
                  <a:srgbClr val="0070C0"/>
                </a:solidFill>
                <a:latin typeface="Frutiger LT Pro 57 Condensed" panose="020B0606020204020204" pitchFamily="34" charset="0"/>
              </a:rPr>
              <a:t>To refresh data: </a:t>
            </a:r>
          </a:p>
          <a:p>
            <a:pPr marL="701675" indent="-342900" algn="just">
              <a:buFont typeface="+mj-lt"/>
              <a:buAutoNum type="arabicPeriod"/>
            </a:pPr>
            <a:r>
              <a:rPr lang="en-US" sz="1800" b="1" dirty="0">
                <a:solidFill>
                  <a:srgbClr val="0070C0"/>
                </a:solidFill>
                <a:latin typeface="Frutiger LT Pro 57 Condensed" panose="020B0606020204020204" pitchFamily="34" charset="0"/>
              </a:rPr>
              <a:t>Highlight</a:t>
            </a:r>
            <a:r>
              <a:rPr lang="en-US" sz="1800" dirty="0">
                <a:solidFill>
                  <a:srgbClr val="0070C0"/>
                </a:solidFill>
                <a:latin typeface="Frutiger LT Pro 57 Condensed" panose="020B0606020204020204" pitchFamily="34" charset="0"/>
              </a:rPr>
              <a:t> the </a:t>
            </a:r>
            <a:r>
              <a:rPr lang="en-US" sz="1800" b="1" dirty="0">
                <a:solidFill>
                  <a:srgbClr val="0070C0"/>
                </a:solidFill>
                <a:latin typeface="Frutiger LT Pro 57 Condensed" panose="020B0606020204020204" pitchFamily="34" charset="0"/>
              </a:rPr>
              <a:t>CRT Data Set </a:t>
            </a:r>
            <a:r>
              <a:rPr lang="en-US" sz="1800" dirty="0">
                <a:solidFill>
                  <a:srgbClr val="0070C0"/>
                </a:solidFill>
                <a:latin typeface="Frutiger LT Pro 57 Condensed" panose="020B0606020204020204" pitchFamily="34" charset="0"/>
              </a:rPr>
              <a:t>you want to refresh/update.</a:t>
            </a:r>
          </a:p>
          <a:p>
            <a:pPr marL="701675" indent="-342900" algn="just">
              <a:buFont typeface="+mj-lt"/>
              <a:buAutoNum type="arabicPeriod"/>
            </a:pPr>
            <a:r>
              <a:rPr lang="en-US" sz="1800" b="1" dirty="0">
                <a:solidFill>
                  <a:srgbClr val="0070C0"/>
                </a:solidFill>
                <a:latin typeface="Frutiger LT Pro 57 Condensed" panose="020B0606020204020204" pitchFamily="34" charset="0"/>
              </a:rPr>
              <a:t>Select Refresh values.</a:t>
            </a:r>
          </a:p>
          <a:p>
            <a:pPr marL="701675" indent="-342900" algn="just">
              <a:buFont typeface="+mj-lt"/>
              <a:buAutoNum type="arabicPeriod"/>
            </a:pPr>
            <a:r>
              <a:rPr lang="en-US" sz="1800" b="1" dirty="0">
                <a:solidFill>
                  <a:srgbClr val="0070C0"/>
                </a:solidFill>
                <a:latin typeface="Frutiger LT Pro 57 Condensed" panose="020B0606020204020204" pitchFamily="34" charset="0"/>
              </a:rPr>
              <a:t>Select Year(s) </a:t>
            </a:r>
            <a:r>
              <a:rPr lang="en-US" sz="1800" dirty="0">
                <a:solidFill>
                  <a:srgbClr val="0070C0"/>
                </a:solidFill>
                <a:latin typeface="Frutiger LT Pro 57 Condensed" panose="020B0606020204020204" pitchFamily="34" charset="0"/>
              </a:rPr>
              <a:t>you would like to refresh (all 	sectors will be refreshed for the selected years).  </a:t>
            </a:r>
          </a:p>
          <a:p>
            <a:pPr marL="701675" indent="-342900" algn="just">
              <a:buFont typeface="+mj-lt"/>
              <a:buAutoNum type="arabicPeriod"/>
            </a:pPr>
            <a:r>
              <a:rPr lang="en-US" sz="1800" b="1" dirty="0">
                <a:solidFill>
                  <a:srgbClr val="0070C0"/>
                </a:solidFill>
                <a:latin typeface="Frutiger LT Pro 57 Condensed" panose="020B0606020204020204" pitchFamily="34" charset="0"/>
              </a:rPr>
              <a:t>Select “OK”, </a:t>
            </a:r>
            <a:r>
              <a:rPr lang="en-US" sz="1800" dirty="0">
                <a:solidFill>
                  <a:srgbClr val="0070C0"/>
                </a:solidFill>
                <a:latin typeface="Frutiger LT Pro 57 Condensed" panose="020B0606020204020204" pitchFamily="34" charset="0"/>
              </a:rPr>
              <a:t>you will then be prompted to 	confirm your selection. </a:t>
            </a:r>
            <a:endParaRPr lang="en-US" sz="1800" b="1" dirty="0">
              <a:solidFill>
                <a:srgbClr val="0070C0"/>
              </a:solidFill>
              <a:latin typeface="Frutiger LT Pro 57 Condensed" panose="020B0606020204020204" pitchFamily="34" charset="0"/>
            </a:endParaRPr>
          </a:p>
          <a:p>
            <a:pPr algn="just"/>
            <a:endParaRPr lang="en-US" sz="1800" b="1" dirty="0">
              <a:solidFill>
                <a:srgbClr val="000000"/>
              </a:solidFill>
              <a:latin typeface="Frutiger LT Pro 57 Condensed" panose="020B0606020204020204" pitchFamily="34" charset="0"/>
            </a:endParaRPr>
          </a:p>
        </p:txBody>
      </p:sp>
      <p:grpSp>
        <p:nvGrpSpPr>
          <p:cNvPr id="7" name="Group 6">
            <a:extLst>
              <a:ext uri="{FF2B5EF4-FFF2-40B4-BE49-F238E27FC236}">
                <a16:creationId xmlns:a16="http://schemas.microsoft.com/office/drawing/2014/main" id="{4F452D4F-5080-4396-F656-65795EFDE63A}"/>
              </a:ext>
            </a:extLst>
          </p:cNvPr>
          <p:cNvGrpSpPr/>
          <p:nvPr/>
        </p:nvGrpSpPr>
        <p:grpSpPr>
          <a:xfrm>
            <a:off x="307266" y="5023422"/>
            <a:ext cx="8295809" cy="1815882"/>
            <a:chOff x="38831" y="5170068"/>
            <a:chExt cx="8295809" cy="1815882"/>
          </a:xfrm>
        </p:grpSpPr>
        <p:sp>
          <p:nvSpPr>
            <p:cNvPr id="8" name="TextBox 7">
              <a:extLst>
                <a:ext uri="{FF2B5EF4-FFF2-40B4-BE49-F238E27FC236}">
                  <a16:creationId xmlns:a16="http://schemas.microsoft.com/office/drawing/2014/main" id="{04F57EF8-5127-8FD5-E922-967DD7B205DF}"/>
                </a:ext>
              </a:extLst>
            </p:cNvPr>
            <p:cNvSpPr txBox="1"/>
            <p:nvPr/>
          </p:nvSpPr>
          <p:spPr>
            <a:xfrm>
              <a:off x="534805" y="5170068"/>
              <a:ext cx="7799835" cy="1815882"/>
            </a:xfrm>
            <a:prstGeom prst="rect">
              <a:avLst/>
            </a:prstGeom>
            <a:noFill/>
          </p:spPr>
          <p:txBody>
            <a:bodyPr wrap="square" rtlCol="0">
              <a:spAutoFit/>
            </a:bodyPr>
            <a:lstStyle/>
            <a:p>
              <a:pPr marL="0" indent="0">
                <a:buNone/>
              </a:pPr>
              <a:r>
                <a:rPr lang="en-US" sz="1600" b="1">
                  <a:solidFill>
                    <a:srgbClr val="0070C0"/>
                  </a:solidFill>
                  <a:latin typeface="Frutiger LT Pro 57 Condensed" panose="020B0606020204020204" pitchFamily="34" charset="0"/>
                </a:rPr>
                <a:t>NOTES:</a:t>
              </a:r>
            </a:p>
            <a:p>
              <a:pPr marL="285750" indent="-285750">
                <a:buFont typeface="Arial" panose="020B0604020202020204" pitchFamily="34" charset="0"/>
                <a:buChar char="•"/>
              </a:pPr>
              <a:r>
                <a:rPr lang="en-US" sz="1600">
                  <a:solidFill>
                    <a:srgbClr val="0070C0"/>
                  </a:solidFill>
                  <a:latin typeface="Frutiger LT Pro 57 Condensed" panose="020B0606020204020204" pitchFamily="34" charset="0"/>
                </a:rPr>
                <a:t>Refreshing values from CRT Data Set Manager will refresh the visualized CRT </a:t>
              </a:r>
              <a:br>
                <a:rPr lang="en-US" sz="1600">
                  <a:solidFill>
                    <a:srgbClr val="0070C0"/>
                  </a:solidFill>
                  <a:latin typeface="Frutiger LT Pro 57 Condensed" panose="020B0606020204020204" pitchFamily="34" charset="0"/>
                </a:rPr>
              </a:br>
              <a:r>
                <a:rPr lang="en-US" sz="1600">
                  <a:solidFill>
                    <a:srgbClr val="0070C0"/>
                  </a:solidFill>
                  <a:latin typeface="Frutiger LT Pro 57 Condensed" panose="020B0606020204020204" pitchFamily="34" charset="0"/>
                </a:rPr>
                <a:t>with data from the underlying worksheets for </a:t>
              </a:r>
              <a:r>
                <a:rPr lang="en-US" sz="1600" b="1">
                  <a:solidFill>
                    <a:srgbClr val="0070C0"/>
                  </a:solidFill>
                  <a:latin typeface="Frutiger LT Pro 57 Condensed" panose="020B0606020204020204" pitchFamily="34" charset="0"/>
                </a:rPr>
                <a:t>all sectors </a:t>
              </a:r>
              <a:r>
                <a:rPr lang="en-US" sz="1600">
                  <a:solidFill>
                    <a:srgbClr val="0070C0"/>
                  </a:solidFill>
                  <a:latin typeface="Frutiger LT Pro 57 Condensed" panose="020B0606020204020204" pitchFamily="34" charset="0"/>
                </a:rPr>
                <a:t>for the selected </a:t>
              </a:r>
              <a:r>
                <a:rPr lang="en-US" sz="1600" b="1">
                  <a:solidFill>
                    <a:srgbClr val="0070C0"/>
                  </a:solidFill>
                  <a:latin typeface="Frutiger LT Pro 57 Condensed" panose="020B0606020204020204" pitchFamily="34" charset="0"/>
                </a:rPr>
                <a:t>Year(s). </a:t>
              </a:r>
            </a:p>
            <a:p>
              <a:pPr marL="285750" indent="-285750">
                <a:buFont typeface="Arial" panose="020B0604020202020204" pitchFamily="34" charset="0"/>
                <a:buChar char="•"/>
              </a:pPr>
              <a:r>
                <a:rPr lang="en-US" sz="1600">
                  <a:solidFill>
                    <a:srgbClr val="0070C0"/>
                  </a:solidFill>
                  <a:latin typeface="Frutiger LT Pro 57 Condensed" panose="020B0606020204020204" pitchFamily="34" charset="0"/>
                </a:rPr>
                <a:t>Note if existing CRT Data Set was created from imported CRT XML file, this action will link the CRT Data Set to the users current database; this could lead to substantial changes.</a:t>
              </a:r>
            </a:p>
            <a:p>
              <a:pPr marL="285750" indent="-285750">
                <a:buFont typeface="Arial" panose="020B0604020202020204" pitchFamily="34" charset="0"/>
                <a:buChar char="•"/>
              </a:pPr>
              <a:r>
                <a:rPr lang="en-US" sz="1600">
                  <a:solidFill>
                    <a:srgbClr val="0070C0"/>
                  </a:solidFill>
                  <a:latin typeface="Frutiger LT Pro 57 Condensed" panose="020B0606020204020204" pitchFamily="34" charset="0"/>
                </a:rPr>
                <a:t>You will learn how to refresh the values for a </a:t>
              </a:r>
              <a:r>
                <a:rPr lang="en-US" sz="1600">
                  <a:solidFill>
                    <a:srgbClr val="0070C0"/>
                  </a:solidFill>
                  <a:latin typeface="Frutiger LT Pro 57 Condensed" panose="020B0606020204020204" pitchFamily="34" charset="0"/>
                  <a:hlinkClick r:id="rId3" action="ppaction://hlinksldjump"/>
                </a:rPr>
                <a:t>single or multiple cells </a:t>
              </a:r>
              <a:r>
                <a:rPr lang="en-US" sz="1600">
                  <a:solidFill>
                    <a:srgbClr val="0070C0"/>
                  </a:solidFill>
                  <a:latin typeface="Frutiger LT Pro 57 Condensed" panose="020B0606020204020204" pitchFamily="34" charset="0"/>
                </a:rPr>
                <a:t>in a </a:t>
              </a:r>
              <a:r>
                <a:rPr lang="en-US" sz="1600">
                  <a:solidFill>
                    <a:srgbClr val="0070C0"/>
                  </a:solidFill>
                  <a:latin typeface="Frutiger LT Pro 57 Condensed" panose="020B0606020204020204" pitchFamily="34" charset="0"/>
                  <a:hlinkClick r:id="rId4" action="ppaction://hlinksldjump"/>
                </a:rPr>
                <a:t>single sector </a:t>
              </a:r>
              <a:r>
                <a:rPr lang="en-US" sz="1600">
                  <a:solidFill>
                    <a:srgbClr val="0070C0"/>
                  </a:solidFill>
                  <a:latin typeface="Frutiger LT Pro 57 Condensed" panose="020B0606020204020204" pitchFamily="34" charset="0"/>
                </a:rPr>
                <a:t>.</a:t>
              </a:r>
            </a:p>
            <a:p>
              <a:pPr marL="285750" indent="-285750">
                <a:buFont typeface="Arial" panose="020B0604020202020204" pitchFamily="34" charset="0"/>
                <a:buChar char="•"/>
              </a:pPr>
              <a:endParaRPr lang="en-US" sz="1600">
                <a:solidFill>
                  <a:srgbClr val="0070C0"/>
                </a:solidFill>
                <a:latin typeface="Frutiger LT Pro 57 Condensed" panose="020B0606020204020204" pitchFamily="34" charset="0"/>
              </a:endParaRPr>
            </a:p>
          </p:txBody>
        </p:sp>
        <p:pic>
          <p:nvPicPr>
            <p:cNvPr id="9" name="Graphic 8" descr="Lightbulb with solid fill">
              <a:extLst>
                <a:ext uri="{FF2B5EF4-FFF2-40B4-BE49-F238E27FC236}">
                  <a16:creationId xmlns:a16="http://schemas.microsoft.com/office/drawing/2014/main" id="{B867FCB0-E933-AB27-FDD9-038B868C10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31" y="5170068"/>
              <a:ext cx="599989" cy="599989"/>
            </a:xfrm>
            <a:prstGeom prst="rect">
              <a:avLst/>
            </a:prstGeom>
          </p:spPr>
        </p:pic>
      </p:grpSp>
      <p:pic>
        <p:nvPicPr>
          <p:cNvPr id="13" name="Picture 12" descr="A screenshot of a computer error message&#10;&#10;Description automatically generated">
            <a:extLst>
              <a:ext uri="{FF2B5EF4-FFF2-40B4-BE49-F238E27FC236}">
                <a16:creationId xmlns:a16="http://schemas.microsoft.com/office/drawing/2014/main" id="{BA72DDF5-E2DF-5DE4-6069-B9D139588A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4406" y="4643649"/>
            <a:ext cx="3158912" cy="1359533"/>
          </a:xfrm>
          <a:prstGeom prst="rect">
            <a:avLst/>
          </a:prstGeom>
          <a:ln w="3175">
            <a:solidFill>
              <a:schemeClr val="tx1"/>
            </a:solidFill>
          </a:ln>
        </p:spPr>
      </p:pic>
      <p:sp>
        <p:nvSpPr>
          <p:cNvPr id="4" name="Title 6">
            <a:extLst>
              <a:ext uri="{FF2B5EF4-FFF2-40B4-BE49-F238E27FC236}">
                <a16:creationId xmlns:a16="http://schemas.microsoft.com/office/drawing/2014/main" id="{54CDCA29-C6C8-7430-CD19-7B2A22F2AE6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Refresh Values</a:t>
            </a:r>
            <a:endParaRPr lang="en-US" sz="3300" b="1" dirty="0">
              <a:solidFill>
                <a:srgbClr val="990002"/>
              </a:solidFill>
            </a:endParaRPr>
          </a:p>
        </p:txBody>
      </p:sp>
      <p:grpSp>
        <p:nvGrpSpPr>
          <p:cNvPr id="10" name="Group 9">
            <a:extLst>
              <a:ext uri="{FF2B5EF4-FFF2-40B4-BE49-F238E27FC236}">
                <a16:creationId xmlns:a16="http://schemas.microsoft.com/office/drawing/2014/main" id="{28D37701-9EDD-70EB-B429-51A7F7532000}"/>
              </a:ext>
            </a:extLst>
          </p:cNvPr>
          <p:cNvGrpSpPr/>
          <p:nvPr/>
        </p:nvGrpSpPr>
        <p:grpSpPr>
          <a:xfrm>
            <a:off x="6796933" y="1568884"/>
            <a:ext cx="393607" cy="524744"/>
            <a:chOff x="8200490" y="1347987"/>
            <a:chExt cx="393607" cy="524744"/>
          </a:xfrm>
        </p:grpSpPr>
        <p:pic>
          <p:nvPicPr>
            <p:cNvPr id="11" name="Graphic 10" descr="Badge 1 with solid fill">
              <a:extLst>
                <a:ext uri="{FF2B5EF4-FFF2-40B4-BE49-F238E27FC236}">
                  <a16:creationId xmlns:a16="http://schemas.microsoft.com/office/drawing/2014/main" id="{B23C0B52-8AB3-2D8D-D7AD-8D0DA72230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41673" y="1520307"/>
              <a:ext cx="352424" cy="352424"/>
            </a:xfrm>
            <a:prstGeom prst="rect">
              <a:avLst/>
            </a:prstGeom>
          </p:spPr>
        </p:pic>
        <p:cxnSp>
          <p:nvCxnSpPr>
            <p:cNvPr id="12" name="Straight Arrow Connector 11">
              <a:extLst>
                <a:ext uri="{FF2B5EF4-FFF2-40B4-BE49-F238E27FC236}">
                  <a16:creationId xmlns:a16="http://schemas.microsoft.com/office/drawing/2014/main" id="{81409218-7436-D339-5099-861A87991268}"/>
                </a:ext>
              </a:extLst>
            </p:cNvPr>
            <p:cNvCxnSpPr>
              <a:cxnSpLocks/>
            </p:cNvCxnSpPr>
            <p:nvPr/>
          </p:nvCxnSpPr>
          <p:spPr>
            <a:xfrm flipV="1">
              <a:off x="8200490" y="1347987"/>
              <a:ext cx="0" cy="3485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3CB0FD4-B1D2-B319-D747-9DD5641635C2}"/>
              </a:ext>
            </a:extLst>
          </p:cNvPr>
          <p:cNvGrpSpPr/>
          <p:nvPr/>
        </p:nvGrpSpPr>
        <p:grpSpPr>
          <a:xfrm>
            <a:off x="9874788" y="3703305"/>
            <a:ext cx="1030667" cy="475687"/>
            <a:chOff x="8029801" y="2861411"/>
            <a:chExt cx="582084" cy="475687"/>
          </a:xfrm>
        </p:grpSpPr>
        <p:sp>
          <p:nvSpPr>
            <p:cNvPr id="16" name="Rectangle 15">
              <a:extLst>
                <a:ext uri="{FF2B5EF4-FFF2-40B4-BE49-F238E27FC236}">
                  <a16:creationId xmlns:a16="http://schemas.microsoft.com/office/drawing/2014/main" id="{C67615ED-5627-9F3C-FF65-F3B4ACF84B7C}"/>
                </a:ext>
              </a:extLst>
            </p:cNvPr>
            <p:cNvSpPr/>
            <p:nvPr/>
          </p:nvSpPr>
          <p:spPr>
            <a:xfrm>
              <a:off x="8158274" y="3107441"/>
              <a:ext cx="453611" cy="22965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with solid fill">
              <a:extLst>
                <a:ext uri="{FF2B5EF4-FFF2-40B4-BE49-F238E27FC236}">
                  <a16:creationId xmlns:a16="http://schemas.microsoft.com/office/drawing/2014/main" id="{652B676C-025F-5F08-605A-4EF46E7E5A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29801" y="2861411"/>
              <a:ext cx="201404" cy="356616"/>
            </a:xfrm>
            <a:prstGeom prst="rect">
              <a:avLst/>
            </a:prstGeom>
          </p:spPr>
        </p:pic>
      </p:grpSp>
      <p:pic>
        <p:nvPicPr>
          <p:cNvPr id="17" name="Graphic 16" descr="Badge 3 with solid fill">
            <a:extLst>
              <a:ext uri="{FF2B5EF4-FFF2-40B4-BE49-F238E27FC236}">
                <a16:creationId xmlns:a16="http://schemas.microsoft.com/office/drawing/2014/main" id="{BDFBEB91-B372-4BCD-1288-44E4254ED29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03076" y="1948260"/>
            <a:ext cx="356616" cy="356616"/>
          </a:xfrm>
          <a:prstGeom prst="rect">
            <a:avLst/>
          </a:prstGeom>
        </p:spPr>
      </p:pic>
      <p:pic>
        <p:nvPicPr>
          <p:cNvPr id="19" name="Graphic 18" descr="Badge 4 with solid fill">
            <a:extLst>
              <a:ext uri="{FF2B5EF4-FFF2-40B4-BE49-F238E27FC236}">
                <a16:creationId xmlns:a16="http://schemas.microsoft.com/office/drawing/2014/main" id="{737073E3-8A79-6D52-BA39-2A758C47A9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98657" y="3015291"/>
            <a:ext cx="356616" cy="356616"/>
          </a:xfrm>
          <a:prstGeom prst="rect">
            <a:avLst/>
          </a:prstGeom>
        </p:spPr>
      </p:pic>
      <p:pic>
        <p:nvPicPr>
          <p:cNvPr id="2" name="Graphic 1" descr="Award ribbon with star">
            <a:extLst>
              <a:ext uri="{FF2B5EF4-FFF2-40B4-BE49-F238E27FC236}">
                <a16:creationId xmlns:a16="http://schemas.microsoft.com/office/drawing/2014/main" id="{51D160BA-6D99-1079-2F65-C5C71B76B71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252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5143-BE48-F0C2-E804-90CB0166D52A}"/>
            </a:ext>
          </a:extLst>
        </p:cNvPr>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5196AADE-4A8E-BD60-E559-650DACD2601E}"/>
              </a:ext>
            </a:extLst>
          </p:cNvPr>
          <p:cNvPicPr>
            <a:picLocks noGrp="1" noChangeAspect="1"/>
          </p:cNvPicPr>
          <p:nvPr>
            <p:ph idx="1"/>
          </p:nvPr>
        </p:nvPicPr>
        <p:blipFill>
          <a:blip r:embed="rId2"/>
          <a:stretch>
            <a:fillRect/>
          </a:stretch>
        </p:blipFill>
        <p:spPr>
          <a:xfrm>
            <a:off x="6002752" y="786153"/>
            <a:ext cx="5763694" cy="3197026"/>
          </a:xfrm>
        </p:spPr>
      </p:pic>
      <p:sp>
        <p:nvSpPr>
          <p:cNvPr id="4" name="Title 6">
            <a:extLst>
              <a:ext uri="{FF2B5EF4-FFF2-40B4-BE49-F238E27FC236}">
                <a16:creationId xmlns:a16="http://schemas.microsoft.com/office/drawing/2014/main" id="{609BE4D3-17E1-DF65-1226-6CB04BB8E2B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Delete CRT Data Set</a:t>
            </a:r>
            <a:endParaRPr lang="en-US" sz="3300" b="1" dirty="0">
              <a:solidFill>
                <a:srgbClr val="990002"/>
              </a:solidFill>
            </a:endParaRPr>
          </a:p>
        </p:txBody>
      </p:sp>
      <p:grpSp>
        <p:nvGrpSpPr>
          <p:cNvPr id="10" name="Group 9">
            <a:extLst>
              <a:ext uri="{FF2B5EF4-FFF2-40B4-BE49-F238E27FC236}">
                <a16:creationId xmlns:a16="http://schemas.microsoft.com/office/drawing/2014/main" id="{44315EF9-DF81-F72F-AEAE-F18EEC39A5EB}"/>
              </a:ext>
            </a:extLst>
          </p:cNvPr>
          <p:cNvGrpSpPr/>
          <p:nvPr/>
        </p:nvGrpSpPr>
        <p:grpSpPr>
          <a:xfrm>
            <a:off x="6796933" y="1568884"/>
            <a:ext cx="393607" cy="524744"/>
            <a:chOff x="8200490" y="1347987"/>
            <a:chExt cx="393607" cy="524744"/>
          </a:xfrm>
        </p:grpSpPr>
        <p:pic>
          <p:nvPicPr>
            <p:cNvPr id="11" name="Graphic 10" descr="Badge 1 with solid fill">
              <a:extLst>
                <a:ext uri="{FF2B5EF4-FFF2-40B4-BE49-F238E27FC236}">
                  <a16:creationId xmlns:a16="http://schemas.microsoft.com/office/drawing/2014/main" id="{947B373E-AB75-1D55-29C3-DEA9BBC02A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673" y="1520307"/>
              <a:ext cx="352424" cy="352424"/>
            </a:xfrm>
            <a:prstGeom prst="rect">
              <a:avLst/>
            </a:prstGeom>
          </p:spPr>
        </p:pic>
        <p:cxnSp>
          <p:nvCxnSpPr>
            <p:cNvPr id="12" name="Straight Arrow Connector 11">
              <a:extLst>
                <a:ext uri="{FF2B5EF4-FFF2-40B4-BE49-F238E27FC236}">
                  <a16:creationId xmlns:a16="http://schemas.microsoft.com/office/drawing/2014/main" id="{C6D2E150-F824-811A-9E1C-9925469A479A}"/>
                </a:ext>
              </a:extLst>
            </p:cNvPr>
            <p:cNvCxnSpPr>
              <a:cxnSpLocks/>
            </p:cNvCxnSpPr>
            <p:nvPr/>
          </p:nvCxnSpPr>
          <p:spPr>
            <a:xfrm flipV="1">
              <a:off x="8200490" y="1347987"/>
              <a:ext cx="0" cy="3485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0DF5B5D-86B5-985E-7822-504DD0B82DE5}"/>
              </a:ext>
            </a:extLst>
          </p:cNvPr>
          <p:cNvGrpSpPr/>
          <p:nvPr/>
        </p:nvGrpSpPr>
        <p:grpSpPr>
          <a:xfrm>
            <a:off x="10220351" y="3486094"/>
            <a:ext cx="1546102" cy="356616"/>
            <a:chOff x="8224960" y="2644200"/>
            <a:chExt cx="873183" cy="356616"/>
          </a:xfrm>
        </p:grpSpPr>
        <p:sp>
          <p:nvSpPr>
            <p:cNvPr id="16" name="Rectangle 15">
              <a:extLst>
                <a:ext uri="{FF2B5EF4-FFF2-40B4-BE49-F238E27FC236}">
                  <a16:creationId xmlns:a16="http://schemas.microsoft.com/office/drawing/2014/main" id="{556A0B99-94BD-D068-D98E-12C32A86D75F}"/>
                </a:ext>
              </a:extLst>
            </p:cNvPr>
            <p:cNvSpPr/>
            <p:nvPr/>
          </p:nvSpPr>
          <p:spPr>
            <a:xfrm>
              <a:off x="8437868" y="2720820"/>
              <a:ext cx="660275" cy="26633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with solid fill">
              <a:extLst>
                <a:ext uri="{FF2B5EF4-FFF2-40B4-BE49-F238E27FC236}">
                  <a16:creationId xmlns:a16="http://schemas.microsoft.com/office/drawing/2014/main" id="{B30290D9-9E5C-8BF8-8034-F402564459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960" y="2644200"/>
              <a:ext cx="201404" cy="356616"/>
            </a:xfrm>
            <a:prstGeom prst="rect">
              <a:avLst/>
            </a:prstGeom>
          </p:spPr>
        </p:pic>
      </p:grpSp>
      <p:pic>
        <p:nvPicPr>
          <p:cNvPr id="17" name="Graphic 16" descr="Badge 3 with solid fill">
            <a:extLst>
              <a:ext uri="{FF2B5EF4-FFF2-40B4-BE49-F238E27FC236}">
                <a16:creationId xmlns:a16="http://schemas.microsoft.com/office/drawing/2014/main" id="{0ACAC2C1-E155-D181-C60A-55C05DA4E7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8625" y="4842027"/>
            <a:ext cx="356616" cy="356616"/>
          </a:xfrm>
          <a:prstGeom prst="rect">
            <a:avLst/>
          </a:prstGeom>
        </p:spPr>
      </p:pic>
      <p:pic>
        <p:nvPicPr>
          <p:cNvPr id="2" name="Graphic 1" descr="Award ribbon with star">
            <a:extLst>
              <a:ext uri="{FF2B5EF4-FFF2-40B4-BE49-F238E27FC236}">
                <a16:creationId xmlns:a16="http://schemas.microsoft.com/office/drawing/2014/main" id="{B698C1AF-4FCB-06B0-16D9-DAD2DD0ECA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147868"/>
            <a:ext cx="720000" cy="720000"/>
          </a:xfrm>
          <a:prstGeom prst="rect">
            <a:avLst/>
          </a:prstGeom>
        </p:spPr>
      </p:pic>
      <p:sp>
        <p:nvSpPr>
          <p:cNvPr id="22" name="Content Placeholder 2">
            <a:extLst>
              <a:ext uri="{FF2B5EF4-FFF2-40B4-BE49-F238E27FC236}">
                <a16:creationId xmlns:a16="http://schemas.microsoft.com/office/drawing/2014/main" id="{DDD528C6-6355-466C-D18F-CA0B3227B887}"/>
              </a:ext>
            </a:extLst>
          </p:cNvPr>
          <p:cNvSpPr txBox="1">
            <a:spLocks/>
          </p:cNvSpPr>
          <p:nvPr/>
        </p:nvSpPr>
        <p:spPr>
          <a:xfrm>
            <a:off x="357377" y="1348714"/>
            <a:ext cx="5169450" cy="44280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kumimoji="1" sz="32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8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9388" indent="-179388" algn="just" fontAlgn="auto">
              <a:spcAft>
                <a:spcPts val="0"/>
              </a:spcAft>
            </a:pPr>
            <a:r>
              <a:rPr lang="en-US" sz="1800" dirty="0">
                <a:solidFill>
                  <a:srgbClr val="0070C0"/>
                </a:solidFill>
                <a:latin typeface="Frutiger LT Pro 57 Condensed" panose="020B0606020204020204" pitchFamily="34" charset="0"/>
              </a:rPr>
              <a:t>The user may delete a CRT Data Set</a:t>
            </a:r>
          </a:p>
          <a:p>
            <a:pPr marL="179388" indent="-179388" algn="just" fontAlgn="auto">
              <a:spcAft>
                <a:spcPts val="0"/>
              </a:spcAft>
            </a:pPr>
            <a:r>
              <a:rPr lang="en-US" sz="1800" dirty="0">
                <a:solidFill>
                  <a:srgbClr val="0070C0"/>
                </a:solidFill>
                <a:latin typeface="Frutiger LT Pro 57 Condensed" panose="020B0606020204020204" pitchFamily="34" charset="0"/>
              </a:rPr>
              <a:t>Deleting a CRT data set is “permanent” as it cannot be retrieved; however, the user may again create a new CRT data set from the current underlying database.</a:t>
            </a:r>
          </a:p>
          <a:p>
            <a:pPr marL="0" indent="0" algn="just" fontAlgn="auto">
              <a:spcAft>
                <a:spcPts val="0"/>
              </a:spcAft>
              <a:buFont typeface="Arial" panose="020B0604020202020204" pitchFamily="34" charset="0"/>
              <a:buNone/>
            </a:pPr>
            <a:endParaRPr lang="en-US" sz="1800" b="1" dirty="0">
              <a:solidFill>
                <a:srgbClr val="0070C0"/>
              </a:solidFill>
              <a:latin typeface="Frutiger LT Pro 57 Condensed" panose="020B0606020204020204" pitchFamily="34" charset="0"/>
            </a:endParaRPr>
          </a:p>
          <a:p>
            <a:pPr marL="0" indent="0" algn="just" fontAlgn="auto">
              <a:spcAft>
                <a:spcPts val="0"/>
              </a:spcAft>
              <a:buFont typeface="Arial" panose="020B0604020202020204" pitchFamily="34" charset="0"/>
              <a:buNone/>
            </a:pPr>
            <a:r>
              <a:rPr lang="en-US" sz="1800" b="1" dirty="0">
                <a:solidFill>
                  <a:srgbClr val="0070C0"/>
                </a:solidFill>
                <a:latin typeface="Frutiger LT Pro 57 Condensed" panose="020B0606020204020204" pitchFamily="34" charset="0"/>
              </a:rPr>
              <a:t>To Delete a CRT Data Set  </a:t>
            </a:r>
          </a:p>
          <a:p>
            <a:pPr marL="701675" indent="-342900" algn="just" fontAlgn="auto">
              <a:spcAft>
                <a:spcPts val="0"/>
              </a:spcAft>
              <a:buFont typeface="+mj-lt"/>
              <a:buAutoNum type="arabicPeriod"/>
            </a:pPr>
            <a:r>
              <a:rPr lang="en-US" sz="1800" dirty="0">
                <a:solidFill>
                  <a:srgbClr val="0070C0"/>
                </a:solidFill>
                <a:latin typeface="Frutiger LT Pro 57 Condensed" panose="020B0606020204020204" pitchFamily="34" charset="0"/>
              </a:rPr>
              <a:t>Select the CRT Data Set to be deleted.</a:t>
            </a:r>
          </a:p>
          <a:p>
            <a:pPr marL="701675" indent="-342900" algn="just" fontAlgn="auto">
              <a:spcAft>
                <a:spcPts val="0"/>
              </a:spcAft>
              <a:buFont typeface="+mj-lt"/>
              <a:buAutoNum type="arabicPeriod"/>
            </a:pPr>
            <a:r>
              <a:rPr lang="en-US" sz="1800" dirty="0">
                <a:solidFill>
                  <a:srgbClr val="0070C0"/>
                </a:solidFill>
                <a:latin typeface="Frutiger LT Pro 57 Condensed" panose="020B0606020204020204" pitchFamily="34" charset="0"/>
              </a:rPr>
              <a:t>Select </a:t>
            </a:r>
            <a:r>
              <a:rPr lang="en-US" sz="1800" b="1" dirty="0">
                <a:solidFill>
                  <a:srgbClr val="0070C0"/>
                </a:solidFill>
                <a:latin typeface="Frutiger LT Pro 57 Condensed" panose="020B0606020204020204" pitchFamily="34" charset="0"/>
              </a:rPr>
              <a:t>Delete CRT Data Set </a:t>
            </a:r>
            <a:endParaRPr lang="en-US" sz="1800" dirty="0">
              <a:solidFill>
                <a:srgbClr val="0070C0"/>
              </a:solidFill>
              <a:latin typeface="Frutiger LT Pro 57 Condensed" panose="020B0606020204020204" pitchFamily="34" charset="0"/>
            </a:endParaRPr>
          </a:p>
          <a:p>
            <a:pPr marL="701675" indent="-342900" algn="just" fontAlgn="auto">
              <a:spcAft>
                <a:spcPts val="0"/>
              </a:spcAft>
              <a:buFont typeface="+mj-lt"/>
              <a:buAutoNum type="arabicPeriod"/>
            </a:pPr>
            <a:r>
              <a:rPr lang="en-US" sz="1800" dirty="0">
                <a:solidFill>
                  <a:srgbClr val="0070C0"/>
                </a:solidFill>
                <a:latin typeface="Frutiger LT Pro 57 Condensed" panose="020B0606020204020204" pitchFamily="34" charset="0"/>
              </a:rPr>
              <a:t>Confirm with </a:t>
            </a:r>
            <a:r>
              <a:rPr lang="en-US" sz="1800" b="1" dirty="0">
                <a:solidFill>
                  <a:srgbClr val="0070C0"/>
                </a:solidFill>
                <a:latin typeface="Frutiger LT Pro 57 Condensed" panose="020B0606020204020204" pitchFamily="34" charset="0"/>
              </a:rPr>
              <a:t>“Yes” </a:t>
            </a:r>
            <a:r>
              <a:rPr lang="en-US" sz="1800" dirty="0">
                <a:solidFill>
                  <a:srgbClr val="0070C0"/>
                </a:solidFill>
                <a:latin typeface="Frutiger LT Pro 57 Condensed" panose="020B0606020204020204" pitchFamily="34" charset="0"/>
              </a:rPr>
              <a:t>that you really want to delete the data set. </a:t>
            </a:r>
            <a:endParaRPr lang="en-US" sz="1800" b="1" dirty="0">
              <a:solidFill>
                <a:srgbClr val="0070C0"/>
              </a:solidFill>
              <a:latin typeface="Frutiger LT Pro 57 Condensed" panose="020B0606020204020204" pitchFamily="34" charset="0"/>
            </a:endParaRPr>
          </a:p>
          <a:p>
            <a:pPr algn="just" fontAlgn="auto">
              <a:spcAft>
                <a:spcPts val="0"/>
              </a:spcAft>
            </a:pPr>
            <a:endParaRPr lang="en-US" sz="1800" b="1" dirty="0">
              <a:solidFill>
                <a:srgbClr val="000000"/>
              </a:solidFill>
              <a:latin typeface="Frutiger LT Pro 57 Condensed" panose="020B0606020204020204" pitchFamily="34" charset="0"/>
            </a:endParaRPr>
          </a:p>
        </p:txBody>
      </p:sp>
      <p:pic>
        <p:nvPicPr>
          <p:cNvPr id="24" name="Picture 23">
            <a:extLst>
              <a:ext uri="{FF2B5EF4-FFF2-40B4-BE49-F238E27FC236}">
                <a16:creationId xmlns:a16="http://schemas.microsoft.com/office/drawing/2014/main" id="{51B03ED0-B272-7108-D651-1A526D52E019}"/>
              </a:ext>
            </a:extLst>
          </p:cNvPr>
          <p:cNvPicPr>
            <a:picLocks noChangeAspect="1"/>
          </p:cNvPicPr>
          <p:nvPr/>
        </p:nvPicPr>
        <p:blipFill>
          <a:blip r:embed="rId11"/>
          <a:stretch>
            <a:fillRect/>
          </a:stretch>
        </p:blipFill>
        <p:spPr>
          <a:xfrm>
            <a:off x="7053781" y="4402454"/>
            <a:ext cx="3661636" cy="1485664"/>
          </a:xfrm>
          <a:prstGeom prst="rect">
            <a:avLst/>
          </a:prstGeom>
        </p:spPr>
      </p:pic>
    </p:spTree>
    <p:extLst>
      <p:ext uri="{BB962C8B-B14F-4D97-AF65-F5344CB8AC3E}">
        <p14:creationId xmlns:p14="http://schemas.microsoft.com/office/powerpoint/2010/main" val="85419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DCA79-66E4-3642-F234-B4AA1D165E9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B9A35C2-E3A5-6AD9-2A72-7E425E7445E7}"/>
              </a:ext>
            </a:extLst>
          </p:cNvPr>
          <p:cNvPicPr>
            <a:picLocks noChangeAspect="1"/>
          </p:cNvPicPr>
          <p:nvPr/>
        </p:nvPicPr>
        <p:blipFill>
          <a:blip r:embed="rId2"/>
          <a:stretch>
            <a:fillRect/>
          </a:stretch>
        </p:blipFill>
        <p:spPr>
          <a:xfrm>
            <a:off x="5993071" y="1922909"/>
            <a:ext cx="5993069" cy="3324256"/>
          </a:xfrm>
          <a:prstGeom prst="rect">
            <a:avLst/>
          </a:prstGeom>
        </p:spPr>
      </p:pic>
      <p:sp>
        <p:nvSpPr>
          <p:cNvPr id="4" name="Title 6">
            <a:extLst>
              <a:ext uri="{FF2B5EF4-FFF2-40B4-BE49-F238E27FC236}">
                <a16:creationId xmlns:a16="http://schemas.microsoft.com/office/drawing/2014/main" id="{0E82E0D7-71C5-39C8-7EC0-432950FDFCDA}"/>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Export CRT Data Set</a:t>
            </a:r>
            <a:endParaRPr lang="en-US" sz="3300" b="1" dirty="0">
              <a:solidFill>
                <a:srgbClr val="990002"/>
              </a:solidFill>
            </a:endParaRPr>
          </a:p>
        </p:txBody>
      </p:sp>
      <p:grpSp>
        <p:nvGrpSpPr>
          <p:cNvPr id="10" name="Group 9">
            <a:extLst>
              <a:ext uri="{FF2B5EF4-FFF2-40B4-BE49-F238E27FC236}">
                <a16:creationId xmlns:a16="http://schemas.microsoft.com/office/drawing/2014/main" id="{BF9B5DEA-B15F-3C62-D74B-49308AC54853}"/>
              </a:ext>
            </a:extLst>
          </p:cNvPr>
          <p:cNvGrpSpPr/>
          <p:nvPr/>
        </p:nvGrpSpPr>
        <p:grpSpPr>
          <a:xfrm>
            <a:off x="6811303" y="2602279"/>
            <a:ext cx="393607" cy="524744"/>
            <a:chOff x="8200490" y="1347987"/>
            <a:chExt cx="393607" cy="524744"/>
          </a:xfrm>
        </p:grpSpPr>
        <p:pic>
          <p:nvPicPr>
            <p:cNvPr id="11" name="Graphic 10" descr="Badge 1 with solid fill">
              <a:extLst>
                <a:ext uri="{FF2B5EF4-FFF2-40B4-BE49-F238E27FC236}">
                  <a16:creationId xmlns:a16="http://schemas.microsoft.com/office/drawing/2014/main" id="{92C7B40F-D387-F43A-ABE2-00F713F875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673" y="1520307"/>
              <a:ext cx="352424" cy="352424"/>
            </a:xfrm>
            <a:prstGeom prst="rect">
              <a:avLst/>
            </a:prstGeom>
          </p:spPr>
        </p:pic>
        <p:cxnSp>
          <p:nvCxnSpPr>
            <p:cNvPr id="12" name="Straight Arrow Connector 11">
              <a:extLst>
                <a:ext uri="{FF2B5EF4-FFF2-40B4-BE49-F238E27FC236}">
                  <a16:creationId xmlns:a16="http://schemas.microsoft.com/office/drawing/2014/main" id="{AFC46329-E280-444A-1E0C-7F2981EF845A}"/>
                </a:ext>
              </a:extLst>
            </p:cNvPr>
            <p:cNvCxnSpPr>
              <a:cxnSpLocks/>
            </p:cNvCxnSpPr>
            <p:nvPr/>
          </p:nvCxnSpPr>
          <p:spPr>
            <a:xfrm flipV="1">
              <a:off x="8200490" y="1347987"/>
              <a:ext cx="0" cy="3485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F2D0637-C04A-555B-934D-C8BF7314DE74}"/>
              </a:ext>
            </a:extLst>
          </p:cNvPr>
          <p:cNvGrpSpPr/>
          <p:nvPr/>
        </p:nvGrpSpPr>
        <p:grpSpPr>
          <a:xfrm>
            <a:off x="6670452" y="4932500"/>
            <a:ext cx="1463898" cy="356616"/>
            <a:chOff x="8224960" y="2644200"/>
            <a:chExt cx="873183" cy="356616"/>
          </a:xfrm>
        </p:grpSpPr>
        <p:sp>
          <p:nvSpPr>
            <p:cNvPr id="16" name="Rectangle 15">
              <a:extLst>
                <a:ext uri="{FF2B5EF4-FFF2-40B4-BE49-F238E27FC236}">
                  <a16:creationId xmlns:a16="http://schemas.microsoft.com/office/drawing/2014/main" id="{3565CC3E-6D91-9134-023B-AC23A69DACCC}"/>
                </a:ext>
              </a:extLst>
            </p:cNvPr>
            <p:cNvSpPr/>
            <p:nvPr/>
          </p:nvSpPr>
          <p:spPr>
            <a:xfrm>
              <a:off x="8437868" y="2720820"/>
              <a:ext cx="660275" cy="26633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with solid fill">
              <a:extLst>
                <a:ext uri="{FF2B5EF4-FFF2-40B4-BE49-F238E27FC236}">
                  <a16:creationId xmlns:a16="http://schemas.microsoft.com/office/drawing/2014/main" id="{F1A0EBA6-DB32-885C-296D-4F3B55DD3C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960" y="2644200"/>
              <a:ext cx="201404" cy="356616"/>
            </a:xfrm>
            <a:prstGeom prst="rect">
              <a:avLst/>
            </a:prstGeom>
          </p:spPr>
        </p:pic>
      </p:grpSp>
      <p:pic>
        <p:nvPicPr>
          <p:cNvPr id="2" name="Graphic 1" descr="Award ribbon with star">
            <a:extLst>
              <a:ext uri="{FF2B5EF4-FFF2-40B4-BE49-F238E27FC236}">
                <a16:creationId xmlns:a16="http://schemas.microsoft.com/office/drawing/2014/main" id="{D8C84489-BB2F-6BF4-D042-4AC233FCEA1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
        <p:nvSpPr>
          <p:cNvPr id="13" name="Content Placeholder 2">
            <a:extLst>
              <a:ext uri="{FF2B5EF4-FFF2-40B4-BE49-F238E27FC236}">
                <a16:creationId xmlns:a16="http://schemas.microsoft.com/office/drawing/2014/main" id="{5CC0BFF9-E395-FE5A-66F4-B330BE05894F}"/>
              </a:ext>
            </a:extLst>
          </p:cNvPr>
          <p:cNvSpPr txBox="1">
            <a:spLocks/>
          </p:cNvSpPr>
          <p:nvPr/>
        </p:nvSpPr>
        <p:spPr>
          <a:xfrm>
            <a:off x="357377" y="1348714"/>
            <a:ext cx="5169450" cy="44280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kumimoji="1" sz="32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8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9388" indent="-179388" algn="just" fontAlgn="auto">
              <a:spcAft>
                <a:spcPts val="0"/>
              </a:spcAft>
            </a:pPr>
            <a:r>
              <a:rPr lang="en-US" sz="1800" dirty="0">
                <a:solidFill>
                  <a:srgbClr val="0070C0"/>
                </a:solidFill>
                <a:latin typeface="Frutiger LT Pro 57 Condensed" panose="020B0606020204020204" pitchFamily="34" charset="0"/>
              </a:rPr>
              <a:t>This action allows the user to create an XML file with complete representation of a single CRT Data Set.</a:t>
            </a:r>
          </a:p>
          <a:p>
            <a:pPr marL="179388" indent="-179388" algn="just" fontAlgn="auto">
              <a:spcAft>
                <a:spcPts val="0"/>
              </a:spcAft>
            </a:pPr>
            <a:r>
              <a:rPr lang="en-US" sz="1800" dirty="0">
                <a:solidFill>
                  <a:srgbClr val="0070C0"/>
                </a:solidFill>
                <a:latin typeface="Frutiger LT Pro 57 Condensed" panose="020B0606020204020204" pitchFamily="34" charset="0"/>
              </a:rPr>
              <a:t>The XML file can then be transferred and imported into any other IPCC Software database. For more information, see </a:t>
            </a:r>
            <a:r>
              <a:rPr lang="en-US" sz="1800" dirty="0">
                <a:solidFill>
                  <a:srgbClr val="0070C0"/>
                </a:solidFill>
                <a:latin typeface="Frutiger LT Pro 57 Condensed" panose="020B0606020204020204" pitchFamily="34" charset="0"/>
                <a:hlinkClick r:id="rId9" action="ppaction://hlinksldjump"/>
              </a:rPr>
              <a:t>Import CRT Data Set</a:t>
            </a:r>
            <a:r>
              <a:rPr lang="en-US" sz="1800" dirty="0">
                <a:solidFill>
                  <a:srgbClr val="0070C0"/>
                </a:solidFill>
                <a:latin typeface="Frutiger LT Pro 57 Condensed" panose="020B0606020204020204" pitchFamily="34" charset="0"/>
              </a:rPr>
              <a:t>.</a:t>
            </a:r>
          </a:p>
          <a:p>
            <a:pPr marL="179388" indent="-179388" algn="just" fontAlgn="auto">
              <a:spcAft>
                <a:spcPts val="0"/>
              </a:spcAft>
            </a:pPr>
            <a:endParaRPr lang="en-US" sz="1800" b="1" dirty="0">
              <a:solidFill>
                <a:srgbClr val="0070C0"/>
              </a:solidFill>
              <a:latin typeface="Frutiger LT Pro 57 Condensed" panose="020B0606020204020204" pitchFamily="34" charset="0"/>
            </a:endParaRPr>
          </a:p>
          <a:p>
            <a:pPr marL="0" indent="0" algn="just" fontAlgn="auto">
              <a:spcAft>
                <a:spcPts val="0"/>
              </a:spcAft>
              <a:buFont typeface="Arial" panose="020B0604020202020204" pitchFamily="34" charset="0"/>
              <a:buNone/>
            </a:pPr>
            <a:r>
              <a:rPr lang="en-US" sz="1800" b="1" dirty="0">
                <a:solidFill>
                  <a:srgbClr val="0070C0"/>
                </a:solidFill>
                <a:latin typeface="Frutiger LT Pro 57 Condensed" panose="020B0606020204020204" pitchFamily="34" charset="0"/>
              </a:rPr>
              <a:t>To Export a CRT Data Set  </a:t>
            </a:r>
          </a:p>
          <a:p>
            <a:pPr marL="701675" indent="-342900" algn="just" fontAlgn="auto">
              <a:spcAft>
                <a:spcPts val="0"/>
              </a:spcAft>
              <a:buFont typeface="+mj-lt"/>
              <a:buAutoNum type="arabicPeriod"/>
            </a:pPr>
            <a:r>
              <a:rPr lang="en-US" sz="1800" dirty="0">
                <a:solidFill>
                  <a:srgbClr val="0070C0"/>
                </a:solidFill>
                <a:latin typeface="Frutiger LT Pro 57 Condensed" panose="020B0606020204020204" pitchFamily="34" charset="0"/>
              </a:rPr>
              <a:t>Select the CRT Data Set to be exported.</a:t>
            </a:r>
          </a:p>
          <a:p>
            <a:pPr marL="701675" indent="-342900" algn="just" fontAlgn="auto">
              <a:spcAft>
                <a:spcPts val="0"/>
              </a:spcAft>
              <a:buFont typeface="+mj-lt"/>
              <a:buAutoNum type="arabicPeriod"/>
            </a:pPr>
            <a:r>
              <a:rPr lang="en-US" sz="1800" dirty="0">
                <a:solidFill>
                  <a:srgbClr val="0070C0"/>
                </a:solidFill>
                <a:latin typeface="Frutiger LT Pro 57 Condensed" panose="020B0606020204020204" pitchFamily="34" charset="0"/>
              </a:rPr>
              <a:t>Select </a:t>
            </a:r>
            <a:r>
              <a:rPr lang="en-US" sz="1800" b="1" dirty="0">
                <a:solidFill>
                  <a:srgbClr val="0070C0"/>
                </a:solidFill>
                <a:latin typeface="Frutiger LT Pro 57 Condensed" panose="020B0606020204020204" pitchFamily="34" charset="0"/>
              </a:rPr>
              <a:t>Export CRT Data Set </a:t>
            </a:r>
            <a:endParaRPr lang="en-US" sz="1800" dirty="0">
              <a:solidFill>
                <a:srgbClr val="0070C0"/>
              </a:solidFill>
              <a:latin typeface="Frutiger LT Pro 57 Condensed" panose="020B0606020204020204" pitchFamily="34" charset="0"/>
            </a:endParaRPr>
          </a:p>
          <a:p>
            <a:pPr marL="701675" indent="-342900" algn="just" fontAlgn="auto">
              <a:spcAft>
                <a:spcPts val="0"/>
              </a:spcAft>
              <a:buFont typeface="+mj-lt"/>
              <a:buAutoNum type="arabicPeriod"/>
            </a:pPr>
            <a:r>
              <a:rPr lang="en-US" sz="1800" dirty="0">
                <a:solidFill>
                  <a:srgbClr val="0070C0"/>
                </a:solidFill>
                <a:latin typeface="Frutiger LT Pro 57 Condensed" panose="020B0606020204020204" pitchFamily="34" charset="0"/>
              </a:rPr>
              <a:t>Save the XML file on your computer.</a:t>
            </a:r>
            <a:endParaRPr lang="en-US" sz="1800" b="1" dirty="0">
              <a:solidFill>
                <a:srgbClr val="0070C0"/>
              </a:solidFill>
              <a:latin typeface="Frutiger LT Pro 57 Condensed" panose="020B0606020204020204" pitchFamily="34" charset="0"/>
            </a:endParaRPr>
          </a:p>
          <a:p>
            <a:pPr algn="just" fontAlgn="auto">
              <a:spcAft>
                <a:spcPts val="0"/>
              </a:spcAft>
            </a:pPr>
            <a:endParaRPr lang="en-US" sz="1800" b="1" dirty="0">
              <a:solidFill>
                <a:srgbClr val="000000"/>
              </a:solidFill>
              <a:latin typeface="Frutiger LT Pro 57 Condensed" panose="020B0606020204020204" pitchFamily="34" charset="0"/>
            </a:endParaRPr>
          </a:p>
        </p:txBody>
      </p:sp>
    </p:spTree>
    <p:extLst>
      <p:ext uri="{BB962C8B-B14F-4D97-AF65-F5344CB8AC3E}">
        <p14:creationId xmlns:p14="http://schemas.microsoft.com/office/powerpoint/2010/main" val="49698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448C2A-5323-3BB0-B3EB-509353B62CE2}"/>
              </a:ext>
            </a:extLst>
          </p:cNvPr>
          <p:cNvSpPr txBox="1">
            <a:spLocks/>
          </p:cNvSpPr>
          <p:nvPr/>
        </p:nvSpPr>
        <p:spPr>
          <a:xfrm>
            <a:off x="2136000" y="1089000"/>
            <a:ext cx="7920000" cy="468000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kumimoji="1" sz="6000" kern="1200">
                <a:solidFill>
                  <a:srgbClr val="003466"/>
                </a:solidFill>
                <a:latin typeface="+mj-lt"/>
                <a:ea typeface="+mj-ea"/>
                <a:cs typeface="+mj-cs"/>
              </a:defRPr>
            </a:lvl1pPr>
          </a:lstStyle>
          <a:p>
            <a:pPr fontAlgn="auto">
              <a:spcAft>
                <a:spcPts val="0"/>
              </a:spcAft>
            </a:pPr>
            <a:r>
              <a:rPr lang="en-US" sz="4400" kern="1200" dirty="0">
                <a:solidFill>
                  <a:schemeClr val="bg1"/>
                </a:solidFill>
                <a:latin typeface="+mj-lt"/>
                <a:ea typeface="+mj-ea"/>
                <a:cs typeface="+mj-cs"/>
              </a:rPr>
              <a:t>3. Preparing your IPCC Inventory for Paris Agreement Reporting</a:t>
            </a:r>
            <a:br>
              <a:rPr lang="en-US" sz="4400" kern="1200" dirty="0">
                <a:solidFill>
                  <a:schemeClr val="bg1"/>
                </a:solidFill>
                <a:latin typeface="+mj-lt"/>
                <a:ea typeface="+mj-ea"/>
                <a:cs typeface="+mj-cs"/>
              </a:rPr>
            </a:br>
            <a:br>
              <a:rPr lang="en-US" sz="4400" kern="1200" dirty="0">
                <a:solidFill>
                  <a:schemeClr val="bg1"/>
                </a:solidFill>
                <a:latin typeface="+mj-lt"/>
                <a:ea typeface="+mj-ea"/>
                <a:cs typeface="+mj-cs"/>
              </a:rPr>
            </a:br>
            <a:r>
              <a:rPr lang="en-US" sz="2200" kern="1200" dirty="0">
                <a:solidFill>
                  <a:schemeClr val="bg1"/>
                </a:solidFill>
                <a:latin typeface="+mj-lt"/>
                <a:ea typeface="+mj-ea"/>
                <a:cs typeface="+mj-cs"/>
              </a:rPr>
              <a:t>How to review visualized CRT and prepare data</a:t>
            </a:r>
          </a:p>
          <a:p>
            <a:pPr fontAlgn="auto">
              <a:spcAft>
                <a:spcPts val="0"/>
              </a:spcAft>
            </a:pPr>
            <a:r>
              <a:rPr lang="en-US" sz="2200" kern="1200" dirty="0">
                <a:solidFill>
                  <a:schemeClr val="bg1"/>
                </a:solidFill>
                <a:latin typeface="+mj-lt"/>
                <a:ea typeface="+mj-ea"/>
                <a:cs typeface="+mj-cs"/>
              </a:rPr>
              <a:t>for upload to the UNFCCC ETF Reporting Tool</a:t>
            </a:r>
            <a:endParaRPr lang="en-US" sz="2200" b="1" dirty="0">
              <a:solidFill>
                <a:schemeClr val="bg1"/>
              </a:solidFill>
            </a:endParaRPr>
          </a:p>
        </p:txBody>
      </p:sp>
    </p:spTree>
    <p:extLst>
      <p:ext uri="{BB962C8B-B14F-4D97-AF65-F5344CB8AC3E}">
        <p14:creationId xmlns:p14="http://schemas.microsoft.com/office/powerpoint/2010/main" val="18347878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AB1C1C-CA55-265E-96CD-772EB87141D2}"/>
              </a:ext>
            </a:extLst>
          </p:cNvPr>
          <p:cNvPicPr>
            <a:picLocks noChangeAspect="1"/>
          </p:cNvPicPr>
          <p:nvPr/>
        </p:nvPicPr>
        <p:blipFill>
          <a:blip r:embed="rId2"/>
          <a:stretch>
            <a:fillRect/>
          </a:stretch>
        </p:blipFill>
        <p:spPr>
          <a:xfrm>
            <a:off x="173899" y="1443508"/>
            <a:ext cx="7847471" cy="3926265"/>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822063"/>
            <a:ext cx="11528249" cy="378158"/>
          </a:xfrm>
        </p:spPr>
        <p:txBody>
          <a:bodyPr>
            <a:normAutofit/>
          </a:bodyPr>
          <a:lstStyle/>
          <a:p>
            <a:pPr marL="0" indent="0">
              <a:buNone/>
            </a:pPr>
            <a:r>
              <a:rPr lang="en-US" sz="1800" b="1" dirty="0">
                <a:solidFill>
                  <a:srgbClr val="0070C0"/>
                </a:solidFill>
                <a:latin typeface="Frutiger LT Pro 57 Condensed" panose="020B0606020204020204" pitchFamily="34" charset="0"/>
              </a:rPr>
              <a:t>You are presented with all CRTs for the CRT Data Set selected  </a:t>
            </a:r>
          </a:p>
          <a:p>
            <a:endParaRPr lang="en-US" sz="1800" b="1" dirty="0">
              <a:solidFill>
                <a:srgbClr val="0070C0"/>
              </a:solidFill>
              <a:latin typeface="Garamond" panose="02020404030301010803" pitchFamily="18" charset="0"/>
            </a:endParaRPr>
          </a:p>
        </p:txBody>
      </p:sp>
      <p:sp>
        <p:nvSpPr>
          <p:cNvPr id="14" name="TextBox 13">
            <a:extLst>
              <a:ext uri="{FF2B5EF4-FFF2-40B4-BE49-F238E27FC236}">
                <a16:creationId xmlns:a16="http://schemas.microsoft.com/office/drawing/2014/main" id="{785A62D0-3AC3-20F2-2382-33258D3D7CE8}"/>
              </a:ext>
            </a:extLst>
          </p:cNvPr>
          <p:cNvSpPr txBox="1"/>
          <p:nvPr/>
        </p:nvSpPr>
        <p:spPr>
          <a:xfrm>
            <a:off x="8088606" y="942888"/>
            <a:ext cx="4118917" cy="4801314"/>
          </a:xfrm>
          <a:prstGeom prst="rect">
            <a:avLst/>
          </a:prstGeom>
          <a:noFill/>
        </p:spPr>
        <p:txBody>
          <a:bodyPr wrap="square" rtlCol="0">
            <a:spAutoFit/>
          </a:bodyPr>
          <a:lstStyle/>
          <a:p>
            <a:pPr algn="ctr"/>
            <a:r>
              <a:rPr lang="en-US" b="1" dirty="0">
                <a:solidFill>
                  <a:srgbClr val="0070C0"/>
                </a:solidFill>
                <a:latin typeface="Frutiger LT Pro 57 Condensed" panose="020B0606020204020204" pitchFamily="34" charset="0"/>
              </a:rPr>
              <a:t>What can you do here? </a:t>
            </a:r>
          </a:p>
          <a:p>
            <a:pPr algn="just"/>
            <a:endParaRPr lang="en-US" sz="1600" dirty="0">
              <a:solidFill>
                <a:srgbClr val="0070C0"/>
              </a:solidFill>
              <a:latin typeface="Frutiger LT Pro 57 Condensed" panose="020B0606020204020204" pitchFamily="34" charset="0"/>
            </a:endParaRPr>
          </a:p>
          <a:p>
            <a:pPr marL="342900" indent="-342900" algn="just">
              <a:buFont typeface="+mj-lt"/>
              <a:buAutoNum type="arabicPeriod"/>
            </a:pPr>
            <a:r>
              <a:rPr lang="en-US" sz="1600" dirty="0">
                <a:solidFill>
                  <a:srgbClr val="0070C0"/>
                </a:solidFill>
                <a:latin typeface="Frutiger LT Pro 57 Condensed" panose="020B0606020204020204" pitchFamily="34" charset="0"/>
              </a:rPr>
              <a:t>Review any tips or notes for users of </a:t>
            </a:r>
            <a:r>
              <a:rPr lang="en-US" sz="1600" i="1" dirty="0">
                <a:solidFill>
                  <a:srgbClr val="0070C0"/>
                </a:solidFill>
                <a:latin typeface="Frutiger LT Pro 57 Condensed" panose="020B0606020204020204" pitchFamily="34" charset="0"/>
              </a:rPr>
              <a:t>Software</a:t>
            </a:r>
            <a:endParaRPr lang="en-US" sz="1600" dirty="0">
              <a:solidFill>
                <a:srgbClr val="0070C0"/>
              </a:solidFill>
              <a:latin typeface="Frutiger LT Pro 57 Condensed" panose="020B0606020204020204" pitchFamily="34" charset="0"/>
            </a:endParaRPr>
          </a:p>
          <a:p>
            <a:pPr marL="342900" indent="-342900" algn="just">
              <a:buFont typeface="+mj-lt"/>
              <a:buAutoNum type="arabicPeriod"/>
            </a:pPr>
            <a:r>
              <a:rPr lang="en-US" sz="1600" dirty="0">
                <a:solidFill>
                  <a:srgbClr val="0070C0"/>
                </a:solidFill>
                <a:latin typeface="Frutiger LT Pro 57 Condensed" panose="020B0606020204020204" pitchFamily="34" charset="0"/>
              </a:rPr>
              <a:t>For actions in #3-6, indicate Update Mode- i.e. if changes are for one or more years </a:t>
            </a:r>
          </a:p>
          <a:p>
            <a:pPr marL="342900" indent="-342900" algn="just">
              <a:buFont typeface="+mj-lt"/>
              <a:buAutoNum type="arabicPeriod"/>
            </a:pPr>
            <a:r>
              <a:rPr lang="en-US" sz="1600" dirty="0">
                <a:solidFill>
                  <a:srgbClr val="0070C0"/>
                </a:solidFill>
                <a:latin typeface="Frutiger LT Pro 57 Condensed" panose="020B0606020204020204" pitchFamily="34" charset="0"/>
              </a:rPr>
              <a:t>Provide additional information for white cells for inclusion in JSON for upload to CRT, including (a) user comments; (b) modify and provide explanations for notation keys for CRT table 9; (c) designate data as confidential</a:t>
            </a:r>
          </a:p>
          <a:p>
            <a:pPr marL="342900" indent="-342900" algn="just">
              <a:buFont typeface="+mj-lt"/>
              <a:buAutoNum type="arabicPeriod"/>
            </a:pPr>
            <a:r>
              <a:rPr lang="en-US" sz="1600" dirty="0">
                <a:solidFill>
                  <a:srgbClr val="0070C0"/>
                </a:solidFill>
                <a:latin typeface="Frutiger LT Pro 57 Condensed" panose="020B0606020204020204" pitchFamily="34" charset="0"/>
              </a:rPr>
              <a:t>for each category/gas, for CRT Summary 3, add information on: (a) method (b) EF</a:t>
            </a:r>
          </a:p>
          <a:p>
            <a:pPr marL="342900" indent="-342900" algn="just">
              <a:buFont typeface="+mj-lt"/>
              <a:buAutoNum type="arabicPeriod"/>
            </a:pPr>
            <a:r>
              <a:rPr lang="en-US" sz="1600" dirty="0">
                <a:solidFill>
                  <a:srgbClr val="0070C0"/>
                </a:solidFill>
                <a:latin typeface="Frutiger LT Pro 57 Condensed" panose="020B0606020204020204" pitchFamily="34" charset="0"/>
              </a:rPr>
              <a:t>In limited cases, update activity data, if appropriate </a:t>
            </a:r>
          </a:p>
          <a:p>
            <a:pPr marL="342900" indent="-342900" algn="just">
              <a:buFont typeface="+mj-lt"/>
              <a:buAutoNum type="arabicPeriod"/>
            </a:pPr>
            <a:r>
              <a:rPr lang="en-US" sz="1600" dirty="0">
                <a:solidFill>
                  <a:srgbClr val="0070C0"/>
                </a:solidFill>
                <a:latin typeface="Frutiger LT Pro 57 Condensed" panose="020B0606020204020204" pitchFamily="34" charset="0"/>
              </a:rPr>
              <a:t>Add notes to documentation box</a:t>
            </a:r>
          </a:p>
          <a:p>
            <a:pPr marL="342900" indent="-342900" algn="just">
              <a:buFont typeface="+mj-lt"/>
              <a:buAutoNum type="arabicPeriod"/>
            </a:pPr>
            <a:r>
              <a:rPr lang="en-US" sz="1600" dirty="0">
                <a:solidFill>
                  <a:srgbClr val="0070C0"/>
                </a:solidFill>
                <a:latin typeface="Frutiger LT Pro 57 Condensed" panose="020B0606020204020204" pitchFamily="34" charset="0"/>
              </a:rPr>
              <a:t>Refresh values </a:t>
            </a:r>
          </a:p>
          <a:p>
            <a:pPr marL="342900" indent="-342900" algn="just">
              <a:buFont typeface="+mj-lt"/>
              <a:buAutoNum type="arabicPeriod"/>
            </a:pPr>
            <a:r>
              <a:rPr lang="en-US" sz="1600" dirty="0">
                <a:solidFill>
                  <a:srgbClr val="0070C0"/>
                </a:solidFill>
                <a:latin typeface="Frutiger LT Pro 57 Condensed" panose="020B0606020204020204" pitchFamily="34" charset="0"/>
              </a:rPr>
              <a:t>Review Category and Sector Totals</a:t>
            </a:r>
          </a:p>
        </p:txBody>
      </p:sp>
      <p:sp>
        <p:nvSpPr>
          <p:cNvPr id="17" name="TextBox 16">
            <a:extLst>
              <a:ext uri="{FF2B5EF4-FFF2-40B4-BE49-F238E27FC236}">
                <a16:creationId xmlns:a16="http://schemas.microsoft.com/office/drawing/2014/main" id="{7D8DF430-97C7-22E1-5D01-4EF7F27695D8}"/>
              </a:ext>
            </a:extLst>
          </p:cNvPr>
          <p:cNvSpPr txBox="1"/>
          <p:nvPr/>
        </p:nvSpPr>
        <p:spPr>
          <a:xfrm>
            <a:off x="429468" y="5918202"/>
            <a:ext cx="6480000" cy="523220"/>
          </a:xfrm>
          <a:prstGeom prst="rect">
            <a:avLst/>
          </a:prstGeom>
          <a:noFill/>
        </p:spPr>
        <p:txBody>
          <a:bodyPr wrap="square" rtlCol="0">
            <a:spAutoFit/>
          </a:bodyPr>
          <a:lstStyle/>
          <a:p>
            <a:r>
              <a:rPr lang="en-US" sz="2800" b="1">
                <a:solidFill>
                  <a:srgbClr val="5492CD"/>
                </a:solidFill>
                <a:latin typeface="+mn-lt"/>
              </a:rPr>
              <a:t>We will look at each functionality in turn…</a:t>
            </a:r>
          </a:p>
        </p:txBody>
      </p:sp>
      <p:sp>
        <p:nvSpPr>
          <p:cNvPr id="7" name="Title 6">
            <a:extLst>
              <a:ext uri="{FF2B5EF4-FFF2-40B4-BE49-F238E27FC236}">
                <a16:creationId xmlns:a16="http://schemas.microsoft.com/office/drawing/2014/main" id="{0BB867F3-E01F-FE91-2024-2A896D3B84B0}"/>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Functionalities in Open Tables (i.e. Visualized CRT)</a:t>
            </a:r>
            <a:endParaRPr lang="en-US" sz="3300" b="1" dirty="0">
              <a:solidFill>
                <a:srgbClr val="990002"/>
              </a:solidFill>
            </a:endParaRPr>
          </a:p>
        </p:txBody>
      </p:sp>
      <p:pic>
        <p:nvPicPr>
          <p:cNvPr id="10" name="Graphic 9" descr="Badge 1 with solid fill">
            <a:extLst>
              <a:ext uri="{FF2B5EF4-FFF2-40B4-BE49-F238E27FC236}">
                <a16:creationId xmlns:a16="http://schemas.microsoft.com/office/drawing/2014/main" id="{19FA122E-5CC4-690A-285B-AF0008B8BA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3955" y="4538762"/>
            <a:ext cx="352424" cy="352424"/>
          </a:xfrm>
          <a:prstGeom prst="rect">
            <a:avLst/>
          </a:prstGeom>
        </p:spPr>
      </p:pic>
      <p:pic>
        <p:nvPicPr>
          <p:cNvPr id="13" name="Graphic 12" descr="Badge with solid fill">
            <a:extLst>
              <a:ext uri="{FF2B5EF4-FFF2-40B4-BE49-F238E27FC236}">
                <a16:creationId xmlns:a16="http://schemas.microsoft.com/office/drawing/2014/main" id="{4BFF4782-19E9-171C-5AC8-97377BBE6D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1018" y="1146262"/>
            <a:ext cx="356616" cy="356616"/>
          </a:xfrm>
          <a:prstGeom prst="rect">
            <a:avLst/>
          </a:prstGeom>
        </p:spPr>
      </p:pic>
      <p:pic>
        <p:nvPicPr>
          <p:cNvPr id="16" name="Graphic 15" descr="Badge 3 with solid fill">
            <a:extLst>
              <a:ext uri="{FF2B5EF4-FFF2-40B4-BE49-F238E27FC236}">
                <a16:creationId xmlns:a16="http://schemas.microsoft.com/office/drawing/2014/main" id="{FCC3DA38-DA0F-84FA-EB66-1B5FA5EA99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3231" y="3717690"/>
            <a:ext cx="356616" cy="356616"/>
          </a:xfrm>
          <a:prstGeom prst="rect">
            <a:avLst/>
          </a:prstGeom>
        </p:spPr>
      </p:pic>
      <p:pic>
        <p:nvPicPr>
          <p:cNvPr id="18" name="Graphic 17" descr="Badge 4 with solid fill">
            <a:extLst>
              <a:ext uri="{FF2B5EF4-FFF2-40B4-BE49-F238E27FC236}">
                <a16:creationId xmlns:a16="http://schemas.microsoft.com/office/drawing/2014/main" id="{7558DBAC-D061-D867-43BD-CA0AB7726DA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54316" y="3717690"/>
            <a:ext cx="356616" cy="356616"/>
          </a:xfrm>
          <a:prstGeom prst="rect">
            <a:avLst/>
          </a:prstGeom>
        </p:spPr>
      </p:pic>
      <p:pic>
        <p:nvPicPr>
          <p:cNvPr id="19" name="Graphic 18" descr="Badge 5 with solid fill">
            <a:extLst>
              <a:ext uri="{FF2B5EF4-FFF2-40B4-BE49-F238E27FC236}">
                <a16:creationId xmlns:a16="http://schemas.microsoft.com/office/drawing/2014/main" id="{D5834EB7-0817-9D1F-9887-2FF6B9D1606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24913" y="4255572"/>
            <a:ext cx="356616" cy="356616"/>
          </a:xfrm>
          <a:prstGeom prst="rect">
            <a:avLst/>
          </a:prstGeom>
        </p:spPr>
      </p:pic>
      <p:pic>
        <p:nvPicPr>
          <p:cNvPr id="21" name="Graphic 20" descr="Badge 6 with solid fill">
            <a:extLst>
              <a:ext uri="{FF2B5EF4-FFF2-40B4-BE49-F238E27FC236}">
                <a16:creationId xmlns:a16="http://schemas.microsoft.com/office/drawing/2014/main" id="{E98F4B73-C7C8-87B8-1D6A-82EE9842E86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22569" y="3578261"/>
            <a:ext cx="356616" cy="356616"/>
          </a:xfrm>
          <a:prstGeom prst="rect">
            <a:avLst/>
          </a:prstGeom>
        </p:spPr>
      </p:pic>
      <p:pic>
        <p:nvPicPr>
          <p:cNvPr id="23" name="Graphic 22" descr="Badge 7 with solid fill">
            <a:extLst>
              <a:ext uri="{FF2B5EF4-FFF2-40B4-BE49-F238E27FC236}">
                <a16:creationId xmlns:a16="http://schemas.microsoft.com/office/drawing/2014/main" id="{C36C13BA-7DB9-DE19-481B-8C876B1E54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386058" y="1200221"/>
            <a:ext cx="356616" cy="356616"/>
          </a:xfrm>
          <a:prstGeom prst="rect">
            <a:avLst/>
          </a:prstGeom>
        </p:spPr>
      </p:pic>
      <p:pic>
        <p:nvPicPr>
          <p:cNvPr id="25" name="Graphic 24" descr="Badge 8 with solid fill">
            <a:extLst>
              <a:ext uri="{FF2B5EF4-FFF2-40B4-BE49-F238E27FC236}">
                <a16:creationId xmlns:a16="http://schemas.microsoft.com/office/drawing/2014/main" id="{215FCFC3-D397-6EB0-A0D4-AA6074B81CC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46605" y="2245812"/>
            <a:ext cx="356616" cy="356616"/>
          </a:xfrm>
          <a:prstGeom prst="rect">
            <a:avLst/>
          </a:prstGeom>
        </p:spPr>
      </p:pic>
      <p:pic>
        <p:nvPicPr>
          <p:cNvPr id="2" name="Graphic 1" descr="Award ribbon with star">
            <a:extLst>
              <a:ext uri="{FF2B5EF4-FFF2-40B4-BE49-F238E27FC236}">
                <a16:creationId xmlns:a16="http://schemas.microsoft.com/office/drawing/2014/main" id="{BAD3B97B-89E0-C6FA-FA0D-9A2D3C8339F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0" y="6147868"/>
            <a:ext cx="720000" cy="720000"/>
          </a:xfrm>
          <a:prstGeom prst="rect">
            <a:avLst/>
          </a:prstGeom>
        </p:spPr>
      </p:pic>
      <p:pic>
        <p:nvPicPr>
          <p:cNvPr id="5" name="Graphic 4" descr="Badge 9 with solid fill">
            <a:extLst>
              <a:ext uri="{FF2B5EF4-FFF2-40B4-BE49-F238E27FC236}">
                <a16:creationId xmlns:a16="http://schemas.microsoft.com/office/drawing/2014/main" id="{803E2B7C-4327-B3D0-48DE-DF874B4B536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265395" y="1152435"/>
            <a:ext cx="356616" cy="356616"/>
          </a:xfrm>
          <a:prstGeom prst="rect">
            <a:avLst/>
          </a:prstGeom>
        </p:spPr>
      </p:pic>
    </p:spTree>
    <p:extLst>
      <p:ext uri="{BB962C8B-B14F-4D97-AF65-F5344CB8AC3E}">
        <p14:creationId xmlns:p14="http://schemas.microsoft.com/office/powerpoint/2010/main" val="28226554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6143-AAAC-460E-8D1E-2F0714C143C1}"/>
              </a:ext>
            </a:extLst>
          </p:cNvPr>
          <p:cNvSpPr>
            <a:spLocks noGrp="1"/>
          </p:cNvSpPr>
          <p:nvPr>
            <p:ph type="title"/>
          </p:nvPr>
        </p:nvSpPr>
        <p:spPr>
          <a:xfrm>
            <a:off x="696000" y="217488"/>
            <a:ext cx="10800000" cy="540000"/>
          </a:xfrm>
        </p:spPr>
        <p:txBody>
          <a:bodyPr>
            <a:noAutofit/>
          </a:bodyPr>
          <a:lstStyle/>
          <a:p>
            <a:r>
              <a:rPr lang="en-GB" sz="3300" b="1" dirty="0">
                <a:solidFill>
                  <a:srgbClr val="990002"/>
                </a:solidFill>
              </a:rPr>
              <a:t>Prepare Data for Upload to UNFCCC CRT</a:t>
            </a:r>
            <a:endParaRPr lang="en-GB" sz="3300" b="1" dirty="0">
              <a:solidFill>
                <a:srgbClr val="990002"/>
              </a:solidFill>
              <a:highlight>
                <a:srgbClr val="00B0F0"/>
              </a:highlight>
            </a:endParaRPr>
          </a:p>
        </p:txBody>
      </p:sp>
      <p:sp>
        <p:nvSpPr>
          <p:cNvPr id="3" name="Content Placeholder 2">
            <a:extLst>
              <a:ext uri="{FF2B5EF4-FFF2-40B4-BE49-F238E27FC236}">
                <a16:creationId xmlns:a16="http://schemas.microsoft.com/office/drawing/2014/main" id="{FFF014CF-93D6-8A31-45B3-AF9FCFFDCF7A}"/>
              </a:ext>
            </a:extLst>
          </p:cNvPr>
          <p:cNvSpPr>
            <a:spLocks noGrp="1"/>
          </p:cNvSpPr>
          <p:nvPr>
            <p:ph idx="1"/>
          </p:nvPr>
        </p:nvSpPr>
        <p:spPr>
          <a:xfrm>
            <a:off x="336000" y="757488"/>
            <a:ext cx="11520000" cy="5580000"/>
          </a:xfrm>
        </p:spPr>
        <p:txBody>
          <a:bodyPr>
            <a:normAutofit fontScale="85000" lnSpcReduction="20000"/>
          </a:bodyPr>
          <a:lstStyle/>
          <a:p>
            <a:pPr marL="0" indent="0">
              <a:lnSpc>
                <a:spcPct val="130000"/>
              </a:lnSpc>
              <a:spcBef>
                <a:spcPts val="300"/>
              </a:spcBef>
              <a:spcAft>
                <a:spcPts val="300"/>
              </a:spcAft>
              <a:buNone/>
            </a:pPr>
            <a:r>
              <a:rPr lang="en-GB" sz="2200" dirty="0">
                <a:solidFill>
                  <a:srgbClr val="0070C0"/>
                </a:solidFill>
                <a:latin typeface="Frutiger LT Pro 57 Condensed" panose="020B0606020204020204" pitchFamily="34" charset="0"/>
              </a:rPr>
              <a:t>The logic process to review category/sector totals and prepare data for </a:t>
            </a:r>
            <a:r>
              <a:rPr lang="en-GB" sz="2200" b="1" dirty="0">
                <a:solidFill>
                  <a:srgbClr val="0070C0"/>
                </a:solidFill>
                <a:latin typeface="Frutiger LT Pro 57 Condensed" panose="020B0606020204020204" pitchFamily="34" charset="0"/>
              </a:rPr>
              <a:t>upload to the UNFCCC CRT</a:t>
            </a:r>
            <a:r>
              <a:rPr lang="en-GB" sz="2200" dirty="0">
                <a:solidFill>
                  <a:srgbClr val="0070C0"/>
                </a:solidFill>
                <a:latin typeface="Frutiger LT Pro 57 Condensed" panose="020B0606020204020204" pitchFamily="34" charset="0"/>
              </a:rPr>
              <a:t> is as follows </a:t>
            </a:r>
            <a:r>
              <a:rPr lang="en-GB" sz="2200" i="1" dirty="0">
                <a:solidFill>
                  <a:srgbClr val="0070C0"/>
                </a:solidFill>
                <a:latin typeface="Frutiger LT Pro 57 Condensed" panose="020B0606020204020204" pitchFamily="34" charset="0"/>
              </a:rPr>
              <a:t>(and following slides will guide according to it):</a:t>
            </a:r>
          </a:p>
          <a:p>
            <a:pPr marL="542925" indent="-361950">
              <a:lnSpc>
                <a:spcPct val="130000"/>
              </a:lnSpc>
              <a:spcBef>
                <a:spcPts val="300"/>
              </a:spcBef>
              <a:spcAft>
                <a:spcPts val="300"/>
              </a:spcAft>
              <a:buFont typeface="+mj-lt"/>
              <a:buAutoNum type="alphaUcPeriod"/>
            </a:pPr>
            <a:r>
              <a:rPr lang="en-GB" sz="2200" dirty="0">
                <a:solidFill>
                  <a:srgbClr val="0070C0"/>
                </a:solidFill>
                <a:latin typeface="Frutiger LT Pro 57 Condensed" panose="020B0606020204020204" pitchFamily="34" charset="0"/>
              </a:rPr>
              <a:t>Review IPCC Inventory Software Notes for Users</a:t>
            </a:r>
          </a:p>
          <a:p>
            <a:pPr marL="542925" indent="-361950">
              <a:lnSpc>
                <a:spcPct val="130000"/>
              </a:lnSpc>
              <a:spcBef>
                <a:spcPts val="300"/>
              </a:spcBef>
              <a:spcAft>
                <a:spcPts val="300"/>
              </a:spcAft>
              <a:buFont typeface="+mj-lt"/>
              <a:buAutoNum type="alphaUcPeriod"/>
            </a:pPr>
            <a:r>
              <a:rPr lang="en-GB" sz="2200" dirty="0">
                <a:solidFill>
                  <a:srgbClr val="0070C0"/>
                </a:solidFill>
                <a:latin typeface="Frutiger LT Pro 57 Condensed" panose="020B0606020204020204" pitchFamily="34" charset="0"/>
              </a:rPr>
              <a:t>Select the Upload Mode</a:t>
            </a:r>
          </a:p>
          <a:p>
            <a:pPr marL="542925" indent="-361950">
              <a:lnSpc>
                <a:spcPct val="130000"/>
              </a:lnSpc>
              <a:spcBef>
                <a:spcPts val="300"/>
              </a:spcBef>
              <a:spcAft>
                <a:spcPts val="300"/>
              </a:spcAft>
              <a:buFont typeface="+mj-lt"/>
              <a:buAutoNum type="alphaUcPeriod"/>
            </a:pPr>
            <a:r>
              <a:rPr lang="en-GB" sz="2200" dirty="0">
                <a:solidFill>
                  <a:srgbClr val="0070C0"/>
                </a:solidFill>
                <a:latin typeface="Frutiger LT Pro 57 Condensed" panose="020B0606020204020204" pitchFamily="34" charset="0"/>
              </a:rPr>
              <a:t>Finalize any notations in </a:t>
            </a:r>
            <a:r>
              <a:rPr lang="en-GB" sz="2200" dirty="0">
                <a:solidFill>
                  <a:schemeClr val="tx1"/>
                </a:solidFill>
                <a:highlight>
                  <a:srgbClr val="E9EDF4"/>
                </a:highlight>
                <a:latin typeface="Frutiger LT Pro 57 Condensed" panose="020B0606020204020204" pitchFamily="34" charset="0"/>
              </a:rPr>
              <a:t>White cells </a:t>
            </a:r>
            <a:r>
              <a:rPr lang="en-GB" sz="2200" b="1" dirty="0">
                <a:solidFill>
                  <a:schemeClr val="tx1"/>
                </a:solidFill>
                <a:highlight>
                  <a:srgbClr val="E9EDF4"/>
                </a:highlight>
                <a:latin typeface="Frutiger LT Pro 57 Condensed" panose="020B0606020204020204" pitchFamily="34" charset="0"/>
              </a:rPr>
              <a:t> </a:t>
            </a:r>
          </a:p>
          <a:p>
            <a:pPr marL="895350" lvl="1" indent="-361950">
              <a:lnSpc>
                <a:spcPct val="130000"/>
              </a:lnSpc>
              <a:spcBef>
                <a:spcPts val="300"/>
              </a:spcBef>
              <a:spcAft>
                <a:spcPts val="300"/>
              </a:spcAft>
              <a:buFont typeface="+mj-lt"/>
              <a:buAutoNum type="arabicPeriod"/>
            </a:pPr>
            <a:r>
              <a:rPr lang="en-GB" sz="2000" dirty="0">
                <a:solidFill>
                  <a:srgbClr val="0070C0"/>
                </a:solidFill>
                <a:latin typeface="Frutiger LT Pro 57 Condensed" panose="020B0606020204020204" pitchFamily="34" charset="0"/>
              </a:rPr>
              <a:t>Edit information (e.g. notation key explanations, user or official comments)</a:t>
            </a:r>
          </a:p>
          <a:p>
            <a:pPr marL="895350" lvl="1" indent="-361950">
              <a:lnSpc>
                <a:spcPct val="130000"/>
              </a:lnSpc>
              <a:spcBef>
                <a:spcPts val="300"/>
              </a:spcBef>
              <a:spcAft>
                <a:spcPts val="300"/>
              </a:spcAft>
              <a:buFont typeface="+mj-lt"/>
              <a:buAutoNum type="arabicPeriod"/>
            </a:pPr>
            <a:r>
              <a:rPr lang="en-GB" sz="2000" dirty="0">
                <a:solidFill>
                  <a:srgbClr val="0070C0"/>
                </a:solidFill>
                <a:latin typeface="Frutiger LT Pro 57 Condensed" panose="020B0606020204020204" pitchFamily="34" charset="0"/>
              </a:rPr>
              <a:t>Revise Notation Keys (if necessary)</a:t>
            </a:r>
          </a:p>
          <a:p>
            <a:pPr marL="895350" lvl="1" indent="-361950">
              <a:lnSpc>
                <a:spcPct val="130000"/>
              </a:lnSpc>
              <a:spcBef>
                <a:spcPts val="300"/>
              </a:spcBef>
              <a:spcAft>
                <a:spcPts val="300"/>
              </a:spcAft>
              <a:buFont typeface="+mj-lt"/>
              <a:buAutoNum type="arabicPeriod"/>
            </a:pPr>
            <a:r>
              <a:rPr lang="en-GB" sz="2000" dirty="0">
                <a:solidFill>
                  <a:srgbClr val="0070C0"/>
                </a:solidFill>
                <a:latin typeface="Frutiger LT Pro 57 Condensed" panose="020B0606020204020204" pitchFamily="34" charset="0"/>
              </a:rPr>
              <a:t>Refresh values (if necessary)</a:t>
            </a:r>
          </a:p>
          <a:p>
            <a:pPr marL="542925" indent="-361950">
              <a:lnSpc>
                <a:spcPct val="130000"/>
              </a:lnSpc>
              <a:spcBef>
                <a:spcPts val="300"/>
              </a:spcBef>
              <a:spcAft>
                <a:spcPts val="300"/>
              </a:spcAft>
              <a:buFont typeface="+mj-lt"/>
              <a:buAutoNum type="alphaUcPeriod" startAt="4"/>
            </a:pPr>
            <a:r>
              <a:rPr lang="en-GB" sz="2200" dirty="0">
                <a:solidFill>
                  <a:srgbClr val="0070C0"/>
                </a:solidFill>
                <a:latin typeface="Frutiger LT Pro 57 Condensed" panose="020B0606020204020204" pitchFamily="34" charset="0"/>
              </a:rPr>
              <a:t>Update Activity Data –</a:t>
            </a:r>
            <a:r>
              <a:rPr lang="en-GB" sz="2200" dirty="0">
                <a:solidFill>
                  <a:schemeClr val="bg1"/>
                </a:solidFill>
                <a:highlight>
                  <a:srgbClr val="008000"/>
                </a:highlight>
                <a:latin typeface="Frutiger LT Pro 57 Condensed" panose="020B0606020204020204" pitchFamily="34" charset="0"/>
              </a:rPr>
              <a:t>Pale-green Cells </a:t>
            </a:r>
          </a:p>
          <a:p>
            <a:pPr marL="542925" indent="-361950">
              <a:lnSpc>
                <a:spcPct val="130000"/>
              </a:lnSpc>
              <a:spcBef>
                <a:spcPts val="300"/>
              </a:spcBef>
              <a:spcAft>
                <a:spcPts val="300"/>
              </a:spcAft>
              <a:buFont typeface="+mj-lt"/>
              <a:buAutoNum type="alphaUcPeriod" startAt="4"/>
            </a:pPr>
            <a:r>
              <a:rPr lang="en-GB" sz="2200" dirty="0">
                <a:solidFill>
                  <a:srgbClr val="0070C0"/>
                </a:solidFill>
                <a:latin typeface="Frutiger LT Pro 57 Condensed" panose="020B0606020204020204" pitchFamily="34" charset="0"/>
              </a:rPr>
              <a:t>Input method/EF information in </a:t>
            </a:r>
            <a:r>
              <a:rPr lang="en-GB" sz="2200" dirty="0">
                <a:solidFill>
                  <a:schemeClr val="tx1"/>
                </a:solidFill>
                <a:highlight>
                  <a:srgbClr val="00FFFF"/>
                </a:highlight>
                <a:latin typeface="Frutiger LT Pro 57 Condensed" panose="020B0606020204020204" pitchFamily="34" charset="0"/>
              </a:rPr>
              <a:t>Pale-blue cells</a:t>
            </a:r>
            <a:endParaRPr lang="en-GB" sz="2200" b="1" dirty="0">
              <a:solidFill>
                <a:schemeClr val="tx1"/>
              </a:solidFill>
              <a:highlight>
                <a:srgbClr val="00FFFF"/>
              </a:highlight>
              <a:latin typeface="Frutiger LT Pro 57 Condensed" panose="020B0606020204020204" pitchFamily="34" charset="0"/>
            </a:endParaRPr>
          </a:p>
          <a:p>
            <a:pPr marL="895350" lvl="1" indent="-361950">
              <a:lnSpc>
                <a:spcPct val="130000"/>
              </a:lnSpc>
              <a:spcBef>
                <a:spcPts val="300"/>
              </a:spcBef>
              <a:spcAft>
                <a:spcPts val="300"/>
              </a:spcAft>
              <a:buFont typeface="+mj-lt"/>
              <a:buAutoNum type="arabicPeriod"/>
            </a:pPr>
            <a:r>
              <a:rPr lang="en-GB" sz="2000" dirty="0">
                <a:solidFill>
                  <a:srgbClr val="0070C0"/>
                </a:solidFill>
                <a:latin typeface="Frutiger LT Pro 57 Condensed" panose="020B0606020204020204" pitchFamily="34" charset="0"/>
              </a:rPr>
              <a:t>Edit information (user-specific documentation could be input here; will not transfer to UNFCCC)</a:t>
            </a:r>
          </a:p>
          <a:p>
            <a:pPr marL="542925" lvl="1" indent="-361950">
              <a:lnSpc>
                <a:spcPct val="130000"/>
              </a:lnSpc>
              <a:spcBef>
                <a:spcPts val="300"/>
              </a:spcBef>
              <a:spcAft>
                <a:spcPts val="300"/>
              </a:spcAft>
              <a:buFont typeface="+mj-lt"/>
              <a:buAutoNum type="alphaUcPeriod" startAt="6"/>
            </a:pPr>
            <a:r>
              <a:rPr lang="en-GB" sz="2200" dirty="0">
                <a:solidFill>
                  <a:srgbClr val="0070C0"/>
                </a:solidFill>
                <a:latin typeface="Frutiger LT Pro 57 Condensed" panose="020B0606020204020204" pitchFamily="34" charset="0"/>
              </a:rPr>
              <a:t>Add Notes to Documentation Box</a:t>
            </a:r>
          </a:p>
          <a:p>
            <a:pPr marL="542925" lvl="1" indent="-361950">
              <a:lnSpc>
                <a:spcPct val="130000"/>
              </a:lnSpc>
              <a:spcBef>
                <a:spcPts val="300"/>
              </a:spcBef>
              <a:spcAft>
                <a:spcPts val="300"/>
              </a:spcAft>
              <a:buFont typeface="+mj-lt"/>
              <a:buAutoNum type="alphaUcPeriod" startAt="6"/>
            </a:pPr>
            <a:r>
              <a:rPr lang="en-GB" sz="2200" dirty="0">
                <a:solidFill>
                  <a:srgbClr val="0070C0"/>
                </a:solidFill>
                <a:latin typeface="Frutiger LT Pro 57 Condensed" panose="020B0606020204020204" pitchFamily="34" charset="0"/>
              </a:rPr>
              <a:t>Review final category and sector totals</a:t>
            </a:r>
          </a:p>
          <a:p>
            <a:pPr marL="180975" lvl="1" indent="0">
              <a:lnSpc>
                <a:spcPct val="130000"/>
              </a:lnSpc>
              <a:spcBef>
                <a:spcPts val="300"/>
              </a:spcBef>
              <a:spcAft>
                <a:spcPts val="300"/>
              </a:spcAft>
              <a:buNone/>
            </a:pPr>
            <a:r>
              <a:rPr lang="en-GB" sz="1900" dirty="0">
                <a:solidFill>
                  <a:srgbClr val="0070C0"/>
                </a:solidFill>
                <a:latin typeface="Frutiger LT Pro 57 Condensed" panose="020B0606020204020204" pitchFamily="34" charset="0"/>
              </a:rPr>
              <a:t>Once all these tasks are finished, the user is ready to the generate the IPCC JSON. A JSON file can be generated for a single cell (including white, green or pale blue cells), a table, a sector or the entire inventory. See next section for further information on </a:t>
            </a:r>
            <a:r>
              <a:rPr lang="en-GB" sz="1900" dirty="0">
                <a:solidFill>
                  <a:srgbClr val="0070C0"/>
                </a:solidFill>
                <a:latin typeface="Frutiger LT Pro 57 Condensed" panose="020B0606020204020204" pitchFamily="34" charset="0"/>
                <a:hlinkClick r:id="rId3" action="ppaction://hlinksldjump"/>
              </a:rPr>
              <a:t>how to generate the JSON</a:t>
            </a:r>
            <a:r>
              <a:rPr lang="en-GB" sz="1900" dirty="0">
                <a:solidFill>
                  <a:srgbClr val="0070C0"/>
                </a:solidFill>
                <a:latin typeface="Frutiger LT Pro 57 Condensed" panose="020B0606020204020204" pitchFamily="34" charset="0"/>
              </a:rPr>
              <a:t>.</a:t>
            </a:r>
          </a:p>
        </p:txBody>
      </p:sp>
      <p:pic>
        <p:nvPicPr>
          <p:cNvPr id="4" name="Graphic 3" descr="Award ribbon with star">
            <a:extLst>
              <a:ext uri="{FF2B5EF4-FFF2-40B4-BE49-F238E27FC236}">
                <a16:creationId xmlns:a16="http://schemas.microsoft.com/office/drawing/2014/main" id="{E2D9238D-F9D5-772C-51ED-595692518F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20944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873CE4-AD8B-7FDB-5ED0-7B72E7D9611B}"/>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marL="0" marR="0" lvl="0" indent="0" fontAlgn="auto">
              <a:lnSpc>
                <a:spcPct val="100000"/>
              </a:lnSpc>
              <a:spcAft>
                <a:spcPts val="0"/>
              </a:spcAft>
              <a:buClrTx/>
              <a:buSzTx/>
              <a:tabLst/>
              <a:defRPr/>
            </a:pPr>
            <a:r>
              <a:rPr lang="en-US" sz="3300" b="1" dirty="0">
                <a:solidFill>
                  <a:srgbClr val="990002"/>
                </a:solidFill>
                <a:effectLst>
                  <a:outerShdw blurRad="38100" dist="38100" dir="2700000" algn="tl">
                    <a:srgbClr val="000000">
                      <a:alpha val="43137"/>
                    </a:srgbClr>
                  </a:outerShdw>
                </a:effectLst>
                <a:latin typeface="+mn-lt"/>
              </a:rPr>
              <a:t>Guidebook - Structure</a:t>
            </a:r>
            <a:endParaRPr lang="en-GB" sz="3300" b="1" dirty="0">
              <a:solidFill>
                <a:srgbClr val="990002"/>
              </a:solidFill>
              <a:effectLst>
                <a:outerShdw blurRad="38100" dist="38100" dir="2700000" algn="tl">
                  <a:srgbClr val="000000">
                    <a:alpha val="43137"/>
                  </a:srgbClr>
                </a:outerShdw>
              </a:effectLst>
              <a:latin typeface="+mn-lt"/>
            </a:endParaRPr>
          </a:p>
        </p:txBody>
      </p:sp>
      <p:pic>
        <p:nvPicPr>
          <p:cNvPr id="8" name="Picture 7">
            <a:extLst>
              <a:ext uri="{FF2B5EF4-FFF2-40B4-BE49-F238E27FC236}">
                <a16:creationId xmlns:a16="http://schemas.microsoft.com/office/drawing/2014/main" id="{B13B6CEA-4E95-5939-040D-01882DBF6F6D}"/>
              </a:ext>
            </a:extLst>
          </p:cNvPr>
          <p:cNvPicPr>
            <a:picLocks noChangeAspect="1"/>
          </p:cNvPicPr>
          <p:nvPr/>
        </p:nvPicPr>
        <p:blipFill>
          <a:blip r:embed="rId2"/>
          <a:stretch>
            <a:fillRect/>
          </a:stretch>
        </p:blipFill>
        <p:spPr>
          <a:xfrm>
            <a:off x="1092338" y="909000"/>
            <a:ext cx="3773366" cy="5400000"/>
          </a:xfrm>
          <a:prstGeom prst="rect">
            <a:avLst/>
          </a:prstGeom>
        </p:spPr>
      </p:pic>
      <p:sp>
        <p:nvSpPr>
          <p:cNvPr id="2" name="Content Placeholder 11">
            <a:extLst>
              <a:ext uri="{FF2B5EF4-FFF2-40B4-BE49-F238E27FC236}">
                <a16:creationId xmlns:a16="http://schemas.microsoft.com/office/drawing/2014/main" id="{3E23CA4C-23BF-A137-A771-96B5C8C4A454}"/>
              </a:ext>
            </a:extLst>
          </p:cNvPr>
          <p:cNvSpPr>
            <a:spLocks noGrp="1"/>
          </p:cNvSpPr>
          <p:nvPr>
            <p:ph sz="half" idx="1"/>
          </p:nvPr>
        </p:nvSpPr>
        <p:spPr>
          <a:xfrm>
            <a:off x="5358915" y="909000"/>
            <a:ext cx="6480000" cy="5040000"/>
          </a:xfrm>
        </p:spPr>
        <p:txBody>
          <a:bodyPr>
            <a:noAutofit/>
          </a:bodyPr>
          <a:lstStyle/>
          <a:p>
            <a:pPr marL="0" indent="0">
              <a:buNone/>
            </a:pPr>
            <a:r>
              <a:rPr lang="en-US" sz="2200" dirty="0">
                <a:solidFill>
                  <a:srgbClr val="0070C0"/>
                </a:solidFill>
              </a:rPr>
              <a:t>For each category, the Guidebook includes, </a:t>
            </a:r>
            <a:r>
              <a:rPr lang="en-US" sz="2200" i="1" dirty="0">
                <a:solidFill>
                  <a:srgbClr val="0070C0"/>
                </a:solidFill>
              </a:rPr>
              <a:t>inter alia, </a:t>
            </a:r>
            <a:r>
              <a:rPr lang="en-US" sz="2200" dirty="0">
                <a:solidFill>
                  <a:srgbClr val="0070C0"/>
                </a:solidFill>
              </a:rPr>
              <a:t> the following information:</a:t>
            </a:r>
          </a:p>
          <a:p>
            <a:pPr marL="0" indent="0">
              <a:buNone/>
            </a:pPr>
            <a:endParaRPr lang="en-US" sz="1100" dirty="0">
              <a:solidFill>
                <a:srgbClr val="0070C0"/>
              </a:solidFill>
            </a:endParaRPr>
          </a:p>
          <a:p>
            <a:pPr>
              <a:buFont typeface="Wingdings" panose="05000000000000000000" pitchFamily="2" charset="2"/>
              <a:buChar char="ü"/>
            </a:pPr>
            <a:r>
              <a:rPr lang="en-US" sz="2200" dirty="0">
                <a:solidFill>
                  <a:srgbClr val="0070C0"/>
                </a:solidFill>
              </a:rPr>
              <a:t>The relevant equations from the </a:t>
            </a:r>
            <a:r>
              <a:rPr lang="en-US" sz="2200" i="1" dirty="0">
                <a:solidFill>
                  <a:srgbClr val="0070C0"/>
                </a:solidFill>
              </a:rPr>
              <a:t>2006 IPCC Guidelines</a:t>
            </a:r>
          </a:p>
          <a:p>
            <a:pPr>
              <a:buFont typeface="Wingdings" panose="05000000000000000000" pitchFamily="2" charset="2"/>
              <a:buChar char="ü"/>
            </a:pPr>
            <a:r>
              <a:rPr lang="en-US" sz="2200" dirty="0">
                <a:solidFill>
                  <a:srgbClr val="0070C0"/>
                </a:solidFill>
              </a:rPr>
              <a:t>A description of the relevant worksheets. </a:t>
            </a:r>
            <a:r>
              <a:rPr lang="en-US" sz="1700" dirty="0">
                <a:solidFill>
                  <a:srgbClr val="0070C0"/>
                </a:solidFill>
              </a:rPr>
              <a:t>For category 1.A.1.a.i this includes </a:t>
            </a:r>
            <a:r>
              <a:rPr lang="en-US" sz="1700" b="1" dirty="0">
                <a:solidFill>
                  <a:srgbClr val="0070C0"/>
                </a:solidFill>
              </a:rPr>
              <a:t>Fuel Manager, Fuel Consumption Data </a:t>
            </a:r>
            <a:r>
              <a:rPr lang="en-US" sz="1700" dirty="0">
                <a:solidFill>
                  <a:srgbClr val="0070C0"/>
                </a:solidFill>
              </a:rPr>
              <a:t>and </a:t>
            </a:r>
            <a:r>
              <a:rPr lang="en-US" sz="1700" b="1" dirty="0">
                <a:solidFill>
                  <a:srgbClr val="0070C0"/>
                </a:solidFill>
              </a:rPr>
              <a:t>Fuel Consumption Emissions</a:t>
            </a:r>
          </a:p>
          <a:p>
            <a:pPr>
              <a:buFont typeface="Wingdings" panose="05000000000000000000" pitchFamily="2" charset="2"/>
              <a:buChar char="ü"/>
            </a:pPr>
            <a:r>
              <a:rPr lang="en-US" sz="2200" dirty="0">
                <a:solidFill>
                  <a:srgbClr val="0070C0"/>
                </a:solidFill>
              </a:rPr>
              <a:t>A </a:t>
            </a:r>
            <a:r>
              <a:rPr lang="en-US" sz="2200" b="1" dirty="0">
                <a:solidFill>
                  <a:srgbClr val="0070C0"/>
                </a:solidFill>
              </a:rPr>
              <a:t>User’s Work Flowchart</a:t>
            </a:r>
          </a:p>
          <a:p>
            <a:pPr marL="714375" lvl="1" indent="-352425">
              <a:buFont typeface="Wingdings" panose="05000000000000000000" pitchFamily="2" charset="2"/>
              <a:buChar char="Ø"/>
            </a:pPr>
            <a:r>
              <a:rPr lang="en-US" sz="1700" b="1" dirty="0">
                <a:solidFill>
                  <a:srgbClr val="0070C0"/>
                </a:solidFill>
              </a:rPr>
              <a:t>Step A: Fuel Manager</a:t>
            </a:r>
          </a:p>
          <a:p>
            <a:pPr marL="714375" lvl="1" indent="-352425">
              <a:buFont typeface="Wingdings" panose="05000000000000000000" pitchFamily="2" charset="2"/>
              <a:buChar char="Ø"/>
            </a:pPr>
            <a:r>
              <a:rPr lang="en-US" sz="1700" b="1" dirty="0">
                <a:solidFill>
                  <a:srgbClr val="0070C0"/>
                </a:solidFill>
              </a:rPr>
              <a:t>Step B: Fuel Consumption Data</a:t>
            </a:r>
          </a:p>
          <a:p>
            <a:pPr marL="714375" lvl="1" indent="-352425">
              <a:buFont typeface="Wingdings" panose="05000000000000000000" pitchFamily="2" charset="2"/>
              <a:buChar char="Ø"/>
            </a:pPr>
            <a:r>
              <a:rPr lang="en-US" sz="1700" b="1" dirty="0">
                <a:solidFill>
                  <a:srgbClr val="0070C0"/>
                </a:solidFill>
              </a:rPr>
              <a:t>Step C: Fuel Combustion Emissions - EFs</a:t>
            </a:r>
          </a:p>
          <a:p>
            <a:pPr marL="714375" lvl="1" indent="-352425">
              <a:buFont typeface="Wingdings" panose="05000000000000000000" pitchFamily="2" charset="2"/>
              <a:buChar char="Ø"/>
            </a:pPr>
            <a:r>
              <a:rPr lang="en-US" sz="1700" b="1" dirty="0">
                <a:solidFill>
                  <a:srgbClr val="0070C0"/>
                </a:solidFill>
              </a:rPr>
              <a:t>Step D: Fuel Combustion Emissions - Results</a:t>
            </a:r>
          </a:p>
          <a:p>
            <a:pPr>
              <a:buFont typeface="Wingdings" panose="05000000000000000000" pitchFamily="2" charset="2"/>
              <a:buChar char="ü"/>
            </a:pPr>
            <a:r>
              <a:rPr lang="en-US" sz="2200" dirty="0">
                <a:solidFill>
                  <a:srgbClr val="0070C0"/>
                </a:solidFill>
              </a:rPr>
              <a:t>Step-by-step guidance to input </a:t>
            </a:r>
            <a:r>
              <a:rPr lang="en-US" sz="2200" b="1" dirty="0">
                <a:solidFill>
                  <a:srgbClr val="0070C0"/>
                </a:solidFill>
              </a:rPr>
              <a:t>activity data </a:t>
            </a:r>
            <a:r>
              <a:rPr lang="en-US" sz="2200" dirty="0">
                <a:solidFill>
                  <a:srgbClr val="0070C0"/>
                </a:solidFill>
              </a:rPr>
              <a:t>and </a:t>
            </a:r>
            <a:r>
              <a:rPr lang="en-US" sz="2200" b="1" dirty="0">
                <a:solidFill>
                  <a:srgbClr val="0070C0"/>
                </a:solidFill>
              </a:rPr>
              <a:t>emission factor </a:t>
            </a:r>
            <a:r>
              <a:rPr lang="en-US" sz="2200" dirty="0">
                <a:solidFill>
                  <a:srgbClr val="0070C0"/>
                </a:solidFill>
              </a:rPr>
              <a:t>information</a:t>
            </a:r>
          </a:p>
          <a:p>
            <a:pPr>
              <a:buFont typeface="Wingdings" panose="05000000000000000000" pitchFamily="2" charset="2"/>
              <a:buChar char="ü"/>
            </a:pPr>
            <a:r>
              <a:rPr lang="en-US" sz="2200" b="1" dirty="0">
                <a:solidFill>
                  <a:srgbClr val="0070C0"/>
                </a:solidFill>
              </a:rPr>
              <a:t>Results</a:t>
            </a:r>
            <a:endParaRPr lang="en-US" sz="2200" dirty="0">
              <a:solidFill>
                <a:srgbClr val="0070C0"/>
              </a:solidFill>
            </a:endParaRPr>
          </a:p>
        </p:txBody>
      </p:sp>
      <p:pic>
        <p:nvPicPr>
          <p:cNvPr id="3" name="Graphic 2" descr="Award ribbon with star">
            <a:extLst>
              <a:ext uri="{FF2B5EF4-FFF2-40B4-BE49-F238E27FC236}">
                <a16:creationId xmlns:a16="http://schemas.microsoft.com/office/drawing/2014/main" id="{2E02659F-09ED-947A-0EBB-7123A139BD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3163340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80BA4-00E0-D207-98AD-C69E1DB6B9FD}"/>
              </a:ext>
            </a:extLst>
          </p:cNvPr>
          <p:cNvPicPr>
            <a:picLocks noChangeAspect="1"/>
          </p:cNvPicPr>
          <p:nvPr/>
        </p:nvPicPr>
        <p:blipFill>
          <a:blip r:embed="rId2"/>
          <a:stretch>
            <a:fillRect/>
          </a:stretch>
        </p:blipFill>
        <p:spPr>
          <a:xfrm>
            <a:off x="5575948" y="1249288"/>
            <a:ext cx="6463611" cy="3601674"/>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60000" y="1250962"/>
            <a:ext cx="10800000" cy="3600000"/>
          </a:xfrm>
        </p:spPr>
        <p:txBody>
          <a:bodyPr>
            <a:normAutofit/>
          </a:bodyPr>
          <a:lstStyle/>
          <a:p>
            <a:pPr marL="0" indent="0">
              <a:buNone/>
            </a:pPr>
            <a:r>
              <a:rPr lang="en-US" sz="1800" dirty="0">
                <a:solidFill>
                  <a:srgbClr val="0070C0"/>
                </a:solidFill>
              </a:rPr>
              <a:t>The lower right-hand box of all visualized CRT contains</a:t>
            </a:r>
            <a:br>
              <a:rPr lang="en-US" sz="1800" dirty="0">
                <a:solidFill>
                  <a:srgbClr val="0070C0"/>
                </a:solidFill>
              </a:rPr>
            </a:br>
            <a:r>
              <a:rPr lang="en-US" sz="1800" dirty="0">
                <a:solidFill>
                  <a:srgbClr val="0070C0"/>
                </a:solidFill>
              </a:rPr>
              <a:t>“IPCC Inventory Software notes”. These tips and hints</a:t>
            </a:r>
            <a:br>
              <a:rPr lang="en-US" sz="1800" dirty="0">
                <a:solidFill>
                  <a:srgbClr val="0070C0"/>
                </a:solidFill>
              </a:rPr>
            </a:br>
            <a:r>
              <a:rPr lang="en-US" sz="1800" dirty="0">
                <a:solidFill>
                  <a:srgbClr val="0070C0"/>
                </a:solidFill>
              </a:rPr>
              <a:t>provide information useful when reviewing and</a:t>
            </a:r>
            <a:br>
              <a:rPr lang="en-US" sz="1800" dirty="0">
                <a:solidFill>
                  <a:srgbClr val="0070C0"/>
                </a:solidFill>
              </a:rPr>
            </a:br>
            <a:r>
              <a:rPr lang="en-US" sz="1800" dirty="0">
                <a:solidFill>
                  <a:srgbClr val="0070C0"/>
                </a:solidFill>
              </a:rPr>
              <a:t>finalizing the CRT.</a:t>
            </a:r>
          </a:p>
          <a:p>
            <a:pPr marL="0" indent="0">
              <a:buNone/>
            </a:pPr>
            <a:endParaRPr lang="en-US" sz="1800" b="1" dirty="0">
              <a:solidFill>
                <a:srgbClr val="0070C0"/>
              </a:solidFill>
            </a:endParaRPr>
          </a:p>
          <a:p>
            <a:pPr marL="0" indent="0">
              <a:buNone/>
            </a:pPr>
            <a:r>
              <a:rPr lang="en-US" sz="1800" b="1" dirty="0">
                <a:solidFill>
                  <a:srgbClr val="0070C0"/>
                </a:solidFill>
              </a:rPr>
              <a:t>For example, the box may provide the following</a:t>
            </a:r>
            <a:br>
              <a:rPr lang="en-US" sz="1800" b="1" dirty="0">
                <a:solidFill>
                  <a:srgbClr val="0070C0"/>
                </a:solidFill>
              </a:rPr>
            </a:br>
            <a:r>
              <a:rPr lang="en-US" sz="1800" b="1" dirty="0">
                <a:solidFill>
                  <a:srgbClr val="0070C0"/>
                </a:solidFill>
              </a:rPr>
              <a:t>types of hints:</a:t>
            </a:r>
          </a:p>
          <a:p>
            <a:pPr marL="0" indent="0">
              <a:buNone/>
            </a:pPr>
            <a:r>
              <a:rPr lang="en-US" sz="1600" dirty="0">
                <a:solidFill>
                  <a:srgbClr val="0070C0"/>
                </a:solidFill>
              </a:rPr>
              <a:t>-Information on types of information to include in the </a:t>
            </a:r>
            <a:br>
              <a:rPr lang="en-US" sz="1600" dirty="0">
                <a:solidFill>
                  <a:srgbClr val="0070C0"/>
                </a:solidFill>
              </a:rPr>
            </a:br>
            <a:r>
              <a:rPr lang="en-US" sz="1600" dirty="0">
                <a:solidFill>
                  <a:srgbClr val="0070C0"/>
                </a:solidFill>
              </a:rPr>
              <a:t>documentation box</a:t>
            </a:r>
          </a:p>
          <a:p>
            <a:pPr marL="0" indent="0">
              <a:buNone/>
            </a:pPr>
            <a:r>
              <a:rPr lang="en-US" sz="1600" dirty="0">
                <a:solidFill>
                  <a:srgbClr val="0070C0"/>
                </a:solidFill>
              </a:rPr>
              <a:t>-Reminders that underlying activity data may need to be</a:t>
            </a:r>
            <a:br>
              <a:rPr lang="en-US" sz="1600" dirty="0">
                <a:solidFill>
                  <a:srgbClr val="0070C0"/>
                </a:solidFill>
              </a:rPr>
            </a:br>
            <a:r>
              <a:rPr lang="en-US" sz="1600" dirty="0">
                <a:solidFill>
                  <a:srgbClr val="0070C0"/>
                </a:solidFill>
              </a:rPr>
              <a:t>updated to reflect the full national coverage</a:t>
            </a:r>
          </a:p>
          <a:p>
            <a:pPr marL="0" indent="0">
              <a:buNone/>
            </a:pPr>
            <a:r>
              <a:rPr lang="en-US" sz="1600" dirty="0">
                <a:solidFill>
                  <a:srgbClr val="0070C0"/>
                </a:solidFill>
              </a:rPr>
              <a:t>- Explanations for some automatic notation keys </a:t>
            </a:r>
          </a:p>
        </p:txBody>
      </p:sp>
      <p:sp>
        <p:nvSpPr>
          <p:cNvPr id="8" name="Rectangle 7">
            <a:extLst>
              <a:ext uri="{FF2B5EF4-FFF2-40B4-BE49-F238E27FC236}">
                <a16:creationId xmlns:a16="http://schemas.microsoft.com/office/drawing/2014/main" id="{5987C121-39FA-5D57-8EAF-7578A704EC47}"/>
              </a:ext>
            </a:extLst>
          </p:cNvPr>
          <p:cNvSpPr/>
          <p:nvPr/>
        </p:nvSpPr>
        <p:spPr>
          <a:xfrm>
            <a:off x="9917595" y="3862326"/>
            <a:ext cx="2160000" cy="1080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D947430-BEC8-A865-6D89-2EDA7090AD5D}"/>
              </a:ext>
            </a:extLst>
          </p:cNvPr>
          <p:cNvGrpSpPr/>
          <p:nvPr/>
        </p:nvGrpSpPr>
        <p:grpSpPr>
          <a:xfrm>
            <a:off x="524741" y="5115666"/>
            <a:ext cx="8733559" cy="599989"/>
            <a:chOff x="-304987" y="4568547"/>
            <a:chExt cx="4385138" cy="599989"/>
          </a:xfrm>
        </p:grpSpPr>
        <p:pic>
          <p:nvPicPr>
            <p:cNvPr id="13" name="Graphic 12" descr="Lightbulb with solid fill">
              <a:extLst>
                <a:ext uri="{FF2B5EF4-FFF2-40B4-BE49-F238E27FC236}">
                  <a16:creationId xmlns:a16="http://schemas.microsoft.com/office/drawing/2014/main" id="{AE6ECDC1-009C-8331-467E-288BD84E18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87" y="4568547"/>
              <a:ext cx="319509" cy="599989"/>
            </a:xfrm>
            <a:prstGeom prst="rect">
              <a:avLst/>
            </a:prstGeom>
          </p:spPr>
        </p:pic>
        <p:sp>
          <p:nvSpPr>
            <p:cNvPr id="14" name="TextBox 13">
              <a:extLst>
                <a:ext uri="{FF2B5EF4-FFF2-40B4-BE49-F238E27FC236}">
                  <a16:creationId xmlns:a16="http://schemas.microsoft.com/office/drawing/2014/main" id="{5E8F53C2-8054-9FB4-6547-BF21217DCE92}"/>
                </a:ext>
              </a:extLst>
            </p:cNvPr>
            <p:cNvSpPr txBox="1"/>
            <p:nvPr/>
          </p:nvSpPr>
          <p:spPr>
            <a:xfrm>
              <a:off x="-30586" y="4583761"/>
              <a:ext cx="4110737" cy="584775"/>
            </a:xfrm>
            <a:prstGeom prst="rect">
              <a:avLst/>
            </a:prstGeom>
            <a:noFill/>
          </p:spPr>
          <p:txBody>
            <a:bodyPr wrap="square" rtlCol="0">
              <a:spAutoFit/>
            </a:bodyPr>
            <a:lstStyle/>
            <a:p>
              <a:pPr marL="0" indent="0">
                <a:buNone/>
              </a:pPr>
              <a:r>
                <a:rPr lang="en-US" sz="1600" b="1" dirty="0">
                  <a:solidFill>
                    <a:srgbClr val="0070C0"/>
                  </a:solidFill>
                  <a:latin typeface="+mn-lt"/>
                </a:rPr>
                <a:t>Remember: </a:t>
              </a:r>
              <a:r>
                <a:rPr lang="en-US" sz="1600" dirty="0">
                  <a:solidFill>
                    <a:srgbClr val="0070C0"/>
                  </a:solidFill>
                  <a:latin typeface="+mn-lt"/>
                </a:rPr>
                <a:t>If you need to make a change to underlying worksheet data, select “Worksheets” from the main ribbon. You will make changes to worksheets, return to the visualized CRT, and refresh values</a:t>
              </a:r>
              <a:endParaRPr lang="en-US" sz="1600" b="1" dirty="0">
                <a:solidFill>
                  <a:srgbClr val="0070C0"/>
                </a:solidFill>
                <a:highlight>
                  <a:srgbClr val="FFFF00"/>
                </a:highlight>
                <a:latin typeface="+mn-lt"/>
              </a:endParaRPr>
            </a:p>
          </p:txBody>
        </p:sp>
      </p:grpSp>
      <p:sp>
        <p:nvSpPr>
          <p:cNvPr id="7" name="Title 6">
            <a:extLst>
              <a:ext uri="{FF2B5EF4-FFF2-40B4-BE49-F238E27FC236}">
                <a16:creationId xmlns:a16="http://schemas.microsoft.com/office/drawing/2014/main" id="{0EF78D73-D37E-9F15-0F6D-B89A49EAB138}"/>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Review IPCC Inventory Software Notes for Users</a:t>
            </a:r>
          </a:p>
        </p:txBody>
      </p:sp>
      <p:pic>
        <p:nvPicPr>
          <p:cNvPr id="2" name="Graphic 1" descr="Award ribbon with star">
            <a:extLst>
              <a:ext uri="{FF2B5EF4-FFF2-40B4-BE49-F238E27FC236}">
                <a16:creationId xmlns:a16="http://schemas.microsoft.com/office/drawing/2014/main" id="{EF22DA2B-759E-3223-01BC-98571E4444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99014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893B8-E389-4733-0243-1E9B190FE6FF}"/>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0A9CD0F4-AF23-6C9B-25B2-90FB6FEB0F4E}"/>
              </a:ext>
            </a:extLst>
          </p:cNvPr>
          <p:cNvPicPr>
            <a:picLocks noGrp="1" noChangeAspect="1"/>
          </p:cNvPicPr>
          <p:nvPr>
            <p:ph idx="1"/>
          </p:nvPr>
        </p:nvPicPr>
        <p:blipFill>
          <a:blip r:embed="rId3"/>
          <a:stretch>
            <a:fillRect/>
          </a:stretch>
        </p:blipFill>
        <p:spPr>
          <a:xfrm>
            <a:off x="285629" y="2713864"/>
            <a:ext cx="11768820" cy="2129378"/>
          </a:xfrm>
        </p:spPr>
      </p:pic>
      <p:sp>
        <p:nvSpPr>
          <p:cNvPr id="11" name="Rectangle: Rounded Corners 10">
            <a:extLst>
              <a:ext uri="{FF2B5EF4-FFF2-40B4-BE49-F238E27FC236}">
                <a16:creationId xmlns:a16="http://schemas.microsoft.com/office/drawing/2014/main" id="{EDF71458-F18F-0FA8-2DEE-88B644A59A63}"/>
              </a:ext>
            </a:extLst>
          </p:cNvPr>
          <p:cNvSpPr/>
          <p:nvPr/>
        </p:nvSpPr>
        <p:spPr>
          <a:xfrm>
            <a:off x="4684001" y="2809477"/>
            <a:ext cx="1798585" cy="290632"/>
          </a:xfrm>
          <a:prstGeom prst="roundRect">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llout: Line 3">
            <a:extLst>
              <a:ext uri="{FF2B5EF4-FFF2-40B4-BE49-F238E27FC236}">
                <a16:creationId xmlns:a16="http://schemas.microsoft.com/office/drawing/2014/main" id="{0F5FA04F-C7B4-293C-DA70-FF243538A36F}"/>
              </a:ext>
            </a:extLst>
          </p:cNvPr>
          <p:cNvSpPr/>
          <p:nvPr/>
        </p:nvSpPr>
        <p:spPr>
          <a:xfrm>
            <a:off x="6866906" y="1874982"/>
            <a:ext cx="1624449" cy="750771"/>
          </a:xfrm>
          <a:prstGeom prst="borderCallout1">
            <a:avLst>
              <a:gd name="adj1" fmla="val 47930"/>
              <a:gd name="adj2" fmla="val -710"/>
              <a:gd name="adj3" fmla="val 146823"/>
              <a:gd name="adj4" fmla="val -2190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latin typeface="Frutiger LT Pro 57 Condensed" panose="020B0606020204020204"/>
              </a:rPr>
              <a:t>Current mode of update</a:t>
            </a:r>
          </a:p>
        </p:txBody>
      </p:sp>
      <p:sp>
        <p:nvSpPr>
          <p:cNvPr id="5" name="Callout: Line 4">
            <a:extLst>
              <a:ext uri="{FF2B5EF4-FFF2-40B4-BE49-F238E27FC236}">
                <a16:creationId xmlns:a16="http://schemas.microsoft.com/office/drawing/2014/main" id="{088C0803-9F66-0D0C-8F63-CD0FEDDD5E09}"/>
              </a:ext>
            </a:extLst>
          </p:cNvPr>
          <p:cNvSpPr/>
          <p:nvPr/>
        </p:nvSpPr>
        <p:spPr>
          <a:xfrm>
            <a:off x="4921651" y="1680873"/>
            <a:ext cx="1560935" cy="686885"/>
          </a:xfrm>
          <a:prstGeom prst="borderCallout1">
            <a:avLst>
              <a:gd name="adj1" fmla="val 45747"/>
              <a:gd name="adj2" fmla="val -135"/>
              <a:gd name="adj3" fmla="val 175321"/>
              <a:gd name="adj4" fmla="val -5132"/>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Frutiger LT Pro 57 Condensed" panose="020B0606020204020204"/>
              </a:rPr>
              <a:t>Select to change update mode</a:t>
            </a:r>
          </a:p>
        </p:txBody>
      </p:sp>
      <p:pic>
        <p:nvPicPr>
          <p:cNvPr id="7" name="Picture 6">
            <a:extLst>
              <a:ext uri="{FF2B5EF4-FFF2-40B4-BE49-F238E27FC236}">
                <a16:creationId xmlns:a16="http://schemas.microsoft.com/office/drawing/2014/main" id="{8DDF4A38-3FDD-A4F5-1F96-5091622133D7}"/>
              </a:ext>
            </a:extLst>
          </p:cNvPr>
          <p:cNvPicPr>
            <a:picLocks noChangeAspect="1"/>
          </p:cNvPicPr>
          <p:nvPr/>
        </p:nvPicPr>
        <p:blipFill>
          <a:blip r:embed="rId4"/>
          <a:stretch>
            <a:fillRect/>
          </a:stretch>
        </p:blipFill>
        <p:spPr>
          <a:xfrm>
            <a:off x="7604034" y="3935573"/>
            <a:ext cx="3638273" cy="2922427"/>
          </a:xfrm>
          <a:prstGeom prst="rect">
            <a:avLst/>
          </a:prstGeom>
        </p:spPr>
      </p:pic>
      <p:sp>
        <p:nvSpPr>
          <p:cNvPr id="20" name="Rectangle: Rounded Corners 19">
            <a:extLst>
              <a:ext uri="{FF2B5EF4-FFF2-40B4-BE49-F238E27FC236}">
                <a16:creationId xmlns:a16="http://schemas.microsoft.com/office/drawing/2014/main" id="{D77F1755-389C-1BB6-2CAD-1A3A9415F6DA}"/>
              </a:ext>
            </a:extLst>
          </p:cNvPr>
          <p:cNvSpPr/>
          <p:nvPr/>
        </p:nvSpPr>
        <p:spPr>
          <a:xfrm>
            <a:off x="7604034" y="4531631"/>
            <a:ext cx="3625029" cy="605099"/>
          </a:xfrm>
          <a:prstGeom prst="roundRect">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6">
            <a:extLst>
              <a:ext uri="{FF2B5EF4-FFF2-40B4-BE49-F238E27FC236}">
                <a16:creationId xmlns:a16="http://schemas.microsoft.com/office/drawing/2014/main" id="{18235B6C-7619-3CBF-807C-75A2105C60C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Select Update Mode</a:t>
            </a:r>
            <a:endParaRPr lang="en-GB" sz="3200" b="1" dirty="0">
              <a:solidFill>
                <a:srgbClr val="990002"/>
              </a:solidFill>
              <a:highlight>
                <a:srgbClr val="FFFF00"/>
              </a:highlight>
              <a:latin typeface="Frutiger LT Pro 57 Condensed" panose="020B0606020204020204" pitchFamily="34" charset="0"/>
            </a:endParaRPr>
          </a:p>
        </p:txBody>
      </p:sp>
      <p:pic>
        <p:nvPicPr>
          <p:cNvPr id="6" name="Graphic 5" descr="Award ribbon with star">
            <a:extLst>
              <a:ext uri="{FF2B5EF4-FFF2-40B4-BE49-F238E27FC236}">
                <a16:creationId xmlns:a16="http://schemas.microsoft.com/office/drawing/2014/main" id="{6E3DA7F9-8C37-C924-9A06-8C5D3987CE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629" y="6039001"/>
            <a:ext cx="720000" cy="720000"/>
          </a:xfrm>
          <a:prstGeom prst="rect">
            <a:avLst/>
          </a:prstGeom>
        </p:spPr>
      </p:pic>
      <p:sp>
        <p:nvSpPr>
          <p:cNvPr id="3" name="TextBox 2">
            <a:extLst>
              <a:ext uri="{FF2B5EF4-FFF2-40B4-BE49-F238E27FC236}">
                <a16:creationId xmlns:a16="http://schemas.microsoft.com/office/drawing/2014/main" id="{14383ADE-00D1-535C-726B-5CB9D490E834}"/>
              </a:ext>
            </a:extLst>
          </p:cNvPr>
          <p:cNvSpPr txBox="1"/>
          <p:nvPr/>
        </p:nvSpPr>
        <p:spPr>
          <a:xfrm>
            <a:off x="464766" y="915194"/>
            <a:ext cx="7214364" cy="1492716"/>
          </a:xfrm>
          <a:prstGeom prst="rect">
            <a:avLst/>
          </a:prstGeom>
          <a:noFill/>
        </p:spPr>
        <p:txBody>
          <a:bodyPr wrap="square" rtlCol="0">
            <a:spAutoFit/>
          </a:bodyPr>
          <a:lstStyle/>
          <a:p>
            <a:pPr>
              <a:spcBef>
                <a:spcPts val="300"/>
              </a:spcBef>
              <a:spcAft>
                <a:spcPts val="300"/>
              </a:spcAft>
            </a:pPr>
            <a:r>
              <a:rPr lang="en-US" sz="1900" dirty="0">
                <a:latin typeface="+mn-lt"/>
              </a:rPr>
              <a:t>Indicated if changes made in the visualized CRT should apply to:</a:t>
            </a:r>
          </a:p>
          <a:p>
            <a:pPr marL="285750" indent="-285750">
              <a:spcBef>
                <a:spcPts val="300"/>
              </a:spcBef>
              <a:spcAft>
                <a:spcPts val="300"/>
              </a:spcAft>
              <a:buFont typeface="Wingdings" panose="05000000000000000000" pitchFamily="2" charset="2"/>
              <a:buChar char="ü"/>
            </a:pPr>
            <a:r>
              <a:rPr lang="en-US" sz="1900" dirty="0">
                <a:latin typeface="+mn-lt"/>
              </a:rPr>
              <a:t>Current year only</a:t>
            </a:r>
          </a:p>
          <a:p>
            <a:pPr marL="285750" indent="-285750">
              <a:spcBef>
                <a:spcPts val="300"/>
              </a:spcBef>
              <a:spcAft>
                <a:spcPts val="300"/>
              </a:spcAft>
              <a:buFont typeface="Wingdings" panose="05000000000000000000" pitchFamily="2" charset="2"/>
              <a:buChar char="ü"/>
            </a:pPr>
            <a:r>
              <a:rPr lang="en-US" sz="1900" dirty="0">
                <a:latin typeface="+mn-lt"/>
              </a:rPr>
              <a:t>All years</a:t>
            </a:r>
          </a:p>
          <a:p>
            <a:pPr marL="285750" indent="-285750">
              <a:spcBef>
                <a:spcPts val="300"/>
              </a:spcBef>
              <a:spcAft>
                <a:spcPts val="300"/>
              </a:spcAft>
              <a:buFont typeface="Wingdings" panose="05000000000000000000" pitchFamily="2" charset="2"/>
              <a:buChar char="ü"/>
            </a:pPr>
            <a:r>
              <a:rPr lang="en-US" sz="1900" dirty="0">
                <a:latin typeface="+mn-lt"/>
              </a:rPr>
              <a:t>Selected years </a:t>
            </a:r>
          </a:p>
        </p:txBody>
      </p:sp>
      <p:sp>
        <p:nvSpPr>
          <p:cNvPr id="8" name="Callout: Line 7">
            <a:extLst>
              <a:ext uri="{FF2B5EF4-FFF2-40B4-BE49-F238E27FC236}">
                <a16:creationId xmlns:a16="http://schemas.microsoft.com/office/drawing/2014/main" id="{48842097-0E8A-D85E-E49B-D975870174F9}"/>
              </a:ext>
            </a:extLst>
          </p:cNvPr>
          <p:cNvSpPr/>
          <p:nvPr/>
        </p:nvSpPr>
        <p:spPr>
          <a:xfrm>
            <a:off x="5366260" y="5726680"/>
            <a:ext cx="1902219" cy="842561"/>
          </a:xfrm>
          <a:prstGeom prst="borderCallout1">
            <a:avLst>
              <a:gd name="adj1" fmla="val 59645"/>
              <a:gd name="adj2" fmla="val 105479"/>
              <a:gd name="adj3" fmla="val 79144"/>
              <a:gd name="adj4" fmla="val 11497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Frutiger LT Pro 57 Condensed" panose="020B0606020204020204"/>
              </a:rPr>
              <a:t>Check box if changes apply to </a:t>
            </a:r>
            <a:r>
              <a:rPr lang="en-US" sz="1600" dirty="0">
                <a:latin typeface="Frutiger LT Pro 57 Condensed" panose="020B0606020204020204"/>
                <a:hlinkClick r:id="rId7" action="ppaction://hlinksldjump"/>
              </a:rPr>
              <a:t>green shaded cells </a:t>
            </a:r>
            <a:r>
              <a:rPr lang="en-US" sz="1600" dirty="0">
                <a:latin typeface="Frutiger LT Pro 57 Condensed" panose="020B0606020204020204"/>
              </a:rPr>
              <a:t>also </a:t>
            </a:r>
          </a:p>
        </p:txBody>
      </p:sp>
    </p:spTree>
    <p:extLst>
      <p:ext uri="{BB962C8B-B14F-4D97-AF65-F5344CB8AC3E}">
        <p14:creationId xmlns:p14="http://schemas.microsoft.com/office/powerpoint/2010/main" val="23362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animBg="1"/>
      <p:bldP spid="20" grpId="0" animBg="1"/>
      <p:bldP spid="8"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59E5C-58EE-B169-D7D1-24E177B307F6}"/>
              </a:ext>
            </a:extLst>
          </p:cNvPr>
          <p:cNvPicPr>
            <a:picLocks noChangeAspect="1"/>
          </p:cNvPicPr>
          <p:nvPr/>
        </p:nvPicPr>
        <p:blipFill>
          <a:blip r:embed="rId2"/>
          <a:stretch>
            <a:fillRect/>
          </a:stretch>
        </p:blipFill>
        <p:spPr>
          <a:xfrm>
            <a:off x="4841746" y="1292315"/>
            <a:ext cx="7338254" cy="3383783"/>
          </a:xfrm>
          <a:prstGeom prst="rect">
            <a:avLst/>
          </a:prstGeom>
        </p:spPr>
      </p:pic>
      <p:sp>
        <p:nvSpPr>
          <p:cNvPr id="14" name="TextBox 13">
            <a:extLst>
              <a:ext uri="{FF2B5EF4-FFF2-40B4-BE49-F238E27FC236}">
                <a16:creationId xmlns:a16="http://schemas.microsoft.com/office/drawing/2014/main" id="{785A62D0-3AC3-20F2-2382-33258D3D7CE8}"/>
              </a:ext>
            </a:extLst>
          </p:cNvPr>
          <p:cNvSpPr txBox="1"/>
          <p:nvPr/>
        </p:nvSpPr>
        <p:spPr>
          <a:xfrm>
            <a:off x="141244" y="962934"/>
            <a:ext cx="4680000" cy="5040000"/>
          </a:xfrm>
          <a:prstGeom prst="rect">
            <a:avLst/>
          </a:prstGeom>
          <a:noFill/>
        </p:spPr>
        <p:txBody>
          <a:bodyPr wrap="square" rtlCol="0">
            <a:spAutoFit/>
          </a:bodyPr>
          <a:lstStyle/>
          <a:p>
            <a:r>
              <a:rPr lang="en-US" b="1" dirty="0">
                <a:highlight>
                  <a:srgbClr val="E9EDF4"/>
                </a:highlight>
                <a:latin typeface="Frutiger LT Pro 57 Condensed" panose="020B0606020204020204" pitchFamily="34" charset="0"/>
              </a:rPr>
              <a:t>White cells</a:t>
            </a:r>
            <a:r>
              <a:rPr lang="en-US" dirty="0">
                <a:latin typeface="Frutiger LT Pro 57 Condensed" panose="020B0606020204020204" pitchFamily="34" charset="0"/>
              </a:rPr>
              <a:t> </a:t>
            </a:r>
            <a:r>
              <a:rPr lang="en-US" dirty="0">
                <a:solidFill>
                  <a:srgbClr val="0070C0"/>
                </a:solidFill>
                <a:latin typeface="Frutiger LT Pro 57 Condensed" panose="020B0606020204020204" pitchFamily="34" charset="0"/>
              </a:rPr>
              <a:t>for AD and emissions contain data compiled by the Software from underlying worksheets.</a:t>
            </a:r>
          </a:p>
          <a:p>
            <a:endParaRPr lang="en-US" b="1" dirty="0">
              <a:solidFill>
                <a:srgbClr val="0070C0"/>
              </a:solidFill>
              <a:latin typeface="Frutiger LT Pro 57 Condensed" panose="020B0606020204020204" pitchFamily="34" charset="0"/>
            </a:endParaRPr>
          </a:p>
          <a:p>
            <a:r>
              <a:rPr lang="en-US" dirty="0">
                <a:solidFill>
                  <a:srgbClr val="0070C0"/>
                </a:solidFill>
                <a:latin typeface="Frutiger LT Pro 57 Condensed" panose="020B0606020204020204" pitchFamily="34" charset="0"/>
              </a:rPr>
              <a:t>In a white cell a user can </a:t>
            </a:r>
            <a:r>
              <a:rPr lang="en-US" b="1" dirty="0">
                <a:solidFill>
                  <a:srgbClr val="0070C0"/>
                </a:solidFill>
                <a:latin typeface="Frutiger LT Pro 57 Condensed" panose="020B0606020204020204" pitchFamily="34" charset="0"/>
              </a:rPr>
              <a:t>right click or double click </a:t>
            </a:r>
            <a:r>
              <a:rPr lang="en-US" dirty="0">
                <a:solidFill>
                  <a:srgbClr val="0070C0"/>
                </a:solidFill>
                <a:latin typeface="Frutiger LT Pro 57 Condensed" panose="020B0606020204020204" pitchFamily="34" charset="0"/>
              </a:rPr>
              <a:t>to be presented with four options:</a:t>
            </a:r>
          </a:p>
          <a:p>
            <a:endParaRPr lang="en-US" dirty="0">
              <a:solidFill>
                <a:srgbClr val="0070C0"/>
              </a:solidFill>
              <a:latin typeface="Frutiger LT Pro 57 Condensed" panose="020B0606020204020204" pitchFamily="34" charset="0"/>
            </a:endParaRPr>
          </a:p>
          <a:p>
            <a:pPr marL="342900" indent="-342900">
              <a:buAutoNum type="arabicPeriod"/>
            </a:pPr>
            <a:r>
              <a:rPr lang="en-US" b="1" dirty="0">
                <a:solidFill>
                  <a:srgbClr val="0070C0"/>
                </a:solidFill>
                <a:latin typeface="Frutiger LT Pro 57 Condensed" panose="020B0606020204020204" pitchFamily="34" charset="0"/>
              </a:rPr>
              <a:t>Edit</a:t>
            </a:r>
          </a:p>
          <a:p>
            <a:pPr marL="342900" indent="-342900">
              <a:buAutoNum type="arabicPeriod"/>
            </a:pPr>
            <a:r>
              <a:rPr lang="en-US" b="1" dirty="0">
                <a:solidFill>
                  <a:srgbClr val="0070C0"/>
                </a:solidFill>
                <a:latin typeface="Frutiger LT Pro 57 Condensed" panose="020B0606020204020204" pitchFamily="34" charset="0"/>
              </a:rPr>
              <a:t>Notation key</a:t>
            </a:r>
          </a:p>
          <a:p>
            <a:pPr marL="342900" indent="-342900">
              <a:buAutoNum type="arabicPeriod"/>
            </a:pPr>
            <a:r>
              <a:rPr lang="en-US" b="1" dirty="0">
                <a:solidFill>
                  <a:srgbClr val="0070C0"/>
                </a:solidFill>
                <a:latin typeface="Frutiger LT Pro 57 Condensed" panose="020B0606020204020204" pitchFamily="34" charset="0"/>
              </a:rPr>
              <a:t>Refresh value</a:t>
            </a:r>
          </a:p>
          <a:p>
            <a:pPr marL="342900" indent="-342900">
              <a:buAutoNum type="arabicPeriod"/>
            </a:pPr>
            <a:r>
              <a:rPr lang="en-US" b="1" dirty="0">
                <a:solidFill>
                  <a:srgbClr val="0070C0"/>
                </a:solidFill>
                <a:latin typeface="Frutiger LT Pro 57 Condensed" panose="020B0606020204020204" pitchFamily="34" charset="0"/>
              </a:rPr>
              <a:t>JSON Export </a:t>
            </a:r>
            <a:r>
              <a:rPr lang="en-US" dirty="0">
                <a:solidFill>
                  <a:srgbClr val="0070C0"/>
                </a:solidFill>
                <a:latin typeface="Frutiger LT Pro 57 Condensed" panose="020B0606020204020204" pitchFamily="34" charset="0"/>
              </a:rPr>
              <a:t>(</a:t>
            </a:r>
            <a:r>
              <a:rPr lang="en-US" sz="1600" i="1" dirty="0">
                <a:solidFill>
                  <a:srgbClr val="0070C0"/>
                </a:solidFill>
                <a:latin typeface="Frutiger LT Pro 57 Condensed" panose="020B0606020204020204" pitchFamily="34" charset="0"/>
                <a:hlinkClick r:id="rId3" action="ppaction://hlinksldjump"/>
              </a:rPr>
              <a:t>covered in next section</a:t>
            </a:r>
            <a:r>
              <a:rPr lang="en-US" dirty="0">
                <a:solidFill>
                  <a:srgbClr val="0070C0"/>
                </a:solidFill>
                <a:latin typeface="Frutiger LT Pro 57 Condensed" panose="020B0606020204020204" pitchFamily="34" charset="0"/>
              </a:rPr>
              <a:t>)</a:t>
            </a:r>
            <a:endParaRPr lang="en-US" b="1" dirty="0">
              <a:solidFill>
                <a:srgbClr val="0070C0"/>
              </a:solidFill>
              <a:latin typeface="Frutiger LT Pro 57 Condensed" panose="020B0606020204020204" pitchFamily="34" charset="0"/>
            </a:endParaRPr>
          </a:p>
          <a:p>
            <a:endParaRPr lang="en-US" dirty="0">
              <a:solidFill>
                <a:srgbClr val="0070C0"/>
              </a:solidFill>
              <a:latin typeface="Frutiger LT Pro 57 Condensed" panose="020B0606020204020204" pitchFamily="34" charset="0"/>
            </a:endParaRPr>
          </a:p>
          <a:p>
            <a:r>
              <a:rPr lang="en-US" dirty="0">
                <a:solidFill>
                  <a:srgbClr val="0070C0"/>
                </a:solidFill>
                <a:latin typeface="Frutiger LT Pro 57 Condensed" panose="020B0606020204020204" pitchFamily="34" charset="0"/>
              </a:rPr>
              <a:t>Actions can be undertaken on a single cell or a selection of cells. </a:t>
            </a:r>
          </a:p>
          <a:p>
            <a:br>
              <a:rPr lang="en-US" dirty="0">
                <a:solidFill>
                  <a:srgbClr val="0070C0"/>
                </a:solidFill>
                <a:latin typeface="Frutiger LT Pro 57 Condensed" panose="020B0606020204020204" pitchFamily="34" charset="0"/>
              </a:rPr>
            </a:br>
            <a:r>
              <a:rPr lang="en-US" dirty="0">
                <a:solidFill>
                  <a:srgbClr val="0070C0"/>
                </a:solidFill>
                <a:latin typeface="Frutiger LT Pro 57 Condensed" panose="020B0606020204020204" pitchFamily="34" charset="0"/>
              </a:rPr>
              <a:t>The functions available under the four options will depend on if the white cell(s) contain(s) a value or a notation key.</a:t>
            </a:r>
          </a:p>
        </p:txBody>
      </p:sp>
      <p:sp>
        <p:nvSpPr>
          <p:cNvPr id="18" name="TextBox 17">
            <a:extLst>
              <a:ext uri="{FF2B5EF4-FFF2-40B4-BE49-F238E27FC236}">
                <a16:creationId xmlns:a16="http://schemas.microsoft.com/office/drawing/2014/main" id="{0E12DD7C-1C47-9EED-86FF-5999D8F4F435}"/>
              </a:ext>
            </a:extLst>
          </p:cNvPr>
          <p:cNvSpPr txBox="1"/>
          <p:nvPr/>
        </p:nvSpPr>
        <p:spPr>
          <a:xfrm>
            <a:off x="6687812" y="3084537"/>
            <a:ext cx="652788" cy="688923"/>
          </a:xfrm>
          <a:prstGeom prst="rect">
            <a:avLst/>
          </a:prstGeom>
          <a:noFill/>
          <a:ln w="38100">
            <a:solidFill>
              <a:srgbClr val="FF0000"/>
            </a:solidFill>
          </a:ln>
        </p:spPr>
        <p:txBody>
          <a:bodyPr wrap="square" rtlCol="0">
            <a:spAutoFit/>
          </a:bodyPr>
          <a:lstStyle/>
          <a:p>
            <a:endParaRPr lang="en-US"/>
          </a:p>
        </p:txBody>
      </p:sp>
      <p:sp>
        <p:nvSpPr>
          <p:cNvPr id="20" name="TextBox 19">
            <a:extLst>
              <a:ext uri="{FF2B5EF4-FFF2-40B4-BE49-F238E27FC236}">
                <a16:creationId xmlns:a16="http://schemas.microsoft.com/office/drawing/2014/main" id="{BE4E441D-3A12-FEEF-3001-FB89B78A61E9}"/>
              </a:ext>
            </a:extLst>
          </p:cNvPr>
          <p:cNvSpPr txBox="1"/>
          <p:nvPr/>
        </p:nvSpPr>
        <p:spPr>
          <a:xfrm>
            <a:off x="9298029" y="3084537"/>
            <a:ext cx="2881971" cy="620688"/>
          </a:xfrm>
          <a:prstGeom prst="rect">
            <a:avLst/>
          </a:prstGeom>
          <a:noFill/>
          <a:ln w="38100">
            <a:solidFill>
              <a:srgbClr val="FF0000"/>
            </a:solidFill>
          </a:ln>
        </p:spPr>
        <p:txBody>
          <a:bodyPr wrap="square" rtlCol="0">
            <a:spAutoFit/>
          </a:bodyPr>
          <a:lstStyle/>
          <a:p>
            <a:endParaRPr lang="en-US"/>
          </a:p>
        </p:txBody>
      </p:sp>
      <p:grpSp>
        <p:nvGrpSpPr>
          <p:cNvPr id="25" name="Group 24">
            <a:extLst>
              <a:ext uri="{FF2B5EF4-FFF2-40B4-BE49-F238E27FC236}">
                <a16:creationId xmlns:a16="http://schemas.microsoft.com/office/drawing/2014/main" id="{CBFA8D71-EDCE-06A0-6C83-210CDD5522E5}"/>
              </a:ext>
            </a:extLst>
          </p:cNvPr>
          <p:cNvGrpSpPr/>
          <p:nvPr/>
        </p:nvGrpSpPr>
        <p:grpSpPr>
          <a:xfrm>
            <a:off x="4971015" y="5267106"/>
            <a:ext cx="6957006" cy="954107"/>
            <a:chOff x="4952162" y="5870422"/>
            <a:chExt cx="6957006" cy="954107"/>
          </a:xfrm>
        </p:grpSpPr>
        <p:sp>
          <p:nvSpPr>
            <p:cNvPr id="23" name="TextBox 22">
              <a:extLst>
                <a:ext uri="{FF2B5EF4-FFF2-40B4-BE49-F238E27FC236}">
                  <a16:creationId xmlns:a16="http://schemas.microsoft.com/office/drawing/2014/main" id="{713183A4-30AE-39D0-C405-4D334FDA0A99}"/>
                </a:ext>
              </a:extLst>
            </p:cNvPr>
            <p:cNvSpPr txBox="1"/>
            <p:nvPr/>
          </p:nvSpPr>
          <p:spPr>
            <a:xfrm>
              <a:off x="5432078" y="5870422"/>
              <a:ext cx="6477090" cy="954107"/>
            </a:xfrm>
            <a:prstGeom prst="rect">
              <a:avLst/>
            </a:prstGeom>
            <a:noFill/>
          </p:spPr>
          <p:txBody>
            <a:bodyPr wrap="square" rtlCol="0">
              <a:spAutoFit/>
            </a:bodyPr>
            <a:lstStyle/>
            <a:p>
              <a:pPr algn="just"/>
              <a:r>
                <a:rPr lang="en-US" sz="1400" dirty="0">
                  <a:solidFill>
                    <a:srgbClr val="0070C0"/>
                  </a:solidFill>
                  <a:latin typeface="Frutiger LT Pro 57 Condensed" panose="020B0606020204020204" pitchFamily="34" charset="0"/>
                </a:rPr>
                <a:t>Note the white cells in the column of “categories” are not editable. These are standard categories that have been developed for users of the </a:t>
              </a:r>
              <a:r>
                <a:rPr lang="en-US" sz="1400" i="1" dirty="0">
                  <a:solidFill>
                    <a:srgbClr val="0070C0"/>
                  </a:solidFill>
                  <a:latin typeface="Frutiger LT Pro 57 Condensed" panose="020B0606020204020204" pitchFamily="34" charset="0"/>
                </a:rPr>
                <a:t>Software </a:t>
              </a:r>
              <a:r>
                <a:rPr lang="en-US" sz="1400" dirty="0">
                  <a:solidFill>
                    <a:srgbClr val="0070C0"/>
                  </a:solidFill>
                  <a:latin typeface="Frutiger LT Pro 57 Condensed" panose="020B0606020204020204" pitchFamily="34" charset="0"/>
                </a:rPr>
                <a:t>to ensure all GHG emissions/removals transfer to the UNFCCC ETF Reporting Tool (e.g. “other liquid fuels [IPCC Software 1.A.4.c.ii]” in the image above). </a:t>
              </a:r>
            </a:p>
          </p:txBody>
        </p:sp>
        <p:pic>
          <p:nvPicPr>
            <p:cNvPr id="24" name="Graphic 23" descr="Lightbulb with solid fill">
              <a:extLst>
                <a:ext uri="{FF2B5EF4-FFF2-40B4-BE49-F238E27FC236}">
                  <a16:creationId xmlns:a16="http://schemas.microsoft.com/office/drawing/2014/main" id="{E1ECFE45-FE3C-56C1-6F08-7FDC34E2B2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2162" y="5939759"/>
              <a:ext cx="599989" cy="599989"/>
            </a:xfrm>
            <a:prstGeom prst="rect">
              <a:avLst/>
            </a:prstGeom>
          </p:spPr>
        </p:pic>
      </p:grpSp>
      <p:sp>
        <p:nvSpPr>
          <p:cNvPr id="6" name="Title 6">
            <a:extLst>
              <a:ext uri="{FF2B5EF4-FFF2-40B4-BE49-F238E27FC236}">
                <a16:creationId xmlns:a16="http://schemas.microsoft.com/office/drawing/2014/main" id="{D97EB826-3DAD-DD51-A961-D04E3DAC6B9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Prepare Data for Upload to CRT - White Cells</a:t>
            </a:r>
          </a:p>
        </p:txBody>
      </p:sp>
      <p:pic>
        <p:nvPicPr>
          <p:cNvPr id="3" name="Picture 2">
            <a:extLst>
              <a:ext uri="{FF2B5EF4-FFF2-40B4-BE49-F238E27FC236}">
                <a16:creationId xmlns:a16="http://schemas.microsoft.com/office/drawing/2014/main" id="{1969BF0A-7D3E-85F3-7078-45C804EBF57B}"/>
              </a:ext>
            </a:extLst>
          </p:cNvPr>
          <p:cNvPicPr>
            <a:picLocks noChangeAspect="1"/>
          </p:cNvPicPr>
          <p:nvPr/>
        </p:nvPicPr>
        <p:blipFill>
          <a:blip r:embed="rId6"/>
          <a:stretch>
            <a:fillRect/>
          </a:stretch>
        </p:blipFill>
        <p:spPr>
          <a:xfrm>
            <a:off x="2068975" y="2696312"/>
            <a:ext cx="2529551" cy="1008913"/>
          </a:xfrm>
          <a:prstGeom prst="rect">
            <a:avLst/>
          </a:prstGeom>
        </p:spPr>
      </p:pic>
      <p:pic>
        <p:nvPicPr>
          <p:cNvPr id="2" name="Graphic 1" descr="Award ribbon with star">
            <a:extLst>
              <a:ext uri="{FF2B5EF4-FFF2-40B4-BE49-F238E27FC236}">
                <a16:creationId xmlns:a16="http://schemas.microsoft.com/office/drawing/2014/main" id="{58A8AA1D-00CC-5D2A-C7EB-697BE568CBE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211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85A62D0-3AC3-20F2-2382-33258D3D7CE8}"/>
              </a:ext>
            </a:extLst>
          </p:cNvPr>
          <p:cNvSpPr txBox="1"/>
          <p:nvPr/>
        </p:nvSpPr>
        <p:spPr>
          <a:xfrm>
            <a:off x="696000" y="910438"/>
            <a:ext cx="10800000" cy="5078313"/>
          </a:xfrm>
          <a:prstGeom prst="rect">
            <a:avLst/>
          </a:prstGeom>
          <a:noFill/>
        </p:spPr>
        <p:txBody>
          <a:bodyPr wrap="square" rtlCol="0">
            <a:spAutoFit/>
          </a:bodyPr>
          <a:lstStyle/>
          <a:p>
            <a:r>
              <a:rPr lang="en-US" sz="1800" b="1" i="0" u="none" strike="noStrike" baseline="0" dirty="0">
                <a:solidFill>
                  <a:srgbClr val="0070C0"/>
                </a:solidFill>
                <a:latin typeface="+mn-lt"/>
              </a:rPr>
              <a:t>Right click or double click and Select “Edit” </a:t>
            </a:r>
            <a:r>
              <a:rPr lang="en-US" sz="1800" i="0" u="none" strike="noStrike" baseline="0" dirty="0">
                <a:solidFill>
                  <a:srgbClr val="0070C0"/>
                </a:solidFill>
                <a:latin typeface="+mn-lt"/>
              </a:rPr>
              <a:t>to o</a:t>
            </a:r>
            <a:r>
              <a:rPr lang="en-US" sz="1800" b="0" i="0" u="none" strike="noStrike" baseline="0" dirty="0">
                <a:solidFill>
                  <a:srgbClr val="0070C0"/>
                </a:solidFill>
                <a:latin typeface="+mn-lt"/>
              </a:rPr>
              <a:t>pen a dialog </a:t>
            </a:r>
            <a:br>
              <a:rPr lang="en-US" sz="1800" b="0" i="0" u="none" strike="noStrike" baseline="0" dirty="0">
                <a:solidFill>
                  <a:srgbClr val="0070C0"/>
                </a:solidFill>
                <a:latin typeface="+mn-lt"/>
              </a:rPr>
            </a:br>
            <a:r>
              <a:rPr lang="en-US" sz="1800" b="0" i="0" u="none" strike="noStrike" baseline="0" dirty="0">
                <a:solidFill>
                  <a:srgbClr val="0070C0"/>
                </a:solidFill>
                <a:latin typeface="+mn-lt"/>
              </a:rPr>
              <a:t>box where to compile all information</a:t>
            </a:r>
            <a:r>
              <a:rPr lang="en-US" sz="1800" b="0" i="0" u="none" strike="noStrike" dirty="0">
                <a:solidFill>
                  <a:srgbClr val="0070C0"/>
                </a:solidFill>
                <a:latin typeface="+mn-lt"/>
              </a:rPr>
              <a:t> </a:t>
            </a:r>
            <a:r>
              <a:rPr lang="en-US" sz="1800" b="0" i="0" u="none" strike="noStrike" baseline="0" dirty="0">
                <a:solidFill>
                  <a:srgbClr val="0070C0"/>
                </a:solidFill>
                <a:latin typeface="+mn-lt"/>
              </a:rPr>
              <a:t>relevant for the type of selected</a:t>
            </a:r>
          </a:p>
          <a:p>
            <a:r>
              <a:rPr lang="en-US" sz="1800" b="0" i="0" u="none" strike="noStrike" baseline="0" dirty="0">
                <a:solidFill>
                  <a:srgbClr val="0070C0"/>
                </a:solidFill>
                <a:latin typeface="+mn-lt"/>
              </a:rPr>
              <a:t>CRT Variable. </a:t>
            </a:r>
          </a:p>
          <a:p>
            <a:endParaRPr lang="en-US" dirty="0">
              <a:solidFill>
                <a:srgbClr val="0070C0"/>
              </a:solidFill>
              <a:latin typeface="+mn-lt"/>
            </a:endParaRPr>
          </a:p>
          <a:p>
            <a:r>
              <a:rPr lang="en-US" dirty="0">
                <a:solidFill>
                  <a:srgbClr val="0070C0"/>
                </a:solidFill>
                <a:latin typeface="+mn-lt"/>
              </a:rPr>
              <a:t>For all types of variables (values and notation keys)</a:t>
            </a:r>
            <a:r>
              <a:rPr lang="en-US" strike="sngStrike" dirty="0">
                <a:solidFill>
                  <a:srgbClr val="0070C0"/>
                </a:solidFill>
                <a:latin typeface="+mn-lt"/>
              </a:rPr>
              <a:t> </a:t>
            </a:r>
            <a:r>
              <a:rPr lang="en-US" dirty="0">
                <a:solidFill>
                  <a:srgbClr val="0070C0"/>
                </a:solidFill>
                <a:latin typeface="+mn-lt"/>
              </a:rPr>
              <a:t>the following options appear:</a:t>
            </a:r>
            <a:endParaRPr lang="en-US" sz="1800" i="0" u="none" strike="noStrike" baseline="0" dirty="0">
              <a:solidFill>
                <a:srgbClr val="0070C0"/>
              </a:solidFill>
              <a:latin typeface="+mn-lt"/>
            </a:endParaRPr>
          </a:p>
          <a:p>
            <a:endParaRPr lang="en-US" sz="1800" b="0" i="0" u="none" strike="noStrike" baseline="0" dirty="0">
              <a:solidFill>
                <a:srgbClr val="0070C0"/>
              </a:solidFill>
              <a:latin typeface="+mn-lt"/>
            </a:endParaRPr>
          </a:p>
          <a:p>
            <a:pPr marL="285750" indent="-285750">
              <a:buFont typeface="Arial" panose="020B0604020202020204" pitchFamily="34" charset="0"/>
              <a:buChar char="•"/>
            </a:pPr>
            <a:r>
              <a:rPr lang="en-US" b="1" dirty="0">
                <a:solidFill>
                  <a:srgbClr val="0070C0"/>
                </a:solidFill>
                <a:latin typeface="+mn-lt"/>
              </a:rPr>
              <a:t>Summary: </a:t>
            </a:r>
            <a:r>
              <a:rPr lang="en-US" dirty="0">
                <a:solidFill>
                  <a:srgbClr val="0070C0"/>
                </a:solidFill>
                <a:latin typeface="+mn-lt"/>
              </a:rPr>
              <a:t>Contains basic information, such as the UID for the UNFCCC ETF Reporting Tool, as well as the current value </a:t>
            </a:r>
            <a:r>
              <a:rPr lang="en-US" i="1" dirty="0">
                <a:solidFill>
                  <a:srgbClr val="0070C0"/>
                </a:solidFill>
                <a:latin typeface="+mn-lt"/>
              </a:rPr>
              <a:t>(this is not visible in case of multiple cells selection)</a:t>
            </a:r>
          </a:p>
          <a:p>
            <a:pPr marL="285750" indent="-285750">
              <a:buFont typeface="Arial" panose="020B0604020202020204" pitchFamily="34" charset="0"/>
              <a:buChar char="•"/>
            </a:pPr>
            <a:r>
              <a:rPr lang="en-US" sz="1800" b="1" i="0" u="none" strike="noStrike" baseline="0" dirty="0">
                <a:solidFill>
                  <a:srgbClr val="0070C0"/>
                </a:solidFill>
                <a:latin typeface="+mn-lt"/>
              </a:rPr>
              <a:t>Description: </a:t>
            </a:r>
            <a:r>
              <a:rPr lang="en-US" sz="1800" i="0" u="none" strike="noStrike" baseline="0" dirty="0">
                <a:solidFill>
                  <a:srgbClr val="0070C0"/>
                </a:solidFill>
                <a:latin typeface="+mn-lt"/>
              </a:rPr>
              <a:t>Provides a space for the user to describe </a:t>
            </a:r>
            <a:r>
              <a:rPr lang="en-US" dirty="0">
                <a:solidFill>
                  <a:srgbClr val="0070C0"/>
                </a:solidFill>
                <a:latin typeface="+mn-lt"/>
              </a:rPr>
              <a:t>a</a:t>
            </a:r>
            <a:r>
              <a:rPr lang="en-US" sz="1800" i="0" u="none" strike="noStrike" baseline="0" dirty="0">
                <a:solidFill>
                  <a:srgbClr val="0070C0"/>
                </a:solidFill>
                <a:latin typeface="+mn-lt"/>
              </a:rPr>
              <a:t> variable (e.g. for CRT category</a:t>
            </a:r>
            <a:r>
              <a:rPr lang="en-US" sz="1800" i="0" u="none" strike="noStrike" dirty="0">
                <a:solidFill>
                  <a:srgbClr val="0070C0"/>
                </a:solidFill>
                <a:latin typeface="+mn-lt"/>
              </a:rPr>
              <a:t> 1.B.2) </a:t>
            </a:r>
            <a:r>
              <a:rPr lang="en-US" sz="1800" i="0" u="none" strike="noStrike" baseline="0" dirty="0">
                <a:solidFill>
                  <a:srgbClr val="0070C0"/>
                </a:solidFill>
                <a:latin typeface="+mn-lt"/>
              </a:rPr>
              <a:t> </a:t>
            </a:r>
            <a:r>
              <a:rPr lang="en-US" dirty="0">
                <a:solidFill>
                  <a:srgbClr val="0070C0"/>
                </a:solidFill>
                <a:latin typeface="+mn-lt"/>
              </a:rPr>
              <a:t>(see </a:t>
            </a:r>
            <a:r>
              <a:rPr lang="en-US" dirty="0">
                <a:solidFill>
                  <a:srgbClr val="0070C0"/>
                </a:solidFill>
                <a:highlight>
                  <a:srgbClr val="E9EDF4"/>
                </a:highlight>
                <a:latin typeface="+mn-lt"/>
                <a:hlinkClick r:id="rId2" action="ppaction://hlinksldjump"/>
              </a:rPr>
              <a:t>Description</a:t>
            </a:r>
            <a:r>
              <a:rPr lang="en-US" dirty="0">
                <a:solidFill>
                  <a:srgbClr val="0070C0"/>
                </a:solidFill>
                <a:latin typeface="+mn-lt"/>
              </a:rPr>
              <a:t>)</a:t>
            </a:r>
            <a:r>
              <a:rPr lang="en-US" sz="1800" i="0" u="none" strike="noStrike" baseline="0" dirty="0">
                <a:solidFill>
                  <a:srgbClr val="0070C0"/>
                </a:solidFill>
                <a:latin typeface="+mn-lt"/>
              </a:rPr>
              <a:t> </a:t>
            </a:r>
          </a:p>
          <a:p>
            <a:pPr marL="285750" indent="-285750">
              <a:buFont typeface="Arial" panose="020B0604020202020204" pitchFamily="34" charset="0"/>
              <a:buChar char="•"/>
            </a:pPr>
            <a:r>
              <a:rPr lang="en-US" dirty="0">
                <a:solidFill>
                  <a:srgbClr val="0070C0"/>
                </a:solidFill>
                <a:latin typeface="+mn-lt"/>
              </a:rPr>
              <a:t>Two separate tabs for </a:t>
            </a:r>
            <a:r>
              <a:rPr lang="en-US" b="1" dirty="0">
                <a:solidFill>
                  <a:srgbClr val="0070C0"/>
                </a:solidFill>
                <a:latin typeface="+mn-lt"/>
              </a:rPr>
              <a:t>User comment</a:t>
            </a:r>
            <a:r>
              <a:rPr lang="en-US" dirty="0">
                <a:solidFill>
                  <a:srgbClr val="0070C0"/>
                </a:solidFill>
                <a:latin typeface="+mn-lt"/>
              </a:rPr>
              <a:t> and </a:t>
            </a:r>
            <a:r>
              <a:rPr lang="en-US" b="1" dirty="0">
                <a:solidFill>
                  <a:srgbClr val="0070C0"/>
                </a:solidFill>
                <a:latin typeface="+mn-lt"/>
              </a:rPr>
              <a:t>Official Comment </a:t>
            </a:r>
            <a:r>
              <a:rPr lang="en-US" dirty="0">
                <a:solidFill>
                  <a:srgbClr val="0070C0"/>
                </a:solidFill>
                <a:latin typeface="+mn-lt"/>
              </a:rPr>
              <a:t>(see </a:t>
            </a:r>
            <a:r>
              <a:rPr lang="en-US" dirty="0">
                <a:solidFill>
                  <a:srgbClr val="0070C0"/>
                </a:solidFill>
                <a:highlight>
                  <a:srgbClr val="E9EDF4"/>
                </a:highlight>
                <a:latin typeface="+mn-lt"/>
                <a:hlinkClick r:id="rId3" action="ppaction://hlinksldjump"/>
              </a:rPr>
              <a:t>Providing comments</a:t>
            </a:r>
            <a:r>
              <a:rPr lang="en-US" dirty="0">
                <a:solidFill>
                  <a:srgbClr val="0070C0"/>
                </a:solidFill>
                <a:latin typeface="+mn-lt"/>
              </a:rPr>
              <a:t>) </a:t>
            </a:r>
            <a:r>
              <a:rPr lang="en-US" sz="1800" i="0" u="none" strike="noStrike" baseline="0" dirty="0">
                <a:solidFill>
                  <a:srgbClr val="0070C0"/>
                </a:solidFill>
                <a:latin typeface="+mn-lt"/>
              </a:rPr>
              <a:t> </a:t>
            </a:r>
          </a:p>
          <a:p>
            <a:endParaRPr lang="en-US" dirty="0">
              <a:solidFill>
                <a:srgbClr val="0070C0"/>
              </a:solidFill>
              <a:highlight>
                <a:srgbClr val="FFFF00"/>
              </a:highlight>
              <a:latin typeface="+mn-lt"/>
            </a:endParaRPr>
          </a:p>
          <a:p>
            <a:r>
              <a:rPr lang="en-US" dirty="0">
                <a:solidFill>
                  <a:srgbClr val="0070C0"/>
                </a:solidFill>
                <a:latin typeface="+mn-lt"/>
              </a:rPr>
              <a:t>In addition, where selecting </a:t>
            </a:r>
            <a:r>
              <a:rPr lang="en-US" b="1" dirty="0">
                <a:solidFill>
                  <a:srgbClr val="0070C0"/>
                </a:solidFill>
                <a:latin typeface="+mn-lt"/>
              </a:rPr>
              <a:t>Edit</a:t>
            </a:r>
            <a:r>
              <a:rPr lang="en-US" dirty="0">
                <a:solidFill>
                  <a:srgbClr val="0070C0"/>
                </a:solidFill>
                <a:latin typeface="+mn-lt"/>
              </a:rPr>
              <a:t> on a cell that contains “IE”, “NE” or “FX” </a:t>
            </a:r>
            <a:br>
              <a:rPr lang="en-US" dirty="0">
                <a:solidFill>
                  <a:srgbClr val="0070C0"/>
                </a:solidFill>
                <a:latin typeface="+mn-lt"/>
              </a:rPr>
            </a:br>
            <a:r>
              <a:rPr lang="en-US" dirty="0">
                <a:solidFill>
                  <a:srgbClr val="0070C0"/>
                </a:solidFill>
                <a:latin typeface="+mn-lt"/>
              </a:rPr>
              <a:t>an additional tab appears to allow you to insert needed information for the CRT.</a:t>
            </a:r>
          </a:p>
          <a:p>
            <a:endParaRPr lang="en-US" b="1" dirty="0">
              <a:solidFill>
                <a:srgbClr val="0070C0"/>
              </a:solidFill>
              <a:latin typeface="+mn-lt"/>
            </a:endParaRPr>
          </a:p>
          <a:p>
            <a:pPr marL="285750" indent="-285750">
              <a:buFont typeface="Arial" panose="020B0604020202020204" pitchFamily="34" charset="0"/>
              <a:buChar char="•"/>
            </a:pPr>
            <a:r>
              <a:rPr lang="en-US" b="1" dirty="0">
                <a:solidFill>
                  <a:srgbClr val="0070C0"/>
                </a:solidFill>
                <a:latin typeface="+mn-lt"/>
              </a:rPr>
              <a:t>“IE” </a:t>
            </a:r>
            <a:r>
              <a:rPr lang="en-US" dirty="0">
                <a:solidFill>
                  <a:srgbClr val="0070C0"/>
                </a:solidFill>
                <a:latin typeface="+mn-lt"/>
              </a:rPr>
              <a:t>– see </a:t>
            </a:r>
            <a:r>
              <a:rPr lang="en-US" dirty="0">
                <a:solidFill>
                  <a:srgbClr val="0070C0"/>
                </a:solidFill>
                <a:highlight>
                  <a:srgbClr val="E9EDF4"/>
                </a:highlight>
                <a:latin typeface="+mn-lt"/>
                <a:hlinkClick r:id="rId4" action="ppaction://hlinksldjump"/>
              </a:rPr>
              <a:t>Reporting of "IE" </a:t>
            </a:r>
            <a:endParaRPr lang="en-US" dirty="0">
              <a:solidFill>
                <a:srgbClr val="0070C0"/>
              </a:solidFill>
              <a:highlight>
                <a:srgbClr val="E9EDF4"/>
              </a:highlight>
              <a:latin typeface="+mn-lt"/>
            </a:endParaRPr>
          </a:p>
          <a:p>
            <a:pPr marL="285750" indent="-285750">
              <a:buFont typeface="Arial" panose="020B0604020202020204" pitchFamily="34" charset="0"/>
              <a:buChar char="•"/>
            </a:pPr>
            <a:r>
              <a:rPr lang="en-US" b="1" dirty="0">
                <a:solidFill>
                  <a:srgbClr val="0070C0"/>
                </a:solidFill>
                <a:latin typeface="+mn-lt"/>
              </a:rPr>
              <a:t>“NE” </a:t>
            </a:r>
            <a:r>
              <a:rPr lang="en-US" dirty="0">
                <a:solidFill>
                  <a:srgbClr val="0070C0"/>
                </a:solidFill>
                <a:latin typeface="+mn-lt"/>
              </a:rPr>
              <a:t>– see </a:t>
            </a:r>
            <a:r>
              <a:rPr lang="en-US" dirty="0">
                <a:solidFill>
                  <a:srgbClr val="0070C0"/>
                </a:solidFill>
                <a:highlight>
                  <a:srgbClr val="E9EDF4"/>
                </a:highlight>
                <a:latin typeface="+mn-lt"/>
                <a:hlinkClick r:id="rId5" action="ppaction://hlinksldjump"/>
              </a:rPr>
              <a:t>Reporting of "NE" </a:t>
            </a:r>
            <a:endParaRPr lang="en-US" dirty="0">
              <a:solidFill>
                <a:srgbClr val="0070C0"/>
              </a:solidFill>
              <a:highlight>
                <a:srgbClr val="E9EDF4"/>
              </a:highlight>
              <a:latin typeface="+mn-lt"/>
            </a:endParaRPr>
          </a:p>
          <a:p>
            <a:pPr marL="285750" indent="-285750">
              <a:buFont typeface="Arial" panose="020B0604020202020204" pitchFamily="34" charset="0"/>
              <a:buChar char="•"/>
            </a:pPr>
            <a:r>
              <a:rPr lang="en-US" b="1" dirty="0">
                <a:solidFill>
                  <a:srgbClr val="0070C0"/>
                </a:solidFill>
                <a:latin typeface="+mn-lt"/>
              </a:rPr>
              <a:t>“FX” </a:t>
            </a:r>
            <a:r>
              <a:rPr lang="en-US" dirty="0">
                <a:solidFill>
                  <a:srgbClr val="0070C0"/>
                </a:solidFill>
                <a:latin typeface="+mn-lt"/>
              </a:rPr>
              <a:t>see </a:t>
            </a:r>
            <a:r>
              <a:rPr lang="en-US" dirty="0">
                <a:solidFill>
                  <a:srgbClr val="0070C0"/>
                </a:solidFill>
                <a:highlight>
                  <a:srgbClr val="E9EDF4"/>
                </a:highlight>
                <a:latin typeface="+mn-lt"/>
                <a:hlinkClick r:id="rId6" action="ppaction://hlinksldjump"/>
              </a:rPr>
              <a:t>Reporting of "FX" </a:t>
            </a:r>
            <a:endParaRPr lang="en-US" dirty="0">
              <a:solidFill>
                <a:srgbClr val="0070C0"/>
              </a:solidFill>
              <a:highlight>
                <a:srgbClr val="E9EDF4"/>
              </a:highlight>
              <a:latin typeface="+mn-lt"/>
            </a:endParaRPr>
          </a:p>
          <a:p>
            <a:pPr marL="285750" indent="-285750">
              <a:buFont typeface="Arial" panose="020B0604020202020204" pitchFamily="34" charset="0"/>
              <a:buChar char="•"/>
            </a:pPr>
            <a:endParaRPr lang="en-US" dirty="0">
              <a:solidFill>
                <a:srgbClr val="0070C0"/>
              </a:solidFill>
              <a:highlight>
                <a:srgbClr val="FFFF00"/>
              </a:highlight>
            </a:endParaRPr>
          </a:p>
        </p:txBody>
      </p:sp>
      <p:pic>
        <p:nvPicPr>
          <p:cNvPr id="22" name="Picture 21">
            <a:extLst>
              <a:ext uri="{FF2B5EF4-FFF2-40B4-BE49-F238E27FC236}">
                <a16:creationId xmlns:a16="http://schemas.microsoft.com/office/drawing/2014/main" id="{607BC540-1F4E-27D1-04F6-67E9CA35C4A3}"/>
              </a:ext>
            </a:extLst>
          </p:cNvPr>
          <p:cNvPicPr>
            <a:picLocks noChangeAspect="1"/>
          </p:cNvPicPr>
          <p:nvPr/>
        </p:nvPicPr>
        <p:blipFill>
          <a:blip r:embed="rId7"/>
          <a:stretch>
            <a:fillRect/>
          </a:stretch>
        </p:blipFill>
        <p:spPr>
          <a:xfrm>
            <a:off x="8229333" y="5263653"/>
            <a:ext cx="3266667" cy="1371429"/>
          </a:xfrm>
          <a:prstGeom prst="rect">
            <a:avLst/>
          </a:prstGeom>
          <a:ln w="3175">
            <a:solidFill>
              <a:schemeClr val="tx1"/>
            </a:solidFill>
          </a:ln>
        </p:spPr>
      </p:pic>
      <p:sp>
        <p:nvSpPr>
          <p:cNvPr id="13" name="Rectangle 12">
            <a:extLst>
              <a:ext uri="{FF2B5EF4-FFF2-40B4-BE49-F238E27FC236}">
                <a16:creationId xmlns:a16="http://schemas.microsoft.com/office/drawing/2014/main" id="{0211AE4E-CE87-B1B4-ED8B-F8BA552C46F5}"/>
              </a:ext>
            </a:extLst>
          </p:cNvPr>
          <p:cNvSpPr/>
          <p:nvPr/>
        </p:nvSpPr>
        <p:spPr>
          <a:xfrm>
            <a:off x="10428286" y="5616136"/>
            <a:ext cx="360000" cy="360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47B447B0-10E8-79D1-8DCE-A2D3BEFB1915}"/>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Edit -  White Cells</a:t>
            </a:r>
          </a:p>
        </p:txBody>
      </p:sp>
      <p:pic>
        <p:nvPicPr>
          <p:cNvPr id="2" name="Graphic 1" descr="Award ribbon with star">
            <a:extLst>
              <a:ext uri="{FF2B5EF4-FFF2-40B4-BE49-F238E27FC236}">
                <a16:creationId xmlns:a16="http://schemas.microsoft.com/office/drawing/2014/main" id="{3A8E33BE-0552-D5E8-A08B-2CFDAC14404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pic>
        <p:nvPicPr>
          <p:cNvPr id="10" name="Picture 9">
            <a:extLst>
              <a:ext uri="{FF2B5EF4-FFF2-40B4-BE49-F238E27FC236}">
                <a16:creationId xmlns:a16="http://schemas.microsoft.com/office/drawing/2014/main" id="{21775348-2AC4-9877-91C9-297F9AD7A280}"/>
              </a:ext>
            </a:extLst>
          </p:cNvPr>
          <p:cNvPicPr>
            <a:picLocks noChangeAspect="1"/>
          </p:cNvPicPr>
          <p:nvPr/>
        </p:nvPicPr>
        <p:blipFill>
          <a:blip r:embed="rId10"/>
          <a:stretch>
            <a:fillRect/>
          </a:stretch>
        </p:blipFill>
        <p:spPr>
          <a:xfrm>
            <a:off x="7906871" y="1060838"/>
            <a:ext cx="4076830" cy="1004897"/>
          </a:xfrm>
          <a:prstGeom prst="rect">
            <a:avLst/>
          </a:prstGeom>
          <a:ln w="3175">
            <a:solidFill>
              <a:schemeClr val="tx1"/>
            </a:solidFill>
          </a:ln>
        </p:spPr>
      </p:pic>
      <p:pic>
        <p:nvPicPr>
          <p:cNvPr id="24" name="Picture 23">
            <a:extLst>
              <a:ext uri="{FF2B5EF4-FFF2-40B4-BE49-F238E27FC236}">
                <a16:creationId xmlns:a16="http://schemas.microsoft.com/office/drawing/2014/main" id="{9F6DA5DD-1B0F-0DA3-C769-EF4041B5A6CD}"/>
              </a:ext>
            </a:extLst>
          </p:cNvPr>
          <p:cNvPicPr>
            <a:picLocks noChangeAspect="1"/>
          </p:cNvPicPr>
          <p:nvPr/>
        </p:nvPicPr>
        <p:blipFill>
          <a:blip r:embed="rId11"/>
          <a:stretch>
            <a:fillRect/>
          </a:stretch>
        </p:blipFill>
        <p:spPr>
          <a:xfrm>
            <a:off x="4221490" y="5276133"/>
            <a:ext cx="3266667" cy="1342857"/>
          </a:xfrm>
          <a:prstGeom prst="rect">
            <a:avLst/>
          </a:prstGeom>
          <a:ln w="3175">
            <a:solidFill>
              <a:schemeClr val="tx1"/>
            </a:solidFill>
          </a:ln>
        </p:spPr>
      </p:pic>
      <p:sp>
        <p:nvSpPr>
          <p:cNvPr id="25" name="Rectangle 24">
            <a:extLst>
              <a:ext uri="{FF2B5EF4-FFF2-40B4-BE49-F238E27FC236}">
                <a16:creationId xmlns:a16="http://schemas.microsoft.com/office/drawing/2014/main" id="{F82B7B60-B8C2-91B4-2F46-B599C2AA881A}"/>
              </a:ext>
            </a:extLst>
          </p:cNvPr>
          <p:cNvSpPr/>
          <p:nvPr/>
        </p:nvSpPr>
        <p:spPr>
          <a:xfrm>
            <a:off x="6386511" y="5587561"/>
            <a:ext cx="360000" cy="360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A64D0DD-B4C9-F1FD-F720-F2067376AD2B}"/>
              </a:ext>
            </a:extLst>
          </p:cNvPr>
          <p:cNvPicPr>
            <a:picLocks noChangeAspect="1"/>
          </p:cNvPicPr>
          <p:nvPr/>
        </p:nvPicPr>
        <p:blipFill>
          <a:blip r:embed="rId12"/>
          <a:stretch>
            <a:fillRect/>
          </a:stretch>
        </p:blipFill>
        <p:spPr>
          <a:xfrm>
            <a:off x="9130553" y="4291668"/>
            <a:ext cx="2365447" cy="914324"/>
          </a:xfrm>
          <a:prstGeom prst="rect">
            <a:avLst/>
          </a:prstGeom>
          <a:ln w="3175">
            <a:solidFill>
              <a:schemeClr val="tx1"/>
            </a:solidFill>
          </a:ln>
        </p:spPr>
      </p:pic>
      <p:sp>
        <p:nvSpPr>
          <p:cNvPr id="28" name="Rectangle 27">
            <a:extLst>
              <a:ext uri="{FF2B5EF4-FFF2-40B4-BE49-F238E27FC236}">
                <a16:creationId xmlns:a16="http://schemas.microsoft.com/office/drawing/2014/main" id="{82636355-6ACC-EED7-69F4-57488BE22ED6}"/>
              </a:ext>
            </a:extLst>
          </p:cNvPr>
          <p:cNvSpPr/>
          <p:nvPr/>
        </p:nvSpPr>
        <p:spPr>
          <a:xfrm>
            <a:off x="11018836" y="4446847"/>
            <a:ext cx="252000" cy="252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36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1" end="11"/>
                                            </p:txEl>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500" fill="hold"/>
                                        <p:tgtEl>
                                          <p:spTgt spid="25"/>
                                        </p:tgtEl>
                                        <p:attrNameLst>
                                          <p:attrName>ppt_x</p:attrName>
                                        </p:attrNameLst>
                                      </p:cBhvr>
                                      <p:tavLst>
                                        <p:tav tm="0">
                                          <p:val>
                                            <p:strVal val="#ppt_x"/>
                                          </p:val>
                                        </p:tav>
                                        <p:tav tm="100000">
                                          <p:val>
                                            <p:strVal val="#ppt_x"/>
                                          </p:val>
                                        </p:tav>
                                      </p:tavLst>
                                    </p:anim>
                                    <p:anim calcmode="lin" valueType="num">
                                      <p:cBhvr additive="base">
                                        <p:cTn id="1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2" end="12"/>
                                            </p:txEl>
                                          </p:spTgt>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3" end="13"/>
                                            </p:txEl>
                                          </p:spTgt>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8"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36744D2-CA89-ACC6-64CD-17DE2B2A3C9E}"/>
              </a:ext>
            </a:extLst>
          </p:cNvPr>
          <p:cNvPicPr>
            <a:picLocks noChangeAspect="1"/>
          </p:cNvPicPr>
          <p:nvPr/>
        </p:nvPicPr>
        <p:blipFill>
          <a:blip r:embed="rId2"/>
          <a:stretch>
            <a:fillRect/>
          </a:stretch>
        </p:blipFill>
        <p:spPr>
          <a:xfrm>
            <a:off x="6153528" y="3151449"/>
            <a:ext cx="6038471" cy="2925501"/>
          </a:xfrm>
          <a:prstGeom prst="rect">
            <a:avLst/>
          </a:prstGeom>
        </p:spPr>
      </p:pic>
      <p:pic>
        <p:nvPicPr>
          <p:cNvPr id="12" name="Picture 11">
            <a:extLst>
              <a:ext uri="{FF2B5EF4-FFF2-40B4-BE49-F238E27FC236}">
                <a16:creationId xmlns:a16="http://schemas.microsoft.com/office/drawing/2014/main" id="{6EF77FE6-6FAD-7C34-2A09-4D269D3F4ABD}"/>
              </a:ext>
            </a:extLst>
          </p:cNvPr>
          <p:cNvPicPr>
            <a:picLocks noChangeAspect="1"/>
          </p:cNvPicPr>
          <p:nvPr/>
        </p:nvPicPr>
        <p:blipFill>
          <a:blip r:embed="rId3"/>
          <a:stretch>
            <a:fillRect/>
          </a:stretch>
        </p:blipFill>
        <p:spPr>
          <a:xfrm>
            <a:off x="6181057" y="1078789"/>
            <a:ext cx="5986245" cy="1712103"/>
          </a:xfrm>
          <a:prstGeom prst="rect">
            <a:avLst/>
          </a:prstGeom>
        </p:spPr>
      </p:pic>
      <p:sp>
        <p:nvSpPr>
          <p:cNvPr id="14" name="TextBox 13">
            <a:extLst>
              <a:ext uri="{FF2B5EF4-FFF2-40B4-BE49-F238E27FC236}">
                <a16:creationId xmlns:a16="http://schemas.microsoft.com/office/drawing/2014/main" id="{785A62D0-3AC3-20F2-2382-33258D3D7CE8}"/>
              </a:ext>
            </a:extLst>
          </p:cNvPr>
          <p:cNvSpPr txBox="1"/>
          <p:nvPr/>
        </p:nvSpPr>
        <p:spPr>
          <a:xfrm>
            <a:off x="187020" y="770643"/>
            <a:ext cx="5908979" cy="5601533"/>
          </a:xfrm>
          <a:prstGeom prst="rect">
            <a:avLst/>
          </a:prstGeom>
          <a:noFill/>
        </p:spPr>
        <p:txBody>
          <a:bodyPr wrap="square" rtlCol="0">
            <a:spAutoFit/>
          </a:bodyPr>
          <a:lstStyle/>
          <a:p>
            <a:pPr marL="285750" indent="-285750">
              <a:buFont typeface="Arial" panose="020B0604020202020204" pitchFamily="34" charset="0"/>
              <a:buChar char="•"/>
            </a:pPr>
            <a:endParaRPr lang="en-US" b="1" dirty="0">
              <a:solidFill>
                <a:srgbClr val="0070C0"/>
              </a:solidFill>
              <a:latin typeface="+mn-lt"/>
            </a:endParaRPr>
          </a:p>
          <a:p>
            <a:pPr marL="342900" indent="-342900">
              <a:buFont typeface="+mj-lt"/>
              <a:buAutoNum type="arabicPeriod"/>
            </a:pPr>
            <a:r>
              <a:rPr lang="en-US" sz="1600" dirty="0">
                <a:solidFill>
                  <a:srgbClr val="0070C0"/>
                </a:solidFill>
                <a:latin typeface="+mn-lt"/>
              </a:rPr>
              <a:t>Either </a:t>
            </a:r>
            <a:r>
              <a:rPr lang="en-US" sz="1600" b="1" dirty="0">
                <a:solidFill>
                  <a:srgbClr val="0070C0"/>
                </a:solidFill>
                <a:latin typeface="+mn-lt"/>
              </a:rPr>
              <a:t>right click or double click </a:t>
            </a:r>
            <a:r>
              <a:rPr lang="en-US" sz="1600" dirty="0">
                <a:solidFill>
                  <a:srgbClr val="0070C0"/>
                </a:solidFill>
                <a:latin typeface="+mn-lt"/>
              </a:rPr>
              <a:t>on the </a:t>
            </a:r>
            <a:r>
              <a:rPr lang="en-US" sz="1600" u="sng" dirty="0">
                <a:solidFill>
                  <a:srgbClr val="0070C0"/>
                </a:solidFill>
                <a:latin typeface="+mn-lt"/>
              </a:rPr>
              <a:t>value associated with the </a:t>
            </a:r>
            <a:br>
              <a:rPr lang="en-US" sz="1600" u="sng" dirty="0">
                <a:solidFill>
                  <a:srgbClr val="0070C0"/>
                </a:solidFill>
                <a:latin typeface="+mn-lt"/>
              </a:rPr>
            </a:br>
            <a:r>
              <a:rPr lang="en-US" sz="1600" u="sng" dirty="0">
                <a:solidFill>
                  <a:srgbClr val="0070C0"/>
                </a:solidFill>
                <a:latin typeface="+mn-lt"/>
              </a:rPr>
              <a:t>description</a:t>
            </a:r>
            <a:r>
              <a:rPr lang="en-US" sz="1600" dirty="0">
                <a:solidFill>
                  <a:srgbClr val="0070C0"/>
                </a:solidFill>
                <a:latin typeface="+mn-lt"/>
              </a:rPr>
              <a:t> and select </a:t>
            </a:r>
            <a:r>
              <a:rPr lang="en-US" sz="1600" b="1" dirty="0">
                <a:solidFill>
                  <a:srgbClr val="0070C0"/>
                </a:solidFill>
                <a:latin typeface="+mn-lt"/>
              </a:rPr>
              <a:t>Edit.</a:t>
            </a:r>
            <a:endParaRPr lang="en-US" sz="1600" dirty="0">
              <a:solidFill>
                <a:srgbClr val="0070C0"/>
              </a:solidFill>
              <a:latin typeface="+mn-lt"/>
            </a:endParaRPr>
          </a:p>
          <a:p>
            <a:pPr marL="342900" indent="-342900">
              <a:buFont typeface="+mj-lt"/>
              <a:buAutoNum type="arabicPeriod"/>
            </a:pPr>
            <a:r>
              <a:rPr lang="en-US" sz="1600" b="1" dirty="0">
                <a:solidFill>
                  <a:srgbClr val="0070C0"/>
                </a:solidFill>
                <a:latin typeface="+mn-lt"/>
              </a:rPr>
              <a:t>Toggle to Description</a:t>
            </a:r>
            <a:r>
              <a:rPr lang="en-US" sz="1600" dirty="0">
                <a:solidFill>
                  <a:srgbClr val="0070C0"/>
                </a:solidFill>
                <a:latin typeface="+mn-lt"/>
              </a:rPr>
              <a:t>; in most cases this box is blank.  In the event the CRT has a “Description” column (e.g. for 2(I)A-H)) </a:t>
            </a:r>
            <a:br>
              <a:rPr lang="en-US" sz="1600" dirty="0">
                <a:solidFill>
                  <a:srgbClr val="0070C0"/>
                </a:solidFill>
                <a:latin typeface="+mn-lt"/>
              </a:rPr>
            </a:br>
            <a:r>
              <a:rPr lang="en-US" sz="1600" dirty="0">
                <a:solidFill>
                  <a:srgbClr val="0070C0"/>
                </a:solidFill>
                <a:latin typeface="+mn-lt"/>
              </a:rPr>
              <a:t>this will be pre-populated with description(s)  from the </a:t>
            </a:r>
            <a:r>
              <a:rPr lang="en-US" sz="1600" i="1" dirty="0">
                <a:solidFill>
                  <a:srgbClr val="0070C0"/>
                </a:solidFill>
                <a:latin typeface="+mn-lt"/>
              </a:rPr>
              <a:t>Software</a:t>
            </a:r>
            <a:br>
              <a:rPr lang="en-US" sz="1600" dirty="0">
                <a:solidFill>
                  <a:srgbClr val="0070C0"/>
                </a:solidFill>
                <a:latin typeface="+mn-lt"/>
              </a:rPr>
            </a:br>
            <a:r>
              <a:rPr lang="en-US" sz="1600" dirty="0">
                <a:solidFill>
                  <a:srgbClr val="0070C0"/>
                </a:solidFill>
                <a:latin typeface="+mn-lt"/>
              </a:rPr>
              <a:t>to be transferred to the UNFCCC</a:t>
            </a:r>
            <a:r>
              <a:rPr lang="en-US" sz="1600" i="1" dirty="0">
                <a:solidFill>
                  <a:srgbClr val="0070C0"/>
                </a:solidFill>
                <a:latin typeface="+mn-lt"/>
              </a:rPr>
              <a:t>. </a:t>
            </a:r>
          </a:p>
          <a:p>
            <a:pPr marL="800100" lvl="1" indent="-342900">
              <a:buFont typeface="Wingdings" panose="05000000000000000000" pitchFamily="2" charset="2"/>
              <a:buChar char="ü"/>
            </a:pPr>
            <a:r>
              <a:rPr lang="en-US" sz="1400" i="1" dirty="0">
                <a:solidFill>
                  <a:srgbClr val="0070C0"/>
                </a:solidFill>
                <a:latin typeface="+mn-lt"/>
              </a:rPr>
              <a:t>Where there is no specific “Description” column in the CRT, the user may still input user specific documentation in this cell, however this information will not transfer to UNFCCC.</a:t>
            </a:r>
          </a:p>
          <a:p>
            <a:pPr marL="342900" indent="-342900">
              <a:buFont typeface="+mj-lt"/>
              <a:buAutoNum type="arabicPeriod"/>
            </a:pPr>
            <a:r>
              <a:rPr lang="en-US" sz="1600" dirty="0">
                <a:solidFill>
                  <a:srgbClr val="0070C0"/>
                </a:solidFill>
                <a:latin typeface="+mn-lt"/>
              </a:rPr>
              <a:t>To </a:t>
            </a:r>
            <a:r>
              <a:rPr lang="en-US" sz="1600" b="1" dirty="0">
                <a:solidFill>
                  <a:srgbClr val="0070C0"/>
                </a:solidFill>
                <a:latin typeface="+mn-lt"/>
              </a:rPr>
              <a:t>change the description, enter</a:t>
            </a:r>
            <a:r>
              <a:rPr lang="en-US" sz="1600" dirty="0">
                <a:solidFill>
                  <a:srgbClr val="0070C0"/>
                </a:solidFill>
                <a:latin typeface="+mn-lt"/>
              </a:rPr>
              <a:t> new text in box and select </a:t>
            </a:r>
            <a:r>
              <a:rPr lang="en-US" sz="1600" b="1" dirty="0">
                <a:solidFill>
                  <a:srgbClr val="0070C0"/>
                </a:solidFill>
                <a:latin typeface="+mn-lt"/>
              </a:rPr>
              <a:t>Save.</a:t>
            </a:r>
          </a:p>
          <a:p>
            <a:pPr marL="342900" indent="-342900">
              <a:buFont typeface="+mj-lt"/>
              <a:buAutoNum type="arabicPeriod"/>
            </a:pPr>
            <a:r>
              <a:rPr lang="en-US" sz="1600" dirty="0">
                <a:solidFill>
                  <a:srgbClr val="0070C0"/>
                </a:solidFill>
                <a:latin typeface="+mn-lt"/>
              </a:rPr>
              <a:t>To </a:t>
            </a:r>
            <a:r>
              <a:rPr lang="en-US" sz="1600" b="1" dirty="0">
                <a:solidFill>
                  <a:srgbClr val="0070C0"/>
                </a:solidFill>
                <a:latin typeface="+mn-lt"/>
              </a:rPr>
              <a:t>apply the description to all cells</a:t>
            </a:r>
            <a:r>
              <a:rPr lang="en-US" sz="1600" dirty="0">
                <a:solidFill>
                  <a:srgbClr val="0070C0"/>
                </a:solidFill>
                <a:latin typeface="+mn-lt"/>
              </a:rPr>
              <a:t> selected check the box: “Apply Description specified in the box above to all selected cells” which is at the bottom of the window</a:t>
            </a:r>
          </a:p>
          <a:p>
            <a:endParaRPr lang="en-US" sz="1600" dirty="0">
              <a:solidFill>
                <a:srgbClr val="0070C0"/>
              </a:solidFill>
              <a:latin typeface="+mn-lt"/>
            </a:endParaRPr>
          </a:p>
          <a:p>
            <a:r>
              <a:rPr lang="en-US" sz="1600" dirty="0">
                <a:solidFill>
                  <a:srgbClr val="0070C0"/>
                </a:solidFill>
                <a:latin typeface="+mn-lt"/>
              </a:rPr>
              <a:t>Notes:</a:t>
            </a:r>
          </a:p>
          <a:p>
            <a:pPr marL="285750" indent="-285750">
              <a:buFont typeface="Wingdings" panose="05000000000000000000" pitchFamily="2" charset="2"/>
              <a:buChar char="ü"/>
            </a:pPr>
            <a:r>
              <a:rPr lang="en-US" sz="1400" dirty="0">
                <a:solidFill>
                  <a:srgbClr val="0070C0"/>
                </a:solidFill>
                <a:latin typeface="+mn-lt"/>
              </a:rPr>
              <a:t>In Table 1.B, </a:t>
            </a:r>
            <a:r>
              <a:rPr lang="en-US" sz="1400" i="1" dirty="0">
                <a:solidFill>
                  <a:srgbClr val="0070C0"/>
                </a:solidFill>
                <a:latin typeface="+mn-lt"/>
              </a:rPr>
              <a:t>Unspecified </a:t>
            </a:r>
            <a:r>
              <a:rPr lang="en-US" sz="1400" dirty="0">
                <a:solidFill>
                  <a:srgbClr val="0070C0"/>
                </a:solidFill>
                <a:latin typeface="+mn-lt"/>
              </a:rPr>
              <a:t>is automatically transferred to UNFCCC owing to the various types of AD. However, in the description field, the user can see the description compiled by the </a:t>
            </a:r>
            <a:r>
              <a:rPr lang="en-US" sz="1400" i="1" dirty="0">
                <a:solidFill>
                  <a:srgbClr val="0070C0"/>
                </a:solidFill>
                <a:latin typeface="+mn-lt"/>
              </a:rPr>
              <a:t>Software</a:t>
            </a:r>
            <a:r>
              <a:rPr lang="en-US" sz="1400" dirty="0">
                <a:solidFill>
                  <a:srgbClr val="0070C0"/>
                </a:solidFill>
                <a:latin typeface="+mn-lt"/>
              </a:rPr>
              <a:t>. </a:t>
            </a:r>
          </a:p>
          <a:p>
            <a:pPr marL="285750" indent="-285750">
              <a:buFont typeface="Wingdings" panose="05000000000000000000" pitchFamily="2" charset="2"/>
              <a:buChar char="ü"/>
            </a:pPr>
            <a:r>
              <a:rPr lang="en-US" sz="1400" dirty="0">
                <a:solidFill>
                  <a:srgbClr val="0070C0"/>
                </a:solidFill>
                <a:latin typeface="+mn-lt"/>
              </a:rPr>
              <a:t>In limited cases (e.g. in IPPU) the user may want to change the description to reflect national AD reported. In IPPU these cells are shaded green. For more information, see </a:t>
            </a:r>
            <a:r>
              <a:rPr lang="en-US" sz="1400" dirty="0">
                <a:solidFill>
                  <a:srgbClr val="0070C0"/>
                </a:solidFill>
                <a:highlight>
                  <a:srgbClr val="E9EDF4"/>
                </a:highlight>
                <a:latin typeface="+mn-lt"/>
                <a:hlinkClick r:id="rId4" action="ppaction://hlinksldjump"/>
              </a:rPr>
              <a:t>Update Activity Data - Pale Green Cells</a:t>
            </a:r>
            <a:r>
              <a:rPr lang="en-US" sz="1400" dirty="0">
                <a:solidFill>
                  <a:srgbClr val="0070C0"/>
                </a:solidFill>
                <a:highlight>
                  <a:srgbClr val="E9EDF4"/>
                </a:highlight>
                <a:latin typeface="+mn-lt"/>
              </a:rPr>
              <a:t> </a:t>
            </a:r>
            <a:endParaRPr lang="en-US" dirty="0">
              <a:highlight>
                <a:srgbClr val="FFFF00"/>
              </a:highlight>
            </a:endParaRPr>
          </a:p>
        </p:txBody>
      </p:sp>
      <p:grpSp>
        <p:nvGrpSpPr>
          <p:cNvPr id="17" name="Group 16">
            <a:extLst>
              <a:ext uri="{FF2B5EF4-FFF2-40B4-BE49-F238E27FC236}">
                <a16:creationId xmlns:a16="http://schemas.microsoft.com/office/drawing/2014/main" id="{E5CB39B0-93C7-ED28-06EE-E4A19F7AA835}"/>
              </a:ext>
            </a:extLst>
          </p:cNvPr>
          <p:cNvGrpSpPr/>
          <p:nvPr/>
        </p:nvGrpSpPr>
        <p:grpSpPr>
          <a:xfrm>
            <a:off x="11575967" y="1379795"/>
            <a:ext cx="352424" cy="881388"/>
            <a:chOff x="10629573" y="1392495"/>
            <a:chExt cx="352424" cy="881388"/>
          </a:xfrm>
        </p:grpSpPr>
        <p:pic>
          <p:nvPicPr>
            <p:cNvPr id="4" name="Graphic 3" descr="Badge 1 with solid fill">
              <a:extLst>
                <a:ext uri="{FF2B5EF4-FFF2-40B4-BE49-F238E27FC236}">
                  <a16:creationId xmlns:a16="http://schemas.microsoft.com/office/drawing/2014/main" id="{3B6A46BB-C319-17E4-74E8-4913983BDE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29573" y="1392495"/>
              <a:ext cx="352424" cy="352424"/>
            </a:xfrm>
            <a:prstGeom prst="rect">
              <a:avLst/>
            </a:prstGeom>
          </p:spPr>
        </p:pic>
        <p:cxnSp>
          <p:nvCxnSpPr>
            <p:cNvPr id="10" name="Straight Arrow Connector 9">
              <a:extLst>
                <a:ext uri="{FF2B5EF4-FFF2-40B4-BE49-F238E27FC236}">
                  <a16:creationId xmlns:a16="http://schemas.microsoft.com/office/drawing/2014/main" id="{7D793528-929E-9123-AB70-2DB3E4AEDF39}"/>
                </a:ext>
              </a:extLst>
            </p:cNvPr>
            <p:cNvCxnSpPr>
              <a:cxnSpLocks/>
            </p:cNvCxnSpPr>
            <p:nvPr/>
          </p:nvCxnSpPr>
          <p:spPr>
            <a:xfrm>
              <a:off x="10805785" y="1744919"/>
              <a:ext cx="0" cy="5289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itle 6">
            <a:extLst>
              <a:ext uri="{FF2B5EF4-FFF2-40B4-BE49-F238E27FC236}">
                <a16:creationId xmlns:a16="http://schemas.microsoft.com/office/drawing/2014/main" id="{69E29E52-0216-AD47-B1E1-D272F1F7B05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To View and Enter a Description - White Cells</a:t>
            </a:r>
          </a:p>
        </p:txBody>
      </p:sp>
      <p:pic>
        <p:nvPicPr>
          <p:cNvPr id="5" name="Graphic 4" descr="Badge with solid fill">
            <a:extLst>
              <a:ext uri="{FF2B5EF4-FFF2-40B4-BE49-F238E27FC236}">
                <a16:creationId xmlns:a16="http://schemas.microsoft.com/office/drawing/2014/main" id="{EE9BFC28-B90A-3876-56A0-F283424D51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85702" y="3800964"/>
            <a:ext cx="356616" cy="356616"/>
          </a:xfrm>
          <a:prstGeom prst="rect">
            <a:avLst/>
          </a:prstGeom>
        </p:spPr>
      </p:pic>
      <p:pic>
        <p:nvPicPr>
          <p:cNvPr id="7" name="Graphic 6" descr="Badge 3 with solid fill">
            <a:extLst>
              <a:ext uri="{FF2B5EF4-FFF2-40B4-BE49-F238E27FC236}">
                <a16:creationId xmlns:a16="http://schemas.microsoft.com/office/drawing/2014/main" id="{5105B3B0-629C-F235-25C5-F810CD0954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71577" y="5422595"/>
            <a:ext cx="356616" cy="356616"/>
          </a:xfrm>
          <a:prstGeom prst="rect">
            <a:avLst/>
          </a:prstGeom>
        </p:spPr>
      </p:pic>
      <p:cxnSp>
        <p:nvCxnSpPr>
          <p:cNvPr id="19" name="Straight Arrow Connector 18">
            <a:extLst>
              <a:ext uri="{FF2B5EF4-FFF2-40B4-BE49-F238E27FC236}">
                <a16:creationId xmlns:a16="http://schemas.microsoft.com/office/drawing/2014/main" id="{E5F849A4-2345-C590-A95D-48FD4255C4BD}"/>
              </a:ext>
            </a:extLst>
          </p:cNvPr>
          <p:cNvCxnSpPr>
            <a:cxnSpLocks/>
          </p:cNvCxnSpPr>
          <p:nvPr/>
        </p:nvCxnSpPr>
        <p:spPr>
          <a:xfrm>
            <a:off x="9714481" y="4118468"/>
            <a:ext cx="0" cy="3765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1" descr="Award ribbon with star">
            <a:extLst>
              <a:ext uri="{FF2B5EF4-FFF2-40B4-BE49-F238E27FC236}">
                <a16:creationId xmlns:a16="http://schemas.microsoft.com/office/drawing/2014/main" id="{04CBEC21-AE71-3489-A04F-69F84C4374F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138000"/>
            <a:ext cx="720000" cy="720000"/>
          </a:xfrm>
          <a:prstGeom prst="rect">
            <a:avLst/>
          </a:prstGeom>
        </p:spPr>
      </p:pic>
    </p:spTree>
    <p:extLst>
      <p:ext uri="{BB962C8B-B14F-4D97-AF65-F5344CB8AC3E}">
        <p14:creationId xmlns:p14="http://schemas.microsoft.com/office/powerpoint/2010/main" val="3286098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FEC5F1C-14C1-BED6-8125-8E30F5AA1B6D}"/>
              </a:ext>
            </a:extLst>
          </p:cNvPr>
          <p:cNvGraphicFramePr>
            <a:graphicFrameLocks noGrp="1"/>
          </p:cNvGraphicFramePr>
          <p:nvPr>
            <p:extLst>
              <p:ext uri="{D42A27DB-BD31-4B8C-83A1-F6EECF244321}">
                <p14:modId xmlns:p14="http://schemas.microsoft.com/office/powerpoint/2010/main" val="2095127351"/>
              </p:ext>
            </p:extLst>
          </p:nvPr>
        </p:nvGraphicFramePr>
        <p:xfrm>
          <a:off x="797021" y="1688859"/>
          <a:ext cx="10800000" cy="1980000"/>
        </p:xfrm>
        <a:graphic>
          <a:graphicData uri="http://schemas.openxmlformats.org/drawingml/2006/table">
            <a:tbl>
              <a:tblPr>
                <a:tableStyleId>{5C22544A-7EE6-4342-B048-85BDC9FD1C3A}</a:tableStyleId>
              </a:tblPr>
              <a:tblGrid>
                <a:gridCol w="2520000">
                  <a:extLst>
                    <a:ext uri="{9D8B030D-6E8A-4147-A177-3AD203B41FA5}">
                      <a16:colId xmlns:a16="http://schemas.microsoft.com/office/drawing/2014/main" val="3249077073"/>
                    </a:ext>
                  </a:extLst>
                </a:gridCol>
                <a:gridCol w="8280000">
                  <a:extLst>
                    <a:ext uri="{9D8B030D-6E8A-4147-A177-3AD203B41FA5}">
                      <a16:colId xmlns:a16="http://schemas.microsoft.com/office/drawing/2014/main" val="3371147291"/>
                    </a:ext>
                  </a:extLst>
                </a:gridCol>
              </a:tblGrid>
              <a:tr h="540000">
                <a:tc>
                  <a:txBody>
                    <a:bodyPr/>
                    <a:lstStyle/>
                    <a:p>
                      <a:pPr algn="ctr" fontAlgn="b"/>
                      <a:r>
                        <a:rPr lang="en-US" sz="1800" b="1" u="none" strike="noStrike" dirty="0">
                          <a:solidFill>
                            <a:schemeClr val="bg1"/>
                          </a:solidFill>
                          <a:effectLst/>
                        </a:rPr>
                        <a:t>Type of Comment</a:t>
                      </a:r>
                      <a:endParaRPr lang="en-US" sz="1800" b="1" i="0" u="none" strike="noStrike" dirty="0">
                        <a:solidFill>
                          <a:schemeClr val="bg1"/>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n-US" sz="1800" b="1" u="none" strike="noStrike" dirty="0">
                          <a:solidFill>
                            <a:schemeClr val="bg1"/>
                          </a:solidFill>
                          <a:effectLst/>
                        </a:rPr>
                        <a:t>Description</a:t>
                      </a:r>
                      <a:endParaRPr lang="en-US" sz="1800" b="1" i="0" u="none" strike="noStrike" dirty="0">
                        <a:solidFill>
                          <a:schemeClr val="bg1"/>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794600951"/>
                  </a:ext>
                </a:extLst>
              </a:tr>
              <a:tr h="720000">
                <a:tc>
                  <a:txBody>
                    <a:bodyPr/>
                    <a:lstStyle/>
                    <a:p>
                      <a:pPr algn="ctr" fontAlgn="ctr"/>
                      <a:r>
                        <a:rPr lang="en-US" sz="1800" b="1" u="none" strike="noStrike" dirty="0">
                          <a:solidFill>
                            <a:srgbClr val="0070C0"/>
                          </a:solidFill>
                          <a:effectLst/>
                        </a:rPr>
                        <a:t>User</a:t>
                      </a:r>
                      <a:endParaRPr lang="en-US" sz="1800" b="1" i="0" u="none" strike="noStrike" dirty="0">
                        <a:solidFill>
                          <a:srgbClr val="0070C0"/>
                        </a:solidFill>
                        <a:effectLst/>
                        <a:latin typeface="Garamond" panose="020204040303010108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975" indent="0" algn="l" defTabSz="914377" rtl="0" eaLnBrk="1" fontAlgn="b" latinLnBrk="0" hangingPunct="1"/>
                      <a:r>
                        <a:rPr kumimoji="1" lang="en-US" sz="1800" b="0" u="none" strike="noStrike" kern="1200" dirty="0">
                          <a:solidFill>
                            <a:srgbClr val="0070C0"/>
                          </a:solidFill>
                          <a:effectLst/>
                          <a:latin typeface="+mn-lt"/>
                          <a:ea typeface="+mn-ea"/>
                          <a:cs typeface="+mn-cs"/>
                        </a:rPr>
                        <a:t>Comment entered by a user and is visible only to that user (e.g. user may want to put a reminder here).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506413"/>
                  </a:ext>
                </a:extLst>
              </a:tr>
              <a:tr h="720000">
                <a:tc>
                  <a:txBody>
                    <a:bodyPr/>
                    <a:lstStyle/>
                    <a:p>
                      <a:pPr algn="ctr" fontAlgn="ctr"/>
                      <a:r>
                        <a:rPr lang="en-US" sz="1800" b="1" u="none" strike="noStrike" dirty="0">
                          <a:solidFill>
                            <a:srgbClr val="0070C0"/>
                          </a:solidFill>
                          <a:effectLst/>
                        </a:rPr>
                        <a:t>Official</a:t>
                      </a:r>
                      <a:endParaRPr lang="en-US" sz="1800" b="1" i="0" u="none" strike="noStrike" dirty="0">
                        <a:solidFill>
                          <a:srgbClr val="0070C0"/>
                        </a:solidFill>
                        <a:effectLst/>
                        <a:latin typeface="Garamond" panose="020204040303010108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0975" indent="0" algn="l" fontAlgn="b"/>
                      <a:r>
                        <a:rPr lang="en-US" sz="1800" b="0" u="none" strike="noStrike" dirty="0">
                          <a:solidFill>
                            <a:srgbClr val="0070C0"/>
                          </a:solidFill>
                          <a:effectLst/>
                        </a:rPr>
                        <a:t>Comment entered by a user that he/she would like to include in the official inventory submission. This comment will transfer as part of the JSON.</a:t>
                      </a:r>
                      <a:endParaRPr lang="en-US" sz="1800" b="0" i="0" u="none" strike="noStrike" dirty="0">
                        <a:solidFill>
                          <a:srgbClr val="0070C0"/>
                        </a:solidFill>
                        <a:effectLst/>
                        <a:latin typeface="Garamond" panose="020204040303010108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4357881"/>
                  </a:ext>
                </a:extLst>
              </a:tr>
            </a:tbl>
          </a:graphicData>
        </a:graphic>
      </p:graphicFrame>
      <p:sp>
        <p:nvSpPr>
          <p:cNvPr id="9" name="TextBox 8">
            <a:extLst>
              <a:ext uri="{FF2B5EF4-FFF2-40B4-BE49-F238E27FC236}">
                <a16:creationId xmlns:a16="http://schemas.microsoft.com/office/drawing/2014/main" id="{27B902A1-900A-E683-9571-B7FB3C22E657}"/>
              </a:ext>
            </a:extLst>
          </p:cNvPr>
          <p:cNvSpPr txBox="1"/>
          <p:nvPr/>
        </p:nvSpPr>
        <p:spPr>
          <a:xfrm>
            <a:off x="664568" y="1173965"/>
            <a:ext cx="10231395" cy="373867"/>
          </a:xfrm>
          <a:prstGeom prst="rect">
            <a:avLst/>
          </a:prstGeom>
          <a:noFill/>
        </p:spPr>
        <p:txBody>
          <a:bodyPr wrap="square" rtlCol="0">
            <a:spAutoFit/>
          </a:bodyPr>
          <a:lstStyle/>
          <a:p>
            <a:r>
              <a:rPr lang="en-US" dirty="0">
                <a:solidFill>
                  <a:srgbClr val="0070C0"/>
                </a:solidFill>
                <a:latin typeface="+mn-lt"/>
              </a:rPr>
              <a:t>There are two types of comments a user may include in the visualized CRT tables</a:t>
            </a:r>
          </a:p>
        </p:txBody>
      </p:sp>
      <p:pic>
        <p:nvPicPr>
          <p:cNvPr id="5" name="Graphic 4" descr="Award ribbon with star">
            <a:extLst>
              <a:ext uri="{FF2B5EF4-FFF2-40B4-BE49-F238E27FC236}">
                <a16:creationId xmlns:a16="http://schemas.microsoft.com/office/drawing/2014/main" id="{458E5730-2831-C1EB-F094-20667ABC6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
        <p:nvSpPr>
          <p:cNvPr id="10" name="Title 6">
            <a:extLst>
              <a:ext uri="{FF2B5EF4-FFF2-40B4-BE49-F238E27FC236}">
                <a16:creationId xmlns:a16="http://schemas.microsoft.com/office/drawing/2014/main" id="{25FAC123-1D73-BB30-8A97-4855D031CC1C}"/>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Providing User and Official Comments – White Cells</a:t>
            </a:r>
          </a:p>
        </p:txBody>
      </p:sp>
      <p:pic>
        <p:nvPicPr>
          <p:cNvPr id="2" name="Picture 1">
            <a:extLst>
              <a:ext uri="{FF2B5EF4-FFF2-40B4-BE49-F238E27FC236}">
                <a16:creationId xmlns:a16="http://schemas.microsoft.com/office/drawing/2014/main" id="{BB1EDB3F-019E-6684-7681-6F69239DBC77}"/>
              </a:ext>
            </a:extLst>
          </p:cNvPr>
          <p:cNvPicPr>
            <a:picLocks noChangeAspect="1"/>
          </p:cNvPicPr>
          <p:nvPr/>
        </p:nvPicPr>
        <p:blipFill>
          <a:blip r:embed="rId5"/>
          <a:stretch>
            <a:fillRect/>
          </a:stretch>
        </p:blipFill>
        <p:spPr>
          <a:xfrm>
            <a:off x="3168449" y="3991966"/>
            <a:ext cx="6057143" cy="1561905"/>
          </a:xfrm>
          <a:prstGeom prst="rect">
            <a:avLst/>
          </a:prstGeom>
        </p:spPr>
      </p:pic>
    </p:spTree>
    <p:extLst>
      <p:ext uri="{BB962C8B-B14F-4D97-AF65-F5344CB8AC3E}">
        <p14:creationId xmlns:p14="http://schemas.microsoft.com/office/powerpoint/2010/main" val="26528009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85A62D0-3AC3-20F2-2382-33258D3D7CE8}"/>
              </a:ext>
            </a:extLst>
          </p:cNvPr>
          <p:cNvSpPr txBox="1"/>
          <p:nvPr/>
        </p:nvSpPr>
        <p:spPr>
          <a:xfrm>
            <a:off x="169916" y="1507779"/>
            <a:ext cx="4680000" cy="1800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70C0"/>
                </a:solidFill>
                <a:effectLst/>
                <a:uLnTx/>
                <a:uFillTx/>
                <a:latin typeface="Frutiger LT Pro 57 Condensed" panose="020B0606020204020204" pitchFamily="34" charset="0"/>
              </a:rPr>
              <a:t>To enter comments on a single cell </a:t>
            </a:r>
          </a:p>
          <a:p>
            <a:pPr marL="361950" marR="0" lvl="1" indent="-276225"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rPr>
              <a:t>Either </a:t>
            </a:r>
            <a:r>
              <a:rPr kumimoji="0" lang="en-US" sz="1700" b="1" i="0" u="none" strike="noStrike" kern="1200" cap="none" spc="0" normalizeH="0" baseline="0" noProof="0" dirty="0">
                <a:ln>
                  <a:noFill/>
                </a:ln>
                <a:solidFill>
                  <a:srgbClr val="0070C0"/>
                </a:solidFill>
                <a:effectLst/>
                <a:uLnTx/>
                <a:uFillTx/>
                <a:latin typeface="Frutiger LT Pro 57 Condensed" panose="020B0606020204020204" pitchFamily="34" charset="0"/>
              </a:rPr>
              <a:t>right click </a:t>
            </a:r>
            <a:r>
              <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rPr>
              <a:t>on the cell and select </a:t>
            </a:r>
            <a:r>
              <a:rPr kumimoji="0" lang="en-US" sz="1700" b="1" i="0" u="none" strike="noStrike" kern="1200" cap="none" spc="0" normalizeH="0" baseline="0" noProof="0" dirty="0">
                <a:ln>
                  <a:noFill/>
                </a:ln>
                <a:solidFill>
                  <a:srgbClr val="0070C0"/>
                </a:solidFill>
                <a:effectLst/>
                <a:uLnTx/>
                <a:uFillTx/>
                <a:latin typeface="Frutiger LT Pro 57 Condensed" panose="020B0606020204020204" pitchFamily="34" charset="0"/>
              </a:rPr>
              <a:t>Edit </a:t>
            </a:r>
            <a:r>
              <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rPr>
              <a:t>or</a:t>
            </a:r>
          </a:p>
          <a:p>
            <a:pPr marL="361950" marR="0" lvl="1" indent="-276225"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rPr>
              <a:t>Double click on the cell</a:t>
            </a:r>
          </a:p>
          <a:p>
            <a:pPr marL="361950" marR="0" lvl="1" indent="-276225"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rPr>
              <a:t>Toggle to the type of comment you want to enter: User or Official comment </a:t>
            </a:r>
            <a:endParaRPr kumimoji="0" lang="en-US" sz="1700" b="1" i="0" u="none" strike="noStrike" kern="1200" cap="none" spc="0" normalizeH="0" baseline="0" noProof="0" dirty="0">
              <a:ln>
                <a:noFill/>
              </a:ln>
              <a:solidFill>
                <a:srgbClr val="0070C0"/>
              </a:solidFill>
              <a:effectLst/>
              <a:uLnTx/>
              <a:uFillTx/>
              <a:latin typeface="Frutiger LT Pro 57 Condensed" panose="020B0606020204020204" pitchFamily="34" charset="0"/>
            </a:endParaRPr>
          </a:p>
          <a:p>
            <a:pPr marL="361950" marR="0" lvl="1" indent="-276225"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1" i="0" u="none" strike="noStrike" kern="1200" cap="none" spc="0" normalizeH="0" baseline="0" noProof="0" dirty="0">
                <a:ln>
                  <a:noFill/>
                </a:ln>
                <a:solidFill>
                  <a:srgbClr val="0070C0"/>
                </a:solidFill>
                <a:effectLst/>
                <a:uLnTx/>
                <a:uFillTx/>
                <a:latin typeface="Frutiger LT Pro 57 Condensed" panose="020B0606020204020204" pitchFamily="34" charset="0"/>
              </a:rPr>
              <a:t>Add </a:t>
            </a:r>
            <a:r>
              <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rPr>
              <a:t>your user comment to the white box </a:t>
            </a:r>
          </a:p>
          <a:p>
            <a:pPr marL="361950" marR="0" lvl="1" indent="-276225"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rPr>
              <a:t>Select </a:t>
            </a:r>
            <a:r>
              <a:rPr kumimoji="0" lang="en-US" sz="1700" b="1" i="0" u="none" strike="noStrike" kern="1200" cap="none" spc="0" normalizeH="0" baseline="0" noProof="0" dirty="0">
                <a:ln>
                  <a:noFill/>
                </a:ln>
                <a:solidFill>
                  <a:srgbClr val="0070C0"/>
                </a:solidFill>
                <a:effectLst/>
                <a:uLnTx/>
                <a:uFillTx/>
                <a:latin typeface="Frutiger LT Pro 57 Condensed" panose="020B0606020204020204" pitchFamily="34" charset="0"/>
              </a:rPr>
              <a:t>Save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srgbClr val="0070C0"/>
              </a:solidFill>
              <a:effectLst/>
              <a:uLnTx/>
              <a:uFillTx/>
              <a:latin typeface="Frutiger LT Pro 57 Condensed" panose="020B06060202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Frutiger LT Pro 57 Condensed" panose="020B06060202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prstClr val="black"/>
              </a:solidFill>
              <a:effectLst/>
              <a:highlight>
                <a:srgbClr val="FFFF00"/>
              </a:highlight>
              <a:uLnTx/>
              <a:uFillTx/>
              <a:latin typeface="Frutiger LT Pro 57 Condensed" panose="020B0606020204020204" pitchFamily="34" charset="0"/>
            </a:endParaRPr>
          </a:p>
        </p:txBody>
      </p:sp>
      <p:sp>
        <p:nvSpPr>
          <p:cNvPr id="5" name="TextBox 4">
            <a:extLst>
              <a:ext uri="{FF2B5EF4-FFF2-40B4-BE49-F238E27FC236}">
                <a16:creationId xmlns:a16="http://schemas.microsoft.com/office/drawing/2014/main" id="{841D7D69-0BFD-FC27-9480-17197156AF23}"/>
              </a:ext>
            </a:extLst>
          </p:cNvPr>
          <p:cNvSpPr txBox="1"/>
          <p:nvPr/>
        </p:nvSpPr>
        <p:spPr>
          <a:xfrm>
            <a:off x="169916" y="3987868"/>
            <a:ext cx="4680000" cy="2160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70C0"/>
                </a:solidFill>
                <a:effectLst/>
                <a:uLnTx/>
                <a:uFillTx/>
                <a:latin typeface="Frutiger LT Pro 57 Condensed"/>
                <a:ea typeface="+mn-ea"/>
                <a:cs typeface="+mn-cs"/>
              </a:rPr>
              <a:t>To enter the same comment(s) for multiple cells </a:t>
            </a:r>
          </a:p>
          <a:p>
            <a:pPr marL="361950" marR="0" lvl="1" indent="-276225"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1" i="0" u="none" strike="noStrike" kern="1200" cap="none" spc="0" normalizeH="0" baseline="0" noProof="0" dirty="0">
                <a:ln>
                  <a:noFill/>
                </a:ln>
                <a:solidFill>
                  <a:srgbClr val="0070C0"/>
                </a:solidFill>
                <a:effectLst/>
                <a:uLnTx/>
                <a:uFillTx/>
                <a:latin typeface="Frutiger LT Pro 57 Condensed"/>
                <a:ea typeface="+mn-ea"/>
                <a:cs typeface="+mn-cs"/>
              </a:rPr>
              <a:t>Drag </a:t>
            </a:r>
            <a:r>
              <a:rPr kumimoji="0" lang="en-US" sz="1700" b="0" i="0" u="none" strike="noStrike" kern="1200" cap="none" spc="0" normalizeH="0" baseline="0" noProof="0" dirty="0">
                <a:ln>
                  <a:noFill/>
                </a:ln>
                <a:solidFill>
                  <a:srgbClr val="0070C0"/>
                </a:solidFill>
                <a:effectLst/>
                <a:uLnTx/>
                <a:uFillTx/>
                <a:latin typeface="Frutiger LT Pro 57 Condensed"/>
                <a:ea typeface="+mn-ea"/>
                <a:cs typeface="+mn-cs"/>
              </a:rPr>
              <a:t>cursor over multiple cells</a:t>
            </a:r>
          </a:p>
          <a:p>
            <a:pPr marL="361950" marR="0" lvl="1" indent="-276225"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1" i="0" u="none" strike="noStrike" kern="1200" cap="none" spc="0" normalizeH="0" baseline="0" noProof="0" dirty="0">
                <a:ln>
                  <a:noFill/>
                </a:ln>
                <a:solidFill>
                  <a:srgbClr val="0070C0"/>
                </a:solidFill>
                <a:effectLst/>
                <a:uLnTx/>
                <a:uFillTx/>
                <a:latin typeface="Frutiger LT Pro 57 Condensed"/>
                <a:ea typeface="+mn-ea"/>
                <a:cs typeface="+mn-cs"/>
              </a:rPr>
              <a:t>Right click </a:t>
            </a:r>
            <a:r>
              <a:rPr kumimoji="0" lang="en-US" sz="1700" b="0" i="0" u="none" strike="noStrike" kern="1200" cap="none" spc="0" normalizeH="0" baseline="0" noProof="0" dirty="0">
                <a:ln>
                  <a:noFill/>
                </a:ln>
                <a:solidFill>
                  <a:srgbClr val="0070C0"/>
                </a:solidFill>
                <a:effectLst/>
                <a:uLnTx/>
                <a:uFillTx/>
                <a:latin typeface="Frutiger LT Pro 57 Condensed"/>
                <a:ea typeface="+mn-ea"/>
                <a:cs typeface="+mn-cs"/>
              </a:rPr>
              <a:t>on selection</a:t>
            </a:r>
          </a:p>
          <a:p>
            <a:pPr marL="361950" marR="0" lvl="1" indent="-276225"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700" b="1" i="0" u="none" strike="noStrike" kern="1200" cap="none" spc="0" normalizeH="0" baseline="0" noProof="0" dirty="0">
                <a:ln>
                  <a:noFill/>
                </a:ln>
                <a:solidFill>
                  <a:srgbClr val="0070C0"/>
                </a:solidFill>
                <a:effectLst/>
                <a:uLnTx/>
                <a:uFillTx/>
                <a:latin typeface="Frutiger LT Pro 57 Condensed"/>
                <a:ea typeface="+mn-ea"/>
                <a:cs typeface="+mn-cs"/>
              </a:rPr>
              <a:t>Check box</a:t>
            </a:r>
            <a:r>
              <a:rPr kumimoji="0" lang="en-US" sz="1700" i="0" u="none" strike="noStrike" kern="1200" cap="none" spc="0" normalizeH="0" baseline="0" noProof="0" dirty="0">
                <a:ln>
                  <a:noFill/>
                </a:ln>
                <a:solidFill>
                  <a:srgbClr val="0070C0"/>
                </a:solidFill>
                <a:effectLst/>
                <a:uLnTx/>
                <a:uFillTx/>
                <a:latin typeface="Frutiger LT Pro 57 Condensed"/>
                <a:ea typeface="+mn-ea"/>
                <a:cs typeface="+mn-cs"/>
              </a:rPr>
              <a:t> at the bottom of the window fo</a:t>
            </a:r>
            <a:r>
              <a:rPr kumimoji="0" lang="en-US" sz="1700" b="0" i="0" u="none" strike="noStrike" kern="1200" cap="none" spc="0" normalizeH="0" baseline="0" noProof="0" dirty="0">
                <a:ln>
                  <a:noFill/>
                </a:ln>
                <a:solidFill>
                  <a:srgbClr val="0070C0"/>
                </a:solidFill>
                <a:effectLst/>
                <a:uLnTx/>
                <a:uFillTx/>
                <a:latin typeface="Frutiger LT Pro 57 Condensed"/>
                <a:ea typeface="+mn-ea"/>
                <a:cs typeface="+mn-cs"/>
              </a:rPr>
              <a:t>r “Apply comment specified…” and follow steps above</a:t>
            </a:r>
            <a:endParaRPr kumimoji="0" lang="en-US" sz="1700" b="1" i="0" u="none" strike="noStrike" kern="1200" cap="none" spc="0" normalizeH="0" baseline="0" noProof="0" dirty="0">
              <a:ln>
                <a:noFill/>
              </a:ln>
              <a:solidFill>
                <a:srgbClr val="0070C0"/>
              </a:solidFill>
              <a:effectLst/>
              <a:uLnTx/>
              <a:uFillTx/>
              <a:latin typeface="Frutiger LT Pro 57 Condense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prstClr val="black"/>
              </a:solidFill>
              <a:effectLst/>
              <a:uLnTx/>
              <a:uFillTx/>
              <a:ea typeface="+mn-ea"/>
              <a:cs typeface="+mn-cs"/>
            </a:endParaRPr>
          </a:p>
        </p:txBody>
      </p:sp>
      <p:grpSp>
        <p:nvGrpSpPr>
          <p:cNvPr id="8" name="Group 7">
            <a:extLst>
              <a:ext uri="{FF2B5EF4-FFF2-40B4-BE49-F238E27FC236}">
                <a16:creationId xmlns:a16="http://schemas.microsoft.com/office/drawing/2014/main" id="{22DBA4BD-CD6C-F4C6-C8F8-EEB65B130E0C}"/>
              </a:ext>
            </a:extLst>
          </p:cNvPr>
          <p:cNvGrpSpPr/>
          <p:nvPr/>
        </p:nvGrpSpPr>
        <p:grpSpPr>
          <a:xfrm>
            <a:off x="9351645" y="2001209"/>
            <a:ext cx="2670439" cy="1692000"/>
            <a:chOff x="4067141" y="5365961"/>
            <a:chExt cx="8261945" cy="1692000"/>
          </a:xfrm>
        </p:grpSpPr>
        <p:sp>
          <p:nvSpPr>
            <p:cNvPr id="9" name="TextBox 8">
              <a:extLst>
                <a:ext uri="{FF2B5EF4-FFF2-40B4-BE49-F238E27FC236}">
                  <a16:creationId xmlns:a16="http://schemas.microsoft.com/office/drawing/2014/main" id="{C52FC1FB-A7A4-D4AE-4BA8-56D5CC25DF51}"/>
                </a:ext>
              </a:extLst>
            </p:cNvPr>
            <p:cNvSpPr txBox="1"/>
            <p:nvPr/>
          </p:nvSpPr>
          <p:spPr>
            <a:xfrm>
              <a:off x="5089471" y="5365961"/>
              <a:ext cx="7239615" cy="1692000"/>
            </a:xfrm>
            <a:prstGeom prst="rect">
              <a:avLst/>
            </a:prstGeom>
            <a:noFill/>
          </p:spPr>
          <p:txBody>
            <a:bodyPr wrap="square" rtlCol="0">
              <a:spAutoFit/>
            </a:bodyPr>
            <a:lstStyle/>
            <a:p>
              <a:pPr algn="just"/>
              <a:r>
                <a:rPr lang="en-US" sz="1700" dirty="0">
                  <a:solidFill>
                    <a:srgbClr val="0070C0"/>
                  </a:solidFill>
                  <a:latin typeface="Frutiger LT Pro 57 Condensed" panose="020B0606020204020204" pitchFamily="34" charset="0"/>
                </a:rPr>
                <a:t>Refreshing the value in a cell will not impact any comments already entered by the user. They will remain after the refresh. </a:t>
              </a:r>
            </a:p>
          </p:txBody>
        </p:sp>
        <p:pic>
          <p:nvPicPr>
            <p:cNvPr id="10" name="Graphic 9" descr="Lightbulb with solid fill">
              <a:extLst>
                <a:ext uri="{FF2B5EF4-FFF2-40B4-BE49-F238E27FC236}">
                  <a16:creationId xmlns:a16="http://schemas.microsoft.com/office/drawing/2014/main" id="{5DE4CC58-AFB1-935C-5190-997F298783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67141" y="5473151"/>
              <a:ext cx="1482178" cy="444418"/>
            </a:xfrm>
            <a:prstGeom prst="rect">
              <a:avLst/>
            </a:prstGeom>
          </p:spPr>
        </p:pic>
      </p:grpSp>
      <p:pic>
        <p:nvPicPr>
          <p:cNvPr id="6" name="Picture 5">
            <a:extLst>
              <a:ext uri="{FF2B5EF4-FFF2-40B4-BE49-F238E27FC236}">
                <a16:creationId xmlns:a16="http://schemas.microsoft.com/office/drawing/2014/main" id="{85439519-36BD-1B41-0BDA-C90E2F4E4B66}"/>
              </a:ext>
            </a:extLst>
          </p:cNvPr>
          <p:cNvPicPr>
            <a:picLocks noChangeAspect="1"/>
          </p:cNvPicPr>
          <p:nvPr/>
        </p:nvPicPr>
        <p:blipFill>
          <a:blip r:embed="rId5"/>
          <a:stretch>
            <a:fillRect/>
          </a:stretch>
        </p:blipFill>
        <p:spPr>
          <a:xfrm>
            <a:off x="4849916" y="1507779"/>
            <a:ext cx="4502645" cy="2185430"/>
          </a:xfrm>
          <a:prstGeom prst="rect">
            <a:avLst/>
          </a:prstGeom>
        </p:spPr>
      </p:pic>
      <p:pic>
        <p:nvPicPr>
          <p:cNvPr id="4" name="Graphic 3" descr="Award ribbon with star">
            <a:extLst>
              <a:ext uri="{FF2B5EF4-FFF2-40B4-BE49-F238E27FC236}">
                <a16:creationId xmlns:a16="http://schemas.microsoft.com/office/drawing/2014/main" id="{08885455-9528-1DF0-4E98-F840C30D09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
        <p:nvSpPr>
          <p:cNvPr id="12" name="Title 6">
            <a:extLst>
              <a:ext uri="{FF2B5EF4-FFF2-40B4-BE49-F238E27FC236}">
                <a16:creationId xmlns:a16="http://schemas.microsoft.com/office/drawing/2014/main" id="{C884AC74-997B-819E-2911-BFF53A2AE2E0}"/>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Providing User and Official Comments – White Cells</a:t>
            </a:r>
          </a:p>
        </p:txBody>
      </p:sp>
      <p:pic>
        <p:nvPicPr>
          <p:cNvPr id="11" name="Picture 10">
            <a:extLst>
              <a:ext uri="{FF2B5EF4-FFF2-40B4-BE49-F238E27FC236}">
                <a16:creationId xmlns:a16="http://schemas.microsoft.com/office/drawing/2014/main" id="{58AA9876-C40E-B0D9-C175-2788B6364880}"/>
              </a:ext>
            </a:extLst>
          </p:cNvPr>
          <p:cNvPicPr>
            <a:picLocks noChangeAspect="1"/>
          </p:cNvPicPr>
          <p:nvPr/>
        </p:nvPicPr>
        <p:blipFill>
          <a:blip r:embed="rId8"/>
          <a:stretch>
            <a:fillRect/>
          </a:stretch>
        </p:blipFill>
        <p:spPr>
          <a:xfrm>
            <a:off x="4849916" y="4462765"/>
            <a:ext cx="6120000" cy="1210205"/>
          </a:xfrm>
          <a:prstGeom prst="rect">
            <a:avLst/>
          </a:prstGeom>
        </p:spPr>
      </p:pic>
    </p:spTree>
    <p:extLst>
      <p:ext uri="{BB962C8B-B14F-4D97-AF65-F5344CB8AC3E}">
        <p14:creationId xmlns:p14="http://schemas.microsoft.com/office/powerpoint/2010/main" val="290332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01D98ED2-2752-7A8E-612C-A5569CE49DBE}"/>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Keys – White Cells</a:t>
            </a:r>
          </a:p>
        </p:txBody>
      </p:sp>
      <p:sp>
        <p:nvSpPr>
          <p:cNvPr id="5" name="TextBox 4">
            <a:extLst>
              <a:ext uri="{FF2B5EF4-FFF2-40B4-BE49-F238E27FC236}">
                <a16:creationId xmlns:a16="http://schemas.microsoft.com/office/drawing/2014/main" id="{E26BB562-0262-ED11-9DE6-2877728D99A8}"/>
              </a:ext>
            </a:extLst>
          </p:cNvPr>
          <p:cNvSpPr txBox="1"/>
          <p:nvPr/>
        </p:nvSpPr>
        <p:spPr>
          <a:xfrm>
            <a:off x="696000" y="939920"/>
            <a:ext cx="10800000" cy="661720"/>
          </a:xfrm>
          <a:prstGeom prst="rect">
            <a:avLst/>
          </a:prstGeom>
          <a:noFill/>
        </p:spPr>
        <p:txBody>
          <a:bodyPr wrap="square" rtlCol="0">
            <a:spAutoFit/>
          </a:bodyPr>
          <a:lstStyle/>
          <a:p>
            <a:endParaRPr lang="en-US" sz="300" b="1" dirty="0">
              <a:solidFill>
                <a:srgbClr val="0070C0"/>
              </a:solidFill>
              <a:latin typeface="+mn-lt"/>
            </a:endParaRPr>
          </a:p>
          <a:p>
            <a:r>
              <a:rPr lang="en-US" sz="1700" i="0" u="none" strike="noStrike" baseline="0" dirty="0">
                <a:solidFill>
                  <a:srgbClr val="0070C0"/>
                </a:solidFill>
                <a:latin typeface="+mn-lt"/>
              </a:rPr>
              <a:t>The 2006 IPCC Guidelines, Volume 1,</a:t>
            </a:r>
            <a:r>
              <a:rPr lang="en-US" sz="1700" i="0" u="none" strike="noStrike" dirty="0">
                <a:solidFill>
                  <a:srgbClr val="0070C0"/>
                </a:solidFill>
                <a:latin typeface="+mn-lt"/>
              </a:rPr>
              <a:t> </a:t>
            </a:r>
            <a:r>
              <a:rPr lang="en-US" sz="1700" i="0" u="none" strike="noStrike" baseline="0" dirty="0">
                <a:solidFill>
                  <a:srgbClr val="0070C0"/>
                </a:solidFill>
                <a:latin typeface="+mn-lt"/>
              </a:rPr>
              <a:t>provide</a:t>
            </a:r>
            <a:r>
              <a:rPr lang="en-US" sz="1700" i="0" u="none" strike="noStrike" dirty="0">
                <a:solidFill>
                  <a:srgbClr val="0070C0"/>
                </a:solidFill>
                <a:latin typeface="+mn-lt"/>
              </a:rPr>
              <a:t> six Notation Keys to support completeness and confidentiality of information reported in a national GHG inventory:</a:t>
            </a:r>
            <a:endParaRPr lang="en-US" sz="1700" dirty="0">
              <a:solidFill>
                <a:srgbClr val="0070C0"/>
              </a:solidFill>
              <a:highlight>
                <a:srgbClr val="FFFF00"/>
              </a:highlight>
            </a:endParaRPr>
          </a:p>
        </p:txBody>
      </p:sp>
      <p:pic>
        <p:nvPicPr>
          <p:cNvPr id="7" name="Picture 6">
            <a:extLst>
              <a:ext uri="{FF2B5EF4-FFF2-40B4-BE49-F238E27FC236}">
                <a16:creationId xmlns:a16="http://schemas.microsoft.com/office/drawing/2014/main" id="{749D0514-CC3A-8F46-9A36-EF89D64F6825}"/>
              </a:ext>
            </a:extLst>
          </p:cNvPr>
          <p:cNvPicPr>
            <a:picLocks noChangeAspect="1"/>
          </p:cNvPicPr>
          <p:nvPr/>
        </p:nvPicPr>
        <p:blipFill>
          <a:blip r:embed="rId2"/>
          <a:stretch>
            <a:fillRect/>
          </a:stretch>
        </p:blipFill>
        <p:spPr>
          <a:xfrm>
            <a:off x="2496000" y="1770917"/>
            <a:ext cx="7200000" cy="3444862"/>
          </a:xfrm>
          <a:prstGeom prst="rect">
            <a:avLst/>
          </a:prstGeom>
        </p:spPr>
      </p:pic>
      <p:sp>
        <p:nvSpPr>
          <p:cNvPr id="8" name="TextBox 7">
            <a:extLst>
              <a:ext uri="{FF2B5EF4-FFF2-40B4-BE49-F238E27FC236}">
                <a16:creationId xmlns:a16="http://schemas.microsoft.com/office/drawing/2014/main" id="{3C26EA0E-873B-5222-0369-C7BD35F429D4}"/>
              </a:ext>
            </a:extLst>
          </p:cNvPr>
          <p:cNvSpPr txBox="1"/>
          <p:nvPr/>
        </p:nvSpPr>
        <p:spPr>
          <a:xfrm>
            <a:off x="696000" y="5385056"/>
            <a:ext cx="10800000" cy="923330"/>
          </a:xfrm>
          <a:prstGeom prst="rect">
            <a:avLst/>
          </a:prstGeom>
          <a:noFill/>
        </p:spPr>
        <p:txBody>
          <a:bodyPr wrap="square" rtlCol="0">
            <a:spAutoFit/>
          </a:bodyPr>
          <a:lstStyle/>
          <a:p>
            <a:pPr algn="just"/>
            <a:r>
              <a:rPr lang="en-US" dirty="0">
                <a:solidFill>
                  <a:srgbClr val="0070C0"/>
                </a:solidFill>
                <a:latin typeface="+mn-lt"/>
              </a:rPr>
              <a:t>Further, when reporting under the UNFCCC, in accordance with paragraph 6 of the annex to decision 18/CMA.1 and paragraph 5 of decision 3/CMA.3, developing country Parties may elect to apply flexibility and thus provide in the UNFCCC CRTs the notation key “FX” instead of the required information</a:t>
            </a:r>
            <a:endParaRPr lang="en-US" dirty="0">
              <a:solidFill>
                <a:srgbClr val="0070C0"/>
              </a:solidFill>
              <a:highlight>
                <a:srgbClr val="FFFF00"/>
              </a:highlight>
            </a:endParaRPr>
          </a:p>
        </p:txBody>
      </p:sp>
    </p:spTree>
    <p:extLst>
      <p:ext uri="{BB962C8B-B14F-4D97-AF65-F5344CB8AC3E}">
        <p14:creationId xmlns:p14="http://schemas.microsoft.com/office/powerpoint/2010/main" val="23436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2" y="873577"/>
            <a:ext cx="11277882" cy="5649362"/>
          </a:xfrm>
        </p:spPr>
        <p:txBody>
          <a:bodyPr>
            <a:normAutofit/>
          </a:bodyPr>
          <a:lstStyle/>
          <a:p>
            <a:pPr marL="0" indent="0" algn="just">
              <a:lnSpc>
                <a:spcPct val="120000"/>
              </a:lnSpc>
              <a:spcBef>
                <a:spcPts val="0"/>
              </a:spcBef>
              <a:buNone/>
            </a:pPr>
            <a:r>
              <a:rPr lang="en-US" sz="2400" b="1" dirty="0">
                <a:solidFill>
                  <a:srgbClr val="0070C0"/>
                </a:solidFill>
              </a:rPr>
              <a:t>Reporting of “IE”  (Included elsewhere)</a:t>
            </a:r>
          </a:p>
          <a:p>
            <a:pPr algn="just">
              <a:lnSpc>
                <a:spcPct val="120000"/>
              </a:lnSpc>
              <a:spcBef>
                <a:spcPts val="0"/>
              </a:spcBef>
            </a:pPr>
            <a:r>
              <a:rPr lang="en-US" sz="1800" dirty="0">
                <a:solidFill>
                  <a:srgbClr val="0070C0"/>
                </a:solidFill>
              </a:rPr>
              <a:t>The 2006 IPCC Guidelines provide guidance on the GHG emissions /removals to be reported for each category. A Party may not be able to report an activity according to this allocation because of data availability. </a:t>
            </a:r>
          </a:p>
          <a:p>
            <a:pPr algn="just">
              <a:lnSpc>
                <a:spcPct val="120000"/>
              </a:lnSpc>
              <a:spcBef>
                <a:spcPts val="0"/>
              </a:spcBef>
            </a:pPr>
            <a:r>
              <a:rPr lang="en-US" sz="1800" dirty="0">
                <a:solidFill>
                  <a:srgbClr val="0070C0"/>
                </a:solidFill>
              </a:rPr>
              <a:t>The IPCC Guidelines, and the UNFCCC CRT, allow for the use of the notation key “IE”. </a:t>
            </a:r>
          </a:p>
          <a:p>
            <a:pPr algn="just">
              <a:lnSpc>
                <a:spcPct val="120000"/>
              </a:lnSpc>
              <a:spcBef>
                <a:spcPts val="0"/>
              </a:spcBef>
            </a:pPr>
            <a:r>
              <a:rPr lang="en-US" sz="1800" dirty="0">
                <a:solidFill>
                  <a:srgbClr val="0070C0"/>
                </a:solidFill>
              </a:rPr>
              <a:t>When the visualized tables of the CRT are generated, a user may find two scenarios:</a:t>
            </a:r>
          </a:p>
          <a:p>
            <a:pPr lvl="1" algn="just">
              <a:lnSpc>
                <a:spcPct val="120000"/>
              </a:lnSpc>
              <a:spcBef>
                <a:spcPts val="0"/>
              </a:spcBef>
            </a:pPr>
            <a:r>
              <a:rPr lang="en-US" sz="1600" dirty="0">
                <a:solidFill>
                  <a:srgbClr val="0070C0"/>
                </a:solidFill>
              </a:rPr>
              <a:t>An “NE” or “NO” has automatically generated for a category for which the Party has included emissions/removals elsewhere.  In this case, the user can change the existing notation key to an “IE” to reflect the national circumstances. </a:t>
            </a:r>
          </a:p>
          <a:p>
            <a:pPr lvl="1" algn="just">
              <a:lnSpc>
                <a:spcPct val="120000"/>
              </a:lnSpc>
              <a:spcBef>
                <a:spcPts val="0"/>
              </a:spcBef>
            </a:pPr>
            <a:r>
              <a:rPr lang="en-US" sz="1600" dirty="0">
                <a:solidFill>
                  <a:srgbClr val="0070C0"/>
                </a:solidFill>
              </a:rPr>
              <a:t>An “IE” has been automatically populated, because the equations in the 2006 IPCC Guidelines include the activity elsewhere.</a:t>
            </a:r>
          </a:p>
          <a:p>
            <a:pPr algn="just">
              <a:lnSpc>
                <a:spcPct val="120000"/>
              </a:lnSpc>
              <a:spcBef>
                <a:spcPts val="0"/>
              </a:spcBef>
            </a:pPr>
            <a:r>
              <a:rPr lang="en-US" sz="1800" dirty="0">
                <a:solidFill>
                  <a:srgbClr val="0070C0"/>
                </a:solidFill>
              </a:rPr>
              <a:t>In both cases, Table 9 of the CRT must be completed with information to clarify the Parties reporting, specifically</a:t>
            </a:r>
          </a:p>
          <a:p>
            <a:pPr lvl="1" algn="just">
              <a:lnSpc>
                <a:spcPct val="120000"/>
              </a:lnSpc>
              <a:spcBef>
                <a:spcPts val="0"/>
              </a:spcBef>
            </a:pPr>
            <a:r>
              <a:rPr lang="en-US" sz="1600" dirty="0">
                <a:solidFill>
                  <a:srgbClr val="0070C0"/>
                </a:solidFill>
              </a:rPr>
              <a:t>Source/sink category </a:t>
            </a:r>
          </a:p>
          <a:p>
            <a:pPr lvl="1" algn="just">
              <a:lnSpc>
                <a:spcPct val="120000"/>
              </a:lnSpc>
              <a:spcBef>
                <a:spcPts val="0"/>
              </a:spcBef>
            </a:pPr>
            <a:r>
              <a:rPr lang="en-US" sz="1600" dirty="0">
                <a:solidFill>
                  <a:srgbClr val="0070C0"/>
                </a:solidFill>
              </a:rPr>
              <a:t>Allocation as per IPCC Guidelines </a:t>
            </a:r>
          </a:p>
          <a:p>
            <a:pPr lvl="1" algn="just">
              <a:lnSpc>
                <a:spcPct val="120000"/>
              </a:lnSpc>
              <a:spcBef>
                <a:spcPts val="0"/>
              </a:spcBef>
            </a:pPr>
            <a:r>
              <a:rPr lang="en-US" sz="1600" dirty="0">
                <a:solidFill>
                  <a:srgbClr val="0070C0"/>
                </a:solidFill>
              </a:rPr>
              <a:t>Allocation used by the Party </a:t>
            </a:r>
          </a:p>
          <a:p>
            <a:pPr algn="just">
              <a:lnSpc>
                <a:spcPct val="120000"/>
              </a:lnSpc>
              <a:spcBef>
                <a:spcPts val="0"/>
              </a:spcBef>
            </a:pPr>
            <a:r>
              <a:rPr lang="en-US" sz="1800" dirty="0">
                <a:solidFill>
                  <a:srgbClr val="0070C0"/>
                </a:solidFill>
              </a:rPr>
              <a:t>Further information on the automatic mapping of “IE” for a specific CRT may be found in the </a:t>
            </a:r>
            <a:r>
              <a:rPr lang="en-US" sz="1800" i="1" dirty="0">
                <a:solidFill>
                  <a:srgbClr val="0070C0"/>
                </a:solidFill>
              </a:rPr>
              <a:t>IPCC Inventory Software Notes</a:t>
            </a:r>
            <a:r>
              <a:rPr lang="en-US" sz="1800" dirty="0">
                <a:solidFill>
                  <a:srgbClr val="0070C0"/>
                </a:solidFill>
              </a:rPr>
              <a:t> in the visualized CRT. In addition, the annex to each Sector Guidebook includes a table to explain the automatic reporting of “IE”, which may be used to help complete information in the visualized CRT for Table 9 </a:t>
            </a:r>
            <a:r>
              <a:rPr lang="en-US" sz="1600" i="1" dirty="0">
                <a:solidFill>
                  <a:srgbClr val="0070C0"/>
                </a:solidFill>
              </a:rPr>
              <a:t>(see, for example, Table A.1.6  of the Livestock Users Guidebook, available at </a:t>
            </a:r>
            <a:r>
              <a:rPr lang="en-US" sz="1600" i="1" dirty="0">
                <a:solidFill>
                  <a:srgbClr val="0070C0"/>
                </a:solidFill>
                <a:hlinkClick r:id="rId3"/>
              </a:rPr>
              <a:t>https://www.ipcc-nggip.iges.or.jp/software/index.html</a:t>
            </a:r>
            <a:r>
              <a:rPr lang="en-US" sz="1600" i="1" dirty="0">
                <a:solidFill>
                  <a:srgbClr val="0070C0"/>
                </a:solidFill>
              </a:rPr>
              <a:t>)</a:t>
            </a:r>
          </a:p>
          <a:p>
            <a:pPr algn="just">
              <a:lnSpc>
                <a:spcPct val="120000"/>
              </a:lnSpc>
              <a:spcBef>
                <a:spcPts val="0"/>
              </a:spcBef>
            </a:pPr>
            <a:endParaRPr lang="en-US" sz="2200" dirty="0">
              <a:solidFill>
                <a:srgbClr val="0070C0"/>
              </a:solidFill>
            </a:endParaRPr>
          </a:p>
          <a:p>
            <a:pPr lvl="1" algn="just">
              <a:lnSpc>
                <a:spcPct val="120000"/>
              </a:lnSpc>
              <a:spcBef>
                <a:spcPts val="0"/>
              </a:spcBef>
            </a:pPr>
            <a:endParaRPr lang="en-US" sz="1800" dirty="0">
              <a:solidFill>
                <a:srgbClr val="0070C0"/>
              </a:solidFill>
            </a:endParaRPr>
          </a:p>
          <a:p>
            <a:pPr marL="0" indent="0" algn="just">
              <a:lnSpc>
                <a:spcPct val="120000"/>
              </a:lnSpc>
              <a:spcBef>
                <a:spcPts val="0"/>
              </a:spcBef>
              <a:buNone/>
            </a:pPr>
            <a:endParaRPr lang="en-US" sz="2100" dirty="0">
              <a:solidFill>
                <a:srgbClr val="0070C0"/>
              </a:solidFill>
            </a:endParaRPr>
          </a:p>
          <a:p>
            <a:pPr marL="0" indent="0" algn="just">
              <a:lnSpc>
                <a:spcPct val="120000"/>
              </a:lnSpc>
              <a:spcBef>
                <a:spcPts val="0"/>
              </a:spcBef>
              <a:buNone/>
            </a:pPr>
            <a:endParaRPr lang="en-US" sz="2100" dirty="0">
              <a:solidFill>
                <a:srgbClr val="0070C0"/>
              </a:solidFill>
            </a:endParaRPr>
          </a:p>
          <a:p>
            <a:pPr marL="0" indent="0" algn="just">
              <a:lnSpc>
                <a:spcPct val="120000"/>
              </a:lnSpc>
              <a:spcBef>
                <a:spcPts val="0"/>
              </a:spcBef>
              <a:buNone/>
            </a:pPr>
            <a:endParaRPr lang="en-US" sz="2100" dirty="0">
              <a:solidFill>
                <a:srgbClr val="0070C0"/>
              </a:solidFill>
            </a:endParaRPr>
          </a:p>
          <a:p>
            <a:pPr algn="just"/>
            <a:endParaRPr lang="en-US" sz="1600" b="1" dirty="0">
              <a:solidFill>
                <a:srgbClr val="0070C0"/>
              </a:solidFill>
              <a:highlight>
                <a:srgbClr val="FFFF00"/>
              </a:highlight>
              <a:latin typeface="Garamond" panose="02020404030301010803" pitchFamily="18" charset="0"/>
            </a:endParaRPr>
          </a:p>
        </p:txBody>
      </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“IE”– White Cells</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02FC8A83-3607-040D-77FA-F628CA5861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2842788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26529-146F-343D-4318-DC801EE9D59A}"/>
              </a:ext>
            </a:extLst>
          </p:cNvPr>
          <p:cNvPicPr>
            <a:picLocks noChangeAspect="1"/>
          </p:cNvPicPr>
          <p:nvPr/>
        </p:nvPicPr>
        <p:blipFill>
          <a:blip r:embed="rId3"/>
          <a:stretch>
            <a:fillRect/>
          </a:stretch>
        </p:blipFill>
        <p:spPr>
          <a:xfrm>
            <a:off x="7152640" y="1232835"/>
            <a:ext cx="4721145" cy="4131373"/>
          </a:xfrm>
          <a:prstGeom prst="rect">
            <a:avLst/>
          </a:prstGeom>
          <a:ln w="3175">
            <a:solidFill>
              <a:srgbClr val="0070C0"/>
            </a:solidFill>
          </a:ln>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873577"/>
            <a:ext cx="10758593" cy="4849890"/>
          </a:xfrm>
        </p:spPr>
        <p:txBody>
          <a:bodyPr>
            <a:normAutofit fontScale="32500" lnSpcReduction="20000"/>
          </a:bodyPr>
          <a:lstStyle/>
          <a:p>
            <a:pPr marL="0" indent="0">
              <a:lnSpc>
                <a:spcPct val="120000"/>
              </a:lnSpc>
              <a:spcBef>
                <a:spcPts val="0"/>
              </a:spcBef>
              <a:buNone/>
            </a:pPr>
            <a:r>
              <a:rPr lang="en-US" sz="6800" b="1" dirty="0">
                <a:solidFill>
                  <a:srgbClr val="0070C0"/>
                </a:solidFill>
              </a:rPr>
              <a:t>Providing explanations for “IE” (Included elsewhere)  </a:t>
            </a:r>
            <a:br>
              <a:rPr lang="en-US" sz="7200" b="1" dirty="0">
                <a:solidFill>
                  <a:srgbClr val="0070C0"/>
                </a:solidFill>
              </a:rPr>
            </a:br>
            <a:endParaRPr lang="en-US" sz="5800" b="1" dirty="0">
              <a:solidFill>
                <a:srgbClr val="0070C0"/>
              </a:solidFill>
            </a:endParaRPr>
          </a:p>
          <a:p>
            <a:pPr marL="0" indent="0">
              <a:lnSpc>
                <a:spcPct val="120000"/>
              </a:lnSpc>
              <a:spcBef>
                <a:spcPts val="0"/>
              </a:spcBef>
              <a:buNone/>
            </a:pPr>
            <a:r>
              <a:rPr lang="en-US" sz="5800" b="1" dirty="0">
                <a:solidFill>
                  <a:srgbClr val="0070C0"/>
                </a:solidFill>
              </a:rPr>
              <a:t>To enter explanation for a single cell for emissions/removals:</a:t>
            </a:r>
          </a:p>
          <a:p>
            <a:pPr>
              <a:lnSpc>
                <a:spcPct val="120000"/>
              </a:lnSpc>
              <a:spcBef>
                <a:spcPts val="0"/>
              </a:spcBef>
            </a:pPr>
            <a:r>
              <a:rPr lang="en-US" sz="5800" dirty="0">
                <a:solidFill>
                  <a:srgbClr val="0070C0"/>
                </a:solidFill>
              </a:rPr>
              <a:t>R</a:t>
            </a:r>
            <a:r>
              <a:rPr lang="en-US" sz="5800" b="1" dirty="0">
                <a:solidFill>
                  <a:srgbClr val="0070C0"/>
                </a:solidFill>
              </a:rPr>
              <a:t>ight click </a:t>
            </a:r>
            <a:r>
              <a:rPr lang="en-US" sz="5800" dirty="0">
                <a:solidFill>
                  <a:srgbClr val="0070C0"/>
                </a:solidFill>
              </a:rPr>
              <a:t>or </a:t>
            </a:r>
            <a:r>
              <a:rPr lang="en-US" sz="5800" b="1" dirty="0">
                <a:solidFill>
                  <a:srgbClr val="0070C0"/>
                </a:solidFill>
              </a:rPr>
              <a:t>double click</a:t>
            </a:r>
            <a:r>
              <a:rPr lang="en-US" sz="5800" dirty="0">
                <a:solidFill>
                  <a:srgbClr val="0070C0"/>
                </a:solidFill>
              </a:rPr>
              <a:t> on any white cell containing “IE” </a:t>
            </a:r>
          </a:p>
          <a:p>
            <a:pPr>
              <a:lnSpc>
                <a:spcPct val="120000"/>
              </a:lnSpc>
              <a:spcBef>
                <a:spcPts val="0"/>
              </a:spcBef>
            </a:pPr>
            <a:r>
              <a:rPr lang="en-US" sz="5800" dirty="0">
                <a:solidFill>
                  <a:srgbClr val="0070C0"/>
                </a:solidFill>
              </a:rPr>
              <a:t>Select </a:t>
            </a:r>
            <a:r>
              <a:rPr lang="en-US" sz="5800" b="1" dirty="0">
                <a:solidFill>
                  <a:srgbClr val="0070C0"/>
                </a:solidFill>
              </a:rPr>
              <a:t>Edit</a:t>
            </a:r>
            <a:r>
              <a:rPr lang="en-US" sz="5800" dirty="0">
                <a:solidFill>
                  <a:srgbClr val="0070C0"/>
                </a:solidFill>
              </a:rPr>
              <a:t> </a:t>
            </a:r>
          </a:p>
          <a:p>
            <a:pPr>
              <a:lnSpc>
                <a:spcPct val="120000"/>
              </a:lnSpc>
              <a:spcBef>
                <a:spcPts val="0"/>
              </a:spcBef>
            </a:pPr>
            <a:r>
              <a:rPr lang="en-US" sz="5800" b="1" dirty="0">
                <a:solidFill>
                  <a:srgbClr val="0070C0"/>
                </a:solidFill>
              </a:rPr>
              <a:t>Select </a:t>
            </a:r>
            <a:r>
              <a:rPr lang="en-US" sz="5800" dirty="0">
                <a:solidFill>
                  <a:srgbClr val="0070C0"/>
                </a:solidFill>
              </a:rPr>
              <a:t>tab labelled “IE” and </a:t>
            </a:r>
            <a:r>
              <a:rPr lang="en-US" sz="5800" b="1" dirty="0">
                <a:solidFill>
                  <a:srgbClr val="0070C0"/>
                </a:solidFill>
              </a:rPr>
              <a:t>provide </a:t>
            </a:r>
            <a:r>
              <a:rPr lang="en-US" sz="5800" dirty="0">
                <a:solidFill>
                  <a:srgbClr val="0070C0"/>
                </a:solidFill>
              </a:rPr>
              <a:t>requested information. </a:t>
            </a:r>
          </a:p>
          <a:p>
            <a:pPr>
              <a:lnSpc>
                <a:spcPct val="120000"/>
              </a:lnSpc>
              <a:spcBef>
                <a:spcPts val="0"/>
              </a:spcBef>
            </a:pPr>
            <a:r>
              <a:rPr lang="en-US" sz="5800" dirty="0">
                <a:solidFill>
                  <a:srgbClr val="0070C0"/>
                </a:solidFill>
              </a:rPr>
              <a:t>Select </a:t>
            </a:r>
            <a:r>
              <a:rPr lang="en-US" sz="5800" b="1" dirty="0">
                <a:solidFill>
                  <a:srgbClr val="0070C0"/>
                </a:solidFill>
              </a:rPr>
              <a:t>Save</a:t>
            </a:r>
          </a:p>
          <a:p>
            <a:pPr marL="0" indent="0">
              <a:lnSpc>
                <a:spcPct val="120000"/>
              </a:lnSpc>
              <a:spcBef>
                <a:spcPts val="0"/>
              </a:spcBef>
              <a:buNone/>
            </a:pPr>
            <a:endParaRPr lang="en-US" sz="5800" b="1" dirty="0">
              <a:solidFill>
                <a:srgbClr val="0070C0"/>
              </a:solidFill>
            </a:endParaRPr>
          </a:p>
          <a:p>
            <a:pPr marL="0" indent="0">
              <a:lnSpc>
                <a:spcPct val="120000"/>
              </a:lnSpc>
              <a:spcBef>
                <a:spcPts val="0"/>
              </a:spcBef>
              <a:buNone/>
            </a:pPr>
            <a:r>
              <a:rPr lang="en-US" sz="5800" b="1" dirty="0">
                <a:solidFill>
                  <a:srgbClr val="0070C0"/>
                </a:solidFill>
              </a:rPr>
              <a:t>To enter the same explanation(s) for multiple cells for emissions/</a:t>
            </a:r>
            <a:br>
              <a:rPr lang="en-US" sz="5800" b="1" dirty="0">
                <a:solidFill>
                  <a:srgbClr val="0070C0"/>
                </a:solidFill>
              </a:rPr>
            </a:br>
            <a:r>
              <a:rPr lang="en-US" sz="5800" b="1" dirty="0">
                <a:solidFill>
                  <a:srgbClr val="0070C0"/>
                </a:solidFill>
              </a:rPr>
              <a:t>removals:</a:t>
            </a:r>
          </a:p>
          <a:p>
            <a:pPr>
              <a:lnSpc>
                <a:spcPct val="120000"/>
              </a:lnSpc>
              <a:spcBef>
                <a:spcPts val="0"/>
              </a:spcBef>
            </a:pPr>
            <a:r>
              <a:rPr lang="en-US" sz="5800" b="1" dirty="0">
                <a:solidFill>
                  <a:srgbClr val="0070C0"/>
                </a:solidFill>
              </a:rPr>
              <a:t>Drag </a:t>
            </a:r>
            <a:r>
              <a:rPr lang="en-US" sz="5800" dirty="0">
                <a:solidFill>
                  <a:srgbClr val="0070C0"/>
                </a:solidFill>
              </a:rPr>
              <a:t>cursor over multiple cells </a:t>
            </a:r>
          </a:p>
          <a:p>
            <a:pPr>
              <a:lnSpc>
                <a:spcPct val="120000"/>
              </a:lnSpc>
              <a:spcBef>
                <a:spcPts val="0"/>
              </a:spcBef>
            </a:pPr>
            <a:r>
              <a:rPr lang="en-US" sz="5800" b="1" dirty="0">
                <a:solidFill>
                  <a:srgbClr val="0070C0"/>
                </a:solidFill>
              </a:rPr>
              <a:t>Right click </a:t>
            </a:r>
            <a:r>
              <a:rPr lang="en-US" sz="5800" dirty="0">
                <a:solidFill>
                  <a:srgbClr val="0070C0"/>
                </a:solidFill>
              </a:rPr>
              <a:t>on selection</a:t>
            </a:r>
          </a:p>
          <a:p>
            <a:pPr>
              <a:lnSpc>
                <a:spcPct val="120000"/>
              </a:lnSpc>
              <a:spcBef>
                <a:spcPts val="0"/>
              </a:spcBef>
            </a:pPr>
            <a:r>
              <a:rPr lang="en-US" sz="5800" dirty="0">
                <a:solidFill>
                  <a:srgbClr val="0070C0"/>
                </a:solidFill>
              </a:rPr>
              <a:t>Check </a:t>
            </a:r>
            <a:r>
              <a:rPr lang="en-US" sz="5800" b="1" dirty="0">
                <a:solidFill>
                  <a:srgbClr val="0070C0"/>
                </a:solidFill>
              </a:rPr>
              <a:t>boxes </a:t>
            </a:r>
            <a:r>
              <a:rPr lang="en-US" sz="5800" dirty="0">
                <a:solidFill>
                  <a:srgbClr val="0070C0"/>
                </a:solidFill>
              </a:rPr>
              <a:t>for “Apply Notation Key comment…”.  This applies </a:t>
            </a:r>
            <a:br>
              <a:rPr lang="en-US" sz="5800" dirty="0">
                <a:solidFill>
                  <a:srgbClr val="0070C0"/>
                </a:solidFill>
              </a:rPr>
            </a:br>
            <a:r>
              <a:rPr lang="en-US" sz="5800" dirty="0">
                <a:solidFill>
                  <a:srgbClr val="0070C0"/>
                </a:solidFill>
              </a:rPr>
              <a:t>any explanation entered in the data entry field to all selected cells</a:t>
            </a:r>
          </a:p>
          <a:p>
            <a:pPr>
              <a:lnSpc>
                <a:spcPct val="120000"/>
              </a:lnSpc>
              <a:spcBef>
                <a:spcPts val="0"/>
              </a:spcBef>
            </a:pPr>
            <a:r>
              <a:rPr lang="en-US" sz="5800" b="1" dirty="0">
                <a:solidFill>
                  <a:srgbClr val="0070C0"/>
                </a:solidFill>
              </a:rPr>
              <a:t>Provide </a:t>
            </a:r>
            <a:r>
              <a:rPr lang="en-US" sz="5800" dirty="0">
                <a:solidFill>
                  <a:srgbClr val="0070C0"/>
                </a:solidFill>
              </a:rPr>
              <a:t>requested information, as above, and select </a:t>
            </a:r>
            <a:r>
              <a:rPr lang="en-US" sz="5800" b="1" dirty="0">
                <a:solidFill>
                  <a:srgbClr val="0070C0"/>
                </a:solidFill>
              </a:rPr>
              <a:t>Save </a:t>
            </a:r>
            <a:endParaRPr lang="en-US" sz="5800" dirty="0">
              <a:solidFill>
                <a:srgbClr val="0070C0"/>
              </a:solidFill>
            </a:endParaRPr>
          </a:p>
          <a:p>
            <a:endParaRPr lang="en-US" sz="1600" b="1" dirty="0">
              <a:solidFill>
                <a:srgbClr val="0070C0"/>
              </a:solidFill>
              <a:highlight>
                <a:srgbClr val="FFFF00"/>
              </a:highlight>
              <a:latin typeface="Garamond" panose="02020404030301010803" pitchFamily="18" charset="0"/>
            </a:endParaRPr>
          </a:p>
        </p:txBody>
      </p:sp>
      <p:grpSp>
        <p:nvGrpSpPr>
          <p:cNvPr id="20" name="Group 19">
            <a:extLst>
              <a:ext uri="{FF2B5EF4-FFF2-40B4-BE49-F238E27FC236}">
                <a16:creationId xmlns:a16="http://schemas.microsoft.com/office/drawing/2014/main" id="{90674BD8-203A-0974-0FC7-D66DF98401A5}"/>
              </a:ext>
            </a:extLst>
          </p:cNvPr>
          <p:cNvGrpSpPr/>
          <p:nvPr/>
        </p:nvGrpSpPr>
        <p:grpSpPr>
          <a:xfrm>
            <a:off x="78591" y="5455533"/>
            <a:ext cx="11187435" cy="677108"/>
            <a:chOff x="6424732" y="5257959"/>
            <a:chExt cx="4207875" cy="1235089"/>
          </a:xfrm>
        </p:grpSpPr>
        <p:sp>
          <p:nvSpPr>
            <p:cNvPr id="17" name="TextBox 16">
              <a:extLst>
                <a:ext uri="{FF2B5EF4-FFF2-40B4-BE49-F238E27FC236}">
                  <a16:creationId xmlns:a16="http://schemas.microsoft.com/office/drawing/2014/main" id="{EEEEA2E8-1696-CB87-8DB8-36A7EE016824}"/>
                </a:ext>
              </a:extLst>
            </p:cNvPr>
            <p:cNvSpPr txBox="1"/>
            <p:nvPr/>
          </p:nvSpPr>
          <p:spPr>
            <a:xfrm>
              <a:off x="6624727" y="5257959"/>
              <a:ext cx="4007880" cy="1235089"/>
            </a:xfrm>
            <a:prstGeom prst="rect">
              <a:avLst/>
            </a:prstGeom>
            <a:noFill/>
          </p:spPr>
          <p:txBody>
            <a:bodyPr wrap="square" rtlCol="0">
              <a:spAutoFit/>
            </a:bodyPr>
            <a:lstStyle/>
            <a:p>
              <a:pPr marL="0" indent="0">
                <a:buNone/>
              </a:pPr>
              <a:r>
                <a:rPr lang="en-US" sz="1900" b="1" dirty="0">
                  <a:solidFill>
                    <a:srgbClr val="0070C0"/>
                  </a:solidFill>
                  <a:latin typeface="+mn-lt"/>
                </a:rPr>
                <a:t>Notes</a:t>
              </a:r>
            </a:p>
            <a:p>
              <a:r>
                <a:rPr lang="en-US" sz="1900" dirty="0">
                  <a:solidFill>
                    <a:srgbClr val="0070C0"/>
                  </a:solidFill>
                  <a:latin typeface="+mn-lt"/>
                </a:rPr>
                <a:t>For guidance on information expected for each field, see the footnotes to table 9 of the CRT (external to </a:t>
              </a:r>
              <a:r>
                <a:rPr lang="en-US" sz="1900" i="1" dirty="0">
                  <a:solidFill>
                    <a:srgbClr val="0070C0"/>
                  </a:solidFill>
                  <a:latin typeface="+mn-lt"/>
                </a:rPr>
                <a:t>Software</a:t>
              </a:r>
              <a:r>
                <a:rPr lang="en-US" sz="1900" dirty="0">
                  <a:solidFill>
                    <a:srgbClr val="0070C0"/>
                  </a:solidFill>
                  <a:latin typeface="+mn-lt"/>
                </a:rPr>
                <a:t>)</a:t>
              </a:r>
              <a:endParaRPr lang="en-US" sz="1900" dirty="0">
                <a:latin typeface="+mn-lt"/>
              </a:endParaRPr>
            </a:p>
          </p:txBody>
        </p:sp>
        <p:pic>
          <p:nvPicPr>
            <p:cNvPr id="18" name="Graphic 17" descr="Lightbulb with solid fill">
              <a:extLst>
                <a:ext uri="{FF2B5EF4-FFF2-40B4-BE49-F238E27FC236}">
                  <a16:creationId xmlns:a16="http://schemas.microsoft.com/office/drawing/2014/main" id="{13B1A1BB-6D5C-E980-AE84-0854772C88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4732" y="5324224"/>
              <a:ext cx="211690" cy="984996"/>
            </a:xfrm>
            <a:prstGeom prst="rect">
              <a:avLst/>
            </a:prstGeom>
          </p:spPr>
        </p:pic>
      </p:grpSp>
      <p:grpSp>
        <p:nvGrpSpPr>
          <p:cNvPr id="26" name="Group 25">
            <a:extLst>
              <a:ext uri="{FF2B5EF4-FFF2-40B4-BE49-F238E27FC236}">
                <a16:creationId xmlns:a16="http://schemas.microsoft.com/office/drawing/2014/main" id="{AB38A526-E498-B27D-C7A5-7434020ADC95}"/>
              </a:ext>
            </a:extLst>
          </p:cNvPr>
          <p:cNvGrpSpPr/>
          <p:nvPr/>
        </p:nvGrpSpPr>
        <p:grpSpPr>
          <a:xfrm>
            <a:off x="7195608" y="2481418"/>
            <a:ext cx="312632" cy="2222661"/>
            <a:chOff x="7210848" y="2486025"/>
            <a:chExt cx="259166" cy="2019300"/>
          </a:xfrm>
        </p:grpSpPr>
        <p:pic>
          <p:nvPicPr>
            <p:cNvPr id="23" name="Graphic 22" descr="Checkbox Checked with solid fill">
              <a:extLst>
                <a:ext uri="{FF2B5EF4-FFF2-40B4-BE49-F238E27FC236}">
                  <a16:creationId xmlns:a16="http://schemas.microsoft.com/office/drawing/2014/main" id="{DEF40EA1-717F-4B05-39CA-2028111235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1889" y="2486025"/>
              <a:ext cx="238125" cy="238125"/>
            </a:xfrm>
            <a:prstGeom prst="rect">
              <a:avLst/>
            </a:prstGeom>
          </p:spPr>
        </p:pic>
        <p:pic>
          <p:nvPicPr>
            <p:cNvPr id="24" name="Graphic 23" descr="Checkbox Checked with solid fill">
              <a:extLst>
                <a:ext uri="{FF2B5EF4-FFF2-40B4-BE49-F238E27FC236}">
                  <a16:creationId xmlns:a16="http://schemas.microsoft.com/office/drawing/2014/main" id="{DBD30A8C-68C6-1C7E-92C5-9B3ADFADA8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0848" y="3363395"/>
              <a:ext cx="238125" cy="238125"/>
            </a:xfrm>
            <a:prstGeom prst="rect">
              <a:avLst/>
            </a:prstGeom>
          </p:spPr>
        </p:pic>
        <p:pic>
          <p:nvPicPr>
            <p:cNvPr id="25" name="Graphic 24" descr="Checkbox Checked with solid fill">
              <a:extLst>
                <a:ext uri="{FF2B5EF4-FFF2-40B4-BE49-F238E27FC236}">
                  <a16:creationId xmlns:a16="http://schemas.microsoft.com/office/drawing/2014/main" id="{13344BE6-72C5-6CAC-51D0-030E06C6D0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1888" y="4267200"/>
              <a:ext cx="238125" cy="238125"/>
            </a:xfrm>
            <a:prstGeom prst="rect">
              <a:avLst/>
            </a:prstGeom>
          </p:spPr>
        </p:pic>
      </p:gr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“IE”– White Cells</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AC985E76-27DE-3041-A9E3-07CF263B223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
        <p:nvSpPr>
          <p:cNvPr id="7" name="Rectangle: Rounded Corners 6">
            <a:extLst>
              <a:ext uri="{FF2B5EF4-FFF2-40B4-BE49-F238E27FC236}">
                <a16:creationId xmlns:a16="http://schemas.microsoft.com/office/drawing/2014/main" id="{B1969ABA-0055-22C6-C251-76A471B2AD42}"/>
              </a:ext>
            </a:extLst>
          </p:cNvPr>
          <p:cNvSpPr/>
          <p:nvPr/>
        </p:nvSpPr>
        <p:spPr>
          <a:xfrm>
            <a:off x="8392160" y="1508760"/>
            <a:ext cx="320040" cy="254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3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A087E-44CA-CB34-EC83-17F24EF5B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4E2B2-402D-7194-DB0A-7A58EA69C955}"/>
              </a:ext>
            </a:extLst>
          </p:cNvPr>
          <p:cNvSpPr>
            <a:spLocks noGrp="1"/>
          </p:cNvSpPr>
          <p:nvPr>
            <p:ph type="title"/>
          </p:nvPr>
        </p:nvSpPr>
        <p:spPr>
          <a:xfrm>
            <a:off x="12000" y="227738"/>
            <a:ext cx="12168000" cy="540000"/>
          </a:xfrm>
        </p:spPr>
        <p:txBody>
          <a:bodyPr vert="horz" lIns="91440" tIns="45720" rIns="91440" bIns="45720" rtlCol="0" anchor="ctr">
            <a:noAutofit/>
          </a:bodyPr>
          <a:lstStyle/>
          <a:p>
            <a:pPr defTabSz="914400"/>
            <a:r>
              <a:rPr lang="en-US" sz="3300" b="1" dirty="0">
                <a:solidFill>
                  <a:srgbClr val="990002"/>
                </a:solidFill>
                <a:effectLst>
                  <a:outerShdw blurRad="38100" dist="38100" dir="2700000" algn="tl">
                    <a:srgbClr val="000000">
                      <a:alpha val="43137"/>
                    </a:srgbClr>
                  </a:outerShdw>
                </a:effectLst>
                <a:latin typeface="+mn-lt"/>
              </a:rPr>
              <a:t>Other Supporting Tools</a:t>
            </a:r>
          </a:p>
        </p:txBody>
      </p:sp>
      <p:sp>
        <p:nvSpPr>
          <p:cNvPr id="4" name="Content Placeholder 2">
            <a:extLst>
              <a:ext uri="{FF2B5EF4-FFF2-40B4-BE49-F238E27FC236}">
                <a16:creationId xmlns:a16="http://schemas.microsoft.com/office/drawing/2014/main" id="{A2317762-AC10-81BB-71CC-C847CA4F85E2}"/>
              </a:ext>
            </a:extLst>
          </p:cNvPr>
          <p:cNvSpPr txBox="1">
            <a:spLocks noGrp="1"/>
          </p:cNvSpPr>
          <p:nvPr>
            <p:ph idx="1"/>
          </p:nvPr>
        </p:nvSpPr>
        <p:spPr bwMode="auto">
          <a:xfrm>
            <a:off x="696000" y="1449000"/>
            <a:ext cx="10800000"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2800">
                <a:solidFill>
                  <a:srgbClr val="5492CD"/>
                </a:solidFill>
                <a:latin typeface="Frutiger LT Pro 57 Condensed" pitchFamily="34" charset="0"/>
                <a:ea typeface="+mn-ea"/>
                <a:cs typeface="+mn-cs"/>
              </a:defRPr>
            </a:lvl1pPr>
            <a:lvl2pPr marL="742950" indent="-285750" algn="l" rtl="0" eaLnBrk="0" fontAlgn="base" hangingPunct="0">
              <a:spcBef>
                <a:spcPct val="20000"/>
              </a:spcBef>
              <a:spcAft>
                <a:spcPct val="0"/>
              </a:spcAft>
              <a:buChar char="–"/>
              <a:defRPr kumimoji="1" sz="2400">
                <a:solidFill>
                  <a:srgbClr val="5492CD"/>
                </a:solidFill>
                <a:latin typeface="Frutiger LT Pro 57 Condensed" pitchFamily="34" charset="0"/>
              </a:defRPr>
            </a:lvl2pPr>
            <a:lvl3pPr marL="1143000" indent="-228600" algn="l" rtl="0" eaLnBrk="0" fontAlgn="base" hangingPunct="0">
              <a:spcBef>
                <a:spcPct val="20000"/>
              </a:spcBef>
              <a:spcAft>
                <a:spcPct val="0"/>
              </a:spcAft>
              <a:buChar char="•"/>
              <a:defRPr kumimoji="1" sz="2000">
                <a:solidFill>
                  <a:srgbClr val="5492CD"/>
                </a:solidFill>
                <a:latin typeface="Frutiger LT Pro 57 Condensed" pitchFamily="34" charset="0"/>
              </a:defRPr>
            </a:lvl3pPr>
            <a:lvl4pPr marL="1600200" indent="-228600" algn="l" rtl="0" eaLnBrk="0" fontAlgn="base" hangingPunct="0">
              <a:spcBef>
                <a:spcPct val="20000"/>
              </a:spcBef>
              <a:spcAft>
                <a:spcPct val="0"/>
              </a:spcAft>
              <a:buChar char="–"/>
              <a:defRPr kumimoji="1">
                <a:solidFill>
                  <a:srgbClr val="5492CD"/>
                </a:solidFill>
                <a:latin typeface="Frutiger LT Pro 57 Condensed" pitchFamily="34" charset="0"/>
              </a:defRPr>
            </a:lvl4pPr>
            <a:lvl5pPr marL="2057400" indent="-228600" algn="l" rtl="0" eaLnBrk="0" fontAlgn="base" hangingPunct="0">
              <a:spcBef>
                <a:spcPct val="20000"/>
              </a:spcBef>
              <a:spcAft>
                <a:spcPct val="0"/>
              </a:spcAft>
              <a:buChar char="»"/>
              <a:defRPr kumimoji="1" sz="1600">
                <a:solidFill>
                  <a:srgbClr val="5492CD"/>
                </a:solidFill>
                <a:latin typeface="Frutiger LT Pro 57 Condensed" pitchFamily="34" charset="0"/>
              </a:defRPr>
            </a:lvl5pPr>
            <a:lvl6pPr marL="2514600" indent="-228600" algn="l" rtl="0" eaLnBrk="1" fontAlgn="base" hangingPunct="1">
              <a:spcBef>
                <a:spcPct val="20000"/>
              </a:spcBef>
              <a:spcAft>
                <a:spcPct val="0"/>
              </a:spcAft>
              <a:buChar char="»"/>
              <a:defRPr kumimoji="1" sz="1600">
                <a:solidFill>
                  <a:schemeClr val="tx1"/>
                </a:solidFill>
                <a:latin typeface="+mn-lt"/>
              </a:defRPr>
            </a:lvl6pPr>
            <a:lvl7pPr marL="2971800" indent="-228600" algn="l" rtl="0" eaLnBrk="1" fontAlgn="base" hangingPunct="1">
              <a:spcBef>
                <a:spcPct val="20000"/>
              </a:spcBef>
              <a:spcAft>
                <a:spcPct val="0"/>
              </a:spcAft>
              <a:buChar char="»"/>
              <a:defRPr kumimoji="1" sz="1600">
                <a:solidFill>
                  <a:schemeClr val="tx1"/>
                </a:solidFill>
                <a:latin typeface="+mn-lt"/>
              </a:defRPr>
            </a:lvl7pPr>
            <a:lvl8pPr marL="3429000" indent="-228600" algn="l" rtl="0" eaLnBrk="1" fontAlgn="base" hangingPunct="1">
              <a:spcBef>
                <a:spcPct val="20000"/>
              </a:spcBef>
              <a:spcAft>
                <a:spcPct val="0"/>
              </a:spcAft>
              <a:buChar char="»"/>
              <a:defRPr kumimoji="1" sz="1600">
                <a:solidFill>
                  <a:schemeClr val="tx1"/>
                </a:solidFill>
                <a:latin typeface="+mn-lt"/>
              </a:defRPr>
            </a:lvl8pPr>
            <a:lvl9pPr marL="3886200" indent="-228600" algn="l" rtl="0" eaLnBrk="1" fontAlgn="base" hangingPunct="1">
              <a:spcBef>
                <a:spcPct val="20000"/>
              </a:spcBef>
              <a:spcAft>
                <a:spcPct val="0"/>
              </a:spcAft>
              <a:buChar char="»"/>
              <a:defRPr kumimoji="1" sz="1600">
                <a:solidFill>
                  <a:schemeClr val="tx1"/>
                </a:solidFill>
                <a:latin typeface="+mn-lt"/>
              </a:defRPr>
            </a:lvl9pPr>
          </a:lstStyle>
          <a:p>
            <a:pPr marL="357187" lvl="1" indent="0" algn="just">
              <a:spcBef>
                <a:spcPts val="0"/>
              </a:spcBef>
              <a:buNone/>
            </a:pPr>
            <a:endParaRPr lang="en-GB" sz="2200" b="1" dirty="0">
              <a:solidFill>
                <a:srgbClr val="0070C0"/>
              </a:solidFill>
              <a:latin typeface="+mn-lt"/>
            </a:endParaRPr>
          </a:p>
          <a:p>
            <a:pPr marL="360363" lvl="1" indent="-360363" algn="just">
              <a:buFont typeface="Courier New" panose="02070309020205020404" pitchFamily="49" charset="0"/>
              <a:buChar char="o"/>
            </a:pPr>
            <a:r>
              <a:rPr lang="en-GB" sz="2200" b="1" kern="0" dirty="0">
                <a:solidFill>
                  <a:srgbClr val="0070C0"/>
                </a:solidFill>
                <a:latin typeface="+mn-lt"/>
              </a:rPr>
              <a:t>Land representation Add-on</a:t>
            </a:r>
          </a:p>
          <a:p>
            <a:pPr marL="1071563" lvl="3" indent="-357188">
              <a:spcBef>
                <a:spcPts val="0"/>
              </a:spcBef>
              <a:buFont typeface="+mj-lt"/>
              <a:buAutoNum type="arabicPeriod"/>
            </a:pPr>
            <a:endParaRPr lang="en-GB" sz="1100" b="1" dirty="0">
              <a:solidFill>
                <a:srgbClr val="0070C0"/>
              </a:solidFill>
              <a:latin typeface="+mn-lt"/>
            </a:endParaRPr>
          </a:p>
          <a:p>
            <a:pPr marL="714375" lvl="2" indent="-357188" algn="just">
              <a:spcBef>
                <a:spcPts val="0"/>
              </a:spcBef>
              <a:buFont typeface="Arial" panose="020B0604020202020204" pitchFamily="34" charset="0"/>
              <a:buChar char="•"/>
            </a:pPr>
            <a:r>
              <a:rPr lang="en-GB" sz="2200" dirty="0">
                <a:solidFill>
                  <a:srgbClr val="0070C0"/>
                </a:solidFill>
                <a:latin typeface="+mn-lt"/>
              </a:rPr>
              <a:t>Based on sampling data collection and analysis</a:t>
            </a:r>
            <a:endParaRPr lang="en-GB" sz="2200" i="1" dirty="0">
              <a:solidFill>
                <a:srgbClr val="FF0000"/>
              </a:solidFill>
              <a:latin typeface="+mn-lt"/>
            </a:endParaRPr>
          </a:p>
          <a:p>
            <a:pPr marL="714375" lvl="2" indent="0" algn="just">
              <a:spcBef>
                <a:spcPts val="0"/>
              </a:spcBef>
              <a:buNone/>
            </a:pPr>
            <a:r>
              <a:rPr lang="en-GB" sz="1700" i="1" dirty="0">
                <a:solidFill>
                  <a:schemeClr val="tx1"/>
                </a:solidFill>
                <a:latin typeface="+mn-lt"/>
              </a:rPr>
              <a:t>Under development  </a:t>
            </a:r>
          </a:p>
          <a:p>
            <a:pPr marL="714375" lvl="1" indent="-357188" algn="just">
              <a:spcBef>
                <a:spcPts val="0"/>
              </a:spcBef>
              <a:buFont typeface="Wingdings" panose="05000000000000000000" pitchFamily="2" charset="2"/>
              <a:buChar char="ü"/>
            </a:pPr>
            <a:endParaRPr lang="en-GB" sz="2200" b="1" dirty="0">
              <a:solidFill>
                <a:srgbClr val="0070C0"/>
              </a:solidFill>
              <a:latin typeface="+mn-lt"/>
            </a:endParaRPr>
          </a:p>
          <a:p>
            <a:pPr marL="360363" lvl="1" indent="-360363" algn="just">
              <a:buFont typeface="Courier New" panose="02070309020205020404" pitchFamily="49" charset="0"/>
              <a:buChar char="o"/>
            </a:pPr>
            <a:r>
              <a:rPr lang="en-GB" sz="2200" b="1" kern="0" dirty="0">
                <a:solidFill>
                  <a:srgbClr val="0070C0"/>
                </a:solidFill>
                <a:latin typeface="+mn-lt"/>
              </a:rPr>
              <a:t>Excel-based tool for data upload</a:t>
            </a:r>
          </a:p>
          <a:p>
            <a:pPr marL="1071563" lvl="3" indent="-357188">
              <a:spcBef>
                <a:spcPts val="0"/>
              </a:spcBef>
              <a:buFont typeface="+mj-lt"/>
              <a:buAutoNum type="arabicPeriod"/>
            </a:pPr>
            <a:endParaRPr lang="en-GB" sz="1100" b="1" dirty="0">
              <a:solidFill>
                <a:srgbClr val="0070C0"/>
              </a:solidFill>
              <a:latin typeface="+mn-lt"/>
            </a:endParaRPr>
          </a:p>
          <a:p>
            <a:pPr marL="614363" lvl="2" indent="-357188">
              <a:spcBef>
                <a:spcPts val="0"/>
              </a:spcBef>
              <a:buFont typeface="Arial" panose="020B0604020202020204" pitchFamily="34" charset="0"/>
              <a:buChar char="•"/>
            </a:pPr>
            <a:r>
              <a:rPr lang="en-GB" sz="2200" dirty="0">
                <a:solidFill>
                  <a:srgbClr val="0070C0"/>
                </a:solidFill>
                <a:latin typeface="+mn-lt"/>
              </a:rPr>
              <a:t>Harvested Wood Products</a:t>
            </a:r>
            <a:r>
              <a:rPr lang="en-GB" sz="2200" i="1" dirty="0">
                <a:solidFill>
                  <a:srgbClr val="FF0000"/>
                </a:solidFill>
                <a:latin typeface="+mn-lt"/>
              </a:rPr>
              <a:t> (available on IPCC TFI website)</a:t>
            </a:r>
          </a:p>
          <a:p>
            <a:pPr marL="1071563" lvl="3" indent="-357188">
              <a:spcBef>
                <a:spcPts val="0"/>
              </a:spcBef>
              <a:buFont typeface="+mj-lt"/>
              <a:buAutoNum type="arabicPeriod"/>
            </a:pPr>
            <a:endParaRPr lang="pt-BR" sz="1100" dirty="0">
              <a:solidFill>
                <a:srgbClr val="0070C0"/>
              </a:solidFill>
              <a:latin typeface="+mn-lt"/>
            </a:endParaRPr>
          </a:p>
          <a:p>
            <a:pPr marL="614363" lvl="2" indent="-357188">
              <a:spcBef>
                <a:spcPts val="0"/>
              </a:spcBef>
              <a:buFont typeface="Arial" panose="020B0604020202020204" pitchFamily="34" charset="0"/>
              <a:buChar char="•"/>
            </a:pPr>
            <a:r>
              <a:rPr lang="pt-BR" sz="2200" dirty="0">
                <a:solidFill>
                  <a:srgbClr val="0070C0"/>
                </a:solidFill>
                <a:latin typeface="+mn-lt"/>
              </a:rPr>
              <a:t>Land Representation</a:t>
            </a:r>
            <a:endParaRPr lang="pt-BR" sz="2200" i="1" dirty="0">
              <a:solidFill>
                <a:srgbClr val="FF0000"/>
              </a:solidFill>
              <a:latin typeface="+mn-lt"/>
            </a:endParaRPr>
          </a:p>
          <a:p>
            <a:pPr marL="628650" lvl="3" indent="0">
              <a:spcBef>
                <a:spcPts val="0"/>
              </a:spcBef>
              <a:buNone/>
            </a:pPr>
            <a:r>
              <a:rPr lang="pt-BR" sz="1700" i="1" dirty="0">
                <a:solidFill>
                  <a:schemeClr val="tx1"/>
                </a:solidFill>
                <a:latin typeface="+mn-lt"/>
              </a:rPr>
              <a:t>Under development </a:t>
            </a:r>
          </a:p>
        </p:txBody>
      </p:sp>
      <p:pic>
        <p:nvPicPr>
          <p:cNvPr id="3" name="Graphic 2" descr="Award ribbon with star">
            <a:extLst>
              <a:ext uri="{FF2B5EF4-FFF2-40B4-BE49-F238E27FC236}">
                <a16:creationId xmlns:a16="http://schemas.microsoft.com/office/drawing/2014/main" id="{482EFF1D-E96B-6DBE-6164-0A1B7C1C7B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24661543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1089000"/>
            <a:ext cx="10800000" cy="4680000"/>
          </a:xfrm>
        </p:spPr>
        <p:txBody>
          <a:bodyPr>
            <a:normAutofit/>
          </a:bodyPr>
          <a:lstStyle/>
          <a:p>
            <a:pPr marL="0" indent="0" algn="just">
              <a:lnSpc>
                <a:spcPct val="120000"/>
              </a:lnSpc>
              <a:spcBef>
                <a:spcPts val="0"/>
              </a:spcBef>
              <a:buNone/>
            </a:pPr>
            <a:r>
              <a:rPr lang="en-US" sz="2400" b="1" dirty="0">
                <a:solidFill>
                  <a:srgbClr val="0070C0"/>
                </a:solidFill>
              </a:rPr>
              <a:t>Reporting of “NE”  (Not estimated)</a:t>
            </a:r>
          </a:p>
          <a:p>
            <a:pPr marL="0" indent="0" algn="just">
              <a:lnSpc>
                <a:spcPct val="120000"/>
              </a:lnSpc>
              <a:spcBef>
                <a:spcPts val="0"/>
              </a:spcBef>
              <a:buNone/>
            </a:pPr>
            <a:endParaRPr lang="en-US" sz="2400" b="1" dirty="0">
              <a:solidFill>
                <a:srgbClr val="0070C0"/>
              </a:solidFill>
            </a:endParaRPr>
          </a:p>
          <a:p>
            <a:pPr algn="just">
              <a:lnSpc>
                <a:spcPct val="120000"/>
              </a:lnSpc>
              <a:spcBef>
                <a:spcPts val="0"/>
              </a:spcBef>
            </a:pPr>
            <a:r>
              <a:rPr lang="en-US" sz="1800" dirty="0">
                <a:solidFill>
                  <a:srgbClr val="0070C0"/>
                </a:solidFill>
              </a:rPr>
              <a:t>The 2006 IPCC Guidelines provide guidance on the sources and sinks to be included in a national GHG inventory to ensure that it is complete. </a:t>
            </a:r>
          </a:p>
          <a:p>
            <a:pPr algn="just">
              <a:lnSpc>
                <a:spcPct val="120000"/>
              </a:lnSpc>
              <a:spcBef>
                <a:spcPts val="0"/>
              </a:spcBef>
            </a:pPr>
            <a:r>
              <a:rPr lang="en-US" sz="1800" dirty="0">
                <a:solidFill>
                  <a:srgbClr val="0070C0"/>
                </a:solidFill>
              </a:rPr>
              <a:t>A user may not be able to report one or more categories, or gases, because of lack of data or other national circumstances. The IPCC Guidelines, and the UNFCCC CRT, call for the use of the notation key “NE” in this case. </a:t>
            </a:r>
          </a:p>
          <a:p>
            <a:pPr algn="just">
              <a:lnSpc>
                <a:spcPct val="120000"/>
              </a:lnSpc>
              <a:spcBef>
                <a:spcPts val="0"/>
              </a:spcBef>
            </a:pPr>
            <a:r>
              <a:rPr lang="en-US" sz="1800" dirty="0">
                <a:solidFill>
                  <a:srgbClr val="0070C0"/>
                </a:solidFill>
              </a:rPr>
              <a:t>When the visualized tables of the CRT are generated, a user may find that the </a:t>
            </a:r>
            <a:r>
              <a:rPr lang="en-US" sz="1800" i="1" dirty="0">
                <a:solidFill>
                  <a:srgbClr val="0070C0"/>
                </a:solidFill>
              </a:rPr>
              <a:t>Software </a:t>
            </a:r>
            <a:r>
              <a:rPr lang="en-US" sz="1800" dirty="0">
                <a:solidFill>
                  <a:srgbClr val="0070C0"/>
                </a:solidFill>
              </a:rPr>
              <a:t>has automatically generated an “NE” for a category because the user has not entered information for this category/gas in an underlying worksheet: </a:t>
            </a:r>
          </a:p>
          <a:p>
            <a:pPr lvl="1" algn="just">
              <a:lnSpc>
                <a:spcPct val="120000"/>
              </a:lnSpc>
              <a:spcBef>
                <a:spcPts val="0"/>
              </a:spcBef>
            </a:pPr>
            <a:r>
              <a:rPr lang="en-US" sz="1800" dirty="0">
                <a:solidFill>
                  <a:srgbClr val="0070C0"/>
                </a:solidFill>
              </a:rPr>
              <a:t>If this was an error, the user may go back into the relevant underlying worksheet(s) and estimate GHG emissions /removals (see how to </a:t>
            </a:r>
            <a:r>
              <a:rPr lang="en-US" sz="1800" dirty="0">
                <a:solidFill>
                  <a:srgbClr val="0070C0"/>
                </a:solidFill>
                <a:highlight>
                  <a:srgbClr val="E9EDF4"/>
                </a:highlight>
                <a:hlinkClick r:id="rId3" action="ppaction://hlinksldjump"/>
              </a:rPr>
              <a:t>Toggle between Worksheets and the CRT Data Set Manager</a:t>
            </a:r>
            <a:r>
              <a:rPr lang="en-US" sz="1800" dirty="0">
                <a:solidFill>
                  <a:srgbClr val="0070C0"/>
                </a:solidFill>
                <a:highlight>
                  <a:srgbClr val="E9EDF4"/>
                </a:highlight>
              </a:rPr>
              <a:t>)</a:t>
            </a:r>
          </a:p>
          <a:p>
            <a:pPr lvl="1" algn="just">
              <a:lnSpc>
                <a:spcPct val="120000"/>
              </a:lnSpc>
              <a:spcBef>
                <a:spcPts val="0"/>
              </a:spcBef>
            </a:pPr>
            <a:r>
              <a:rPr lang="en-US" sz="1800" dirty="0">
                <a:solidFill>
                  <a:srgbClr val="0070C0"/>
                </a:solidFill>
              </a:rPr>
              <a:t>If this is true, and the user does not have the necessary information to estimate emissions for this category, and the user wants to prepare a file for upload to the CRT, then the user should explain the reason for use of “NE” to populate CRT 9 </a:t>
            </a:r>
            <a:endParaRPr lang="en-US" sz="2100" dirty="0">
              <a:solidFill>
                <a:srgbClr val="0070C0"/>
              </a:solidFill>
            </a:endParaRPr>
          </a:p>
          <a:p>
            <a:pPr marL="0" indent="0" algn="just">
              <a:lnSpc>
                <a:spcPct val="120000"/>
              </a:lnSpc>
              <a:spcBef>
                <a:spcPts val="0"/>
              </a:spcBef>
              <a:buNone/>
            </a:pPr>
            <a:endParaRPr lang="en-US" sz="2100" dirty="0">
              <a:solidFill>
                <a:srgbClr val="0070C0"/>
              </a:solidFill>
            </a:endParaRPr>
          </a:p>
          <a:p>
            <a:pPr marL="0" indent="0" algn="just">
              <a:lnSpc>
                <a:spcPct val="120000"/>
              </a:lnSpc>
              <a:spcBef>
                <a:spcPts val="0"/>
              </a:spcBef>
              <a:buNone/>
            </a:pPr>
            <a:endParaRPr lang="en-US" sz="2100" dirty="0">
              <a:solidFill>
                <a:srgbClr val="0070C0"/>
              </a:solidFill>
            </a:endParaRPr>
          </a:p>
          <a:p>
            <a:pPr algn="just"/>
            <a:endParaRPr lang="en-US" sz="1600" b="1" dirty="0">
              <a:solidFill>
                <a:srgbClr val="0070C0"/>
              </a:solidFill>
              <a:highlight>
                <a:srgbClr val="FFFF00"/>
              </a:highlight>
              <a:latin typeface="Garamond" panose="02020404030301010803" pitchFamily="18" charset="0"/>
            </a:endParaRPr>
          </a:p>
        </p:txBody>
      </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“NE” – White Cells</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C28D1819-46A5-B6B1-ED6A-870A163A6E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225026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18397E-9B18-5A83-2805-63B5B7939BB4}"/>
              </a:ext>
            </a:extLst>
          </p:cNvPr>
          <p:cNvPicPr>
            <a:picLocks noChangeAspect="1"/>
          </p:cNvPicPr>
          <p:nvPr/>
        </p:nvPicPr>
        <p:blipFill>
          <a:blip r:embed="rId2"/>
          <a:stretch>
            <a:fillRect/>
          </a:stretch>
        </p:blipFill>
        <p:spPr>
          <a:xfrm>
            <a:off x="7473020" y="1192430"/>
            <a:ext cx="4599888" cy="4003021"/>
          </a:xfrm>
          <a:prstGeom prst="rect">
            <a:avLst/>
          </a:prstGeom>
          <a:ln w="3175">
            <a:solidFill>
              <a:schemeClr val="tx1"/>
            </a:solidFill>
          </a:ln>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873577"/>
            <a:ext cx="7350477" cy="5649362"/>
          </a:xfrm>
        </p:spPr>
        <p:txBody>
          <a:bodyPr>
            <a:normAutofit fontScale="25000" lnSpcReduction="20000"/>
          </a:bodyPr>
          <a:lstStyle/>
          <a:p>
            <a:pPr marL="0" indent="0">
              <a:lnSpc>
                <a:spcPct val="120000"/>
              </a:lnSpc>
              <a:spcBef>
                <a:spcPts val="0"/>
              </a:spcBef>
              <a:buNone/>
            </a:pPr>
            <a:r>
              <a:rPr lang="en-US" sz="9600" b="1" dirty="0">
                <a:solidFill>
                  <a:srgbClr val="0070C0"/>
                </a:solidFill>
              </a:rPr>
              <a:t>Providing explanations for “NE”  (Not estimated)</a:t>
            </a:r>
            <a:br>
              <a:rPr lang="en-US" sz="7200" b="1" dirty="0">
                <a:solidFill>
                  <a:srgbClr val="0070C0"/>
                </a:solidFill>
              </a:rPr>
            </a:br>
            <a:r>
              <a:rPr lang="en-US" sz="7200" dirty="0">
                <a:solidFill>
                  <a:srgbClr val="0070C0"/>
                </a:solidFill>
              </a:rPr>
              <a:t>When reporting emissions under the UNFCCC, users reporting “NE” are </a:t>
            </a:r>
            <a:br>
              <a:rPr lang="en-US" sz="7200" dirty="0">
                <a:solidFill>
                  <a:srgbClr val="0070C0"/>
                </a:solidFill>
              </a:rPr>
            </a:br>
            <a:r>
              <a:rPr lang="en-US" sz="7200" dirty="0">
                <a:solidFill>
                  <a:srgbClr val="0070C0"/>
                </a:solidFill>
              </a:rPr>
              <a:t>required to include relevant explanations in table 9 of the CRT. </a:t>
            </a:r>
          </a:p>
          <a:p>
            <a:pPr marL="0" indent="0">
              <a:lnSpc>
                <a:spcPct val="120000"/>
              </a:lnSpc>
              <a:spcBef>
                <a:spcPts val="0"/>
              </a:spcBef>
              <a:buNone/>
            </a:pPr>
            <a:endParaRPr lang="en-US" sz="7200" b="1" dirty="0">
              <a:solidFill>
                <a:srgbClr val="0070C0"/>
              </a:solidFill>
            </a:endParaRPr>
          </a:p>
          <a:p>
            <a:pPr marL="0" indent="0">
              <a:lnSpc>
                <a:spcPct val="120000"/>
              </a:lnSpc>
              <a:spcBef>
                <a:spcPts val="0"/>
              </a:spcBef>
              <a:buNone/>
            </a:pPr>
            <a:r>
              <a:rPr lang="en-US" sz="7200" b="1" dirty="0">
                <a:solidFill>
                  <a:srgbClr val="0070C0"/>
                </a:solidFill>
              </a:rPr>
              <a:t>To enter explanation for a single cell for emissions/removals: </a:t>
            </a:r>
          </a:p>
          <a:p>
            <a:pPr>
              <a:lnSpc>
                <a:spcPct val="120000"/>
              </a:lnSpc>
              <a:spcBef>
                <a:spcPts val="0"/>
              </a:spcBef>
            </a:pPr>
            <a:r>
              <a:rPr lang="en-US" sz="7200" dirty="0">
                <a:solidFill>
                  <a:srgbClr val="0070C0"/>
                </a:solidFill>
              </a:rPr>
              <a:t>R</a:t>
            </a:r>
            <a:r>
              <a:rPr lang="en-US" sz="7200" b="1" dirty="0">
                <a:solidFill>
                  <a:srgbClr val="0070C0"/>
                </a:solidFill>
              </a:rPr>
              <a:t>ight click </a:t>
            </a:r>
            <a:r>
              <a:rPr lang="en-US" sz="7200" dirty="0">
                <a:solidFill>
                  <a:srgbClr val="0070C0"/>
                </a:solidFill>
              </a:rPr>
              <a:t>or </a:t>
            </a:r>
            <a:r>
              <a:rPr lang="en-US" sz="7200" b="1" dirty="0">
                <a:solidFill>
                  <a:srgbClr val="0070C0"/>
                </a:solidFill>
              </a:rPr>
              <a:t>double click</a:t>
            </a:r>
            <a:r>
              <a:rPr lang="en-US" sz="7200" dirty="0">
                <a:solidFill>
                  <a:srgbClr val="0070C0"/>
                </a:solidFill>
              </a:rPr>
              <a:t> on any white cell containing “NE” </a:t>
            </a:r>
          </a:p>
          <a:p>
            <a:pPr>
              <a:lnSpc>
                <a:spcPct val="120000"/>
              </a:lnSpc>
              <a:spcBef>
                <a:spcPts val="0"/>
              </a:spcBef>
            </a:pPr>
            <a:r>
              <a:rPr lang="en-US" sz="7200" dirty="0">
                <a:solidFill>
                  <a:srgbClr val="0070C0"/>
                </a:solidFill>
              </a:rPr>
              <a:t>Select </a:t>
            </a:r>
            <a:r>
              <a:rPr lang="en-US" sz="7200" b="1" dirty="0">
                <a:solidFill>
                  <a:srgbClr val="0070C0"/>
                </a:solidFill>
              </a:rPr>
              <a:t>Edit</a:t>
            </a:r>
            <a:r>
              <a:rPr lang="en-US" sz="7200" dirty="0">
                <a:solidFill>
                  <a:srgbClr val="0070C0"/>
                </a:solidFill>
              </a:rPr>
              <a:t> </a:t>
            </a:r>
          </a:p>
          <a:p>
            <a:pPr>
              <a:lnSpc>
                <a:spcPct val="120000"/>
              </a:lnSpc>
              <a:spcBef>
                <a:spcPts val="0"/>
              </a:spcBef>
            </a:pPr>
            <a:r>
              <a:rPr lang="en-US" sz="7200" b="1" dirty="0">
                <a:solidFill>
                  <a:srgbClr val="0070C0"/>
                </a:solidFill>
              </a:rPr>
              <a:t>Select </a:t>
            </a:r>
            <a:r>
              <a:rPr lang="en-US" sz="7200" dirty="0">
                <a:solidFill>
                  <a:srgbClr val="0070C0"/>
                </a:solidFill>
              </a:rPr>
              <a:t>tab labelled “NE” and </a:t>
            </a:r>
            <a:r>
              <a:rPr lang="en-US" sz="7200" b="1" dirty="0">
                <a:solidFill>
                  <a:srgbClr val="0070C0"/>
                </a:solidFill>
              </a:rPr>
              <a:t>provide </a:t>
            </a:r>
            <a:r>
              <a:rPr lang="en-US" sz="7200" dirty="0">
                <a:solidFill>
                  <a:srgbClr val="0070C0"/>
                </a:solidFill>
              </a:rPr>
              <a:t>requested information. </a:t>
            </a:r>
          </a:p>
          <a:p>
            <a:pPr>
              <a:lnSpc>
                <a:spcPct val="120000"/>
              </a:lnSpc>
              <a:spcBef>
                <a:spcPts val="0"/>
              </a:spcBef>
            </a:pPr>
            <a:r>
              <a:rPr lang="en-US" sz="7200" dirty="0">
                <a:solidFill>
                  <a:srgbClr val="0070C0"/>
                </a:solidFill>
              </a:rPr>
              <a:t>Select </a:t>
            </a:r>
            <a:r>
              <a:rPr lang="en-US" sz="7200" b="1" dirty="0">
                <a:solidFill>
                  <a:srgbClr val="0070C0"/>
                </a:solidFill>
              </a:rPr>
              <a:t>Save</a:t>
            </a:r>
          </a:p>
          <a:p>
            <a:pPr marL="0" indent="0">
              <a:lnSpc>
                <a:spcPct val="120000"/>
              </a:lnSpc>
              <a:spcBef>
                <a:spcPts val="0"/>
              </a:spcBef>
              <a:buNone/>
            </a:pPr>
            <a:endParaRPr lang="en-US" sz="7200" b="1" dirty="0">
              <a:solidFill>
                <a:srgbClr val="0070C0"/>
              </a:solidFill>
            </a:endParaRPr>
          </a:p>
          <a:p>
            <a:pPr marL="0" indent="0">
              <a:lnSpc>
                <a:spcPct val="120000"/>
              </a:lnSpc>
              <a:spcBef>
                <a:spcPts val="0"/>
              </a:spcBef>
              <a:buNone/>
            </a:pPr>
            <a:r>
              <a:rPr lang="en-US" sz="7200" b="1" dirty="0">
                <a:solidFill>
                  <a:srgbClr val="0070C0"/>
                </a:solidFill>
              </a:rPr>
              <a:t>To enter the same explanation(s) for multiple cells for emissions/removals:</a:t>
            </a:r>
          </a:p>
          <a:p>
            <a:pPr>
              <a:lnSpc>
                <a:spcPct val="120000"/>
              </a:lnSpc>
              <a:spcBef>
                <a:spcPts val="0"/>
              </a:spcBef>
            </a:pPr>
            <a:r>
              <a:rPr lang="en-US" sz="7200" b="1" dirty="0">
                <a:solidFill>
                  <a:srgbClr val="0070C0"/>
                </a:solidFill>
              </a:rPr>
              <a:t>Drag </a:t>
            </a:r>
            <a:r>
              <a:rPr lang="en-US" sz="7200" dirty="0">
                <a:solidFill>
                  <a:srgbClr val="0070C0"/>
                </a:solidFill>
              </a:rPr>
              <a:t>cursor over multiple cells </a:t>
            </a:r>
          </a:p>
          <a:p>
            <a:pPr>
              <a:lnSpc>
                <a:spcPct val="120000"/>
              </a:lnSpc>
              <a:spcBef>
                <a:spcPts val="0"/>
              </a:spcBef>
            </a:pPr>
            <a:r>
              <a:rPr lang="en-US" sz="7200" b="1" dirty="0">
                <a:solidFill>
                  <a:srgbClr val="0070C0"/>
                </a:solidFill>
              </a:rPr>
              <a:t>Right click </a:t>
            </a:r>
            <a:r>
              <a:rPr lang="en-US" sz="7200" dirty="0">
                <a:solidFill>
                  <a:srgbClr val="0070C0"/>
                </a:solidFill>
              </a:rPr>
              <a:t>on selection</a:t>
            </a:r>
          </a:p>
          <a:p>
            <a:pPr>
              <a:lnSpc>
                <a:spcPct val="120000"/>
              </a:lnSpc>
              <a:spcBef>
                <a:spcPts val="0"/>
              </a:spcBef>
            </a:pPr>
            <a:r>
              <a:rPr lang="en-US" sz="7200" dirty="0">
                <a:solidFill>
                  <a:srgbClr val="0070C0"/>
                </a:solidFill>
              </a:rPr>
              <a:t>Check </a:t>
            </a:r>
            <a:r>
              <a:rPr lang="en-US" sz="7200" b="1" dirty="0">
                <a:solidFill>
                  <a:srgbClr val="0070C0"/>
                </a:solidFill>
              </a:rPr>
              <a:t>box </a:t>
            </a:r>
            <a:r>
              <a:rPr lang="en-US" sz="7200" dirty="0">
                <a:solidFill>
                  <a:srgbClr val="0070C0"/>
                </a:solidFill>
              </a:rPr>
              <a:t>for “Apply Notation Key comment…”.  This applies </a:t>
            </a:r>
            <a:br>
              <a:rPr lang="en-US" sz="7200" dirty="0">
                <a:solidFill>
                  <a:srgbClr val="0070C0"/>
                </a:solidFill>
              </a:rPr>
            </a:br>
            <a:r>
              <a:rPr lang="en-US" sz="7200" dirty="0">
                <a:solidFill>
                  <a:srgbClr val="0070C0"/>
                </a:solidFill>
              </a:rPr>
              <a:t>any explanation entered in the data entry field to all selected cells</a:t>
            </a:r>
          </a:p>
          <a:p>
            <a:pPr>
              <a:lnSpc>
                <a:spcPct val="120000"/>
              </a:lnSpc>
              <a:spcBef>
                <a:spcPts val="0"/>
              </a:spcBef>
            </a:pPr>
            <a:r>
              <a:rPr lang="en-US" sz="7200" b="1" dirty="0">
                <a:solidFill>
                  <a:srgbClr val="0070C0"/>
                </a:solidFill>
              </a:rPr>
              <a:t>Provide </a:t>
            </a:r>
            <a:r>
              <a:rPr lang="en-US" sz="7200" dirty="0">
                <a:solidFill>
                  <a:srgbClr val="0070C0"/>
                </a:solidFill>
              </a:rPr>
              <a:t>requested information, as above, and select </a:t>
            </a:r>
            <a:r>
              <a:rPr lang="en-US" sz="7200" b="1" dirty="0">
                <a:solidFill>
                  <a:srgbClr val="0070C0"/>
                </a:solidFill>
              </a:rPr>
              <a:t>Save </a:t>
            </a:r>
            <a:endParaRPr lang="en-US" sz="7200" dirty="0">
              <a:solidFill>
                <a:srgbClr val="0070C0"/>
              </a:solidFill>
            </a:endParaRPr>
          </a:p>
          <a:p>
            <a:br>
              <a:rPr lang="en-US" sz="1600" b="1" dirty="0">
                <a:solidFill>
                  <a:srgbClr val="0070C0"/>
                </a:solidFill>
                <a:highlight>
                  <a:srgbClr val="FFFF00"/>
                </a:highlight>
                <a:latin typeface="Garamond" panose="02020404030301010803" pitchFamily="18" charset="0"/>
              </a:rPr>
            </a:br>
            <a:endParaRPr lang="en-US" sz="1600" b="1" dirty="0">
              <a:solidFill>
                <a:srgbClr val="0070C0"/>
              </a:solidFill>
              <a:highlight>
                <a:srgbClr val="FFFF00"/>
              </a:highlight>
              <a:latin typeface="Garamond" panose="02020404030301010803" pitchFamily="18" charset="0"/>
            </a:endParaRPr>
          </a:p>
        </p:txBody>
      </p:sp>
      <p:grpSp>
        <p:nvGrpSpPr>
          <p:cNvPr id="20" name="Group 19">
            <a:extLst>
              <a:ext uri="{FF2B5EF4-FFF2-40B4-BE49-F238E27FC236}">
                <a16:creationId xmlns:a16="http://schemas.microsoft.com/office/drawing/2014/main" id="{90674BD8-203A-0974-0FC7-D66DF98401A5}"/>
              </a:ext>
            </a:extLst>
          </p:cNvPr>
          <p:cNvGrpSpPr/>
          <p:nvPr/>
        </p:nvGrpSpPr>
        <p:grpSpPr>
          <a:xfrm>
            <a:off x="316797" y="5572983"/>
            <a:ext cx="9429952" cy="830997"/>
            <a:chOff x="6411564" y="5683615"/>
            <a:chExt cx="3235985" cy="1667432"/>
          </a:xfrm>
        </p:grpSpPr>
        <p:sp>
          <p:nvSpPr>
            <p:cNvPr id="17" name="TextBox 16">
              <a:extLst>
                <a:ext uri="{FF2B5EF4-FFF2-40B4-BE49-F238E27FC236}">
                  <a16:creationId xmlns:a16="http://schemas.microsoft.com/office/drawing/2014/main" id="{EEEEA2E8-1696-CB87-8DB8-36A7EE016824}"/>
                </a:ext>
              </a:extLst>
            </p:cNvPr>
            <p:cNvSpPr txBox="1"/>
            <p:nvPr/>
          </p:nvSpPr>
          <p:spPr>
            <a:xfrm>
              <a:off x="6638930" y="5683615"/>
              <a:ext cx="3008619" cy="1667432"/>
            </a:xfrm>
            <a:prstGeom prst="rect">
              <a:avLst/>
            </a:prstGeom>
            <a:noFill/>
          </p:spPr>
          <p:txBody>
            <a:bodyPr wrap="square" rtlCol="0">
              <a:spAutoFit/>
            </a:bodyPr>
            <a:lstStyle/>
            <a:p>
              <a:pPr marL="0" indent="0">
                <a:buNone/>
              </a:pPr>
              <a:r>
                <a:rPr lang="en-US" sz="1600" b="1" dirty="0">
                  <a:solidFill>
                    <a:srgbClr val="0070C0"/>
                  </a:solidFill>
                  <a:latin typeface="+mn-lt"/>
                </a:rPr>
                <a:t>Notes</a:t>
              </a:r>
            </a:p>
            <a:p>
              <a:pPr marL="285750" indent="-285750">
                <a:buFont typeface="Arial" panose="020B0604020202020204" pitchFamily="34" charset="0"/>
                <a:buChar char="•"/>
              </a:pPr>
              <a:r>
                <a:rPr lang="en-US" sz="1600" dirty="0">
                  <a:solidFill>
                    <a:srgbClr val="0070C0"/>
                  </a:solidFill>
                  <a:latin typeface="+mn-lt"/>
                </a:rPr>
                <a:t>For guidance on information expected for each field, see the footnotes to table 9 of the CRT (external to </a:t>
              </a:r>
              <a:r>
                <a:rPr lang="en-US" sz="1600" i="1" dirty="0">
                  <a:solidFill>
                    <a:srgbClr val="0070C0"/>
                  </a:solidFill>
                  <a:latin typeface="+mn-lt"/>
                </a:rPr>
                <a:t>Software</a:t>
              </a:r>
              <a:r>
                <a:rPr lang="en-US" sz="1600" dirty="0">
                  <a:solidFill>
                    <a:srgbClr val="0070C0"/>
                  </a:solidFill>
                  <a:latin typeface="+mn-lt"/>
                </a:rPr>
                <a:t>) </a:t>
              </a:r>
              <a:endParaRPr lang="en-US" sz="1600" dirty="0">
                <a:solidFill>
                  <a:srgbClr val="0070C0"/>
                </a:solidFill>
                <a:highlight>
                  <a:srgbClr val="FFFF00"/>
                </a:highlight>
                <a:latin typeface="+mn-lt"/>
              </a:endParaRPr>
            </a:p>
          </p:txBody>
        </p:sp>
        <p:pic>
          <p:nvPicPr>
            <p:cNvPr id="18" name="Graphic 17" descr="Lightbulb with solid fill">
              <a:extLst>
                <a:ext uri="{FF2B5EF4-FFF2-40B4-BE49-F238E27FC236}">
                  <a16:creationId xmlns:a16="http://schemas.microsoft.com/office/drawing/2014/main" id="{13B1A1BB-6D5C-E980-AE84-0854772C88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1564" y="5683615"/>
              <a:ext cx="283412" cy="1297917"/>
            </a:xfrm>
            <a:prstGeom prst="rect">
              <a:avLst/>
            </a:prstGeom>
          </p:spPr>
        </p:pic>
      </p:grpSp>
      <p:pic>
        <p:nvPicPr>
          <p:cNvPr id="25" name="Graphic 24" descr="Checkbox Checked with solid fill">
            <a:extLst>
              <a:ext uri="{FF2B5EF4-FFF2-40B4-BE49-F238E27FC236}">
                <a16:creationId xmlns:a16="http://schemas.microsoft.com/office/drawing/2014/main" id="{13344BE6-72C5-6CAC-51D0-030E06C6D0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61283" y="4545846"/>
            <a:ext cx="238125" cy="238125"/>
          </a:xfrm>
          <a:prstGeom prst="rect">
            <a:avLst/>
          </a:prstGeom>
        </p:spPr>
      </p:pic>
      <p:sp>
        <p:nvSpPr>
          <p:cNvPr id="6" name="Title 6">
            <a:extLst>
              <a:ext uri="{FF2B5EF4-FFF2-40B4-BE49-F238E27FC236}">
                <a16:creationId xmlns:a16="http://schemas.microsoft.com/office/drawing/2014/main" id="{D05FBF84-6B90-4A50-9BD6-04CAF57F9EF9}"/>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“NE”– White Cells</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F20047FF-EE1A-FA2D-7734-37B6B5A577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
        <p:nvSpPr>
          <p:cNvPr id="8" name="Rectangle: Rounded Corners 7">
            <a:extLst>
              <a:ext uri="{FF2B5EF4-FFF2-40B4-BE49-F238E27FC236}">
                <a16:creationId xmlns:a16="http://schemas.microsoft.com/office/drawing/2014/main" id="{186E0315-BD9C-C09B-66D2-86CCB391D43F}"/>
              </a:ext>
            </a:extLst>
          </p:cNvPr>
          <p:cNvSpPr/>
          <p:nvPr/>
        </p:nvSpPr>
        <p:spPr>
          <a:xfrm>
            <a:off x="8661400" y="1408549"/>
            <a:ext cx="320040" cy="254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1089000"/>
            <a:ext cx="10800000" cy="4680000"/>
          </a:xfrm>
        </p:spPr>
        <p:txBody>
          <a:bodyPr>
            <a:normAutofit/>
          </a:bodyPr>
          <a:lstStyle/>
          <a:p>
            <a:pPr marL="0" indent="0" algn="just">
              <a:lnSpc>
                <a:spcPct val="120000"/>
              </a:lnSpc>
              <a:spcBef>
                <a:spcPts val="0"/>
              </a:spcBef>
              <a:buNone/>
            </a:pPr>
            <a:r>
              <a:rPr lang="en-US" sz="2400" b="1" dirty="0">
                <a:solidFill>
                  <a:srgbClr val="0070C0"/>
                </a:solidFill>
              </a:rPr>
              <a:t>Reporting of “FX”  (Flexibility)</a:t>
            </a:r>
          </a:p>
          <a:p>
            <a:pPr marL="0" indent="0" algn="just">
              <a:lnSpc>
                <a:spcPct val="120000"/>
              </a:lnSpc>
              <a:spcBef>
                <a:spcPts val="0"/>
              </a:spcBef>
              <a:buNone/>
            </a:pPr>
            <a:endParaRPr lang="en-US" sz="2400" b="1" dirty="0">
              <a:solidFill>
                <a:srgbClr val="0070C0"/>
              </a:solidFill>
            </a:endParaRPr>
          </a:p>
          <a:p>
            <a:pPr algn="just">
              <a:lnSpc>
                <a:spcPct val="120000"/>
              </a:lnSpc>
              <a:spcBef>
                <a:spcPts val="0"/>
              </a:spcBef>
            </a:pPr>
            <a:r>
              <a:rPr lang="en-US" sz="1800" dirty="0">
                <a:solidFill>
                  <a:srgbClr val="0070C0"/>
                </a:solidFill>
              </a:rPr>
              <a:t>Decisions 18/CMA.1 and 5/CMA.3 provide specific circumstances where a Party may apply “FX” in the CRT (see specific flexibility provisions of </a:t>
            </a:r>
            <a:r>
              <a:rPr lang="en-US" sz="1800" dirty="0">
                <a:solidFill>
                  <a:srgbClr val="0070C0"/>
                </a:solidFill>
                <a:hlinkClick r:id="rId3"/>
              </a:rPr>
              <a:t>decision 18/CMA.1</a:t>
            </a:r>
            <a:r>
              <a:rPr lang="en-US" sz="1800" dirty="0">
                <a:solidFill>
                  <a:srgbClr val="0070C0"/>
                </a:solidFill>
              </a:rPr>
              <a:t> and para. 5 of </a:t>
            </a:r>
            <a:r>
              <a:rPr lang="en-US" sz="1800" dirty="0">
                <a:solidFill>
                  <a:srgbClr val="0070C0"/>
                </a:solidFill>
                <a:hlinkClick r:id="rId4"/>
              </a:rPr>
              <a:t>decision 5/CMA.3</a:t>
            </a:r>
            <a:r>
              <a:rPr lang="en-US" sz="1800" dirty="0">
                <a:solidFill>
                  <a:srgbClr val="0070C0"/>
                </a:solidFill>
              </a:rPr>
              <a:t>). </a:t>
            </a:r>
          </a:p>
          <a:p>
            <a:pPr marL="0" indent="0" algn="just">
              <a:lnSpc>
                <a:spcPct val="120000"/>
              </a:lnSpc>
              <a:spcBef>
                <a:spcPts val="0"/>
              </a:spcBef>
              <a:buNone/>
            </a:pPr>
            <a:endParaRPr lang="en-US" sz="1800" dirty="0">
              <a:solidFill>
                <a:srgbClr val="0070C0"/>
              </a:solidFill>
            </a:endParaRPr>
          </a:p>
          <a:p>
            <a:pPr algn="just">
              <a:lnSpc>
                <a:spcPct val="120000"/>
              </a:lnSpc>
              <a:spcBef>
                <a:spcPts val="0"/>
              </a:spcBef>
            </a:pPr>
            <a:r>
              <a:rPr lang="en-US" sz="1800" dirty="0">
                <a:solidFill>
                  <a:srgbClr val="0070C0"/>
                </a:solidFill>
              </a:rPr>
              <a:t>When the visualized tables of the CRT are generated, a user may find that the </a:t>
            </a:r>
            <a:r>
              <a:rPr lang="en-US" sz="1800" i="1" dirty="0">
                <a:solidFill>
                  <a:srgbClr val="0070C0"/>
                </a:solidFill>
              </a:rPr>
              <a:t>Software </a:t>
            </a:r>
            <a:r>
              <a:rPr lang="en-US" sz="1800" dirty="0">
                <a:solidFill>
                  <a:srgbClr val="0070C0"/>
                </a:solidFill>
              </a:rPr>
              <a:t>has automatically generated an “NE” for a category, but the user would like to assign an “FX” to this category, in accordance with the UNFCCC decisions. </a:t>
            </a:r>
          </a:p>
          <a:p>
            <a:pPr marL="0" indent="0" algn="just">
              <a:lnSpc>
                <a:spcPct val="120000"/>
              </a:lnSpc>
              <a:spcBef>
                <a:spcPts val="0"/>
              </a:spcBef>
              <a:buNone/>
            </a:pPr>
            <a:endParaRPr lang="en-US" sz="1800" dirty="0">
              <a:solidFill>
                <a:srgbClr val="0070C0"/>
              </a:solidFill>
            </a:endParaRPr>
          </a:p>
          <a:p>
            <a:pPr algn="just">
              <a:lnSpc>
                <a:spcPct val="120000"/>
              </a:lnSpc>
              <a:spcBef>
                <a:spcPts val="0"/>
              </a:spcBef>
            </a:pPr>
            <a:r>
              <a:rPr lang="en-US" sz="1800" dirty="0">
                <a:solidFill>
                  <a:srgbClr val="0070C0"/>
                </a:solidFill>
              </a:rPr>
              <a:t>According to para. 6 of the MPGs, Party’s applying flexibility shall clearly:</a:t>
            </a:r>
          </a:p>
          <a:p>
            <a:pPr lvl="1" algn="just">
              <a:lnSpc>
                <a:spcPct val="120000"/>
              </a:lnSpc>
              <a:spcBef>
                <a:spcPts val="0"/>
              </a:spcBef>
            </a:pPr>
            <a:r>
              <a:rPr lang="en-US" sz="1800" dirty="0">
                <a:solidFill>
                  <a:srgbClr val="0070C0"/>
                </a:solidFill>
              </a:rPr>
              <a:t>Indicate the provision to which flexibility is applied, </a:t>
            </a:r>
          </a:p>
          <a:p>
            <a:pPr lvl="1" algn="just">
              <a:lnSpc>
                <a:spcPct val="120000"/>
              </a:lnSpc>
              <a:spcBef>
                <a:spcPts val="0"/>
              </a:spcBef>
            </a:pPr>
            <a:r>
              <a:rPr lang="en-US" sz="1800" dirty="0">
                <a:solidFill>
                  <a:srgbClr val="0070C0"/>
                </a:solidFill>
              </a:rPr>
              <a:t>Indicate capacity constraints, noting that some constraints may be relevant to several provisions, </a:t>
            </a:r>
          </a:p>
          <a:p>
            <a:pPr lvl="1" algn="just">
              <a:lnSpc>
                <a:spcPct val="120000"/>
              </a:lnSpc>
              <a:spcBef>
                <a:spcPts val="0"/>
              </a:spcBef>
            </a:pPr>
            <a:r>
              <a:rPr lang="en-US" sz="1800" dirty="0">
                <a:solidFill>
                  <a:srgbClr val="0070C0"/>
                </a:solidFill>
              </a:rPr>
              <a:t>Provide self-determined estimated time frames for improvements in relation to those capacity constraints.</a:t>
            </a:r>
            <a:endParaRPr lang="en-US" sz="1600" b="1" dirty="0">
              <a:solidFill>
                <a:srgbClr val="0070C0"/>
              </a:solidFill>
              <a:highlight>
                <a:srgbClr val="FFFF00"/>
              </a:highlight>
              <a:latin typeface="Garamond" panose="02020404030301010803" pitchFamily="18" charset="0"/>
            </a:endParaRPr>
          </a:p>
        </p:txBody>
      </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“FX”– White Cells</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E4F3EF61-0646-AD17-528B-318AC8EB10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7654498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EC10E5-CD5A-35B6-3C39-40EA9CF80DBF}"/>
              </a:ext>
            </a:extLst>
          </p:cNvPr>
          <p:cNvPicPr>
            <a:picLocks noChangeAspect="1"/>
          </p:cNvPicPr>
          <p:nvPr/>
        </p:nvPicPr>
        <p:blipFill>
          <a:blip r:embed="rId3"/>
          <a:stretch>
            <a:fillRect/>
          </a:stretch>
        </p:blipFill>
        <p:spPr>
          <a:xfrm>
            <a:off x="6428088" y="1142253"/>
            <a:ext cx="5307331" cy="4598147"/>
          </a:xfrm>
          <a:prstGeom prst="rect">
            <a:avLst/>
          </a:prstGeom>
          <a:ln w="3175">
            <a:solidFill>
              <a:schemeClr val="tx1"/>
            </a:solidFill>
          </a:ln>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23850" y="1452962"/>
            <a:ext cx="6204238" cy="3736130"/>
          </a:xfrm>
        </p:spPr>
        <p:txBody>
          <a:bodyPr>
            <a:normAutofit/>
          </a:bodyPr>
          <a:lstStyle/>
          <a:p>
            <a:pPr marL="0" indent="0">
              <a:lnSpc>
                <a:spcPct val="120000"/>
              </a:lnSpc>
              <a:spcBef>
                <a:spcPts val="0"/>
              </a:spcBef>
              <a:buNone/>
            </a:pPr>
            <a:r>
              <a:rPr lang="en-US" sz="2600" b="1" dirty="0">
                <a:solidFill>
                  <a:srgbClr val="0070C0"/>
                </a:solidFill>
              </a:rPr>
              <a:t>Providing explanations for “FX”  (Flexibility)</a:t>
            </a:r>
            <a:br>
              <a:rPr lang="en-US" sz="1800" b="1" dirty="0">
                <a:solidFill>
                  <a:srgbClr val="0070C0"/>
                </a:solidFill>
              </a:rPr>
            </a:br>
            <a:endParaRPr lang="en-US" sz="1800" b="1" dirty="0">
              <a:solidFill>
                <a:srgbClr val="0070C0"/>
              </a:solidFill>
            </a:endParaRPr>
          </a:p>
          <a:p>
            <a:pPr marL="0" indent="0">
              <a:lnSpc>
                <a:spcPct val="120000"/>
              </a:lnSpc>
              <a:spcBef>
                <a:spcPts val="0"/>
              </a:spcBef>
              <a:buNone/>
            </a:pPr>
            <a:r>
              <a:rPr lang="en-US" sz="1800" dirty="0">
                <a:solidFill>
                  <a:srgbClr val="0070C0"/>
                </a:solidFill>
              </a:rPr>
              <a:t>When reporting under the UNFCCC, developing countries that elect to apply flexibility are required to report information in accordance with paragraph 6 of the annex to decision 18/CMA.1</a:t>
            </a:r>
            <a:br>
              <a:rPr lang="en-US" sz="1800" dirty="0">
                <a:solidFill>
                  <a:srgbClr val="0070C0"/>
                </a:solidFill>
              </a:rPr>
            </a:br>
            <a:endParaRPr lang="en-US" sz="1800" dirty="0">
              <a:solidFill>
                <a:srgbClr val="0070C0"/>
              </a:solidFill>
            </a:endParaRPr>
          </a:p>
          <a:p>
            <a:pPr marL="0" indent="0">
              <a:lnSpc>
                <a:spcPct val="120000"/>
              </a:lnSpc>
              <a:spcBef>
                <a:spcPts val="0"/>
              </a:spcBef>
              <a:buNone/>
            </a:pPr>
            <a:r>
              <a:rPr lang="en-US" sz="1800" dirty="0">
                <a:solidFill>
                  <a:srgbClr val="0070C0"/>
                </a:solidFill>
              </a:rPr>
              <a:t>Information consistent with paragraph 6 can be entered for a </a:t>
            </a:r>
            <a:r>
              <a:rPr lang="en-US" sz="1800" b="1" dirty="0">
                <a:solidFill>
                  <a:srgbClr val="0070C0"/>
                </a:solidFill>
              </a:rPr>
              <a:t>single cell or multiple cells following the same steps as for “IE” and “NE”.</a:t>
            </a:r>
          </a:p>
          <a:p>
            <a:pPr marL="0" indent="0">
              <a:lnSpc>
                <a:spcPct val="120000"/>
              </a:lnSpc>
              <a:spcBef>
                <a:spcPts val="0"/>
              </a:spcBef>
              <a:buNone/>
            </a:pPr>
            <a:endParaRPr lang="en-US" sz="1800" b="1" dirty="0">
              <a:solidFill>
                <a:srgbClr val="0070C0"/>
              </a:solidFill>
            </a:endParaRPr>
          </a:p>
        </p:txBody>
      </p:sp>
      <p:sp>
        <p:nvSpPr>
          <p:cNvPr id="7" name="Title 6">
            <a:extLst>
              <a:ext uri="{FF2B5EF4-FFF2-40B4-BE49-F238E27FC236}">
                <a16:creationId xmlns:a16="http://schemas.microsoft.com/office/drawing/2014/main" id="{7D809D06-17E3-2B31-F390-48D33EFF49A6}"/>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“FX”</a:t>
            </a:r>
            <a:r>
              <a:rPr lang="en-US" sz="3200" b="1" dirty="0">
                <a:solidFill>
                  <a:srgbClr val="990002"/>
                </a:solidFill>
              </a:rPr>
              <a:t>– White Cells</a:t>
            </a:r>
            <a:r>
              <a:rPr lang="en-US" sz="3200" b="1" dirty="0">
                <a:solidFill>
                  <a:srgbClr val="990002"/>
                </a:solidFill>
                <a:latin typeface="Frutiger LT Pro 57 Condensed" panose="020B0606020204020204" pitchFamily="34" charset="0"/>
              </a:rPr>
              <a:t> </a:t>
            </a:r>
            <a:endParaRPr lang="en-GB" sz="3200" b="1" dirty="0">
              <a:solidFill>
                <a:srgbClr val="990002"/>
              </a:solidFill>
              <a:highlight>
                <a:srgbClr val="FFFF00"/>
              </a:highlight>
              <a:latin typeface="Frutiger LT Pro 57 Condensed" panose="020B0606020204020204" pitchFamily="34" charset="0"/>
            </a:endParaRPr>
          </a:p>
        </p:txBody>
      </p:sp>
      <p:pic>
        <p:nvPicPr>
          <p:cNvPr id="4" name="Graphic 3" descr="Award ribbon with star">
            <a:extLst>
              <a:ext uri="{FF2B5EF4-FFF2-40B4-BE49-F238E27FC236}">
                <a16:creationId xmlns:a16="http://schemas.microsoft.com/office/drawing/2014/main" id="{6C0082E9-F927-479E-DABB-E0C1C531FB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9" name="Rectangle: Rounded Corners 8">
            <a:extLst>
              <a:ext uri="{FF2B5EF4-FFF2-40B4-BE49-F238E27FC236}">
                <a16:creationId xmlns:a16="http://schemas.microsoft.com/office/drawing/2014/main" id="{BE76398A-C31C-1943-86CE-8A72EC15D7F4}"/>
              </a:ext>
            </a:extLst>
          </p:cNvPr>
          <p:cNvSpPr/>
          <p:nvPr/>
        </p:nvSpPr>
        <p:spPr>
          <a:xfrm>
            <a:off x="8575040" y="1452962"/>
            <a:ext cx="304800" cy="177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69476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A46425-FF7D-24C6-8E77-C441B11D3BE5}"/>
              </a:ext>
            </a:extLst>
          </p:cNvPr>
          <p:cNvPicPr>
            <a:picLocks noChangeAspect="1"/>
          </p:cNvPicPr>
          <p:nvPr/>
        </p:nvPicPr>
        <p:blipFill>
          <a:blip r:embed="rId2"/>
          <a:stretch>
            <a:fillRect/>
          </a:stretch>
        </p:blipFill>
        <p:spPr>
          <a:xfrm>
            <a:off x="7642839" y="4522812"/>
            <a:ext cx="3511296" cy="1440532"/>
          </a:xfrm>
          <a:prstGeom prst="rect">
            <a:avLst/>
          </a:prstGeom>
        </p:spPr>
      </p:pic>
      <p:pic>
        <p:nvPicPr>
          <p:cNvPr id="6" name="Picture 5">
            <a:extLst>
              <a:ext uri="{FF2B5EF4-FFF2-40B4-BE49-F238E27FC236}">
                <a16:creationId xmlns:a16="http://schemas.microsoft.com/office/drawing/2014/main" id="{9E7DBF95-8A65-511D-501C-DB5368B7D036}"/>
              </a:ext>
            </a:extLst>
          </p:cNvPr>
          <p:cNvPicPr>
            <a:picLocks noChangeAspect="1"/>
          </p:cNvPicPr>
          <p:nvPr/>
        </p:nvPicPr>
        <p:blipFill>
          <a:blip r:embed="rId3"/>
          <a:stretch>
            <a:fillRect/>
          </a:stretch>
        </p:blipFill>
        <p:spPr>
          <a:xfrm>
            <a:off x="7569132" y="1865052"/>
            <a:ext cx="3513854" cy="1784076"/>
          </a:xfrm>
          <a:prstGeom prst="rect">
            <a:avLst/>
          </a:prstGeom>
        </p:spPr>
      </p:pic>
      <p:sp>
        <p:nvSpPr>
          <p:cNvPr id="5" name="TextBox 4">
            <a:extLst>
              <a:ext uri="{FF2B5EF4-FFF2-40B4-BE49-F238E27FC236}">
                <a16:creationId xmlns:a16="http://schemas.microsoft.com/office/drawing/2014/main" id="{C5F710F0-44D3-0A0E-7A07-A62052540A92}"/>
              </a:ext>
            </a:extLst>
          </p:cNvPr>
          <p:cNvSpPr txBox="1"/>
          <p:nvPr/>
        </p:nvSpPr>
        <p:spPr>
          <a:xfrm>
            <a:off x="7180519" y="4100910"/>
            <a:ext cx="4324753"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a:solidFill>
                  <a:srgbClr val="0070C0"/>
                </a:solidFill>
                <a:latin typeface="+mn-lt"/>
              </a:rPr>
              <a:t>Right click – Selection Available for Values</a:t>
            </a:r>
          </a:p>
        </p:txBody>
      </p:sp>
      <p:sp>
        <p:nvSpPr>
          <p:cNvPr id="4" name="TextBox 3">
            <a:extLst>
              <a:ext uri="{FF2B5EF4-FFF2-40B4-BE49-F238E27FC236}">
                <a16:creationId xmlns:a16="http://schemas.microsoft.com/office/drawing/2014/main" id="{EB9A717B-5E88-5BFC-2C48-754D7E4DF8B2}"/>
              </a:ext>
            </a:extLst>
          </p:cNvPr>
          <p:cNvSpPr txBox="1"/>
          <p:nvPr/>
        </p:nvSpPr>
        <p:spPr>
          <a:xfrm>
            <a:off x="276845" y="1449000"/>
            <a:ext cx="6480000" cy="3785652"/>
          </a:xfrm>
          <a:prstGeom prst="rect">
            <a:avLst/>
          </a:prstGeom>
          <a:noFill/>
        </p:spPr>
        <p:txBody>
          <a:bodyPr wrap="square" rtlCol="0">
            <a:spAutoFit/>
          </a:bodyPr>
          <a:lstStyle/>
          <a:p>
            <a:r>
              <a:rPr lang="en-US" sz="2400" b="1" dirty="0">
                <a:solidFill>
                  <a:srgbClr val="0070C0"/>
                </a:solidFill>
                <a:latin typeface="+mn-lt"/>
              </a:rPr>
              <a:t>Notation Key</a:t>
            </a:r>
          </a:p>
          <a:p>
            <a:endParaRPr lang="en-US" dirty="0">
              <a:solidFill>
                <a:srgbClr val="0070C0"/>
              </a:solidFill>
              <a:latin typeface="+mn-lt"/>
            </a:endParaRPr>
          </a:p>
          <a:p>
            <a:r>
              <a:rPr lang="en-US" sz="1800" i="0" u="none" strike="noStrike" baseline="0" dirty="0">
                <a:solidFill>
                  <a:srgbClr val="0070C0"/>
                </a:solidFill>
                <a:latin typeface="+mn-lt"/>
              </a:rPr>
              <a:t>The</a:t>
            </a:r>
            <a:r>
              <a:rPr lang="en-US" sz="1800" i="0" u="none" strike="noStrike" dirty="0">
                <a:solidFill>
                  <a:srgbClr val="0070C0"/>
                </a:solidFill>
                <a:latin typeface="+mn-lt"/>
              </a:rPr>
              <a:t> actions available in the “</a:t>
            </a:r>
            <a:r>
              <a:rPr lang="en-US" sz="1800" b="1" i="0" u="none" strike="noStrike" dirty="0">
                <a:solidFill>
                  <a:srgbClr val="0070C0"/>
                </a:solidFill>
                <a:latin typeface="+mn-lt"/>
              </a:rPr>
              <a:t>Notation Key</a:t>
            </a:r>
            <a:r>
              <a:rPr lang="en-US" sz="1800" i="0" u="none" strike="noStrike" dirty="0">
                <a:solidFill>
                  <a:srgbClr val="0070C0"/>
                </a:solidFill>
                <a:latin typeface="+mn-lt"/>
              </a:rPr>
              <a:t>” </a:t>
            </a:r>
            <a:r>
              <a:rPr lang="en-US" dirty="0">
                <a:solidFill>
                  <a:srgbClr val="0070C0"/>
                </a:solidFill>
                <a:latin typeface="+mn-lt"/>
              </a:rPr>
              <a:t>menu depend on if the CRT variable in the white cell is a notation key or a value  </a:t>
            </a:r>
          </a:p>
          <a:p>
            <a:endParaRPr lang="en-US" dirty="0">
              <a:solidFill>
                <a:srgbClr val="0070C0"/>
              </a:solidFill>
              <a:latin typeface="+mn-lt"/>
            </a:endParaRPr>
          </a:p>
          <a:p>
            <a:pPr marL="285750" indent="-285750" algn="just">
              <a:buFont typeface="Arial" panose="020B0604020202020204" pitchFamily="34" charset="0"/>
              <a:buChar char="•"/>
            </a:pPr>
            <a:r>
              <a:rPr lang="en-US" dirty="0">
                <a:solidFill>
                  <a:srgbClr val="0070C0"/>
                </a:solidFill>
                <a:latin typeface="+mn-lt"/>
              </a:rPr>
              <a:t>In the case where the </a:t>
            </a:r>
            <a:r>
              <a:rPr lang="en-US" b="1" dirty="0">
                <a:solidFill>
                  <a:srgbClr val="0070C0"/>
                </a:solidFill>
                <a:latin typeface="+mn-lt"/>
              </a:rPr>
              <a:t>white cell contains a notation key </a:t>
            </a:r>
            <a:r>
              <a:rPr lang="en-US" dirty="0">
                <a:solidFill>
                  <a:srgbClr val="0070C0"/>
                </a:solidFill>
                <a:latin typeface="+mn-lt"/>
              </a:rPr>
              <a:t>(“IE” (included elsewhere), “NE” (not estimated), “NO” (not occurring), “NA” (not applicable), “FX” (flexibility), the user can change the type of notation key</a:t>
            </a:r>
          </a:p>
          <a:p>
            <a:pPr marL="285750" indent="-285750">
              <a:buFont typeface="Arial" panose="020B0604020202020204" pitchFamily="34" charset="0"/>
              <a:buChar char="•"/>
            </a:pPr>
            <a:endParaRPr lang="en-US" dirty="0">
              <a:solidFill>
                <a:srgbClr val="0070C0"/>
              </a:solidFill>
              <a:latin typeface="+mn-lt"/>
            </a:endParaRPr>
          </a:p>
          <a:p>
            <a:pPr marL="285750" indent="-285750">
              <a:buFont typeface="Arial" panose="020B0604020202020204" pitchFamily="34" charset="0"/>
              <a:buChar char="•"/>
            </a:pPr>
            <a:r>
              <a:rPr lang="en-US" dirty="0">
                <a:solidFill>
                  <a:srgbClr val="0070C0"/>
                </a:solidFill>
                <a:latin typeface="+mn-lt"/>
              </a:rPr>
              <a:t>In the case where the </a:t>
            </a:r>
            <a:r>
              <a:rPr lang="en-US" b="1" dirty="0">
                <a:solidFill>
                  <a:srgbClr val="0070C0"/>
                </a:solidFill>
                <a:latin typeface="+mn-lt"/>
              </a:rPr>
              <a:t>white cell contains a numerical value</a:t>
            </a:r>
            <a:r>
              <a:rPr lang="en-US" dirty="0">
                <a:solidFill>
                  <a:srgbClr val="0070C0"/>
                </a:solidFill>
                <a:latin typeface="+mn-lt"/>
              </a:rPr>
              <a:t> only the user has the option to mark it with the notation key “C” (confidential)</a:t>
            </a:r>
          </a:p>
        </p:txBody>
      </p:sp>
      <p:sp>
        <p:nvSpPr>
          <p:cNvPr id="7" name="Title 6">
            <a:extLst>
              <a:ext uri="{FF2B5EF4-FFF2-40B4-BE49-F238E27FC236}">
                <a16:creationId xmlns:a16="http://schemas.microsoft.com/office/drawing/2014/main" id="{C66E2BAF-4051-BFEC-753C-0CBDC8E95095}"/>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Options – White Cells </a:t>
            </a:r>
          </a:p>
        </p:txBody>
      </p:sp>
      <p:sp>
        <p:nvSpPr>
          <p:cNvPr id="10" name="TextBox 9">
            <a:extLst>
              <a:ext uri="{FF2B5EF4-FFF2-40B4-BE49-F238E27FC236}">
                <a16:creationId xmlns:a16="http://schemas.microsoft.com/office/drawing/2014/main" id="{EA2ACFF6-F349-623E-C77D-8C3D06948186}"/>
              </a:ext>
            </a:extLst>
          </p:cNvPr>
          <p:cNvSpPr txBox="1"/>
          <p:nvPr/>
        </p:nvSpPr>
        <p:spPr>
          <a:xfrm>
            <a:off x="7163683" y="1382862"/>
            <a:ext cx="4324753"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solidFill>
                  <a:srgbClr val="0070C0"/>
                </a:solidFill>
                <a:latin typeface="+mn-lt"/>
              </a:rPr>
              <a:t>Right click – Selection Available for Notation Keys</a:t>
            </a:r>
          </a:p>
        </p:txBody>
      </p:sp>
      <p:sp>
        <p:nvSpPr>
          <p:cNvPr id="12" name="Rectangle 11">
            <a:extLst>
              <a:ext uri="{FF2B5EF4-FFF2-40B4-BE49-F238E27FC236}">
                <a16:creationId xmlns:a16="http://schemas.microsoft.com/office/drawing/2014/main" id="{2071CA21-7313-3E4A-0531-473604585C03}"/>
              </a:ext>
            </a:extLst>
          </p:cNvPr>
          <p:cNvSpPr/>
          <p:nvPr/>
        </p:nvSpPr>
        <p:spPr>
          <a:xfrm>
            <a:off x="8121057" y="4894872"/>
            <a:ext cx="679010" cy="19917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1" name="Rectangle 10">
            <a:extLst>
              <a:ext uri="{FF2B5EF4-FFF2-40B4-BE49-F238E27FC236}">
                <a16:creationId xmlns:a16="http://schemas.microsoft.com/office/drawing/2014/main" id="{309B4FF2-7A26-C55F-4784-3FE63DCA5229}"/>
              </a:ext>
            </a:extLst>
          </p:cNvPr>
          <p:cNvSpPr/>
          <p:nvPr/>
        </p:nvSpPr>
        <p:spPr>
          <a:xfrm>
            <a:off x="8114489" y="2108200"/>
            <a:ext cx="665444" cy="1807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2" name="Graphic 1" descr="Award ribbon with star">
            <a:extLst>
              <a:ext uri="{FF2B5EF4-FFF2-40B4-BE49-F238E27FC236}">
                <a16:creationId xmlns:a16="http://schemas.microsoft.com/office/drawing/2014/main" id="{E29FD543-302E-4709-A121-FE21AE6077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4977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1"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E1DAA4-0BC3-9A3B-9F9F-5E60B473D8BF}"/>
              </a:ext>
            </a:extLst>
          </p:cNvPr>
          <p:cNvPicPr>
            <a:picLocks noChangeAspect="1"/>
          </p:cNvPicPr>
          <p:nvPr/>
        </p:nvPicPr>
        <p:blipFill>
          <a:blip r:embed="rId2"/>
          <a:stretch>
            <a:fillRect/>
          </a:stretch>
        </p:blipFill>
        <p:spPr>
          <a:xfrm>
            <a:off x="6178973" y="1899107"/>
            <a:ext cx="5364769" cy="3429000"/>
          </a:xfrm>
          <a:prstGeom prst="rect">
            <a:avLst/>
          </a:prstGeom>
        </p:spPr>
      </p:pic>
      <p:sp>
        <p:nvSpPr>
          <p:cNvPr id="4" name="TextBox 3">
            <a:extLst>
              <a:ext uri="{FF2B5EF4-FFF2-40B4-BE49-F238E27FC236}">
                <a16:creationId xmlns:a16="http://schemas.microsoft.com/office/drawing/2014/main" id="{EB9A717B-5E88-5BFC-2C48-754D7E4DF8B2}"/>
              </a:ext>
            </a:extLst>
          </p:cNvPr>
          <p:cNvSpPr txBox="1"/>
          <p:nvPr/>
        </p:nvSpPr>
        <p:spPr>
          <a:xfrm>
            <a:off x="333174" y="1036061"/>
            <a:ext cx="10966351" cy="3508653"/>
          </a:xfrm>
          <a:prstGeom prst="rect">
            <a:avLst/>
          </a:prstGeom>
          <a:noFill/>
        </p:spPr>
        <p:txBody>
          <a:bodyPr wrap="square" rtlCol="0">
            <a:spAutoFit/>
          </a:bodyPr>
          <a:lstStyle/>
          <a:p>
            <a:r>
              <a:rPr lang="en-US" sz="2400" b="1" dirty="0">
                <a:solidFill>
                  <a:srgbClr val="0070C0"/>
                </a:solidFill>
                <a:latin typeface="+mn-lt"/>
              </a:rPr>
              <a:t>Notation Key – Change</a:t>
            </a:r>
            <a:endParaRPr lang="en-US" dirty="0">
              <a:solidFill>
                <a:srgbClr val="0070C0"/>
              </a:solidFill>
              <a:latin typeface="+mn-lt"/>
            </a:endParaRPr>
          </a:p>
          <a:p>
            <a:endParaRPr lang="en-US" i="0" u="none" strike="noStrike" baseline="0">
              <a:solidFill>
                <a:srgbClr val="0070C0"/>
              </a:solidFill>
              <a:latin typeface="+mn-lt"/>
            </a:endParaRPr>
          </a:p>
          <a:p>
            <a:endParaRPr lang="en-US">
              <a:solidFill>
                <a:srgbClr val="0070C0"/>
              </a:solidFill>
              <a:latin typeface="+mn-lt"/>
            </a:endParaRPr>
          </a:p>
          <a:p>
            <a:r>
              <a:rPr lang="en-US" i="0" u="none" strike="noStrike" baseline="0">
                <a:solidFill>
                  <a:srgbClr val="0070C0"/>
                </a:solidFill>
                <a:latin typeface="+mn-lt"/>
              </a:rPr>
              <a:t>To </a:t>
            </a:r>
            <a:r>
              <a:rPr lang="en-US" i="0" u="none" strike="noStrike" baseline="0" dirty="0">
                <a:solidFill>
                  <a:srgbClr val="0070C0"/>
                </a:solidFill>
                <a:latin typeface="+mn-lt"/>
              </a:rPr>
              <a:t>change a notation key from the default notation </a:t>
            </a:r>
            <a:r>
              <a:rPr lang="en-US" i="0" u="none" strike="noStrike" baseline="0">
                <a:solidFill>
                  <a:srgbClr val="0070C0"/>
                </a:solidFill>
                <a:latin typeface="+mn-lt"/>
              </a:rPr>
              <a:t>key </a:t>
            </a:r>
            <a:br>
              <a:rPr lang="en-US" i="0" u="none" strike="noStrike" baseline="0">
                <a:solidFill>
                  <a:srgbClr val="0070C0"/>
                </a:solidFill>
                <a:latin typeface="+mn-lt"/>
              </a:rPr>
            </a:br>
            <a:r>
              <a:rPr lang="en-US" i="0" u="none" strike="noStrike" baseline="0">
                <a:solidFill>
                  <a:srgbClr val="0070C0"/>
                </a:solidFill>
                <a:latin typeface="+mn-lt"/>
              </a:rPr>
              <a:t>included </a:t>
            </a:r>
            <a:r>
              <a:rPr lang="en-US" i="0" u="none" strike="noStrike" baseline="0" dirty="0">
                <a:solidFill>
                  <a:srgbClr val="0070C0"/>
                </a:solidFill>
                <a:latin typeface="+mn-lt"/>
              </a:rPr>
              <a:t>in the visualized CRT carry out the following steps:</a:t>
            </a:r>
          </a:p>
          <a:p>
            <a:endParaRPr lang="en-US" i="0" u="none" strike="noStrike" baseline="0" dirty="0">
              <a:solidFill>
                <a:srgbClr val="0070C0"/>
              </a:solidFill>
              <a:latin typeface="+mn-lt"/>
            </a:endParaRPr>
          </a:p>
          <a:p>
            <a:pPr marL="342900" indent="-342900">
              <a:buFont typeface="+mj-lt"/>
              <a:buAutoNum type="arabicPeriod"/>
            </a:pPr>
            <a:r>
              <a:rPr lang="en-US" b="1" dirty="0">
                <a:solidFill>
                  <a:srgbClr val="0070C0"/>
                </a:solidFill>
                <a:latin typeface="+mn-lt"/>
              </a:rPr>
              <a:t>Right click</a:t>
            </a:r>
            <a:r>
              <a:rPr lang="en-US" dirty="0">
                <a:solidFill>
                  <a:srgbClr val="0070C0"/>
                </a:solidFill>
                <a:latin typeface="+mn-lt"/>
              </a:rPr>
              <a:t> on a cell or group of cells with a</a:t>
            </a:r>
            <a:br>
              <a:rPr lang="en-US" dirty="0">
                <a:solidFill>
                  <a:srgbClr val="0070C0"/>
                </a:solidFill>
                <a:latin typeface="+mn-lt"/>
              </a:rPr>
            </a:br>
            <a:r>
              <a:rPr lang="en-US" dirty="0">
                <a:solidFill>
                  <a:srgbClr val="0070C0"/>
                </a:solidFill>
                <a:latin typeface="+mn-lt"/>
              </a:rPr>
              <a:t>notation key</a:t>
            </a:r>
          </a:p>
          <a:p>
            <a:pPr marL="342900" indent="-342900">
              <a:buFont typeface="+mj-lt"/>
              <a:buAutoNum type="arabicPeriod"/>
            </a:pPr>
            <a:r>
              <a:rPr lang="en-US" b="1" dirty="0">
                <a:solidFill>
                  <a:srgbClr val="0070C0"/>
                </a:solidFill>
                <a:latin typeface="+mn-lt"/>
              </a:rPr>
              <a:t>Select Notation Key </a:t>
            </a:r>
            <a:r>
              <a:rPr lang="en-US" dirty="0">
                <a:solidFill>
                  <a:srgbClr val="0070C0"/>
                </a:solidFill>
                <a:latin typeface="+mn-lt"/>
              </a:rPr>
              <a:t>from the dropdown menu</a:t>
            </a:r>
          </a:p>
          <a:p>
            <a:pPr marL="342900" indent="-342900">
              <a:buFont typeface="+mj-lt"/>
              <a:buAutoNum type="arabicPeriod"/>
            </a:pPr>
            <a:r>
              <a:rPr lang="en-US" dirty="0">
                <a:solidFill>
                  <a:srgbClr val="0070C0"/>
                </a:solidFill>
                <a:latin typeface="+mn-lt"/>
              </a:rPr>
              <a:t>The current notation key will be checked (NA in</a:t>
            </a:r>
            <a:br>
              <a:rPr lang="en-US" dirty="0">
                <a:solidFill>
                  <a:srgbClr val="0070C0"/>
                </a:solidFill>
                <a:latin typeface="+mn-lt"/>
              </a:rPr>
            </a:br>
            <a:r>
              <a:rPr lang="en-US" dirty="0">
                <a:solidFill>
                  <a:srgbClr val="0070C0"/>
                </a:solidFill>
                <a:latin typeface="+mn-lt"/>
              </a:rPr>
              <a:t>the example to the right) . </a:t>
            </a:r>
          </a:p>
          <a:p>
            <a:pPr marL="342900" indent="-342900">
              <a:buFont typeface="+mj-lt"/>
              <a:buAutoNum type="arabicPeriod"/>
            </a:pPr>
            <a:r>
              <a:rPr lang="en-US" b="1" dirty="0">
                <a:solidFill>
                  <a:srgbClr val="0070C0"/>
                </a:solidFill>
                <a:latin typeface="+mn-lt"/>
              </a:rPr>
              <a:t>Select </a:t>
            </a:r>
            <a:r>
              <a:rPr lang="en-US" dirty="0">
                <a:solidFill>
                  <a:srgbClr val="0070C0"/>
                </a:solidFill>
                <a:latin typeface="+mn-lt"/>
              </a:rPr>
              <a:t>the desired Notation Key. </a:t>
            </a:r>
          </a:p>
        </p:txBody>
      </p:sp>
      <p:sp>
        <p:nvSpPr>
          <p:cNvPr id="13" name="Title 6">
            <a:extLst>
              <a:ext uri="{FF2B5EF4-FFF2-40B4-BE49-F238E27FC236}">
                <a16:creationId xmlns:a16="http://schemas.microsoft.com/office/drawing/2014/main" id="{1C62208F-9E87-BC4C-5FEF-F2927A189BA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Notation Key Options– White Cells </a:t>
            </a:r>
          </a:p>
        </p:txBody>
      </p:sp>
      <p:grpSp>
        <p:nvGrpSpPr>
          <p:cNvPr id="8" name="Group 7">
            <a:extLst>
              <a:ext uri="{FF2B5EF4-FFF2-40B4-BE49-F238E27FC236}">
                <a16:creationId xmlns:a16="http://schemas.microsoft.com/office/drawing/2014/main" id="{DE7841C0-A715-F902-CC95-5C26EFD2AC5A}"/>
              </a:ext>
            </a:extLst>
          </p:cNvPr>
          <p:cNvGrpSpPr/>
          <p:nvPr/>
        </p:nvGrpSpPr>
        <p:grpSpPr>
          <a:xfrm>
            <a:off x="588710" y="5072610"/>
            <a:ext cx="5364769" cy="909090"/>
            <a:chOff x="-442411" y="4198482"/>
            <a:chExt cx="4923351" cy="1046440"/>
          </a:xfrm>
        </p:grpSpPr>
        <p:pic>
          <p:nvPicPr>
            <p:cNvPr id="10" name="Graphic 9" descr="Lightbulb with solid fill">
              <a:extLst>
                <a:ext uri="{FF2B5EF4-FFF2-40B4-BE49-F238E27FC236}">
                  <a16:creationId xmlns:a16="http://schemas.microsoft.com/office/drawing/2014/main" id="{F2921822-9961-E7A2-69DC-C3EDA915B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411" y="4316868"/>
              <a:ext cx="599989" cy="744155"/>
            </a:xfrm>
            <a:prstGeom prst="rect">
              <a:avLst/>
            </a:prstGeom>
          </p:spPr>
        </p:pic>
        <p:sp>
          <p:nvSpPr>
            <p:cNvPr id="9" name="TextBox 8">
              <a:extLst>
                <a:ext uri="{FF2B5EF4-FFF2-40B4-BE49-F238E27FC236}">
                  <a16:creationId xmlns:a16="http://schemas.microsoft.com/office/drawing/2014/main" id="{B284AD08-F1F5-D03D-BF20-24CFD544EA3E}"/>
                </a:ext>
              </a:extLst>
            </p:cNvPr>
            <p:cNvSpPr txBox="1"/>
            <p:nvPr/>
          </p:nvSpPr>
          <p:spPr>
            <a:xfrm>
              <a:off x="95670" y="4198482"/>
              <a:ext cx="4385270" cy="1046440"/>
            </a:xfrm>
            <a:prstGeom prst="rect">
              <a:avLst/>
            </a:prstGeom>
            <a:noFill/>
          </p:spPr>
          <p:txBody>
            <a:bodyPr wrap="square" rtlCol="0">
              <a:spAutoFit/>
            </a:bodyPr>
            <a:lstStyle/>
            <a:p>
              <a:pPr marL="0" indent="0">
                <a:buNone/>
              </a:pPr>
              <a:r>
                <a:rPr lang="en-US" sz="1400" b="1" dirty="0">
                  <a:solidFill>
                    <a:srgbClr val="FF0000"/>
                  </a:solidFill>
                  <a:latin typeface="+mn-lt"/>
                </a:rPr>
                <a:t>Do not forget: </a:t>
              </a:r>
            </a:p>
            <a:p>
              <a:pPr marL="285750" indent="-285750">
                <a:buFont typeface="Arial" panose="020B0604020202020204" pitchFamily="34" charset="0"/>
                <a:buChar char="•"/>
              </a:pPr>
              <a:r>
                <a:rPr lang="en-US" sz="1600" dirty="0">
                  <a:solidFill>
                    <a:srgbClr val="0070C0"/>
                  </a:solidFill>
                  <a:latin typeface="+mn-lt"/>
                </a:rPr>
                <a:t>If you change a notation key to “NE”, “IE” or “FX” you shall also provide in “Edit” the relevant explanations.</a:t>
              </a:r>
              <a:endParaRPr lang="en-US" sz="1600" dirty="0">
                <a:latin typeface="+mn-lt"/>
              </a:endParaRPr>
            </a:p>
          </p:txBody>
        </p:sp>
      </p:grpSp>
      <p:pic>
        <p:nvPicPr>
          <p:cNvPr id="11" name="Graphic 10" descr="Badge 1 with solid fill">
            <a:extLst>
              <a:ext uri="{FF2B5EF4-FFF2-40B4-BE49-F238E27FC236}">
                <a16:creationId xmlns:a16="http://schemas.microsoft.com/office/drawing/2014/main" id="{B714367E-5601-0AB4-6678-6047F72FCD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2938" y="4066342"/>
            <a:ext cx="352424" cy="352424"/>
          </a:xfrm>
          <a:prstGeom prst="rect">
            <a:avLst/>
          </a:prstGeom>
        </p:spPr>
      </p:pic>
      <p:pic>
        <p:nvPicPr>
          <p:cNvPr id="14" name="Graphic 13" descr="Badge with solid fill">
            <a:extLst>
              <a:ext uri="{FF2B5EF4-FFF2-40B4-BE49-F238E27FC236}">
                <a16:creationId xmlns:a16="http://schemas.microsoft.com/office/drawing/2014/main" id="{B93363CE-54A7-C76D-C30A-B10E4268583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0439" y="4469688"/>
            <a:ext cx="356616" cy="356616"/>
          </a:xfrm>
          <a:prstGeom prst="rect">
            <a:avLst/>
          </a:prstGeom>
        </p:spPr>
      </p:pic>
      <p:grpSp>
        <p:nvGrpSpPr>
          <p:cNvPr id="20" name="Group 19">
            <a:extLst>
              <a:ext uri="{FF2B5EF4-FFF2-40B4-BE49-F238E27FC236}">
                <a16:creationId xmlns:a16="http://schemas.microsoft.com/office/drawing/2014/main" id="{5FE63976-3B23-D095-2569-99A481DA376E}"/>
              </a:ext>
            </a:extLst>
          </p:cNvPr>
          <p:cNvGrpSpPr/>
          <p:nvPr/>
        </p:nvGrpSpPr>
        <p:grpSpPr>
          <a:xfrm>
            <a:off x="11348720" y="4469688"/>
            <a:ext cx="673663" cy="356616"/>
            <a:chOff x="11245330" y="4512968"/>
            <a:chExt cx="673663" cy="356616"/>
          </a:xfrm>
        </p:grpSpPr>
        <p:pic>
          <p:nvPicPr>
            <p:cNvPr id="15" name="Graphic 14" descr="Badge 3 with solid fill">
              <a:extLst>
                <a:ext uri="{FF2B5EF4-FFF2-40B4-BE49-F238E27FC236}">
                  <a16:creationId xmlns:a16="http://schemas.microsoft.com/office/drawing/2014/main" id="{98818135-6F78-9719-C4C8-EFB75A17949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2377" y="4512968"/>
              <a:ext cx="356616" cy="356616"/>
            </a:xfrm>
            <a:prstGeom prst="rect">
              <a:avLst/>
            </a:prstGeom>
          </p:spPr>
        </p:pic>
        <p:cxnSp>
          <p:nvCxnSpPr>
            <p:cNvPr id="17" name="Straight Arrow Connector 16">
              <a:extLst>
                <a:ext uri="{FF2B5EF4-FFF2-40B4-BE49-F238E27FC236}">
                  <a16:creationId xmlns:a16="http://schemas.microsoft.com/office/drawing/2014/main" id="{7A04017D-D59D-D48E-F85D-F96444708818}"/>
                </a:ext>
              </a:extLst>
            </p:cNvPr>
            <p:cNvCxnSpPr>
              <a:cxnSpLocks/>
              <a:stCxn id="15" idx="1"/>
            </p:cNvCxnSpPr>
            <p:nvPr/>
          </p:nvCxnSpPr>
          <p:spPr>
            <a:xfrm flipH="1">
              <a:off x="11245330" y="4691276"/>
              <a:ext cx="317047" cy="7764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1484245-12F7-00D6-2ABB-2175FEC54632}"/>
              </a:ext>
            </a:extLst>
          </p:cNvPr>
          <p:cNvGrpSpPr/>
          <p:nvPr/>
        </p:nvGrpSpPr>
        <p:grpSpPr>
          <a:xfrm>
            <a:off x="11348720" y="4903308"/>
            <a:ext cx="673663" cy="356616"/>
            <a:chOff x="10949425" y="3682681"/>
            <a:chExt cx="673663" cy="356616"/>
          </a:xfrm>
        </p:grpSpPr>
        <p:pic>
          <p:nvPicPr>
            <p:cNvPr id="16" name="Graphic 15" descr="Badge 4 with solid fill">
              <a:extLst>
                <a:ext uri="{FF2B5EF4-FFF2-40B4-BE49-F238E27FC236}">
                  <a16:creationId xmlns:a16="http://schemas.microsoft.com/office/drawing/2014/main" id="{A575B2A6-02FF-83BF-BEEF-390DCEDAF39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66472" y="3682681"/>
              <a:ext cx="356616" cy="356616"/>
            </a:xfrm>
            <a:prstGeom prst="rect">
              <a:avLst/>
            </a:prstGeom>
          </p:spPr>
        </p:pic>
        <p:cxnSp>
          <p:nvCxnSpPr>
            <p:cNvPr id="21" name="Straight Arrow Connector 20">
              <a:extLst>
                <a:ext uri="{FF2B5EF4-FFF2-40B4-BE49-F238E27FC236}">
                  <a16:creationId xmlns:a16="http://schemas.microsoft.com/office/drawing/2014/main" id="{8BC31FE2-1B54-0A9F-2ABE-43DD7F864D39}"/>
                </a:ext>
              </a:extLst>
            </p:cNvPr>
            <p:cNvCxnSpPr>
              <a:cxnSpLocks/>
            </p:cNvCxnSpPr>
            <p:nvPr/>
          </p:nvCxnSpPr>
          <p:spPr>
            <a:xfrm flipH="1" flipV="1">
              <a:off x="10949425" y="3757773"/>
              <a:ext cx="551638" cy="23169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Graphic 2" descr="Award ribbon with star">
            <a:extLst>
              <a:ext uri="{FF2B5EF4-FFF2-40B4-BE49-F238E27FC236}">
                <a16:creationId xmlns:a16="http://schemas.microsoft.com/office/drawing/2014/main" id="{F73CF73B-CDC6-D15C-B5A3-DB7BB176620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4472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A717B-5E88-5BFC-2C48-754D7E4DF8B2}"/>
              </a:ext>
            </a:extLst>
          </p:cNvPr>
          <p:cNvSpPr txBox="1"/>
          <p:nvPr/>
        </p:nvSpPr>
        <p:spPr>
          <a:xfrm>
            <a:off x="696000" y="770643"/>
            <a:ext cx="10800000" cy="4680000"/>
          </a:xfrm>
          <a:prstGeom prst="rect">
            <a:avLst/>
          </a:prstGeom>
          <a:noFill/>
        </p:spPr>
        <p:txBody>
          <a:bodyPr wrap="square" rtlCol="0">
            <a:spAutoFit/>
          </a:bodyPr>
          <a:lstStyle/>
          <a:p>
            <a:pPr algn="just"/>
            <a:r>
              <a:rPr lang="en-US" sz="2400" b="1" dirty="0">
                <a:solidFill>
                  <a:srgbClr val="0070C0"/>
                </a:solidFill>
                <a:latin typeface="+mn-lt"/>
              </a:rPr>
              <a:t>Notation Key – “C” (Confidential) </a:t>
            </a:r>
          </a:p>
          <a:p>
            <a:pPr algn="just"/>
            <a:endParaRPr lang="en-US" dirty="0">
              <a:solidFill>
                <a:srgbClr val="0070C0"/>
              </a:solidFill>
              <a:latin typeface="+mn-lt"/>
            </a:endParaRPr>
          </a:p>
          <a:p>
            <a:pPr marL="361950" indent="-361950" algn="just">
              <a:buFont typeface="Arial" panose="020B0604020202020204" pitchFamily="34" charset="0"/>
              <a:buChar char="•"/>
            </a:pPr>
            <a:r>
              <a:rPr lang="en-US" dirty="0">
                <a:solidFill>
                  <a:srgbClr val="0070C0"/>
                </a:solidFill>
                <a:latin typeface="+mn-lt"/>
              </a:rPr>
              <a:t>Decision 18/CMA.1 acknowledges the need to protect confidential information in reporting</a:t>
            </a:r>
          </a:p>
          <a:p>
            <a:pPr marL="714375" lvl="1" indent="-171450" algn="just">
              <a:buFont typeface="Arial" panose="020B0604020202020204" pitchFamily="34" charset="0"/>
              <a:buChar char="•"/>
            </a:pPr>
            <a:r>
              <a:rPr lang="en-US" sz="1600" dirty="0">
                <a:solidFill>
                  <a:srgbClr val="0070C0"/>
                </a:solidFill>
                <a:latin typeface="+mn-lt"/>
              </a:rPr>
              <a:t>Users may use the notation key “C” in the CRT to designate information as confidential  (para. 31(c))</a:t>
            </a:r>
          </a:p>
          <a:p>
            <a:pPr marL="714375" lvl="1" indent="-171450" algn="just">
              <a:buFont typeface="Arial" panose="020B0604020202020204" pitchFamily="34" charset="0"/>
              <a:buChar char="•"/>
            </a:pPr>
            <a:r>
              <a:rPr lang="en-US" sz="1600" dirty="0">
                <a:solidFill>
                  <a:srgbClr val="0070C0"/>
                </a:solidFill>
                <a:latin typeface="+mn-lt"/>
              </a:rPr>
              <a:t>A minimum level of aggregation is needed to protect confidential business and military information (para. 47)</a:t>
            </a:r>
          </a:p>
          <a:p>
            <a:pPr marL="285750" indent="-285750" algn="just">
              <a:buFont typeface="Arial" panose="020B0604020202020204" pitchFamily="34" charset="0"/>
              <a:buChar char="•"/>
            </a:pPr>
            <a:endParaRPr lang="en-US" i="0" u="none" strike="noStrike" baseline="0" dirty="0">
              <a:solidFill>
                <a:srgbClr val="0070C0"/>
              </a:solidFill>
              <a:latin typeface="+mn-lt"/>
            </a:endParaRPr>
          </a:p>
          <a:p>
            <a:pPr marL="361950" indent="-361950" algn="just">
              <a:buFont typeface="Arial" panose="020B0604020202020204" pitchFamily="34" charset="0"/>
              <a:buChar char="•"/>
            </a:pPr>
            <a:r>
              <a:rPr lang="en-US" sz="1800" i="0" u="none" strike="noStrike" baseline="0" dirty="0">
                <a:solidFill>
                  <a:srgbClr val="0070C0"/>
                </a:solidFill>
                <a:latin typeface="+mn-lt"/>
              </a:rPr>
              <a:t>When calculating GHG emissions/removals in the </a:t>
            </a:r>
            <a:r>
              <a:rPr lang="en-US" sz="1800" i="1" u="none" strike="noStrike" baseline="0" dirty="0">
                <a:solidFill>
                  <a:srgbClr val="0070C0"/>
                </a:solidFill>
                <a:latin typeface="+mn-lt"/>
              </a:rPr>
              <a:t>Software, </a:t>
            </a:r>
            <a:r>
              <a:rPr lang="en-US" sz="1800" u="none" strike="noStrike" baseline="0" dirty="0">
                <a:solidFill>
                  <a:srgbClr val="0070C0"/>
                </a:solidFill>
                <a:latin typeface="+mn-lt"/>
              </a:rPr>
              <a:t>a user may need to use c</a:t>
            </a:r>
            <a:r>
              <a:rPr lang="en-US" sz="1800" i="0" u="none" strike="noStrike" baseline="0" dirty="0">
                <a:solidFill>
                  <a:srgbClr val="0070C0"/>
                </a:solidFill>
                <a:latin typeface="+mn-lt"/>
              </a:rPr>
              <a:t>onfidential</a:t>
            </a:r>
            <a:r>
              <a:rPr lang="en-US" sz="1800" i="0" u="none" strike="noStrike" dirty="0">
                <a:solidFill>
                  <a:srgbClr val="0070C0"/>
                </a:solidFill>
                <a:latin typeface="+mn-lt"/>
              </a:rPr>
              <a:t> </a:t>
            </a:r>
            <a:r>
              <a:rPr lang="en-US" dirty="0">
                <a:solidFill>
                  <a:srgbClr val="0070C0"/>
                </a:solidFill>
                <a:latin typeface="+mn-lt"/>
              </a:rPr>
              <a:t>data in the calculations. This information will appear in the visualized CRT.  </a:t>
            </a:r>
          </a:p>
          <a:p>
            <a:pPr lvl="1" algn="just"/>
            <a:endParaRPr lang="en-US" dirty="0">
              <a:solidFill>
                <a:srgbClr val="0070C0"/>
              </a:solidFill>
              <a:latin typeface="+mn-lt"/>
            </a:endParaRPr>
          </a:p>
          <a:p>
            <a:pPr marL="361950" indent="-361950" algn="just">
              <a:buFont typeface="Arial" panose="020B0604020202020204" pitchFamily="34" charset="0"/>
              <a:buChar char="•"/>
            </a:pPr>
            <a:r>
              <a:rPr lang="en-US" dirty="0">
                <a:solidFill>
                  <a:srgbClr val="0070C0"/>
                </a:solidFill>
                <a:latin typeface="+mn-lt"/>
              </a:rPr>
              <a:t>Two different approaches are applied to addressing confidentiality, were necessary, in the </a:t>
            </a:r>
            <a:r>
              <a:rPr lang="en-US" i="1" dirty="0">
                <a:solidFill>
                  <a:srgbClr val="0070C0"/>
                </a:solidFill>
                <a:latin typeface="+mn-lt"/>
              </a:rPr>
              <a:t>Software</a:t>
            </a:r>
            <a:r>
              <a:rPr lang="en-US" dirty="0">
                <a:solidFill>
                  <a:srgbClr val="0070C0"/>
                </a:solidFill>
                <a:latin typeface="+mn-lt"/>
              </a:rPr>
              <a:t> owing to the agreed structure of the CRT:</a:t>
            </a:r>
          </a:p>
          <a:p>
            <a:pPr marL="714375" lvl="1" indent="-171450" algn="just">
              <a:buFont typeface="Arial" panose="020B0604020202020204" pitchFamily="34" charset="0"/>
              <a:buChar char="•"/>
            </a:pPr>
            <a:r>
              <a:rPr lang="en-US" sz="1600" dirty="0">
                <a:solidFill>
                  <a:srgbClr val="0070C0"/>
                </a:solidFill>
                <a:latin typeface="+mn-lt"/>
              </a:rPr>
              <a:t>one for the all categories not related to F-gases,</a:t>
            </a:r>
          </a:p>
          <a:p>
            <a:pPr marL="714375" lvl="1" indent="-171450" algn="just">
              <a:buFont typeface="Arial" panose="020B0604020202020204" pitchFamily="34" charset="0"/>
              <a:buChar char="•"/>
            </a:pPr>
            <a:r>
              <a:rPr lang="en-US" sz="1600" dirty="0">
                <a:solidFill>
                  <a:srgbClr val="0070C0"/>
                </a:solidFill>
                <a:latin typeface="+mn-lt"/>
              </a:rPr>
              <a:t>one for F-gases</a:t>
            </a:r>
          </a:p>
          <a:p>
            <a:pPr marL="361950" lvl="1" algn="just"/>
            <a:r>
              <a:rPr lang="en-US" dirty="0">
                <a:solidFill>
                  <a:srgbClr val="0070C0"/>
                </a:solidFill>
                <a:latin typeface="+mn-lt"/>
              </a:rPr>
              <a:t>In both approaches, the key guiding principles are:</a:t>
            </a:r>
          </a:p>
          <a:p>
            <a:pPr marL="714375" lvl="1" indent="-171450" algn="just">
              <a:buFont typeface="Arial" panose="020B0604020202020204" pitchFamily="34" charset="0"/>
              <a:buChar char="•"/>
            </a:pPr>
            <a:r>
              <a:rPr lang="en-US" sz="1600" dirty="0">
                <a:solidFill>
                  <a:srgbClr val="0070C0"/>
                </a:solidFill>
                <a:latin typeface="+mn-lt"/>
              </a:rPr>
              <a:t>Allow users to mask confidential information as much as possible </a:t>
            </a:r>
          </a:p>
          <a:p>
            <a:pPr marL="714375" lvl="1" indent="-171450" algn="just">
              <a:buFont typeface="Arial" panose="020B0604020202020204" pitchFamily="34" charset="0"/>
              <a:buChar char="•"/>
            </a:pPr>
            <a:r>
              <a:rPr lang="en-US" sz="1600" dirty="0">
                <a:solidFill>
                  <a:srgbClr val="0070C0"/>
                </a:solidFill>
                <a:latin typeface="+mn-lt"/>
              </a:rPr>
              <a:t>Ensure that a complete GHG inventory is included in the file for upload to the UNFCCC ETF Reporting Tool</a:t>
            </a:r>
          </a:p>
          <a:p>
            <a:pPr marL="714375" lvl="1" indent="-171450" algn="just">
              <a:buFont typeface="Arial" panose="020B0604020202020204" pitchFamily="34" charset="0"/>
              <a:buChar char="•"/>
            </a:pPr>
            <a:r>
              <a:rPr lang="en-US" sz="1600" dirty="0">
                <a:solidFill>
                  <a:srgbClr val="0070C0"/>
                </a:solidFill>
                <a:latin typeface="+mn-lt"/>
              </a:rPr>
              <a:t>Maintain comparability among users, to the extent possible</a:t>
            </a:r>
          </a:p>
        </p:txBody>
      </p:sp>
      <p:sp>
        <p:nvSpPr>
          <p:cNvPr id="10" name="Title 6">
            <a:extLst>
              <a:ext uri="{FF2B5EF4-FFF2-40B4-BE49-F238E27FC236}">
                <a16:creationId xmlns:a16="http://schemas.microsoft.com/office/drawing/2014/main" id="{0CCD37D2-5FEB-7990-7C45-8AAACAC7587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Confidentiality - White Cells </a:t>
            </a:r>
          </a:p>
        </p:txBody>
      </p:sp>
      <p:pic>
        <p:nvPicPr>
          <p:cNvPr id="2" name="Graphic 1" descr="Award ribbon with star">
            <a:extLst>
              <a:ext uri="{FF2B5EF4-FFF2-40B4-BE49-F238E27FC236}">
                <a16:creationId xmlns:a16="http://schemas.microsoft.com/office/drawing/2014/main" id="{FAF64559-A76D-E4C5-CEC8-96ECE7D09C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grpSp>
        <p:nvGrpSpPr>
          <p:cNvPr id="3" name="Group 2">
            <a:extLst>
              <a:ext uri="{FF2B5EF4-FFF2-40B4-BE49-F238E27FC236}">
                <a16:creationId xmlns:a16="http://schemas.microsoft.com/office/drawing/2014/main" id="{13ECE6D2-56AC-93DD-AAB9-BA12DB9CC941}"/>
              </a:ext>
            </a:extLst>
          </p:cNvPr>
          <p:cNvGrpSpPr/>
          <p:nvPr/>
        </p:nvGrpSpPr>
        <p:grpSpPr>
          <a:xfrm>
            <a:off x="720000" y="5446286"/>
            <a:ext cx="10800000" cy="615553"/>
            <a:chOff x="797667" y="4237341"/>
            <a:chExt cx="15596255" cy="800826"/>
          </a:xfrm>
        </p:grpSpPr>
        <p:pic>
          <p:nvPicPr>
            <p:cNvPr id="5" name="Graphic 4" descr="Lightbulb with solid fill">
              <a:extLst>
                <a:ext uri="{FF2B5EF4-FFF2-40B4-BE49-F238E27FC236}">
                  <a16:creationId xmlns:a16="http://schemas.microsoft.com/office/drawing/2014/main" id="{DC7C5C8F-69BF-2120-CC26-A0A970BC75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667" y="4392953"/>
              <a:ext cx="779813" cy="497194"/>
            </a:xfrm>
            <a:prstGeom prst="rect">
              <a:avLst/>
            </a:prstGeom>
          </p:spPr>
        </p:pic>
        <p:sp>
          <p:nvSpPr>
            <p:cNvPr id="6" name="TextBox 5">
              <a:extLst>
                <a:ext uri="{FF2B5EF4-FFF2-40B4-BE49-F238E27FC236}">
                  <a16:creationId xmlns:a16="http://schemas.microsoft.com/office/drawing/2014/main" id="{DD9E943B-C10E-3E50-C398-04B6A790731E}"/>
                </a:ext>
              </a:extLst>
            </p:cNvPr>
            <p:cNvSpPr txBox="1"/>
            <p:nvPr/>
          </p:nvSpPr>
          <p:spPr>
            <a:xfrm>
              <a:off x="1463786" y="4237341"/>
              <a:ext cx="14930136" cy="800826"/>
            </a:xfrm>
            <a:prstGeom prst="rect">
              <a:avLst/>
            </a:prstGeom>
            <a:noFill/>
          </p:spPr>
          <p:txBody>
            <a:bodyPr wrap="square" rtlCol="0">
              <a:spAutoFit/>
            </a:bodyPr>
            <a:lstStyle/>
            <a:p>
              <a:pPr marL="0" indent="0">
                <a:buNone/>
              </a:pPr>
              <a:r>
                <a:rPr lang="en-US" sz="1700" b="1" dirty="0">
                  <a:solidFill>
                    <a:srgbClr val="0070C0"/>
                  </a:solidFill>
                  <a:latin typeface="+mn-lt"/>
                </a:rPr>
                <a:t>Note:</a:t>
              </a:r>
              <a:endParaRPr lang="en-US" sz="1700" dirty="0">
                <a:solidFill>
                  <a:srgbClr val="0070C0"/>
                </a:solidFill>
                <a:latin typeface="+mn-lt"/>
              </a:endParaRPr>
            </a:p>
            <a:p>
              <a:r>
                <a:rPr lang="en-US" sz="1700" dirty="0">
                  <a:solidFill>
                    <a:srgbClr val="0070C0"/>
                  </a:solidFill>
                  <a:latin typeface="+mn-lt"/>
                </a:rPr>
                <a:t>Confidentiality can also be applied to some Orange cells. See </a:t>
              </a:r>
              <a:r>
                <a:rPr lang="en-US" sz="1700" dirty="0">
                  <a:solidFill>
                    <a:srgbClr val="0070C0"/>
                  </a:solidFill>
                  <a:latin typeface="+mn-lt"/>
                  <a:hlinkClick r:id="rId7" action="ppaction://hlinksldjump"/>
                </a:rPr>
                <a:t>Annex I </a:t>
              </a:r>
              <a:endParaRPr lang="en-US" sz="1700" dirty="0">
                <a:solidFill>
                  <a:srgbClr val="0070C0"/>
                </a:solidFill>
                <a:latin typeface="+mn-lt"/>
              </a:endParaRPr>
            </a:p>
          </p:txBody>
        </p:sp>
      </p:grpSp>
    </p:spTree>
    <p:extLst>
      <p:ext uri="{BB962C8B-B14F-4D97-AF65-F5344CB8AC3E}">
        <p14:creationId xmlns:p14="http://schemas.microsoft.com/office/powerpoint/2010/main" val="36880728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0CCD37D2-5FEB-7990-7C45-8AAACAC7587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Confidentiality - White Cells </a:t>
            </a:r>
          </a:p>
        </p:txBody>
      </p:sp>
      <p:pic>
        <p:nvPicPr>
          <p:cNvPr id="3" name="Graphic 2" descr="Lightbulb with solid fill">
            <a:extLst>
              <a:ext uri="{FF2B5EF4-FFF2-40B4-BE49-F238E27FC236}">
                <a16:creationId xmlns:a16="http://schemas.microsoft.com/office/drawing/2014/main" id="{077400C0-71B1-AADF-F7A5-9949AE5AD2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696" y="4167834"/>
            <a:ext cx="728455" cy="541468"/>
          </a:xfrm>
          <a:prstGeom prst="rect">
            <a:avLst/>
          </a:prstGeom>
        </p:spPr>
      </p:pic>
      <p:sp>
        <p:nvSpPr>
          <p:cNvPr id="11" name="Content Placeholder 10">
            <a:extLst>
              <a:ext uri="{FF2B5EF4-FFF2-40B4-BE49-F238E27FC236}">
                <a16:creationId xmlns:a16="http://schemas.microsoft.com/office/drawing/2014/main" id="{9739AA8A-1363-9F63-40F8-9FAFCD6186B3}"/>
              </a:ext>
            </a:extLst>
          </p:cNvPr>
          <p:cNvSpPr>
            <a:spLocks noGrp="1"/>
          </p:cNvSpPr>
          <p:nvPr>
            <p:ph sz="half" idx="1"/>
          </p:nvPr>
        </p:nvSpPr>
        <p:spPr>
          <a:xfrm>
            <a:off x="128305" y="1554657"/>
            <a:ext cx="5760000" cy="4320000"/>
          </a:xfrm>
        </p:spPr>
        <p:style>
          <a:lnRef idx="2">
            <a:schemeClr val="accent6"/>
          </a:lnRef>
          <a:fillRef idx="1">
            <a:schemeClr val="lt1"/>
          </a:fillRef>
          <a:effectRef idx="0">
            <a:schemeClr val="accent6"/>
          </a:effectRef>
          <a:fontRef idx="minor">
            <a:schemeClr val="dk1"/>
          </a:fontRef>
        </p:style>
        <p:txBody>
          <a:bodyPr anchor="ctr">
            <a:normAutofit fontScale="47500" lnSpcReduction="20000"/>
          </a:bodyPr>
          <a:lstStyle/>
          <a:p>
            <a:pPr marL="0" indent="0" algn="just">
              <a:lnSpc>
                <a:spcPct val="120000"/>
              </a:lnSpc>
              <a:spcBef>
                <a:spcPts val="300"/>
              </a:spcBef>
              <a:spcAft>
                <a:spcPts val="300"/>
              </a:spcAft>
              <a:buNone/>
            </a:pPr>
            <a:endParaRPr lang="en-US" sz="600" b="1" dirty="0">
              <a:solidFill>
                <a:srgbClr val="0070C0"/>
              </a:solidFill>
            </a:endParaRPr>
          </a:p>
          <a:p>
            <a:pPr marL="0" indent="0" algn="just">
              <a:lnSpc>
                <a:spcPct val="120000"/>
              </a:lnSpc>
              <a:spcBef>
                <a:spcPts val="300"/>
              </a:spcBef>
              <a:spcAft>
                <a:spcPts val="300"/>
              </a:spcAft>
              <a:buNone/>
            </a:pPr>
            <a:r>
              <a:rPr lang="en-US" sz="4600" b="1" dirty="0">
                <a:solidFill>
                  <a:srgbClr val="0070C0"/>
                </a:solidFill>
              </a:rPr>
              <a:t>Approach to confidentiality for non-F gases</a:t>
            </a:r>
          </a:p>
          <a:p>
            <a:pPr marL="361950" indent="-361950" algn="just">
              <a:lnSpc>
                <a:spcPct val="120000"/>
              </a:lnSpc>
              <a:spcBef>
                <a:spcPts val="300"/>
              </a:spcBef>
              <a:spcAft>
                <a:spcPts val="300"/>
              </a:spcAft>
            </a:pPr>
            <a:r>
              <a:rPr lang="en-US" sz="3600" dirty="0">
                <a:solidFill>
                  <a:srgbClr val="0070C0"/>
                </a:solidFill>
              </a:rPr>
              <a:t>T</a:t>
            </a:r>
            <a:r>
              <a:rPr lang="en-US" sz="3600" dirty="0">
                <a:solidFill>
                  <a:srgbClr val="0070C0"/>
                </a:solidFill>
                <a:latin typeface="+mn-lt"/>
              </a:rPr>
              <a:t>he </a:t>
            </a:r>
            <a:r>
              <a:rPr lang="en-US" sz="3600" i="1" dirty="0">
                <a:solidFill>
                  <a:srgbClr val="0070C0"/>
                </a:solidFill>
                <a:latin typeface="+mn-lt"/>
              </a:rPr>
              <a:t>Software </a:t>
            </a:r>
            <a:r>
              <a:rPr lang="en-US" sz="3600" dirty="0">
                <a:solidFill>
                  <a:srgbClr val="0070C0"/>
                </a:solidFill>
                <a:latin typeface="+mn-lt"/>
              </a:rPr>
              <a:t>allows the user to designate specific information in the visualized CRT as “Confidential”. When a cell, or group of cells is designated as “C”, that information will not transfer at the more disaggregated level in the JSON, rather it will be included at a more aggregated level.  </a:t>
            </a:r>
          </a:p>
          <a:p>
            <a:pPr marL="361950" indent="-361950" algn="just">
              <a:lnSpc>
                <a:spcPct val="120000"/>
              </a:lnSpc>
              <a:spcBef>
                <a:spcPts val="300"/>
              </a:spcBef>
              <a:spcAft>
                <a:spcPts val="300"/>
              </a:spcAft>
            </a:pPr>
            <a:r>
              <a:rPr lang="en-US" sz="3600" dirty="0">
                <a:solidFill>
                  <a:srgbClr val="0070C0"/>
                </a:solidFill>
                <a:latin typeface="+mn-lt"/>
              </a:rPr>
              <a:t>Users cannot use “C” to exclude emissions/removals of one or more rows of the visualized CRT from the national total.  </a:t>
            </a:r>
          </a:p>
          <a:p>
            <a:pPr marL="714375" indent="0" algn="just">
              <a:lnSpc>
                <a:spcPct val="120000"/>
              </a:lnSpc>
              <a:spcBef>
                <a:spcPts val="300"/>
              </a:spcBef>
              <a:spcAft>
                <a:spcPts val="300"/>
              </a:spcAft>
              <a:buNone/>
            </a:pPr>
            <a:r>
              <a:rPr lang="en-US" sz="3600" dirty="0">
                <a:solidFill>
                  <a:srgbClr val="FF0000"/>
                </a:solidFill>
                <a:latin typeface="+mn-lt"/>
              </a:rPr>
              <a:t>Important</a:t>
            </a:r>
          </a:p>
          <a:p>
            <a:pPr marL="714375" indent="0" algn="just">
              <a:lnSpc>
                <a:spcPct val="120000"/>
              </a:lnSpc>
              <a:spcBef>
                <a:spcPts val="300"/>
              </a:spcBef>
              <a:spcAft>
                <a:spcPts val="300"/>
              </a:spcAft>
              <a:buNone/>
            </a:pPr>
            <a:r>
              <a:rPr lang="en-US" sz="3600" dirty="0">
                <a:solidFill>
                  <a:srgbClr val="0070C0"/>
                </a:solidFill>
                <a:latin typeface="+mn-lt"/>
              </a:rPr>
              <a:t>Annex II provides the comprehensive category-level listing at which AD/ emissions</a:t>
            </a:r>
            <a:r>
              <a:rPr lang="en-US" sz="3600" dirty="0">
                <a:solidFill>
                  <a:srgbClr val="0070C0"/>
                </a:solidFill>
              </a:rPr>
              <a:t> </a:t>
            </a:r>
            <a:r>
              <a:rPr lang="en-US" sz="3600" dirty="0">
                <a:solidFill>
                  <a:srgbClr val="0070C0"/>
                </a:solidFill>
                <a:latin typeface="+mn-lt"/>
              </a:rPr>
              <a:t>CANNOT be listed as “Confidential”.</a:t>
            </a:r>
          </a:p>
        </p:txBody>
      </p:sp>
      <p:sp>
        <p:nvSpPr>
          <p:cNvPr id="12" name="Content Placeholder 11">
            <a:extLst>
              <a:ext uri="{FF2B5EF4-FFF2-40B4-BE49-F238E27FC236}">
                <a16:creationId xmlns:a16="http://schemas.microsoft.com/office/drawing/2014/main" id="{8CEE56F1-6476-4BDB-E057-5E37922724C0}"/>
              </a:ext>
            </a:extLst>
          </p:cNvPr>
          <p:cNvSpPr>
            <a:spLocks noGrp="1"/>
          </p:cNvSpPr>
          <p:nvPr>
            <p:ph sz="half" idx="2"/>
          </p:nvPr>
        </p:nvSpPr>
        <p:spPr>
          <a:xfrm>
            <a:off x="6303696" y="1554657"/>
            <a:ext cx="5760000" cy="4320000"/>
          </a:xfr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47500" lnSpcReduction="20000"/>
          </a:bodyPr>
          <a:lstStyle/>
          <a:p>
            <a:pPr marL="0" indent="0" algn="just">
              <a:lnSpc>
                <a:spcPct val="120000"/>
              </a:lnSpc>
              <a:spcBef>
                <a:spcPts val="300"/>
              </a:spcBef>
              <a:spcAft>
                <a:spcPts val="300"/>
              </a:spcAft>
              <a:buNone/>
            </a:pPr>
            <a:r>
              <a:rPr lang="en-US" sz="4600" b="1" dirty="0">
                <a:solidFill>
                  <a:srgbClr val="0070C0"/>
                </a:solidFill>
              </a:rPr>
              <a:t>Approach to Confidentiality for F-gases </a:t>
            </a:r>
          </a:p>
          <a:p>
            <a:pPr marL="180975" indent="-180975" algn="just">
              <a:lnSpc>
                <a:spcPct val="120000"/>
              </a:lnSpc>
              <a:spcBef>
                <a:spcPts val="300"/>
              </a:spcBef>
              <a:spcAft>
                <a:spcPts val="300"/>
              </a:spcAft>
            </a:pPr>
            <a:r>
              <a:rPr lang="en-US" sz="3500" dirty="0">
                <a:solidFill>
                  <a:srgbClr val="0070C0"/>
                </a:solidFill>
              </a:rPr>
              <a:t>Using the category level F-gases Managers, users designate what combination of category/F-gas is confidential </a:t>
            </a:r>
            <a:r>
              <a:rPr lang="en-US" sz="3500" u="sng" dirty="0">
                <a:solidFill>
                  <a:srgbClr val="0070C0"/>
                </a:solidFill>
              </a:rPr>
              <a:t>prior to</a:t>
            </a:r>
            <a:r>
              <a:rPr lang="en-US" sz="3500" dirty="0">
                <a:solidFill>
                  <a:srgbClr val="0070C0"/>
                </a:solidFill>
              </a:rPr>
              <a:t>  generating the visualization CRT tables.   </a:t>
            </a:r>
          </a:p>
          <a:p>
            <a:pPr marL="180975" indent="-180975" algn="just">
              <a:lnSpc>
                <a:spcPct val="120000"/>
              </a:lnSpc>
              <a:spcBef>
                <a:spcPts val="300"/>
              </a:spcBef>
              <a:spcAft>
                <a:spcPts val="300"/>
              </a:spcAft>
            </a:pPr>
            <a:r>
              <a:rPr lang="en-US" sz="3500" dirty="0">
                <a:solidFill>
                  <a:srgbClr val="0070C0"/>
                </a:solidFill>
              </a:rPr>
              <a:t>Where a gas for a particular category is designated as “C”, in the visualized CRT:</a:t>
            </a:r>
          </a:p>
          <a:p>
            <a:pPr marL="542925" lvl="1" indent="-180975" algn="just">
              <a:lnSpc>
                <a:spcPct val="120000"/>
              </a:lnSpc>
              <a:spcBef>
                <a:spcPts val="300"/>
              </a:spcBef>
              <a:spcAft>
                <a:spcPts val="300"/>
              </a:spcAft>
            </a:pPr>
            <a:r>
              <a:rPr lang="en-US" sz="3500" dirty="0">
                <a:solidFill>
                  <a:srgbClr val="0070C0"/>
                </a:solidFill>
              </a:rPr>
              <a:t>The NK “C” is compiled for AD for that gas/category – AD will not appear in the JSON</a:t>
            </a:r>
          </a:p>
          <a:p>
            <a:pPr marL="542925" lvl="1" indent="-180975" algn="just">
              <a:lnSpc>
                <a:spcPct val="120000"/>
              </a:lnSpc>
              <a:spcBef>
                <a:spcPts val="300"/>
              </a:spcBef>
              <a:spcAft>
                <a:spcPts val="300"/>
              </a:spcAft>
            </a:pPr>
            <a:r>
              <a:rPr lang="en-US" sz="3500" dirty="0">
                <a:solidFill>
                  <a:srgbClr val="0070C0"/>
                </a:solidFill>
              </a:rPr>
              <a:t>Emissions will be reported as “IE” and HFC/PFC emissions will be reported, aggregated, under category 2.H (in ktCO</a:t>
            </a:r>
            <a:r>
              <a:rPr lang="en-US" sz="3500" baseline="-25000" dirty="0">
                <a:solidFill>
                  <a:srgbClr val="0070C0"/>
                </a:solidFill>
              </a:rPr>
              <a:t>2</a:t>
            </a:r>
            <a:r>
              <a:rPr lang="en-US" sz="3500" dirty="0">
                <a:solidFill>
                  <a:srgbClr val="0070C0"/>
                </a:solidFill>
              </a:rPr>
              <a:t> eq) while SF</a:t>
            </a:r>
            <a:r>
              <a:rPr lang="en-US" sz="3500" baseline="-25000" dirty="0">
                <a:solidFill>
                  <a:srgbClr val="0070C0"/>
                </a:solidFill>
              </a:rPr>
              <a:t>6</a:t>
            </a:r>
            <a:r>
              <a:rPr lang="en-US" sz="3500" dirty="0">
                <a:solidFill>
                  <a:srgbClr val="0070C0"/>
                </a:solidFill>
              </a:rPr>
              <a:t> and NF</a:t>
            </a:r>
            <a:r>
              <a:rPr lang="en-US" sz="3500" baseline="-25000" dirty="0">
                <a:solidFill>
                  <a:srgbClr val="0070C0"/>
                </a:solidFill>
              </a:rPr>
              <a:t>3</a:t>
            </a:r>
            <a:r>
              <a:rPr lang="en-US" sz="3500" dirty="0">
                <a:solidFill>
                  <a:srgbClr val="0070C0"/>
                </a:solidFill>
              </a:rPr>
              <a:t> will be transferred to 2.H (in tons)</a:t>
            </a:r>
          </a:p>
          <a:p>
            <a:pPr marL="180975" indent="-180975" algn="just">
              <a:lnSpc>
                <a:spcPct val="120000"/>
              </a:lnSpc>
              <a:spcBef>
                <a:spcPts val="300"/>
              </a:spcBef>
              <a:spcAft>
                <a:spcPts val="300"/>
              </a:spcAft>
            </a:pPr>
            <a:r>
              <a:rPr lang="en-US" sz="3500" dirty="0">
                <a:solidFill>
                  <a:srgbClr val="0070C0"/>
                </a:solidFill>
              </a:rPr>
              <a:t>All Emissions in category 2.H will map into “from stocks”</a:t>
            </a:r>
          </a:p>
        </p:txBody>
      </p:sp>
      <p:pic>
        <p:nvPicPr>
          <p:cNvPr id="13" name="Graphic 12" descr="Lightbulb with solid fill">
            <a:extLst>
              <a:ext uri="{FF2B5EF4-FFF2-40B4-BE49-F238E27FC236}">
                <a16:creationId xmlns:a16="http://schemas.microsoft.com/office/drawing/2014/main" id="{033CBD3F-D44C-1601-5871-D1EBA3BB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305" y="4709304"/>
            <a:ext cx="527180" cy="540000"/>
          </a:xfrm>
          <a:prstGeom prst="rect">
            <a:avLst/>
          </a:prstGeom>
        </p:spPr>
      </p:pic>
      <p:sp>
        <p:nvSpPr>
          <p:cNvPr id="15" name="TextBox 14">
            <a:extLst>
              <a:ext uri="{FF2B5EF4-FFF2-40B4-BE49-F238E27FC236}">
                <a16:creationId xmlns:a16="http://schemas.microsoft.com/office/drawing/2014/main" id="{B224FA71-7B64-268D-F34A-5EBCF99F2A25}"/>
              </a:ext>
            </a:extLst>
          </p:cNvPr>
          <p:cNvSpPr txBox="1"/>
          <p:nvPr/>
        </p:nvSpPr>
        <p:spPr>
          <a:xfrm>
            <a:off x="2549689" y="931817"/>
            <a:ext cx="7092621" cy="461665"/>
          </a:xfrm>
          <a:prstGeom prst="rect">
            <a:avLst/>
          </a:prstGeom>
          <a:noFill/>
        </p:spPr>
        <p:txBody>
          <a:bodyPr wrap="square">
            <a:spAutoFit/>
          </a:bodyPr>
          <a:lstStyle/>
          <a:p>
            <a:pPr algn="ctr"/>
            <a:r>
              <a:rPr lang="en-US" sz="2400" b="1" dirty="0">
                <a:solidFill>
                  <a:srgbClr val="0070C0"/>
                </a:solidFill>
                <a:latin typeface="+mn-lt"/>
              </a:rPr>
              <a:t>Notation Key – “C” (Confidential) </a:t>
            </a:r>
          </a:p>
        </p:txBody>
      </p:sp>
      <p:pic>
        <p:nvPicPr>
          <p:cNvPr id="4" name="Graphic 3" descr="Award ribbon with star">
            <a:extLst>
              <a:ext uri="{FF2B5EF4-FFF2-40B4-BE49-F238E27FC236}">
                <a16:creationId xmlns:a16="http://schemas.microsoft.com/office/drawing/2014/main" id="{1B9C07F3-0EF7-16A6-F754-360A548B17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0074448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A717B-5E88-5BFC-2C48-754D7E4DF8B2}"/>
              </a:ext>
            </a:extLst>
          </p:cNvPr>
          <p:cNvSpPr txBox="1"/>
          <p:nvPr/>
        </p:nvSpPr>
        <p:spPr>
          <a:xfrm>
            <a:off x="221343" y="951220"/>
            <a:ext cx="11705903" cy="461665"/>
          </a:xfrm>
          <a:prstGeom prst="rect">
            <a:avLst/>
          </a:prstGeom>
          <a:noFill/>
        </p:spPr>
        <p:txBody>
          <a:bodyPr wrap="square" rtlCol="0">
            <a:spAutoFit/>
          </a:bodyPr>
          <a:lstStyle/>
          <a:p>
            <a:r>
              <a:rPr lang="en-US" sz="2400" b="1" dirty="0">
                <a:solidFill>
                  <a:srgbClr val="0070C0"/>
                </a:solidFill>
                <a:latin typeface="+mn-lt"/>
              </a:rPr>
              <a:t>Notation Key – Designate a value as confidential with “C” (Confidential) </a:t>
            </a:r>
            <a:r>
              <a:rPr lang="en-US" sz="2400" b="1" i="1" dirty="0">
                <a:solidFill>
                  <a:srgbClr val="0070C0"/>
                </a:solidFill>
                <a:latin typeface="+mn-lt"/>
              </a:rPr>
              <a:t>(non-F-gases only)</a:t>
            </a:r>
            <a:endParaRPr lang="en-US" i="1" dirty="0">
              <a:solidFill>
                <a:srgbClr val="0070C0"/>
              </a:solidFill>
              <a:latin typeface="+mn-lt"/>
            </a:endParaRPr>
          </a:p>
        </p:txBody>
      </p:sp>
      <p:graphicFrame>
        <p:nvGraphicFramePr>
          <p:cNvPr id="7" name="Table 6">
            <a:extLst>
              <a:ext uri="{FF2B5EF4-FFF2-40B4-BE49-F238E27FC236}">
                <a16:creationId xmlns:a16="http://schemas.microsoft.com/office/drawing/2014/main" id="{58307782-E97B-FE68-3E0B-9C78595DF2F8}"/>
              </a:ext>
            </a:extLst>
          </p:cNvPr>
          <p:cNvGraphicFramePr>
            <a:graphicFrameLocks noGrp="1"/>
          </p:cNvGraphicFramePr>
          <p:nvPr>
            <p:extLst>
              <p:ext uri="{D42A27DB-BD31-4B8C-83A1-F6EECF244321}">
                <p14:modId xmlns:p14="http://schemas.microsoft.com/office/powerpoint/2010/main" val="788146986"/>
              </p:ext>
            </p:extLst>
          </p:nvPr>
        </p:nvGraphicFramePr>
        <p:xfrm>
          <a:off x="221343" y="2045648"/>
          <a:ext cx="11528249" cy="3097276"/>
        </p:xfrm>
        <a:graphic>
          <a:graphicData uri="http://schemas.openxmlformats.org/drawingml/2006/table">
            <a:tbl>
              <a:tblPr firstRow="1" bandRow="1">
                <a:tableStyleId>{3B4B98B0-60AC-42C2-AFA5-B58CD77FA1E5}</a:tableStyleId>
              </a:tblPr>
              <a:tblGrid>
                <a:gridCol w="8127555">
                  <a:extLst>
                    <a:ext uri="{9D8B030D-6E8A-4147-A177-3AD203B41FA5}">
                      <a16:colId xmlns:a16="http://schemas.microsoft.com/office/drawing/2014/main" val="744198819"/>
                    </a:ext>
                  </a:extLst>
                </a:gridCol>
                <a:gridCol w="3400694">
                  <a:extLst>
                    <a:ext uri="{9D8B030D-6E8A-4147-A177-3AD203B41FA5}">
                      <a16:colId xmlns:a16="http://schemas.microsoft.com/office/drawing/2014/main" val="3253802580"/>
                    </a:ext>
                  </a:extLst>
                </a:gridCol>
              </a:tblGrid>
              <a:tr h="370840">
                <a:tc>
                  <a:txBody>
                    <a:bodyPr/>
                    <a:lstStyle/>
                    <a:p>
                      <a:pPr>
                        <a:lnSpc>
                          <a:spcPct val="120000"/>
                        </a:lnSpc>
                      </a:pPr>
                      <a:r>
                        <a:rPr lang="en-US" b="1" dirty="0">
                          <a:solidFill>
                            <a:schemeClr val="accent6">
                              <a:lumMod val="50000"/>
                            </a:schemeClr>
                          </a:solidFill>
                        </a:rPr>
                        <a:t>To designate confidential the value in a single cell:</a:t>
                      </a:r>
                    </a:p>
                    <a:p>
                      <a:pPr marL="285750" indent="-285750">
                        <a:lnSpc>
                          <a:spcPct val="120000"/>
                        </a:lnSpc>
                        <a:spcBef>
                          <a:spcPts val="0"/>
                        </a:spcBef>
                        <a:buFont typeface="Arial" panose="020B0604020202020204" pitchFamily="34" charset="0"/>
                        <a:buChar char="•"/>
                      </a:pPr>
                      <a:r>
                        <a:rPr lang="en-US" dirty="0">
                          <a:solidFill>
                            <a:srgbClr val="0070C0"/>
                          </a:solidFill>
                        </a:rPr>
                        <a:t>R</a:t>
                      </a:r>
                      <a:r>
                        <a:rPr lang="en-US" b="1" dirty="0">
                          <a:solidFill>
                            <a:srgbClr val="0070C0"/>
                          </a:solidFill>
                        </a:rPr>
                        <a:t>ight click </a:t>
                      </a:r>
                      <a:r>
                        <a:rPr lang="en-US" b="0" dirty="0">
                          <a:solidFill>
                            <a:srgbClr val="0070C0"/>
                          </a:solidFill>
                        </a:rPr>
                        <a:t>on any white cell containing a value</a:t>
                      </a:r>
                    </a:p>
                    <a:p>
                      <a:pPr marL="285750" indent="-285750">
                        <a:lnSpc>
                          <a:spcPct val="120000"/>
                        </a:lnSpc>
                        <a:spcBef>
                          <a:spcPts val="0"/>
                        </a:spcBef>
                        <a:buFont typeface="Arial" panose="020B0604020202020204" pitchFamily="34" charset="0"/>
                        <a:buChar char="•"/>
                      </a:pPr>
                      <a:r>
                        <a:rPr lang="en-US" dirty="0">
                          <a:solidFill>
                            <a:srgbClr val="0070C0"/>
                          </a:solidFill>
                        </a:rPr>
                        <a:t>Select </a:t>
                      </a:r>
                      <a:r>
                        <a:rPr lang="en-US" b="1" dirty="0">
                          <a:solidFill>
                            <a:srgbClr val="0070C0"/>
                          </a:solidFill>
                        </a:rPr>
                        <a:t>Notation Key</a:t>
                      </a:r>
                      <a:r>
                        <a:rPr lang="en-US" dirty="0">
                          <a:solidFill>
                            <a:srgbClr val="0070C0"/>
                          </a:solidFill>
                        </a:rPr>
                        <a:t> </a:t>
                      </a:r>
                    </a:p>
                    <a:p>
                      <a:pPr marL="285750" indent="-285750">
                        <a:lnSpc>
                          <a:spcPct val="120000"/>
                        </a:lnSpc>
                        <a:spcBef>
                          <a:spcPts val="0"/>
                        </a:spcBef>
                        <a:buFont typeface="Arial" panose="020B0604020202020204" pitchFamily="34" charset="0"/>
                        <a:buChar char="•"/>
                      </a:pPr>
                      <a:r>
                        <a:rPr lang="en-US" b="1" dirty="0">
                          <a:solidFill>
                            <a:srgbClr val="0070C0"/>
                          </a:solidFill>
                        </a:rPr>
                        <a:t>Select </a:t>
                      </a:r>
                      <a:r>
                        <a:rPr lang="en-US" dirty="0">
                          <a:solidFill>
                            <a:srgbClr val="0070C0"/>
                          </a:solidFill>
                        </a:rPr>
                        <a:t>“C” </a:t>
                      </a:r>
                      <a:r>
                        <a:rPr lang="en-US" b="0" dirty="0">
                          <a:solidFill>
                            <a:srgbClr val="0070C0"/>
                          </a:solidFill>
                        </a:rPr>
                        <a:t>from the pop-up box</a:t>
                      </a:r>
                    </a:p>
                    <a:p>
                      <a:pPr marL="285750" indent="-285750">
                        <a:lnSpc>
                          <a:spcPct val="120000"/>
                        </a:lnSpc>
                        <a:spcBef>
                          <a:spcPts val="0"/>
                        </a:spcBef>
                        <a:buFont typeface="Arial" panose="020B0604020202020204" pitchFamily="34" charset="0"/>
                        <a:buChar char="•"/>
                      </a:pPr>
                      <a:r>
                        <a:rPr lang="en-US" b="0" dirty="0">
                          <a:solidFill>
                            <a:srgbClr val="0070C0"/>
                          </a:solidFill>
                        </a:rPr>
                        <a:t>A</a:t>
                      </a:r>
                      <a:r>
                        <a:rPr lang="en-US" b="1" dirty="0">
                          <a:solidFill>
                            <a:srgbClr val="0070C0"/>
                          </a:solidFill>
                        </a:rPr>
                        <a:t> “C” </a:t>
                      </a:r>
                      <a:r>
                        <a:rPr lang="en-US" b="0" dirty="0">
                          <a:solidFill>
                            <a:srgbClr val="0070C0"/>
                          </a:solidFill>
                        </a:rPr>
                        <a:t>is placed next to the confidential value; value will NOT be included in JSON</a:t>
                      </a:r>
                      <a:r>
                        <a:rPr lang="en-US" b="0" dirty="0">
                          <a:solidFill>
                            <a:schemeClr val="tx1"/>
                          </a:solidFill>
                        </a:rPr>
                        <a:t> </a:t>
                      </a:r>
                      <a:endParaRPr lang="en-US" dirty="0">
                        <a:solidFill>
                          <a:schemeClr val="accent1"/>
                        </a:solidFill>
                      </a:endParaRPr>
                    </a:p>
                  </a:txBody>
                  <a:tcPr>
                    <a:lnR w="12700" cap="flat" cmpd="sng" algn="ctr">
                      <a:solidFill>
                        <a:schemeClr val="accent1"/>
                      </a:solidFill>
                      <a:prstDash val="solid"/>
                      <a:round/>
                      <a:headEnd type="none" w="med" len="med"/>
                      <a:tailEnd type="none" w="med" len="med"/>
                    </a:lnR>
                    <a:solidFill>
                      <a:schemeClr val="bg1"/>
                    </a:solidFill>
                  </a:tcPr>
                </a:tc>
                <a:tc>
                  <a:txBody>
                    <a:bodyPr/>
                    <a:lstStyle/>
                    <a:p>
                      <a:pPr>
                        <a:lnSpc>
                          <a:spcPct val="120000"/>
                        </a:lnSpc>
                      </a:pPr>
                      <a:r>
                        <a:rPr lang="en-US" b="1">
                          <a:solidFill>
                            <a:schemeClr val="accent6">
                              <a:lumMod val="50000"/>
                            </a:schemeClr>
                          </a:solidFill>
                        </a:rPr>
                        <a:t>To enter confidentiality designation for multiple cells </a:t>
                      </a:r>
                    </a:p>
                    <a:p>
                      <a:pPr marL="285750" indent="-285750">
                        <a:lnSpc>
                          <a:spcPct val="120000"/>
                        </a:lnSpc>
                        <a:spcBef>
                          <a:spcPts val="0"/>
                        </a:spcBef>
                        <a:buFont typeface="Arial" panose="020B0604020202020204" pitchFamily="34" charset="0"/>
                        <a:buChar char="•"/>
                      </a:pPr>
                      <a:r>
                        <a:rPr lang="en-US" b="1">
                          <a:solidFill>
                            <a:srgbClr val="0070C0"/>
                          </a:solidFill>
                        </a:rPr>
                        <a:t>Drag </a:t>
                      </a:r>
                      <a:r>
                        <a:rPr lang="en-US">
                          <a:solidFill>
                            <a:srgbClr val="0070C0"/>
                          </a:solidFill>
                        </a:rPr>
                        <a:t>cursor </a:t>
                      </a:r>
                      <a:r>
                        <a:rPr lang="en-US" b="0">
                          <a:solidFill>
                            <a:srgbClr val="0070C0"/>
                          </a:solidFill>
                        </a:rPr>
                        <a:t>over multiple cells and follow steps for a single cell  </a:t>
                      </a:r>
                      <a:endParaRPr lang="en-US">
                        <a:solidFill>
                          <a:srgbClr val="0070C0"/>
                        </a:solidFill>
                      </a:endParaRPr>
                    </a:p>
                  </a:txBody>
                  <a:tcPr>
                    <a:lnL w="12700" cap="flat" cmpd="sng" algn="ctr">
                      <a:solidFill>
                        <a:schemeClr val="accent1"/>
                      </a:solidFill>
                      <a:prstDash val="solid"/>
                      <a:round/>
                      <a:headEnd type="none" w="med" len="med"/>
                      <a:tailEnd type="none" w="med" len="med"/>
                    </a:lnL>
                    <a:solidFill>
                      <a:schemeClr val="bg1"/>
                    </a:solidFill>
                  </a:tcPr>
                </a:tc>
                <a:extLst>
                  <a:ext uri="{0D108BD9-81ED-4DB2-BD59-A6C34878D82A}">
                    <a16:rowId xmlns:a16="http://schemas.microsoft.com/office/drawing/2014/main" val="2814593785"/>
                  </a:ext>
                </a:extLst>
              </a:tr>
              <a:tr h="370840">
                <a:tc gridSpan="2">
                  <a:txBody>
                    <a:bodyPr/>
                    <a:lstStyle/>
                    <a:p>
                      <a:pPr marL="0" indent="0" algn="ctr" defTabSz="914400" rtl="0" eaLnBrk="1" latinLnBrk="0" hangingPunct="1">
                        <a:lnSpc>
                          <a:spcPct val="120000"/>
                        </a:lnSpc>
                        <a:spcBef>
                          <a:spcPts val="0"/>
                        </a:spcBef>
                        <a:buFont typeface="Arial" panose="020B0604020202020204" pitchFamily="34" charset="0"/>
                        <a:buNone/>
                      </a:pPr>
                      <a:r>
                        <a:rPr lang="en-US" sz="1800" b="1" kern="1200" dirty="0">
                          <a:solidFill>
                            <a:schemeClr val="accent6">
                              <a:lumMod val="50000"/>
                            </a:schemeClr>
                          </a:solidFill>
                          <a:latin typeface="+mn-lt"/>
                          <a:ea typeface="+mn-ea"/>
                          <a:cs typeface="+mn-cs"/>
                        </a:rPr>
                        <a:t>To remove a confidentiality designation for a single cell or group of cells</a:t>
                      </a:r>
                    </a:p>
                    <a:p>
                      <a:pPr marL="285750" indent="-285750">
                        <a:lnSpc>
                          <a:spcPct val="120000"/>
                        </a:lnSpc>
                        <a:spcBef>
                          <a:spcPts val="0"/>
                        </a:spcBef>
                        <a:buFont typeface="Arial" panose="020B0604020202020204" pitchFamily="34" charset="0"/>
                        <a:buChar char="•"/>
                      </a:pPr>
                      <a:r>
                        <a:rPr lang="en-US" b="1" dirty="0">
                          <a:solidFill>
                            <a:srgbClr val="0070C0"/>
                          </a:solidFill>
                        </a:rPr>
                        <a:t>Select </a:t>
                      </a:r>
                      <a:r>
                        <a:rPr lang="en-US" b="0" dirty="0">
                          <a:solidFill>
                            <a:srgbClr val="0070C0"/>
                          </a:solidFill>
                        </a:rPr>
                        <a:t>the relevant cell(s) for which you want to remove the confidentiality designation</a:t>
                      </a:r>
                    </a:p>
                    <a:p>
                      <a:pPr marL="285750" indent="-285750">
                        <a:lnSpc>
                          <a:spcPct val="120000"/>
                        </a:lnSpc>
                        <a:spcBef>
                          <a:spcPts val="0"/>
                        </a:spcBef>
                        <a:buFont typeface="Arial" panose="020B0604020202020204" pitchFamily="34" charset="0"/>
                        <a:buChar char="•"/>
                      </a:pPr>
                      <a:r>
                        <a:rPr lang="en-US" b="1" dirty="0">
                          <a:solidFill>
                            <a:srgbClr val="0070C0"/>
                          </a:solidFill>
                        </a:rPr>
                        <a:t>Select Notation Key</a:t>
                      </a:r>
                    </a:p>
                    <a:p>
                      <a:pPr marL="285750" indent="-285750">
                        <a:lnSpc>
                          <a:spcPct val="120000"/>
                        </a:lnSpc>
                        <a:spcBef>
                          <a:spcPts val="0"/>
                        </a:spcBef>
                        <a:buFont typeface="Arial" panose="020B0604020202020204" pitchFamily="34" charset="0"/>
                        <a:buChar char="•"/>
                      </a:pPr>
                      <a:r>
                        <a:rPr lang="en-US" b="1" dirty="0">
                          <a:solidFill>
                            <a:srgbClr val="0070C0"/>
                          </a:solidFill>
                        </a:rPr>
                        <a:t>Select “C” – </a:t>
                      </a:r>
                      <a:r>
                        <a:rPr lang="en-US" b="0" dirty="0">
                          <a:solidFill>
                            <a:srgbClr val="0070C0"/>
                          </a:solidFill>
                        </a:rPr>
                        <a:t>the C will be removed from the value and the value will be included in the JSON file</a:t>
                      </a:r>
                      <a:r>
                        <a:rPr lang="en-US" b="0" dirty="0">
                          <a:solidFill>
                            <a:schemeClr val="tx1"/>
                          </a:solidFill>
                        </a:rPr>
                        <a:t>.</a:t>
                      </a:r>
                      <a:endParaRPr lang="en-US" b="1" dirty="0">
                        <a:solidFill>
                          <a:schemeClr val="tx1"/>
                        </a:solidFill>
                      </a:endParaRPr>
                    </a:p>
                  </a:txBody>
                  <a:tcPr>
                    <a:solidFill>
                      <a:schemeClr val="bg1"/>
                    </a:solidFill>
                  </a:tcPr>
                </a:tc>
                <a:tc hMerge="1">
                  <a:txBody>
                    <a:bodyPr/>
                    <a:lstStyle/>
                    <a:p>
                      <a:pPr marL="285750" indent="-285750">
                        <a:lnSpc>
                          <a:spcPct val="120000"/>
                        </a:lnSpc>
                        <a:spcBef>
                          <a:spcPts val="0"/>
                        </a:spcBef>
                        <a:buFont typeface="Arial" panose="020B0604020202020204" pitchFamily="34" charset="0"/>
                        <a:buChar char="•"/>
                      </a:pPr>
                      <a:endParaRPr lang="en-US">
                        <a:solidFill>
                          <a:schemeClr val="accent1"/>
                        </a:solidFill>
                      </a:endParaRPr>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190624185"/>
                  </a:ext>
                </a:extLst>
              </a:tr>
            </a:tbl>
          </a:graphicData>
        </a:graphic>
      </p:graphicFrame>
      <p:sp>
        <p:nvSpPr>
          <p:cNvPr id="10" name="Title 6">
            <a:extLst>
              <a:ext uri="{FF2B5EF4-FFF2-40B4-BE49-F238E27FC236}">
                <a16:creationId xmlns:a16="http://schemas.microsoft.com/office/drawing/2014/main" id="{0CCD37D2-5FEB-7990-7C45-8AAACAC7587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Confidentiality – White Cells </a:t>
            </a:r>
          </a:p>
        </p:txBody>
      </p:sp>
      <p:pic>
        <p:nvPicPr>
          <p:cNvPr id="3" name="Graphic 2" descr="Award ribbon with star">
            <a:extLst>
              <a:ext uri="{FF2B5EF4-FFF2-40B4-BE49-F238E27FC236}">
                <a16:creationId xmlns:a16="http://schemas.microsoft.com/office/drawing/2014/main" id="{7E1E9C35-55A2-6D3C-8584-0CBDFE2039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pic>
        <p:nvPicPr>
          <p:cNvPr id="11" name="Picture 10">
            <a:extLst>
              <a:ext uri="{FF2B5EF4-FFF2-40B4-BE49-F238E27FC236}">
                <a16:creationId xmlns:a16="http://schemas.microsoft.com/office/drawing/2014/main" id="{73E4AC49-E27A-2C6B-A4D8-A168C199B09D}"/>
              </a:ext>
            </a:extLst>
          </p:cNvPr>
          <p:cNvPicPr>
            <a:picLocks noChangeAspect="1"/>
          </p:cNvPicPr>
          <p:nvPr/>
        </p:nvPicPr>
        <p:blipFill>
          <a:blip r:embed="rId4"/>
          <a:stretch>
            <a:fillRect/>
          </a:stretch>
        </p:blipFill>
        <p:spPr>
          <a:xfrm>
            <a:off x="4495799" y="2737627"/>
            <a:ext cx="3695137" cy="691373"/>
          </a:xfrm>
          <a:prstGeom prst="rect">
            <a:avLst/>
          </a:prstGeom>
        </p:spPr>
      </p:pic>
    </p:spTree>
    <p:extLst>
      <p:ext uri="{BB962C8B-B14F-4D97-AF65-F5344CB8AC3E}">
        <p14:creationId xmlns:p14="http://schemas.microsoft.com/office/powerpoint/2010/main" val="28999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F392C-7AE6-7A1F-585B-F427E289174C}"/>
              </a:ext>
            </a:extLst>
          </p:cNvPr>
          <p:cNvPicPr>
            <a:picLocks noChangeAspect="1"/>
          </p:cNvPicPr>
          <p:nvPr/>
        </p:nvPicPr>
        <p:blipFill>
          <a:blip r:embed="rId2"/>
          <a:stretch>
            <a:fillRect/>
          </a:stretch>
        </p:blipFill>
        <p:spPr>
          <a:xfrm>
            <a:off x="6096000" y="984170"/>
            <a:ext cx="5286952" cy="2967222"/>
          </a:xfrm>
          <a:prstGeom prst="rect">
            <a:avLst/>
          </a:prstGeom>
        </p:spPr>
      </p:pic>
      <p:sp>
        <p:nvSpPr>
          <p:cNvPr id="4" name="TextBox 3">
            <a:extLst>
              <a:ext uri="{FF2B5EF4-FFF2-40B4-BE49-F238E27FC236}">
                <a16:creationId xmlns:a16="http://schemas.microsoft.com/office/drawing/2014/main" id="{EB9A717B-5E88-5BFC-2C48-754D7E4DF8B2}"/>
              </a:ext>
            </a:extLst>
          </p:cNvPr>
          <p:cNvSpPr txBox="1"/>
          <p:nvPr/>
        </p:nvSpPr>
        <p:spPr>
          <a:xfrm>
            <a:off x="360001" y="738655"/>
            <a:ext cx="5978406" cy="4247317"/>
          </a:xfrm>
          <a:prstGeom prst="rect">
            <a:avLst/>
          </a:prstGeom>
          <a:noFill/>
        </p:spPr>
        <p:txBody>
          <a:bodyPr wrap="square" rtlCol="0">
            <a:spAutoFit/>
          </a:bodyPr>
          <a:lstStyle/>
          <a:p>
            <a:endParaRPr lang="en-US" dirty="0">
              <a:solidFill>
                <a:srgbClr val="0070C0"/>
              </a:solidFill>
              <a:latin typeface="+mn-lt"/>
            </a:endParaRPr>
          </a:p>
          <a:p>
            <a:r>
              <a:rPr lang="en-US" dirty="0">
                <a:solidFill>
                  <a:srgbClr val="0070C0"/>
                </a:solidFill>
                <a:latin typeface="+mn-lt"/>
              </a:rPr>
              <a:t>This action allows refreshing the information in a selected</a:t>
            </a:r>
          </a:p>
          <a:p>
            <a:r>
              <a:rPr lang="en-US" dirty="0">
                <a:solidFill>
                  <a:srgbClr val="0070C0"/>
                </a:solidFill>
                <a:latin typeface="+mn-lt"/>
              </a:rPr>
              <a:t>white cell or group of white cells with the latest values or</a:t>
            </a:r>
          </a:p>
          <a:p>
            <a:r>
              <a:rPr lang="en-US" dirty="0">
                <a:solidFill>
                  <a:srgbClr val="0070C0"/>
                </a:solidFill>
                <a:latin typeface="+mn-lt"/>
              </a:rPr>
              <a:t>notation keys from the worksheets of the </a:t>
            </a:r>
            <a:r>
              <a:rPr lang="en-US" i="1" dirty="0">
                <a:solidFill>
                  <a:srgbClr val="0070C0"/>
                </a:solidFill>
                <a:latin typeface="+mn-lt"/>
              </a:rPr>
              <a:t>Software. </a:t>
            </a:r>
            <a:r>
              <a:rPr lang="en-US" dirty="0">
                <a:solidFill>
                  <a:srgbClr val="0070C0"/>
                </a:solidFill>
                <a:latin typeface="+mn-lt"/>
              </a:rPr>
              <a:t>This </a:t>
            </a:r>
          </a:p>
          <a:p>
            <a:r>
              <a:rPr lang="en-US" dirty="0">
                <a:solidFill>
                  <a:srgbClr val="0070C0"/>
                </a:solidFill>
                <a:latin typeface="+mn-lt"/>
              </a:rPr>
              <a:t>action can be performed for the current year, all years in </a:t>
            </a:r>
          </a:p>
          <a:p>
            <a:r>
              <a:rPr lang="en-US" dirty="0">
                <a:solidFill>
                  <a:srgbClr val="0070C0"/>
                </a:solidFill>
                <a:latin typeface="+mn-lt"/>
              </a:rPr>
              <a:t>the data set or only years selected by user.</a:t>
            </a:r>
            <a:br>
              <a:rPr lang="en-US" dirty="0">
                <a:solidFill>
                  <a:srgbClr val="0070C0"/>
                </a:solidFill>
                <a:latin typeface="+mn-lt"/>
              </a:rPr>
            </a:br>
            <a:endParaRPr lang="en-US" i="0" u="none" strike="noStrike" baseline="0" dirty="0">
              <a:solidFill>
                <a:srgbClr val="0070C0"/>
              </a:solidFill>
              <a:latin typeface="+mn-lt"/>
            </a:endParaRPr>
          </a:p>
          <a:p>
            <a:r>
              <a:rPr lang="en-US" sz="1600" dirty="0">
                <a:solidFill>
                  <a:srgbClr val="0070C0"/>
                </a:solidFill>
                <a:latin typeface="+mn-lt"/>
              </a:rPr>
              <a:t>To </a:t>
            </a:r>
            <a:r>
              <a:rPr lang="en-US" sz="1600" b="1" dirty="0">
                <a:solidFill>
                  <a:srgbClr val="0070C0"/>
                </a:solidFill>
                <a:latin typeface="+mn-lt"/>
              </a:rPr>
              <a:t>Refresh Values</a:t>
            </a:r>
            <a:r>
              <a:rPr lang="en-US" sz="1600" dirty="0">
                <a:solidFill>
                  <a:srgbClr val="0070C0"/>
                </a:solidFill>
                <a:latin typeface="+mn-lt"/>
              </a:rPr>
              <a:t>:</a:t>
            </a:r>
            <a:endParaRPr lang="en-US" sz="1600" i="0" u="none" strike="noStrike" baseline="0" dirty="0">
              <a:solidFill>
                <a:srgbClr val="0070C0"/>
              </a:solidFill>
              <a:latin typeface="+mn-lt"/>
            </a:endParaRPr>
          </a:p>
          <a:p>
            <a:pPr marL="342900" indent="-342900">
              <a:buFont typeface="+mj-lt"/>
              <a:buAutoNum type="arabicPeriod"/>
            </a:pPr>
            <a:r>
              <a:rPr lang="en-US" sz="1600" b="1" dirty="0">
                <a:solidFill>
                  <a:srgbClr val="0070C0"/>
                </a:solidFill>
                <a:latin typeface="+mn-lt"/>
              </a:rPr>
              <a:t>Right click</a:t>
            </a:r>
            <a:r>
              <a:rPr lang="en-US" sz="1600" dirty="0">
                <a:solidFill>
                  <a:srgbClr val="0070C0"/>
                </a:solidFill>
                <a:latin typeface="+mn-lt"/>
              </a:rPr>
              <a:t> on a cell or group of cells</a:t>
            </a:r>
          </a:p>
          <a:p>
            <a:pPr marL="342900" indent="-342900">
              <a:buFont typeface="+mj-lt"/>
              <a:buAutoNum type="arabicPeriod"/>
            </a:pPr>
            <a:r>
              <a:rPr lang="en-US" sz="1600" b="1" dirty="0">
                <a:solidFill>
                  <a:srgbClr val="0070C0"/>
                </a:solidFill>
                <a:latin typeface="+mn-lt"/>
              </a:rPr>
              <a:t>Select Refresh value</a:t>
            </a:r>
          </a:p>
          <a:p>
            <a:pPr marL="342900" indent="-342900">
              <a:buFont typeface="+mj-lt"/>
              <a:buAutoNum type="arabicPeriod"/>
            </a:pPr>
            <a:r>
              <a:rPr lang="en-US" sz="1600" b="1" dirty="0">
                <a:solidFill>
                  <a:srgbClr val="0070C0"/>
                </a:solidFill>
                <a:latin typeface="+mn-lt"/>
              </a:rPr>
              <a:t>Select</a:t>
            </a:r>
            <a:r>
              <a:rPr lang="en-US" sz="1600" dirty="0">
                <a:solidFill>
                  <a:srgbClr val="0070C0"/>
                </a:solidFill>
                <a:latin typeface="+mn-lt"/>
              </a:rPr>
              <a:t> whether you want to update the value for </a:t>
            </a:r>
            <a:r>
              <a:rPr lang="en-US" sz="1600" b="1" dirty="0">
                <a:solidFill>
                  <a:srgbClr val="0070C0"/>
                </a:solidFill>
                <a:latin typeface="+mn-lt"/>
              </a:rPr>
              <a:t>Current Year,</a:t>
            </a:r>
            <a:br>
              <a:rPr lang="en-US" sz="1600" dirty="0">
                <a:solidFill>
                  <a:srgbClr val="0070C0"/>
                </a:solidFill>
                <a:latin typeface="+mn-lt"/>
              </a:rPr>
            </a:br>
            <a:r>
              <a:rPr lang="en-US" sz="1600" b="1" dirty="0">
                <a:solidFill>
                  <a:srgbClr val="0070C0"/>
                </a:solidFill>
                <a:latin typeface="+mn-lt"/>
              </a:rPr>
              <a:t>All Years, </a:t>
            </a:r>
            <a:r>
              <a:rPr lang="en-US" sz="1600" dirty="0">
                <a:solidFill>
                  <a:srgbClr val="0070C0"/>
                </a:solidFill>
                <a:latin typeface="+mn-lt"/>
              </a:rPr>
              <a:t>or </a:t>
            </a:r>
            <a:r>
              <a:rPr lang="en-US" sz="1600" b="1" dirty="0">
                <a:solidFill>
                  <a:srgbClr val="0070C0"/>
                </a:solidFill>
                <a:latin typeface="+mn-lt"/>
              </a:rPr>
              <a:t>Selected Years </a:t>
            </a:r>
          </a:p>
          <a:p>
            <a:pPr marL="342900" indent="-342900">
              <a:buFont typeface="+mj-lt"/>
              <a:buAutoNum type="arabicPeriod"/>
            </a:pPr>
            <a:r>
              <a:rPr lang="en-US" sz="1600" dirty="0">
                <a:solidFill>
                  <a:srgbClr val="0070C0"/>
                </a:solidFill>
                <a:latin typeface="+mn-lt"/>
              </a:rPr>
              <a:t>If </a:t>
            </a:r>
            <a:r>
              <a:rPr lang="en-US" sz="1600" b="1" dirty="0">
                <a:solidFill>
                  <a:srgbClr val="0070C0"/>
                </a:solidFill>
                <a:latin typeface="+mn-lt"/>
              </a:rPr>
              <a:t>Selected Years </a:t>
            </a:r>
            <a:r>
              <a:rPr lang="en-US" sz="1600" dirty="0">
                <a:solidFill>
                  <a:srgbClr val="0070C0"/>
                </a:solidFill>
                <a:latin typeface="+mn-lt"/>
              </a:rPr>
              <a:t>is checked, you will be presented with a box</a:t>
            </a:r>
            <a:br>
              <a:rPr lang="en-US" sz="1600" dirty="0">
                <a:solidFill>
                  <a:srgbClr val="0070C0"/>
                </a:solidFill>
                <a:latin typeface="+mn-lt"/>
              </a:rPr>
            </a:br>
            <a:r>
              <a:rPr lang="en-US" sz="1600" dirty="0">
                <a:solidFill>
                  <a:srgbClr val="0070C0"/>
                </a:solidFill>
                <a:latin typeface="+mn-lt"/>
              </a:rPr>
              <a:t>to select the years you would like to refresh.</a:t>
            </a:r>
          </a:p>
          <a:p>
            <a:pPr marL="342900" indent="-342900">
              <a:buFont typeface="+mj-lt"/>
              <a:buAutoNum type="arabicPeriod"/>
            </a:pPr>
            <a:r>
              <a:rPr lang="en-US" sz="1600" dirty="0">
                <a:solidFill>
                  <a:srgbClr val="0070C0"/>
                </a:solidFill>
                <a:latin typeface="+mn-lt"/>
              </a:rPr>
              <a:t>You are prompted to be sure you want to refresh.</a:t>
            </a:r>
            <a:endParaRPr lang="en-US" sz="1600" dirty="0"/>
          </a:p>
          <a:p>
            <a:pPr marL="342900" indent="-342900">
              <a:buFont typeface="+mj-lt"/>
              <a:buAutoNum type="arabicPeriod"/>
            </a:pPr>
            <a:endParaRPr lang="en-US" sz="1600" dirty="0">
              <a:solidFill>
                <a:srgbClr val="0070C0"/>
              </a:solidFill>
              <a:latin typeface="+mn-lt"/>
            </a:endParaRPr>
          </a:p>
        </p:txBody>
      </p:sp>
      <p:pic>
        <p:nvPicPr>
          <p:cNvPr id="14" name="Picture 13">
            <a:extLst>
              <a:ext uri="{FF2B5EF4-FFF2-40B4-BE49-F238E27FC236}">
                <a16:creationId xmlns:a16="http://schemas.microsoft.com/office/drawing/2014/main" id="{AF77A763-3DCD-2868-6283-75EE4747C614}"/>
              </a:ext>
            </a:extLst>
          </p:cNvPr>
          <p:cNvPicPr>
            <a:picLocks noChangeAspect="1"/>
          </p:cNvPicPr>
          <p:nvPr/>
        </p:nvPicPr>
        <p:blipFill>
          <a:blip r:embed="rId3"/>
          <a:stretch>
            <a:fillRect/>
          </a:stretch>
        </p:blipFill>
        <p:spPr>
          <a:xfrm>
            <a:off x="6206496" y="4042155"/>
            <a:ext cx="2366004" cy="1364932"/>
          </a:xfrm>
          <a:prstGeom prst="rect">
            <a:avLst/>
          </a:prstGeom>
        </p:spPr>
      </p:pic>
      <p:grpSp>
        <p:nvGrpSpPr>
          <p:cNvPr id="15" name="Group 14">
            <a:extLst>
              <a:ext uri="{FF2B5EF4-FFF2-40B4-BE49-F238E27FC236}">
                <a16:creationId xmlns:a16="http://schemas.microsoft.com/office/drawing/2014/main" id="{2881391E-BADC-C479-55BD-5D63A4B8F96E}"/>
              </a:ext>
            </a:extLst>
          </p:cNvPr>
          <p:cNvGrpSpPr/>
          <p:nvPr/>
        </p:nvGrpSpPr>
        <p:grpSpPr>
          <a:xfrm>
            <a:off x="287197" y="5082764"/>
            <a:ext cx="8645590" cy="1077218"/>
            <a:chOff x="797667" y="4237343"/>
            <a:chExt cx="12086887" cy="1077218"/>
          </a:xfrm>
        </p:grpSpPr>
        <p:pic>
          <p:nvPicPr>
            <p:cNvPr id="16" name="Graphic 15" descr="Lightbulb with solid fill">
              <a:extLst>
                <a:ext uri="{FF2B5EF4-FFF2-40B4-BE49-F238E27FC236}">
                  <a16:creationId xmlns:a16="http://schemas.microsoft.com/office/drawing/2014/main" id="{880561CE-7CB9-05EF-572B-66CD163A10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7667" y="4666162"/>
              <a:ext cx="767905" cy="489603"/>
            </a:xfrm>
            <a:prstGeom prst="rect">
              <a:avLst/>
            </a:prstGeom>
          </p:spPr>
        </p:pic>
        <p:sp>
          <p:nvSpPr>
            <p:cNvPr id="17" name="TextBox 16">
              <a:extLst>
                <a:ext uri="{FF2B5EF4-FFF2-40B4-BE49-F238E27FC236}">
                  <a16:creationId xmlns:a16="http://schemas.microsoft.com/office/drawing/2014/main" id="{0AD1992F-6476-2CFE-27A5-FA2C0CD55F98}"/>
                </a:ext>
              </a:extLst>
            </p:cNvPr>
            <p:cNvSpPr txBox="1"/>
            <p:nvPr/>
          </p:nvSpPr>
          <p:spPr>
            <a:xfrm>
              <a:off x="1463788" y="4237343"/>
              <a:ext cx="11420766" cy="1077218"/>
            </a:xfrm>
            <a:prstGeom prst="rect">
              <a:avLst/>
            </a:prstGeom>
            <a:noFill/>
          </p:spPr>
          <p:txBody>
            <a:bodyPr wrap="square" rtlCol="0">
              <a:spAutoFit/>
            </a:bodyPr>
            <a:lstStyle/>
            <a:p>
              <a:pPr marL="0" indent="0">
                <a:buNone/>
              </a:pPr>
              <a:endParaRPr lang="en-US" sz="1600" b="1" dirty="0">
                <a:solidFill>
                  <a:srgbClr val="0070C0"/>
                </a:solidFill>
                <a:latin typeface="+mn-lt"/>
              </a:endParaRPr>
            </a:p>
            <a:p>
              <a:pPr marL="0" indent="0">
                <a:buNone/>
              </a:pPr>
              <a:r>
                <a:rPr lang="en-US" sz="1600" b="1" dirty="0">
                  <a:solidFill>
                    <a:srgbClr val="0070C0"/>
                  </a:solidFill>
                  <a:latin typeface="+mn-lt"/>
                </a:rPr>
                <a:t>Note:</a:t>
              </a:r>
              <a:endParaRPr lang="en-US" sz="1600" dirty="0">
                <a:solidFill>
                  <a:srgbClr val="0070C0"/>
                </a:solidFill>
                <a:latin typeface="+mn-lt"/>
              </a:endParaRPr>
            </a:p>
            <a:p>
              <a:r>
                <a:rPr lang="en-US" sz="1600" dirty="0">
                  <a:solidFill>
                    <a:srgbClr val="0070C0"/>
                  </a:solidFill>
                  <a:latin typeface="+mn-lt"/>
                </a:rPr>
                <a:t>Remember, you may also </a:t>
              </a:r>
              <a:r>
                <a:rPr lang="en-US" sz="1600" dirty="0">
                  <a:solidFill>
                    <a:srgbClr val="0070C0"/>
                  </a:solidFill>
                  <a:latin typeface="+mn-lt"/>
                  <a:hlinkClick r:id="rId6" action="ppaction://hlinksldjump"/>
                </a:rPr>
                <a:t>Refresh the Entire Inventory</a:t>
              </a:r>
              <a:r>
                <a:rPr lang="en-US" sz="1600" dirty="0">
                  <a:solidFill>
                    <a:srgbClr val="0070C0"/>
                  </a:solidFill>
                  <a:latin typeface="+mn-lt"/>
                </a:rPr>
                <a:t>. You will also see how to </a:t>
              </a:r>
              <a:r>
                <a:rPr lang="en-US" sz="1600" dirty="0">
                  <a:solidFill>
                    <a:srgbClr val="0070C0"/>
                  </a:solidFill>
                  <a:latin typeface="+mn-lt"/>
                  <a:hlinkClick r:id="rId7" action="ppaction://hlinksldjump"/>
                </a:rPr>
                <a:t>Refresh values for a sector</a:t>
              </a:r>
              <a:endParaRPr lang="en-US" sz="1600" dirty="0">
                <a:solidFill>
                  <a:srgbClr val="0070C0"/>
                </a:solidFill>
                <a:latin typeface="+mn-lt"/>
              </a:endParaRPr>
            </a:p>
          </p:txBody>
        </p:sp>
      </p:grpSp>
      <p:sp>
        <p:nvSpPr>
          <p:cNvPr id="9" name="Title 6">
            <a:extLst>
              <a:ext uri="{FF2B5EF4-FFF2-40B4-BE49-F238E27FC236}">
                <a16:creationId xmlns:a16="http://schemas.microsoft.com/office/drawing/2014/main" id="{C05614FF-611A-E178-4328-882E81262B0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Refresh Values – White Cells</a:t>
            </a:r>
          </a:p>
        </p:txBody>
      </p:sp>
      <p:pic>
        <p:nvPicPr>
          <p:cNvPr id="10" name="Graphic 9" descr="Badge 1 with solid fill">
            <a:extLst>
              <a:ext uri="{FF2B5EF4-FFF2-40B4-BE49-F238E27FC236}">
                <a16:creationId xmlns:a16="http://schemas.microsoft.com/office/drawing/2014/main" id="{19172FB7-7948-D21D-48FA-304CD2245B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72227" y="3035218"/>
            <a:ext cx="352424" cy="352424"/>
          </a:xfrm>
          <a:prstGeom prst="rect">
            <a:avLst/>
          </a:prstGeom>
        </p:spPr>
      </p:pic>
      <p:pic>
        <p:nvPicPr>
          <p:cNvPr id="11" name="Graphic 10" descr="Badge with solid fill">
            <a:extLst>
              <a:ext uri="{FF2B5EF4-FFF2-40B4-BE49-F238E27FC236}">
                <a16:creationId xmlns:a16="http://schemas.microsoft.com/office/drawing/2014/main" id="{33067EB1-4F7B-5393-6563-5F2AE64384E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24651" y="3491209"/>
            <a:ext cx="356616" cy="356616"/>
          </a:xfrm>
          <a:prstGeom prst="rect">
            <a:avLst/>
          </a:prstGeom>
        </p:spPr>
      </p:pic>
      <p:pic>
        <p:nvPicPr>
          <p:cNvPr id="18" name="Graphic 17" descr="Badge 3 with solid fill">
            <a:extLst>
              <a:ext uri="{FF2B5EF4-FFF2-40B4-BE49-F238E27FC236}">
                <a16:creationId xmlns:a16="http://schemas.microsoft.com/office/drawing/2014/main" id="{ECF2017D-C26A-123C-70B6-BE6CDDF5AF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04644" y="3491209"/>
            <a:ext cx="356616" cy="356616"/>
          </a:xfrm>
          <a:prstGeom prst="rect">
            <a:avLst/>
          </a:prstGeom>
        </p:spPr>
      </p:pic>
      <p:pic>
        <p:nvPicPr>
          <p:cNvPr id="21" name="Graphic 20" descr="Badge 4 with solid fill">
            <a:extLst>
              <a:ext uri="{FF2B5EF4-FFF2-40B4-BE49-F238E27FC236}">
                <a16:creationId xmlns:a16="http://schemas.microsoft.com/office/drawing/2014/main" id="{76CCE8E8-2991-1E31-217A-575F70621FE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68485" y="4325066"/>
            <a:ext cx="356616" cy="356616"/>
          </a:xfrm>
          <a:prstGeom prst="rect">
            <a:avLst/>
          </a:prstGeom>
        </p:spPr>
      </p:pic>
      <p:pic>
        <p:nvPicPr>
          <p:cNvPr id="2" name="Graphic 1" descr="Award ribbon with star">
            <a:extLst>
              <a:ext uri="{FF2B5EF4-FFF2-40B4-BE49-F238E27FC236}">
                <a16:creationId xmlns:a16="http://schemas.microsoft.com/office/drawing/2014/main" id="{B6F50E34-9AE8-5347-07B6-BFD4F86C99E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955BEDBE-57BA-F3F6-3C51-28CEE3C4E732}"/>
              </a:ext>
            </a:extLst>
          </p:cNvPr>
          <p:cNvPicPr>
            <a:picLocks noChangeAspect="1"/>
          </p:cNvPicPr>
          <p:nvPr/>
        </p:nvPicPr>
        <p:blipFill>
          <a:blip r:embed="rId18"/>
          <a:stretch>
            <a:fillRect/>
          </a:stretch>
        </p:blipFill>
        <p:spPr>
          <a:xfrm>
            <a:off x="8932787" y="4356003"/>
            <a:ext cx="2831776" cy="1051084"/>
          </a:xfrm>
          <a:prstGeom prst="rect">
            <a:avLst/>
          </a:prstGeom>
        </p:spPr>
      </p:pic>
      <p:pic>
        <p:nvPicPr>
          <p:cNvPr id="19" name="Graphic 18" descr="Badge 5 with solid fill">
            <a:extLst>
              <a:ext uri="{FF2B5EF4-FFF2-40B4-BE49-F238E27FC236}">
                <a16:creationId xmlns:a16="http://schemas.microsoft.com/office/drawing/2014/main" id="{26161D6C-0284-F1D7-CCB4-EDF7B70DD2F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72227" y="4070598"/>
            <a:ext cx="377468" cy="377468"/>
          </a:xfrm>
          <a:prstGeom prst="rect">
            <a:avLst/>
          </a:prstGeom>
        </p:spPr>
      </p:pic>
    </p:spTree>
    <p:extLst>
      <p:ext uri="{BB962C8B-B14F-4D97-AF65-F5344CB8AC3E}">
        <p14:creationId xmlns:p14="http://schemas.microsoft.com/office/powerpoint/2010/main" val="19131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6000" y="2228548"/>
            <a:ext cx="11520000" cy="3960000"/>
          </a:xfrm>
        </p:spPr>
        <p:txBody>
          <a:bodyPr anchor="ctr">
            <a:noAutofit/>
          </a:bodyPr>
          <a:lstStyle/>
          <a:p>
            <a:pPr algn="just">
              <a:spcBef>
                <a:spcPts val="0"/>
              </a:spcBef>
            </a:pPr>
            <a:endParaRPr lang="en-US" sz="1100" b="1" dirty="0">
              <a:effectLst/>
              <a:latin typeface="+mj-lt"/>
              <a:ea typeface="Arial" panose="020B0604020202020204" pitchFamily="34" charset="0"/>
            </a:endParaRPr>
          </a:p>
          <a:p>
            <a:pPr algn="just">
              <a:spcBef>
                <a:spcPts val="0"/>
              </a:spcBef>
            </a:pPr>
            <a:endParaRPr lang="en-US" altLang="ja-JP" sz="2200" b="1" i="1" dirty="0">
              <a:latin typeface="+mj-lt"/>
            </a:endParaRPr>
          </a:p>
          <a:p>
            <a:pPr algn="just">
              <a:spcBef>
                <a:spcPts val="0"/>
              </a:spcBef>
            </a:pPr>
            <a:endParaRPr lang="en-US" altLang="ja-JP" sz="2400" b="1" dirty="0">
              <a:latin typeface="+mj-lt"/>
            </a:endParaRPr>
          </a:p>
          <a:p>
            <a:pPr>
              <a:spcBef>
                <a:spcPts val="0"/>
              </a:spcBef>
            </a:pPr>
            <a:r>
              <a:rPr lang="en-US" altLang="ja-JP" b="1" dirty="0">
                <a:latin typeface="+mj-lt"/>
              </a:rPr>
              <a:t>Using the IPCC Inventory Software to establish the </a:t>
            </a:r>
          </a:p>
          <a:p>
            <a:pPr>
              <a:spcBef>
                <a:spcPts val="0"/>
              </a:spcBef>
            </a:pPr>
            <a:r>
              <a:rPr lang="en-US" altLang="ja-JP" b="1" dirty="0">
                <a:latin typeface="+mj-lt"/>
              </a:rPr>
              <a:t>GHG inventory database and manage it</a:t>
            </a:r>
          </a:p>
          <a:p>
            <a:pPr>
              <a:spcBef>
                <a:spcPts val="0"/>
              </a:spcBef>
            </a:pPr>
            <a:endParaRPr lang="en-US" altLang="ja-JP" b="1" i="1" dirty="0">
              <a:latin typeface="+mj-lt"/>
            </a:endParaRPr>
          </a:p>
          <a:p>
            <a:pPr>
              <a:spcBef>
                <a:spcPts val="0"/>
              </a:spcBef>
            </a:pPr>
            <a:r>
              <a:rPr lang="en-US" altLang="ja-JP" sz="2800" b="1" dirty="0">
                <a:latin typeface="+mj-lt"/>
              </a:rPr>
              <a:t>Tasks for the inventory compiler </a:t>
            </a:r>
          </a:p>
          <a:p>
            <a:pPr>
              <a:spcBef>
                <a:spcPts val="0"/>
              </a:spcBef>
            </a:pPr>
            <a:endParaRPr lang="en-US" altLang="ja-JP" sz="2000" b="1" i="1" dirty="0">
              <a:latin typeface="+mj-lt"/>
            </a:endParaRPr>
          </a:p>
          <a:p>
            <a:pPr>
              <a:spcBef>
                <a:spcPts val="0"/>
              </a:spcBef>
            </a:pPr>
            <a:r>
              <a:rPr lang="en-US" altLang="ja-JP" sz="2200" b="1" i="1" dirty="0">
                <a:latin typeface="+mj-lt"/>
              </a:rPr>
              <a:t>Step-by-step explanation</a:t>
            </a:r>
          </a:p>
          <a:p>
            <a:pPr algn="just">
              <a:spcBef>
                <a:spcPts val="0"/>
              </a:spcBef>
            </a:pPr>
            <a:r>
              <a:rPr lang="en-US" altLang="ja-JP" sz="2200" b="1" i="1" dirty="0">
                <a:latin typeface="+mj-lt"/>
              </a:rPr>
              <a:t>  </a:t>
            </a:r>
            <a:r>
              <a:rPr lang="en-US" altLang="ja-JP" sz="2200" b="1" dirty="0">
                <a:latin typeface="+mj-lt"/>
              </a:rPr>
              <a:t> </a:t>
            </a:r>
            <a:endParaRPr lang="en-US" altLang="ja-JP" sz="1100" b="1" dirty="0">
              <a:latin typeface="+mj-lt"/>
            </a:endParaRPr>
          </a:p>
          <a:p>
            <a:pPr algn="just">
              <a:spcBef>
                <a:spcPts val="0"/>
              </a:spcBef>
            </a:pPr>
            <a:endParaRPr lang="en-US" altLang="ja-JP" sz="2200" b="1" dirty="0">
              <a:latin typeface="+mj-lt"/>
            </a:endParaRPr>
          </a:p>
        </p:txBody>
      </p:sp>
    </p:spTree>
    <p:extLst>
      <p:ext uri="{BB962C8B-B14F-4D97-AF65-F5344CB8AC3E}">
        <p14:creationId xmlns:p14="http://schemas.microsoft.com/office/powerpoint/2010/main" val="302008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47E80-CE76-9E13-DF0E-8403EF12CD2B}"/>
              </a:ext>
            </a:extLst>
          </p:cNvPr>
          <p:cNvSpPr txBox="1">
            <a:spLocks/>
          </p:cNvSpPr>
          <p:nvPr/>
        </p:nvSpPr>
        <p:spPr bwMode="auto">
          <a:xfrm>
            <a:off x="696000" y="1089000"/>
            <a:ext cx="10800000"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2800">
                <a:solidFill>
                  <a:srgbClr val="5492CD"/>
                </a:solidFill>
                <a:latin typeface="Frutiger LT Pro 57 Condensed" pitchFamily="34" charset="0"/>
                <a:ea typeface="+mn-ea"/>
                <a:cs typeface="+mn-cs"/>
              </a:defRPr>
            </a:lvl1pPr>
            <a:lvl2pPr marL="742950" indent="-285750" algn="l" rtl="0" eaLnBrk="0" fontAlgn="base" hangingPunct="0">
              <a:spcBef>
                <a:spcPct val="20000"/>
              </a:spcBef>
              <a:spcAft>
                <a:spcPct val="0"/>
              </a:spcAft>
              <a:buChar char="–"/>
              <a:defRPr kumimoji="1" sz="2400">
                <a:solidFill>
                  <a:srgbClr val="5492CD"/>
                </a:solidFill>
                <a:latin typeface="Frutiger LT Pro 57 Condensed" pitchFamily="34" charset="0"/>
              </a:defRPr>
            </a:lvl2pPr>
            <a:lvl3pPr marL="1143000" indent="-228600" algn="l" rtl="0" eaLnBrk="0" fontAlgn="base" hangingPunct="0">
              <a:spcBef>
                <a:spcPct val="20000"/>
              </a:spcBef>
              <a:spcAft>
                <a:spcPct val="0"/>
              </a:spcAft>
              <a:buChar char="•"/>
              <a:defRPr kumimoji="1" sz="2000">
                <a:solidFill>
                  <a:srgbClr val="5492CD"/>
                </a:solidFill>
                <a:latin typeface="Frutiger LT Pro 57 Condensed" pitchFamily="34" charset="0"/>
              </a:defRPr>
            </a:lvl3pPr>
            <a:lvl4pPr marL="1600200" indent="-228600" algn="l" rtl="0" eaLnBrk="0" fontAlgn="base" hangingPunct="0">
              <a:spcBef>
                <a:spcPct val="20000"/>
              </a:spcBef>
              <a:spcAft>
                <a:spcPct val="0"/>
              </a:spcAft>
              <a:buChar char="–"/>
              <a:defRPr kumimoji="1">
                <a:solidFill>
                  <a:srgbClr val="5492CD"/>
                </a:solidFill>
                <a:latin typeface="Frutiger LT Pro 57 Condensed" pitchFamily="34" charset="0"/>
              </a:defRPr>
            </a:lvl4pPr>
            <a:lvl5pPr marL="2057400" indent="-228600" algn="l" rtl="0" eaLnBrk="0" fontAlgn="base" hangingPunct="0">
              <a:spcBef>
                <a:spcPct val="20000"/>
              </a:spcBef>
              <a:spcAft>
                <a:spcPct val="0"/>
              </a:spcAft>
              <a:buChar char="»"/>
              <a:defRPr kumimoji="1" sz="1600">
                <a:solidFill>
                  <a:srgbClr val="5492CD"/>
                </a:solidFill>
                <a:latin typeface="Frutiger LT Pro 57 Condensed" pitchFamily="34" charset="0"/>
              </a:defRPr>
            </a:lvl5pPr>
            <a:lvl6pPr marL="2514600" indent="-228600" algn="l" rtl="0" eaLnBrk="1" fontAlgn="base" hangingPunct="1">
              <a:spcBef>
                <a:spcPct val="20000"/>
              </a:spcBef>
              <a:spcAft>
                <a:spcPct val="0"/>
              </a:spcAft>
              <a:buChar char="»"/>
              <a:defRPr kumimoji="1" sz="1600">
                <a:solidFill>
                  <a:schemeClr val="tx1"/>
                </a:solidFill>
                <a:latin typeface="+mn-lt"/>
              </a:defRPr>
            </a:lvl6pPr>
            <a:lvl7pPr marL="2971800" indent="-228600" algn="l" rtl="0" eaLnBrk="1" fontAlgn="base" hangingPunct="1">
              <a:spcBef>
                <a:spcPct val="20000"/>
              </a:spcBef>
              <a:spcAft>
                <a:spcPct val="0"/>
              </a:spcAft>
              <a:buChar char="»"/>
              <a:defRPr kumimoji="1" sz="1600">
                <a:solidFill>
                  <a:schemeClr val="tx1"/>
                </a:solidFill>
                <a:latin typeface="+mn-lt"/>
              </a:defRPr>
            </a:lvl7pPr>
            <a:lvl8pPr marL="3429000" indent="-228600" algn="l" rtl="0" eaLnBrk="1" fontAlgn="base" hangingPunct="1">
              <a:spcBef>
                <a:spcPct val="20000"/>
              </a:spcBef>
              <a:spcAft>
                <a:spcPct val="0"/>
              </a:spcAft>
              <a:buChar char="»"/>
              <a:defRPr kumimoji="1" sz="1600">
                <a:solidFill>
                  <a:schemeClr val="tx1"/>
                </a:solidFill>
                <a:latin typeface="+mn-lt"/>
              </a:defRPr>
            </a:lvl8pPr>
            <a:lvl9pPr marL="3886200" indent="-228600" algn="l" rtl="0" eaLnBrk="1" fontAlgn="base" hangingPunct="1">
              <a:spcBef>
                <a:spcPct val="20000"/>
              </a:spcBef>
              <a:spcAft>
                <a:spcPct val="0"/>
              </a:spcAft>
              <a:buChar char="»"/>
              <a:defRPr kumimoji="1" sz="1600">
                <a:solidFill>
                  <a:schemeClr val="tx1"/>
                </a:solidFill>
                <a:latin typeface="+mn-lt"/>
              </a:defRPr>
            </a:lvl9pPr>
          </a:lstStyle>
          <a:p>
            <a:pPr marR="0" lvl="0" algn="just" defTabSz="914400" rtl="0" eaLnBrk="0" fontAlgn="base" latinLnBrk="0" hangingPunct="0">
              <a:spcBef>
                <a:spcPts val="300"/>
              </a:spcBef>
              <a:spcAft>
                <a:spcPts val="300"/>
              </a:spcAft>
              <a:buClrTx/>
              <a:buSzTx/>
              <a:buFont typeface="Wingdings" panose="05000000000000000000" pitchFamily="2" charset="2"/>
              <a:buChar char="ü"/>
              <a:tabLst/>
              <a:defRPr/>
            </a:pPr>
            <a:r>
              <a:rPr lang="en-US" sz="2000" b="1" dirty="0">
                <a:solidFill>
                  <a:srgbClr val="0070C0"/>
                </a:solidFill>
                <a:latin typeface="+mn-lt"/>
              </a:rPr>
              <a:t>Paris Agreement requirements</a:t>
            </a:r>
          </a:p>
          <a:p>
            <a:pPr marL="717533" indent="-355591" algn="just">
              <a:spcBef>
                <a:spcPts val="1200"/>
              </a:spcBef>
              <a:buFont typeface="Arial" panose="020B0604020202020204" pitchFamily="34" charset="0"/>
              <a:buChar char="•"/>
            </a:pPr>
            <a:r>
              <a:rPr lang="en-GB" sz="2000" dirty="0">
                <a:solidFill>
                  <a:srgbClr val="0C77C3"/>
                </a:solidFill>
                <a:latin typeface="+mn-lt"/>
              </a:rPr>
              <a:t>Consistent with the SBSTA conclusions at COP29, </a:t>
            </a:r>
            <a:r>
              <a:rPr lang="en-US" sz="2000" dirty="0">
                <a:solidFill>
                  <a:srgbClr val="0C77C3"/>
                </a:solidFill>
                <a:latin typeface="+mn-lt"/>
              </a:rPr>
              <a:t>continue to work with UNFCCC to maintain interoperability between the IPCC Inventory Software and UNFCCC ETF Inventory Reporting Tool</a:t>
            </a:r>
          </a:p>
          <a:p>
            <a:pPr marL="717533" indent="-355591" algn="just">
              <a:spcBef>
                <a:spcPts val="1200"/>
              </a:spcBef>
              <a:buFont typeface="Arial" panose="020B0604020202020204" pitchFamily="34" charset="0"/>
              <a:buChar char="•"/>
            </a:pPr>
            <a:r>
              <a:rPr lang="en-US" sz="2000" dirty="0">
                <a:solidFill>
                  <a:srgbClr val="0C77C3"/>
                </a:solidFill>
                <a:latin typeface="+mn-lt"/>
              </a:rPr>
              <a:t>Respond to user questions</a:t>
            </a:r>
            <a:endParaRPr lang="en-GB" sz="2000" dirty="0">
              <a:solidFill>
                <a:srgbClr val="0070C0"/>
              </a:solidFill>
              <a:latin typeface="+mn-lt"/>
            </a:endParaRPr>
          </a:p>
          <a:p>
            <a:pPr marL="717533" marR="0" lvl="0" indent="-355591" algn="just" defTabSz="914400" rtl="0" eaLnBrk="0" fontAlgn="base" latinLnBrk="0" hangingPunct="0">
              <a:spcBef>
                <a:spcPts val="300"/>
              </a:spcBef>
              <a:spcAft>
                <a:spcPts val="300"/>
              </a:spcAft>
              <a:buClrTx/>
              <a:buSzTx/>
              <a:buFont typeface="Wingdings" panose="05000000000000000000" pitchFamily="2" charset="2"/>
              <a:buChar char="Ø"/>
              <a:tabLst/>
              <a:defRPr/>
            </a:pPr>
            <a:endParaRPr lang="en-GB" sz="2000" dirty="0">
              <a:solidFill>
                <a:srgbClr val="0070C0"/>
              </a:solidFill>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Extending capacity for Uncertainty Analysis</a:t>
            </a:r>
            <a:r>
              <a:rPr lang="en-GB" sz="2000" dirty="0">
                <a:solidFill>
                  <a:srgbClr val="0070C0"/>
                </a:solidFill>
                <a:latin typeface="+mn-lt"/>
              </a:rPr>
              <a:t> and </a:t>
            </a:r>
            <a:r>
              <a:rPr lang="en-GB" sz="2000" b="1" dirty="0">
                <a:solidFill>
                  <a:srgbClr val="0070C0"/>
                </a:solidFill>
                <a:latin typeface="+mn-lt"/>
              </a:rPr>
              <a:t>Key Category Analysis</a:t>
            </a:r>
          </a:p>
          <a:p>
            <a:pPr algn="just">
              <a:spcBef>
                <a:spcPts val="300"/>
              </a:spcBef>
              <a:spcAft>
                <a:spcPts val="300"/>
              </a:spcAft>
              <a:buFont typeface="Wingdings" panose="05000000000000000000" pitchFamily="2" charset="2"/>
              <a:buChar char="ü"/>
              <a:defRPr/>
            </a:pPr>
            <a:endParaRPr lang="en-GB" sz="2000" b="1" dirty="0">
              <a:solidFill>
                <a:srgbClr val="0070C0"/>
              </a:solidFill>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Adding Allocation tools for A.) F-gases, B. ) Solid Waste</a:t>
            </a:r>
          </a:p>
          <a:p>
            <a:pPr algn="just">
              <a:spcBef>
                <a:spcPts val="300"/>
              </a:spcBef>
              <a:spcAft>
                <a:spcPts val="300"/>
              </a:spcAft>
              <a:buFont typeface="Wingdings" panose="05000000000000000000" pitchFamily="2" charset="2"/>
              <a:buChar char="ü"/>
              <a:defRPr/>
            </a:pPr>
            <a:endParaRPr lang="en-GB" sz="2000" b="1" dirty="0">
              <a:solidFill>
                <a:srgbClr val="0070C0"/>
              </a:solidFill>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Completing publication of Guidebooks (Land)</a:t>
            </a:r>
          </a:p>
          <a:p>
            <a:pPr algn="just">
              <a:spcBef>
                <a:spcPts val="300"/>
              </a:spcBef>
              <a:spcAft>
                <a:spcPts val="300"/>
              </a:spcAft>
              <a:buFont typeface="Wingdings" panose="05000000000000000000" pitchFamily="2" charset="2"/>
              <a:buChar char="ü"/>
              <a:defRPr/>
            </a:pPr>
            <a:endParaRPr kumimoji="1" lang="en-GB" sz="2000" b="1" i="0" u="none" strike="noStrike" kern="1200" cap="none" spc="0" normalizeH="0" baseline="0" noProof="0" dirty="0">
              <a:ln>
                <a:noFill/>
              </a:ln>
              <a:solidFill>
                <a:srgbClr val="0070C0"/>
              </a:solidFill>
              <a:effectLst/>
              <a:uLnTx/>
              <a:uFillTx/>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Step-by-step instructions</a:t>
            </a:r>
            <a:r>
              <a:rPr lang="en-GB" sz="2000" i="1" dirty="0">
                <a:solidFill>
                  <a:srgbClr val="0070C0"/>
                </a:solidFill>
                <a:latin typeface="+mn-lt"/>
              </a:rPr>
              <a:t>, in a ppt/video format, </a:t>
            </a:r>
            <a:r>
              <a:rPr lang="en-GB" sz="2000" b="1" dirty="0">
                <a:solidFill>
                  <a:srgbClr val="0070C0"/>
                </a:solidFill>
                <a:latin typeface="+mn-lt"/>
              </a:rPr>
              <a:t>to implement IPCC default methods</a:t>
            </a:r>
            <a:endParaRPr kumimoji="1" lang="en-GB" sz="2000" b="0" i="0" u="none" strike="noStrike" kern="1200" cap="none" spc="0" normalizeH="0" baseline="0" noProof="0" dirty="0">
              <a:ln>
                <a:noFill/>
              </a:ln>
              <a:solidFill>
                <a:srgbClr val="0070C0"/>
              </a:solidFill>
              <a:effectLst/>
              <a:uLnTx/>
              <a:uFillTx/>
              <a:latin typeface="+mn-lt"/>
            </a:endParaRPr>
          </a:p>
        </p:txBody>
      </p:sp>
      <p:sp>
        <p:nvSpPr>
          <p:cNvPr id="2" name="Title 1">
            <a:extLst>
              <a:ext uri="{FF2B5EF4-FFF2-40B4-BE49-F238E27FC236}">
                <a16:creationId xmlns:a16="http://schemas.microsoft.com/office/drawing/2014/main" id="{EB3D8FBD-AA3A-452E-5A08-D4ABF20FE8CC}"/>
              </a:ext>
            </a:extLst>
          </p:cNvPr>
          <p:cNvSpPr txBox="1">
            <a:spLocks/>
          </p:cNvSpPr>
          <p:nvPr/>
        </p:nvSpPr>
        <p:spPr>
          <a:xfrm>
            <a:off x="12000" y="24269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a:defRPr/>
            </a:pPr>
            <a:r>
              <a:rPr lang="en-US" sz="3300" b="1" dirty="0">
                <a:solidFill>
                  <a:srgbClr val="990002"/>
                </a:solidFill>
                <a:effectLst>
                  <a:outerShdw blurRad="38100" dist="38100" dir="2700000" algn="tl">
                    <a:srgbClr val="000000">
                      <a:alpha val="43137"/>
                    </a:srgbClr>
                  </a:outerShdw>
                </a:effectLst>
                <a:latin typeface="Frutiger LT Pro 57 Condensed" panose="020B0606020204020204" pitchFamily="34" charset="0"/>
              </a:rPr>
              <a:t>Ongoing Work</a:t>
            </a:r>
            <a:endParaRPr lang="en-GB" sz="3300" b="1" dirty="0">
              <a:solidFill>
                <a:srgbClr val="990002"/>
              </a:solidFill>
              <a:effectLst>
                <a:outerShdw blurRad="38100" dist="38100" dir="2700000" algn="tl">
                  <a:srgbClr val="000000">
                    <a:alpha val="43137"/>
                  </a:srgbClr>
                </a:outerShdw>
              </a:effectLst>
              <a:latin typeface="Frutiger LT Pro 57 Condensed" panose="020B0606020204020204" pitchFamily="34" charset="0"/>
            </a:endParaRPr>
          </a:p>
        </p:txBody>
      </p:sp>
      <p:pic>
        <p:nvPicPr>
          <p:cNvPr id="4" name="Graphic 3" descr="Award ribbon with star">
            <a:extLst>
              <a:ext uri="{FF2B5EF4-FFF2-40B4-BE49-F238E27FC236}">
                <a16:creationId xmlns:a16="http://schemas.microsoft.com/office/drawing/2014/main" id="{EBD3CAD5-4C9F-689D-B5C2-F12AB37D83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8229994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326D4E-4592-D61D-D637-A74B16590833}"/>
              </a:ext>
            </a:extLst>
          </p:cNvPr>
          <p:cNvPicPr>
            <a:picLocks noChangeAspect="1"/>
          </p:cNvPicPr>
          <p:nvPr/>
        </p:nvPicPr>
        <p:blipFill>
          <a:blip r:embed="rId2"/>
          <a:stretch>
            <a:fillRect/>
          </a:stretch>
        </p:blipFill>
        <p:spPr>
          <a:xfrm>
            <a:off x="6096000" y="4973319"/>
            <a:ext cx="2978123" cy="1676075"/>
          </a:xfrm>
          <a:prstGeom prst="rect">
            <a:avLst/>
          </a:prstGeom>
          <a:ln w="3175">
            <a:solidFill>
              <a:schemeClr val="tx1"/>
            </a:solidFill>
          </a:ln>
        </p:spPr>
      </p:pic>
      <p:pic>
        <p:nvPicPr>
          <p:cNvPr id="13" name="Picture 12">
            <a:extLst>
              <a:ext uri="{FF2B5EF4-FFF2-40B4-BE49-F238E27FC236}">
                <a16:creationId xmlns:a16="http://schemas.microsoft.com/office/drawing/2014/main" id="{2F6D196A-9F8E-0473-972F-187BCA484520}"/>
              </a:ext>
            </a:extLst>
          </p:cNvPr>
          <p:cNvPicPr>
            <a:picLocks noChangeAspect="1"/>
          </p:cNvPicPr>
          <p:nvPr/>
        </p:nvPicPr>
        <p:blipFill>
          <a:blip r:embed="rId3"/>
          <a:stretch>
            <a:fillRect/>
          </a:stretch>
        </p:blipFill>
        <p:spPr>
          <a:xfrm>
            <a:off x="6892841" y="2848981"/>
            <a:ext cx="4963159" cy="673170"/>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1013319"/>
            <a:ext cx="11520000" cy="3960000"/>
          </a:xfrm>
        </p:spPr>
        <p:txBody>
          <a:bodyPr>
            <a:normAutofit/>
          </a:bodyPr>
          <a:lstStyle/>
          <a:p>
            <a:pPr marL="0" indent="0">
              <a:buNone/>
            </a:pPr>
            <a:r>
              <a:rPr lang="en-US" sz="2200" dirty="0">
                <a:solidFill>
                  <a:srgbClr val="0070C0"/>
                </a:solidFill>
              </a:rPr>
              <a:t>The </a:t>
            </a:r>
            <a:r>
              <a:rPr lang="en-US" sz="2200" b="1" dirty="0">
                <a:solidFill>
                  <a:srgbClr val="0070C0"/>
                </a:solidFill>
              </a:rPr>
              <a:t>Refresh Values</a:t>
            </a:r>
            <a:r>
              <a:rPr lang="en-US" sz="2200" dirty="0">
                <a:solidFill>
                  <a:srgbClr val="0070C0"/>
                </a:solidFill>
              </a:rPr>
              <a:t> function allows you to update a cell, group of cells, sector or your entire GHG Inventory with the latest data from the IPCC Inventory Software worksheets.  There are several ways to refresh values:</a:t>
            </a:r>
          </a:p>
          <a:p>
            <a:pPr marL="0" indent="0">
              <a:buNone/>
            </a:pPr>
            <a:endParaRPr lang="en-US" sz="1100" dirty="0">
              <a:solidFill>
                <a:srgbClr val="0070C0"/>
              </a:solidFill>
            </a:endParaRPr>
          </a:p>
          <a:p>
            <a:pPr marL="361950" indent="-361950">
              <a:buAutoNum type="arabicPeriod"/>
            </a:pPr>
            <a:r>
              <a:rPr lang="en-US" sz="1900" b="1" dirty="0">
                <a:solidFill>
                  <a:srgbClr val="0070C0"/>
                </a:solidFill>
              </a:rPr>
              <a:t>Refresh a single white cell or multiple white cells </a:t>
            </a:r>
            <a:r>
              <a:rPr lang="en-US" sz="1900" dirty="0">
                <a:solidFill>
                  <a:srgbClr val="0070C0"/>
                </a:solidFill>
              </a:rPr>
              <a:t>in the selected worksheet (refer </a:t>
            </a:r>
            <a:r>
              <a:rPr lang="en-US" sz="1900" dirty="0">
                <a:solidFill>
                  <a:srgbClr val="0070C0"/>
                </a:solidFill>
                <a:hlinkClick r:id="rId4" action="ppaction://hlinksldjump"/>
              </a:rPr>
              <a:t>here</a:t>
            </a:r>
            <a:r>
              <a:rPr lang="en-US" sz="1900" dirty="0">
                <a:solidFill>
                  <a:srgbClr val="0070C0"/>
                </a:solidFill>
              </a:rPr>
              <a:t>).</a:t>
            </a:r>
          </a:p>
          <a:p>
            <a:pPr marL="342900" indent="-342900">
              <a:buAutoNum type="arabicPeriod"/>
            </a:pPr>
            <a:endParaRPr lang="en-US" sz="1100" dirty="0">
              <a:solidFill>
                <a:srgbClr val="0070C0"/>
              </a:solidFill>
              <a:highlight>
                <a:srgbClr val="E9EDF4"/>
              </a:highlight>
            </a:endParaRPr>
          </a:p>
          <a:p>
            <a:pPr marL="361950" indent="-361950">
              <a:buAutoNum type="arabicPeriod"/>
            </a:pPr>
            <a:r>
              <a:rPr lang="en-US" sz="1900" dirty="0">
                <a:solidFill>
                  <a:srgbClr val="0070C0"/>
                </a:solidFill>
              </a:rPr>
              <a:t>Refresh Value for selected years across a </a:t>
            </a:r>
            <a:r>
              <a:rPr lang="en-US" sz="1900" b="1" dirty="0">
                <a:solidFill>
                  <a:srgbClr val="0070C0"/>
                </a:solidFill>
              </a:rPr>
              <a:t>given sector</a:t>
            </a:r>
            <a:r>
              <a:rPr lang="en-US" sz="1900" dirty="0">
                <a:solidFill>
                  <a:srgbClr val="0070C0"/>
                </a:solidFill>
              </a:rPr>
              <a:t>. To do this:</a:t>
            </a:r>
          </a:p>
          <a:p>
            <a:pPr marL="714375" lvl="1" indent="-266700"/>
            <a:r>
              <a:rPr lang="en-US" sz="1700" dirty="0">
                <a:solidFill>
                  <a:srgbClr val="0070C0"/>
                </a:solidFill>
              </a:rPr>
              <a:t>Select </a:t>
            </a:r>
            <a:r>
              <a:rPr lang="en-US" sz="1700" b="1" dirty="0">
                <a:solidFill>
                  <a:srgbClr val="0070C0"/>
                </a:solidFill>
              </a:rPr>
              <a:t>Refresh Values </a:t>
            </a:r>
            <a:r>
              <a:rPr lang="en-US" sz="1700" dirty="0">
                <a:solidFill>
                  <a:srgbClr val="0070C0"/>
                </a:solidFill>
              </a:rPr>
              <a:t>from the top of the visualized CRT</a:t>
            </a:r>
          </a:p>
          <a:p>
            <a:pPr marL="714375" lvl="1" indent="-266700"/>
            <a:r>
              <a:rPr lang="en-US" sz="1700" dirty="0">
                <a:solidFill>
                  <a:srgbClr val="0070C0"/>
                </a:solidFill>
              </a:rPr>
              <a:t>Select the </a:t>
            </a:r>
            <a:r>
              <a:rPr lang="en-US" sz="1700" b="1" dirty="0">
                <a:solidFill>
                  <a:srgbClr val="0070C0"/>
                </a:solidFill>
              </a:rPr>
              <a:t>Year(s) </a:t>
            </a:r>
            <a:r>
              <a:rPr lang="en-US" sz="1700" dirty="0">
                <a:solidFill>
                  <a:srgbClr val="0070C0"/>
                </a:solidFill>
              </a:rPr>
              <a:t>you want to update and </a:t>
            </a:r>
            <a:r>
              <a:rPr lang="en-US" sz="1700" b="1" dirty="0">
                <a:solidFill>
                  <a:srgbClr val="0070C0"/>
                </a:solidFill>
              </a:rPr>
              <a:t>select OK</a:t>
            </a:r>
          </a:p>
          <a:p>
            <a:pPr marL="714375" lvl="1" indent="-266700"/>
            <a:r>
              <a:rPr lang="en-US" sz="1700" dirty="0">
                <a:solidFill>
                  <a:srgbClr val="0070C0"/>
                </a:solidFill>
              </a:rPr>
              <a:t>The system will ask if you are sure you want to replace current values </a:t>
            </a:r>
            <a:br>
              <a:rPr lang="en-US" sz="1700" dirty="0">
                <a:solidFill>
                  <a:srgbClr val="0070C0"/>
                </a:solidFill>
              </a:rPr>
            </a:br>
            <a:r>
              <a:rPr lang="en-US" sz="1700" dirty="0">
                <a:solidFill>
                  <a:srgbClr val="0070C0"/>
                </a:solidFill>
              </a:rPr>
              <a:t>for the entire sector and selected year(s)</a:t>
            </a:r>
          </a:p>
          <a:p>
            <a:pPr lvl="1"/>
            <a:endParaRPr lang="en-US" sz="1100" dirty="0">
              <a:solidFill>
                <a:srgbClr val="0070C0"/>
              </a:solidFill>
            </a:endParaRPr>
          </a:p>
          <a:p>
            <a:pPr marL="361950" lvl="1" indent="-361950">
              <a:buFont typeface="+mj-lt"/>
              <a:buAutoNum type="arabicPeriod" startAt="3"/>
            </a:pPr>
            <a:r>
              <a:rPr lang="en-US" sz="1900" dirty="0">
                <a:solidFill>
                  <a:srgbClr val="0070C0"/>
                </a:solidFill>
              </a:rPr>
              <a:t>You may also</a:t>
            </a:r>
            <a:r>
              <a:rPr lang="en-US" sz="1900" b="1" dirty="0">
                <a:solidFill>
                  <a:srgbClr val="0070C0"/>
                </a:solidFill>
              </a:rPr>
              <a:t> </a:t>
            </a:r>
            <a:r>
              <a:rPr lang="en-US" sz="1900" b="1" dirty="0">
                <a:solidFill>
                  <a:srgbClr val="0070C0"/>
                </a:solidFill>
                <a:hlinkClick r:id="rId5" action="ppaction://hlinksldjump">
                  <a:extLst>
                    <a:ext uri="{A12FA001-AC4F-418D-AE19-62706E023703}">
                      <ahyp:hlinkClr xmlns:ahyp="http://schemas.microsoft.com/office/drawing/2018/hyperlinkcolor" val="tx"/>
                    </a:ext>
                  </a:extLst>
                </a:hlinkClick>
              </a:rPr>
              <a:t>refresh all values in all sectors</a:t>
            </a:r>
            <a:r>
              <a:rPr lang="en-US" sz="1900" b="1" dirty="0">
                <a:solidFill>
                  <a:srgbClr val="0070C0"/>
                </a:solidFill>
              </a:rPr>
              <a:t>, for the selected year(s) from the CRT Data Set Manager</a:t>
            </a:r>
            <a:endParaRPr lang="en-US" sz="1600" dirty="0">
              <a:solidFill>
                <a:srgbClr val="0070C0"/>
              </a:solidFill>
            </a:endParaRPr>
          </a:p>
          <a:p>
            <a:pPr marL="0" indent="0">
              <a:lnSpc>
                <a:spcPct val="120000"/>
              </a:lnSpc>
              <a:spcBef>
                <a:spcPts val="0"/>
              </a:spcBef>
              <a:buNone/>
            </a:pPr>
            <a:endParaRPr lang="en-US" sz="1800" b="1" dirty="0">
              <a:solidFill>
                <a:srgbClr val="0070C0"/>
              </a:solidFill>
            </a:endParaRPr>
          </a:p>
          <a:p>
            <a:pPr marL="0" indent="0">
              <a:buNone/>
            </a:pPr>
            <a:endParaRPr lang="en-US" sz="1800" b="1" dirty="0">
              <a:solidFill>
                <a:srgbClr val="0070C0"/>
              </a:solidFill>
            </a:endParaRPr>
          </a:p>
        </p:txBody>
      </p:sp>
      <p:pic>
        <p:nvPicPr>
          <p:cNvPr id="5" name="Picture 4">
            <a:extLst>
              <a:ext uri="{FF2B5EF4-FFF2-40B4-BE49-F238E27FC236}">
                <a16:creationId xmlns:a16="http://schemas.microsoft.com/office/drawing/2014/main" id="{1FDE01B5-27A7-E9E7-D769-33530928705D}"/>
              </a:ext>
            </a:extLst>
          </p:cNvPr>
          <p:cNvPicPr>
            <a:picLocks noChangeAspect="1"/>
          </p:cNvPicPr>
          <p:nvPr/>
        </p:nvPicPr>
        <p:blipFill>
          <a:blip r:embed="rId6"/>
          <a:stretch>
            <a:fillRect/>
          </a:stretch>
        </p:blipFill>
        <p:spPr>
          <a:xfrm>
            <a:off x="8986301" y="3614874"/>
            <a:ext cx="2400749" cy="999099"/>
          </a:xfrm>
          <a:prstGeom prst="rect">
            <a:avLst/>
          </a:prstGeom>
          <a:ln w="3175">
            <a:solidFill>
              <a:schemeClr val="tx1"/>
            </a:solidFill>
          </a:ln>
        </p:spPr>
      </p:pic>
      <p:sp>
        <p:nvSpPr>
          <p:cNvPr id="8" name="Title 6">
            <a:extLst>
              <a:ext uri="{FF2B5EF4-FFF2-40B4-BE49-F238E27FC236}">
                <a16:creationId xmlns:a16="http://schemas.microsoft.com/office/drawing/2014/main" id="{762B73BA-FF96-B043-22CF-71AEBFD31899}"/>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Refresh Values </a:t>
            </a:r>
            <a:r>
              <a:rPr lang="en-US" sz="3200" b="1" dirty="0">
                <a:solidFill>
                  <a:srgbClr val="990002"/>
                </a:solidFill>
              </a:rPr>
              <a:t>– White Cells</a:t>
            </a:r>
            <a:endParaRPr lang="en-GB" sz="3300" b="1" dirty="0">
              <a:solidFill>
                <a:srgbClr val="990002"/>
              </a:solidFill>
            </a:endParaRPr>
          </a:p>
        </p:txBody>
      </p:sp>
      <p:cxnSp>
        <p:nvCxnSpPr>
          <p:cNvPr id="6" name="Straight Arrow Connector 5">
            <a:extLst>
              <a:ext uri="{FF2B5EF4-FFF2-40B4-BE49-F238E27FC236}">
                <a16:creationId xmlns:a16="http://schemas.microsoft.com/office/drawing/2014/main" id="{5A0728AF-F6C6-BF90-4B14-2C17DF37F1B8}"/>
              </a:ext>
            </a:extLst>
          </p:cNvPr>
          <p:cNvCxnSpPr>
            <a:cxnSpLocks/>
          </p:cNvCxnSpPr>
          <p:nvPr/>
        </p:nvCxnSpPr>
        <p:spPr>
          <a:xfrm flipH="1">
            <a:off x="9533387" y="2468980"/>
            <a:ext cx="669956" cy="43044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5EA71009-29F2-491C-5978-21B87DD4D458}"/>
              </a:ext>
            </a:extLst>
          </p:cNvPr>
          <p:cNvCxnSpPr/>
          <p:nvPr/>
        </p:nvCxnSpPr>
        <p:spPr>
          <a:xfrm flipH="1">
            <a:off x="8316345" y="5966021"/>
            <a:ext cx="669956" cy="394458"/>
          </a:xfrm>
          <a:prstGeom prst="straightConnector1">
            <a:avLst/>
          </a:prstGeom>
          <a:ln w="317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2" name="Graphic 1" descr="Award ribbon with star">
            <a:extLst>
              <a:ext uri="{FF2B5EF4-FFF2-40B4-BE49-F238E27FC236}">
                <a16:creationId xmlns:a16="http://schemas.microsoft.com/office/drawing/2014/main" id="{27788AAE-747C-F4B4-F581-7D46BBB984C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154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4480AE-CED6-F65C-1E8F-415578280F5F}"/>
              </a:ext>
            </a:extLst>
          </p:cNvPr>
          <p:cNvPicPr>
            <a:picLocks noChangeAspect="1"/>
          </p:cNvPicPr>
          <p:nvPr/>
        </p:nvPicPr>
        <p:blipFill>
          <a:blip r:embed="rId2"/>
          <a:stretch>
            <a:fillRect/>
          </a:stretch>
        </p:blipFill>
        <p:spPr>
          <a:xfrm>
            <a:off x="4970364" y="1637408"/>
            <a:ext cx="7209636" cy="4003423"/>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0" y="1773682"/>
            <a:ext cx="5040000" cy="3960000"/>
          </a:xfrm>
        </p:spPr>
        <p:txBody>
          <a:bodyPr>
            <a:noAutofit/>
          </a:bodyPr>
          <a:lstStyle/>
          <a:p>
            <a:pPr marL="180975" indent="-180975" algn="just">
              <a:buFont typeface="+mj-lt"/>
              <a:buAutoNum type="arabicPeriod"/>
            </a:pPr>
            <a:r>
              <a:rPr lang="en-US" sz="1500" b="0" i="0" u="none" strike="noStrike" baseline="0" dirty="0">
                <a:solidFill>
                  <a:srgbClr val="0070C0"/>
                </a:solidFill>
              </a:rPr>
              <a:t>The IPCC methods for the category apply different types of </a:t>
            </a:r>
            <a:r>
              <a:rPr lang="en-US" sz="1500" dirty="0">
                <a:solidFill>
                  <a:srgbClr val="0070C0"/>
                </a:solidFill>
              </a:rPr>
              <a:t>AD for different tiers, and the different AD cannot be added in a meaningful way (e.g. clinker production (tier 2) and carbonates consumption (tier 3) for cement production). If multiple tiers are used, the </a:t>
            </a:r>
            <a:r>
              <a:rPr lang="en-US" sz="1500" i="1" dirty="0">
                <a:solidFill>
                  <a:srgbClr val="0070C0"/>
                </a:solidFill>
              </a:rPr>
              <a:t>Software </a:t>
            </a:r>
            <a:r>
              <a:rPr lang="en-US" sz="1500" dirty="0">
                <a:solidFill>
                  <a:srgbClr val="0070C0"/>
                </a:solidFill>
              </a:rPr>
              <a:t>maps only the Tier 1 (and 2 if the same) to the visualized CRT. To cover the national territory, this value should be updated to reflect the AD for the entire country.  This scenario is the most prevalent reason for green cells, particularly in IPPU.</a:t>
            </a:r>
          </a:p>
          <a:p>
            <a:pPr marL="342900" indent="-342900">
              <a:buFont typeface="+mj-lt"/>
              <a:buAutoNum type="arabicPeriod"/>
            </a:pPr>
            <a:endParaRPr lang="en-US" sz="700" dirty="0">
              <a:solidFill>
                <a:srgbClr val="0070C0"/>
              </a:solidFill>
            </a:endParaRPr>
          </a:p>
          <a:p>
            <a:pPr marL="182563" indent="-182563">
              <a:buFont typeface="+mj-lt"/>
              <a:buAutoNum type="arabicPeriod"/>
            </a:pPr>
            <a:r>
              <a:rPr lang="en-US" sz="1500" dirty="0">
                <a:solidFill>
                  <a:srgbClr val="0070C0"/>
                </a:solidFill>
              </a:rPr>
              <a:t>In three cases, the </a:t>
            </a:r>
            <a:r>
              <a:rPr lang="en-US" sz="1500" i="1" dirty="0">
                <a:solidFill>
                  <a:srgbClr val="0070C0"/>
                </a:solidFill>
              </a:rPr>
              <a:t>Software</a:t>
            </a:r>
            <a:r>
              <a:rPr lang="en-US" sz="1500" dirty="0">
                <a:solidFill>
                  <a:srgbClr val="0070C0"/>
                </a:solidFill>
              </a:rPr>
              <a:t> does not directly calculate values for an element included in the CRT, specifically</a:t>
            </a:r>
          </a:p>
          <a:p>
            <a:pPr marL="539750" lvl="1" indent="-342900">
              <a:buFont typeface="+mj-lt"/>
              <a:buAutoNum type="alphaLcPeriod"/>
            </a:pPr>
            <a:r>
              <a:rPr lang="en-US" sz="1300" dirty="0">
                <a:solidFill>
                  <a:srgbClr val="0070C0"/>
                </a:solidFill>
              </a:rPr>
              <a:t>“Waste incineration with energy recovery included as – biogenic and fossil” to be reported in CRT 1.A(a)s4</a:t>
            </a:r>
          </a:p>
          <a:p>
            <a:pPr marL="539750" lvl="1" indent="-342900">
              <a:buFont typeface="+mj-lt"/>
              <a:buAutoNum type="alphaLcPeriod"/>
            </a:pPr>
            <a:r>
              <a:rPr lang="en-US" sz="1300" dirty="0">
                <a:solidFill>
                  <a:srgbClr val="0070C0"/>
                </a:solidFill>
              </a:rPr>
              <a:t>“Feeding situation” in the additional information of table 3.A,</a:t>
            </a:r>
          </a:p>
          <a:p>
            <a:pPr marL="539750" lvl="1" indent="-342900">
              <a:buFont typeface="+mj-lt"/>
              <a:buAutoNum type="alphaLcPeriod"/>
            </a:pPr>
            <a:r>
              <a:rPr lang="en-US" sz="1300" dirty="0">
                <a:solidFill>
                  <a:srgbClr val="0070C0"/>
                </a:solidFill>
              </a:rPr>
              <a:t>Memo item “Emissions and subsequent removals from natural disturbances on managed lands” to be reported in CRT table 4 .</a:t>
            </a:r>
          </a:p>
        </p:txBody>
      </p:sp>
      <p:sp>
        <p:nvSpPr>
          <p:cNvPr id="9" name="TextBox 8">
            <a:extLst>
              <a:ext uri="{FF2B5EF4-FFF2-40B4-BE49-F238E27FC236}">
                <a16:creationId xmlns:a16="http://schemas.microsoft.com/office/drawing/2014/main" id="{0F9FB708-FE32-68D3-058B-A062DA939BB7}"/>
              </a:ext>
            </a:extLst>
          </p:cNvPr>
          <p:cNvSpPr txBox="1"/>
          <p:nvPr/>
        </p:nvSpPr>
        <p:spPr>
          <a:xfrm>
            <a:off x="291353" y="880860"/>
            <a:ext cx="11609294" cy="646331"/>
          </a:xfrm>
          <a:prstGeom prst="rect">
            <a:avLst/>
          </a:prstGeom>
          <a:noFill/>
        </p:spPr>
        <p:txBody>
          <a:bodyPr wrap="square" rtlCol="0">
            <a:spAutoFit/>
          </a:bodyPr>
          <a:lstStyle/>
          <a:p>
            <a:pPr marL="0" indent="0">
              <a:buNone/>
            </a:pPr>
            <a:r>
              <a:rPr lang="en-US" sz="1800" dirty="0">
                <a:solidFill>
                  <a:srgbClr val="0070C0"/>
                </a:solidFill>
                <a:latin typeface="+mn-lt"/>
              </a:rPr>
              <a:t>Some </a:t>
            </a:r>
            <a:r>
              <a:rPr lang="en-US" sz="1800" b="0" i="0" u="none" strike="noStrike" baseline="0" dirty="0">
                <a:solidFill>
                  <a:srgbClr val="0070C0"/>
                </a:solidFill>
                <a:latin typeface="+mn-lt"/>
              </a:rPr>
              <a:t>cells highlighted with pale-green color in the visualized CRT allow direct editing of a value. The user is allowed to change the value of such cells or set a notation key by direct input. This option is availab</a:t>
            </a:r>
            <a:r>
              <a:rPr lang="en-US" sz="1800" dirty="0">
                <a:solidFill>
                  <a:srgbClr val="0070C0"/>
                </a:solidFill>
                <a:latin typeface="+mn-lt"/>
              </a:rPr>
              <a:t>le resulting from two scenarios:</a:t>
            </a:r>
            <a:endParaRPr lang="en-US" dirty="0">
              <a:solidFill>
                <a:srgbClr val="0070C0"/>
              </a:solidFill>
              <a:latin typeface="+mn-lt"/>
            </a:endParaRPr>
          </a:p>
        </p:txBody>
      </p:sp>
      <p:sp>
        <p:nvSpPr>
          <p:cNvPr id="10" name="Rectangle 9">
            <a:extLst>
              <a:ext uri="{FF2B5EF4-FFF2-40B4-BE49-F238E27FC236}">
                <a16:creationId xmlns:a16="http://schemas.microsoft.com/office/drawing/2014/main" id="{9BE50DD2-1F16-C0A8-CDC4-755228BD7F2E}"/>
              </a:ext>
            </a:extLst>
          </p:cNvPr>
          <p:cNvSpPr/>
          <p:nvPr/>
        </p:nvSpPr>
        <p:spPr>
          <a:xfrm>
            <a:off x="6472600" y="3761319"/>
            <a:ext cx="575373" cy="4128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581E-F3BB-F6F1-D72A-5DA13778F641}"/>
              </a:ext>
            </a:extLst>
          </p:cNvPr>
          <p:cNvSpPr/>
          <p:nvPr/>
        </p:nvSpPr>
        <p:spPr>
          <a:xfrm>
            <a:off x="6472600" y="4330659"/>
            <a:ext cx="4975412" cy="1648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91C251-8A62-CC61-E24C-20C2AA7DB2B9}"/>
              </a:ext>
            </a:extLst>
          </p:cNvPr>
          <p:cNvSpPr/>
          <p:nvPr/>
        </p:nvSpPr>
        <p:spPr>
          <a:xfrm>
            <a:off x="9849057" y="4606793"/>
            <a:ext cx="2340000" cy="108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F69B636E-4DD6-5727-7BFE-8166106E4BB8}"/>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Update Activity Data – Pale-Green Cells </a:t>
            </a:r>
          </a:p>
        </p:txBody>
      </p:sp>
      <p:pic>
        <p:nvPicPr>
          <p:cNvPr id="2" name="Graphic 1" descr="Award ribbon with star">
            <a:extLst>
              <a:ext uri="{FF2B5EF4-FFF2-40B4-BE49-F238E27FC236}">
                <a16:creationId xmlns:a16="http://schemas.microsoft.com/office/drawing/2014/main" id="{2A9B4C41-5FD0-5D30-3E1D-6C898E189A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grpSp>
        <p:nvGrpSpPr>
          <p:cNvPr id="4" name="Group 3">
            <a:extLst>
              <a:ext uri="{FF2B5EF4-FFF2-40B4-BE49-F238E27FC236}">
                <a16:creationId xmlns:a16="http://schemas.microsoft.com/office/drawing/2014/main" id="{97FA6F76-8B34-A7AF-153B-C77F2D6D0551}"/>
              </a:ext>
            </a:extLst>
          </p:cNvPr>
          <p:cNvGrpSpPr/>
          <p:nvPr/>
        </p:nvGrpSpPr>
        <p:grpSpPr>
          <a:xfrm>
            <a:off x="566762" y="5733682"/>
            <a:ext cx="10964589" cy="383977"/>
            <a:chOff x="-223826" y="4661448"/>
            <a:chExt cx="4303977" cy="383977"/>
          </a:xfrm>
        </p:grpSpPr>
        <p:pic>
          <p:nvPicPr>
            <p:cNvPr id="5" name="Graphic 4" descr="Lightbulb with solid fill">
              <a:extLst>
                <a:ext uri="{FF2B5EF4-FFF2-40B4-BE49-F238E27FC236}">
                  <a16:creationId xmlns:a16="http://schemas.microsoft.com/office/drawing/2014/main" id="{4C4BF9C8-C62C-807B-E536-02881C7D8C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3826" y="4661448"/>
              <a:ext cx="191709" cy="360000"/>
            </a:xfrm>
            <a:prstGeom prst="rect">
              <a:avLst/>
            </a:prstGeom>
          </p:spPr>
        </p:pic>
        <p:sp>
          <p:nvSpPr>
            <p:cNvPr id="11" name="TextBox 10">
              <a:extLst>
                <a:ext uri="{FF2B5EF4-FFF2-40B4-BE49-F238E27FC236}">
                  <a16:creationId xmlns:a16="http://schemas.microsoft.com/office/drawing/2014/main" id="{A0CD215D-4A3E-462F-AB78-31A4814428CF}"/>
                </a:ext>
              </a:extLst>
            </p:cNvPr>
            <p:cNvSpPr txBox="1"/>
            <p:nvPr/>
          </p:nvSpPr>
          <p:spPr>
            <a:xfrm>
              <a:off x="-30586" y="4706871"/>
              <a:ext cx="4110737" cy="338554"/>
            </a:xfrm>
            <a:prstGeom prst="rect">
              <a:avLst/>
            </a:prstGeom>
            <a:noFill/>
          </p:spPr>
          <p:txBody>
            <a:bodyPr wrap="square" rtlCol="0" anchor="ctr">
              <a:spAutoFit/>
            </a:bodyPr>
            <a:lstStyle/>
            <a:p>
              <a:pPr marL="0" indent="0">
                <a:buNone/>
              </a:pPr>
              <a:r>
                <a:rPr lang="en-US" sz="1600" b="1" dirty="0">
                  <a:solidFill>
                    <a:srgbClr val="0070C0"/>
                  </a:solidFill>
                  <a:latin typeface="+mn-lt"/>
                </a:rPr>
                <a:t>Remember: </a:t>
              </a:r>
              <a:r>
                <a:rPr lang="en-US" sz="1600" dirty="0">
                  <a:solidFill>
                    <a:srgbClr val="0070C0"/>
                  </a:solidFill>
                  <a:latin typeface="+mn-lt"/>
                </a:rPr>
                <a:t>The presence of pale green shaded cells is discussed in the IPCC Inventory Software notes of the relevant visualized CRT</a:t>
              </a:r>
              <a:endParaRPr lang="en-US" sz="1600" b="1" dirty="0">
                <a:solidFill>
                  <a:srgbClr val="0070C0"/>
                </a:solidFill>
                <a:highlight>
                  <a:srgbClr val="FFFF00"/>
                </a:highlight>
                <a:latin typeface="+mn-lt"/>
              </a:endParaRPr>
            </a:p>
          </p:txBody>
        </p:sp>
      </p:grpSp>
    </p:spTree>
    <p:extLst>
      <p:ext uri="{BB962C8B-B14F-4D97-AF65-F5344CB8AC3E}">
        <p14:creationId xmlns:p14="http://schemas.microsoft.com/office/powerpoint/2010/main" val="12017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268D6C-C3EC-2F7B-BCE2-8EDCCD7E7C36}"/>
              </a:ext>
            </a:extLst>
          </p:cNvPr>
          <p:cNvPicPr>
            <a:picLocks noChangeAspect="1"/>
          </p:cNvPicPr>
          <p:nvPr/>
        </p:nvPicPr>
        <p:blipFill>
          <a:blip r:embed="rId3"/>
          <a:stretch>
            <a:fillRect/>
          </a:stretch>
        </p:blipFill>
        <p:spPr>
          <a:xfrm>
            <a:off x="7531775" y="3419793"/>
            <a:ext cx="4103332" cy="1895682"/>
          </a:xfrm>
          <a:prstGeom prst="rect">
            <a:avLst/>
          </a:prstGeom>
        </p:spPr>
      </p:pic>
      <p:pic>
        <p:nvPicPr>
          <p:cNvPr id="9" name="Picture 8">
            <a:extLst>
              <a:ext uri="{FF2B5EF4-FFF2-40B4-BE49-F238E27FC236}">
                <a16:creationId xmlns:a16="http://schemas.microsoft.com/office/drawing/2014/main" id="{CC859D29-BF03-6766-2600-7612B3678124}"/>
              </a:ext>
            </a:extLst>
          </p:cNvPr>
          <p:cNvPicPr>
            <a:picLocks noChangeAspect="1"/>
          </p:cNvPicPr>
          <p:nvPr/>
        </p:nvPicPr>
        <p:blipFill>
          <a:blip r:embed="rId4"/>
          <a:stretch>
            <a:fillRect/>
          </a:stretch>
        </p:blipFill>
        <p:spPr>
          <a:xfrm>
            <a:off x="7531775" y="1097471"/>
            <a:ext cx="4103333" cy="1865151"/>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4294967295"/>
          </p:nvPr>
        </p:nvSpPr>
        <p:spPr>
          <a:xfrm>
            <a:off x="400467" y="1272655"/>
            <a:ext cx="7200000" cy="3960000"/>
          </a:xfrm>
        </p:spPr>
        <p:txBody>
          <a:bodyPr>
            <a:normAutofit/>
          </a:bodyPr>
          <a:lstStyle/>
          <a:p>
            <a:pPr marL="0" indent="0">
              <a:buNone/>
            </a:pPr>
            <a:r>
              <a:rPr lang="en-US" sz="1700" b="1" i="0" u="none" strike="noStrike" baseline="0" dirty="0">
                <a:solidFill>
                  <a:srgbClr val="002060"/>
                </a:solidFill>
                <a:latin typeface="Frutiger LT Pro 57 Condensed" panose="020B0606020204020204"/>
              </a:rPr>
              <a:t>To update pale-green shaded cell with a </a:t>
            </a:r>
            <a:r>
              <a:rPr lang="en-US" sz="1700" b="1" i="0" u="none" strike="noStrike" dirty="0">
                <a:solidFill>
                  <a:srgbClr val="002060"/>
                </a:solidFill>
                <a:latin typeface="Frutiger LT Pro 57 Condensed" panose="020B0606020204020204"/>
              </a:rPr>
              <a:t>Notation Key </a:t>
            </a:r>
            <a:r>
              <a:rPr lang="en-US" sz="1700" b="1" dirty="0">
                <a:solidFill>
                  <a:srgbClr val="002060"/>
                </a:solidFill>
                <a:latin typeface="Frutiger LT Pro 57 Condensed" panose="020B0606020204020204"/>
              </a:rPr>
              <a:t> </a:t>
            </a:r>
          </a:p>
          <a:p>
            <a:pPr>
              <a:lnSpc>
                <a:spcPct val="120000"/>
              </a:lnSpc>
            </a:pPr>
            <a:r>
              <a:rPr lang="en-US" sz="1700" i="0" u="none" strike="noStrike" baseline="0" dirty="0">
                <a:solidFill>
                  <a:srgbClr val="0070C0"/>
                </a:solidFill>
                <a:latin typeface="Frutiger LT Pro 57 Condensed" panose="020B0606020204020204"/>
              </a:rPr>
              <a:t>Right click, select Notation Key, and </a:t>
            </a:r>
            <a:r>
              <a:rPr lang="en-US" sz="1700" i="0" strike="noStrike" baseline="0" dirty="0">
                <a:solidFill>
                  <a:srgbClr val="0070C0"/>
                </a:solidFill>
                <a:latin typeface="Frutiger LT Pro 57 Condensed" panose="020B0606020204020204"/>
              </a:rPr>
              <a:t>select appropriate notation key</a:t>
            </a:r>
          </a:p>
          <a:p>
            <a:endParaRPr lang="en-US" sz="1700" dirty="0">
              <a:latin typeface="Frutiger LT Pro 57 Condensed" panose="020B0606020204020204"/>
            </a:endParaRPr>
          </a:p>
          <a:p>
            <a:pPr marL="0" indent="0">
              <a:buNone/>
            </a:pPr>
            <a:r>
              <a:rPr lang="en-US" sz="1700" b="1" dirty="0">
                <a:solidFill>
                  <a:srgbClr val="002060"/>
                </a:solidFill>
                <a:latin typeface="Frutiger LT Pro 57 Condensed" panose="020B0606020204020204"/>
              </a:rPr>
              <a:t>To update green shaded cell that contains a value</a:t>
            </a:r>
          </a:p>
          <a:p>
            <a:pPr>
              <a:lnSpc>
                <a:spcPct val="120000"/>
              </a:lnSpc>
            </a:pPr>
            <a:r>
              <a:rPr lang="en-US" sz="1700" dirty="0">
                <a:solidFill>
                  <a:srgbClr val="0070C0"/>
                </a:solidFill>
                <a:latin typeface="Frutiger LT Pro 57 Condensed" panose="020B0606020204020204"/>
              </a:rPr>
              <a:t>Single click in the value of the pale-green cell, highlight and change the value</a:t>
            </a:r>
          </a:p>
          <a:p>
            <a:pPr>
              <a:lnSpc>
                <a:spcPct val="120000"/>
              </a:lnSpc>
            </a:pPr>
            <a:r>
              <a:rPr lang="en-US" sz="1700" dirty="0">
                <a:solidFill>
                  <a:srgbClr val="0070C0"/>
                </a:solidFill>
                <a:latin typeface="Frutiger LT Pro 57 Condensed" panose="020B0606020204020204"/>
              </a:rPr>
              <a:t>Value can be marked as confidential by entering “c” or “C” after the</a:t>
            </a:r>
            <a:br>
              <a:rPr lang="en-US" sz="1700" dirty="0">
                <a:solidFill>
                  <a:srgbClr val="0070C0"/>
                </a:solidFill>
                <a:latin typeface="Frutiger LT Pro 57 Condensed" panose="020B0606020204020204"/>
              </a:rPr>
            </a:br>
            <a:r>
              <a:rPr lang="en-US" sz="1700" dirty="0">
                <a:solidFill>
                  <a:srgbClr val="0070C0"/>
                </a:solidFill>
                <a:latin typeface="Frutiger LT Pro 57 Condensed" panose="020B0606020204020204"/>
              </a:rPr>
              <a:t>numeric value. Alternatively, after entering a value you may right click, select Notation Key, and select “C”</a:t>
            </a:r>
          </a:p>
          <a:p>
            <a:pPr marL="0" indent="0">
              <a:lnSpc>
                <a:spcPct val="80000"/>
              </a:lnSpc>
              <a:buNone/>
            </a:pPr>
            <a:endParaRPr lang="en-US" sz="1700" b="1" dirty="0">
              <a:solidFill>
                <a:srgbClr val="002060"/>
              </a:solidFill>
              <a:latin typeface="Frutiger LT Pro 57 Condensed" panose="020B0606020204020204"/>
            </a:endParaRPr>
          </a:p>
          <a:p>
            <a:pPr marL="0" indent="0">
              <a:lnSpc>
                <a:spcPct val="80000"/>
              </a:lnSpc>
              <a:buNone/>
            </a:pPr>
            <a:r>
              <a:rPr lang="en-US" sz="1700" b="1" dirty="0">
                <a:solidFill>
                  <a:srgbClr val="002060"/>
                </a:solidFill>
                <a:latin typeface="Frutiger LT Pro 57 Condensed" panose="020B0606020204020204"/>
              </a:rPr>
              <a:t>For AFOLU – Agriculture + LULUCF </a:t>
            </a:r>
          </a:p>
          <a:p>
            <a:pPr>
              <a:lnSpc>
                <a:spcPct val="120000"/>
              </a:lnSpc>
            </a:pPr>
            <a:r>
              <a:rPr lang="en-US" sz="1700" dirty="0">
                <a:solidFill>
                  <a:srgbClr val="0070C0"/>
                </a:solidFill>
                <a:latin typeface="Frutiger LT Pro 57 Condensed" panose="020B0606020204020204"/>
              </a:rPr>
              <a:t>Pale-green cells in CRT 3.A and for Natural Disturbances:  input relevant information directly in the cells</a:t>
            </a:r>
            <a:endParaRPr lang="en-US" sz="1700" dirty="0">
              <a:latin typeface="Frutiger LT Pro 57 Condensed" panose="020B0606020204020204"/>
            </a:endParaRPr>
          </a:p>
        </p:txBody>
      </p:sp>
      <p:sp>
        <p:nvSpPr>
          <p:cNvPr id="18" name="Arrow: Down 17">
            <a:extLst>
              <a:ext uri="{FF2B5EF4-FFF2-40B4-BE49-F238E27FC236}">
                <a16:creationId xmlns:a16="http://schemas.microsoft.com/office/drawing/2014/main" id="{5A81768F-CB2A-B05B-AD3C-4768C9237F58}"/>
              </a:ext>
            </a:extLst>
          </p:cNvPr>
          <p:cNvSpPr/>
          <p:nvPr/>
        </p:nvSpPr>
        <p:spPr>
          <a:xfrm>
            <a:off x="9596790" y="3025278"/>
            <a:ext cx="480706" cy="454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EAE9182-9B34-4236-CDAA-C40D010BCF57}"/>
              </a:ext>
            </a:extLst>
          </p:cNvPr>
          <p:cNvSpPr/>
          <p:nvPr/>
        </p:nvSpPr>
        <p:spPr>
          <a:xfrm>
            <a:off x="10908966" y="4775475"/>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8DA2C6-FE36-C9C2-67ED-E7839927FAFD}"/>
              </a:ext>
            </a:extLst>
          </p:cNvPr>
          <p:cNvSpPr/>
          <p:nvPr/>
        </p:nvSpPr>
        <p:spPr>
          <a:xfrm>
            <a:off x="10898859" y="3928975"/>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D34D2A-E180-AB5A-583A-7B5B46EF6636}"/>
              </a:ext>
            </a:extLst>
          </p:cNvPr>
          <p:cNvSpPr/>
          <p:nvPr/>
        </p:nvSpPr>
        <p:spPr>
          <a:xfrm>
            <a:off x="10898859" y="2450482"/>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182E6A1-4D1C-90C5-8649-23957B1CC986}"/>
              </a:ext>
            </a:extLst>
          </p:cNvPr>
          <p:cNvSpPr/>
          <p:nvPr/>
        </p:nvSpPr>
        <p:spPr>
          <a:xfrm>
            <a:off x="10942522" y="1590547"/>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6F4AE9C-C9A5-767E-6482-6D6FFE8756A0}"/>
              </a:ext>
            </a:extLst>
          </p:cNvPr>
          <p:cNvSpPr txBox="1"/>
          <p:nvPr/>
        </p:nvSpPr>
        <p:spPr>
          <a:xfrm>
            <a:off x="519067" y="5267453"/>
            <a:ext cx="11159076" cy="784830"/>
          </a:xfrm>
          <a:prstGeom prst="rect">
            <a:avLst/>
          </a:prstGeom>
          <a:noFill/>
        </p:spPr>
        <p:txBody>
          <a:bodyPr wrap="square" rtlCol="0">
            <a:spAutoFit/>
          </a:bodyPr>
          <a:lstStyle/>
          <a:p>
            <a:pPr marL="0" indent="0">
              <a:buNone/>
            </a:pPr>
            <a:r>
              <a:rPr lang="en-US" sz="1500" b="1" dirty="0">
                <a:solidFill>
                  <a:srgbClr val="FF0000"/>
                </a:solidFill>
                <a:latin typeface="+mn-lt"/>
              </a:rPr>
              <a:t>Note:</a:t>
            </a:r>
          </a:p>
          <a:p>
            <a:pPr marL="361950"/>
            <a:r>
              <a:rPr lang="en-US" sz="1500" dirty="0">
                <a:solidFill>
                  <a:srgbClr val="0070C0"/>
                </a:solidFill>
                <a:latin typeface="+mn-lt"/>
              </a:rPr>
              <a:t>The mapping file in the relevant Users’ Sector Guidebook indicates cells that are shaded pale-green by including “</a:t>
            </a:r>
            <a:r>
              <a:rPr lang="en-US" sz="1500" dirty="0">
                <a:solidFill>
                  <a:srgbClr val="FF0000"/>
                </a:solidFill>
                <a:latin typeface="+mn-lt"/>
              </a:rPr>
              <a:t>TI</a:t>
            </a:r>
            <a:r>
              <a:rPr lang="en-US" sz="1500" dirty="0">
                <a:solidFill>
                  <a:srgbClr val="0070C0"/>
                </a:solidFill>
                <a:latin typeface="+mn-lt"/>
              </a:rPr>
              <a:t>” in the mapping instructions.  This is short-hand for “Tier 1 indicator”. </a:t>
            </a:r>
            <a:endParaRPr lang="en-US" sz="1500" dirty="0">
              <a:highlight>
                <a:srgbClr val="E9EDF4"/>
              </a:highlight>
              <a:latin typeface="+mn-lt"/>
            </a:endParaRPr>
          </a:p>
        </p:txBody>
      </p:sp>
      <p:pic>
        <p:nvPicPr>
          <p:cNvPr id="6" name="Graphic 5" descr="Award ribbon with star">
            <a:extLst>
              <a:ext uri="{FF2B5EF4-FFF2-40B4-BE49-F238E27FC236}">
                <a16:creationId xmlns:a16="http://schemas.microsoft.com/office/drawing/2014/main" id="{507EB967-404E-9151-0470-EBE56650F1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920" y="6232030"/>
            <a:ext cx="720000" cy="720000"/>
          </a:xfrm>
          <a:prstGeom prst="rect">
            <a:avLst/>
          </a:prstGeom>
        </p:spPr>
      </p:pic>
      <p:pic>
        <p:nvPicPr>
          <p:cNvPr id="8" name="Picture 7">
            <a:extLst>
              <a:ext uri="{FF2B5EF4-FFF2-40B4-BE49-F238E27FC236}">
                <a16:creationId xmlns:a16="http://schemas.microsoft.com/office/drawing/2014/main" id="{FCE26DFF-9F0C-2529-3AF0-3E9C5935454F}"/>
              </a:ext>
            </a:extLst>
          </p:cNvPr>
          <p:cNvPicPr>
            <a:picLocks noChangeAspect="1"/>
          </p:cNvPicPr>
          <p:nvPr/>
        </p:nvPicPr>
        <p:blipFill>
          <a:blip r:embed="rId7"/>
          <a:stretch>
            <a:fillRect/>
          </a:stretch>
        </p:blipFill>
        <p:spPr>
          <a:xfrm>
            <a:off x="4000467" y="6068950"/>
            <a:ext cx="4504204" cy="779689"/>
          </a:xfrm>
          <a:prstGeom prst="rect">
            <a:avLst/>
          </a:prstGeom>
        </p:spPr>
      </p:pic>
      <p:sp>
        <p:nvSpPr>
          <p:cNvPr id="2" name="Title 6">
            <a:extLst>
              <a:ext uri="{FF2B5EF4-FFF2-40B4-BE49-F238E27FC236}">
                <a16:creationId xmlns:a16="http://schemas.microsoft.com/office/drawing/2014/main" id="{630F2727-F778-951F-8FC3-CC545DAB7EF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Update Activity Data – Pale-Green Cells </a:t>
            </a:r>
          </a:p>
        </p:txBody>
      </p:sp>
      <p:pic>
        <p:nvPicPr>
          <p:cNvPr id="10" name="Graphic 9" descr="Lightbulb with solid fill">
            <a:extLst>
              <a:ext uri="{FF2B5EF4-FFF2-40B4-BE49-F238E27FC236}">
                <a16:creationId xmlns:a16="http://schemas.microsoft.com/office/drawing/2014/main" id="{48944560-E689-00DE-7E9D-9A0306B4CF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9067" y="5717185"/>
            <a:ext cx="488388" cy="360000"/>
          </a:xfrm>
          <a:prstGeom prst="rect">
            <a:avLst/>
          </a:prstGeom>
        </p:spPr>
      </p:pic>
    </p:spTree>
    <p:extLst>
      <p:ext uri="{BB962C8B-B14F-4D97-AF65-F5344CB8AC3E}">
        <p14:creationId xmlns:p14="http://schemas.microsoft.com/office/powerpoint/2010/main" val="413108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6" grpId="0" animBg="1"/>
      <p:bldP spid="27" grpId="0" animBg="1"/>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98A56-88F7-CEC4-62B1-04FB1821F1B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D785672-C736-BA8C-A876-2B07CEC875B9}"/>
              </a:ext>
            </a:extLst>
          </p:cNvPr>
          <p:cNvSpPr>
            <a:spLocks noGrp="1"/>
          </p:cNvSpPr>
          <p:nvPr>
            <p:ph type="title"/>
          </p:nvPr>
        </p:nvSpPr>
        <p:spPr>
          <a:xfrm>
            <a:off x="516000" y="228600"/>
            <a:ext cx="11160000" cy="540000"/>
          </a:xfrm>
        </p:spPr>
        <p:txBody>
          <a:bodyPr vert="horz" lIns="91440" tIns="45720" rIns="91440" bIns="45720" rtlCol="0" anchor="ctr">
            <a:noAutofit/>
          </a:bodyPr>
          <a:lstStyle/>
          <a:p>
            <a:r>
              <a:rPr lang="en-US" sz="3300" b="1" dirty="0">
                <a:solidFill>
                  <a:srgbClr val="990002"/>
                </a:solidFill>
              </a:rPr>
              <a:t>Update Mode and Pale-Green Cells</a:t>
            </a:r>
          </a:p>
        </p:txBody>
      </p:sp>
      <p:sp>
        <p:nvSpPr>
          <p:cNvPr id="3" name="Content Placeholder 2">
            <a:extLst>
              <a:ext uri="{FF2B5EF4-FFF2-40B4-BE49-F238E27FC236}">
                <a16:creationId xmlns:a16="http://schemas.microsoft.com/office/drawing/2014/main" id="{42208C21-0844-B28E-94CE-8AE0E8662319}"/>
              </a:ext>
            </a:extLst>
          </p:cNvPr>
          <p:cNvSpPr>
            <a:spLocks noGrp="1"/>
          </p:cNvSpPr>
          <p:nvPr>
            <p:ph idx="4294967295"/>
          </p:nvPr>
        </p:nvSpPr>
        <p:spPr>
          <a:xfrm>
            <a:off x="0" y="1154113"/>
            <a:ext cx="10879138" cy="5475287"/>
          </a:xfrm>
        </p:spPr>
        <p:txBody>
          <a:bodyPr>
            <a:normAutofit/>
          </a:bodyPr>
          <a:lstStyle/>
          <a:p>
            <a:pPr marL="0" indent="0">
              <a:buNone/>
            </a:pPr>
            <a:endParaRPr lang="en-US" sz="1600" b="1">
              <a:latin typeface="Frutiger LT Pro 57 Condensed" panose="020B0606020204020204"/>
            </a:endParaRPr>
          </a:p>
          <a:p>
            <a:pPr>
              <a:lnSpc>
                <a:spcPct val="110000"/>
              </a:lnSpc>
            </a:pPr>
            <a:endParaRPr lang="en-US" sz="1800">
              <a:latin typeface="Frutiger LT Pro 57 Condensed" panose="020B0606020204020204"/>
            </a:endParaRPr>
          </a:p>
          <a:p>
            <a:endParaRPr lang="en-US" sz="1800">
              <a:latin typeface="Frutiger LT Pro 57 Condensed" panose="020B0606020204020204"/>
            </a:endParaRPr>
          </a:p>
          <a:p>
            <a:endParaRPr lang="en-US" sz="1800" b="0" i="0" u="none" strike="noStrike" baseline="0">
              <a:latin typeface="Frutiger LT Pro 57 Condensed" panose="020B0606020204020204"/>
            </a:endParaRPr>
          </a:p>
          <a:p>
            <a:pPr marL="0" indent="0">
              <a:buNone/>
            </a:pPr>
            <a:endParaRPr lang="en-US" sz="1800">
              <a:latin typeface="Frutiger LT Pro 57 Condensed" panose="020B0606020204020204"/>
            </a:endParaRPr>
          </a:p>
        </p:txBody>
      </p:sp>
      <p:pic>
        <p:nvPicPr>
          <p:cNvPr id="4" name="Picture 3">
            <a:extLst>
              <a:ext uri="{FF2B5EF4-FFF2-40B4-BE49-F238E27FC236}">
                <a16:creationId xmlns:a16="http://schemas.microsoft.com/office/drawing/2014/main" id="{1DD770F4-46E7-8C17-D102-A711F1AEF96C}"/>
              </a:ext>
            </a:extLst>
          </p:cNvPr>
          <p:cNvPicPr>
            <a:picLocks noChangeAspect="1"/>
          </p:cNvPicPr>
          <p:nvPr/>
        </p:nvPicPr>
        <p:blipFill>
          <a:blip r:embed="rId3"/>
          <a:stretch>
            <a:fillRect/>
          </a:stretch>
        </p:blipFill>
        <p:spPr>
          <a:xfrm>
            <a:off x="4280990" y="1651336"/>
            <a:ext cx="7395010" cy="4052551"/>
          </a:xfrm>
          <a:prstGeom prst="rect">
            <a:avLst/>
          </a:prstGeom>
        </p:spPr>
      </p:pic>
      <p:sp>
        <p:nvSpPr>
          <p:cNvPr id="19" name="Rectangle 18">
            <a:extLst>
              <a:ext uri="{FF2B5EF4-FFF2-40B4-BE49-F238E27FC236}">
                <a16:creationId xmlns:a16="http://schemas.microsoft.com/office/drawing/2014/main" id="{D1613D5B-997E-BDB6-47A3-B4DC07A2A1B7}"/>
              </a:ext>
            </a:extLst>
          </p:cNvPr>
          <p:cNvSpPr/>
          <p:nvPr/>
        </p:nvSpPr>
        <p:spPr>
          <a:xfrm>
            <a:off x="7978494" y="4941604"/>
            <a:ext cx="3697505" cy="4955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10C1D9-C38A-6BD9-5765-153ABD928A7C}"/>
              </a:ext>
            </a:extLst>
          </p:cNvPr>
          <p:cNvSpPr/>
          <p:nvPr/>
        </p:nvSpPr>
        <p:spPr>
          <a:xfrm>
            <a:off x="8353666" y="1622283"/>
            <a:ext cx="1776878" cy="3573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8012EC-83E4-854D-1E23-4145268FCFDA}"/>
              </a:ext>
            </a:extLst>
          </p:cNvPr>
          <p:cNvSpPr txBox="1"/>
          <p:nvPr/>
        </p:nvSpPr>
        <p:spPr>
          <a:xfrm>
            <a:off x="516000" y="1228884"/>
            <a:ext cx="3600000" cy="4524315"/>
          </a:xfrm>
          <a:prstGeom prst="rect">
            <a:avLst/>
          </a:prstGeom>
          <a:noFill/>
        </p:spPr>
        <p:txBody>
          <a:bodyPr wrap="square" rtlCol="0">
            <a:spAutoFit/>
          </a:bodyPr>
          <a:lstStyle/>
          <a:p>
            <a:pPr algn="just"/>
            <a:r>
              <a:rPr lang="en-US" sz="1900" dirty="0">
                <a:solidFill>
                  <a:srgbClr val="FF0000"/>
                </a:solidFill>
                <a:latin typeface="Frutiger LT Pro 57 Condensed" panose="020B0606020204020204"/>
              </a:rPr>
              <a:t>Recall, </a:t>
            </a:r>
            <a:r>
              <a:rPr lang="en-US" sz="1900" b="1" dirty="0">
                <a:solidFill>
                  <a:srgbClr val="002060"/>
                </a:solidFill>
                <a:latin typeface="Frutiger LT Pro 57 Condensed" panose="020B0606020204020204"/>
                <a:hlinkClick r:id="rId4" action="ppaction://hlinksldjump"/>
              </a:rPr>
              <a:t>Update mode </a:t>
            </a:r>
            <a:r>
              <a:rPr lang="en-US" sz="1900" dirty="0">
                <a:solidFill>
                  <a:srgbClr val="0070C0"/>
                </a:solidFill>
                <a:latin typeface="Frutiger LT Pro 57 Condensed" panose="020B0606020204020204"/>
              </a:rPr>
              <a:t>allows you to indicate if changes you make (e.g. notation keys, comments, </a:t>
            </a:r>
            <a:r>
              <a:rPr lang="en-US" sz="1900" dirty="0" err="1">
                <a:solidFill>
                  <a:srgbClr val="0070C0"/>
                </a:solidFill>
                <a:latin typeface="Frutiger LT Pro 57 Condensed" panose="020B0606020204020204"/>
              </a:rPr>
              <a:t>etc</a:t>
            </a:r>
            <a:r>
              <a:rPr lang="en-US" sz="1900" dirty="0">
                <a:solidFill>
                  <a:srgbClr val="0070C0"/>
                </a:solidFill>
                <a:latin typeface="Frutiger LT Pro 57 Condensed" panose="020B0606020204020204"/>
              </a:rPr>
              <a:t>), apply to a single year, selected  years, or all years.</a:t>
            </a:r>
          </a:p>
          <a:p>
            <a:pPr algn="just"/>
            <a:endParaRPr lang="en-US" sz="1900" dirty="0">
              <a:solidFill>
                <a:srgbClr val="0070C0"/>
              </a:solidFill>
              <a:latin typeface="Frutiger LT Pro 57 Condensed" panose="020B0606020204020204"/>
            </a:endParaRPr>
          </a:p>
          <a:p>
            <a:pPr algn="just"/>
            <a:r>
              <a:rPr lang="en-US" sz="1900" dirty="0">
                <a:solidFill>
                  <a:srgbClr val="0070C0"/>
                </a:solidFill>
                <a:latin typeface="Frutiger LT Pro 57 Condensed" panose="020B0606020204020204"/>
              </a:rPr>
              <a:t>When selecting year(s) to be updated, there is a box at the bottom, </a:t>
            </a:r>
            <a:r>
              <a:rPr lang="en-US" sz="1900" b="1" dirty="0">
                <a:solidFill>
                  <a:srgbClr val="002060"/>
                </a:solidFill>
                <a:latin typeface="Frutiger LT Pro 57 Condensed" panose="020B0606020204020204"/>
              </a:rPr>
              <a:t>asking if the user wishes to apply the selection to editable, pale-green, cells.</a:t>
            </a:r>
          </a:p>
          <a:p>
            <a:pPr algn="just"/>
            <a:endParaRPr lang="en-US" sz="1900" b="1" dirty="0">
              <a:solidFill>
                <a:srgbClr val="0070C0"/>
              </a:solidFill>
              <a:latin typeface="Frutiger LT Pro 57 Condensed" panose="020B0606020204020204"/>
            </a:endParaRPr>
          </a:p>
          <a:p>
            <a:pPr algn="just"/>
            <a:r>
              <a:rPr lang="en-US" sz="1900" b="1" dirty="0">
                <a:solidFill>
                  <a:srgbClr val="002060"/>
                </a:solidFill>
                <a:latin typeface="Frutiger LT Pro 57 Condensed" panose="020B0606020204020204"/>
              </a:rPr>
              <a:t>If checked, </a:t>
            </a:r>
            <a:r>
              <a:rPr lang="en-US" sz="1900" dirty="0">
                <a:solidFill>
                  <a:srgbClr val="0070C0"/>
                </a:solidFill>
                <a:latin typeface="Frutiger LT Pro 57 Condensed" panose="020B0606020204020204"/>
              </a:rPr>
              <a:t>changes will be made to green cells, consistent with update mode selected.</a:t>
            </a:r>
          </a:p>
        </p:txBody>
      </p:sp>
      <p:pic>
        <p:nvPicPr>
          <p:cNvPr id="2" name="Graphic 1" descr="Award ribbon with star">
            <a:extLst>
              <a:ext uri="{FF2B5EF4-FFF2-40B4-BE49-F238E27FC236}">
                <a16:creationId xmlns:a16="http://schemas.microsoft.com/office/drawing/2014/main" id="{82D19322-D2A2-714F-6AAD-C3B0B4A1521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38000"/>
            <a:ext cx="720000" cy="720000"/>
          </a:xfrm>
          <a:prstGeom prst="rect">
            <a:avLst/>
          </a:prstGeom>
        </p:spPr>
      </p:pic>
    </p:spTree>
    <p:extLst>
      <p:ext uri="{BB962C8B-B14F-4D97-AF65-F5344CB8AC3E}">
        <p14:creationId xmlns:p14="http://schemas.microsoft.com/office/powerpoint/2010/main" val="202795662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04AB-072F-49FA-2763-C40DDA6643EC}"/>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A22D4E7-D06C-6125-49F1-D0C44C8F97C0}"/>
              </a:ext>
            </a:extLst>
          </p:cNvPr>
          <p:cNvSpPr txBox="1"/>
          <p:nvPr/>
        </p:nvSpPr>
        <p:spPr>
          <a:xfrm>
            <a:off x="196931" y="1542782"/>
            <a:ext cx="4680000" cy="3600986"/>
          </a:xfrm>
          <a:prstGeom prst="rect">
            <a:avLst/>
          </a:prstGeom>
          <a:noFill/>
        </p:spPr>
        <p:txBody>
          <a:bodyPr wrap="square" rtlCol="0">
            <a:spAutoFit/>
          </a:bodyPr>
          <a:lstStyle/>
          <a:p>
            <a:r>
              <a:rPr lang="en-US" sz="1900" dirty="0">
                <a:solidFill>
                  <a:schemeClr val="tx1">
                    <a:lumMod val="95000"/>
                    <a:lumOff val="5000"/>
                  </a:schemeClr>
                </a:solidFill>
                <a:highlight>
                  <a:srgbClr val="00FFFF"/>
                </a:highlight>
                <a:latin typeface="Frutiger LT Pro 57 Condensed" panose="020B0606020204020204" pitchFamily="34" charset="0"/>
              </a:rPr>
              <a:t>Pale-blue</a:t>
            </a:r>
            <a:r>
              <a:rPr lang="en-US" sz="1900" dirty="0">
                <a:solidFill>
                  <a:srgbClr val="0070C0"/>
                </a:solidFill>
                <a:latin typeface="Frutiger LT Pro 57 Condensed" panose="020B0606020204020204" pitchFamily="34" charset="0"/>
              </a:rPr>
              <a:t> shaded cells where users enter information on methods and EFs for CRT Summary 3.</a:t>
            </a:r>
          </a:p>
          <a:p>
            <a:endParaRPr lang="en-US" sz="1900" b="1" dirty="0">
              <a:solidFill>
                <a:srgbClr val="0070C0"/>
              </a:solidFill>
              <a:latin typeface="Frutiger LT Pro 57 Condensed" panose="020B0606020204020204" pitchFamily="34" charset="0"/>
            </a:endParaRPr>
          </a:p>
          <a:p>
            <a:r>
              <a:rPr lang="en-US" sz="1900" dirty="0">
                <a:solidFill>
                  <a:srgbClr val="0070C0"/>
                </a:solidFill>
                <a:latin typeface="Frutiger LT Pro 57 Condensed" panose="020B0606020204020204" pitchFamily="34" charset="0"/>
              </a:rPr>
              <a:t>In a white cell a user can </a:t>
            </a:r>
            <a:r>
              <a:rPr lang="en-US" sz="1900" b="1" dirty="0">
                <a:solidFill>
                  <a:srgbClr val="0070C0"/>
                </a:solidFill>
                <a:latin typeface="Frutiger LT Pro 57 Condensed" panose="020B0606020204020204" pitchFamily="34" charset="0"/>
              </a:rPr>
              <a:t>right click or double click </a:t>
            </a:r>
            <a:r>
              <a:rPr lang="en-US" sz="1900" dirty="0">
                <a:solidFill>
                  <a:srgbClr val="0070C0"/>
                </a:solidFill>
                <a:latin typeface="Frutiger LT Pro 57 Condensed" panose="020B0606020204020204" pitchFamily="34" charset="0"/>
              </a:rPr>
              <a:t>to be presented with two options:</a:t>
            </a:r>
          </a:p>
          <a:p>
            <a:endParaRPr lang="en-US" sz="1900" dirty="0">
              <a:solidFill>
                <a:srgbClr val="0070C0"/>
              </a:solidFill>
              <a:latin typeface="Frutiger LT Pro 57 Condensed" panose="020B0606020204020204" pitchFamily="34" charset="0"/>
            </a:endParaRPr>
          </a:p>
          <a:p>
            <a:pPr marL="342900" indent="-342900">
              <a:buAutoNum type="arabicPeriod"/>
            </a:pPr>
            <a:r>
              <a:rPr lang="en-US" sz="1900" b="1" dirty="0">
                <a:solidFill>
                  <a:srgbClr val="0070C0"/>
                </a:solidFill>
                <a:latin typeface="Frutiger LT Pro 57 Condensed" panose="020B0606020204020204" pitchFamily="34" charset="0"/>
              </a:rPr>
              <a:t>Edit</a:t>
            </a:r>
          </a:p>
          <a:p>
            <a:pPr marL="342900" indent="-342900">
              <a:buFontTx/>
              <a:buAutoNum type="arabicPeriod"/>
            </a:pPr>
            <a:r>
              <a:rPr lang="en-US" sz="1900" b="1" dirty="0">
                <a:solidFill>
                  <a:srgbClr val="0070C0"/>
                </a:solidFill>
                <a:latin typeface="Frutiger LT Pro 57 Condensed" panose="020B0606020204020204" pitchFamily="34" charset="0"/>
              </a:rPr>
              <a:t>JSON Export </a:t>
            </a:r>
            <a:r>
              <a:rPr lang="en-US" sz="1900" dirty="0">
                <a:solidFill>
                  <a:srgbClr val="0070C0"/>
                </a:solidFill>
                <a:latin typeface="Frutiger LT Pro 57 Condensed" panose="020B0606020204020204" pitchFamily="34" charset="0"/>
              </a:rPr>
              <a:t>(</a:t>
            </a:r>
            <a:r>
              <a:rPr lang="en-US" sz="1900" i="1" dirty="0">
                <a:solidFill>
                  <a:srgbClr val="0070C0"/>
                </a:solidFill>
                <a:latin typeface="Frutiger LT Pro 57 Condensed" panose="020B0606020204020204" pitchFamily="34" charset="0"/>
                <a:hlinkClick r:id="rId2" action="ppaction://hlinksldjump"/>
              </a:rPr>
              <a:t>covered in next section</a:t>
            </a:r>
            <a:r>
              <a:rPr lang="en-US" sz="1900" dirty="0">
                <a:solidFill>
                  <a:srgbClr val="0070C0"/>
                </a:solidFill>
                <a:latin typeface="Frutiger LT Pro 57 Condensed" panose="020B0606020204020204" pitchFamily="34" charset="0"/>
              </a:rPr>
              <a:t>) </a:t>
            </a:r>
            <a:endParaRPr lang="en-US" sz="1900" b="1" dirty="0">
              <a:solidFill>
                <a:srgbClr val="0070C0"/>
              </a:solidFill>
              <a:latin typeface="Frutiger LT Pro 57 Condensed" panose="020B0606020204020204" pitchFamily="34" charset="0"/>
            </a:endParaRPr>
          </a:p>
          <a:p>
            <a:pPr marL="342900" indent="-342900">
              <a:buAutoNum type="arabicPeriod"/>
            </a:pPr>
            <a:endParaRPr lang="en-US" sz="1900" dirty="0">
              <a:solidFill>
                <a:srgbClr val="0070C0"/>
              </a:solidFill>
              <a:latin typeface="Frutiger LT Pro 57 Condensed" panose="020B0606020204020204" pitchFamily="34" charset="0"/>
            </a:endParaRPr>
          </a:p>
          <a:p>
            <a:r>
              <a:rPr lang="en-US" sz="1900" dirty="0">
                <a:solidFill>
                  <a:srgbClr val="0070C0"/>
                </a:solidFill>
                <a:latin typeface="Frutiger LT Pro 57 Condensed" panose="020B0606020204020204" pitchFamily="34" charset="0"/>
              </a:rPr>
              <a:t>Actions can be undertaken on a single cell or a selection of cells.</a:t>
            </a:r>
            <a:endParaRPr lang="en-US" sz="1900" b="1" i="1" dirty="0">
              <a:solidFill>
                <a:srgbClr val="FF0000"/>
              </a:solidFill>
              <a:highlight>
                <a:srgbClr val="FFFF00"/>
              </a:highlight>
              <a:latin typeface="Frutiger LT Pro 57 Condensed" panose="020B0606020204020204" pitchFamily="34" charset="0"/>
            </a:endParaRPr>
          </a:p>
        </p:txBody>
      </p:sp>
      <p:sp>
        <p:nvSpPr>
          <p:cNvPr id="6" name="Title 6">
            <a:extLst>
              <a:ext uri="{FF2B5EF4-FFF2-40B4-BE49-F238E27FC236}">
                <a16:creationId xmlns:a16="http://schemas.microsoft.com/office/drawing/2014/main" id="{A9895C7D-5FBD-6160-0C69-621D7153E462}"/>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Prepare Data for Upload to CRT – Pale-blue Cells</a:t>
            </a:r>
          </a:p>
        </p:txBody>
      </p:sp>
      <p:pic>
        <p:nvPicPr>
          <p:cNvPr id="2" name="Graphic 1" descr="Award ribbon with star">
            <a:extLst>
              <a:ext uri="{FF2B5EF4-FFF2-40B4-BE49-F238E27FC236}">
                <a16:creationId xmlns:a16="http://schemas.microsoft.com/office/drawing/2014/main" id="{DDA932A2-065F-5B5E-FCB2-7B204EFF35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7" name="Picture 6">
            <a:extLst>
              <a:ext uri="{FF2B5EF4-FFF2-40B4-BE49-F238E27FC236}">
                <a16:creationId xmlns:a16="http://schemas.microsoft.com/office/drawing/2014/main" id="{B2B2868A-D2C9-E2F7-4C0D-339AEE7AFCE1}"/>
              </a:ext>
            </a:extLst>
          </p:cNvPr>
          <p:cNvPicPr>
            <a:picLocks noChangeAspect="1"/>
          </p:cNvPicPr>
          <p:nvPr/>
        </p:nvPicPr>
        <p:blipFill>
          <a:blip r:embed="rId5"/>
          <a:stretch>
            <a:fillRect/>
          </a:stretch>
        </p:blipFill>
        <p:spPr>
          <a:xfrm>
            <a:off x="4795069" y="1565008"/>
            <a:ext cx="7200000" cy="3556535"/>
          </a:xfrm>
          <a:prstGeom prst="rect">
            <a:avLst/>
          </a:prstGeom>
          <a:ln w="3175">
            <a:solidFill>
              <a:schemeClr val="tx1"/>
            </a:solidFill>
          </a:ln>
        </p:spPr>
      </p:pic>
      <p:sp>
        <p:nvSpPr>
          <p:cNvPr id="8" name="Rectangle 7">
            <a:extLst>
              <a:ext uri="{FF2B5EF4-FFF2-40B4-BE49-F238E27FC236}">
                <a16:creationId xmlns:a16="http://schemas.microsoft.com/office/drawing/2014/main" id="{F0F23530-C2AA-A980-E529-B3D3DFE14046}"/>
              </a:ext>
            </a:extLst>
          </p:cNvPr>
          <p:cNvSpPr/>
          <p:nvPr/>
        </p:nvSpPr>
        <p:spPr>
          <a:xfrm>
            <a:off x="9367675" y="2990850"/>
            <a:ext cx="2520000" cy="1440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87768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572281-F264-8771-0E4E-6781B69FFA52}"/>
              </a:ext>
            </a:extLst>
          </p:cNvPr>
          <p:cNvPicPr>
            <a:picLocks noChangeAspect="1"/>
          </p:cNvPicPr>
          <p:nvPr/>
        </p:nvPicPr>
        <p:blipFill>
          <a:blip r:embed="rId2"/>
          <a:stretch>
            <a:fillRect/>
          </a:stretch>
        </p:blipFill>
        <p:spPr>
          <a:xfrm>
            <a:off x="6392373" y="3224760"/>
            <a:ext cx="4818218" cy="2869851"/>
          </a:xfrm>
          <a:prstGeom prst="rect">
            <a:avLst/>
          </a:prstGeom>
          <a:ln w="3175">
            <a:solidFill>
              <a:schemeClr val="tx1"/>
            </a:solidFill>
          </a:ln>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836928"/>
            <a:ext cx="10800000" cy="1080000"/>
          </a:xfrm>
        </p:spPr>
        <p:txBody>
          <a:bodyPr>
            <a:normAutofit/>
          </a:bodyPr>
          <a:lstStyle/>
          <a:p>
            <a:pPr marL="0" indent="0" algn="just">
              <a:buNone/>
            </a:pPr>
            <a:r>
              <a:rPr lang="en-US" sz="1800" dirty="0">
                <a:solidFill>
                  <a:srgbClr val="0070C0"/>
                </a:solidFill>
              </a:rPr>
              <a:t>Users reporting under the UNFCCC will be required to complete information on the IPCC methods and EFs used for each category/gas combination to complete Summary 3 of the CRT. Users of the </a:t>
            </a:r>
            <a:r>
              <a:rPr lang="en-US" sz="1800" i="1" dirty="0">
                <a:solidFill>
                  <a:srgbClr val="0070C0"/>
                </a:solidFill>
              </a:rPr>
              <a:t>Software</a:t>
            </a:r>
            <a:r>
              <a:rPr lang="en-US" sz="1800" dirty="0">
                <a:solidFill>
                  <a:srgbClr val="0070C0"/>
                </a:solidFill>
              </a:rPr>
              <a:t> can provide this information by clicking in any pale-blue cell or group of pale-blue cells.</a:t>
            </a:r>
            <a:endParaRPr lang="en-US" sz="1800" b="1" dirty="0">
              <a:solidFill>
                <a:srgbClr val="0070C0"/>
              </a:solidFill>
              <a:latin typeface="Garamond" panose="02020404030301010803" pitchFamily="18" charset="0"/>
            </a:endParaRPr>
          </a:p>
        </p:txBody>
      </p:sp>
      <p:graphicFrame>
        <p:nvGraphicFramePr>
          <p:cNvPr id="9" name="Table 8">
            <a:extLst>
              <a:ext uri="{FF2B5EF4-FFF2-40B4-BE49-F238E27FC236}">
                <a16:creationId xmlns:a16="http://schemas.microsoft.com/office/drawing/2014/main" id="{8A65998E-D189-2B05-0D9C-AB14B897AC04}"/>
              </a:ext>
            </a:extLst>
          </p:cNvPr>
          <p:cNvGraphicFramePr>
            <a:graphicFrameLocks noGrp="1"/>
          </p:cNvGraphicFramePr>
          <p:nvPr>
            <p:extLst>
              <p:ext uri="{D42A27DB-BD31-4B8C-83A1-F6EECF244321}">
                <p14:modId xmlns:p14="http://schemas.microsoft.com/office/powerpoint/2010/main" val="4024608391"/>
              </p:ext>
            </p:extLst>
          </p:nvPr>
        </p:nvGraphicFramePr>
        <p:xfrm>
          <a:off x="696000" y="1931063"/>
          <a:ext cx="5696373" cy="4110292"/>
        </p:xfrm>
        <a:graphic>
          <a:graphicData uri="http://schemas.openxmlformats.org/drawingml/2006/table">
            <a:tbl>
              <a:tblPr firstRow="1" bandRow="1">
                <a:tableStyleId>{5C22544A-7EE6-4342-B048-85BDC9FD1C3A}</a:tableStyleId>
              </a:tblPr>
              <a:tblGrid>
                <a:gridCol w="5696373">
                  <a:extLst>
                    <a:ext uri="{9D8B030D-6E8A-4147-A177-3AD203B41FA5}">
                      <a16:colId xmlns:a16="http://schemas.microsoft.com/office/drawing/2014/main" val="1911651669"/>
                    </a:ext>
                  </a:extLst>
                </a:gridCol>
              </a:tblGrid>
              <a:tr h="3515753">
                <a:tc>
                  <a:txBody>
                    <a:bodyPr/>
                    <a:lstStyle/>
                    <a:p>
                      <a:pPr marL="0" indent="0">
                        <a:lnSpc>
                          <a:spcPct val="120000"/>
                        </a:lnSpc>
                        <a:spcBef>
                          <a:spcPts val="0"/>
                        </a:spcBef>
                        <a:buNone/>
                      </a:pPr>
                      <a:r>
                        <a:rPr lang="en-US" sz="1700" b="1" dirty="0">
                          <a:solidFill>
                            <a:srgbClr val="0070C0"/>
                          </a:solidFill>
                        </a:rPr>
                        <a:t>To enter method(s) for a single cell:</a:t>
                      </a:r>
                    </a:p>
                    <a:p>
                      <a:pPr marL="285750" indent="-285750">
                        <a:lnSpc>
                          <a:spcPct val="120000"/>
                        </a:lnSpc>
                        <a:spcBef>
                          <a:spcPts val="0"/>
                        </a:spcBef>
                        <a:buFont typeface="Arial" panose="020B0604020202020204" pitchFamily="34" charset="0"/>
                        <a:buChar char="•"/>
                      </a:pPr>
                      <a:r>
                        <a:rPr lang="en-US" sz="1700" dirty="0">
                          <a:solidFill>
                            <a:srgbClr val="0070C0"/>
                          </a:solidFill>
                        </a:rPr>
                        <a:t>R</a:t>
                      </a:r>
                      <a:r>
                        <a:rPr lang="en-US" sz="1700" b="1" dirty="0">
                          <a:solidFill>
                            <a:srgbClr val="0070C0"/>
                          </a:solidFill>
                        </a:rPr>
                        <a:t>ight click </a:t>
                      </a:r>
                      <a:r>
                        <a:rPr lang="en-US" sz="1700" b="0" dirty="0">
                          <a:solidFill>
                            <a:srgbClr val="0070C0"/>
                          </a:solidFill>
                        </a:rPr>
                        <a:t>or</a:t>
                      </a:r>
                      <a:r>
                        <a:rPr lang="en-US" sz="1700" dirty="0">
                          <a:solidFill>
                            <a:srgbClr val="0070C0"/>
                          </a:solidFill>
                        </a:rPr>
                        <a:t> </a:t>
                      </a:r>
                      <a:r>
                        <a:rPr lang="en-US" sz="1700" b="1" dirty="0">
                          <a:solidFill>
                            <a:srgbClr val="0070C0"/>
                          </a:solidFill>
                        </a:rPr>
                        <a:t>double click</a:t>
                      </a:r>
                      <a:r>
                        <a:rPr lang="en-US" sz="1700" dirty="0">
                          <a:solidFill>
                            <a:srgbClr val="0070C0"/>
                          </a:solidFill>
                        </a:rPr>
                        <a:t> </a:t>
                      </a:r>
                      <a:r>
                        <a:rPr lang="en-US" sz="1700" b="0" dirty="0">
                          <a:solidFill>
                            <a:srgbClr val="0070C0"/>
                          </a:solidFill>
                        </a:rPr>
                        <a:t>on any blue cell </a:t>
                      </a:r>
                    </a:p>
                    <a:p>
                      <a:pPr marL="285750" indent="-285750">
                        <a:lnSpc>
                          <a:spcPct val="120000"/>
                        </a:lnSpc>
                        <a:spcBef>
                          <a:spcPts val="0"/>
                        </a:spcBef>
                        <a:buFont typeface="Arial" panose="020B0604020202020204" pitchFamily="34" charset="0"/>
                        <a:buChar char="•"/>
                      </a:pPr>
                      <a:r>
                        <a:rPr lang="en-US" sz="1700" dirty="0">
                          <a:solidFill>
                            <a:srgbClr val="0070C0"/>
                          </a:solidFill>
                        </a:rPr>
                        <a:t>Select </a:t>
                      </a:r>
                      <a:r>
                        <a:rPr lang="en-US" sz="1700" b="1" dirty="0">
                          <a:solidFill>
                            <a:srgbClr val="0070C0"/>
                          </a:solidFill>
                        </a:rPr>
                        <a:t>Edit</a:t>
                      </a:r>
                      <a:r>
                        <a:rPr lang="en-US" sz="1700" dirty="0">
                          <a:solidFill>
                            <a:srgbClr val="0070C0"/>
                          </a:solidFill>
                        </a:rPr>
                        <a:t> </a:t>
                      </a:r>
                    </a:p>
                    <a:p>
                      <a:pPr marL="285750" indent="-285750">
                        <a:lnSpc>
                          <a:spcPct val="120000"/>
                        </a:lnSpc>
                        <a:spcBef>
                          <a:spcPts val="0"/>
                        </a:spcBef>
                        <a:buFont typeface="Arial" panose="020B0604020202020204" pitchFamily="34" charset="0"/>
                        <a:buChar char="•"/>
                      </a:pPr>
                      <a:r>
                        <a:rPr lang="en-US" sz="1700" b="1" dirty="0">
                          <a:solidFill>
                            <a:srgbClr val="0070C0"/>
                          </a:solidFill>
                        </a:rPr>
                        <a:t>Select </a:t>
                      </a:r>
                      <a:r>
                        <a:rPr lang="en-US" sz="1700" b="0" baseline="0" dirty="0">
                          <a:solidFill>
                            <a:srgbClr val="0070C0"/>
                          </a:solidFill>
                        </a:rPr>
                        <a:t>method(s) used to estimate emissions</a:t>
                      </a:r>
                    </a:p>
                    <a:p>
                      <a:pPr marL="285750" indent="-285750">
                        <a:lnSpc>
                          <a:spcPct val="120000"/>
                        </a:lnSpc>
                        <a:spcBef>
                          <a:spcPts val="0"/>
                        </a:spcBef>
                        <a:buFont typeface="Arial" panose="020B0604020202020204" pitchFamily="34" charset="0"/>
                        <a:buChar char="•"/>
                      </a:pPr>
                      <a:r>
                        <a:rPr lang="en-US" sz="1700" b="1" baseline="0" dirty="0">
                          <a:solidFill>
                            <a:srgbClr val="0070C0"/>
                          </a:solidFill>
                        </a:rPr>
                        <a:t>Select Save</a:t>
                      </a:r>
                      <a:endParaRPr lang="en-US" sz="1700" b="1" dirty="0">
                        <a:solidFill>
                          <a:srgbClr val="0070C0"/>
                        </a:solidFill>
                      </a:endParaRPr>
                    </a:p>
                    <a:p>
                      <a:pPr>
                        <a:lnSpc>
                          <a:spcPct val="120000"/>
                        </a:lnSpc>
                        <a:spcBef>
                          <a:spcPts val="0"/>
                        </a:spcBef>
                      </a:pPr>
                      <a:endParaRPr lang="en-US" sz="1700" dirty="0">
                        <a:solidFill>
                          <a:srgbClr val="0070C0"/>
                        </a:solidFill>
                      </a:endParaRPr>
                    </a:p>
                    <a:p>
                      <a:pPr marL="0" indent="0">
                        <a:lnSpc>
                          <a:spcPct val="120000"/>
                        </a:lnSpc>
                        <a:spcBef>
                          <a:spcPts val="0"/>
                        </a:spcBef>
                        <a:buNone/>
                      </a:pPr>
                      <a:r>
                        <a:rPr lang="en-US" sz="1700" b="1" dirty="0">
                          <a:solidFill>
                            <a:srgbClr val="0070C0"/>
                          </a:solidFill>
                        </a:rPr>
                        <a:t>To enter the same method(s) for multiple cells </a:t>
                      </a:r>
                    </a:p>
                    <a:p>
                      <a:pPr marL="285750" indent="-285750">
                        <a:lnSpc>
                          <a:spcPct val="120000"/>
                        </a:lnSpc>
                        <a:spcBef>
                          <a:spcPts val="0"/>
                        </a:spcBef>
                        <a:buFont typeface="Arial" panose="020B0604020202020204" pitchFamily="34" charset="0"/>
                        <a:buChar char="•"/>
                      </a:pPr>
                      <a:r>
                        <a:rPr lang="en-US" sz="1700" b="1" dirty="0">
                          <a:solidFill>
                            <a:srgbClr val="0070C0"/>
                          </a:solidFill>
                        </a:rPr>
                        <a:t>Drag </a:t>
                      </a:r>
                      <a:r>
                        <a:rPr lang="en-US" sz="1700" dirty="0">
                          <a:solidFill>
                            <a:srgbClr val="0070C0"/>
                          </a:solidFill>
                        </a:rPr>
                        <a:t>cursor </a:t>
                      </a:r>
                      <a:r>
                        <a:rPr lang="en-US" sz="1700" b="0" dirty="0">
                          <a:solidFill>
                            <a:srgbClr val="0070C0"/>
                          </a:solidFill>
                        </a:rPr>
                        <a:t>over multiple cells under “Method”</a:t>
                      </a:r>
                    </a:p>
                    <a:p>
                      <a:pPr marL="285750" indent="-285750">
                        <a:lnSpc>
                          <a:spcPct val="120000"/>
                        </a:lnSpc>
                        <a:spcBef>
                          <a:spcPts val="0"/>
                        </a:spcBef>
                        <a:buFont typeface="Arial" panose="020B0604020202020204" pitchFamily="34" charset="0"/>
                        <a:buChar char="•"/>
                      </a:pPr>
                      <a:r>
                        <a:rPr lang="en-US" sz="1700" b="1" dirty="0">
                          <a:solidFill>
                            <a:srgbClr val="0070C0"/>
                          </a:solidFill>
                        </a:rPr>
                        <a:t>Right click </a:t>
                      </a:r>
                      <a:r>
                        <a:rPr lang="en-US" sz="1700" b="0" dirty="0">
                          <a:solidFill>
                            <a:srgbClr val="0070C0"/>
                          </a:solidFill>
                        </a:rPr>
                        <a:t>on selection and select </a:t>
                      </a:r>
                      <a:r>
                        <a:rPr lang="en-US" sz="1700" b="1" dirty="0">
                          <a:solidFill>
                            <a:srgbClr val="0070C0"/>
                          </a:solidFill>
                        </a:rPr>
                        <a:t>Edit</a:t>
                      </a:r>
                      <a:endParaRPr lang="en-US" sz="1700" b="0" dirty="0">
                        <a:solidFill>
                          <a:srgbClr val="0070C0"/>
                        </a:solidFill>
                      </a:endParaRPr>
                    </a:p>
                    <a:p>
                      <a:pPr marL="285750" indent="-285750">
                        <a:lnSpc>
                          <a:spcPct val="120000"/>
                        </a:lnSpc>
                        <a:spcBef>
                          <a:spcPts val="0"/>
                        </a:spcBef>
                        <a:buFont typeface="Arial" panose="020B0604020202020204" pitchFamily="34" charset="0"/>
                        <a:buChar char="•"/>
                      </a:pPr>
                      <a:r>
                        <a:rPr lang="en-US" sz="1700" dirty="0">
                          <a:solidFill>
                            <a:srgbClr val="0070C0"/>
                          </a:solidFill>
                        </a:rPr>
                        <a:t>Check </a:t>
                      </a:r>
                      <a:r>
                        <a:rPr lang="en-US" sz="1700" b="1" dirty="0">
                          <a:solidFill>
                            <a:srgbClr val="0070C0"/>
                          </a:solidFill>
                        </a:rPr>
                        <a:t>box </a:t>
                      </a:r>
                      <a:r>
                        <a:rPr lang="en-US" sz="1700" b="0" dirty="0">
                          <a:solidFill>
                            <a:srgbClr val="0070C0"/>
                          </a:solidFill>
                        </a:rPr>
                        <a:t>for “Apply Notation Key…”.  This applies any method entered in the data entry field to all selected cells. </a:t>
                      </a:r>
                    </a:p>
                    <a:p>
                      <a:pPr marL="285750" indent="-285750">
                        <a:lnSpc>
                          <a:spcPct val="120000"/>
                        </a:lnSpc>
                        <a:spcBef>
                          <a:spcPts val="0"/>
                        </a:spcBef>
                        <a:buFont typeface="Arial" panose="020B0604020202020204" pitchFamily="34" charset="0"/>
                        <a:buChar char="•"/>
                      </a:pPr>
                      <a:r>
                        <a:rPr lang="en-US" sz="1700" b="1" dirty="0">
                          <a:solidFill>
                            <a:srgbClr val="0070C0"/>
                          </a:solidFill>
                        </a:rPr>
                        <a:t>Select </a:t>
                      </a:r>
                      <a:r>
                        <a:rPr lang="en-US" sz="1700" b="0" baseline="0" dirty="0">
                          <a:solidFill>
                            <a:srgbClr val="0070C0"/>
                          </a:solidFill>
                        </a:rPr>
                        <a:t>method(s) used to estimate emissions</a:t>
                      </a:r>
                    </a:p>
                    <a:p>
                      <a:pPr marL="285750" indent="-285750">
                        <a:lnSpc>
                          <a:spcPct val="120000"/>
                        </a:lnSpc>
                        <a:spcBef>
                          <a:spcPts val="0"/>
                        </a:spcBef>
                        <a:buFont typeface="Arial" panose="020B0604020202020204" pitchFamily="34" charset="0"/>
                        <a:buChar char="•"/>
                      </a:pPr>
                      <a:r>
                        <a:rPr lang="en-US" sz="1700" b="1" baseline="0" dirty="0">
                          <a:solidFill>
                            <a:srgbClr val="0070C0"/>
                          </a:solidFill>
                        </a:rPr>
                        <a:t>Select Save</a:t>
                      </a:r>
                      <a:endParaRPr lang="en-US" sz="1700" b="1" dirty="0">
                        <a:solidFill>
                          <a:srgbClr val="0070C0"/>
                        </a:solidFill>
                      </a:endParaRPr>
                    </a:p>
                  </a:txBody>
                  <a:tcPr>
                    <a:solidFill>
                      <a:schemeClr val="bg1"/>
                    </a:solidFill>
                  </a:tcPr>
                </a:tc>
                <a:extLst>
                  <a:ext uri="{0D108BD9-81ED-4DB2-BD59-A6C34878D82A}">
                    <a16:rowId xmlns:a16="http://schemas.microsoft.com/office/drawing/2014/main" val="2051623661"/>
                  </a:ext>
                </a:extLst>
              </a:tr>
            </a:tbl>
          </a:graphicData>
        </a:graphic>
      </p:graphicFrame>
      <p:pic>
        <p:nvPicPr>
          <p:cNvPr id="5" name="Picture 4">
            <a:extLst>
              <a:ext uri="{FF2B5EF4-FFF2-40B4-BE49-F238E27FC236}">
                <a16:creationId xmlns:a16="http://schemas.microsoft.com/office/drawing/2014/main" id="{87E45AA4-5BAB-C402-0142-10FA71B5A324}"/>
              </a:ext>
            </a:extLst>
          </p:cNvPr>
          <p:cNvPicPr>
            <a:picLocks noChangeAspect="1"/>
          </p:cNvPicPr>
          <p:nvPr/>
        </p:nvPicPr>
        <p:blipFill>
          <a:blip r:embed="rId3"/>
          <a:stretch>
            <a:fillRect/>
          </a:stretch>
        </p:blipFill>
        <p:spPr>
          <a:xfrm>
            <a:off x="5025729" y="1931063"/>
            <a:ext cx="6984094" cy="1127689"/>
          </a:xfrm>
          <a:prstGeom prst="rect">
            <a:avLst/>
          </a:prstGeom>
        </p:spPr>
      </p:pic>
      <p:sp>
        <p:nvSpPr>
          <p:cNvPr id="6" name="Title 6">
            <a:extLst>
              <a:ext uri="{FF2B5EF4-FFF2-40B4-BE49-F238E27FC236}">
                <a16:creationId xmlns:a16="http://schemas.microsoft.com/office/drawing/2014/main" id="{ACD252A0-3B41-C244-729F-80D0C69C36E5}"/>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Providing Information on IPCC Method(s) Used – Pale-blue Cells</a:t>
            </a:r>
          </a:p>
        </p:txBody>
      </p:sp>
      <p:cxnSp>
        <p:nvCxnSpPr>
          <p:cNvPr id="10" name="Straight Arrow Connector 9">
            <a:extLst>
              <a:ext uri="{FF2B5EF4-FFF2-40B4-BE49-F238E27FC236}">
                <a16:creationId xmlns:a16="http://schemas.microsoft.com/office/drawing/2014/main" id="{82EF13F9-1330-184C-84CB-9F6D1DCC05B2}"/>
              </a:ext>
            </a:extLst>
          </p:cNvPr>
          <p:cNvCxnSpPr/>
          <p:nvPr/>
        </p:nvCxnSpPr>
        <p:spPr>
          <a:xfrm flipH="1">
            <a:off x="11305131" y="2394239"/>
            <a:ext cx="669956" cy="39445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349F135B-B653-A04A-5F0A-90A3EED3638D}"/>
              </a:ext>
            </a:extLst>
          </p:cNvPr>
          <p:cNvSpPr/>
          <p:nvPr/>
        </p:nvSpPr>
        <p:spPr>
          <a:xfrm>
            <a:off x="6715213" y="3965332"/>
            <a:ext cx="653560" cy="14325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18B139-92E0-C47E-B63A-27FAFFCAFBD6}"/>
              </a:ext>
            </a:extLst>
          </p:cNvPr>
          <p:cNvSpPr/>
          <p:nvPr/>
        </p:nvSpPr>
        <p:spPr>
          <a:xfrm>
            <a:off x="6455253" y="5503830"/>
            <a:ext cx="3219840" cy="3512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C9593E9-7C0C-1413-2514-DC643A6D62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5" name="Rectangle 14">
            <a:extLst>
              <a:ext uri="{FF2B5EF4-FFF2-40B4-BE49-F238E27FC236}">
                <a16:creationId xmlns:a16="http://schemas.microsoft.com/office/drawing/2014/main" id="{2824A1C1-581F-F7C4-2FA6-F99DBB933A6D}"/>
              </a:ext>
            </a:extLst>
          </p:cNvPr>
          <p:cNvSpPr/>
          <p:nvPr/>
        </p:nvSpPr>
        <p:spPr>
          <a:xfrm>
            <a:off x="6819368" y="3471398"/>
            <a:ext cx="318555" cy="2853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74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44CEBFE-91DD-4DA7-E529-F921E0A548C0}"/>
              </a:ext>
            </a:extLst>
          </p:cNvPr>
          <p:cNvPicPr>
            <a:picLocks noChangeAspect="1"/>
          </p:cNvPicPr>
          <p:nvPr/>
        </p:nvPicPr>
        <p:blipFill>
          <a:blip r:embed="rId2"/>
          <a:stretch>
            <a:fillRect/>
          </a:stretch>
        </p:blipFill>
        <p:spPr>
          <a:xfrm>
            <a:off x="6908866" y="2779897"/>
            <a:ext cx="4955923" cy="2941320"/>
          </a:xfrm>
          <a:prstGeom prst="rect">
            <a:avLst/>
          </a:prstGeom>
        </p:spPr>
      </p:pic>
      <p:graphicFrame>
        <p:nvGraphicFramePr>
          <p:cNvPr id="9" name="Table 8">
            <a:extLst>
              <a:ext uri="{FF2B5EF4-FFF2-40B4-BE49-F238E27FC236}">
                <a16:creationId xmlns:a16="http://schemas.microsoft.com/office/drawing/2014/main" id="{8A65998E-D189-2B05-0D9C-AB14B897AC04}"/>
              </a:ext>
            </a:extLst>
          </p:cNvPr>
          <p:cNvGraphicFramePr>
            <a:graphicFrameLocks noGrp="1"/>
          </p:cNvGraphicFramePr>
          <p:nvPr>
            <p:extLst>
              <p:ext uri="{D42A27DB-BD31-4B8C-83A1-F6EECF244321}">
                <p14:modId xmlns:p14="http://schemas.microsoft.com/office/powerpoint/2010/main" val="1585691052"/>
              </p:ext>
            </p:extLst>
          </p:nvPr>
        </p:nvGraphicFramePr>
        <p:xfrm>
          <a:off x="446831" y="1218406"/>
          <a:ext cx="5023772" cy="4421188"/>
        </p:xfrm>
        <a:graphic>
          <a:graphicData uri="http://schemas.openxmlformats.org/drawingml/2006/table">
            <a:tbl>
              <a:tblPr firstRow="1" bandRow="1">
                <a:tableStyleId>{5C22544A-7EE6-4342-B048-85BDC9FD1C3A}</a:tableStyleId>
              </a:tblPr>
              <a:tblGrid>
                <a:gridCol w="5023772">
                  <a:extLst>
                    <a:ext uri="{9D8B030D-6E8A-4147-A177-3AD203B41FA5}">
                      <a16:colId xmlns:a16="http://schemas.microsoft.com/office/drawing/2014/main" val="1911651669"/>
                    </a:ext>
                  </a:extLst>
                </a:gridCol>
              </a:tblGrid>
              <a:tr h="3515753">
                <a:tc>
                  <a:txBody>
                    <a:bodyPr/>
                    <a:lstStyle/>
                    <a:p>
                      <a:pPr marL="0" indent="0">
                        <a:lnSpc>
                          <a:spcPct val="120000"/>
                        </a:lnSpc>
                        <a:spcBef>
                          <a:spcPts val="0"/>
                        </a:spcBef>
                        <a:buNone/>
                      </a:pPr>
                      <a:r>
                        <a:rPr lang="en-US" sz="1700" b="1" dirty="0">
                          <a:solidFill>
                            <a:srgbClr val="0070C0"/>
                          </a:solidFill>
                        </a:rPr>
                        <a:t>To enter EF(s) for a single cell:</a:t>
                      </a:r>
                    </a:p>
                    <a:p>
                      <a:pPr marL="285750" indent="-285750">
                        <a:lnSpc>
                          <a:spcPct val="120000"/>
                        </a:lnSpc>
                        <a:spcBef>
                          <a:spcPts val="0"/>
                        </a:spcBef>
                        <a:buFont typeface="Arial" panose="020B0604020202020204" pitchFamily="34" charset="0"/>
                        <a:buChar char="•"/>
                      </a:pPr>
                      <a:r>
                        <a:rPr lang="en-US" sz="1700" dirty="0">
                          <a:solidFill>
                            <a:srgbClr val="0070C0"/>
                          </a:solidFill>
                        </a:rPr>
                        <a:t>R</a:t>
                      </a:r>
                      <a:r>
                        <a:rPr lang="en-US" sz="1700" b="1" dirty="0">
                          <a:solidFill>
                            <a:srgbClr val="0070C0"/>
                          </a:solidFill>
                        </a:rPr>
                        <a:t>ight click </a:t>
                      </a:r>
                      <a:r>
                        <a:rPr lang="en-US" sz="1700" b="0" dirty="0">
                          <a:solidFill>
                            <a:srgbClr val="0070C0"/>
                          </a:solidFill>
                        </a:rPr>
                        <a:t>or</a:t>
                      </a:r>
                      <a:r>
                        <a:rPr lang="en-US" sz="1700" dirty="0">
                          <a:solidFill>
                            <a:srgbClr val="0070C0"/>
                          </a:solidFill>
                        </a:rPr>
                        <a:t> </a:t>
                      </a:r>
                      <a:r>
                        <a:rPr lang="en-US" sz="1700" b="1" dirty="0">
                          <a:solidFill>
                            <a:srgbClr val="0070C0"/>
                          </a:solidFill>
                        </a:rPr>
                        <a:t>double click</a:t>
                      </a:r>
                      <a:r>
                        <a:rPr lang="en-US" sz="1700" dirty="0">
                          <a:solidFill>
                            <a:srgbClr val="0070C0"/>
                          </a:solidFill>
                        </a:rPr>
                        <a:t> </a:t>
                      </a:r>
                      <a:r>
                        <a:rPr lang="en-US" sz="1700" b="0" dirty="0">
                          <a:solidFill>
                            <a:srgbClr val="0070C0"/>
                          </a:solidFill>
                        </a:rPr>
                        <a:t>on any blue cell </a:t>
                      </a:r>
                    </a:p>
                    <a:p>
                      <a:pPr marL="285750" indent="-285750">
                        <a:lnSpc>
                          <a:spcPct val="120000"/>
                        </a:lnSpc>
                        <a:spcBef>
                          <a:spcPts val="0"/>
                        </a:spcBef>
                        <a:buFont typeface="Arial" panose="020B0604020202020204" pitchFamily="34" charset="0"/>
                        <a:buChar char="•"/>
                      </a:pPr>
                      <a:r>
                        <a:rPr lang="en-US" sz="1700" dirty="0">
                          <a:solidFill>
                            <a:srgbClr val="0070C0"/>
                          </a:solidFill>
                        </a:rPr>
                        <a:t>Select </a:t>
                      </a:r>
                      <a:r>
                        <a:rPr lang="en-US" sz="1700" b="1" dirty="0">
                          <a:solidFill>
                            <a:srgbClr val="0070C0"/>
                          </a:solidFill>
                        </a:rPr>
                        <a:t>Edit</a:t>
                      </a:r>
                      <a:r>
                        <a:rPr lang="en-US" sz="1700" dirty="0">
                          <a:solidFill>
                            <a:srgbClr val="0070C0"/>
                          </a:solidFill>
                        </a:rPr>
                        <a:t> </a:t>
                      </a:r>
                    </a:p>
                    <a:p>
                      <a:pPr marL="285750" indent="-285750">
                        <a:lnSpc>
                          <a:spcPct val="120000"/>
                        </a:lnSpc>
                        <a:spcBef>
                          <a:spcPts val="0"/>
                        </a:spcBef>
                        <a:buFont typeface="Arial" panose="020B0604020202020204" pitchFamily="34" charset="0"/>
                        <a:buChar char="•"/>
                      </a:pPr>
                      <a:r>
                        <a:rPr lang="en-US" sz="1700" b="1" dirty="0">
                          <a:solidFill>
                            <a:srgbClr val="0070C0"/>
                          </a:solidFill>
                        </a:rPr>
                        <a:t>Select </a:t>
                      </a:r>
                      <a:r>
                        <a:rPr lang="en-US" sz="1700" b="0" baseline="0" dirty="0">
                          <a:solidFill>
                            <a:srgbClr val="0070C0"/>
                          </a:solidFill>
                        </a:rPr>
                        <a:t>EF(s) used to estimate emissions</a:t>
                      </a:r>
                    </a:p>
                    <a:p>
                      <a:pPr marL="285750" indent="-285750">
                        <a:lnSpc>
                          <a:spcPct val="120000"/>
                        </a:lnSpc>
                        <a:spcBef>
                          <a:spcPts val="0"/>
                        </a:spcBef>
                        <a:buFont typeface="Arial" panose="020B0604020202020204" pitchFamily="34" charset="0"/>
                        <a:buChar char="•"/>
                      </a:pPr>
                      <a:r>
                        <a:rPr lang="en-US" sz="1700" b="1" baseline="0" dirty="0">
                          <a:solidFill>
                            <a:srgbClr val="0070C0"/>
                          </a:solidFill>
                        </a:rPr>
                        <a:t>Select Save</a:t>
                      </a:r>
                      <a:endParaRPr lang="en-US" sz="1700" b="1" dirty="0">
                        <a:solidFill>
                          <a:srgbClr val="0070C0"/>
                        </a:solidFill>
                      </a:endParaRPr>
                    </a:p>
                    <a:p>
                      <a:pPr>
                        <a:lnSpc>
                          <a:spcPct val="120000"/>
                        </a:lnSpc>
                        <a:spcBef>
                          <a:spcPts val="0"/>
                        </a:spcBef>
                      </a:pPr>
                      <a:endParaRPr lang="en-US" sz="1700" dirty="0">
                        <a:solidFill>
                          <a:srgbClr val="0070C0"/>
                        </a:solidFill>
                      </a:endParaRPr>
                    </a:p>
                    <a:p>
                      <a:pPr marL="0" indent="0">
                        <a:lnSpc>
                          <a:spcPct val="120000"/>
                        </a:lnSpc>
                        <a:spcBef>
                          <a:spcPts val="0"/>
                        </a:spcBef>
                        <a:buNone/>
                      </a:pPr>
                      <a:r>
                        <a:rPr lang="en-US" sz="1700" b="1" dirty="0">
                          <a:solidFill>
                            <a:srgbClr val="0070C0"/>
                          </a:solidFill>
                        </a:rPr>
                        <a:t>To enter the same EF(s) for multiple cells </a:t>
                      </a:r>
                    </a:p>
                    <a:p>
                      <a:pPr marL="285750" indent="-285750">
                        <a:lnSpc>
                          <a:spcPct val="120000"/>
                        </a:lnSpc>
                        <a:spcBef>
                          <a:spcPts val="0"/>
                        </a:spcBef>
                        <a:buFont typeface="Arial" panose="020B0604020202020204" pitchFamily="34" charset="0"/>
                        <a:buChar char="•"/>
                      </a:pPr>
                      <a:r>
                        <a:rPr lang="en-US" sz="1700" b="1" dirty="0">
                          <a:solidFill>
                            <a:srgbClr val="0070C0"/>
                          </a:solidFill>
                        </a:rPr>
                        <a:t>Drag </a:t>
                      </a:r>
                      <a:r>
                        <a:rPr lang="en-US" sz="1700" dirty="0">
                          <a:solidFill>
                            <a:srgbClr val="0070C0"/>
                          </a:solidFill>
                        </a:rPr>
                        <a:t>cursor </a:t>
                      </a:r>
                      <a:r>
                        <a:rPr lang="en-US" sz="1700" b="0" dirty="0">
                          <a:solidFill>
                            <a:srgbClr val="0070C0"/>
                          </a:solidFill>
                        </a:rPr>
                        <a:t>over multiple cells under “EF”</a:t>
                      </a:r>
                    </a:p>
                    <a:p>
                      <a:pPr marL="285750" indent="-285750">
                        <a:lnSpc>
                          <a:spcPct val="120000"/>
                        </a:lnSpc>
                        <a:spcBef>
                          <a:spcPts val="0"/>
                        </a:spcBef>
                        <a:buFont typeface="Arial" panose="020B0604020202020204" pitchFamily="34" charset="0"/>
                        <a:buChar char="•"/>
                      </a:pPr>
                      <a:r>
                        <a:rPr lang="en-US" sz="1700" b="1" dirty="0">
                          <a:solidFill>
                            <a:srgbClr val="0070C0"/>
                          </a:solidFill>
                        </a:rPr>
                        <a:t>Right click </a:t>
                      </a:r>
                      <a:r>
                        <a:rPr lang="en-US" sz="1700" b="0" dirty="0">
                          <a:solidFill>
                            <a:srgbClr val="0070C0"/>
                          </a:solidFill>
                        </a:rPr>
                        <a:t>on selection and select </a:t>
                      </a:r>
                      <a:r>
                        <a:rPr lang="en-US" sz="1700" b="1" dirty="0">
                          <a:solidFill>
                            <a:srgbClr val="0070C0"/>
                          </a:solidFill>
                        </a:rPr>
                        <a:t>Edit</a:t>
                      </a:r>
                      <a:endParaRPr lang="en-US" sz="1700" b="0" dirty="0">
                        <a:solidFill>
                          <a:srgbClr val="0070C0"/>
                        </a:solidFill>
                      </a:endParaRPr>
                    </a:p>
                    <a:p>
                      <a:pPr marL="285750" indent="-285750">
                        <a:lnSpc>
                          <a:spcPct val="120000"/>
                        </a:lnSpc>
                        <a:spcBef>
                          <a:spcPts val="0"/>
                        </a:spcBef>
                        <a:buFont typeface="Arial" panose="020B0604020202020204" pitchFamily="34" charset="0"/>
                        <a:buChar char="•"/>
                      </a:pPr>
                      <a:r>
                        <a:rPr lang="en-US" sz="1700" dirty="0">
                          <a:solidFill>
                            <a:srgbClr val="0070C0"/>
                          </a:solidFill>
                        </a:rPr>
                        <a:t>Check </a:t>
                      </a:r>
                      <a:r>
                        <a:rPr lang="en-US" sz="1700" b="1" dirty="0">
                          <a:solidFill>
                            <a:srgbClr val="0070C0"/>
                          </a:solidFill>
                        </a:rPr>
                        <a:t>box </a:t>
                      </a:r>
                      <a:r>
                        <a:rPr lang="en-US" sz="1700" b="0" dirty="0">
                          <a:solidFill>
                            <a:srgbClr val="0070C0"/>
                          </a:solidFill>
                        </a:rPr>
                        <a:t>for “Apply Notation Key…”.  This applies any EF entered in the data entry field to all selected cells. </a:t>
                      </a:r>
                    </a:p>
                    <a:p>
                      <a:pPr marL="285750" indent="-285750">
                        <a:lnSpc>
                          <a:spcPct val="120000"/>
                        </a:lnSpc>
                        <a:spcBef>
                          <a:spcPts val="0"/>
                        </a:spcBef>
                        <a:buFont typeface="Arial" panose="020B0604020202020204" pitchFamily="34" charset="0"/>
                        <a:buChar char="•"/>
                      </a:pPr>
                      <a:r>
                        <a:rPr lang="en-US" sz="1700" b="1" dirty="0">
                          <a:solidFill>
                            <a:srgbClr val="0070C0"/>
                          </a:solidFill>
                        </a:rPr>
                        <a:t>Select </a:t>
                      </a:r>
                      <a:r>
                        <a:rPr lang="en-US" sz="1700" b="0" baseline="0" dirty="0">
                          <a:solidFill>
                            <a:srgbClr val="0070C0"/>
                          </a:solidFill>
                        </a:rPr>
                        <a:t>EF(s) used to estimate emissions</a:t>
                      </a:r>
                    </a:p>
                    <a:p>
                      <a:pPr marL="285750" indent="-285750">
                        <a:lnSpc>
                          <a:spcPct val="120000"/>
                        </a:lnSpc>
                        <a:spcBef>
                          <a:spcPts val="0"/>
                        </a:spcBef>
                        <a:buFont typeface="Arial" panose="020B0604020202020204" pitchFamily="34" charset="0"/>
                        <a:buChar char="•"/>
                      </a:pPr>
                      <a:r>
                        <a:rPr lang="en-US" sz="1700" b="1" baseline="0" dirty="0">
                          <a:solidFill>
                            <a:srgbClr val="0070C0"/>
                          </a:solidFill>
                        </a:rPr>
                        <a:t>Select Save</a:t>
                      </a:r>
                      <a:endParaRPr lang="en-US" sz="1700" b="1" dirty="0">
                        <a:solidFill>
                          <a:srgbClr val="0070C0"/>
                        </a:solidFill>
                      </a:endParaRPr>
                    </a:p>
                  </a:txBody>
                  <a:tcPr>
                    <a:solidFill>
                      <a:schemeClr val="bg1"/>
                    </a:solidFill>
                  </a:tcPr>
                </a:tc>
                <a:extLst>
                  <a:ext uri="{0D108BD9-81ED-4DB2-BD59-A6C34878D82A}">
                    <a16:rowId xmlns:a16="http://schemas.microsoft.com/office/drawing/2014/main" val="2051623661"/>
                  </a:ext>
                </a:extLst>
              </a:tr>
            </a:tbl>
          </a:graphicData>
        </a:graphic>
      </p:graphicFrame>
      <p:pic>
        <p:nvPicPr>
          <p:cNvPr id="10" name="Picture 9">
            <a:extLst>
              <a:ext uri="{FF2B5EF4-FFF2-40B4-BE49-F238E27FC236}">
                <a16:creationId xmlns:a16="http://schemas.microsoft.com/office/drawing/2014/main" id="{F825803C-F927-6CF2-A4D7-ED1525FA079F}"/>
              </a:ext>
            </a:extLst>
          </p:cNvPr>
          <p:cNvPicPr>
            <a:picLocks noChangeAspect="1"/>
          </p:cNvPicPr>
          <p:nvPr/>
        </p:nvPicPr>
        <p:blipFill>
          <a:blip r:embed="rId3"/>
          <a:stretch>
            <a:fillRect/>
          </a:stretch>
        </p:blipFill>
        <p:spPr>
          <a:xfrm>
            <a:off x="4518249" y="1412442"/>
            <a:ext cx="7474975" cy="1381593"/>
          </a:xfrm>
          <a:prstGeom prst="rect">
            <a:avLst/>
          </a:prstGeom>
        </p:spPr>
      </p:pic>
      <p:sp>
        <p:nvSpPr>
          <p:cNvPr id="6" name="Title 6">
            <a:extLst>
              <a:ext uri="{FF2B5EF4-FFF2-40B4-BE49-F238E27FC236}">
                <a16:creationId xmlns:a16="http://schemas.microsoft.com/office/drawing/2014/main" id="{251B40AA-D7E7-5A47-32F6-6D91D9FBA772}"/>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Providing Information on IPCC EF(s) Used – Pale-blue Cells</a:t>
            </a:r>
          </a:p>
        </p:txBody>
      </p:sp>
      <p:cxnSp>
        <p:nvCxnSpPr>
          <p:cNvPr id="5" name="Straight Arrow Connector 4">
            <a:extLst>
              <a:ext uri="{FF2B5EF4-FFF2-40B4-BE49-F238E27FC236}">
                <a16:creationId xmlns:a16="http://schemas.microsoft.com/office/drawing/2014/main" id="{BE2562B5-BCCC-6C2B-EE5B-4896D5498098}"/>
              </a:ext>
            </a:extLst>
          </p:cNvPr>
          <p:cNvCxnSpPr>
            <a:cxnSpLocks/>
          </p:cNvCxnSpPr>
          <p:nvPr/>
        </p:nvCxnSpPr>
        <p:spPr>
          <a:xfrm>
            <a:off x="10658475" y="1781175"/>
            <a:ext cx="536358" cy="51929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EBA8536D-885B-535C-263A-D503E58E294C}"/>
              </a:ext>
            </a:extLst>
          </p:cNvPr>
          <p:cNvSpPr/>
          <p:nvPr/>
        </p:nvSpPr>
        <p:spPr>
          <a:xfrm>
            <a:off x="7255725" y="3793843"/>
            <a:ext cx="658915" cy="899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6DAB21-14CE-213F-9806-5C71B5EC47F7}"/>
              </a:ext>
            </a:extLst>
          </p:cNvPr>
          <p:cNvSpPr/>
          <p:nvPr/>
        </p:nvSpPr>
        <p:spPr>
          <a:xfrm>
            <a:off x="7066871" y="4886844"/>
            <a:ext cx="3423329" cy="208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BBB0B752-FCD4-020B-FD1D-D5FCA89F90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8" name="Rectangle 17">
            <a:extLst>
              <a:ext uri="{FF2B5EF4-FFF2-40B4-BE49-F238E27FC236}">
                <a16:creationId xmlns:a16="http://schemas.microsoft.com/office/drawing/2014/main" id="{895D4BD0-0BC3-74E3-7C3E-85A82ACD8694}"/>
              </a:ext>
            </a:extLst>
          </p:cNvPr>
          <p:cNvSpPr/>
          <p:nvPr/>
        </p:nvSpPr>
        <p:spPr>
          <a:xfrm>
            <a:off x="7014080" y="3072595"/>
            <a:ext cx="318555" cy="2853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33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693373-B145-2D7C-6372-3838FCB1E50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D8457CE-7C65-CE30-0879-D3B13F529CFE}"/>
              </a:ext>
            </a:extLst>
          </p:cNvPr>
          <p:cNvSpPr txBox="1"/>
          <p:nvPr/>
        </p:nvSpPr>
        <p:spPr>
          <a:xfrm>
            <a:off x="619679" y="1047146"/>
            <a:ext cx="10952641" cy="3739485"/>
          </a:xfrm>
          <a:prstGeom prst="rect">
            <a:avLst/>
          </a:prstGeom>
          <a:noFill/>
        </p:spPr>
        <p:txBody>
          <a:bodyPr wrap="square" rtlCol="0">
            <a:spAutoFit/>
          </a:bodyPr>
          <a:lstStyle/>
          <a:p>
            <a:r>
              <a:rPr kumimoji="1" lang="en-US" sz="2200" dirty="0">
                <a:solidFill>
                  <a:srgbClr val="0070C0"/>
                </a:solidFill>
                <a:latin typeface="+mn-lt"/>
              </a:rPr>
              <a:t>As described above when discussing options to </a:t>
            </a:r>
            <a:r>
              <a:rPr kumimoji="1" lang="en-US" sz="2200" dirty="0">
                <a:solidFill>
                  <a:srgbClr val="0070C0"/>
                </a:solidFill>
                <a:latin typeface="+mn-lt"/>
                <a:hlinkClick r:id="rId2" action="ppaction://hlinksldjump"/>
              </a:rPr>
              <a:t>modify white cells</a:t>
            </a:r>
            <a:r>
              <a:rPr kumimoji="1" lang="en-US" sz="2200" dirty="0">
                <a:solidFill>
                  <a:srgbClr val="0070C0"/>
                </a:solidFill>
                <a:latin typeface="+mn-lt"/>
              </a:rPr>
              <a:t>, there is the possibility to input a “Description” for pale blue cells. </a:t>
            </a:r>
          </a:p>
          <a:p>
            <a:endParaRPr kumimoji="1" lang="en-US" sz="1100" dirty="0">
              <a:solidFill>
                <a:srgbClr val="0070C0"/>
              </a:solidFill>
              <a:latin typeface="+mn-lt"/>
            </a:endParaRPr>
          </a:p>
          <a:p>
            <a:r>
              <a:rPr kumimoji="1" lang="en-US" sz="1900" dirty="0">
                <a:solidFill>
                  <a:srgbClr val="0070C0"/>
                </a:solidFill>
                <a:latin typeface="+mn-lt"/>
              </a:rPr>
              <a:t>As noted earlier, this field is only relevant where the CRT has a “Description” column (e.g. for 2(I)A-H)), in which case this field is pre-populated with description(s)  from the Software to be transferred to the UNFCCC.  For all other cells, including pale blue cells, this field is optional. Information  input here could include documentation for the user, if desired, but this information will </a:t>
            </a:r>
            <a:r>
              <a:rPr kumimoji="1" lang="en-US" sz="1900" u="sng" dirty="0">
                <a:solidFill>
                  <a:srgbClr val="0070C0"/>
                </a:solidFill>
                <a:latin typeface="+mn-lt"/>
              </a:rPr>
              <a:t>not transfer to UNFCCC.</a:t>
            </a:r>
            <a:endParaRPr kumimoji="1" lang="en-US" sz="1900" dirty="0">
              <a:solidFill>
                <a:srgbClr val="0070C0"/>
              </a:solidFill>
              <a:latin typeface="+mn-lt"/>
            </a:endParaRPr>
          </a:p>
          <a:p>
            <a:pPr marL="285750" indent="-285750">
              <a:buFont typeface="Arial" panose="020B0604020202020204" pitchFamily="34" charset="0"/>
              <a:buChar char="•"/>
            </a:pPr>
            <a:endParaRPr lang="en-US" sz="1100" b="1" dirty="0">
              <a:solidFill>
                <a:srgbClr val="0070C0"/>
              </a:solidFill>
              <a:latin typeface="+mn-lt"/>
            </a:endParaRPr>
          </a:p>
          <a:p>
            <a:r>
              <a:rPr lang="en-US" sz="1900" b="1" dirty="0">
                <a:solidFill>
                  <a:srgbClr val="0070C0"/>
                </a:solidFill>
                <a:latin typeface="+mn-lt"/>
              </a:rPr>
              <a:t>To enter a description</a:t>
            </a:r>
          </a:p>
          <a:p>
            <a:pPr marL="180975" indent="-180975">
              <a:buFont typeface="+mj-lt"/>
              <a:buAutoNum type="arabicPeriod"/>
            </a:pPr>
            <a:r>
              <a:rPr lang="en-US" sz="1900" dirty="0">
                <a:solidFill>
                  <a:srgbClr val="0070C0"/>
                </a:solidFill>
                <a:latin typeface="+mn-lt"/>
              </a:rPr>
              <a:t>Either </a:t>
            </a:r>
            <a:r>
              <a:rPr lang="en-US" sz="1900" b="1" dirty="0">
                <a:solidFill>
                  <a:srgbClr val="0070C0"/>
                </a:solidFill>
                <a:latin typeface="+mn-lt"/>
              </a:rPr>
              <a:t>right click or double click </a:t>
            </a:r>
            <a:r>
              <a:rPr lang="en-US" sz="1900" dirty="0">
                <a:solidFill>
                  <a:srgbClr val="0070C0"/>
                </a:solidFill>
                <a:latin typeface="+mn-lt"/>
              </a:rPr>
              <a:t>on the pale blue cell(s) and select </a:t>
            </a:r>
            <a:r>
              <a:rPr lang="en-US" sz="1900" b="1" dirty="0">
                <a:solidFill>
                  <a:srgbClr val="0070C0"/>
                </a:solidFill>
                <a:latin typeface="+mn-lt"/>
              </a:rPr>
              <a:t>Edit.</a:t>
            </a:r>
            <a:endParaRPr lang="en-US" sz="1900" dirty="0">
              <a:solidFill>
                <a:srgbClr val="0070C0"/>
              </a:solidFill>
              <a:latin typeface="+mn-lt"/>
            </a:endParaRPr>
          </a:p>
          <a:p>
            <a:pPr marL="180975" indent="-180975">
              <a:buFont typeface="+mj-lt"/>
              <a:buAutoNum type="arabicPeriod"/>
            </a:pPr>
            <a:r>
              <a:rPr lang="en-US" sz="1900" b="1" dirty="0">
                <a:solidFill>
                  <a:srgbClr val="0070C0"/>
                </a:solidFill>
                <a:latin typeface="+mn-lt"/>
              </a:rPr>
              <a:t>Toggle to Description</a:t>
            </a:r>
            <a:r>
              <a:rPr lang="en-US" sz="1900" dirty="0">
                <a:solidFill>
                  <a:srgbClr val="0070C0"/>
                </a:solidFill>
                <a:latin typeface="+mn-lt"/>
              </a:rPr>
              <a:t>; Input text in box and select </a:t>
            </a:r>
            <a:r>
              <a:rPr lang="en-US" sz="1900" b="1" dirty="0">
                <a:solidFill>
                  <a:srgbClr val="0070C0"/>
                </a:solidFill>
                <a:latin typeface="+mn-lt"/>
              </a:rPr>
              <a:t>Save.</a:t>
            </a:r>
          </a:p>
          <a:p>
            <a:pPr marL="180975" indent="-180975">
              <a:buFont typeface="+mj-lt"/>
              <a:buAutoNum type="arabicPeriod"/>
            </a:pPr>
            <a:r>
              <a:rPr lang="en-US" sz="1900" dirty="0">
                <a:solidFill>
                  <a:srgbClr val="0070C0"/>
                </a:solidFill>
                <a:latin typeface="+mn-lt"/>
              </a:rPr>
              <a:t>To </a:t>
            </a:r>
            <a:r>
              <a:rPr lang="en-US" sz="1900" b="1" dirty="0">
                <a:solidFill>
                  <a:srgbClr val="0070C0"/>
                </a:solidFill>
                <a:latin typeface="+mn-lt"/>
              </a:rPr>
              <a:t>apply the description to all cells</a:t>
            </a:r>
            <a:r>
              <a:rPr lang="en-US" sz="1900" dirty="0">
                <a:solidFill>
                  <a:srgbClr val="0070C0"/>
                </a:solidFill>
                <a:latin typeface="+mn-lt"/>
              </a:rPr>
              <a:t> selected check the box: </a:t>
            </a:r>
            <a:br>
              <a:rPr lang="en-US" sz="1900" dirty="0">
                <a:solidFill>
                  <a:srgbClr val="0070C0"/>
                </a:solidFill>
                <a:latin typeface="+mn-lt"/>
              </a:rPr>
            </a:br>
            <a:r>
              <a:rPr lang="en-US" sz="1900" dirty="0">
                <a:solidFill>
                  <a:srgbClr val="0070C0"/>
                </a:solidFill>
                <a:latin typeface="+mn-lt"/>
              </a:rPr>
              <a:t>“Apply Description specified in the box above to all selected cells</a:t>
            </a:r>
            <a:r>
              <a:rPr lang="en-US" sz="1700" dirty="0">
                <a:solidFill>
                  <a:srgbClr val="0070C0"/>
                </a:solidFill>
                <a:latin typeface="+mn-lt"/>
              </a:rPr>
              <a:t>”  </a:t>
            </a:r>
          </a:p>
        </p:txBody>
      </p:sp>
      <p:pic>
        <p:nvPicPr>
          <p:cNvPr id="16" name="Picture 15">
            <a:extLst>
              <a:ext uri="{FF2B5EF4-FFF2-40B4-BE49-F238E27FC236}">
                <a16:creationId xmlns:a16="http://schemas.microsoft.com/office/drawing/2014/main" id="{BCCCF6FB-045C-5672-58EC-B38339664BCE}"/>
              </a:ext>
            </a:extLst>
          </p:cNvPr>
          <p:cNvPicPr>
            <a:picLocks noChangeAspect="1"/>
          </p:cNvPicPr>
          <p:nvPr/>
        </p:nvPicPr>
        <p:blipFill>
          <a:blip r:embed="rId3"/>
          <a:stretch>
            <a:fillRect/>
          </a:stretch>
        </p:blipFill>
        <p:spPr>
          <a:xfrm>
            <a:off x="6911037" y="3968559"/>
            <a:ext cx="5280963" cy="2169441"/>
          </a:xfrm>
          <a:prstGeom prst="rect">
            <a:avLst/>
          </a:prstGeom>
        </p:spPr>
      </p:pic>
      <p:sp>
        <p:nvSpPr>
          <p:cNvPr id="6" name="Title 6">
            <a:extLst>
              <a:ext uri="{FF2B5EF4-FFF2-40B4-BE49-F238E27FC236}">
                <a16:creationId xmlns:a16="http://schemas.microsoft.com/office/drawing/2014/main" id="{1D715F0A-367D-353A-5BAB-57DC23C8C78E}"/>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Provide a Variable Description – Pale-blue Cells</a:t>
            </a:r>
          </a:p>
        </p:txBody>
      </p:sp>
      <p:pic>
        <p:nvPicPr>
          <p:cNvPr id="2" name="Graphic 1" descr="Award ribbon with star">
            <a:extLst>
              <a:ext uri="{FF2B5EF4-FFF2-40B4-BE49-F238E27FC236}">
                <a16:creationId xmlns:a16="http://schemas.microsoft.com/office/drawing/2014/main" id="{B343CE0E-69C0-61B0-CA67-617A55F096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38000"/>
            <a:ext cx="720000" cy="720000"/>
          </a:xfrm>
          <a:prstGeom prst="rect">
            <a:avLst/>
          </a:prstGeom>
        </p:spPr>
      </p:pic>
    </p:spTree>
    <p:extLst>
      <p:ext uri="{BB962C8B-B14F-4D97-AF65-F5344CB8AC3E}">
        <p14:creationId xmlns:p14="http://schemas.microsoft.com/office/powerpoint/2010/main" val="14904424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5AE7D0-65B0-B539-2EA9-5C17FC500461}"/>
              </a:ext>
            </a:extLst>
          </p:cNvPr>
          <p:cNvPicPr>
            <a:picLocks noChangeAspect="1"/>
          </p:cNvPicPr>
          <p:nvPr/>
        </p:nvPicPr>
        <p:blipFill>
          <a:blip r:embed="rId2"/>
          <a:stretch>
            <a:fillRect/>
          </a:stretch>
        </p:blipFill>
        <p:spPr>
          <a:xfrm>
            <a:off x="5742266" y="1022826"/>
            <a:ext cx="6252503" cy="5125042"/>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197231" y="1022826"/>
            <a:ext cx="5515337" cy="5728090"/>
          </a:xfrm>
        </p:spPr>
        <p:txBody>
          <a:bodyPr>
            <a:normAutofit fontScale="85000" lnSpcReduction="20000"/>
          </a:bodyPr>
          <a:lstStyle/>
          <a:p>
            <a:pPr marL="0" indent="0">
              <a:buNone/>
            </a:pPr>
            <a:endParaRPr lang="en-US" sz="1400" dirty="0">
              <a:solidFill>
                <a:srgbClr val="0070C0"/>
              </a:solidFill>
            </a:endParaRPr>
          </a:p>
          <a:p>
            <a:pPr>
              <a:lnSpc>
                <a:spcPct val="120000"/>
              </a:lnSpc>
              <a:spcAft>
                <a:spcPts val="600"/>
              </a:spcAft>
            </a:pPr>
            <a:r>
              <a:rPr lang="en-US" sz="2100" dirty="0">
                <a:solidFill>
                  <a:srgbClr val="0070C0"/>
                </a:solidFill>
              </a:rPr>
              <a:t>A documentation box allows the user to specify additional textual information at the category level </a:t>
            </a:r>
            <a:r>
              <a:rPr lang="en-US" sz="2100" u="sng" dirty="0">
                <a:solidFill>
                  <a:srgbClr val="0070C0"/>
                </a:solidFill>
              </a:rPr>
              <a:t>for transfer to the UNFCCC.</a:t>
            </a:r>
            <a:endParaRPr lang="en-US" sz="2100" dirty="0">
              <a:solidFill>
                <a:srgbClr val="0070C0"/>
              </a:solidFill>
            </a:endParaRPr>
          </a:p>
          <a:p>
            <a:pPr>
              <a:lnSpc>
                <a:spcPct val="120000"/>
              </a:lnSpc>
              <a:spcAft>
                <a:spcPts val="600"/>
              </a:spcAft>
            </a:pPr>
            <a:r>
              <a:rPr lang="en-US" sz="2100" dirty="0">
                <a:solidFill>
                  <a:srgbClr val="0070C0"/>
                </a:solidFill>
              </a:rPr>
              <a:t>Instructions from the CRT regarding the documentation box can be found in relevant tables.</a:t>
            </a:r>
          </a:p>
          <a:p>
            <a:pPr>
              <a:lnSpc>
                <a:spcPct val="120000"/>
              </a:lnSpc>
              <a:spcAft>
                <a:spcPts val="600"/>
              </a:spcAft>
            </a:pPr>
            <a:r>
              <a:rPr lang="en-US" sz="2100" dirty="0">
                <a:solidFill>
                  <a:srgbClr val="0070C0"/>
                </a:solidFill>
              </a:rPr>
              <a:t>The agreed CRTs contains a white box for entry of documentation in the relevant tables. The UNFCCC has implemented this feature in the UNFCCC ETF Reporting Tool for the user to add documentation at the category level.  IPCC has implemented entry of documentation at the category-level accordingly.</a:t>
            </a:r>
          </a:p>
          <a:p>
            <a:pPr marL="0" indent="0">
              <a:lnSpc>
                <a:spcPct val="120000"/>
              </a:lnSpc>
              <a:buNone/>
            </a:pPr>
            <a:br>
              <a:rPr lang="en-US" sz="1900" b="1" dirty="0">
                <a:solidFill>
                  <a:srgbClr val="0070C0"/>
                </a:solidFill>
              </a:rPr>
            </a:br>
            <a:r>
              <a:rPr lang="en-US" sz="1900" b="1" dirty="0">
                <a:solidFill>
                  <a:srgbClr val="0070C0"/>
                </a:solidFill>
              </a:rPr>
              <a:t>To enter information in the documentation box:</a:t>
            </a:r>
          </a:p>
          <a:p>
            <a:pPr marL="342900" indent="-342900">
              <a:lnSpc>
                <a:spcPct val="120000"/>
              </a:lnSpc>
              <a:buFont typeface="+mj-lt"/>
              <a:buAutoNum type="arabicPeriod"/>
            </a:pPr>
            <a:r>
              <a:rPr lang="en-US" sz="1900" b="1" dirty="0">
                <a:solidFill>
                  <a:srgbClr val="0070C0"/>
                </a:solidFill>
              </a:rPr>
              <a:t>Navigate</a:t>
            </a:r>
            <a:r>
              <a:rPr lang="en-US" sz="1900" dirty="0">
                <a:solidFill>
                  <a:srgbClr val="0070C0"/>
                </a:solidFill>
              </a:rPr>
              <a:t> to category of interest and select the </a:t>
            </a:r>
            <a:r>
              <a:rPr lang="en-US" sz="1900" b="1" dirty="0">
                <a:solidFill>
                  <a:srgbClr val="0070C0"/>
                </a:solidFill>
              </a:rPr>
              <a:t>edit box</a:t>
            </a:r>
            <a:endParaRPr lang="en-US" sz="1900" dirty="0">
              <a:solidFill>
                <a:srgbClr val="0070C0"/>
              </a:solidFill>
            </a:endParaRPr>
          </a:p>
          <a:p>
            <a:pPr marL="342900" indent="-342900">
              <a:lnSpc>
                <a:spcPct val="120000"/>
              </a:lnSpc>
              <a:buFont typeface="+mj-lt"/>
              <a:buAutoNum type="arabicPeriod"/>
            </a:pPr>
            <a:r>
              <a:rPr lang="en-US" sz="1900" b="1" dirty="0">
                <a:solidFill>
                  <a:srgbClr val="0070C0"/>
                </a:solidFill>
              </a:rPr>
              <a:t>Enter</a:t>
            </a:r>
            <a:r>
              <a:rPr lang="en-US" sz="1900" dirty="0">
                <a:solidFill>
                  <a:srgbClr val="0070C0"/>
                </a:solidFill>
              </a:rPr>
              <a:t> text for category, click </a:t>
            </a:r>
            <a:r>
              <a:rPr lang="en-US" sz="1900" b="1" dirty="0">
                <a:solidFill>
                  <a:srgbClr val="0070C0"/>
                </a:solidFill>
              </a:rPr>
              <a:t>Save.</a:t>
            </a:r>
            <a:endParaRPr lang="en-US" sz="1900" dirty="0">
              <a:solidFill>
                <a:srgbClr val="0070C0"/>
              </a:solidFill>
            </a:endParaRPr>
          </a:p>
          <a:p>
            <a:pPr marL="342900" indent="-342900">
              <a:lnSpc>
                <a:spcPct val="120000"/>
              </a:lnSpc>
              <a:buFont typeface="+mj-lt"/>
              <a:buAutoNum type="arabicPeriod"/>
            </a:pPr>
            <a:r>
              <a:rPr lang="en-US" sz="1900" dirty="0">
                <a:solidFill>
                  <a:srgbClr val="0070C0"/>
                </a:solidFill>
              </a:rPr>
              <a:t>The </a:t>
            </a:r>
            <a:r>
              <a:rPr lang="en-US" sz="1900" b="1" dirty="0">
                <a:solidFill>
                  <a:srgbClr val="0070C0"/>
                </a:solidFill>
              </a:rPr>
              <a:t>edit box turns green</a:t>
            </a:r>
            <a:r>
              <a:rPr lang="en-US" sz="1900" dirty="0">
                <a:solidFill>
                  <a:srgbClr val="0070C0"/>
                </a:solidFill>
              </a:rPr>
              <a:t> after documentation is added (e.g. see category 3.D.1.f)</a:t>
            </a:r>
            <a:endParaRPr lang="en-US" sz="1800" b="1" dirty="0">
              <a:solidFill>
                <a:srgbClr val="0070C0"/>
              </a:solidFill>
            </a:endParaRPr>
          </a:p>
        </p:txBody>
      </p:sp>
      <p:sp>
        <p:nvSpPr>
          <p:cNvPr id="6" name="Rectangle 5">
            <a:extLst>
              <a:ext uri="{FF2B5EF4-FFF2-40B4-BE49-F238E27FC236}">
                <a16:creationId xmlns:a16="http://schemas.microsoft.com/office/drawing/2014/main" id="{515234B4-F4C3-6E41-FD29-56B797CEA7C4}"/>
              </a:ext>
            </a:extLst>
          </p:cNvPr>
          <p:cNvSpPr/>
          <p:nvPr/>
        </p:nvSpPr>
        <p:spPr>
          <a:xfrm>
            <a:off x="8214930" y="5315256"/>
            <a:ext cx="2963243" cy="332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28575">
                <a:noFill/>
              </a:ln>
            </a:endParaRPr>
          </a:p>
        </p:txBody>
      </p:sp>
      <p:sp>
        <p:nvSpPr>
          <p:cNvPr id="7" name="Rectangle 6">
            <a:extLst>
              <a:ext uri="{FF2B5EF4-FFF2-40B4-BE49-F238E27FC236}">
                <a16:creationId xmlns:a16="http://schemas.microsoft.com/office/drawing/2014/main" id="{62549786-E4C4-3D61-4E14-7DB56FF26401}"/>
              </a:ext>
            </a:extLst>
          </p:cNvPr>
          <p:cNvSpPr/>
          <p:nvPr/>
        </p:nvSpPr>
        <p:spPr>
          <a:xfrm>
            <a:off x="8868517" y="4855408"/>
            <a:ext cx="3096554" cy="12522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7BD042E2-E63B-6679-5953-75B025416CF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Add Notes to Documentation Boxes</a:t>
            </a:r>
          </a:p>
        </p:txBody>
      </p:sp>
      <p:pic>
        <p:nvPicPr>
          <p:cNvPr id="2" name="Graphic 1" descr="Badge 1 with solid fill">
            <a:extLst>
              <a:ext uri="{FF2B5EF4-FFF2-40B4-BE49-F238E27FC236}">
                <a16:creationId xmlns:a16="http://schemas.microsoft.com/office/drawing/2014/main" id="{40309DED-4CB1-51D9-5934-93215CBFC3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5450" y="2378611"/>
            <a:ext cx="352424" cy="352424"/>
          </a:xfrm>
          <a:prstGeom prst="rect">
            <a:avLst/>
          </a:prstGeom>
        </p:spPr>
      </p:pic>
      <p:pic>
        <p:nvPicPr>
          <p:cNvPr id="9" name="Graphic 8" descr="Badge 3 with solid fill">
            <a:extLst>
              <a:ext uri="{FF2B5EF4-FFF2-40B4-BE49-F238E27FC236}">
                <a16:creationId xmlns:a16="http://schemas.microsoft.com/office/drawing/2014/main" id="{80D05401-6EE9-B789-2D36-173880210F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89720" y="3237305"/>
            <a:ext cx="356616" cy="356616"/>
          </a:xfrm>
          <a:prstGeom prst="rect">
            <a:avLst/>
          </a:prstGeom>
        </p:spPr>
      </p:pic>
      <p:pic>
        <p:nvPicPr>
          <p:cNvPr id="11" name="Graphic 10" descr="Award ribbon with star">
            <a:extLst>
              <a:ext uri="{FF2B5EF4-FFF2-40B4-BE49-F238E27FC236}">
                <a16:creationId xmlns:a16="http://schemas.microsoft.com/office/drawing/2014/main" id="{73A90377-9492-A370-67D2-28FA3C4C25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pic>
        <p:nvPicPr>
          <p:cNvPr id="18" name="Picture 17">
            <a:extLst>
              <a:ext uri="{FF2B5EF4-FFF2-40B4-BE49-F238E27FC236}">
                <a16:creationId xmlns:a16="http://schemas.microsoft.com/office/drawing/2014/main" id="{A7BF4B76-4E7A-4698-8638-055EB386E752}"/>
              </a:ext>
            </a:extLst>
          </p:cNvPr>
          <p:cNvPicPr>
            <a:picLocks noChangeAspect="1"/>
          </p:cNvPicPr>
          <p:nvPr/>
        </p:nvPicPr>
        <p:blipFill>
          <a:blip r:embed="rId9"/>
          <a:stretch>
            <a:fillRect/>
          </a:stretch>
        </p:blipFill>
        <p:spPr>
          <a:xfrm>
            <a:off x="8476528" y="2759752"/>
            <a:ext cx="3153622" cy="1651189"/>
          </a:xfrm>
          <a:prstGeom prst="rect">
            <a:avLst/>
          </a:prstGeom>
        </p:spPr>
      </p:pic>
      <p:pic>
        <p:nvPicPr>
          <p:cNvPr id="4" name="Graphic 3" descr="Badge with solid fill">
            <a:extLst>
              <a:ext uri="{FF2B5EF4-FFF2-40B4-BE49-F238E27FC236}">
                <a16:creationId xmlns:a16="http://schemas.microsoft.com/office/drawing/2014/main" id="{E9DF0741-756D-0DB0-839F-DEB3F29DF13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22322" y="3407038"/>
            <a:ext cx="356616" cy="356616"/>
          </a:xfrm>
          <a:prstGeom prst="rect">
            <a:avLst/>
          </a:prstGeom>
        </p:spPr>
      </p:pic>
    </p:spTree>
    <p:extLst>
      <p:ext uri="{BB962C8B-B14F-4D97-AF65-F5344CB8AC3E}">
        <p14:creationId xmlns:p14="http://schemas.microsoft.com/office/powerpoint/2010/main" val="344622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3B6EE-74F0-D80E-C8BA-E4374A1FC300}"/>
              </a:ext>
            </a:extLst>
          </p:cNvPr>
          <p:cNvPicPr>
            <a:picLocks noChangeAspect="1"/>
          </p:cNvPicPr>
          <p:nvPr/>
        </p:nvPicPr>
        <p:blipFill>
          <a:blip r:embed="rId3"/>
          <a:stretch>
            <a:fillRect/>
          </a:stretch>
        </p:blipFill>
        <p:spPr>
          <a:xfrm>
            <a:off x="4916872" y="1126649"/>
            <a:ext cx="7275128" cy="4130061"/>
          </a:xfrm>
          <a:prstGeom prst="rect">
            <a:avLst/>
          </a:prstGeom>
        </p:spPr>
      </p:pic>
      <p:sp>
        <p:nvSpPr>
          <p:cNvPr id="14" name="TextBox 13">
            <a:extLst>
              <a:ext uri="{FF2B5EF4-FFF2-40B4-BE49-F238E27FC236}">
                <a16:creationId xmlns:a16="http://schemas.microsoft.com/office/drawing/2014/main" id="{785A62D0-3AC3-20F2-2382-33258D3D7CE8}"/>
              </a:ext>
            </a:extLst>
          </p:cNvPr>
          <p:cNvSpPr txBox="1"/>
          <p:nvPr/>
        </p:nvSpPr>
        <p:spPr>
          <a:xfrm>
            <a:off x="303246" y="1132504"/>
            <a:ext cx="4507412" cy="4124206"/>
          </a:xfrm>
          <a:prstGeom prst="rect">
            <a:avLst/>
          </a:prstGeom>
          <a:noFill/>
        </p:spPr>
        <p:txBody>
          <a:bodyPr wrap="square" rtlCol="0">
            <a:spAutoFit/>
          </a:bodyPr>
          <a:lstStyle/>
          <a:p>
            <a:pPr algn="just">
              <a:spcAft>
                <a:spcPts val="600"/>
              </a:spcAft>
            </a:pPr>
            <a:r>
              <a:rPr lang="en-US" b="1" dirty="0">
                <a:solidFill>
                  <a:schemeClr val="bg1"/>
                </a:solidFill>
                <a:highlight>
                  <a:srgbClr val="EF6933"/>
                </a:highlight>
                <a:latin typeface="Frutiger LT Pro 57 Condensed" panose="020B0606020204020204" pitchFamily="34" charset="0"/>
              </a:rPr>
              <a:t>Orange</a:t>
            </a:r>
            <a:r>
              <a:rPr lang="en-US" dirty="0">
                <a:solidFill>
                  <a:schemeClr val="bg1"/>
                </a:solidFill>
                <a:highlight>
                  <a:srgbClr val="EF6933"/>
                </a:highlight>
                <a:latin typeface="Frutiger LT Pro 57 Condensed" panose="020B0606020204020204" pitchFamily="34" charset="0"/>
              </a:rPr>
              <a:t> </a:t>
            </a:r>
            <a:r>
              <a:rPr lang="en-US" b="1" dirty="0">
                <a:solidFill>
                  <a:schemeClr val="bg1"/>
                </a:solidFill>
                <a:highlight>
                  <a:srgbClr val="EF6933"/>
                </a:highlight>
                <a:latin typeface="Frutiger LT Pro 57 Condensed" panose="020B0606020204020204" pitchFamily="34" charset="0"/>
              </a:rPr>
              <a:t>cells</a:t>
            </a:r>
            <a:r>
              <a:rPr lang="en-US" dirty="0">
                <a:solidFill>
                  <a:srgbClr val="0070C0"/>
                </a:solidFill>
                <a:latin typeface="Frutiger LT Pro 57 Condensed" panose="020B0606020204020204" pitchFamily="34" charset="0"/>
              </a:rPr>
              <a:t> contain CRT category names and data aggregations (i.e. IEFs weighted averages and totals)</a:t>
            </a:r>
            <a:endParaRPr lang="en-US" b="1" dirty="0">
              <a:solidFill>
                <a:srgbClr val="0070C0"/>
              </a:solidFill>
              <a:latin typeface="Frutiger LT Pro 57 Condensed" panose="020B0606020204020204" pitchFamily="34" charset="0"/>
            </a:endParaRPr>
          </a:p>
          <a:p>
            <a:pPr marL="285750" indent="-285750" algn="just">
              <a:spcAft>
                <a:spcPts val="600"/>
              </a:spcAft>
              <a:buFont typeface="Arial" panose="020B0604020202020204" pitchFamily="34" charset="0"/>
              <a:buChar char="•"/>
            </a:pPr>
            <a:r>
              <a:rPr lang="en-US" dirty="0">
                <a:solidFill>
                  <a:srgbClr val="0070C0"/>
                </a:solidFill>
                <a:latin typeface="Frutiger LT Pro 57 Condensed" panose="020B0606020204020204" pitchFamily="34" charset="0"/>
              </a:rPr>
              <a:t>Data aggregated in these cells (e.g. AD and emissions) will generally not transfer in the JSON. They will be re-calculated in the UNFCCC ETF Reporting Tool.  Totals have been calculated here for your information and to support QA/QC activities.</a:t>
            </a:r>
          </a:p>
          <a:p>
            <a:pPr marL="285750" indent="-285750" algn="just">
              <a:buFont typeface="Arial" panose="020B0604020202020204" pitchFamily="34" charset="0"/>
              <a:buChar char="•"/>
            </a:pPr>
            <a:r>
              <a:rPr lang="en-US" dirty="0">
                <a:solidFill>
                  <a:srgbClr val="0070C0"/>
                </a:solidFill>
                <a:latin typeface="Frutiger LT Pro 57 Condensed" panose="020B0606020204020204" pitchFamily="34" charset="0"/>
              </a:rPr>
              <a:t>To see the cell formulas for the aggregations, review the mapping file between the </a:t>
            </a:r>
            <a:r>
              <a:rPr lang="en-US" i="1" dirty="0">
                <a:solidFill>
                  <a:srgbClr val="0070C0"/>
                </a:solidFill>
                <a:latin typeface="Frutiger LT Pro 57 Condensed" panose="020B0606020204020204" pitchFamily="34" charset="0"/>
              </a:rPr>
              <a:t>Software </a:t>
            </a:r>
            <a:r>
              <a:rPr lang="en-US" dirty="0">
                <a:solidFill>
                  <a:srgbClr val="0070C0"/>
                </a:solidFill>
                <a:latin typeface="Frutiger LT Pro 57 Condensed" panose="020B0606020204020204" pitchFamily="34" charset="0"/>
              </a:rPr>
              <a:t>and the CRT. Mapping tables can be found as an attachment to the corresponding sector Guidebook.</a:t>
            </a:r>
          </a:p>
        </p:txBody>
      </p:sp>
      <p:grpSp>
        <p:nvGrpSpPr>
          <p:cNvPr id="12" name="Group 11">
            <a:extLst>
              <a:ext uri="{FF2B5EF4-FFF2-40B4-BE49-F238E27FC236}">
                <a16:creationId xmlns:a16="http://schemas.microsoft.com/office/drawing/2014/main" id="{A4FCACC1-7AEE-C150-AD7D-ED4AC0921625}"/>
              </a:ext>
            </a:extLst>
          </p:cNvPr>
          <p:cNvGrpSpPr/>
          <p:nvPr/>
        </p:nvGrpSpPr>
        <p:grpSpPr>
          <a:xfrm>
            <a:off x="2635056" y="5441026"/>
            <a:ext cx="8831647" cy="646331"/>
            <a:chOff x="4445691" y="5762907"/>
            <a:chExt cx="5120084" cy="794869"/>
          </a:xfrm>
        </p:grpSpPr>
        <p:sp>
          <p:nvSpPr>
            <p:cNvPr id="10" name="TextBox 9">
              <a:extLst>
                <a:ext uri="{FF2B5EF4-FFF2-40B4-BE49-F238E27FC236}">
                  <a16:creationId xmlns:a16="http://schemas.microsoft.com/office/drawing/2014/main" id="{515AB29A-D304-C15C-7685-2D7A404F7FF0}"/>
                </a:ext>
              </a:extLst>
            </p:cNvPr>
            <p:cNvSpPr txBox="1"/>
            <p:nvPr/>
          </p:nvSpPr>
          <p:spPr>
            <a:xfrm>
              <a:off x="4696277" y="5762907"/>
              <a:ext cx="4869498" cy="794869"/>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 See the annex to the Energy Guidebook to review the mapping files for the Energy Sector (available at https://www.ipcc-nggip.iges.or.jp/software/index.html)</a:t>
              </a:r>
            </a:p>
          </p:txBody>
        </p:sp>
        <p:pic>
          <p:nvPicPr>
            <p:cNvPr id="11" name="Graphic 10" descr="Lightbulb with solid fill">
              <a:extLst>
                <a:ext uri="{FF2B5EF4-FFF2-40B4-BE49-F238E27FC236}">
                  <a16:creationId xmlns:a16="http://schemas.microsoft.com/office/drawing/2014/main" id="{796F4EE0-5570-E4FA-E3E4-E19F35113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5691" y="5792600"/>
              <a:ext cx="368641" cy="765176"/>
            </a:xfrm>
            <a:prstGeom prst="rect">
              <a:avLst/>
            </a:prstGeom>
          </p:spPr>
        </p:pic>
      </p:grpSp>
      <p:sp>
        <p:nvSpPr>
          <p:cNvPr id="6" name="Rectangle 5">
            <a:extLst>
              <a:ext uri="{FF2B5EF4-FFF2-40B4-BE49-F238E27FC236}">
                <a16:creationId xmlns:a16="http://schemas.microsoft.com/office/drawing/2014/main" id="{6C5C4530-94F8-0CC3-16AB-60DE915D8EFC}"/>
              </a:ext>
            </a:extLst>
          </p:cNvPr>
          <p:cNvSpPr/>
          <p:nvPr/>
        </p:nvSpPr>
        <p:spPr>
          <a:xfrm>
            <a:off x="9291102" y="2209800"/>
            <a:ext cx="2788232" cy="21812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C6BBF2-E8A6-0EBA-220E-5FB27040D0A6}"/>
              </a:ext>
            </a:extLst>
          </p:cNvPr>
          <p:cNvSpPr/>
          <p:nvPr/>
        </p:nvSpPr>
        <p:spPr>
          <a:xfrm>
            <a:off x="6690880" y="2209799"/>
            <a:ext cx="720000" cy="21812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305945B6-B510-2C98-679E-D7BBB69FFC42}"/>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Final Review Category Aggregations </a:t>
            </a:r>
          </a:p>
        </p:txBody>
      </p:sp>
      <p:pic>
        <p:nvPicPr>
          <p:cNvPr id="2" name="Graphic 1" descr="Award ribbon with star">
            <a:extLst>
              <a:ext uri="{FF2B5EF4-FFF2-40B4-BE49-F238E27FC236}">
                <a16:creationId xmlns:a16="http://schemas.microsoft.com/office/drawing/2014/main" id="{0D35CCCA-08A1-0B1F-7EF2-F17C3A57CF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095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First Run</a:t>
            </a:r>
          </a:p>
        </p:txBody>
      </p:sp>
    </p:spTree>
    <p:extLst>
      <p:ext uri="{BB962C8B-B14F-4D97-AF65-F5344CB8AC3E}">
        <p14:creationId xmlns:p14="http://schemas.microsoft.com/office/powerpoint/2010/main" val="295472245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72C70-667C-F082-5195-A48D05F9FC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63A103-D4E0-D151-91C2-E06E84C46BFB}"/>
              </a:ext>
            </a:extLst>
          </p:cNvPr>
          <p:cNvPicPr>
            <a:picLocks noChangeAspect="1"/>
          </p:cNvPicPr>
          <p:nvPr/>
        </p:nvPicPr>
        <p:blipFill>
          <a:blip r:embed="rId3"/>
          <a:stretch>
            <a:fillRect/>
          </a:stretch>
        </p:blipFill>
        <p:spPr>
          <a:xfrm>
            <a:off x="4983245" y="1751261"/>
            <a:ext cx="7074094" cy="2975394"/>
          </a:xfrm>
          <a:prstGeom prst="rect">
            <a:avLst/>
          </a:prstGeom>
        </p:spPr>
      </p:pic>
      <p:grpSp>
        <p:nvGrpSpPr>
          <p:cNvPr id="12" name="Group 11">
            <a:extLst>
              <a:ext uri="{FF2B5EF4-FFF2-40B4-BE49-F238E27FC236}">
                <a16:creationId xmlns:a16="http://schemas.microsoft.com/office/drawing/2014/main" id="{229C1CCA-C14D-F1BE-77B9-CADDA323FC87}"/>
              </a:ext>
            </a:extLst>
          </p:cNvPr>
          <p:cNvGrpSpPr/>
          <p:nvPr/>
        </p:nvGrpSpPr>
        <p:grpSpPr>
          <a:xfrm>
            <a:off x="720001" y="5800267"/>
            <a:ext cx="7985849" cy="637144"/>
            <a:chOff x="4446303" y="5847201"/>
            <a:chExt cx="5193712" cy="783571"/>
          </a:xfrm>
        </p:grpSpPr>
        <p:sp>
          <p:nvSpPr>
            <p:cNvPr id="10" name="TextBox 9">
              <a:extLst>
                <a:ext uri="{FF2B5EF4-FFF2-40B4-BE49-F238E27FC236}">
                  <a16:creationId xmlns:a16="http://schemas.microsoft.com/office/drawing/2014/main" id="{D1EDBFA6-F18C-8069-1568-0DA2315D8712}"/>
                </a:ext>
              </a:extLst>
            </p:cNvPr>
            <p:cNvSpPr txBox="1"/>
            <p:nvPr/>
          </p:nvSpPr>
          <p:spPr>
            <a:xfrm>
              <a:off x="4704073" y="5911605"/>
              <a:ext cx="4935942" cy="719167"/>
            </a:xfrm>
            <a:prstGeom prst="rect">
              <a:avLst/>
            </a:prstGeom>
            <a:noFill/>
          </p:spPr>
          <p:txBody>
            <a:bodyPr wrap="square" rtlCol="0">
              <a:spAutoFit/>
            </a:bodyPr>
            <a:lstStyle/>
            <a:p>
              <a:r>
                <a:rPr lang="en-US" sz="1600" dirty="0">
                  <a:solidFill>
                    <a:srgbClr val="0070C0"/>
                  </a:solidFill>
                  <a:latin typeface="Frutiger LT Pro 57 Condensed" panose="020B0606020204020204" pitchFamily="34" charset="0"/>
                </a:rPr>
                <a:t> e.g. see the annex to the Energy Guidebook to review the mapping files for the Energy Sector (available at </a:t>
              </a:r>
              <a:r>
                <a:rPr lang="en-US" sz="1600" dirty="0">
                  <a:solidFill>
                    <a:srgbClr val="0070C0"/>
                  </a:solidFill>
                  <a:latin typeface="Frutiger LT Pro 57 Condensed" panose="020B0606020204020204" pitchFamily="34" charset="0"/>
                  <a:hlinkClick r:id="rId4"/>
                </a:rPr>
                <a:t>https://www.ipcc-nggip.iges.or.jp/software/index.html</a:t>
              </a:r>
              <a:r>
                <a:rPr lang="en-US" sz="1600" dirty="0">
                  <a:solidFill>
                    <a:srgbClr val="0070C0"/>
                  </a:solidFill>
                  <a:latin typeface="Frutiger LT Pro 57 Condensed" panose="020B0606020204020204" pitchFamily="34" charset="0"/>
                </a:rPr>
                <a:t> )</a:t>
              </a:r>
            </a:p>
          </p:txBody>
        </p:sp>
        <p:pic>
          <p:nvPicPr>
            <p:cNvPr id="11" name="Graphic 10" descr="Lightbulb with solid fill">
              <a:extLst>
                <a:ext uri="{FF2B5EF4-FFF2-40B4-BE49-F238E27FC236}">
                  <a16:creationId xmlns:a16="http://schemas.microsoft.com/office/drawing/2014/main" id="{27EFFC16-9309-8F37-5086-B6EE67A745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6303" y="5847201"/>
              <a:ext cx="351197" cy="728969"/>
            </a:xfrm>
            <a:prstGeom prst="rect">
              <a:avLst/>
            </a:prstGeom>
          </p:spPr>
        </p:pic>
      </p:grpSp>
      <p:sp>
        <p:nvSpPr>
          <p:cNvPr id="6" name="Rectangle 5">
            <a:extLst>
              <a:ext uri="{FF2B5EF4-FFF2-40B4-BE49-F238E27FC236}">
                <a16:creationId xmlns:a16="http://schemas.microsoft.com/office/drawing/2014/main" id="{54B5C189-8549-CF41-11BB-F6A49409347D}"/>
              </a:ext>
            </a:extLst>
          </p:cNvPr>
          <p:cNvSpPr/>
          <p:nvPr/>
        </p:nvSpPr>
        <p:spPr>
          <a:xfrm>
            <a:off x="9057561" y="2776817"/>
            <a:ext cx="1511827" cy="28238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CBBDD3-32B5-9038-BCB1-FB073D3F524A}"/>
              </a:ext>
            </a:extLst>
          </p:cNvPr>
          <p:cNvSpPr/>
          <p:nvPr/>
        </p:nvSpPr>
        <p:spPr>
          <a:xfrm>
            <a:off x="7612970" y="2593041"/>
            <a:ext cx="1511827" cy="16965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666C6E37-3FEE-1D29-C220-660F0ECF2CD2}"/>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Final Review Sector Aggregations </a:t>
            </a:r>
          </a:p>
        </p:txBody>
      </p:sp>
      <p:pic>
        <p:nvPicPr>
          <p:cNvPr id="2" name="Graphic 1" descr="Award ribbon with star">
            <a:extLst>
              <a:ext uri="{FF2B5EF4-FFF2-40B4-BE49-F238E27FC236}">
                <a16:creationId xmlns:a16="http://schemas.microsoft.com/office/drawing/2014/main" id="{834760F1-7F67-114E-E05A-9ACA587A346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grpSp>
        <p:nvGrpSpPr>
          <p:cNvPr id="3" name="Group 2">
            <a:extLst>
              <a:ext uri="{FF2B5EF4-FFF2-40B4-BE49-F238E27FC236}">
                <a16:creationId xmlns:a16="http://schemas.microsoft.com/office/drawing/2014/main" id="{5540F1E0-8653-63A3-2702-24B1266CA468}"/>
              </a:ext>
            </a:extLst>
          </p:cNvPr>
          <p:cNvGrpSpPr/>
          <p:nvPr/>
        </p:nvGrpSpPr>
        <p:grpSpPr>
          <a:xfrm>
            <a:off x="303245" y="761357"/>
            <a:ext cx="4680000" cy="4955203"/>
            <a:chOff x="303245" y="761357"/>
            <a:chExt cx="4680000" cy="4955203"/>
          </a:xfrm>
        </p:grpSpPr>
        <p:sp>
          <p:nvSpPr>
            <p:cNvPr id="14" name="TextBox 13">
              <a:extLst>
                <a:ext uri="{FF2B5EF4-FFF2-40B4-BE49-F238E27FC236}">
                  <a16:creationId xmlns:a16="http://schemas.microsoft.com/office/drawing/2014/main" id="{6BEB7763-92BD-184F-092D-60D0B06372A0}"/>
                </a:ext>
              </a:extLst>
            </p:cNvPr>
            <p:cNvSpPr txBox="1"/>
            <p:nvPr/>
          </p:nvSpPr>
          <p:spPr>
            <a:xfrm>
              <a:off x="303245" y="761357"/>
              <a:ext cx="4680000" cy="4955203"/>
            </a:xfrm>
            <a:prstGeom prst="rect">
              <a:avLst/>
            </a:prstGeom>
            <a:noFill/>
          </p:spPr>
          <p:txBody>
            <a:bodyPr wrap="square" rtlCol="0">
              <a:spAutoFit/>
            </a:bodyPr>
            <a:lstStyle/>
            <a:p>
              <a:pPr algn="just"/>
              <a:r>
                <a:rPr lang="en-US" sz="1700" dirty="0">
                  <a:solidFill>
                    <a:srgbClr val="0070C0"/>
                  </a:solidFill>
                  <a:latin typeface="Frutiger LT Pro 57 Condensed" panose="020B0606020204020204" pitchFamily="34" charset="0"/>
                </a:rPr>
                <a:t> </a:t>
              </a:r>
              <a:endParaRPr lang="en-US" sz="1700" b="1" dirty="0">
                <a:solidFill>
                  <a:srgbClr val="0070C0"/>
                </a:solidFill>
                <a:latin typeface="Frutiger LT Pro 57 Condensed" panose="020B0606020204020204" pitchFamily="34" charset="0"/>
              </a:endParaRPr>
            </a:p>
            <a:p>
              <a:pPr algn="just">
                <a:spcAft>
                  <a:spcPts val="600"/>
                </a:spcAft>
              </a:pPr>
              <a:r>
                <a:rPr lang="en-US" sz="1700" b="1" dirty="0">
                  <a:solidFill>
                    <a:schemeClr val="bg1"/>
                  </a:solidFill>
                  <a:latin typeface="Frutiger LT Pro 57 Condensed" panose="020B0606020204020204" pitchFamily="34" charset="0"/>
                </a:rPr>
                <a:t>                    </a:t>
              </a:r>
              <a:r>
                <a:rPr lang="en-US" sz="1700" dirty="0">
                  <a:solidFill>
                    <a:srgbClr val="0070C0"/>
                  </a:solidFill>
                  <a:latin typeface="Frutiger LT Pro 57 Condensed" panose="020B0606020204020204" pitchFamily="34" charset="0"/>
                </a:rPr>
                <a:t>contain CRT sector tables and data aggregations, as well as total precursor emissions at the sector level</a:t>
              </a:r>
              <a:endParaRPr lang="en-US" sz="1700" b="1" dirty="0">
                <a:solidFill>
                  <a:srgbClr val="0070C0"/>
                </a:solidFill>
                <a:latin typeface="Frutiger LT Pro 57 Condensed" panose="020B0606020204020204" pitchFamily="34" charset="0"/>
              </a:endParaRPr>
            </a:p>
            <a:p>
              <a:pPr marL="285750" indent="-285750" algn="just">
                <a:spcAft>
                  <a:spcPts val="600"/>
                </a:spcAft>
                <a:buFont typeface="Arial" panose="020B0604020202020204" pitchFamily="34" charset="0"/>
                <a:buChar char="•"/>
              </a:pPr>
              <a:r>
                <a:rPr lang="en-US" sz="1700" dirty="0">
                  <a:solidFill>
                    <a:srgbClr val="0070C0"/>
                  </a:solidFill>
                  <a:latin typeface="Frutiger LT Pro 57 Condensed" panose="020B0606020204020204" pitchFamily="34" charset="0"/>
                </a:rPr>
                <a:t>Data aggregated in these cells (total emissions) will not transfer in the JSON. They will be re-calculated in the UNFCCC ETF Reporting Tool.  Totals have been calculated here for your information and to support QA/QC activities.</a:t>
              </a:r>
            </a:p>
            <a:p>
              <a:pPr marL="285750" indent="-285750" algn="just">
                <a:buFont typeface="Arial" panose="020B0604020202020204" pitchFamily="34" charset="0"/>
                <a:buChar char="•"/>
              </a:pPr>
              <a:r>
                <a:rPr lang="en-US" sz="1700" dirty="0">
                  <a:solidFill>
                    <a:srgbClr val="0070C0"/>
                  </a:solidFill>
                  <a:latin typeface="Frutiger LT Pro 57 Condensed" panose="020B0606020204020204" pitchFamily="34" charset="0"/>
                </a:rPr>
                <a:t>Some white cells in sector tables (e.g. precursors in the accompanying figure) are mapped from the IPCC Reporting tables of the relevant sector and will transfer to the UNFCCC.</a:t>
              </a:r>
            </a:p>
            <a:p>
              <a:pPr marL="285750" indent="-285750" algn="just">
                <a:buFont typeface="Arial" panose="020B0604020202020204" pitchFamily="34" charset="0"/>
                <a:buChar char="•"/>
              </a:pPr>
              <a:r>
                <a:rPr lang="en-US" sz="1700" dirty="0">
                  <a:solidFill>
                    <a:srgbClr val="0070C0"/>
                  </a:solidFill>
                  <a:latin typeface="Frutiger LT Pro 57 Condensed" panose="020B0606020204020204" pitchFamily="34" charset="0"/>
                </a:rPr>
                <a:t>To see the cell formulas for the aggregations and mappings of all cells, review the mapping file between the </a:t>
              </a:r>
              <a:r>
                <a:rPr lang="en-US" sz="1700" i="1" dirty="0">
                  <a:solidFill>
                    <a:srgbClr val="0070C0"/>
                  </a:solidFill>
                  <a:latin typeface="Frutiger LT Pro 57 Condensed" panose="020B0606020204020204" pitchFamily="34" charset="0"/>
                </a:rPr>
                <a:t>Software </a:t>
              </a:r>
              <a:r>
                <a:rPr lang="en-US" sz="1700" dirty="0">
                  <a:solidFill>
                    <a:srgbClr val="0070C0"/>
                  </a:solidFill>
                  <a:latin typeface="Frutiger LT Pro 57 Condensed" panose="020B0606020204020204" pitchFamily="34" charset="0"/>
                </a:rPr>
                <a:t>and the CRT. Mapping tables can be found as an attachment to the corresponding sector Guidebook.</a:t>
              </a:r>
            </a:p>
          </p:txBody>
        </p:sp>
        <p:sp>
          <p:nvSpPr>
            <p:cNvPr id="8" name="TextBox 7">
              <a:extLst>
                <a:ext uri="{FF2B5EF4-FFF2-40B4-BE49-F238E27FC236}">
                  <a16:creationId xmlns:a16="http://schemas.microsoft.com/office/drawing/2014/main" id="{51ED4466-5D22-0EFC-E29E-87279787F18E}"/>
                </a:ext>
              </a:extLst>
            </p:cNvPr>
            <p:cNvSpPr txBox="1"/>
            <p:nvPr/>
          </p:nvSpPr>
          <p:spPr>
            <a:xfrm>
              <a:off x="360000" y="993362"/>
              <a:ext cx="1040175" cy="338554"/>
            </a:xfrm>
            <a:prstGeom prst="rect">
              <a:avLst/>
            </a:prstGeom>
            <a:solidFill>
              <a:srgbClr val="92D050"/>
            </a:solidFill>
          </p:spPr>
          <p:txBody>
            <a:bodyPr wrap="square" rtlCol="0">
              <a:spAutoFit/>
            </a:bodyPr>
            <a:lstStyle/>
            <a:p>
              <a:r>
                <a:rPr lang="en-US" sz="1600" dirty="0">
                  <a:latin typeface="+mj-lt"/>
                </a:rPr>
                <a:t>Green cells</a:t>
              </a:r>
            </a:p>
          </p:txBody>
        </p:sp>
      </p:grpSp>
    </p:spTree>
    <p:extLst>
      <p:ext uri="{BB962C8B-B14F-4D97-AF65-F5344CB8AC3E}">
        <p14:creationId xmlns:p14="http://schemas.microsoft.com/office/powerpoint/2010/main" val="18709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89FF-86C8-4EEE-15BD-4E87C6BD0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A2025-1963-A692-AD87-293708FB80DB}"/>
              </a:ext>
            </a:extLst>
          </p:cNvPr>
          <p:cNvSpPr>
            <a:spLocks noGrp="1"/>
          </p:cNvSpPr>
          <p:nvPr>
            <p:ph type="ctrTitle"/>
          </p:nvPr>
        </p:nvSpPr>
        <p:spPr>
          <a:xfrm>
            <a:off x="1419831" y="352760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4. JSON Export  </a:t>
            </a:r>
            <a:br>
              <a:rPr lang="en-US" b="1" dirty="0">
                <a:latin typeface="Frutiger LT Std 57 Cn" panose="020B0606020204020204" pitchFamily="34" charset="0"/>
                <a:ea typeface="MS Mincho" panose="02020609040205080304" pitchFamily="49" charset="-128"/>
              </a:rPr>
            </a:br>
            <a:br>
              <a:rPr lang="en-US" b="1" dirty="0">
                <a:latin typeface="Frutiger LT Std 57 Cn" panose="020B0606020204020204" pitchFamily="34" charset="0"/>
                <a:ea typeface="MS Mincho" panose="02020609040205080304" pitchFamily="49" charset="-128"/>
              </a:rPr>
            </a:br>
            <a:endParaRPr lang="en-US" b="1" dirty="0">
              <a:latin typeface="Frutiger LT Std 57 Cn" panose="020B0606020204020204" pitchFamily="34" charset="0"/>
              <a:ea typeface="MS Mincho" panose="02020609040205080304" pitchFamily="49" charset="-128"/>
            </a:endParaRPr>
          </a:p>
        </p:txBody>
      </p:sp>
      <p:sp>
        <p:nvSpPr>
          <p:cNvPr id="3" name="TextBox 2">
            <a:extLst>
              <a:ext uri="{FF2B5EF4-FFF2-40B4-BE49-F238E27FC236}">
                <a16:creationId xmlns:a16="http://schemas.microsoft.com/office/drawing/2014/main" id="{03A3561F-3A0B-99A0-1D6A-E6EDEAB7E3D8}"/>
              </a:ext>
            </a:extLst>
          </p:cNvPr>
          <p:cNvSpPr txBox="1"/>
          <p:nvPr/>
        </p:nvSpPr>
        <p:spPr>
          <a:xfrm>
            <a:off x="988887" y="4082968"/>
            <a:ext cx="10214225" cy="2308324"/>
          </a:xfrm>
          <a:prstGeom prst="rect">
            <a:avLst/>
          </a:prstGeom>
          <a:noFill/>
        </p:spPr>
        <p:txBody>
          <a:bodyPr wrap="square" rtlCol="0">
            <a:spAutoFit/>
          </a:bodyPr>
          <a:lstStyle/>
          <a:p>
            <a:pPr algn="ctr"/>
            <a:r>
              <a:rPr lang="en-US" sz="2400" b="1" dirty="0">
                <a:solidFill>
                  <a:schemeClr val="bg1"/>
                </a:solidFill>
                <a:latin typeface="Frutiger LT Std 57 Cn" panose="020B0606020204020204" pitchFamily="34" charset="0"/>
                <a:ea typeface="MS Mincho" panose="02020609040205080304" pitchFamily="49" charset="-128"/>
              </a:rPr>
              <a:t>The IPCC JSON file can be generated for category, table, sector or entire GHG inventory to transfer GHG inventory information</a:t>
            </a:r>
          </a:p>
          <a:p>
            <a:pPr algn="ctr"/>
            <a:endParaRPr lang="en-US" sz="2400" b="1" dirty="0">
              <a:solidFill>
                <a:schemeClr val="bg1"/>
              </a:solidFill>
              <a:latin typeface="Frutiger LT Std 57 Cn" panose="020B0606020204020204" pitchFamily="34" charset="0"/>
              <a:ea typeface="MS Mincho" panose="02020609040205080304" pitchFamily="49" charset="-128"/>
            </a:endParaRPr>
          </a:p>
          <a:p>
            <a:pPr algn="ctr"/>
            <a:r>
              <a:rPr lang="en-US" sz="2400" b="1" dirty="0">
                <a:solidFill>
                  <a:schemeClr val="bg1"/>
                </a:solidFill>
                <a:latin typeface="Frutiger LT Std 57 Cn" panose="020B0606020204020204" pitchFamily="34" charset="0"/>
                <a:ea typeface="MS Mincho" panose="02020609040205080304" pitchFamily="49" charset="-128"/>
              </a:rPr>
              <a:t>CRT “Flex_Summary” is not included in the IPCC JSON file and is exported as a Excel file for inclusion in the NID and /or BTR</a:t>
            </a:r>
            <a:br>
              <a:rPr lang="en-US" sz="2400" b="1" dirty="0">
                <a:solidFill>
                  <a:schemeClr val="bg1"/>
                </a:solidFill>
                <a:latin typeface="Frutiger LT Std 57 Cn" panose="020B0606020204020204" pitchFamily="34" charset="0"/>
                <a:ea typeface="MS Mincho" panose="02020609040205080304" pitchFamily="49" charset="-128"/>
              </a:rPr>
            </a:br>
            <a:endParaRPr lang="en-US" sz="2400" dirty="0">
              <a:solidFill>
                <a:schemeClr val="bg1"/>
              </a:solidFill>
            </a:endParaRPr>
          </a:p>
        </p:txBody>
      </p:sp>
    </p:spTree>
    <p:extLst>
      <p:ext uri="{BB962C8B-B14F-4D97-AF65-F5344CB8AC3E}">
        <p14:creationId xmlns:p14="http://schemas.microsoft.com/office/powerpoint/2010/main" val="172481573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97E9BD-E8CB-C7C5-725A-AA32DC0DD100}"/>
              </a:ext>
            </a:extLst>
          </p:cNvPr>
          <p:cNvPicPr>
            <a:picLocks noChangeAspect="1"/>
          </p:cNvPicPr>
          <p:nvPr/>
        </p:nvPicPr>
        <p:blipFill>
          <a:blip r:embed="rId3"/>
          <a:stretch>
            <a:fillRect/>
          </a:stretch>
        </p:blipFill>
        <p:spPr>
          <a:xfrm>
            <a:off x="6034859" y="1268584"/>
            <a:ext cx="5860015" cy="3624876"/>
          </a:xfrm>
          <a:prstGeom prst="rect">
            <a:avLst/>
          </a:prstGeom>
        </p:spPr>
      </p:pic>
      <p:sp>
        <p:nvSpPr>
          <p:cNvPr id="4" name="TextBox 3">
            <a:extLst>
              <a:ext uri="{FF2B5EF4-FFF2-40B4-BE49-F238E27FC236}">
                <a16:creationId xmlns:a16="http://schemas.microsoft.com/office/drawing/2014/main" id="{EB9A717B-5E88-5BFC-2C48-754D7E4DF8B2}"/>
              </a:ext>
            </a:extLst>
          </p:cNvPr>
          <p:cNvSpPr txBox="1"/>
          <p:nvPr/>
        </p:nvSpPr>
        <p:spPr>
          <a:xfrm>
            <a:off x="297125" y="1449000"/>
            <a:ext cx="5760000" cy="3960000"/>
          </a:xfrm>
          <a:prstGeom prst="rect">
            <a:avLst/>
          </a:prstGeom>
          <a:noFill/>
        </p:spPr>
        <p:txBody>
          <a:bodyPr wrap="square" rtlCol="0">
            <a:spAutoFit/>
          </a:bodyPr>
          <a:lstStyle/>
          <a:p>
            <a:r>
              <a:rPr lang="en-US" dirty="0">
                <a:solidFill>
                  <a:srgbClr val="0070C0"/>
                </a:solidFill>
                <a:latin typeface="+mn-lt"/>
              </a:rPr>
              <a:t>This action allows generation of a JSON file containing information for only the value(s) selected</a:t>
            </a:r>
            <a:br>
              <a:rPr lang="en-US" dirty="0">
                <a:solidFill>
                  <a:srgbClr val="0070C0"/>
                </a:solidFill>
                <a:latin typeface="+mn-lt"/>
              </a:rPr>
            </a:br>
            <a:endParaRPr lang="en-US" i="0" u="none" strike="noStrike" baseline="0" dirty="0">
              <a:solidFill>
                <a:srgbClr val="0070C0"/>
              </a:solidFill>
              <a:latin typeface="+mn-lt"/>
            </a:endParaRPr>
          </a:p>
          <a:p>
            <a:r>
              <a:rPr lang="en-US" dirty="0">
                <a:solidFill>
                  <a:srgbClr val="0070C0"/>
                </a:solidFill>
                <a:latin typeface="+mn-lt"/>
              </a:rPr>
              <a:t>To </a:t>
            </a:r>
            <a:r>
              <a:rPr lang="en-US" b="1" dirty="0">
                <a:solidFill>
                  <a:srgbClr val="0070C0"/>
                </a:solidFill>
                <a:latin typeface="+mn-lt"/>
              </a:rPr>
              <a:t>generate a JSON export file for single cell or multiple cells:  </a:t>
            </a:r>
          </a:p>
          <a:p>
            <a:endParaRPr lang="en-US" b="1" dirty="0">
              <a:solidFill>
                <a:srgbClr val="0070C0"/>
              </a:solidFill>
              <a:latin typeface="+mn-lt"/>
            </a:endParaRPr>
          </a:p>
          <a:p>
            <a:pPr marL="342900" indent="-342900">
              <a:buFont typeface="+mj-lt"/>
              <a:buAutoNum type="arabicPeriod"/>
            </a:pPr>
            <a:r>
              <a:rPr lang="en-US" b="1" dirty="0">
                <a:solidFill>
                  <a:srgbClr val="0070C0"/>
                </a:solidFill>
                <a:latin typeface="+mn-lt"/>
              </a:rPr>
              <a:t>Right click</a:t>
            </a:r>
            <a:r>
              <a:rPr lang="en-US" dirty="0">
                <a:solidFill>
                  <a:srgbClr val="0070C0"/>
                </a:solidFill>
                <a:latin typeface="+mn-lt"/>
              </a:rPr>
              <a:t> on cell(s) of interest</a:t>
            </a:r>
          </a:p>
          <a:p>
            <a:pPr marL="342900" indent="-342900">
              <a:buFont typeface="+mj-lt"/>
              <a:buAutoNum type="arabicPeriod"/>
            </a:pPr>
            <a:r>
              <a:rPr lang="en-US" b="1" dirty="0">
                <a:solidFill>
                  <a:srgbClr val="0070C0"/>
                </a:solidFill>
                <a:latin typeface="+mn-lt"/>
              </a:rPr>
              <a:t>Select JSON Export</a:t>
            </a:r>
          </a:p>
          <a:p>
            <a:pPr marL="342900" indent="-342900">
              <a:buFont typeface="+mj-lt"/>
              <a:buAutoNum type="arabicPeriod"/>
            </a:pPr>
            <a:r>
              <a:rPr lang="en-US" b="1" dirty="0">
                <a:solidFill>
                  <a:srgbClr val="0070C0"/>
                </a:solidFill>
                <a:latin typeface="+mn-lt"/>
              </a:rPr>
              <a:t>Select</a:t>
            </a:r>
            <a:r>
              <a:rPr lang="en-US" dirty="0">
                <a:solidFill>
                  <a:srgbClr val="0070C0"/>
                </a:solidFill>
                <a:latin typeface="+mn-lt"/>
              </a:rPr>
              <a:t> whether you want to Generate the JSON for the </a:t>
            </a:r>
            <a:r>
              <a:rPr lang="en-US" b="1" dirty="0">
                <a:solidFill>
                  <a:srgbClr val="0070C0"/>
                </a:solidFill>
                <a:latin typeface="+mn-lt"/>
              </a:rPr>
              <a:t>Current Year, All Years, </a:t>
            </a:r>
            <a:r>
              <a:rPr lang="en-US" dirty="0">
                <a:solidFill>
                  <a:srgbClr val="0070C0"/>
                </a:solidFill>
                <a:latin typeface="+mn-lt"/>
              </a:rPr>
              <a:t>or </a:t>
            </a:r>
            <a:r>
              <a:rPr lang="en-US" b="1" dirty="0">
                <a:solidFill>
                  <a:srgbClr val="0070C0"/>
                </a:solidFill>
                <a:latin typeface="+mn-lt"/>
              </a:rPr>
              <a:t>Selected Years</a:t>
            </a:r>
          </a:p>
          <a:p>
            <a:pPr marL="342900" indent="-342900">
              <a:buFont typeface="+mj-lt"/>
              <a:buAutoNum type="arabicPeriod"/>
            </a:pPr>
            <a:r>
              <a:rPr lang="en-US" dirty="0">
                <a:solidFill>
                  <a:srgbClr val="0070C0"/>
                </a:solidFill>
                <a:latin typeface="+mn-lt"/>
              </a:rPr>
              <a:t>If </a:t>
            </a:r>
            <a:r>
              <a:rPr lang="en-US" b="1" dirty="0">
                <a:solidFill>
                  <a:srgbClr val="0070C0"/>
                </a:solidFill>
                <a:latin typeface="+mn-lt"/>
              </a:rPr>
              <a:t>Selected Years </a:t>
            </a:r>
            <a:r>
              <a:rPr lang="en-US" dirty="0">
                <a:solidFill>
                  <a:srgbClr val="0070C0"/>
                </a:solidFill>
                <a:latin typeface="+mn-lt"/>
              </a:rPr>
              <a:t>is checked, you will be presented</a:t>
            </a:r>
            <a:br>
              <a:rPr lang="en-US" dirty="0">
                <a:solidFill>
                  <a:srgbClr val="0070C0"/>
                </a:solidFill>
                <a:latin typeface="+mn-lt"/>
              </a:rPr>
            </a:br>
            <a:r>
              <a:rPr lang="en-US" dirty="0">
                <a:solidFill>
                  <a:srgbClr val="0070C0"/>
                </a:solidFill>
                <a:latin typeface="+mn-lt"/>
              </a:rPr>
              <a:t>with a box to select the years from which you would like to generate the JSON</a:t>
            </a:r>
          </a:p>
        </p:txBody>
      </p:sp>
      <p:pic>
        <p:nvPicPr>
          <p:cNvPr id="14" name="Picture 13">
            <a:extLst>
              <a:ext uri="{FF2B5EF4-FFF2-40B4-BE49-F238E27FC236}">
                <a16:creationId xmlns:a16="http://schemas.microsoft.com/office/drawing/2014/main" id="{AF77A763-3DCD-2868-6283-75EE4747C614}"/>
              </a:ext>
            </a:extLst>
          </p:cNvPr>
          <p:cNvPicPr>
            <a:picLocks noChangeAspect="1"/>
          </p:cNvPicPr>
          <p:nvPr/>
        </p:nvPicPr>
        <p:blipFill>
          <a:blip r:embed="rId4"/>
          <a:stretch>
            <a:fillRect/>
          </a:stretch>
        </p:blipFill>
        <p:spPr>
          <a:xfrm>
            <a:off x="7833195" y="4979177"/>
            <a:ext cx="2697645" cy="1537682"/>
          </a:xfrm>
          <a:prstGeom prst="rect">
            <a:avLst/>
          </a:prstGeom>
        </p:spPr>
      </p:pic>
      <p:sp>
        <p:nvSpPr>
          <p:cNvPr id="9" name="Title 6">
            <a:extLst>
              <a:ext uri="{FF2B5EF4-FFF2-40B4-BE49-F238E27FC236}">
                <a16:creationId xmlns:a16="http://schemas.microsoft.com/office/drawing/2014/main" id="{C05614FF-611A-E178-4328-882E81262B0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rPr>
              <a:t>JSON Export – Parameter or Category Level</a:t>
            </a:r>
            <a:endParaRPr lang="en-US" sz="3300" b="1" dirty="0">
              <a:solidFill>
                <a:srgbClr val="990002"/>
              </a:solidFill>
            </a:endParaRPr>
          </a:p>
        </p:txBody>
      </p:sp>
      <p:pic>
        <p:nvPicPr>
          <p:cNvPr id="10" name="Graphic 9" descr="Badge 1 with solid fill">
            <a:extLst>
              <a:ext uri="{FF2B5EF4-FFF2-40B4-BE49-F238E27FC236}">
                <a16:creationId xmlns:a16="http://schemas.microsoft.com/office/drawing/2014/main" id="{19172FB7-7948-D21D-48FA-304CD2245B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13059" y="2880700"/>
            <a:ext cx="352424" cy="352424"/>
          </a:xfrm>
          <a:prstGeom prst="rect">
            <a:avLst/>
          </a:prstGeom>
        </p:spPr>
      </p:pic>
      <p:pic>
        <p:nvPicPr>
          <p:cNvPr id="11" name="Graphic 10" descr="Badge with solid fill">
            <a:extLst>
              <a:ext uri="{FF2B5EF4-FFF2-40B4-BE49-F238E27FC236}">
                <a16:creationId xmlns:a16="http://schemas.microsoft.com/office/drawing/2014/main" id="{33067EB1-4F7B-5393-6563-5F2AE64384E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65772" y="4398997"/>
            <a:ext cx="356616" cy="356616"/>
          </a:xfrm>
          <a:prstGeom prst="rect">
            <a:avLst/>
          </a:prstGeom>
        </p:spPr>
      </p:pic>
      <p:pic>
        <p:nvPicPr>
          <p:cNvPr id="18" name="Graphic 17" descr="Badge 3 with solid fill">
            <a:extLst>
              <a:ext uri="{FF2B5EF4-FFF2-40B4-BE49-F238E27FC236}">
                <a16:creationId xmlns:a16="http://schemas.microsoft.com/office/drawing/2014/main" id="{ECF2017D-C26A-123C-70B6-BE6CDDF5AF6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8258" y="4042381"/>
            <a:ext cx="356616" cy="356616"/>
          </a:xfrm>
          <a:prstGeom prst="rect">
            <a:avLst/>
          </a:prstGeom>
        </p:spPr>
      </p:pic>
      <p:pic>
        <p:nvPicPr>
          <p:cNvPr id="21" name="Graphic 20" descr="Badge 4 with solid fill">
            <a:extLst>
              <a:ext uri="{FF2B5EF4-FFF2-40B4-BE49-F238E27FC236}">
                <a16:creationId xmlns:a16="http://schemas.microsoft.com/office/drawing/2014/main" id="{76CCE8E8-2991-1E31-217A-575F70621FE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87031" y="5391402"/>
            <a:ext cx="356616" cy="356616"/>
          </a:xfrm>
          <a:prstGeom prst="rect">
            <a:avLst/>
          </a:prstGeom>
        </p:spPr>
      </p:pic>
      <p:pic>
        <p:nvPicPr>
          <p:cNvPr id="2" name="Graphic 1" descr="Award ribbon with star">
            <a:extLst>
              <a:ext uri="{FF2B5EF4-FFF2-40B4-BE49-F238E27FC236}">
                <a16:creationId xmlns:a16="http://schemas.microsoft.com/office/drawing/2014/main" id="{424BEA61-7D58-4BCC-3E66-D030D6C8AA5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329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BC26663-6141-8377-99DC-C1249733D00D}"/>
              </a:ext>
            </a:extLst>
          </p:cNvPr>
          <p:cNvPicPr>
            <a:picLocks noChangeAspect="1"/>
          </p:cNvPicPr>
          <p:nvPr/>
        </p:nvPicPr>
        <p:blipFill>
          <a:blip r:embed="rId3"/>
          <a:stretch>
            <a:fillRect/>
          </a:stretch>
        </p:blipFill>
        <p:spPr>
          <a:xfrm>
            <a:off x="5449890" y="1505738"/>
            <a:ext cx="6717283" cy="2986530"/>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152258" y="1112237"/>
            <a:ext cx="5243337" cy="5414492"/>
          </a:xfrm>
        </p:spPr>
        <p:txBody>
          <a:bodyPr>
            <a:normAutofit fontScale="92500"/>
          </a:bodyPr>
          <a:lstStyle/>
          <a:p>
            <a:pPr marL="179388" indent="-179388" algn="just">
              <a:spcBef>
                <a:spcPts val="300"/>
              </a:spcBef>
              <a:spcAft>
                <a:spcPts val="300"/>
              </a:spcAft>
            </a:pPr>
            <a:r>
              <a:rPr lang="en-US" sz="1800" dirty="0">
                <a:solidFill>
                  <a:srgbClr val="0070C0"/>
                </a:solidFill>
              </a:rPr>
              <a:t>This level of JSON export is done from the </a:t>
            </a:r>
            <a:r>
              <a:rPr lang="en-US" sz="1800" b="1" dirty="0">
                <a:solidFill>
                  <a:srgbClr val="0070C0"/>
                </a:solidFill>
              </a:rPr>
              <a:t>CRT Data Set Manager </a:t>
            </a:r>
            <a:endParaRPr lang="en-US" sz="1800" dirty="0">
              <a:solidFill>
                <a:srgbClr val="0070C0"/>
              </a:solidFill>
            </a:endParaRPr>
          </a:p>
          <a:p>
            <a:pPr marL="179388" indent="-179388" algn="just">
              <a:spcBef>
                <a:spcPts val="300"/>
              </a:spcBef>
              <a:spcAft>
                <a:spcPts val="300"/>
              </a:spcAft>
            </a:pPr>
            <a:r>
              <a:rPr lang="en-US" sz="1800" dirty="0">
                <a:solidFill>
                  <a:srgbClr val="0070C0"/>
                </a:solidFill>
              </a:rPr>
              <a:t>All tables of the CRT that belong to the selected CRT Data Set and settings selected below, will be serialized into the JSON file for selected years. </a:t>
            </a:r>
          </a:p>
          <a:p>
            <a:pPr marL="179388" indent="-179388" algn="just">
              <a:spcBef>
                <a:spcPts val="300"/>
              </a:spcBef>
              <a:spcAft>
                <a:spcPts val="300"/>
              </a:spcAft>
            </a:pPr>
            <a:endParaRPr lang="en-US" sz="1800" dirty="0">
              <a:solidFill>
                <a:srgbClr val="0070C0"/>
              </a:solidFill>
            </a:endParaRPr>
          </a:p>
          <a:p>
            <a:pPr marL="0" indent="0" algn="just">
              <a:spcBef>
                <a:spcPts val="300"/>
              </a:spcBef>
              <a:spcAft>
                <a:spcPts val="300"/>
              </a:spcAft>
              <a:buNone/>
            </a:pPr>
            <a:r>
              <a:rPr lang="en-US" sz="1800" b="1" dirty="0">
                <a:solidFill>
                  <a:srgbClr val="0070C0"/>
                </a:solidFill>
              </a:rPr>
              <a:t>To generate JSON file for upload to UNFCCC: </a:t>
            </a:r>
          </a:p>
          <a:p>
            <a:pPr marL="701675" indent="-342900" algn="just">
              <a:spcBef>
                <a:spcPts val="300"/>
              </a:spcBef>
              <a:spcAft>
                <a:spcPts val="300"/>
              </a:spcAft>
              <a:buFont typeface="+mj-lt"/>
              <a:buAutoNum type="arabicPeriod"/>
            </a:pPr>
            <a:r>
              <a:rPr lang="en-US" sz="1800" b="1" dirty="0">
                <a:solidFill>
                  <a:srgbClr val="0070C0"/>
                </a:solidFill>
              </a:rPr>
              <a:t>In CRT Data Set Manager,</a:t>
            </a:r>
            <a:r>
              <a:rPr lang="en-US" sz="1800" dirty="0">
                <a:solidFill>
                  <a:srgbClr val="0070C0"/>
                </a:solidFill>
              </a:rPr>
              <a:t> highlight the </a:t>
            </a:r>
            <a:r>
              <a:rPr lang="en-US" sz="1800" b="1" dirty="0">
                <a:solidFill>
                  <a:srgbClr val="0070C0"/>
                </a:solidFill>
              </a:rPr>
              <a:t>CRT Data Set </a:t>
            </a:r>
            <a:r>
              <a:rPr lang="en-US" sz="1800" dirty="0">
                <a:solidFill>
                  <a:srgbClr val="0070C0"/>
                </a:solidFill>
              </a:rPr>
              <a:t>for which you want to generate a JSON file.</a:t>
            </a:r>
          </a:p>
          <a:p>
            <a:pPr marL="701675" indent="-342900" algn="just">
              <a:spcBef>
                <a:spcPts val="300"/>
              </a:spcBef>
              <a:spcAft>
                <a:spcPts val="300"/>
              </a:spcAft>
              <a:buFont typeface="+mj-lt"/>
              <a:buAutoNum type="arabicPeriod"/>
            </a:pPr>
            <a:r>
              <a:rPr lang="en-US" sz="1800" b="1" dirty="0">
                <a:solidFill>
                  <a:srgbClr val="0070C0"/>
                </a:solidFill>
              </a:rPr>
              <a:t>Select Generate JSON</a:t>
            </a:r>
          </a:p>
          <a:p>
            <a:pPr marL="701675" indent="-342900" algn="just">
              <a:spcBef>
                <a:spcPts val="300"/>
              </a:spcBef>
              <a:spcAft>
                <a:spcPts val="300"/>
              </a:spcAft>
              <a:buFont typeface="+mj-lt"/>
              <a:buAutoNum type="arabicPeriod"/>
            </a:pPr>
            <a:r>
              <a:rPr lang="en-US" sz="1800" b="1" dirty="0">
                <a:solidFill>
                  <a:srgbClr val="0070C0"/>
                </a:solidFill>
              </a:rPr>
              <a:t>Select Sector(s) </a:t>
            </a:r>
            <a:r>
              <a:rPr lang="en-US" sz="1800" dirty="0">
                <a:solidFill>
                  <a:srgbClr val="0070C0"/>
                </a:solidFill>
              </a:rPr>
              <a:t>you would like to include in the JSON file. You may select one, multiple, or all sectors</a:t>
            </a:r>
          </a:p>
          <a:p>
            <a:pPr marL="701675" indent="-342900" algn="just">
              <a:spcBef>
                <a:spcPts val="300"/>
              </a:spcBef>
              <a:spcAft>
                <a:spcPts val="300"/>
              </a:spcAft>
              <a:buFont typeface="+mj-lt"/>
              <a:buAutoNum type="arabicPeriod"/>
            </a:pPr>
            <a:r>
              <a:rPr lang="en-US" sz="1800" b="1" dirty="0">
                <a:solidFill>
                  <a:srgbClr val="0070C0"/>
                </a:solidFill>
              </a:rPr>
              <a:t>Select specific table(s) of the CRT </a:t>
            </a:r>
            <a:r>
              <a:rPr lang="en-US" sz="1800" dirty="0">
                <a:solidFill>
                  <a:srgbClr val="0070C0"/>
                </a:solidFill>
              </a:rPr>
              <a:t>you would like to include in the JSON file. </a:t>
            </a:r>
          </a:p>
          <a:p>
            <a:pPr marL="701675" indent="-342900" algn="just">
              <a:spcBef>
                <a:spcPts val="300"/>
              </a:spcBef>
              <a:spcAft>
                <a:spcPts val="300"/>
              </a:spcAft>
              <a:buFont typeface="+mj-lt"/>
              <a:buAutoNum type="arabicPeriod"/>
            </a:pPr>
            <a:r>
              <a:rPr lang="en-US" sz="1800" b="1" dirty="0">
                <a:solidFill>
                  <a:srgbClr val="0070C0"/>
                </a:solidFill>
              </a:rPr>
              <a:t>Select </a:t>
            </a:r>
            <a:r>
              <a:rPr lang="en-US" sz="1800" dirty="0">
                <a:solidFill>
                  <a:srgbClr val="0070C0"/>
                </a:solidFill>
              </a:rPr>
              <a:t>the </a:t>
            </a:r>
            <a:r>
              <a:rPr lang="en-US" sz="1800" b="1" dirty="0">
                <a:solidFill>
                  <a:srgbClr val="0070C0"/>
                </a:solidFill>
              </a:rPr>
              <a:t>Year(s) </a:t>
            </a:r>
            <a:r>
              <a:rPr lang="en-US" sz="1800" dirty="0">
                <a:solidFill>
                  <a:srgbClr val="0070C0"/>
                </a:solidFill>
              </a:rPr>
              <a:t>you want to include in the 	JSON file. </a:t>
            </a:r>
          </a:p>
          <a:p>
            <a:pPr marL="701675" indent="-342900" algn="just">
              <a:spcBef>
                <a:spcPts val="300"/>
              </a:spcBef>
              <a:spcAft>
                <a:spcPts val="300"/>
              </a:spcAft>
              <a:buFont typeface="+mj-lt"/>
              <a:buAutoNum type="arabicPeriod"/>
            </a:pPr>
            <a:r>
              <a:rPr lang="en-US" sz="1800" b="1" dirty="0">
                <a:solidFill>
                  <a:srgbClr val="0070C0"/>
                </a:solidFill>
              </a:rPr>
              <a:t>Select “OK”</a:t>
            </a:r>
            <a:endParaRPr lang="en-US" sz="1800" b="1" dirty="0">
              <a:solidFill>
                <a:srgbClr val="0070C0"/>
              </a:solidFill>
              <a:latin typeface="Garamond" panose="02020404030301010803" pitchFamily="18" charset="0"/>
            </a:endParaRPr>
          </a:p>
        </p:txBody>
      </p:sp>
      <p:sp>
        <p:nvSpPr>
          <p:cNvPr id="4" name="Title 6">
            <a:extLst>
              <a:ext uri="{FF2B5EF4-FFF2-40B4-BE49-F238E27FC236}">
                <a16:creationId xmlns:a16="http://schemas.microsoft.com/office/drawing/2014/main" id="{3770F424-678C-EBD0-C232-716B6B290116}"/>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JSON Export – Table, Sector or Entire Inventory</a:t>
            </a:r>
            <a:endParaRPr lang="en-US" sz="3300" b="1" dirty="0">
              <a:solidFill>
                <a:srgbClr val="990002"/>
              </a:solidFill>
            </a:endParaRPr>
          </a:p>
        </p:txBody>
      </p:sp>
      <p:grpSp>
        <p:nvGrpSpPr>
          <p:cNvPr id="6" name="Group 5">
            <a:extLst>
              <a:ext uri="{FF2B5EF4-FFF2-40B4-BE49-F238E27FC236}">
                <a16:creationId xmlns:a16="http://schemas.microsoft.com/office/drawing/2014/main" id="{DC8AD286-D309-1425-16B1-76212C9A5816}"/>
              </a:ext>
            </a:extLst>
          </p:cNvPr>
          <p:cNvGrpSpPr/>
          <p:nvPr/>
        </p:nvGrpSpPr>
        <p:grpSpPr>
          <a:xfrm>
            <a:off x="6361603" y="1916886"/>
            <a:ext cx="695237" cy="387990"/>
            <a:chOff x="7898860" y="1484741"/>
            <a:chExt cx="695237" cy="387990"/>
          </a:xfrm>
        </p:grpSpPr>
        <p:pic>
          <p:nvPicPr>
            <p:cNvPr id="8" name="Graphic 7" descr="Badge 1 with solid fill">
              <a:extLst>
                <a:ext uri="{FF2B5EF4-FFF2-40B4-BE49-F238E27FC236}">
                  <a16:creationId xmlns:a16="http://schemas.microsoft.com/office/drawing/2014/main" id="{77676C5C-FF84-E180-FE97-731199A506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1673" y="1520307"/>
              <a:ext cx="352424" cy="352424"/>
            </a:xfrm>
            <a:prstGeom prst="rect">
              <a:avLst/>
            </a:prstGeom>
          </p:spPr>
        </p:pic>
        <p:cxnSp>
          <p:nvCxnSpPr>
            <p:cNvPr id="9" name="Straight Arrow Connector 8">
              <a:extLst>
                <a:ext uri="{FF2B5EF4-FFF2-40B4-BE49-F238E27FC236}">
                  <a16:creationId xmlns:a16="http://schemas.microsoft.com/office/drawing/2014/main" id="{977DAD9D-A49E-7514-AFE7-10EF830124C6}"/>
                </a:ext>
              </a:extLst>
            </p:cNvPr>
            <p:cNvCxnSpPr>
              <a:cxnSpLocks/>
            </p:cNvCxnSpPr>
            <p:nvPr/>
          </p:nvCxnSpPr>
          <p:spPr>
            <a:xfrm flipH="1" flipV="1">
              <a:off x="7898860" y="1484741"/>
              <a:ext cx="301630" cy="2117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C4C11CA-B0BE-C01C-49AE-21791B4FA8BD}"/>
              </a:ext>
            </a:extLst>
          </p:cNvPr>
          <p:cNvGrpSpPr/>
          <p:nvPr/>
        </p:nvGrpSpPr>
        <p:grpSpPr>
          <a:xfrm>
            <a:off x="7643506" y="3348038"/>
            <a:ext cx="803186" cy="586273"/>
            <a:chOff x="8158274" y="2750825"/>
            <a:chExt cx="453611" cy="586273"/>
          </a:xfrm>
        </p:grpSpPr>
        <p:pic>
          <p:nvPicPr>
            <p:cNvPr id="11" name="Graphic 10" descr="Badge with solid fill">
              <a:extLst>
                <a:ext uri="{FF2B5EF4-FFF2-40B4-BE49-F238E27FC236}">
                  <a16:creationId xmlns:a16="http://schemas.microsoft.com/office/drawing/2014/main" id="{B582476B-3199-8C0B-9498-DDA4EEA5D6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1673" y="2750825"/>
              <a:ext cx="201404" cy="356616"/>
            </a:xfrm>
            <a:prstGeom prst="rect">
              <a:avLst/>
            </a:prstGeom>
          </p:spPr>
        </p:pic>
        <p:sp>
          <p:nvSpPr>
            <p:cNvPr id="12" name="Rectangle 11">
              <a:extLst>
                <a:ext uri="{FF2B5EF4-FFF2-40B4-BE49-F238E27FC236}">
                  <a16:creationId xmlns:a16="http://schemas.microsoft.com/office/drawing/2014/main" id="{02D8F7C8-CBF9-AED3-4B0A-5E881A16A1C5}"/>
                </a:ext>
              </a:extLst>
            </p:cNvPr>
            <p:cNvSpPr/>
            <p:nvPr/>
          </p:nvSpPr>
          <p:spPr>
            <a:xfrm>
              <a:off x="8158274" y="3107441"/>
              <a:ext cx="453611" cy="22965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12" descr="Badge 3 with solid fill">
            <a:extLst>
              <a:ext uri="{FF2B5EF4-FFF2-40B4-BE49-F238E27FC236}">
                <a16:creationId xmlns:a16="http://schemas.microsoft.com/office/drawing/2014/main" id="{75E58A24-4087-7035-A7D9-CBB7ED112C8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52439" y="1738578"/>
            <a:ext cx="356616" cy="356616"/>
          </a:xfrm>
          <a:prstGeom prst="rect">
            <a:avLst/>
          </a:prstGeom>
        </p:spPr>
      </p:pic>
      <p:pic>
        <p:nvPicPr>
          <p:cNvPr id="14" name="Graphic 13" descr="Badge 4 with solid fill">
            <a:extLst>
              <a:ext uri="{FF2B5EF4-FFF2-40B4-BE49-F238E27FC236}">
                <a16:creationId xmlns:a16="http://schemas.microsoft.com/office/drawing/2014/main" id="{A2BAB053-E2F2-1557-6DFB-9D61EDF706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08343" y="2539305"/>
            <a:ext cx="356616" cy="356616"/>
          </a:xfrm>
          <a:prstGeom prst="rect">
            <a:avLst/>
          </a:prstGeom>
        </p:spPr>
      </p:pic>
      <p:pic>
        <p:nvPicPr>
          <p:cNvPr id="17" name="Graphic 16" descr="Badge 5 with solid fill">
            <a:extLst>
              <a:ext uri="{FF2B5EF4-FFF2-40B4-BE49-F238E27FC236}">
                <a16:creationId xmlns:a16="http://schemas.microsoft.com/office/drawing/2014/main" id="{F770435F-207B-329D-C4D4-B337FBB382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66700" y="3462867"/>
            <a:ext cx="356616" cy="356616"/>
          </a:xfrm>
          <a:prstGeom prst="rect">
            <a:avLst/>
          </a:prstGeom>
        </p:spPr>
      </p:pic>
      <p:pic>
        <p:nvPicPr>
          <p:cNvPr id="18" name="Graphic 17" descr="Badge 6 with solid fill">
            <a:extLst>
              <a:ext uri="{FF2B5EF4-FFF2-40B4-BE49-F238E27FC236}">
                <a16:creationId xmlns:a16="http://schemas.microsoft.com/office/drawing/2014/main" id="{4000FF9C-AF2F-33B8-6339-5622D6D4BAF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76582" y="4109743"/>
            <a:ext cx="356617" cy="356617"/>
          </a:xfrm>
          <a:prstGeom prst="rect">
            <a:avLst/>
          </a:prstGeom>
        </p:spPr>
      </p:pic>
      <p:grpSp>
        <p:nvGrpSpPr>
          <p:cNvPr id="20" name="Group 19">
            <a:extLst>
              <a:ext uri="{FF2B5EF4-FFF2-40B4-BE49-F238E27FC236}">
                <a16:creationId xmlns:a16="http://schemas.microsoft.com/office/drawing/2014/main" id="{9F197564-0EE6-BF58-C8AD-639A96A429E5}"/>
              </a:ext>
            </a:extLst>
          </p:cNvPr>
          <p:cNvGrpSpPr/>
          <p:nvPr/>
        </p:nvGrpSpPr>
        <p:grpSpPr>
          <a:xfrm>
            <a:off x="5912429" y="4945446"/>
            <a:ext cx="6254744" cy="861774"/>
            <a:chOff x="5912429" y="4945446"/>
            <a:chExt cx="6254744" cy="861774"/>
          </a:xfrm>
        </p:grpSpPr>
        <p:sp>
          <p:nvSpPr>
            <p:cNvPr id="7" name="TextBox 6">
              <a:extLst>
                <a:ext uri="{FF2B5EF4-FFF2-40B4-BE49-F238E27FC236}">
                  <a16:creationId xmlns:a16="http://schemas.microsoft.com/office/drawing/2014/main" id="{6E20DD7D-1045-C16C-773D-0DE5D6613E2A}"/>
                </a:ext>
              </a:extLst>
            </p:cNvPr>
            <p:cNvSpPr txBox="1"/>
            <p:nvPr/>
          </p:nvSpPr>
          <p:spPr>
            <a:xfrm>
              <a:off x="6566226" y="4945446"/>
              <a:ext cx="5600947" cy="861774"/>
            </a:xfrm>
            <a:prstGeom prst="rect">
              <a:avLst/>
            </a:prstGeom>
            <a:noFill/>
          </p:spPr>
          <p:txBody>
            <a:bodyPr wrap="square" rtlCol="0">
              <a:spAutoFit/>
            </a:bodyPr>
            <a:lstStyle/>
            <a:p>
              <a:r>
                <a:rPr lang="en-US" b="1" dirty="0">
                  <a:solidFill>
                    <a:srgbClr val="0070C0"/>
                  </a:solidFill>
                  <a:latin typeface="Frutiger LT Pro 57 Condensed" panose="020B0606020204020204" pitchFamily="34" charset="0"/>
                </a:rPr>
                <a:t>Notes</a:t>
              </a:r>
              <a:r>
                <a:rPr lang="en-US" dirty="0">
                  <a:solidFill>
                    <a:srgbClr val="0070C0"/>
                  </a:solidFill>
                  <a:latin typeface="Frutiger LT Pro 57 Condensed" panose="020B0606020204020204" pitchFamily="34" charset="0"/>
                </a:rPr>
                <a:t>: </a:t>
              </a:r>
              <a:br>
                <a:rPr lang="en-US" dirty="0">
                  <a:solidFill>
                    <a:srgbClr val="0070C0"/>
                  </a:solidFill>
                  <a:latin typeface="Frutiger LT Pro 57 Condensed" panose="020B0606020204020204" pitchFamily="34" charset="0"/>
                </a:rPr>
              </a:br>
              <a:r>
                <a:rPr lang="en-US" sz="1600" dirty="0">
                  <a:solidFill>
                    <a:srgbClr val="0070C0"/>
                  </a:solidFill>
                  <a:latin typeface="Frutiger LT Pro 57 Condensed" panose="020B0606020204020204" pitchFamily="34" charset="0"/>
                </a:rPr>
                <a:t>Recall, to access this screen navigate to the </a:t>
              </a:r>
              <a:r>
                <a:rPr lang="en-US" sz="1600" b="1" dirty="0">
                  <a:solidFill>
                    <a:srgbClr val="0070C0"/>
                  </a:solidFill>
                  <a:latin typeface="Frutiger LT Pro 57 Condensed" panose="020B0606020204020204" pitchFamily="34" charset="0"/>
                </a:rPr>
                <a:t>Main Menu </a:t>
              </a:r>
              <a:r>
                <a:rPr lang="en-US" sz="1600" dirty="0">
                  <a:solidFill>
                    <a:srgbClr val="0070C0"/>
                  </a:solidFill>
                  <a:latin typeface="Frutiger LT Pro 57 Condensed" panose="020B0606020204020204" pitchFamily="34" charset="0"/>
                </a:rPr>
                <a:t>and select </a:t>
              </a:r>
              <a:r>
                <a:rPr lang="en-US" sz="1600" b="1" dirty="0">
                  <a:solidFill>
                    <a:srgbClr val="0070C0"/>
                  </a:solidFill>
                  <a:latin typeface="Frutiger LT Pro 57 Condensed" panose="020B0606020204020204" pitchFamily="34" charset="0"/>
                </a:rPr>
                <a:t>Export/Import / Export </a:t>
              </a:r>
              <a:r>
                <a:rPr lang="en-US" sz="1600" dirty="0">
                  <a:solidFill>
                    <a:srgbClr val="0070C0"/>
                  </a:solidFill>
                  <a:latin typeface="Frutiger LT Pro 57 Condensed" panose="020B0606020204020204" pitchFamily="34" charset="0"/>
                </a:rPr>
                <a:t>/ </a:t>
              </a:r>
              <a:r>
                <a:rPr lang="en-US" sz="1600" b="1" dirty="0">
                  <a:solidFill>
                    <a:srgbClr val="0070C0"/>
                  </a:solidFill>
                  <a:latin typeface="Frutiger LT Pro 57 Condensed" panose="020B0606020204020204" pitchFamily="34" charset="0"/>
                </a:rPr>
                <a:t>UNFCCC </a:t>
              </a:r>
              <a:r>
                <a:rPr lang="en-US" sz="1600" b="1">
                  <a:solidFill>
                    <a:srgbClr val="0070C0"/>
                  </a:solidFill>
                  <a:latin typeface="Frutiger LT Pro 57 Condensed" panose="020B0606020204020204" pitchFamily="34" charset="0"/>
                </a:rPr>
                <a:t>CRT  </a:t>
              </a:r>
              <a:endParaRPr lang="en-US" sz="1600" b="1" dirty="0">
                <a:solidFill>
                  <a:srgbClr val="0070C0"/>
                </a:solidFill>
                <a:latin typeface="Frutiger LT Pro 57 Condensed" panose="020B0606020204020204" pitchFamily="34" charset="0"/>
              </a:endParaRPr>
            </a:p>
          </p:txBody>
        </p:sp>
        <p:pic>
          <p:nvPicPr>
            <p:cNvPr id="19" name="Graphic 18" descr="Lightbulb with solid fill">
              <a:extLst>
                <a:ext uri="{FF2B5EF4-FFF2-40B4-BE49-F238E27FC236}">
                  <a16:creationId xmlns:a16="http://schemas.microsoft.com/office/drawing/2014/main" id="{87BFB397-364C-B749-5476-014DF1D787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12429" y="5002811"/>
              <a:ext cx="599989" cy="599989"/>
            </a:xfrm>
            <a:prstGeom prst="rect">
              <a:avLst/>
            </a:prstGeom>
          </p:spPr>
        </p:pic>
      </p:grpSp>
      <p:pic>
        <p:nvPicPr>
          <p:cNvPr id="2" name="Graphic 1" descr="Award ribbon with star">
            <a:extLst>
              <a:ext uri="{FF2B5EF4-FFF2-40B4-BE49-F238E27FC236}">
                <a16:creationId xmlns:a16="http://schemas.microsoft.com/office/drawing/2014/main" id="{EBA81F11-8610-6D0B-291D-208338CEF8C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10091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6A934B5-0C6C-0948-1C5C-97EA1834E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49" y="2156948"/>
            <a:ext cx="6222766" cy="3504017"/>
          </a:xfrm>
          <a:prstGeom prst="rect">
            <a:avLst/>
          </a:prstGeom>
          <a:ln w="3175">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D118BCEB-6694-F30A-5714-1F083082A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599" y="3429000"/>
            <a:ext cx="4166220" cy="2589814"/>
          </a:xfrm>
          <a:prstGeom prst="rect">
            <a:avLst/>
          </a:prstGeom>
        </p:spPr>
      </p:pic>
      <p:sp>
        <p:nvSpPr>
          <p:cNvPr id="11" name="TextBox 10">
            <a:extLst>
              <a:ext uri="{FF2B5EF4-FFF2-40B4-BE49-F238E27FC236}">
                <a16:creationId xmlns:a16="http://schemas.microsoft.com/office/drawing/2014/main" id="{9FBD5701-94B1-8661-7BFA-E8F9E248FCA6}"/>
              </a:ext>
            </a:extLst>
          </p:cNvPr>
          <p:cNvSpPr txBox="1"/>
          <p:nvPr/>
        </p:nvSpPr>
        <p:spPr>
          <a:xfrm>
            <a:off x="1004366" y="1206164"/>
            <a:ext cx="10183268" cy="369332"/>
          </a:xfrm>
          <a:prstGeom prst="rect">
            <a:avLst/>
          </a:prstGeom>
          <a:noFill/>
        </p:spPr>
        <p:txBody>
          <a:bodyPr wrap="square" rtlCol="0">
            <a:spAutoFit/>
          </a:bodyPr>
          <a:lstStyle/>
          <a:p>
            <a:pPr algn="just"/>
            <a:r>
              <a:rPr lang="en-US" b="1">
                <a:solidFill>
                  <a:srgbClr val="0070C0"/>
                </a:solidFill>
                <a:latin typeface="Frutiger LT Pro 57 Condensed" panose="020B0606020204020204" pitchFamily="34" charset="0"/>
              </a:rPr>
              <a:t>Save</a:t>
            </a:r>
            <a:r>
              <a:rPr lang="en-US">
                <a:solidFill>
                  <a:srgbClr val="0070C0"/>
                </a:solidFill>
                <a:latin typeface="Frutiger LT Pro 57 Condensed" panose="020B0606020204020204" pitchFamily="34" charset="0"/>
              </a:rPr>
              <a:t> the JSON file to your computer. This is the file you can then upload to the UNFCCC ETF Reporting Tool </a:t>
            </a:r>
          </a:p>
        </p:txBody>
      </p:sp>
      <p:sp>
        <p:nvSpPr>
          <p:cNvPr id="4" name="Title 6">
            <a:extLst>
              <a:ext uri="{FF2B5EF4-FFF2-40B4-BE49-F238E27FC236}">
                <a16:creationId xmlns:a16="http://schemas.microsoft.com/office/drawing/2014/main" id="{F0FF366C-51BD-E2DC-4562-B698BE2AA9F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Generate JSON</a:t>
            </a:r>
            <a:endParaRPr lang="en-US" sz="3300" b="1" dirty="0">
              <a:solidFill>
                <a:srgbClr val="990002"/>
              </a:solidFill>
            </a:endParaRPr>
          </a:p>
        </p:txBody>
      </p:sp>
      <p:cxnSp>
        <p:nvCxnSpPr>
          <p:cNvPr id="2" name="Straight Arrow Connector 1">
            <a:extLst>
              <a:ext uri="{FF2B5EF4-FFF2-40B4-BE49-F238E27FC236}">
                <a16:creationId xmlns:a16="http://schemas.microsoft.com/office/drawing/2014/main" id="{101CBB77-6D17-12E9-1263-9E370F30E78F}"/>
              </a:ext>
            </a:extLst>
          </p:cNvPr>
          <p:cNvCxnSpPr>
            <a:cxnSpLocks/>
          </p:cNvCxnSpPr>
          <p:nvPr/>
        </p:nvCxnSpPr>
        <p:spPr>
          <a:xfrm flipH="1">
            <a:off x="2038864" y="4322471"/>
            <a:ext cx="706202" cy="60787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Award ribbon with star">
            <a:extLst>
              <a:ext uri="{FF2B5EF4-FFF2-40B4-BE49-F238E27FC236}">
                <a16:creationId xmlns:a16="http://schemas.microsoft.com/office/drawing/2014/main" id="{92D6ABC7-3585-A3FA-7B48-9D09453341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66746053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4B09-8F91-6A79-491E-D1B21DD88B5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38E614-B4F7-27B2-E460-33DC9C024F02}"/>
              </a:ext>
            </a:extLst>
          </p:cNvPr>
          <p:cNvSpPr>
            <a:spLocks noGrp="1"/>
          </p:cNvSpPr>
          <p:nvPr>
            <p:ph idx="1"/>
          </p:nvPr>
        </p:nvSpPr>
        <p:spPr>
          <a:xfrm>
            <a:off x="196562" y="855761"/>
            <a:ext cx="11848118" cy="952523"/>
          </a:xfrm>
        </p:spPr>
        <p:txBody>
          <a:bodyPr>
            <a:normAutofit/>
          </a:bodyPr>
          <a:lstStyle/>
          <a:p>
            <a:pPr marL="0" indent="0">
              <a:lnSpc>
                <a:spcPct val="120000"/>
              </a:lnSpc>
              <a:spcBef>
                <a:spcPts val="0"/>
              </a:spcBef>
              <a:buNone/>
            </a:pPr>
            <a:endParaRPr lang="en-US" sz="1800" b="1" dirty="0">
              <a:solidFill>
                <a:srgbClr val="0070C0"/>
              </a:solidFill>
            </a:endParaRPr>
          </a:p>
          <a:p>
            <a:pPr marL="0" indent="0">
              <a:lnSpc>
                <a:spcPct val="120000"/>
              </a:lnSpc>
              <a:spcBef>
                <a:spcPts val="0"/>
              </a:spcBef>
              <a:buNone/>
            </a:pPr>
            <a:r>
              <a:rPr lang="en-US" sz="1800" b="1" dirty="0">
                <a:solidFill>
                  <a:srgbClr val="0070C0"/>
                </a:solidFill>
              </a:rPr>
              <a:t>All information on use of “FX” is available for download to Excel aggregated in the “FX Table” available in the visualized CRT </a:t>
            </a:r>
          </a:p>
        </p:txBody>
      </p:sp>
      <p:sp>
        <p:nvSpPr>
          <p:cNvPr id="7" name="Title 6">
            <a:extLst>
              <a:ext uri="{FF2B5EF4-FFF2-40B4-BE49-F238E27FC236}">
                <a16:creationId xmlns:a16="http://schemas.microsoft.com/office/drawing/2014/main" id="{B31E4AA8-9C93-01E5-1BCF-4DA786EAD2DE}"/>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Export to Excel Information on Use of “FX”</a:t>
            </a:r>
          </a:p>
        </p:txBody>
      </p:sp>
      <p:pic>
        <p:nvPicPr>
          <p:cNvPr id="4" name="Graphic 3" descr="Award ribbon with star">
            <a:extLst>
              <a:ext uri="{FF2B5EF4-FFF2-40B4-BE49-F238E27FC236}">
                <a16:creationId xmlns:a16="http://schemas.microsoft.com/office/drawing/2014/main" id="{3E59529D-8EFA-DAA1-9E2D-354C1D63B7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0C9955DE-E517-C06D-EF23-885530F7DB1B}"/>
              </a:ext>
            </a:extLst>
          </p:cNvPr>
          <p:cNvPicPr>
            <a:picLocks noChangeAspect="1"/>
          </p:cNvPicPr>
          <p:nvPr/>
        </p:nvPicPr>
        <p:blipFill>
          <a:blip r:embed="rId5"/>
          <a:stretch>
            <a:fillRect/>
          </a:stretch>
        </p:blipFill>
        <p:spPr>
          <a:xfrm>
            <a:off x="2506507" y="4836239"/>
            <a:ext cx="9605500" cy="1265347"/>
          </a:xfrm>
          <a:prstGeom prst="rect">
            <a:avLst/>
          </a:prstGeom>
        </p:spPr>
      </p:pic>
      <p:pic>
        <p:nvPicPr>
          <p:cNvPr id="12" name="Picture 11">
            <a:extLst>
              <a:ext uri="{FF2B5EF4-FFF2-40B4-BE49-F238E27FC236}">
                <a16:creationId xmlns:a16="http://schemas.microsoft.com/office/drawing/2014/main" id="{FD40030B-5A85-2C4E-B51D-A55D0B911F67}"/>
              </a:ext>
            </a:extLst>
          </p:cNvPr>
          <p:cNvPicPr>
            <a:picLocks noChangeAspect="1"/>
          </p:cNvPicPr>
          <p:nvPr/>
        </p:nvPicPr>
        <p:blipFill>
          <a:blip r:embed="rId6"/>
          <a:stretch>
            <a:fillRect/>
          </a:stretch>
        </p:blipFill>
        <p:spPr>
          <a:xfrm>
            <a:off x="2439180" y="2057009"/>
            <a:ext cx="9672827" cy="2308259"/>
          </a:xfrm>
          <a:prstGeom prst="rect">
            <a:avLst/>
          </a:prstGeom>
        </p:spPr>
      </p:pic>
      <p:pic>
        <p:nvPicPr>
          <p:cNvPr id="15" name="Graphic 14" descr="Badge 1 with solid fill">
            <a:extLst>
              <a:ext uri="{FF2B5EF4-FFF2-40B4-BE49-F238E27FC236}">
                <a16:creationId xmlns:a16="http://schemas.microsoft.com/office/drawing/2014/main" id="{979A88BB-3BC8-ED10-C675-ED41779A97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1582" y="1721805"/>
            <a:ext cx="497450" cy="497450"/>
          </a:xfrm>
          <a:prstGeom prst="rect">
            <a:avLst/>
          </a:prstGeom>
        </p:spPr>
      </p:pic>
      <p:pic>
        <p:nvPicPr>
          <p:cNvPr id="17" name="Graphic 16" descr="Badge with solid fill">
            <a:extLst>
              <a:ext uri="{FF2B5EF4-FFF2-40B4-BE49-F238E27FC236}">
                <a16:creationId xmlns:a16="http://schemas.microsoft.com/office/drawing/2014/main" id="{1D5DB6B0-1FC1-0648-E61A-D392C4B26A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1197" y="2219255"/>
            <a:ext cx="480703" cy="480703"/>
          </a:xfrm>
          <a:prstGeom prst="rect">
            <a:avLst/>
          </a:prstGeom>
        </p:spPr>
      </p:pic>
      <p:sp>
        <p:nvSpPr>
          <p:cNvPr id="18" name="TextBox 17">
            <a:extLst>
              <a:ext uri="{FF2B5EF4-FFF2-40B4-BE49-F238E27FC236}">
                <a16:creationId xmlns:a16="http://schemas.microsoft.com/office/drawing/2014/main" id="{911485E8-04EA-EF4A-E6CB-FEFBC927B131}"/>
              </a:ext>
            </a:extLst>
          </p:cNvPr>
          <p:cNvSpPr txBox="1"/>
          <p:nvPr/>
        </p:nvSpPr>
        <p:spPr>
          <a:xfrm>
            <a:off x="102145" y="1970530"/>
            <a:ext cx="2255791" cy="4031873"/>
          </a:xfrm>
          <a:prstGeom prst="rect">
            <a:avLst/>
          </a:prstGeom>
          <a:noFill/>
        </p:spPr>
        <p:txBody>
          <a:bodyPr wrap="square" rtlCol="0">
            <a:spAutoFit/>
          </a:bodyPr>
          <a:lstStyle/>
          <a:p>
            <a:r>
              <a:rPr lang="en-US" sz="1600" b="1" dirty="0">
                <a:solidFill>
                  <a:srgbClr val="0070C0"/>
                </a:solidFill>
                <a:latin typeface="+mj-lt"/>
              </a:rPr>
              <a:t>To view and download information on “FX”</a:t>
            </a:r>
          </a:p>
          <a:p>
            <a:endParaRPr lang="en-US" sz="1600" dirty="0">
              <a:solidFill>
                <a:srgbClr val="0070C0"/>
              </a:solidFill>
              <a:latin typeface="+mj-lt"/>
            </a:endParaRPr>
          </a:p>
          <a:p>
            <a:pPr marL="342900" indent="-342900">
              <a:buAutoNum type="arabicPeriod"/>
            </a:pPr>
            <a:r>
              <a:rPr lang="en-US" sz="1600" dirty="0">
                <a:solidFill>
                  <a:srgbClr val="0070C0"/>
                </a:solidFill>
                <a:latin typeface="+mj-lt"/>
              </a:rPr>
              <a:t>In visualized CRT navigate to Sector </a:t>
            </a:r>
            <a:r>
              <a:rPr lang="en-US" sz="1600" b="1" dirty="0">
                <a:solidFill>
                  <a:srgbClr val="0070C0"/>
                </a:solidFill>
                <a:latin typeface="+mj-lt"/>
              </a:rPr>
              <a:t>Summaries</a:t>
            </a:r>
          </a:p>
          <a:p>
            <a:pPr marL="342900" indent="-342900">
              <a:buAutoNum type="arabicPeriod"/>
            </a:pPr>
            <a:endParaRPr lang="en-US" sz="1600" dirty="0">
              <a:solidFill>
                <a:srgbClr val="0070C0"/>
              </a:solidFill>
              <a:latin typeface="+mj-lt"/>
            </a:endParaRPr>
          </a:p>
          <a:p>
            <a:pPr marL="342900" indent="-342900">
              <a:buAutoNum type="arabicPeriod"/>
            </a:pPr>
            <a:r>
              <a:rPr lang="en-US" sz="1600" dirty="0">
                <a:solidFill>
                  <a:srgbClr val="0070C0"/>
                </a:solidFill>
                <a:latin typeface="+mj-lt"/>
              </a:rPr>
              <a:t>Select tab </a:t>
            </a:r>
            <a:r>
              <a:rPr lang="en-US" sz="1600" b="1" dirty="0">
                <a:solidFill>
                  <a:srgbClr val="0070C0"/>
                </a:solidFill>
                <a:latin typeface="+mj-lt"/>
              </a:rPr>
              <a:t>FX Table</a:t>
            </a:r>
          </a:p>
          <a:p>
            <a:pPr marL="342900" indent="-342900">
              <a:buAutoNum type="arabicPeriod"/>
            </a:pPr>
            <a:endParaRPr lang="en-US" sz="1600" dirty="0">
              <a:solidFill>
                <a:srgbClr val="0070C0"/>
              </a:solidFill>
              <a:latin typeface="+mj-lt"/>
            </a:endParaRPr>
          </a:p>
          <a:p>
            <a:pPr marL="342900" indent="-342900">
              <a:buAutoNum type="arabicPeriod"/>
            </a:pPr>
            <a:r>
              <a:rPr lang="en-US" sz="1600" dirty="0">
                <a:solidFill>
                  <a:srgbClr val="0070C0"/>
                </a:solidFill>
                <a:latin typeface="+mj-lt"/>
              </a:rPr>
              <a:t>Select </a:t>
            </a:r>
            <a:r>
              <a:rPr lang="en-US" sz="1600" b="1" dirty="0">
                <a:solidFill>
                  <a:srgbClr val="0070C0"/>
                </a:solidFill>
                <a:latin typeface="+mj-lt"/>
              </a:rPr>
              <a:t>Export to Excel</a:t>
            </a:r>
          </a:p>
          <a:p>
            <a:pPr marL="342900" indent="-342900">
              <a:buAutoNum type="arabicPeriod"/>
            </a:pPr>
            <a:endParaRPr lang="en-US" sz="1600" b="1" dirty="0">
              <a:solidFill>
                <a:srgbClr val="0070C0"/>
              </a:solidFill>
              <a:latin typeface="+mj-lt"/>
            </a:endParaRPr>
          </a:p>
          <a:p>
            <a:pPr marL="342900" indent="-342900">
              <a:buAutoNum type="arabicPeriod"/>
            </a:pPr>
            <a:r>
              <a:rPr lang="en-US" sz="1600" dirty="0">
                <a:solidFill>
                  <a:srgbClr val="0070C0"/>
                </a:solidFill>
                <a:latin typeface="+mj-lt"/>
              </a:rPr>
              <a:t>The Excel file, may be included in BTR or NID.</a:t>
            </a:r>
          </a:p>
          <a:p>
            <a:pPr marL="342900" indent="-342900">
              <a:buAutoNum type="arabicPeriod"/>
            </a:pPr>
            <a:endParaRPr lang="en-US" sz="1600" dirty="0">
              <a:solidFill>
                <a:srgbClr val="0070C0"/>
              </a:solidFill>
              <a:latin typeface="+mj-lt"/>
            </a:endParaRPr>
          </a:p>
        </p:txBody>
      </p:sp>
      <p:pic>
        <p:nvPicPr>
          <p:cNvPr id="21" name="Graphic 20" descr="Badge 3 with solid fill">
            <a:extLst>
              <a:ext uri="{FF2B5EF4-FFF2-40B4-BE49-F238E27FC236}">
                <a16:creationId xmlns:a16="http://schemas.microsoft.com/office/drawing/2014/main" id="{DF1C21B5-A69F-9041-EC1C-AFEF36696F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36387" y="2313995"/>
            <a:ext cx="502920" cy="502920"/>
          </a:xfrm>
          <a:prstGeom prst="rect">
            <a:avLst/>
          </a:prstGeom>
        </p:spPr>
      </p:pic>
      <p:pic>
        <p:nvPicPr>
          <p:cNvPr id="24" name="Graphic 23" descr="Badge 4 with solid fill">
            <a:extLst>
              <a:ext uri="{FF2B5EF4-FFF2-40B4-BE49-F238E27FC236}">
                <a16:creationId xmlns:a16="http://schemas.microsoft.com/office/drawing/2014/main" id="{C3E7626B-1D08-B074-8735-162CD2E32F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06476" y="5288858"/>
            <a:ext cx="502920" cy="502920"/>
          </a:xfrm>
          <a:prstGeom prst="rect">
            <a:avLst/>
          </a:prstGeom>
        </p:spPr>
      </p:pic>
      <p:sp>
        <p:nvSpPr>
          <p:cNvPr id="25" name="TextBox 24">
            <a:extLst>
              <a:ext uri="{FF2B5EF4-FFF2-40B4-BE49-F238E27FC236}">
                <a16:creationId xmlns:a16="http://schemas.microsoft.com/office/drawing/2014/main" id="{760C7E26-8047-E84C-5B46-4A2B894B3658}"/>
              </a:ext>
            </a:extLst>
          </p:cNvPr>
          <p:cNvSpPr txBox="1"/>
          <p:nvPr/>
        </p:nvSpPr>
        <p:spPr>
          <a:xfrm>
            <a:off x="6778787" y="4505163"/>
            <a:ext cx="2062480" cy="369332"/>
          </a:xfrm>
          <a:prstGeom prst="rect">
            <a:avLst/>
          </a:prstGeom>
          <a:noFill/>
        </p:spPr>
        <p:txBody>
          <a:bodyPr wrap="square" rtlCol="0">
            <a:spAutoFit/>
          </a:bodyPr>
          <a:lstStyle/>
          <a:p>
            <a:pPr algn="ctr"/>
            <a:r>
              <a:rPr lang="en-US" dirty="0">
                <a:solidFill>
                  <a:srgbClr val="FF0000"/>
                </a:solidFill>
              </a:rPr>
              <a:t>Export to Excel</a:t>
            </a:r>
          </a:p>
        </p:txBody>
      </p:sp>
      <p:sp>
        <p:nvSpPr>
          <p:cNvPr id="26" name="TextBox 25">
            <a:extLst>
              <a:ext uri="{FF2B5EF4-FFF2-40B4-BE49-F238E27FC236}">
                <a16:creationId xmlns:a16="http://schemas.microsoft.com/office/drawing/2014/main" id="{907AEE9B-C29B-8647-8E51-68D2A123A11A}"/>
              </a:ext>
            </a:extLst>
          </p:cNvPr>
          <p:cNvSpPr txBox="1"/>
          <p:nvPr/>
        </p:nvSpPr>
        <p:spPr>
          <a:xfrm>
            <a:off x="6819427" y="2456989"/>
            <a:ext cx="2062480" cy="369332"/>
          </a:xfrm>
          <a:prstGeom prst="rect">
            <a:avLst/>
          </a:prstGeom>
          <a:noFill/>
        </p:spPr>
        <p:txBody>
          <a:bodyPr wrap="square" rtlCol="0">
            <a:spAutoFit/>
          </a:bodyPr>
          <a:lstStyle/>
          <a:p>
            <a:r>
              <a:rPr lang="en-US">
                <a:solidFill>
                  <a:srgbClr val="FF0000"/>
                </a:solidFill>
              </a:rPr>
              <a:t>Visualized CRT</a:t>
            </a:r>
          </a:p>
        </p:txBody>
      </p:sp>
    </p:spTree>
    <p:extLst>
      <p:ext uri="{BB962C8B-B14F-4D97-AF65-F5344CB8AC3E}">
        <p14:creationId xmlns:p14="http://schemas.microsoft.com/office/powerpoint/2010/main" val="378466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4CE2-0FAC-77F8-4E29-70DB3C814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C05D4-230B-1362-8FA8-6333FFFF9066}"/>
              </a:ext>
            </a:extLst>
          </p:cNvPr>
          <p:cNvSpPr>
            <a:spLocks noGrp="1"/>
          </p:cNvSpPr>
          <p:nvPr>
            <p:ph type="ctrTitle"/>
          </p:nvPr>
        </p:nvSpPr>
        <p:spPr>
          <a:xfrm>
            <a:off x="1419831" y="3527605"/>
            <a:ext cx="9143999" cy="1110727"/>
          </a:xfrm>
        </p:spPr>
        <p:txBody>
          <a:bodyPr>
            <a:noAutofit/>
          </a:bodyPr>
          <a:lstStyle/>
          <a:p>
            <a:r>
              <a:rPr lang="en-US" b="1">
                <a:latin typeface="Frutiger LT Std 57 Cn" panose="020B0606020204020204" pitchFamily="34" charset="0"/>
                <a:ea typeface="MS Mincho" panose="02020609040205080304" pitchFamily="49" charset="-128"/>
              </a:rPr>
              <a:t>Upload to UNFCCC ETF Inventory Reporting Tool</a:t>
            </a:r>
            <a:br>
              <a:rPr lang="en-US" b="1">
                <a:latin typeface="Frutiger LT Std 57 Cn" panose="020B0606020204020204" pitchFamily="34" charset="0"/>
                <a:ea typeface="MS Mincho" panose="02020609040205080304" pitchFamily="49" charset="-128"/>
              </a:rPr>
            </a:br>
            <a:br>
              <a:rPr lang="en-US" b="1">
                <a:latin typeface="Frutiger LT Std 57 Cn" panose="020B0606020204020204" pitchFamily="34" charset="0"/>
                <a:ea typeface="MS Mincho" panose="02020609040205080304" pitchFamily="49" charset="-128"/>
              </a:rPr>
            </a:br>
            <a:endParaRPr lang="en-US" b="1" dirty="0">
              <a:latin typeface="Frutiger LT Std 57 Cn" panose="020B0606020204020204" pitchFamily="34" charset="0"/>
              <a:ea typeface="MS Mincho" panose="02020609040205080304" pitchFamily="49" charset="-128"/>
            </a:endParaRPr>
          </a:p>
        </p:txBody>
      </p:sp>
    </p:spTree>
    <p:extLst>
      <p:ext uri="{BB962C8B-B14F-4D97-AF65-F5344CB8AC3E}">
        <p14:creationId xmlns:p14="http://schemas.microsoft.com/office/powerpoint/2010/main" val="2509948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D709-FF04-76F6-2564-3C8FC163D38C}"/>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07BC3151-FE48-86AF-2614-87D9CCDA23DB}"/>
              </a:ext>
            </a:extLst>
          </p:cNvPr>
          <p:cNvSpPr txBox="1"/>
          <p:nvPr/>
        </p:nvSpPr>
        <p:spPr>
          <a:xfrm>
            <a:off x="0" y="6142369"/>
            <a:ext cx="12192000" cy="738664"/>
          </a:xfrm>
          <a:prstGeom prst="rect">
            <a:avLst/>
          </a:prstGeom>
          <a:gradFill flip="none" rotWithShape="1">
            <a:gsLst>
              <a:gs pos="0">
                <a:schemeClr val="bg1"/>
              </a:gs>
              <a:gs pos="100000">
                <a:schemeClr val="accent4">
                  <a:lumMod val="20000"/>
                  <a:lumOff val="80000"/>
                  <a:shade val="100000"/>
                  <a:satMod val="115000"/>
                </a:schemeClr>
              </a:gs>
            </a:gsLst>
            <a:path path="circle">
              <a:fillToRect t="100000" r="100000"/>
            </a:path>
            <a:tileRect l="-100000" b="-100000"/>
          </a:gradFill>
          <a:ln>
            <a:solidFill>
              <a:schemeClr val="accent4">
                <a:lumMod val="20000"/>
                <a:lumOff val="80000"/>
              </a:schemeClr>
            </a:solidFill>
          </a:ln>
        </p:spPr>
        <p:txBody>
          <a:bodyPr wrap="square" rtlCol="0">
            <a:spAutoFit/>
          </a:bodyPr>
          <a:lstStyle/>
          <a:p>
            <a:r>
              <a:rPr lang="en-US" sz="1400" b="1" dirty="0">
                <a:effectLst>
                  <a:outerShdw blurRad="38100" dist="38100" dir="2700000" algn="tl">
                    <a:srgbClr val="000000">
                      <a:alpha val="43137"/>
                    </a:srgbClr>
                  </a:outerShdw>
                </a:effectLst>
                <a:latin typeface="Frutiger LT Pro 57 Condensed" panose="020B0606020204020204"/>
              </a:rPr>
              <a:t>Want to Learn More? </a:t>
            </a:r>
          </a:p>
          <a:p>
            <a:r>
              <a:rPr lang="en-US" sz="1400">
                <a:latin typeface="Frutiger LT Pro 57 Condensed" panose="020B0606020204020204"/>
              </a:rPr>
              <a:t>See the </a:t>
            </a:r>
            <a:r>
              <a:rPr lang="en-US" sz="1400">
                <a:latin typeface="Frutiger LT Pro 57 Condensed" panose="020B0606020204020204"/>
                <a:hlinkClick r:id="rId3"/>
              </a:rPr>
              <a:t>UNFCCC CRT Export Quick Start Guide</a:t>
            </a:r>
            <a:r>
              <a:rPr lang="en-US" sz="1400">
                <a:latin typeface="Frutiger LT Pro 57 Condensed" panose="020B0606020204020204"/>
              </a:rPr>
              <a:t> (available on main page of the link) and the ETF - Inventory reporting tool manual, readily accessible through the UNFCCC ETF GHG Inventory Reporting Tool for registered users of that tool.</a:t>
            </a:r>
            <a:endParaRPr lang="en-US" sz="1400" dirty="0">
              <a:latin typeface="Frutiger LT Pro 57 Condensed" panose="020B0606020204020204"/>
            </a:endParaRPr>
          </a:p>
        </p:txBody>
      </p:sp>
      <p:sp>
        <p:nvSpPr>
          <p:cNvPr id="9" name="Title 1">
            <a:extLst>
              <a:ext uri="{FF2B5EF4-FFF2-40B4-BE49-F238E27FC236}">
                <a16:creationId xmlns:a16="http://schemas.microsoft.com/office/drawing/2014/main" id="{2A44CFDE-DFEF-2AA9-9BFC-B34DCF4F2EB0}"/>
              </a:ext>
            </a:extLst>
          </p:cNvPr>
          <p:cNvSpPr>
            <a:spLocks noGrp="1"/>
          </p:cNvSpPr>
          <p:nvPr>
            <p:ph type="title"/>
          </p:nvPr>
        </p:nvSpPr>
        <p:spPr>
          <a:xfrm>
            <a:off x="609600" y="274638"/>
            <a:ext cx="10918785" cy="1035166"/>
          </a:xfrm>
        </p:spPr>
        <p:txBody>
          <a:bodyPr vert="horz" lIns="91440" tIns="45720" rIns="91440" bIns="45720" rtlCol="0" anchor="ctr">
            <a:noAutofit/>
          </a:bodyPr>
          <a:lstStyle/>
          <a:p>
            <a:r>
              <a:rPr lang="en-US" sz="3300" b="1">
                <a:solidFill>
                  <a:srgbClr val="990002"/>
                </a:solidFill>
              </a:rPr>
              <a:t>Upload IPCC JSON into UNFCCC ETF Reporting Tool</a:t>
            </a:r>
            <a:endParaRPr lang="en-US" sz="3300" b="1" dirty="0">
              <a:solidFill>
                <a:srgbClr val="990002"/>
              </a:solidFill>
            </a:endParaRPr>
          </a:p>
        </p:txBody>
      </p:sp>
      <p:pic>
        <p:nvPicPr>
          <p:cNvPr id="7" name="Picture 6">
            <a:extLst>
              <a:ext uri="{FF2B5EF4-FFF2-40B4-BE49-F238E27FC236}">
                <a16:creationId xmlns:a16="http://schemas.microsoft.com/office/drawing/2014/main" id="{B7E394C2-8B89-F26B-4C68-1161D8276448}"/>
              </a:ext>
            </a:extLst>
          </p:cNvPr>
          <p:cNvPicPr>
            <a:picLocks noChangeAspect="1"/>
          </p:cNvPicPr>
          <p:nvPr/>
        </p:nvPicPr>
        <p:blipFill>
          <a:blip r:embed="rId4"/>
          <a:stretch>
            <a:fillRect/>
          </a:stretch>
        </p:blipFill>
        <p:spPr>
          <a:xfrm>
            <a:off x="1962547" y="1957915"/>
            <a:ext cx="956186" cy="604310"/>
          </a:xfrm>
          <a:prstGeom prst="rect">
            <a:avLst/>
          </a:prstGeom>
        </p:spPr>
      </p:pic>
      <p:pic>
        <p:nvPicPr>
          <p:cNvPr id="12" name="Graphic 11" descr="Monitor with solid fill">
            <a:extLst>
              <a:ext uri="{FF2B5EF4-FFF2-40B4-BE49-F238E27FC236}">
                <a16:creationId xmlns:a16="http://schemas.microsoft.com/office/drawing/2014/main" id="{63852412-60FE-32A9-4D4E-FE6DF733E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1176" y="1688570"/>
            <a:ext cx="1304924" cy="1304924"/>
          </a:xfrm>
          <a:prstGeom prst="rect">
            <a:avLst/>
          </a:prstGeom>
        </p:spPr>
      </p:pic>
      <p:grpSp>
        <p:nvGrpSpPr>
          <p:cNvPr id="19" name="Group 18">
            <a:extLst>
              <a:ext uri="{FF2B5EF4-FFF2-40B4-BE49-F238E27FC236}">
                <a16:creationId xmlns:a16="http://schemas.microsoft.com/office/drawing/2014/main" id="{2E87B9EF-F5D8-52F2-BF99-44BC49DA6F4B}"/>
              </a:ext>
            </a:extLst>
          </p:cNvPr>
          <p:cNvGrpSpPr/>
          <p:nvPr/>
        </p:nvGrpSpPr>
        <p:grpSpPr>
          <a:xfrm>
            <a:off x="8620805" y="1222681"/>
            <a:ext cx="1304924" cy="1379096"/>
            <a:chOff x="7088691" y="1883832"/>
            <a:chExt cx="1188720" cy="1188720"/>
          </a:xfrm>
        </p:grpSpPr>
        <p:pic>
          <p:nvPicPr>
            <p:cNvPr id="14" name="Graphic 13" descr="Monitor with solid fill">
              <a:extLst>
                <a:ext uri="{FF2B5EF4-FFF2-40B4-BE49-F238E27FC236}">
                  <a16:creationId xmlns:a16="http://schemas.microsoft.com/office/drawing/2014/main" id="{A2956E94-EDBB-55FD-D834-38F446E0E45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7088691" y="1883832"/>
              <a:ext cx="1188720" cy="1188720"/>
            </a:xfrm>
            <a:prstGeom prst="rect">
              <a:avLst/>
            </a:prstGeom>
          </p:spPr>
        </p:pic>
        <p:pic>
          <p:nvPicPr>
            <p:cNvPr id="17" name="Picture 16">
              <a:extLst>
                <a:ext uri="{FF2B5EF4-FFF2-40B4-BE49-F238E27FC236}">
                  <a16:creationId xmlns:a16="http://schemas.microsoft.com/office/drawing/2014/main" id="{B77E8854-7366-367A-6670-932DDA7BCB74}"/>
                </a:ext>
              </a:extLst>
            </p:cNvPr>
            <p:cNvPicPr>
              <a:picLocks noChangeAspect="1"/>
            </p:cNvPicPr>
            <p:nvPr/>
          </p:nvPicPr>
          <p:blipFill>
            <a:blip r:embed="rId8"/>
            <a:stretch>
              <a:fillRect/>
            </a:stretch>
          </p:blipFill>
          <p:spPr>
            <a:xfrm>
              <a:off x="7248217" y="2104369"/>
              <a:ext cx="853564" cy="599159"/>
            </a:xfrm>
            <a:prstGeom prst="rect">
              <a:avLst/>
            </a:prstGeom>
          </p:spPr>
        </p:pic>
      </p:grpSp>
      <p:cxnSp>
        <p:nvCxnSpPr>
          <p:cNvPr id="22" name="Connector: Elbow 21">
            <a:extLst>
              <a:ext uri="{FF2B5EF4-FFF2-40B4-BE49-F238E27FC236}">
                <a16:creationId xmlns:a16="http://schemas.microsoft.com/office/drawing/2014/main" id="{F68F413C-0292-8358-EA07-1D473FDCA840}"/>
              </a:ext>
            </a:extLst>
          </p:cNvPr>
          <p:cNvCxnSpPr>
            <a:cxnSpLocks/>
          </p:cNvCxnSpPr>
          <p:nvPr/>
        </p:nvCxnSpPr>
        <p:spPr>
          <a:xfrm flipV="1">
            <a:off x="2918733" y="1826095"/>
            <a:ext cx="5684395" cy="504150"/>
          </a:xfrm>
          <a:prstGeom prst="bentConnector3">
            <a:avLst/>
          </a:prstGeom>
          <a:ln>
            <a:prstDash val="lgDash"/>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DA3EEA3-631E-AFC9-FFBA-905EB478A745}"/>
              </a:ext>
            </a:extLst>
          </p:cNvPr>
          <p:cNvSpPr txBox="1"/>
          <p:nvPr/>
        </p:nvSpPr>
        <p:spPr>
          <a:xfrm>
            <a:off x="5860026" y="2107871"/>
            <a:ext cx="1150374" cy="369332"/>
          </a:xfrm>
          <a:prstGeom prst="rect">
            <a:avLst/>
          </a:prstGeom>
          <a:noFill/>
        </p:spPr>
        <p:txBody>
          <a:bodyPr wrap="square" rtlCol="0">
            <a:spAutoFit/>
          </a:bodyPr>
          <a:lstStyle/>
          <a:p>
            <a:r>
              <a:rPr lang="en-US">
                <a:solidFill>
                  <a:srgbClr val="0070C0"/>
                </a:solidFill>
                <a:latin typeface="Frutiger LT Pro 57 Condensed" panose="020B0606020204020204"/>
              </a:rPr>
              <a:t>IPCC JSON</a:t>
            </a:r>
          </a:p>
        </p:txBody>
      </p:sp>
      <p:pic>
        <p:nvPicPr>
          <p:cNvPr id="26" name="Picture 25">
            <a:extLst>
              <a:ext uri="{FF2B5EF4-FFF2-40B4-BE49-F238E27FC236}">
                <a16:creationId xmlns:a16="http://schemas.microsoft.com/office/drawing/2014/main" id="{4D63F572-981C-9F47-5810-2265230980A9}"/>
              </a:ext>
            </a:extLst>
          </p:cNvPr>
          <p:cNvPicPr>
            <a:picLocks noChangeAspect="1"/>
          </p:cNvPicPr>
          <p:nvPr/>
        </p:nvPicPr>
        <p:blipFill>
          <a:blip r:embed="rId9"/>
          <a:stretch>
            <a:fillRect/>
          </a:stretch>
        </p:blipFill>
        <p:spPr>
          <a:xfrm>
            <a:off x="6634048" y="3102026"/>
            <a:ext cx="5129653" cy="2707645"/>
          </a:xfrm>
          <a:prstGeom prst="rect">
            <a:avLst/>
          </a:prstGeom>
        </p:spPr>
      </p:pic>
      <p:sp>
        <p:nvSpPr>
          <p:cNvPr id="27" name="TextBox 26">
            <a:extLst>
              <a:ext uri="{FF2B5EF4-FFF2-40B4-BE49-F238E27FC236}">
                <a16:creationId xmlns:a16="http://schemas.microsoft.com/office/drawing/2014/main" id="{CB285348-B533-78DB-42A9-2260284C679F}"/>
              </a:ext>
            </a:extLst>
          </p:cNvPr>
          <p:cNvSpPr txBox="1"/>
          <p:nvPr/>
        </p:nvSpPr>
        <p:spPr>
          <a:xfrm>
            <a:off x="639098" y="3275270"/>
            <a:ext cx="5760000" cy="2520000"/>
          </a:xfrm>
          <a:prstGeom prst="rect">
            <a:avLst/>
          </a:prstGeom>
          <a:noFill/>
        </p:spPr>
        <p:txBody>
          <a:bodyPr wrap="square" rtlCol="0">
            <a:spAutoFit/>
          </a:bodyPr>
          <a:lstStyle/>
          <a:p>
            <a:r>
              <a:rPr lang="en-US" dirty="0">
                <a:solidFill>
                  <a:srgbClr val="0070C0"/>
                </a:solidFill>
                <a:latin typeface="Frutiger LT Pro 57 Condensed" panose="020B0606020204020204"/>
              </a:rPr>
              <a:t>In the </a:t>
            </a:r>
            <a:r>
              <a:rPr lang="en-US" b="1" dirty="0">
                <a:solidFill>
                  <a:srgbClr val="0070C0"/>
                </a:solidFill>
                <a:latin typeface="Frutiger LT Pro 57 Condensed" panose="020B0606020204020204"/>
              </a:rPr>
              <a:t>UNFCCC ETF Reporting Tool</a:t>
            </a:r>
            <a:r>
              <a:rPr lang="en-US" dirty="0">
                <a:solidFill>
                  <a:srgbClr val="0070C0"/>
                </a:solidFill>
                <a:latin typeface="Frutiger LT Pro 57 Condensed" panose="020B0606020204020204"/>
              </a:rPr>
              <a:t>:</a:t>
            </a:r>
          </a:p>
          <a:p>
            <a:endParaRPr lang="en-US" dirty="0">
              <a:solidFill>
                <a:srgbClr val="0070C0"/>
              </a:solidFill>
              <a:latin typeface="Frutiger LT Pro 57 Condensed" panose="020B0606020204020204"/>
            </a:endParaRPr>
          </a:p>
          <a:p>
            <a:pPr marL="342900" indent="-342900">
              <a:buFontTx/>
              <a:buChar char="-"/>
            </a:pPr>
            <a:r>
              <a:rPr lang="en-US" dirty="0">
                <a:solidFill>
                  <a:srgbClr val="0070C0"/>
                </a:solidFill>
                <a:latin typeface="Frutiger LT Pro 57 Condensed" panose="020B0606020204020204"/>
              </a:rPr>
              <a:t>Create inventory through </a:t>
            </a:r>
            <a:r>
              <a:rPr lang="en-US" b="1" dirty="0">
                <a:solidFill>
                  <a:srgbClr val="002060"/>
                </a:solidFill>
                <a:latin typeface="Frutiger LT Pro 57 Condensed" panose="020B0606020204020204"/>
              </a:rPr>
              <a:t>Upload a file.</a:t>
            </a:r>
            <a:endParaRPr lang="en-US" dirty="0">
              <a:solidFill>
                <a:srgbClr val="002060"/>
              </a:solidFill>
              <a:latin typeface="Frutiger LT Pro 57 Condensed" panose="020B0606020204020204"/>
            </a:endParaRPr>
          </a:p>
          <a:p>
            <a:pPr marL="342900" indent="-342900">
              <a:buFontTx/>
              <a:buChar char="-"/>
            </a:pPr>
            <a:endParaRPr lang="en-US" dirty="0">
              <a:solidFill>
                <a:srgbClr val="0070C0"/>
              </a:solidFill>
              <a:latin typeface="Frutiger LT Pro 57 Condensed" panose="020B0606020204020204"/>
            </a:endParaRPr>
          </a:p>
          <a:p>
            <a:pPr marL="342900" indent="-342900">
              <a:buFontTx/>
              <a:buChar char="-"/>
            </a:pPr>
            <a:r>
              <a:rPr lang="en-US" dirty="0">
                <a:solidFill>
                  <a:srgbClr val="0070C0"/>
                </a:solidFill>
                <a:latin typeface="Frutiger LT Pro 57 Condensed" panose="020B0606020204020204"/>
              </a:rPr>
              <a:t>Selection prompts the user to </a:t>
            </a:r>
            <a:r>
              <a:rPr lang="en-US" b="1" dirty="0">
                <a:solidFill>
                  <a:srgbClr val="0070C0"/>
                </a:solidFill>
                <a:latin typeface="Frutiger LT Pro 57 Condensed" panose="020B0606020204020204"/>
              </a:rPr>
              <a:t>set up the inventory</a:t>
            </a:r>
            <a:r>
              <a:rPr lang="en-US" dirty="0">
                <a:solidFill>
                  <a:srgbClr val="0070C0"/>
                </a:solidFill>
                <a:latin typeface="Frutiger LT Pro 57 Condensed" panose="020B0606020204020204"/>
              </a:rPr>
              <a:t> </a:t>
            </a:r>
            <a:endParaRPr lang="en-US" b="1" dirty="0">
              <a:solidFill>
                <a:srgbClr val="0070C0"/>
              </a:solidFill>
              <a:latin typeface="Frutiger LT Pro 57 Condensed" panose="020B0606020204020204"/>
            </a:endParaRPr>
          </a:p>
          <a:p>
            <a:pPr marL="342900" indent="-342900">
              <a:buFontTx/>
              <a:buChar char="-"/>
            </a:pPr>
            <a:endParaRPr lang="en-US" b="1" dirty="0">
              <a:solidFill>
                <a:srgbClr val="0070C0"/>
              </a:solidFill>
              <a:latin typeface="Frutiger LT Pro 57 Condensed" panose="020B0606020204020204"/>
            </a:endParaRPr>
          </a:p>
          <a:p>
            <a:pPr marL="342900" indent="-342900">
              <a:buFontTx/>
              <a:buChar char="-"/>
            </a:pPr>
            <a:r>
              <a:rPr lang="en-US" dirty="0">
                <a:solidFill>
                  <a:srgbClr val="0070C0"/>
                </a:solidFill>
                <a:latin typeface="Frutiger LT Pro 57 Condensed" panose="020B0606020204020204"/>
              </a:rPr>
              <a:t>Critical to </a:t>
            </a:r>
            <a:r>
              <a:rPr lang="en-US" b="1" dirty="0">
                <a:solidFill>
                  <a:srgbClr val="002060"/>
                </a:solidFill>
                <a:latin typeface="Frutiger LT Pro 57 Condensed" panose="020B0606020204020204"/>
              </a:rPr>
              <a:t>select version settings </a:t>
            </a:r>
            <a:r>
              <a:rPr lang="en-US" dirty="0">
                <a:solidFill>
                  <a:srgbClr val="0070C0"/>
                </a:solidFill>
                <a:latin typeface="Frutiger LT Pro 57 Condensed" panose="020B0606020204020204"/>
              </a:rPr>
              <a:t>that are consistent</a:t>
            </a:r>
            <a:r>
              <a:rPr lang="en-US" sz="2000" dirty="0">
                <a:solidFill>
                  <a:srgbClr val="0070C0"/>
                </a:solidFill>
                <a:latin typeface="Frutiger LT Pro 57 Condensed" panose="020B0606020204020204"/>
              </a:rPr>
              <a:t> </a:t>
            </a:r>
            <a:r>
              <a:rPr lang="en-US" dirty="0">
                <a:solidFill>
                  <a:srgbClr val="0070C0"/>
                </a:solidFill>
                <a:latin typeface="Frutiger LT Pro 57 Condensed" panose="020B0606020204020204"/>
              </a:rPr>
              <a:t>with selections made in the IPCC Inventory Software.</a:t>
            </a:r>
          </a:p>
          <a:p>
            <a:pPr marL="285750" indent="-285750">
              <a:buFontTx/>
              <a:buChar char="-"/>
            </a:pPr>
            <a:endParaRPr lang="en-US" sz="1600" dirty="0"/>
          </a:p>
        </p:txBody>
      </p:sp>
      <p:sp>
        <p:nvSpPr>
          <p:cNvPr id="28" name="Arrow: Down 27">
            <a:extLst>
              <a:ext uri="{FF2B5EF4-FFF2-40B4-BE49-F238E27FC236}">
                <a16:creationId xmlns:a16="http://schemas.microsoft.com/office/drawing/2014/main" id="{6F75D9F1-2031-0E96-65AC-01E516C1914F}"/>
              </a:ext>
            </a:extLst>
          </p:cNvPr>
          <p:cNvSpPr/>
          <p:nvPr/>
        </p:nvSpPr>
        <p:spPr>
          <a:xfrm>
            <a:off x="9076622" y="2695925"/>
            <a:ext cx="393290" cy="3195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6C08C02-E9EA-F2C9-B437-3AD52A5754AB}"/>
              </a:ext>
            </a:extLst>
          </p:cNvPr>
          <p:cNvSpPr/>
          <p:nvPr/>
        </p:nvSpPr>
        <p:spPr>
          <a:xfrm>
            <a:off x="10748075" y="5193416"/>
            <a:ext cx="1113949" cy="538791"/>
          </a:xfrm>
          <a:prstGeom prst="roundRect">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583585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8EC17-921B-D692-5917-D54819159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2C285-4FA3-BB39-E981-A6C789CFE88B}"/>
              </a:ext>
            </a:extLst>
          </p:cNvPr>
          <p:cNvSpPr>
            <a:spLocks noGrp="1"/>
          </p:cNvSpPr>
          <p:nvPr>
            <p:ph type="title"/>
          </p:nvPr>
        </p:nvSpPr>
        <p:spPr>
          <a:xfrm>
            <a:off x="633404" y="105749"/>
            <a:ext cx="10972800" cy="1143000"/>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11" name="TextBox 10">
            <a:extLst>
              <a:ext uri="{FF2B5EF4-FFF2-40B4-BE49-F238E27FC236}">
                <a16:creationId xmlns:a16="http://schemas.microsoft.com/office/drawing/2014/main" id="{7AC475A4-AF90-8181-53A4-8252F28B6B3F}"/>
              </a:ext>
            </a:extLst>
          </p:cNvPr>
          <p:cNvSpPr txBox="1"/>
          <p:nvPr/>
        </p:nvSpPr>
        <p:spPr>
          <a:xfrm>
            <a:off x="633404" y="1216856"/>
            <a:ext cx="10983382" cy="707886"/>
          </a:xfrm>
          <a:prstGeom prst="rect">
            <a:avLst/>
          </a:prstGeom>
          <a:noFill/>
        </p:spPr>
        <p:txBody>
          <a:bodyPr wrap="square" rtlCol="0">
            <a:spAutoFit/>
          </a:bodyPr>
          <a:lstStyle/>
          <a:p>
            <a:pPr>
              <a:spcBef>
                <a:spcPts val="300"/>
              </a:spcBef>
              <a:spcAft>
                <a:spcPts val="300"/>
              </a:spcAft>
            </a:pPr>
            <a:r>
              <a:rPr lang="en-US" sz="2000" dirty="0">
                <a:solidFill>
                  <a:srgbClr val="0070C0"/>
                </a:solidFill>
                <a:latin typeface="Frutiger LT Pro 57 Condensed" panose="020B0606020204020204"/>
              </a:rPr>
              <a:t>Users must </a:t>
            </a:r>
            <a:r>
              <a:rPr lang="en-US" sz="2000" b="1" dirty="0">
                <a:solidFill>
                  <a:srgbClr val="002060"/>
                </a:solidFill>
                <a:latin typeface="Frutiger LT Pro 57 Condensed" panose="020B0606020204020204"/>
              </a:rPr>
              <a:t>carefully review questions in the UNFCCC version settings </a:t>
            </a:r>
            <a:r>
              <a:rPr lang="en-US" sz="2000" dirty="0">
                <a:solidFill>
                  <a:srgbClr val="0070C0"/>
                </a:solidFill>
                <a:latin typeface="Frutiger LT Pro 57 Condensed" panose="020B0606020204020204"/>
              </a:rPr>
              <a:t>to </a:t>
            </a:r>
            <a:r>
              <a:rPr lang="en-US" sz="2000" b="1" dirty="0">
                <a:solidFill>
                  <a:srgbClr val="002060"/>
                </a:solidFill>
                <a:latin typeface="Frutiger LT Pro 57 Condensed" panose="020B0606020204020204"/>
              </a:rPr>
              <a:t>avoid unintentionally making changes</a:t>
            </a:r>
            <a:r>
              <a:rPr lang="en-US" sz="2000" b="1" dirty="0">
                <a:solidFill>
                  <a:srgbClr val="0070C0"/>
                </a:solidFill>
                <a:latin typeface="Frutiger LT Pro 57 Condensed" panose="020B0606020204020204"/>
              </a:rPr>
              <a:t> </a:t>
            </a:r>
            <a:r>
              <a:rPr lang="en-US" sz="2000" dirty="0">
                <a:solidFill>
                  <a:srgbClr val="0070C0"/>
                </a:solidFill>
                <a:latin typeface="Frutiger LT Pro 57 Condensed" panose="020B0606020204020204"/>
              </a:rPr>
              <a:t>to the IPCC Software inventory upon import into the UNFCCC tool.</a:t>
            </a:r>
          </a:p>
        </p:txBody>
      </p:sp>
      <p:sp>
        <p:nvSpPr>
          <p:cNvPr id="3" name="TextBox 2">
            <a:extLst>
              <a:ext uri="{FF2B5EF4-FFF2-40B4-BE49-F238E27FC236}">
                <a16:creationId xmlns:a16="http://schemas.microsoft.com/office/drawing/2014/main" id="{C649D327-4850-2235-014C-3E582E5B7458}"/>
              </a:ext>
            </a:extLst>
          </p:cNvPr>
          <p:cNvSpPr txBox="1"/>
          <p:nvPr/>
        </p:nvSpPr>
        <p:spPr>
          <a:xfrm>
            <a:off x="29095" y="6133290"/>
            <a:ext cx="12192000" cy="523220"/>
          </a:xfrm>
          <a:prstGeom prst="rect">
            <a:avLst/>
          </a:prstGeom>
          <a:gradFill flip="none" rotWithShape="1">
            <a:gsLst>
              <a:gs pos="0">
                <a:schemeClr val="bg1"/>
              </a:gs>
              <a:gs pos="100000">
                <a:schemeClr val="accent4">
                  <a:lumMod val="20000"/>
                  <a:lumOff val="80000"/>
                  <a:shade val="100000"/>
                  <a:satMod val="115000"/>
                </a:schemeClr>
              </a:gs>
            </a:gsLst>
            <a:path path="circle">
              <a:fillToRect t="100000" r="100000"/>
            </a:path>
            <a:tileRect l="-100000" b="-100000"/>
          </a:gradFill>
          <a:ln>
            <a:solidFill>
              <a:schemeClr val="accent4">
                <a:lumMod val="20000"/>
                <a:lumOff val="80000"/>
              </a:schemeClr>
            </a:solidFill>
          </a:ln>
        </p:spPr>
        <p:txBody>
          <a:bodyPr wrap="square" rtlCol="0">
            <a:spAutoFit/>
          </a:bodyPr>
          <a:lstStyle/>
          <a:p>
            <a:r>
              <a:rPr lang="en-US" sz="1400" b="1" dirty="0">
                <a:effectLst>
                  <a:outerShdw blurRad="38100" dist="38100" dir="2700000" algn="tl">
                    <a:srgbClr val="000000">
                      <a:alpha val="43137"/>
                    </a:srgbClr>
                  </a:outerShdw>
                </a:effectLst>
                <a:latin typeface="Frutiger LT Pro 57 Condensed" panose="020B0606020204020204"/>
              </a:rPr>
              <a:t>Want to Learn More? </a:t>
            </a:r>
          </a:p>
          <a:p>
            <a:r>
              <a:rPr lang="en-US" sz="1400" dirty="0">
                <a:latin typeface="Frutiger LT Pro 57 Condensed" panose="020B0606020204020204"/>
              </a:rPr>
              <a:t>For detailed information on each version setting refer to “Selecting Version Settings in the UNFCCC Reporting Tool” </a:t>
            </a:r>
            <a:r>
              <a:rPr lang="en-US" sz="1400">
                <a:latin typeface="Frutiger LT Pro 57 Condensed" panose="020B0606020204020204"/>
              </a:rPr>
              <a:t>in the</a:t>
            </a:r>
            <a:r>
              <a:rPr lang="en-US" sz="1400">
                <a:latin typeface="Frutiger LT Pro 57 Condensed" panose="020B0606020204020204"/>
                <a:hlinkClick r:id="rId3"/>
              </a:rPr>
              <a:t> UNFCCC CRT Export Quick Start Guide</a:t>
            </a:r>
            <a:r>
              <a:rPr lang="en-US" sz="1400">
                <a:latin typeface="Frutiger LT Pro 57 Condensed" panose="020B0606020204020204"/>
              </a:rPr>
              <a:t>.</a:t>
            </a:r>
            <a:endParaRPr lang="en-US" sz="1400" dirty="0">
              <a:latin typeface="Frutiger LT Pro 57 Condensed" panose="020B0606020204020204"/>
            </a:endParaRPr>
          </a:p>
        </p:txBody>
      </p:sp>
      <p:pic>
        <p:nvPicPr>
          <p:cNvPr id="5" name="Picture 4">
            <a:extLst>
              <a:ext uri="{FF2B5EF4-FFF2-40B4-BE49-F238E27FC236}">
                <a16:creationId xmlns:a16="http://schemas.microsoft.com/office/drawing/2014/main" id="{6352950A-F015-C9CD-0D96-728E0C9805BE}"/>
              </a:ext>
            </a:extLst>
          </p:cNvPr>
          <p:cNvPicPr>
            <a:picLocks noChangeAspect="1"/>
          </p:cNvPicPr>
          <p:nvPr/>
        </p:nvPicPr>
        <p:blipFill>
          <a:blip r:embed="rId4"/>
          <a:stretch>
            <a:fillRect/>
          </a:stretch>
        </p:blipFill>
        <p:spPr>
          <a:xfrm>
            <a:off x="424874" y="2748044"/>
            <a:ext cx="7613818" cy="2274139"/>
          </a:xfrm>
          <a:prstGeom prst="rect">
            <a:avLst/>
          </a:prstGeom>
        </p:spPr>
      </p:pic>
      <p:sp>
        <p:nvSpPr>
          <p:cNvPr id="6" name="TextBox 5">
            <a:extLst>
              <a:ext uri="{FF2B5EF4-FFF2-40B4-BE49-F238E27FC236}">
                <a16:creationId xmlns:a16="http://schemas.microsoft.com/office/drawing/2014/main" id="{5F0C508D-5970-7CE4-655B-88E592E99D08}"/>
              </a:ext>
            </a:extLst>
          </p:cNvPr>
          <p:cNvSpPr txBox="1"/>
          <p:nvPr/>
        </p:nvSpPr>
        <p:spPr>
          <a:xfrm>
            <a:off x="8038692" y="2146175"/>
            <a:ext cx="3973874" cy="3477875"/>
          </a:xfrm>
          <a:prstGeom prst="rect">
            <a:avLst/>
          </a:prstGeom>
          <a:noFill/>
        </p:spPr>
        <p:txBody>
          <a:bodyPr wrap="square" rtlCol="0">
            <a:spAutoFit/>
          </a:bodyPr>
          <a:lstStyle/>
          <a:p>
            <a:pPr algn="ctr"/>
            <a:r>
              <a:rPr lang="en-US" b="1" dirty="0">
                <a:solidFill>
                  <a:srgbClr val="C00000"/>
                </a:solidFill>
                <a:latin typeface="Frutiger LT Pro 57 Condensed" panose="020B0606020204020204"/>
              </a:rPr>
              <a:t>Users of the IPCC Inventory Software:</a:t>
            </a:r>
          </a:p>
          <a:p>
            <a:endParaRPr lang="en-US" sz="700" dirty="0">
              <a:solidFill>
                <a:srgbClr val="0070C0"/>
              </a:solidFill>
              <a:latin typeface="Frutiger LT Pro 57 Condensed" panose="020B0606020204020204"/>
            </a:endParaRPr>
          </a:p>
          <a:p>
            <a:pPr>
              <a:lnSpc>
                <a:spcPct val="150000"/>
              </a:lnSpc>
              <a:spcAft>
                <a:spcPts val="1200"/>
              </a:spcAft>
            </a:pPr>
            <a:r>
              <a:rPr lang="en-US" dirty="0">
                <a:solidFill>
                  <a:srgbClr val="002060"/>
                </a:solidFill>
                <a:latin typeface="Frutiger LT Pro 57 Condensed" panose="020B0606020204020204"/>
              </a:rPr>
              <a:t>You </a:t>
            </a:r>
            <a:r>
              <a:rPr lang="en-US" b="1" dirty="0">
                <a:solidFill>
                  <a:srgbClr val="002060"/>
                </a:solidFill>
                <a:latin typeface="Frutiger LT Pro 57 Condensed" panose="020B0606020204020204"/>
              </a:rPr>
              <a:t>must</a:t>
            </a:r>
            <a:r>
              <a:rPr lang="en-US" dirty="0">
                <a:solidFill>
                  <a:srgbClr val="002060"/>
                </a:solidFill>
                <a:latin typeface="Frutiger LT Pro 57 Condensed" panose="020B0606020204020204"/>
              </a:rPr>
              <a:t> select “Yes” if you:</a:t>
            </a:r>
          </a:p>
          <a:p>
            <a:pPr marL="285750" indent="-285750">
              <a:buFont typeface="Wingdings" panose="05000000000000000000" pitchFamily="2" charset="2"/>
              <a:buChar char="ü"/>
            </a:pPr>
            <a:r>
              <a:rPr lang="en-US" dirty="0">
                <a:solidFill>
                  <a:srgbClr val="0070C0"/>
                </a:solidFill>
                <a:latin typeface="Frutiger LT Pro 57 Condensed" panose="020B0606020204020204"/>
              </a:rPr>
              <a:t>have used “FX” in the IPCC Software</a:t>
            </a:r>
          </a:p>
          <a:p>
            <a:pPr marL="285750" indent="-285750">
              <a:buFont typeface="Wingdings" panose="05000000000000000000" pitchFamily="2" charset="2"/>
              <a:buChar char="ü"/>
            </a:pPr>
            <a:endParaRPr lang="en-US" sz="700" dirty="0">
              <a:solidFill>
                <a:srgbClr val="0070C0"/>
              </a:solidFill>
              <a:latin typeface="Frutiger LT Pro 57 Condensed" panose="020B0606020204020204"/>
            </a:endParaRPr>
          </a:p>
          <a:p>
            <a:pPr marL="285750" indent="-285750">
              <a:buFont typeface="Wingdings" panose="05000000000000000000" pitchFamily="2" charset="2"/>
              <a:buChar char="ü"/>
            </a:pPr>
            <a:r>
              <a:rPr lang="en-US" dirty="0">
                <a:solidFill>
                  <a:srgbClr val="0070C0"/>
                </a:solidFill>
                <a:latin typeface="Frutiger LT Pro 57 Condensed" panose="020B0606020204020204"/>
              </a:rPr>
              <a:t>have not used “FX” in the IPCC Software, but plan on using flexibility for official reporting</a:t>
            </a:r>
            <a:r>
              <a:rPr lang="en-US" sz="1400" dirty="0">
                <a:solidFill>
                  <a:srgbClr val="0070C0"/>
                </a:solidFill>
                <a:latin typeface="Frutiger LT Pro 57 Condensed" panose="020B0606020204020204"/>
              </a:rPr>
              <a:t> (e.g. years, F-gases, KCA)</a:t>
            </a:r>
            <a:endParaRPr lang="en-US" sz="1600" dirty="0">
              <a:solidFill>
                <a:srgbClr val="0070C0"/>
              </a:solidFill>
              <a:latin typeface="Frutiger LT Pro 57 Condensed" panose="020B0606020204020204"/>
            </a:endParaRPr>
          </a:p>
          <a:p>
            <a:pPr marL="285750" indent="-285750">
              <a:buFont typeface="Wingdings" panose="05000000000000000000" pitchFamily="2" charset="2"/>
              <a:buChar char="ü"/>
            </a:pPr>
            <a:endParaRPr lang="en-US" sz="700" dirty="0">
              <a:solidFill>
                <a:srgbClr val="0070C0"/>
              </a:solidFill>
              <a:latin typeface="Frutiger LT Pro 57 Condensed" panose="020B0606020204020204"/>
            </a:endParaRPr>
          </a:p>
          <a:p>
            <a:pPr marL="285750" indent="-285750">
              <a:buFont typeface="Wingdings" panose="05000000000000000000" pitchFamily="2" charset="2"/>
              <a:buChar char="ü"/>
            </a:pPr>
            <a:r>
              <a:rPr lang="en-US" dirty="0">
                <a:solidFill>
                  <a:srgbClr val="0070C0"/>
                </a:solidFill>
                <a:latin typeface="Frutiger LT Pro 57 Condensed" panose="020B0606020204020204"/>
              </a:rPr>
              <a:t>You will use another flexibility provision not related to the reporting tables (e.g. uncertainty, QA/QC).</a:t>
            </a:r>
          </a:p>
        </p:txBody>
      </p:sp>
      <p:sp>
        <p:nvSpPr>
          <p:cNvPr id="7" name="TextBox 6">
            <a:extLst>
              <a:ext uri="{FF2B5EF4-FFF2-40B4-BE49-F238E27FC236}">
                <a16:creationId xmlns:a16="http://schemas.microsoft.com/office/drawing/2014/main" id="{27ACE9FD-11B8-129B-EDBB-56BD83EF4FAB}"/>
              </a:ext>
            </a:extLst>
          </p:cNvPr>
          <p:cNvSpPr txBox="1"/>
          <p:nvPr/>
        </p:nvSpPr>
        <p:spPr>
          <a:xfrm>
            <a:off x="1669154" y="2263296"/>
            <a:ext cx="4976126" cy="646331"/>
          </a:xfrm>
          <a:prstGeom prst="rect">
            <a:avLst/>
          </a:prstGeom>
          <a:noFill/>
        </p:spPr>
        <p:txBody>
          <a:bodyPr wrap="square" rtlCol="0">
            <a:spAutoFit/>
          </a:bodyPr>
          <a:lstStyle/>
          <a:p>
            <a:r>
              <a:rPr lang="en-US" b="1">
                <a:solidFill>
                  <a:srgbClr val="C00000"/>
                </a:solidFill>
                <a:latin typeface="Frutiger LT Pro 57 Condensed" panose="020B0606020204020204"/>
              </a:rPr>
              <a:t>Version settings in UNFCCC ETF Reporting Tool:</a:t>
            </a:r>
          </a:p>
          <a:p>
            <a:endParaRPr lang="en-US">
              <a:solidFill>
                <a:srgbClr val="C00000"/>
              </a:solidFill>
            </a:endParaRPr>
          </a:p>
        </p:txBody>
      </p:sp>
    </p:spTree>
    <p:extLst>
      <p:ext uri="{BB962C8B-B14F-4D97-AF65-F5344CB8AC3E}">
        <p14:creationId xmlns:p14="http://schemas.microsoft.com/office/powerpoint/2010/main" val="324772192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CB6A-F6BB-FE10-EF77-7789F72AA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3A39EF-45EC-8DC2-E290-3092B717B135}"/>
              </a:ext>
            </a:extLst>
          </p:cNvPr>
          <p:cNvSpPr>
            <a:spLocks noGrp="1"/>
          </p:cNvSpPr>
          <p:nvPr>
            <p:ph type="title"/>
          </p:nvPr>
        </p:nvSpPr>
        <p:spPr>
          <a:xfrm>
            <a:off x="609600" y="274638"/>
            <a:ext cx="10972800" cy="819170"/>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7" name="TextBox 6">
            <a:extLst>
              <a:ext uri="{FF2B5EF4-FFF2-40B4-BE49-F238E27FC236}">
                <a16:creationId xmlns:a16="http://schemas.microsoft.com/office/drawing/2014/main" id="{1329B948-60F3-2746-90B2-A1EAA7B0D2F7}"/>
              </a:ext>
            </a:extLst>
          </p:cNvPr>
          <p:cNvSpPr txBox="1"/>
          <p:nvPr/>
        </p:nvSpPr>
        <p:spPr>
          <a:xfrm>
            <a:off x="1119874" y="1515131"/>
            <a:ext cx="4976126" cy="646331"/>
          </a:xfrm>
          <a:prstGeom prst="rect">
            <a:avLst/>
          </a:prstGeom>
          <a:noFill/>
        </p:spPr>
        <p:txBody>
          <a:bodyPr wrap="square" rtlCol="0">
            <a:spAutoFit/>
          </a:bodyPr>
          <a:lstStyle/>
          <a:p>
            <a:r>
              <a:rPr lang="en-US" b="1">
                <a:solidFill>
                  <a:srgbClr val="C00000"/>
                </a:solidFill>
                <a:latin typeface="Frutiger LT Pro 57 Condensed" panose="020B0606020204020204"/>
              </a:rPr>
              <a:t>Version settings in UNFCCC ETF Reporting Tool:</a:t>
            </a:r>
          </a:p>
          <a:p>
            <a:endParaRPr lang="en-US">
              <a:solidFill>
                <a:srgbClr val="C00000"/>
              </a:solidFill>
            </a:endParaRPr>
          </a:p>
        </p:txBody>
      </p:sp>
      <p:pic>
        <p:nvPicPr>
          <p:cNvPr id="8" name="Picture 7">
            <a:extLst>
              <a:ext uri="{FF2B5EF4-FFF2-40B4-BE49-F238E27FC236}">
                <a16:creationId xmlns:a16="http://schemas.microsoft.com/office/drawing/2014/main" id="{318FF2C1-ECDB-A9DE-5087-41C43931A673}"/>
              </a:ext>
            </a:extLst>
          </p:cNvPr>
          <p:cNvPicPr>
            <a:picLocks noChangeAspect="1"/>
          </p:cNvPicPr>
          <p:nvPr/>
        </p:nvPicPr>
        <p:blipFill>
          <a:blip r:embed="rId3"/>
          <a:stretch>
            <a:fillRect/>
          </a:stretch>
        </p:blipFill>
        <p:spPr>
          <a:xfrm>
            <a:off x="331333" y="2065861"/>
            <a:ext cx="7643951" cy="2083351"/>
          </a:xfrm>
          <a:prstGeom prst="rect">
            <a:avLst/>
          </a:prstGeom>
        </p:spPr>
      </p:pic>
      <p:pic>
        <p:nvPicPr>
          <p:cNvPr id="10" name="Picture 9">
            <a:extLst>
              <a:ext uri="{FF2B5EF4-FFF2-40B4-BE49-F238E27FC236}">
                <a16:creationId xmlns:a16="http://schemas.microsoft.com/office/drawing/2014/main" id="{406C5B07-5BFC-C789-653C-BAED1DDA2DBE}"/>
              </a:ext>
            </a:extLst>
          </p:cNvPr>
          <p:cNvPicPr>
            <a:picLocks noChangeAspect="1"/>
          </p:cNvPicPr>
          <p:nvPr/>
        </p:nvPicPr>
        <p:blipFill>
          <a:blip r:embed="rId4"/>
          <a:stretch>
            <a:fillRect/>
          </a:stretch>
        </p:blipFill>
        <p:spPr>
          <a:xfrm>
            <a:off x="331333" y="4752615"/>
            <a:ext cx="7537915" cy="1455492"/>
          </a:xfrm>
          <a:prstGeom prst="rect">
            <a:avLst/>
          </a:prstGeom>
        </p:spPr>
      </p:pic>
      <p:sp>
        <p:nvSpPr>
          <p:cNvPr id="6" name="TextBox 5">
            <a:extLst>
              <a:ext uri="{FF2B5EF4-FFF2-40B4-BE49-F238E27FC236}">
                <a16:creationId xmlns:a16="http://schemas.microsoft.com/office/drawing/2014/main" id="{13F680F4-CAEB-41B9-1A6E-E500B8605190}"/>
              </a:ext>
            </a:extLst>
          </p:cNvPr>
          <p:cNvSpPr txBox="1"/>
          <p:nvPr/>
        </p:nvSpPr>
        <p:spPr>
          <a:xfrm>
            <a:off x="7540667" y="2136338"/>
            <a:ext cx="4320000" cy="2520000"/>
          </a:xfrm>
          <a:prstGeom prst="rect">
            <a:avLst/>
          </a:prstGeom>
          <a:noFill/>
        </p:spPr>
        <p:txBody>
          <a:bodyPr wrap="square" rtlCol="0">
            <a:spAutoFit/>
          </a:bodyPr>
          <a:lstStyle/>
          <a:p>
            <a:pPr algn="ctr"/>
            <a:r>
              <a:rPr lang="en-US" b="1" dirty="0">
                <a:solidFill>
                  <a:srgbClr val="C00000"/>
                </a:solidFill>
                <a:latin typeface="Frutiger LT Pro 57 Condensed" panose="020B0606020204020204"/>
              </a:rPr>
              <a:t>Users of the IPCC Inventory Software:</a:t>
            </a:r>
            <a:endParaRPr lang="en-US" dirty="0">
              <a:solidFill>
                <a:srgbClr val="0070C0"/>
              </a:solidFill>
              <a:latin typeface="Frutiger LT Pro 57 Condensed" panose="020B0606020204020204"/>
            </a:endParaRPr>
          </a:p>
          <a:p>
            <a:pPr marL="285750" indent="-285750">
              <a:buFont typeface="Wingdings" panose="05000000000000000000" pitchFamily="2" charset="2"/>
              <a:buChar char="ü"/>
            </a:pPr>
            <a:endParaRPr lang="en-US" dirty="0">
              <a:solidFill>
                <a:srgbClr val="0070C0"/>
              </a:solidFill>
              <a:latin typeface="Frutiger LT Pro 57 Condensed" panose="020B0606020204020204"/>
            </a:endParaRPr>
          </a:p>
          <a:p>
            <a:pPr marL="180975" indent="-180975" algn="just">
              <a:buFont typeface="Wingdings" panose="05000000000000000000" pitchFamily="2" charset="2"/>
              <a:buChar char="ü"/>
            </a:pPr>
            <a:r>
              <a:rPr lang="en-US" dirty="0">
                <a:solidFill>
                  <a:srgbClr val="0070C0"/>
                </a:solidFill>
                <a:latin typeface="Frutiger LT Pro 57 Condensed" panose="020B0606020204020204"/>
              </a:rPr>
              <a:t>These settings help you populate the cells with NCV/GCV and notation keys;  </a:t>
            </a:r>
            <a:r>
              <a:rPr lang="en-US" u="sng" dirty="0">
                <a:solidFill>
                  <a:srgbClr val="0070C0"/>
                </a:solidFill>
                <a:latin typeface="Frutiger LT Pro 57 Condensed" panose="020B0606020204020204"/>
              </a:rPr>
              <a:t>this has already been done in the visualized CRT of the IPCC Inventory Softwar</a:t>
            </a:r>
            <a:r>
              <a:rPr lang="en-US" dirty="0">
                <a:solidFill>
                  <a:srgbClr val="0070C0"/>
                </a:solidFill>
                <a:latin typeface="Frutiger LT Pro 57 Condensed" panose="020B0606020204020204"/>
              </a:rPr>
              <a:t>e.</a:t>
            </a:r>
          </a:p>
          <a:p>
            <a:pPr marL="85725" indent="-85725" algn="just">
              <a:buFont typeface="Wingdings" panose="05000000000000000000" pitchFamily="2" charset="2"/>
              <a:buChar char="ü"/>
            </a:pPr>
            <a:endParaRPr lang="en-US" dirty="0">
              <a:solidFill>
                <a:srgbClr val="0070C0"/>
              </a:solidFill>
              <a:latin typeface="Frutiger LT Pro 57 Condensed" panose="020B0606020204020204"/>
            </a:endParaRPr>
          </a:p>
          <a:p>
            <a:pPr marL="180975" indent="-180975" algn="just">
              <a:buFont typeface="Wingdings" panose="05000000000000000000" pitchFamily="2" charset="2"/>
              <a:buChar char="ü"/>
            </a:pPr>
            <a:r>
              <a:rPr lang="en-US" b="1" dirty="0">
                <a:solidFill>
                  <a:srgbClr val="FF0000"/>
                </a:solidFill>
                <a:latin typeface="Frutiger LT Pro 57 Condensed" panose="020B0606020204020204"/>
              </a:rPr>
              <a:t>Do NOT enable these version settings</a:t>
            </a:r>
            <a:r>
              <a:rPr lang="en-US" dirty="0">
                <a:solidFill>
                  <a:srgbClr val="0070C0"/>
                </a:solidFill>
                <a:latin typeface="Frutiger LT Pro 57 Condensed" panose="020B0606020204020204"/>
              </a:rPr>
              <a:t>. </a:t>
            </a:r>
          </a:p>
          <a:p>
            <a:pPr marL="285750" indent="-285750">
              <a:buFont typeface="Wingdings" panose="05000000000000000000" pitchFamily="2" charset="2"/>
              <a:buChar char="ü"/>
            </a:pPr>
            <a:endParaRPr lang="en-US" dirty="0">
              <a:solidFill>
                <a:srgbClr val="0070C0"/>
              </a:solidFill>
              <a:latin typeface="Frutiger LT Pro 57 Condensed" panose="020B0606020204020204"/>
            </a:endParaRPr>
          </a:p>
        </p:txBody>
      </p:sp>
    </p:spTree>
    <p:extLst>
      <p:ext uri="{BB962C8B-B14F-4D97-AF65-F5344CB8AC3E}">
        <p14:creationId xmlns:p14="http://schemas.microsoft.com/office/powerpoint/2010/main" val="1695076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1A394-381E-04CE-A229-5C1917F5D4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EB2750-F9DF-5B6F-3A5B-1FA9D8B7578B}"/>
              </a:ext>
            </a:extLst>
          </p:cNvPr>
          <p:cNvPicPr>
            <a:picLocks noChangeAspect="1"/>
          </p:cNvPicPr>
          <p:nvPr/>
        </p:nvPicPr>
        <p:blipFill>
          <a:blip r:embed="rId3"/>
          <a:stretch>
            <a:fillRect/>
          </a:stretch>
        </p:blipFill>
        <p:spPr>
          <a:xfrm>
            <a:off x="8065826" y="1841507"/>
            <a:ext cx="3340459" cy="3347566"/>
          </a:xfrm>
          <a:prstGeom prst="rect">
            <a:avLst/>
          </a:prstGeom>
        </p:spPr>
      </p:pic>
      <p:sp>
        <p:nvSpPr>
          <p:cNvPr id="8" name="Content Placeholder 4">
            <a:extLst>
              <a:ext uri="{FF2B5EF4-FFF2-40B4-BE49-F238E27FC236}">
                <a16:creationId xmlns:a16="http://schemas.microsoft.com/office/drawing/2014/main" id="{889CAB53-DC4E-7E90-67B2-CC103D8E1B56}"/>
              </a:ext>
            </a:extLst>
          </p:cNvPr>
          <p:cNvSpPr txBox="1">
            <a:spLocks/>
          </p:cNvSpPr>
          <p:nvPr/>
        </p:nvSpPr>
        <p:spPr>
          <a:xfrm>
            <a:off x="12000" y="1204566"/>
            <a:ext cx="12204000" cy="5400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18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16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16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rgbClr val="0070C0"/>
                </a:solidFill>
                <a:latin typeface="Frutiger LT Pro 57 Condensed" panose="020B0606020204020204"/>
                <a:ea typeface="MS Mincho" panose="02020609040205080304" pitchFamily="49" charset="-128"/>
                <a:hlinkClick r:id="rId4">
                  <a:extLst>
                    <a:ext uri="{A12FA001-AC4F-418D-AE19-62706E023703}">
                      <ahyp:hlinkClr xmlns:ahyp="http://schemas.microsoft.com/office/drawing/2018/hyperlinkcolor" val="tx"/>
                    </a:ext>
                  </a:extLst>
                </a:hlinkClick>
              </a:rPr>
              <a:t>https://www.ipcc-nggip.iges.or.jp/software/index.</a:t>
            </a:r>
            <a:r>
              <a:rPr lang="en-US" sz="2200" b="1" i="1" dirty="0">
                <a:solidFill>
                  <a:srgbClr val="0070C0"/>
                </a:solidFill>
                <a:latin typeface="Frutiger LT Pro 57 Condensed" panose="020B0606020204020204"/>
                <a:ea typeface="MS Mincho" panose="02020609040205080304" pitchFamily="49" charset="-128"/>
                <a:hlinkClick r:id="rId4">
                  <a:extLst>
                    <a:ext uri="{A12FA001-AC4F-418D-AE19-62706E023703}">
                      <ahyp:hlinkClr xmlns:ahyp="http://schemas.microsoft.com/office/drawing/2018/hyperlinkcolor" val="tx"/>
                    </a:ext>
                  </a:extLst>
                </a:hlinkClick>
              </a:rPr>
              <a:t>html</a:t>
            </a:r>
            <a:r>
              <a:rPr lang="en-US" sz="2000" b="1" dirty="0">
                <a:solidFill>
                  <a:srgbClr val="0070C0"/>
                </a:solidFill>
                <a:latin typeface="Frutiger LT Pro 57 Condensed" panose="020B0606020204020204"/>
                <a:ea typeface="MS Mincho" panose="02020609040205080304" pitchFamily="49" charset="-128"/>
              </a:rPr>
              <a:t> </a:t>
            </a:r>
          </a:p>
          <a:p>
            <a:pPr>
              <a:buFont typeface="Wingdings" panose="05000000000000000000" pitchFamily="2" charset="2"/>
              <a:buChar char="ü"/>
            </a:pPr>
            <a:endParaRPr lang="en-US" sz="2000" b="1" dirty="0">
              <a:solidFill>
                <a:srgbClr val="0070C0"/>
              </a:solidFill>
              <a:latin typeface="Frutiger LT Pro 57 Condensed" panose="020B0606020204020204"/>
              <a:ea typeface="MS Mincho" panose="02020609040205080304" pitchFamily="49" charset="-128"/>
            </a:endParaRPr>
          </a:p>
          <a:p>
            <a:pPr marL="0" indent="0">
              <a:buNone/>
            </a:pPr>
            <a:endParaRPr lang="en-US" dirty="0"/>
          </a:p>
        </p:txBody>
      </p:sp>
      <p:sp>
        <p:nvSpPr>
          <p:cNvPr id="4" name="Title 1">
            <a:extLst>
              <a:ext uri="{FF2B5EF4-FFF2-40B4-BE49-F238E27FC236}">
                <a16:creationId xmlns:a16="http://schemas.microsoft.com/office/drawing/2014/main" id="{F44C02D8-96F3-78F4-73A5-A4D206BCD32D}"/>
              </a:ext>
            </a:extLst>
          </p:cNvPr>
          <p:cNvSpPr txBox="1">
            <a:spLocks/>
          </p:cNvSpPr>
          <p:nvPr/>
        </p:nvSpPr>
        <p:spPr>
          <a:xfrm>
            <a:off x="12000" y="21420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defTabSz="914400" fontAlgn="auto">
              <a:spcAft>
                <a:spcPts val="0"/>
              </a:spcAft>
            </a:pPr>
            <a:r>
              <a:rPr lang="en-GB" sz="3300" b="1" dirty="0">
                <a:solidFill>
                  <a:srgbClr val="990002"/>
                </a:solidFill>
                <a:effectLst>
                  <a:outerShdw blurRad="38100" dist="38100" dir="2700000" algn="tl">
                    <a:srgbClr val="000000">
                      <a:alpha val="43137"/>
                    </a:srgbClr>
                  </a:outerShdw>
                </a:effectLst>
              </a:rPr>
              <a:t>Download the IPCC Inventory Software</a:t>
            </a:r>
            <a:endParaRPr lang="en-US" sz="3300" b="1" dirty="0">
              <a:solidFill>
                <a:srgbClr val="990002"/>
              </a:solidFill>
              <a:effectLst>
                <a:outerShdw blurRad="38100" dist="38100" dir="2700000" algn="tl">
                  <a:srgbClr val="000000">
                    <a:alpha val="43137"/>
                  </a:srgbClr>
                </a:outerShdw>
              </a:effectLst>
            </a:endParaRPr>
          </a:p>
        </p:txBody>
      </p:sp>
      <p:pic>
        <p:nvPicPr>
          <p:cNvPr id="7" name="Graphic 6" descr="Award ribbon with star">
            <a:extLst>
              <a:ext uri="{FF2B5EF4-FFF2-40B4-BE49-F238E27FC236}">
                <a16:creationId xmlns:a16="http://schemas.microsoft.com/office/drawing/2014/main" id="{736CD2DF-8671-2DB4-E342-11A95C7AE1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
        <p:nvSpPr>
          <p:cNvPr id="2" name="TextBox 1">
            <a:extLst>
              <a:ext uri="{FF2B5EF4-FFF2-40B4-BE49-F238E27FC236}">
                <a16:creationId xmlns:a16="http://schemas.microsoft.com/office/drawing/2014/main" id="{44AFF2C4-B177-42B1-38B0-4EFA1D441786}"/>
              </a:ext>
            </a:extLst>
          </p:cNvPr>
          <p:cNvSpPr txBox="1"/>
          <p:nvPr/>
        </p:nvSpPr>
        <p:spPr>
          <a:xfrm>
            <a:off x="563762" y="1989000"/>
            <a:ext cx="7560000" cy="2880000"/>
          </a:xfrm>
          <a:prstGeom prst="rect">
            <a:avLst/>
          </a:prstGeom>
          <a:noFill/>
        </p:spPr>
        <p:txBody>
          <a:bodyPr wrap="square" rtlCol="0">
            <a:spAutoFit/>
          </a:bodyPr>
          <a:lstStyle/>
          <a:p>
            <a:r>
              <a:rPr lang="en-US" sz="2200" dirty="0">
                <a:solidFill>
                  <a:srgbClr val="0070C0"/>
                </a:solidFill>
                <a:latin typeface="+mn-lt"/>
              </a:rPr>
              <a:t>On this page, you will be able to:</a:t>
            </a:r>
          </a:p>
          <a:p>
            <a:endParaRPr lang="en-US" sz="2200" dirty="0">
              <a:solidFill>
                <a:srgbClr val="0070C0"/>
              </a:solidFill>
              <a:latin typeface="+mn-lt"/>
            </a:endParaRPr>
          </a:p>
          <a:p>
            <a:pPr marL="285750" indent="-285750">
              <a:buFont typeface="Wingdings" panose="05000000000000000000" pitchFamily="2" charset="2"/>
              <a:buChar char="ü"/>
            </a:pPr>
            <a:r>
              <a:rPr lang="en-US" sz="2200" dirty="0">
                <a:solidFill>
                  <a:srgbClr val="0070C0"/>
                </a:solidFill>
                <a:latin typeface="+mn-lt"/>
              </a:rPr>
              <a:t>Download the latest version of the </a:t>
            </a:r>
            <a:r>
              <a:rPr lang="en-US" sz="2200" i="1" dirty="0">
                <a:solidFill>
                  <a:srgbClr val="0070C0"/>
                </a:solidFill>
                <a:latin typeface="+mn-lt"/>
              </a:rPr>
              <a:t>Software</a:t>
            </a:r>
            <a:r>
              <a:rPr lang="en-US" sz="2200" dirty="0">
                <a:solidFill>
                  <a:srgbClr val="0070C0"/>
                </a:solidFill>
                <a:latin typeface="+mn-lt"/>
              </a:rPr>
              <a:t>, and learn which installation package (32vs64 bits) is correct for your computer</a:t>
            </a:r>
          </a:p>
          <a:p>
            <a:pPr marL="285750" indent="-285750">
              <a:buFont typeface="Wingdings" panose="05000000000000000000" pitchFamily="2" charset="2"/>
              <a:buChar char="ü"/>
            </a:pPr>
            <a:endParaRPr lang="en-US" sz="2200" dirty="0">
              <a:solidFill>
                <a:srgbClr val="0070C0"/>
              </a:solidFill>
              <a:latin typeface="+mn-lt"/>
            </a:endParaRPr>
          </a:p>
          <a:p>
            <a:pPr marL="285750" indent="-285750">
              <a:buFont typeface="Wingdings" panose="05000000000000000000" pitchFamily="2" charset="2"/>
              <a:buChar char="ü"/>
            </a:pPr>
            <a:r>
              <a:rPr lang="en-US" sz="2200" dirty="0">
                <a:solidFill>
                  <a:srgbClr val="0070C0"/>
                </a:solidFill>
                <a:latin typeface="+mn-lt"/>
              </a:rPr>
              <a:t>Review improvements in the latest release</a:t>
            </a:r>
          </a:p>
          <a:p>
            <a:pPr marL="285750" indent="-285750">
              <a:buFont typeface="Wingdings" panose="05000000000000000000" pitchFamily="2" charset="2"/>
              <a:buChar char="ü"/>
            </a:pPr>
            <a:endParaRPr lang="en-US" sz="2200" dirty="0">
              <a:solidFill>
                <a:srgbClr val="0070C0"/>
              </a:solidFill>
              <a:latin typeface="+mn-lt"/>
            </a:endParaRPr>
          </a:p>
          <a:p>
            <a:pPr marL="285750" indent="-285750">
              <a:buFont typeface="Wingdings" panose="05000000000000000000" pitchFamily="2" charset="2"/>
              <a:buChar char="ü"/>
            </a:pPr>
            <a:r>
              <a:rPr lang="en-US" sz="2200" dirty="0">
                <a:solidFill>
                  <a:srgbClr val="0070C0"/>
                </a:solidFill>
                <a:latin typeface="+mn-lt"/>
              </a:rPr>
              <a:t>Learn where to turn to get answers to any questions you may have</a:t>
            </a:r>
            <a:endParaRPr lang="en-US" sz="2200" dirty="0"/>
          </a:p>
        </p:txBody>
      </p:sp>
    </p:spTree>
    <p:extLst>
      <p:ext uri="{BB962C8B-B14F-4D97-AF65-F5344CB8AC3E}">
        <p14:creationId xmlns:p14="http://schemas.microsoft.com/office/powerpoint/2010/main" val="188972099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C616-801D-917E-B54A-D02730C25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150C9-A9BD-829E-6C3D-AD8551706511}"/>
              </a:ext>
            </a:extLst>
          </p:cNvPr>
          <p:cNvSpPr>
            <a:spLocks noGrp="1"/>
          </p:cNvSpPr>
          <p:nvPr>
            <p:ph type="title"/>
          </p:nvPr>
        </p:nvSpPr>
        <p:spPr>
          <a:xfrm>
            <a:off x="609600" y="274638"/>
            <a:ext cx="10972800" cy="871256"/>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6" name="TextBox 5">
            <a:extLst>
              <a:ext uri="{FF2B5EF4-FFF2-40B4-BE49-F238E27FC236}">
                <a16:creationId xmlns:a16="http://schemas.microsoft.com/office/drawing/2014/main" id="{4FF23856-784E-CB1F-5F8A-CFA24FFA052F}"/>
              </a:ext>
            </a:extLst>
          </p:cNvPr>
          <p:cNvSpPr txBox="1"/>
          <p:nvPr/>
        </p:nvSpPr>
        <p:spPr>
          <a:xfrm>
            <a:off x="7506883" y="1811891"/>
            <a:ext cx="4320000" cy="2520000"/>
          </a:xfrm>
          <a:prstGeom prst="rect">
            <a:avLst/>
          </a:prstGeom>
          <a:noFill/>
        </p:spPr>
        <p:txBody>
          <a:bodyPr wrap="square" rtlCol="0">
            <a:spAutoFit/>
          </a:bodyPr>
          <a:lstStyle/>
          <a:p>
            <a:pPr algn="ctr"/>
            <a:r>
              <a:rPr lang="en-US" b="1" dirty="0">
                <a:solidFill>
                  <a:srgbClr val="C00000"/>
                </a:solidFill>
                <a:latin typeface="Frutiger LT Pro 57 Condensed" panose="020B0606020204020204"/>
              </a:rPr>
              <a:t>Users of the IPCC Inventory Software:</a:t>
            </a:r>
            <a:endParaRPr lang="en-US" dirty="0">
              <a:solidFill>
                <a:srgbClr val="0070C0"/>
              </a:solidFill>
              <a:latin typeface="Frutiger LT Pro 57 Condensed" panose="020B0606020204020204"/>
            </a:endParaRPr>
          </a:p>
          <a:p>
            <a:pPr marL="285750" indent="-285750">
              <a:buFont typeface="Wingdings" panose="05000000000000000000" pitchFamily="2" charset="2"/>
              <a:buChar char="ü"/>
            </a:pPr>
            <a:endParaRPr lang="en-US" dirty="0">
              <a:solidFill>
                <a:srgbClr val="0070C0"/>
              </a:solidFill>
              <a:latin typeface="Frutiger LT Pro 57 Condensed" panose="020B0606020204020204"/>
            </a:endParaRPr>
          </a:p>
          <a:p>
            <a:pPr marL="285750" indent="-285750">
              <a:buFont typeface="Wingdings" panose="05000000000000000000" pitchFamily="2" charset="2"/>
              <a:buChar char="ü"/>
            </a:pPr>
            <a:r>
              <a:rPr lang="en-US" dirty="0">
                <a:solidFill>
                  <a:srgbClr val="0070C0"/>
                </a:solidFill>
                <a:latin typeface="Frutiger LT Pro 57 Condensed" panose="020B0606020204020204"/>
              </a:rPr>
              <a:t>The selection of Option A or Option B for Agriculture, </a:t>
            </a:r>
            <a:r>
              <a:rPr lang="en-US" b="1" dirty="0">
                <a:solidFill>
                  <a:srgbClr val="002060"/>
                </a:solidFill>
                <a:latin typeface="Frutiger LT Pro 57 Condensed" panose="020B0606020204020204"/>
              </a:rPr>
              <a:t>must be consistent with your livestock characterization </a:t>
            </a:r>
          </a:p>
          <a:p>
            <a:endParaRPr lang="en-US" sz="1600" b="1" i="1" dirty="0">
              <a:solidFill>
                <a:srgbClr val="002060"/>
              </a:solidFill>
              <a:latin typeface="Frutiger LT Pro 57 Condensed" panose="020B0606020204020204"/>
            </a:endParaRPr>
          </a:p>
          <a:p>
            <a:r>
              <a:rPr lang="en-US" sz="1600" i="1" dirty="0">
                <a:solidFill>
                  <a:srgbClr val="0070C0"/>
                </a:solidFill>
                <a:latin typeface="Frutiger LT Pro 57 Condensed" panose="020B0606020204020204"/>
              </a:rPr>
              <a:t>(if unsure, you can see in the visualized CRT of the IPCC Inventory Software (Table 3.A, 3.B(a) or 3.B(b)) which Option has been used.)</a:t>
            </a:r>
            <a:endParaRPr lang="en-US" i="1" dirty="0">
              <a:solidFill>
                <a:srgbClr val="0070C0"/>
              </a:solidFill>
              <a:latin typeface="Frutiger LT Pro 57 Condensed" panose="020B0606020204020204"/>
            </a:endParaRPr>
          </a:p>
          <a:p>
            <a:pPr marL="285750" indent="-285750">
              <a:buFont typeface="Wingdings" panose="05000000000000000000" pitchFamily="2" charset="2"/>
              <a:buChar char="ü"/>
            </a:pPr>
            <a:endParaRPr lang="en-US" dirty="0">
              <a:solidFill>
                <a:srgbClr val="0070C0"/>
              </a:solidFill>
              <a:latin typeface="Frutiger LT Pro 57 Condensed" panose="020B0606020204020204"/>
            </a:endParaRPr>
          </a:p>
        </p:txBody>
      </p:sp>
      <p:sp>
        <p:nvSpPr>
          <p:cNvPr id="7" name="TextBox 6">
            <a:extLst>
              <a:ext uri="{FF2B5EF4-FFF2-40B4-BE49-F238E27FC236}">
                <a16:creationId xmlns:a16="http://schemas.microsoft.com/office/drawing/2014/main" id="{916F1863-93C6-5BF1-7317-C27F61C46775}"/>
              </a:ext>
            </a:extLst>
          </p:cNvPr>
          <p:cNvSpPr txBox="1"/>
          <p:nvPr/>
        </p:nvSpPr>
        <p:spPr>
          <a:xfrm>
            <a:off x="1194766" y="1811891"/>
            <a:ext cx="4976126" cy="646331"/>
          </a:xfrm>
          <a:prstGeom prst="rect">
            <a:avLst/>
          </a:prstGeom>
          <a:noFill/>
        </p:spPr>
        <p:txBody>
          <a:bodyPr wrap="square" rtlCol="0">
            <a:spAutoFit/>
          </a:bodyPr>
          <a:lstStyle/>
          <a:p>
            <a:r>
              <a:rPr lang="en-US" b="1" dirty="0">
                <a:solidFill>
                  <a:srgbClr val="C00000"/>
                </a:solidFill>
                <a:latin typeface="Frutiger LT Pro 57 Condensed" panose="020B0606020204020204"/>
              </a:rPr>
              <a:t>Version settings in UNFCCC ETF Reporting Tool:</a:t>
            </a:r>
          </a:p>
          <a:p>
            <a:endParaRPr lang="en-US" dirty="0">
              <a:solidFill>
                <a:srgbClr val="C00000"/>
              </a:solidFill>
            </a:endParaRPr>
          </a:p>
        </p:txBody>
      </p:sp>
      <p:pic>
        <p:nvPicPr>
          <p:cNvPr id="4" name="Picture 3">
            <a:extLst>
              <a:ext uri="{FF2B5EF4-FFF2-40B4-BE49-F238E27FC236}">
                <a16:creationId xmlns:a16="http://schemas.microsoft.com/office/drawing/2014/main" id="{8435851C-8F6E-DB1E-7B86-06863A7244C9}"/>
              </a:ext>
            </a:extLst>
          </p:cNvPr>
          <p:cNvPicPr>
            <a:picLocks noChangeAspect="1"/>
          </p:cNvPicPr>
          <p:nvPr/>
        </p:nvPicPr>
        <p:blipFill>
          <a:blip r:embed="rId3"/>
          <a:stretch>
            <a:fillRect/>
          </a:stretch>
        </p:blipFill>
        <p:spPr>
          <a:xfrm>
            <a:off x="365117" y="2458222"/>
            <a:ext cx="6635424" cy="1941555"/>
          </a:xfrm>
          <a:prstGeom prst="rect">
            <a:avLst/>
          </a:prstGeom>
        </p:spPr>
      </p:pic>
    </p:spTree>
    <p:extLst>
      <p:ext uri="{BB962C8B-B14F-4D97-AF65-F5344CB8AC3E}">
        <p14:creationId xmlns:p14="http://schemas.microsoft.com/office/powerpoint/2010/main" val="149686338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91C29-3FDB-A0E4-221C-671658C52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40450-3D40-28C4-4B22-F696DC15CFC8}"/>
              </a:ext>
            </a:extLst>
          </p:cNvPr>
          <p:cNvSpPr>
            <a:spLocks noGrp="1"/>
          </p:cNvSpPr>
          <p:nvPr>
            <p:ph type="title"/>
          </p:nvPr>
        </p:nvSpPr>
        <p:spPr>
          <a:xfrm>
            <a:off x="609600" y="274638"/>
            <a:ext cx="10972800" cy="454567"/>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6" name="TextBox 5">
            <a:extLst>
              <a:ext uri="{FF2B5EF4-FFF2-40B4-BE49-F238E27FC236}">
                <a16:creationId xmlns:a16="http://schemas.microsoft.com/office/drawing/2014/main" id="{E59CAC58-F4FB-2631-F258-C4FF6B35CADD}"/>
              </a:ext>
            </a:extLst>
          </p:cNvPr>
          <p:cNvSpPr txBox="1"/>
          <p:nvPr/>
        </p:nvSpPr>
        <p:spPr>
          <a:xfrm>
            <a:off x="6770660" y="1091831"/>
            <a:ext cx="4733081" cy="4801314"/>
          </a:xfrm>
          <a:prstGeom prst="rect">
            <a:avLst/>
          </a:prstGeom>
          <a:noFill/>
        </p:spPr>
        <p:txBody>
          <a:bodyPr wrap="square" rtlCol="0">
            <a:spAutoFit/>
          </a:bodyPr>
          <a:lstStyle/>
          <a:p>
            <a:pPr algn="just"/>
            <a:r>
              <a:rPr lang="en-US" b="1" dirty="0">
                <a:solidFill>
                  <a:srgbClr val="C00000"/>
                </a:solidFill>
                <a:latin typeface="Frutiger LT Pro 57 Condensed" panose="020B0606020204020204"/>
              </a:rPr>
              <a:t>Users of the IPCC Inventory Software:</a:t>
            </a:r>
            <a:endParaRPr lang="en-US" dirty="0">
              <a:solidFill>
                <a:srgbClr val="0070C0"/>
              </a:solidFill>
              <a:latin typeface="Frutiger LT Pro 57 Condensed" panose="020B0606020204020204"/>
            </a:endParaRPr>
          </a:p>
          <a:p>
            <a:pPr marL="285750" indent="-285750" algn="just">
              <a:buFont typeface="Wingdings" panose="05000000000000000000" pitchFamily="2" charset="2"/>
              <a:buChar char="ü"/>
            </a:pPr>
            <a:endParaRPr lang="en-US" dirty="0">
              <a:solidFill>
                <a:srgbClr val="0070C0"/>
              </a:solidFill>
              <a:latin typeface="Frutiger LT Pro 57 Condensed" panose="020B0606020204020204"/>
            </a:endParaRPr>
          </a:p>
          <a:p>
            <a:pPr marL="285750" indent="-285750" algn="just">
              <a:buFont typeface="Wingdings" panose="05000000000000000000" pitchFamily="2" charset="2"/>
              <a:buChar char="ü"/>
            </a:pPr>
            <a:r>
              <a:rPr lang="en-US" dirty="0">
                <a:solidFill>
                  <a:srgbClr val="0070C0"/>
                </a:solidFill>
                <a:latin typeface="Frutiger LT Pro 57 Condensed" panose="020B0606020204020204"/>
              </a:rPr>
              <a:t>The IPCC Inventory Software </a:t>
            </a:r>
            <a:r>
              <a:rPr lang="en-US" b="1" dirty="0">
                <a:solidFill>
                  <a:srgbClr val="002060"/>
                </a:solidFill>
                <a:latin typeface="Frutiger LT Pro 57 Condensed" panose="020B0606020204020204"/>
              </a:rPr>
              <a:t>calculates all approaches for HWP, </a:t>
            </a:r>
            <a:r>
              <a:rPr lang="en-US" dirty="0">
                <a:solidFill>
                  <a:srgbClr val="0070C0"/>
                </a:solidFill>
                <a:latin typeface="Frutiger LT Pro 57 Condensed" panose="020B0606020204020204"/>
              </a:rPr>
              <a:t>so you may select any and/or all approaches. </a:t>
            </a:r>
          </a:p>
          <a:p>
            <a:pPr marL="285750" indent="-285750" algn="just">
              <a:buFont typeface="Wingdings" panose="05000000000000000000" pitchFamily="2" charset="2"/>
              <a:buChar char="ü"/>
            </a:pPr>
            <a:endParaRPr lang="en-US" dirty="0">
              <a:solidFill>
                <a:srgbClr val="0070C0"/>
              </a:solidFill>
              <a:latin typeface="Frutiger LT Pro 57 Condensed" panose="020B0606020204020204"/>
            </a:endParaRPr>
          </a:p>
          <a:p>
            <a:pPr marL="285750" indent="-285750" algn="just">
              <a:buFont typeface="Wingdings" panose="05000000000000000000" pitchFamily="2" charset="2"/>
              <a:buChar char="ü"/>
            </a:pPr>
            <a:endParaRPr lang="en-US" dirty="0">
              <a:solidFill>
                <a:srgbClr val="0070C0"/>
              </a:solidFill>
              <a:latin typeface="Frutiger LT Pro 57 Condensed" panose="020B0606020204020204"/>
            </a:endParaRPr>
          </a:p>
          <a:p>
            <a:pPr marL="285750" indent="-285750" algn="just">
              <a:buFont typeface="Wingdings" panose="05000000000000000000" pitchFamily="2" charset="2"/>
              <a:buChar char="ü"/>
            </a:pPr>
            <a:r>
              <a:rPr lang="en-US" dirty="0">
                <a:solidFill>
                  <a:srgbClr val="0070C0"/>
                </a:solidFill>
                <a:latin typeface="Frutiger LT Pro 57 Condensed" panose="020B0606020204020204"/>
              </a:rPr>
              <a:t>For </a:t>
            </a:r>
            <a:r>
              <a:rPr lang="en-US" b="1" dirty="0">
                <a:solidFill>
                  <a:srgbClr val="002060"/>
                </a:solidFill>
                <a:latin typeface="Frutiger LT Pro 57 Condensed" panose="020B0606020204020204"/>
              </a:rPr>
              <a:t>Additional years for HWP </a:t>
            </a:r>
            <a:r>
              <a:rPr lang="en-US" b="1" dirty="0">
                <a:solidFill>
                  <a:srgbClr val="0070C0"/>
                </a:solidFill>
                <a:latin typeface="Frutiger LT Pro 57 Condensed" panose="020B0606020204020204"/>
              </a:rPr>
              <a:t>(</a:t>
            </a:r>
            <a:r>
              <a:rPr lang="en-US" dirty="0">
                <a:solidFill>
                  <a:srgbClr val="0070C0"/>
                </a:solidFill>
                <a:latin typeface="Frutiger LT Pro 57 Condensed" panose="020B0606020204020204"/>
              </a:rPr>
              <a:t>these are years prior to 1990) we are still working  to transfer these data. If applicable, these are to be entered directly in the UNFCCC ETF Reporting Tool. </a:t>
            </a:r>
          </a:p>
          <a:p>
            <a:pPr marL="285750" indent="-285750" algn="just">
              <a:buFont typeface="Wingdings" panose="05000000000000000000" pitchFamily="2" charset="2"/>
              <a:buChar char="ü"/>
            </a:pPr>
            <a:endParaRPr lang="en-US" dirty="0">
              <a:solidFill>
                <a:srgbClr val="0070C0"/>
              </a:solidFill>
              <a:latin typeface="Frutiger LT Pro 57 Condensed" panose="020B0606020204020204"/>
            </a:endParaRPr>
          </a:p>
          <a:p>
            <a:pPr marL="285750" indent="-285750" algn="just">
              <a:buFont typeface="Wingdings" panose="05000000000000000000" pitchFamily="2" charset="2"/>
              <a:buChar char="ü"/>
            </a:pPr>
            <a:r>
              <a:rPr lang="en-US" dirty="0">
                <a:solidFill>
                  <a:srgbClr val="0070C0"/>
                </a:solidFill>
                <a:latin typeface="Frutiger LT Pro 57 Condensed" panose="020B0606020204020204"/>
              </a:rPr>
              <a:t>For </a:t>
            </a:r>
            <a:r>
              <a:rPr lang="en-US" b="1" dirty="0">
                <a:solidFill>
                  <a:srgbClr val="002060"/>
                </a:solidFill>
                <a:latin typeface="Frutiger LT Pro 57 Condensed" panose="020B0606020204020204"/>
              </a:rPr>
              <a:t>Reporting Information in Table 4(II), </a:t>
            </a:r>
            <a:r>
              <a:rPr lang="en-US" dirty="0">
                <a:solidFill>
                  <a:srgbClr val="0070C0"/>
                </a:solidFill>
                <a:latin typeface="Frutiger LT Pro 57 Condensed" panose="020B0606020204020204"/>
              </a:rPr>
              <a:t>maintain the default selection of “Land converted to” – the IPCC Inventory Software automatically transfers data at this level. </a:t>
            </a:r>
          </a:p>
        </p:txBody>
      </p:sp>
      <p:sp>
        <p:nvSpPr>
          <p:cNvPr id="7" name="TextBox 6">
            <a:extLst>
              <a:ext uri="{FF2B5EF4-FFF2-40B4-BE49-F238E27FC236}">
                <a16:creationId xmlns:a16="http://schemas.microsoft.com/office/drawing/2014/main" id="{FACFDEED-42F4-50B6-4167-BA47D13C85B7}"/>
              </a:ext>
            </a:extLst>
          </p:cNvPr>
          <p:cNvSpPr txBox="1"/>
          <p:nvPr/>
        </p:nvSpPr>
        <p:spPr>
          <a:xfrm>
            <a:off x="906554" y="900597"/>
            <a:ext cx="4976126" cy="646331"/>
          </a:xfrm>
          <a:prstGeom prst="rect">
            <a:avLst/>
          </a:prstGeom>
          <a:noFill/>
        </p:spPr>
        <p:txBody>
          <a:bodyPr wrap="square" rtlCol="0">
            <a:spAutoFit/>
          </a:bodyPr>
          <a:lstStyle/>
          <a:p>
            <a:r>
              <a:rPr lang="en-US" b="1">
                <a:solidFill>
                  <a:srgbClr val="C00000"/>
                </a:solidFill>
                <a:latin typeface="Frutiger LT Pro 57 Condensed" panose="020B0606020204020204"/>
              </a:rPr>
              <a:t>Version settings in UNFCCC ETF Reporting Tool:</a:t>
            </a:r>
          </a:p>
          <a:p>
            <a:endParaRPr lang="en-US">
              <a:solidFill>
                <a:srgbClr val="C00000"/>
              </a:solidFill>
            </a:endParaRPr>
          </a:p>
        </p:txBody>
      </p:sp>
      <p:pic>
        <p:nvPicPr>
          <p:cNvPr id="5" name="Picture 4">
            <a:extLst>
              <a:ext uri="{FF2B5EF4-FFF2-40B4-BE49-F238E27FC236}">
                <a16:creationId xmlns:a16="http://schemas.microsoft.com/office/drawing/2014/main" id="{5F61FE41-6A42-4377-4307-4E3AB802F582}"/>
              </a:ext>
            </a:extLst>
          </p:cNvPr>
          <p:cNvPicPr>
            <a:picLocks noChangeAspect="1"/>
          </p:cNvPicPr>
          <p:nvPr/>
        </p:nvPicPr>
        <p:blipFill>
          <a:blip r:embed="rId3"/>
          <a:stretch>
            <a:fillRect/>
          </a:stretch>
        </p:blipFill>
        <p:spPr>
          <a:xfrm>
            <a:off x="1014846" y="1386348"/>
            <a:ext cx="5081154" cy="5251558"/>
          </a:xfrm>
          <a:prstGeom prst="rect">
            <a:avLst/>
          </a:prstGeom>
        </p:spPr>
      </p:pic>
    </p:spTree>
    <p:extLst>
      <p:ext uri="{BB962C8B-B14F-4D97-AF65-F5344CB8AC3E}">
        <p14:creationId xmlns:p14="http://schemas.microsoft.com/office/powerpoint/2010/main" val="10530442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16A2-1D51-4397-0C2E-5257C6AC27C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EB2D1D1-AA43-589F-F2B7-FC383FA7EB72}"/>
              </a:ext>
            </a:extLst>
          </p:cNvPr>
          <p:cNvPicPr>
            <a:picLocks noChangeAspect="1"/>
          </p:cNvPicPr>
          <p:nvPr/>
        </p:nvPicPr>
        <p:blipFill>
          <a:blip r:embed="rId3"/>
          <a:stretch>
            <a:fillRect/>
          </a:stretch>
        </p:blipFill>
        <p:spPr>
          <a:xfrm>
            <a:off x="360862" y="2280294"/>
            <a:ext cx="6407418" cy="1953792"/>
          </a:xfrm>
          <a:prstGeom prst="rect">
            <a:avLst/>
          </a:prstGeom>
        </p:spPr>
      </p:pic>
      <p:sp>
        <p:nvSpPr>
          <p:cNvPr id="3" name="Title 1">
            <a:extLst>
              <a:ext uri="{FF2B5EF4-FFF2-40B4-BE49-F238E27FC236}">
                <a16:creationId xmlns:a16="http://schemas.microsoft.com/office/drawing/2014/main" id="{186E22BB-738D-4607-50EE-7B5B966E070F}"/>
              </a:ext>
            </a:extLst>
          </p:cNvPr>
          <p:cNvSpPr>
            <a:spLocks noGrp="1"/>
          </p:cNvSpPr>
          <p:nvPr>
            <p:ph type="title"/>
          </p:nvPr>
        </p:nvSpPr>
        <p:spPr>
          <a:xfrm>
            <a:off x="609600" y="274638"/>
            <a:ext cx="10972800" cy="832188"/>
          </a:xfrm>
        </p:spPr>
        <p:txBody>
          <a:bodyPr vert="horz" lIns="91440" tIns="45720" rIns="91440" bIns="45720" rtlCol="0" anchor="ctr">
            <a:noAutofit/>
          </a:bodyPr>
          <a:lstStyle/>
          <a:p>
            <a:r>
              <a:rPr lang="en-US" sz="3300" b="1">
                <a:solidFill>
                  <a:srgbClr val="990002"/>
                </a:solidFill>
              </a:rPr>
              <a:t>QA/QC IPCC JSON into UNFCCC ETF Reporting Tool </a:t>
            </a:r>
            <a:endParaRPr lang="en-US" sz="3300" b="1" dirty="0">
              <a:solidFill>
                <a:srgbClr val="990002"/>
              </a:solidFill>
            </a:endParaRPr>
          </a:p>
        </p:txBody>
      </p:sp>
      <p:sp>
        <p:nvSpPr>
          <p:cNvPr id="5" name="Content Placeholder 4">
            <a:extLst>
              <a:ext uri="{FF2B5EF4-FFF2-40B4-BE49-F238E27FC236}">
                <a16:creationId xmlns:a16="http://schemas.microsoft.com/office/drawing/2014/main" id="{3A3E2F61-F659-9A51-3146-D84BE60C1008}"/>
              </a:ext>
            </a:extLst>
          </p:cNvPr>
          <p:cNvSpPr>
            <a:spLocks noGrp="1"/>
          </p:cNvSpPr>
          <p:nvPr>
            <p:ph idx="4294967295"/>
          </p:nvPr>
        </p:nvSpPr>
        <p:spPr>
          <a:xfrm>
            <a:off x="696000" y="1173453"/>
            <a:ext cx="10800000" cy="5040000"/>
          </a:xfrm>
        </p:spPr>
        <p:txBody>
          <a:bodyPr>
            <a:noAutofit/>
          </a:bodyPr>
          <a:lstStyle/>
          <a:p>
            <a:pPr>
              <a:buFont typeface="Wingdings" panose="05000000000000000000" pitchFamily="2" charset="2"/>
              <a:buChar char="ü"/>
            </a:pPr>
            <a:r>
              <a:rPr lang="en-US" sz="1800" dirty="0">
                <a:solidFill>
                  <a:srgbClr val="0070C0"/>
                </a:solidFill>
                <a:latin typeface="Frutiger LT Pro 57 Condensed" panose="020B0606020204020204"/>
              </a:rPr>
              <a:t>Users should QA/QC the inventory imported in the UNFCCC ETF Reporting Tool and compare it to the visualized CRT in the IPCC Inventory Software</a:t>
            </a:r>
            <a:r>
              <a:rPr lang="en-US" sz="1800" i="1" dirty="0">
                <a:solidFill>
                  <a:srgbClr val="0070C0"/>
                </a:solidFill>
                <a:latin typeface="Frutiger LT Pro 57 Condensed" panose="020B0606020204020204"/>
              </a:rPr>
              <a:t>.</a:t>
            </a: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endParaRPr lang="en-US" sz="1800" dirty="0">
              <a:solidFill>
                <a:srgbClr val="0070C0"/>
              </a:solidFill>
              <a:latin typeface="Frutiger LT Pro 57 Condensed" panose="020B0606020204020204"/>
            </a:endParaRPr>
          </a:p>
          <a:p>
            <a:pPr>
              <a:buFont typeface="Wingdings" panose="05000000000000000000" pitchFamily="2" charset="2"/>
              <a:buChar char="ü"/>
            </a:pPr>
            <a:endParaRPr lang="en-US" sz="1800" dirty="0">
              <a:solidFill>
                <a:srgbClr val="0070C0"/>
              </a:solidFill>
              <a:latin typeface="Frutiger LT Pro 57 Condensed" panose="020B0606020204020204"/>
            </a:endParaRPr>
          </a:p>
          <a:p>
            <a:pPr>
              <a:buFont typeface="Wingdings" panose="05000000000000000000" pitchFamily="2" charset="2"/>
              <a:buChar char="ü"/>
            </a:pPr>
            <a:r>
              <a:rPr lang="en-US" sz="1800" dirty="0">
                <a:solidFill>
                  <a:srgbClr val="0070C0"/>
                </a:solidFill>
                <a:latin typeface="Frutiger LT Pro 57 Condensed" panose="020B0606020204020204"/>
              </a:rPr>
              <a:t>The few known issues on import can be found in Annex I of each Sector User’s Guidebook.  </a:t>
            </a:r>
          </a:p>
          <a:p>
            <a:pPr>
              <a:buFont typeface="Wingdings" panose="05000000000000000000" pitchFamily="2" charset="2"/>
              <a:buChar char="ü"/>
            </a:pPr>
            <a:endParaRPr lang="en-US" sz="1800" i="1" dirty="0">
              <a:solidFill>
                <a:srgbClr val="0070C0"/>
              </a:solidFill>
              <a:latin typeface="Frutiger LT Pro 57 Condensed" panose="020B0606020204020204"/>
            </a:endParaRPr>
          </a:p>
          <a:p>
            <a:pPr>
              <a:buFont typeface="Wingdings" panose="05000000000000000000" pitchFamily="2" charset="2"/>
              <a:buChar char="ü"/>
            </a:pPr>
            <a:r>
              <a:rPr lang="en-US" sz="1800" dirty="0">
                <a:solidFill>
                  <a:srgbClr val="0070C0"/>
                </a:solidFill>
                <a:latin typeface="Frutiger LT Pro 57 Condensed" panose="020B0606020204020204"/>
              </a:rPr>
              <a:t>Users can make edits directly in the UNFCCC ETF Reporting Tool. However, more substantive changes should be made in the IPCC Inventory Software directly and the Json re-imported; as the IPCC Inventory Software</a:t>
            </a:r>
            <a:r>
              <a:rPr lang="en-US" sz="1800" i="1" dirty="0">
                <a:solidFill>
                  <a:srgbClr val="0070C0"/>
                </a:solidFill>
                <a:latin typeface="Frutiger LT Pro 57 Condensed" panose="020B0606020204020204"/>
              </a:rPr>
              <a:t> </a:t>
            </a:r>
            <a:r>
              <a:rPr lang="en-US" sz="1800" dirty="0">
                <a:solidFill>
                  <a:srgbClr val="0070C0"/>
                </a:solidFill>
                <a:latin typeface="Frutiger LT Pro 57 Condensed" panose="020B0606020204020204"/>
              </a:rPr>
              <a:t>serves as basis for the next Inventory</a:t>
            </a:r>
            <a:endParaRPr lang="en-US" sz="1800" dirty="0"/>
          </a:p>
        </p:txBody>
      </p:sp>
      <p:pic>
        <p:nvPicPr>
          <p:cNvPr id="6" name="Picture 5">
            <a:extLst>
              <a:ext uri="{FF2B5EF4-FFF2-40B4-BE49-F238E27FC236}">
                <a16:creationId xmlns:a16="http://schemas.microsoft.com/office/drawing/2014/main" id="{424810A9-2B5C-2D3F-2F2B-D3D3AC46C010}"/>
              </a:ext>
            </a:extLst>
          </p:cNvPr>
          <p:cNvPicPr>
            <a:picLocks noChangeAspect="1"/>
          </p:cNvPicPr>
          <p:nvPr/>
        </p:nvPicPr>
        <p:blipFill>
          <a:blip r:embed="rId4"/>
          <a:stretch>
            <a:fillRect/>
          </a:stretch>
        </p:blipFill>
        <p:spPr>
          <a:xfrm>
            <a:off x="6020821" y="2757032"/>
            <a:ext cx="6096000" cy="1872843"/>
          </a:xfrm>
          <a:prstGeom prst="rect">
            <a:avLst/>
          </a:prstGeom>
        </p:spPr>
      </p:pic>
      <p:graphicFrame>
        <p:nvGraphicFramePr>
          <p:cNvPr id="7" name="Table 6">
            <a:extLst>
              <a:ext uri="{FF2B5EF4-FFF2-40B4-BE49-F238E27FC236}">
                <a16:creationId xmlns:a16="http://schemas.microsoft.com/office/drawing/2014/main" id="{BC4DBF49-D814-EEDD-F583-16C113124889}"/>
              </a:ext>
            </a:extLst>
          </p:cNvPr>
          <p:cNvGraphicFramePr>
            <a:graphicFrameLocks noGrp="1"/>
          </p:cNvGraphicFramePr>
          <p:nvPr>
            <p:extLst>
              <p:ext uri="{D42A27DB-BD31-4B8C-83A1-F6EECF244321}">
                <p14:modId xmlns:p14="http://schemas.microsoft.com/office/powerpoint/2010/main" val="483773043"/>
              </p:ext>
            </p:extLst>
          </p:nvPr>
        </p:nvGraphicFramePr>
        <p:xfrm>
          <a:off x="6825957" y="1994904"/>
          <a:ext cx="4792979" cy="914400"/>
        </p:xfrm>
        <a:graphic>
          <a:graphicData uri="http://schemas.openxmlformats.org/drawingml/2006/table">
            <a:tbl>
              <a:tblPr firstRow="1" bandRow="1">
                <a:tableStyleId>{5C22544A-7EE6-4342-B048-85BDC9FD1C3A}</a:tableStyleId>
              </a:tblPr>
              <a:tblGrid>
                <a:gridCol w="1623795">
                  <a:extLst>
                    <a:ext uri="{9D8B030D-6E8A-4147-A177-3AD203B41FA5}">
                      <a16:colId xmlns:a16="http://schemas.microsoft.com/office/drawing/2014/main" val="3483480146"/>
                    </a:ext>
                  </a:extLst>
                </a:gridCol>
                <a:gridCol w="3169184">
                  <a:extLst>
                    <a:ext uri="{9D8B030D-6E8A-4147-A177-3AD203B41FA5}">
                      <a16:colId xmlns:a16="http://schemas.microsoft.com/office/drawing/2014/main" val="556459014"/>
                    </a:ext>
                  </a:extLst>
                </a:gridCol>
              </a:tblGrid>
              <a:tr h="370840">
                <a:tc>
                  <a:txBody>
                    <a:bodyPr/>
                    <a:lstStyle/>
                    <a:p>
                      <a:pPr algn="ctr"/>
                      <a:r>
                        <a:rPr lang="en-US">
                          <a:sym typeface="Wingdings" panose="05000000000000000000" pitchFamily="2" charset="2"/>
                        </a:rPr>
                        <a:t> </a:t>
                      </a:r>
                      <a:r>
                        <a:rPr lang="en-US"/>
                        <a:t>IPCC Inventory </a:t>
                      </a:r>
                      <a:r>
                        <a:rPr lang="en-US" dirty="0"/>
                        <a:t>Software</a:t>
                      </a:r>
                    </a:p>
                  </a:txBody>
                  <a:tcPr/>
                </a:tc>
                <a:tc>
                  <a:txBody>
                    <a:bodyPr/>
                    <a:lstStyle/>
                    <a:p>
                      <a:r>
                        <a:rPr lang="en-US" dirty="0"/>
                        <a:t>CRT generated in </a:t>
                      </a:r>
                    </a:p>
                    <a:p>
                      <a:r>
                        <a:rPr lang="en-US" dirty="0"/>
                        <a:t>ETF Reporting Tool</a:t>
                      </a:r>
                    </a:p>
                  </a:txBody>
                  <a:tcPr/>
                </a:tc>
                <a:extLst>
                  <a:ext uri="{0D108BD9-81ED-4DB2-BD59-A6C34878D82A}">
                    <a16:rowId xmlns:a16="http://schemas.microsoft.com/office/drawing/2014/main" val="843641728"/>
                  </a:ext>
                </a:extLst>
              </a:tr>
            </a:tbl>
          </a:graphicData>
        </a:graphic>
      </p:graphicFrame>
      <p:pic>
        <p:nvPicPr>
          <p:cNvPr id="20" name="Picture 19">
            <a:extLst>
              <a:ext uri="{FF2B5EF4-FFF2-40B4-BE49-F238E27FC236}">
                <a16:creationId xmlns:a16="http://schemas.microsoft.com/office/drawing/2014/main" id="{A967775F-2FD5-B54C-0B0E-7A8AE727EB1F}"/>
              </a:ext>
            </a:extLst>
          </p:cNvPr>
          <p:cNvPicPr>
            <a:picLocks noChangeAspect="1"/>
          </p:cNvPicPr>
          <p:nvPr/>
        </p:nvPicPr>
        <p:blipFill>
          <a:blip r:embed="rId5"/>
          <a:stretch>
            <a:fillRect/>
          </a:stretch>
        </p:blipFill>
        <p:spPr>
          <a:xfrm rot="5400000">
            <a:off x="10760398" y="2139445"/>
            <a:ext cx="461316" cy="378938"/>
          </a:xfrm>
          <a:prstGeom prst="rect">
            <a:avLst/>
          </a:prstGeom>
        </p:spPr>
      </p:pic>
    </p:spTree>
    <p:extLst>
      <p:ext uri="{BB962C8B-B14F-4D97-AF65-F5344CB8AC3E}">
        <p14:creationId xmlns:p14="http://schemas.microsoft.com/office/powerpoint/2010/main" val="21652952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3E1C-4E5A-95A1-8F21-C5865CFA58B0}"/>
              </a:ext>
            </a:extLst>
          </p:cNvPr>
          <p:cNvSpPr>
            <a:spLocks noGrp="1"/>
          </p:cNvSpPr>
          <p:nvPr>
            <p:ph type="title"/>
          </p:nvPr>
        </p:nvSpPr>
        <p:spPr>
          <a:xfrm>
            <a:off x="696000" y="2529000"/>
            <a:ext cx="10800000" cy="1800000"/>
          </a:xfrm>
        </p:spPr>
        <p:txBody>
          <a:bodyPr vert="horz" lIns="91440" tIns="45720" rIns="91440" bIns="45720" rtlCol="0" anchor="ctr">
            <a:normAutofit/>
          </a:bodyPr>
          <a:lstStyle/>
          <a:p>
            <a:r>
              <a:rPr lang="en-US" sz="4400" b="1" kern="1200" dirty="0">
                <a:solidFill>
                  <a:schemeClr val="bg1">
                    <a:lumMod val="95000"/>
                  </a:schemeClr>
                </a:solidFill>
                <a:latin typeface="+mj-lt"/>
                <a:ea typeface="+mj-ea"/>
                <a:cs typeface="+mj-cs"/>
              </a:rPr>
              <a:t>Annex </a:t>
            </a:r>
            <a:r>
              <a:rPr lang="en-US" sz="4400" b="1" dirty="0">
                <a:solidFill>
                  <a:schemeClr val="bg1">
                    <a:lumMod val="95000"/>
                  </a:schemeClr>
                </a:solidFill>
              </a:rPr>
              <a:t>I</a:t>
            </a:r>
            <a:r>
              <a:rPr lang="en-US" sz="4400" b="1" kern="1200" dirty="0">
                <a:solidFill>
                  <a:schemeClr val="bg1">
                    <a:lumMod val="95000"/>
                  </a:schemeClr>
                </a:solidFill>
                <a:latin typeface="+mj-lt"/>
                <a:ea typeface="+mj-ea"/>
                <a:cs typeface="+mj-cs"/>
              </a:rPr>
              <a:t> – Confidentiality</a:t>
            </a:r>
          </a:p>
        </p:txBody>
      </p:sp>
    </p:spTree>
    <p:extLst>
      <p:ext uri="{BB962C8B-B14F-4D97-AF65-F5344CB8AC3E}">
        <p14:creationId xmlns:p14="http://schemas.microsoft.com/office/powerpoint/2010/main" val="5282299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latin typeface="+mn-lt"/>
              </a:rPr>
              <a:t>Confidentiality – Energy Sector</a:t>
            </a:r>
            <a:endParaRPr lang="ja-JP" altLang="en-US" sz="3200" kern="0">
              <a:latin typeface="+mn-lt"/>
            </a:endParaRPr>
          </a:p>
        </p:txBody>
      </p:sp>
      <p:sp>
        <p:nvSpPr>
          <p:cNvPr id="7" name="TextBox 6">
            <a:extLst>
              <a:ext uri="{FF2B5EF4-FFF2-40B4-BE49-F238E27FC236}">
                <a16:creationId xmlns:a16="http://schemas.microsoft.com/office/drawing/2014/main" id="{6EC97F8E-AA6B-414C-70A7-F73E1C123AF4}"/>
              </a:ext>
            </a:extLst>
          </p:cNvPr>
          <p:cNvSpPr txBox="1"/>
          <p:nvPr/>
        </p:nvSpPr>
        <p:spPr>
          <a:xfrm>
            <a:off x="473502" y="872851"/>
            <a:ext cx="10087316" cy="2308324"/>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Energy Sector Users’ Guidebook)</a:t>
            </a:r>
          </a:p>
          <a:p>
            <a:pPr marL="285750" indent="-285750">
              <a:buFont typeface="Arial" panose="020B0604020202020204" pitchFamily="34" charset="0"/>
              <a:buChar char="•"/>
            </a:pPr>
            <a:endParaRPr lang="en-US">
              <a:solidFill>
                <a:srgbClr val="0070C0"/>
              </a:solidFill>
              <a:latin typeface="+mn-lt"/>
            </a:endParaRPr>
          </a:p>
          <a:p>
            <a:pPr marL="285750" indent="-285750">
              <a:buFont typeface="Arial" panose="020B0604020202020204" pitchFamily="34" charset="0"/>
              <a:buChar char="•"/>
            </a:pPr>
            <a:endParaRPr lang="en-US">
              <a:solidFill>
                <a:srgbClr val="0070C0"/>
              </a:solidFill>
              <a:latin typeface="+mn-lt"/>
            </a:endParaRPr>
          </a:p>
          <a:p>
            <a:endParaRPr lang="en-US">
              <a:solidFill>
                <a:srgbClr val="0070C0"/>
              </a:solidFill>
              <a:latin typeface="+mn-lt"/>
            </a:endParaRPr>
          </a:p>
          <a:p>
            <a:endParaRPr lang="en-US">
              <a:solidFill>
                <a:srgbClr val="0070C0"/>
              </a:solidFill>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2571024753"/>
              </p:ext>
            </p:extLst>
          </p:nvPr>
        </p:nvGraphicFramePr>
        <p:xfrm>
          <a:off x="742267" y="2094723"/>
          <a:ext cx="9549785" cy="4455160"/>
        </p:xfrm>
        <a:graphic>
          <a:graphicData uri="http://schemas.openxmlformats.org/drawingml/2006/table">
            <a:tbl>
              <a:tblPr firstRow="1" bandRow="1">
                <a:tableStyleId>{5C22544A-7EE6-4342-B048-85BDC9FD1C3A}</a:tableStyleId>
              </a:tblPr>
              <a:tblGrid>
                <a:gridCol w="1631685">
                  <a:extLst>
                    <a:ext uri="{9D8B030D-6E8A-4147-A177-3AD203B41FA5}">
                      <a16:colId xmlns:a16="http://schemas.microsoft.com/office/drawing/2014/main" val="2666857561"/>
                    </a:ext>
                  </a:extLst>
                </a:gridCol>
                <a:gridCol w="7918100">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400" dirty="0">
                          <a:solidFill>
                            <a:srgbClr val="0070C0"/>
                          </a:solidFill>
                          <a:latin typeface="+mn-lt"/>
                        </a:rPr>
                        <a:t>Table 1.A(s)1</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10-23 (category 1.A.1)</a:t>
                      </a:r>
                      <a:endParaRPr lang="en-US" sz="1400"/>
                    </a:p>
                  </a:txBody>
                  <a:tcPr anchor="ctr"/>
                </a:tc>
                <a:extLst>
                  <a:ext uri="{0D108BD9-81ED-4DB2-BD59-A6C34878D82A}">
                    <a16:rowId xmlns:a16="http://schemas.microsoft.com/office/drawing/2014/main" val="413717285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solidFill>
                            <a:srgbClr val="0070C0"/>
                          </a:solidFill>
                          <a:latin typeface="+mn-lt"/>
                        </a:rPr>
                        <a:t>Table 1.A(s)2</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10-16 (category 1.A.2), if a user makes category 1.A.2.g confidential, they should double check that the total emissions are correct after upload to the UNFCCC reporting tool, there is a known issue with this category.</a:t>
                      </a:r>
                      <a:endParaRPr lang="en-US" sz="1400"/>
                    </a:p>
                  </a:txBody>
                  <a:tcPr anchor="ctr"/>
                </a:tc>
                <a:extLst>
                  <a:ext uri="{0D108BD9-81ED-4DB2-BD59-A6C34878D82A}">
                    <a16:rowId xmlns:a16="http://schemas.microsoft.com/office/drawing/2014/main" val="1776155561"/>
                  </a:ext>
                </a:extLst>
              </a:tr>
              <a:tr h="370840">
                <a:tc>
                  <a:txBody>
                    <a:bodyPr/>
                    <a:lstStyle/>
                    <a:p>
                      <a:r>
                        <a:rPr lang="en-US" sz="1400" dirty="0">
                          <a:solidFill>
                            <a:srgbClr val="0070C0"/>
                          </a:solidFill>
                          <a:latin typeface="+mn-lt"/>
                        </a:rPr>
                        <a:t>Table 1.A(s)3</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10-15 (category 1.A.3)</a:t>
                      </a:r>
                      <a:endParaRPr lang="en-US" sz="1400"/>
                    </a:p>
                  </a:txBody>
                  <a:tcPr anchor="ctr"/>
                </a:tc>
                <a:extLst>
                  <a:ext uri="{0D108BD9-81ED-4DB2-BD59-A6C34878D82A}">
                    <a16:rowId xmlns:a16="http://schemas.microsoft.com/office/drawing/2014/main" val="3484945355"/>
                  </a:ext>
                </a:extLst>
              </a:tr>
              <a:tr h="370840">
                <a:tc>
                  <a:txBody>
                    <a:bodyPr/>
                    <a:lstStyle/>
                    <a:p>
                      <a:r>
                        <a:rPr lang="en-US" sz="1400">
                          <a:solidFill>
                            <a:srgbClr val="0070C0"/>
                          </a:solidFill>
                          <a:latin typeface="+mn-lt"/>
                        </a:rPr>
                        <a:t>Table 1.A(s)4</a:t>
                      </a:r>
                      <a:endParaRPr lang="en-US" sz="140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10 -16 (category 1.A.4) and Rows 93-100 and 108 (category 1.A.5) – users should double check total emissions in 1.A.5 after upload into CRT, as there is a known issue with 1.A.5.</a:t>
                      </a:r>
                      <a:endParaRPr lang="en-US" sz="1400"/>
                    </a:p>
                  </a:txBody>
                  <a:tcPr anchor="ctr"/>
                </a:tc>
                <a:extLst>
                  <a:ext uri="{0D108BD9-81ED-4DB2-BD59-A6C34878D82A}">
                    <a16:rowId xmlns:a16="http://schemas.microsoft.com/office/drawing/2014/main" val="3071311015"/>
                  </a:ext>
                </a:extLst>
              </a:tr>
              <a:tr h="370840">
                <a:tc>
                  <a:txBody>
                    <a:bodyPr/>
                    <a:lstStyle/>
                    <a:p>
                      <a:r>
                        <a:rPr lang="en-US" sz="1400" dirty="0">
                          <a:solidFill>
                            <a:srgbClr val="0070C0"/>
                          </a:solidFill>
                          <a:latin typeface="+mn-lt"/>
                        </a:rPr>
                        <a:t>Table 1.A(b), Table 1.A(d)</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rPr>
                        <a:t>White cells can be made confidential and will not transfer. Use should check in the UNFCCC reporting tool if exports, international bunkers or stock change are made “C” as there is a known issue. </a:t>
                      </a:r>
                    </a:p>
                  </a:txBody>
                  <a:tcPr anchor="ctr"/>
                </a:tc>
                <a:extLst>
                  <a:ext uri="{0D108BD9-81ED-4DB2-BD59-A6C34878D82A}">
                    <a16:rowId xmlns:a16="http://schemas.microsoft.com/office/drawing/2014/main" val="194406984"/>
                  </a:ext>
                </a:extLst>
              </a:tr>
              <a:tr h="131448">
                <a:tc>
                  <a:txBody>
                    <a:bodyPr/>
                    <a:lstStyle/>
                    <a:p>
                      <a:r>
                        <a:rPr lang="en-US" sz="1400" dirty="0">
                          <a:solidFill>
                            <a:srgbClr val="0070C0"/>
                          </a:solidFill>
                          <a:latin typeface="+mn-lt"/>
                        </a:rPr>
                        <a:t>Table 1.A(c)</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rPr>
                        <a:t>Data in this table cannot be held confidential </a:t>
                      </a:r>
                    </a:p>
                  </a:txBody>
                  <a:tcPr anchor="ctr"/>
                </a:tc>
                <a:extLst>
                  <a:ext uri="{0D108BD9-81ED-4DB2-BD59-A6C34878D82A}">
                    <a16:rowId xmlns:a16="http://schemas.microsoft.com/office/drawing/2014/main" val="886073155"/>
                  </a:ext>
                </a:extLst>
              </a:tr>
              <a:tr h="370840">
                <a:tc>
                  <a:txBody>
                    <a:bodyPr/>
                    <a:lstStyle/>
                    <a:p>
                      <a:r>
                        <a:rPr lang="en-US" sz="1400" dirty="0">
                          <a:solidFill>
                            <a:srgbClr val="0070C0"/>
                          </a:solidFill>
                          <a:latin typeface="+mn-lt"/>
                        </a:rPr>
                        <a:t>Table 1.B.1</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 10 (category 1.B.1.a), Row 24 (category 1.B.1.b), Row 33 (category  1.B.1.c)</a:t>
                      </a:r>
                      <a:endParaRPr lang="en-US" sz="1400"/>
                    </a:p>
                  </a:txBody>
                  <a:tcPr anchor="ctr"/>
                </a:tc>
                <a:extLst>
                  <a:ext uri="{0D108BD9-81ED-4DB2-BD59-A6C34878D82A}">
                    <a16:rowId xmlns:a16="http://schemas.microsoft.com/office/drawing/2014/main" val="2678382198"/>
                  </a:ext>
                </a:extLst>
              </a:tr>
              <a:tr h="370840">
                <a:tc>
                  <a:txBody>
                    <a:bodyPr/>
                    <a:lstStyle/>
                    <a:p>
                      <a:r>
                        <a:rPr lang="en-US" sz="1400" dirty="0">
                          <a:solidFill>
                            <a:srgbClr val="0070C0"/>
                          </a:solidFill>
                          <a:latin typeface="+mn-lt"/>
                        </a:rPr>
                        <a:t>Table 1.B.2</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 10 (category 1.B.2.a), Row 21 (category 1.B.2.b), Row 33 (category 1.B.2.c), Row 42 (category 1.B.2.d)</a:t>
                      </a:r>
                      <a:endParaRPr lang="en-US" sz="1400"/>
                    </a:p>
                  </a:txBody>
                  <a:tcPr anchor="ctr"/>
                </a:tc>
                <a:extLst>
                  <a:ext uri="{0D108BD9-81ED-4DB2-BD59-A6C34878D82A}">
                    <a16:rowId xmlns:a16="http://schemas.microsoft.com/office/drawing/2014/main" val="1514181345"/>
                  </a:ext>
                </a:extLst>
              </a:tr>
              <a:tr h="370840">
                <a:tc>
                  <a:txBody>
                    <a:bodyPr/>
                    <a:lstStyle/>
                    <a:p>
                      <a:r>
                        <a:rPr lang="en-US" sz="1400" dirty="0">
                          <a:solidFill>
                            <a:srgbClr val="0070C0"/>
                          </a:solidFill>
                          <a:latin typeface="+mn-lt"/>
                        </a:rPr>
                        <a:t>Table 1.C</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 10 (category 1.C.1), Row 15 (category 1.C.2), Row 18 (category 1.C.3) </a:t>
                      </a:r>
                      <a:endParaRPr lang="en-US" sz="1400"/>
                    </a:p>
                  </a:txBody>
                  <a:tcPr anchor="ctr"/>
                </a:tc>
                <a:extLst>
                  <a:ext uri="{0D108BD9-81ED-4DB2-BD59-A6C34878D82A}">
                    <a16:rowId xmlns:a16="http://schemas.microsoft.com/office/drawing/2014/main" val="2897408989"/>
                  </a:ext>
                </a:extLst>
              </a:tr>
              <a:tr h="370840">
                <a:tc>
                  <a:txBody>
                    <a:bodyPr/>
                    <a:lstStyle/>
                    <a:p>
                      <a:r>
                        <a:rPr lang="en-US" sz="1400" dirty="0">
                          <a:solidFill>
                            <a:srgbClr val="0070C0"/>
                          </a:solidFill>
                          <a:latin typeface="+mn-lt"/>
                        </a:rPr>
                        <a:t>Table 1.D</a:t>
                      </a:r>
                      <a:endParaRPr lang="en-US" sz="14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solidFill>
                            <a:srgbClr val="0070C0"/>
                          </a:solidFill>
                          <a:latin typeface="+mn-lt"/>
                        </a:rPr>
                        <a:t>Row 10 (category 1.D.1.a), Row 14 (category 1.D.1.b), Row 24 (category 1.D.2) </a:t>
                      </a:r>
                      <a:endParaRPr lang="en-US" sz="1400" dirty="0"/>
                    </a:p>
                  </a:txBody>
                  <a:tcPr anchor="ctr"/>
                </a:tc>
                <a:extLst>
                  <a:ext uri="{0D108BD9-81ED-4DB2-BD59-A6C34878D82A}">
                    <a16:rowId xmlns:a16="http://schemas.microsoft.com/office/drawing/2014/main" val="1783286189"/>
                  </a:ext>
                </a:extLst>
              </a:tr>
            </a:tbl>
          </a:graphicData>
        </a:graphic>
      </p:graphicFrame>
      <p:pic>
        <p:nvPicPr>
          <p:cNvPr id="11" name="Graphic 10" descr="Megaphone outline">
            <a:extLst>
              <a:ext uri="{FF2B5EF4-FFF2-40B4-BE49-F238E27FC236}">
                <a16:creationId xmlns:a16="http://schemas.microsoft.com/office/drawing/2014/main" id="{D5B97A21-A252-4546-2229-D3F2FEAC4F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6435" y="1731132"/>
            <a:ext cx="914400" cy="914400"/>
          </a:xfrm>
          <a:prstGeom prst="rect">
            <a:avLst/>
          </a:prstGeom>
        </p:spPr>
      </p:pic>
      <p:sp>
        <p:nvSpPr>
          <p:cNvPr id="12" name="TextBox 11">
            <a:extLst>
              <a:ext uri="{FF2B5EF4-FFF2-40B4-BE49-F238E27FC236}">
                <a16:creationId xmlns:a16="http://schemas.microsoft.com/office/drawing/2014/main" id="{207E4AAE-1097-BD5C-F52F-4F9C9B15928D}"/>
              </a:ext>
            </a:extLst>
          </p:cNvPr>
          <p:cNvSpPr txBox="1"/>
          <p:nvPr/>
        </p:nvSpPr>
        <p:spPr>
          <a:xfrm>
            <a:off x="10404871" y="2572378"/>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pic>
        <p:nvPicPr>
          <p:cNvPr id="2" name="Graphic 1" descr="Award ribbon with star">
            <a:extLst>
              <a:ext uri="{FF2B5EF4-FFF2-40B4-BE49-F238E27FC236}">
                <a16:creationId xmlns:a16="http://schemas.microsoft.com/office/drawing/2014/main" id="{0820D56C-68A9-77B6-CA79-61859811DD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644707590"/>
      </p:ext>
    </p:extLst>
  </p:cSld>
  <p:clrMapOvr>
    <a:masterClrMapping/>
  </p:clrMapOvr>
  <p:transition spd="slow">
    <p:wip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–IPPU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148919648"/>
              </p:ext>
            </p:extLst>
          </p:nvPr>
        </p:nvGraphicFramePr>
        <p:xfrm>
          <a:off x="360000" y="2564319"/>
          <a:ext cx="9549785" cy="2748280"/>
        </p:xfrm>
        <a:graphic>
          <a:graphicData uri="http://schemas.openxmlformats.org/drawingml/2006/table">
            <a:tbl>
              <a:tblPr firstRow="1" bandRow="1">
                <a:tableStyleId>{5C22544A-7EE6-4342-B048-85BDC9FD1C3A}</a:tableStyleId>
              </a:tblPr>
              <a:tblGrid>
                <a:gridCol w="1903131">
                  <a:extLst>
                    <a:ext uri="{9D8B030D-6E8A-4147-A177-3AD203B41FA5}">
                      <a16:colId xmlns:a16="http://schemas.microsoft.com/office/drawing/2014/main" val="2666857561"/>
                    </a:ext>
                  </a:extLst>
                </a:gridCol>
                <a:gridCol w="7646654">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dirty="0">
                          <a:solidFill>
                            <a:srgbClr val="0070C0"/>
                          </a:solidFill>
                          <a:latin typeface="+mn-lt"/>
                        </a:rPr>
                        <a:t>Table 2(I) A-H</a:t>
                      </a:r>
                      <a:endParaRPr lang="en-US" sz="1600" dirty="0"/>
                    </a:p>
                  </a:txBody>
                  <a:tcPr anchor="ctr"/>
                </a:tc>
                <a:tc>
                  <a:txBody>
                    <a:bodyPr/>
                    <a:lstStyle/>
                    <a:p>
                      <a:r>
                        <a:rPr lang="en-US" sz="1600">
                          <a:solidFill>
                            <a:srgbClr val="0070C0"/>
                          </a:solidFill>
                          <a:latin typeface="+mn-lt"/>
                        </a:rPr>
                        <a:t>Row 10 (category 2.A) Row 20 (category 2.B), Row 50 (category 2.C), Row 69 (category 2.D), Row 80 (category 2.E), Row 87 (category 2.G), Row 97 (category 2.H) </a:t>
                      </a:r>
                    </a:p>
                  </a:txBody>
                  <a:tcPr anchor="ctr"/>
                </a:tc>
                <a:extLst>
                  <a:ext uri="{0D108BD9-81ED-4DB2-BD59-A6C34878D82A}">
                    <a16:rowId xmlns:a16="http://schemas.microsoft.com/office/drawing/2014/main" val="3198174062"/>
                  </a:ext>
                </a:extLst>
              </a:tr>
              <a:tr h="370840">
                <a:tc>
                  <a:txBody>
                    <a:bodyPr/>
                    <a:lstStyle/>
                    <a:p>
                      <a:r>
                        <a:rPr lang="en-US" sz="1600" dirty="0">
                          <a:solidFill>
                            <a:srgbClr val="0070C0"/>
                          </a:solidFill>
                          <a:latin typeface="+mn-lt"/>
                        </a:rPr>
                        <a:t>Table2(II).B-Hs1</a:t>
                      </a:r>
                    </a:p>
                    <a:p>
                      <a:endParaRPr lang="en-US" sz="1600" dirty="0">
                        <a:solidFill>
                          <a:srgbClr val="0070C0"/>
                        </a:solidFill>
                        <a:latin typeface="+mn-lt"/>
                      </a:endParaRPr>
                    </a:p>
                    <a:p>
                      <a:r>
                        <a:rPr lang="en-US" sz="1600" dirty="0">
                          <a:solidFill>
                            <a:srgbClr val="0070C0"/>
                          </a:solidFill>
                          <a:latin typeface="+mn-lt"/>
                        </a:rPr>
                        <a:t>Table2(II).B-Hs2 </a:t>
                      </a:r>
                      <a:endParaRPr lang="en-US" sz="16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mn-lt"/>
                        </a:rPr>
                        <a:t>Any gas can be made as “confidential”, if necessary.  All confidential gases will map, in an aggregated manner, to category 2.H.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solidFill>
                          <a:srgbClr val="0070C0"/>
                        </a:solidFill>
                        <a:latin typeface="+mn-lt"/>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mn-lt"/>
                        </a:rPr>
                        <a:t>Gases are designated as “confidential” through the category level F-gases Manager. To learn how to do this for a specific category, refer to the IPPU Sector Users’ Guidebook, available at  </a:t>
                      </a:r>
                      <a:r>
                        <a:rPr lang="en-US" sz="1600" dirty="0">
                          <a:solidFill>
                            <a:srgbClr val="0070C0"/>
                          </a:solidFill>
                          <a:latin typeface="+mn-lt"/>
                          <a:hlinkClick r:id="rId2"/>
                        </a:rPr>
                        <a:t>https://www.ipcc-nggip.iges.or.jp/software/index.html</a:t>
                      </a:r>
                      <a:r>
                        <a:rPr lang="en-US" sz="1600" dirty="0">
                          <a:solidFill>
                            <a:srgbClr val="0070C0"/>
                          </a:solidFill>
                          <a:latin typeface="+mn-lt"/>
                        </a:rPr>
                        <a:t>. </a:t>
                      </a:r>
                    </a:p>
                    <a:p>
                      <a:endParaRPr lang="en-US" sz="1600" dirty="0"/>
                    </a:p>
                  </a:txBody>
                  <a:tcPr anchor="ctr"/>
                </a:tc>
                <a:extLst>
                  <a:ext uri="{0D108BD9-81ED-4DB2-BD59-A6C34878D82A}">
                    <a16:rowId xmlns:a16="http://schemas.microsoft.com/office/drawing/2014/main" val="232500021"/>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1159" y="1557512"/>
            <a:ext cx="914400" cy="914400"/>
          </a:xfrm>
          <a:prstGeom prst="rect">
            <a:avLst/>
          </a:prstGeom>
        </p:spPr>
      </p:pic>
      <p:sp>
        <p:nvSpPr>
          <p:cNvPr id="5" name="TextBox 4">
            <a:extLst>
              <a:ext uri="{FF2B5EF4-FFF2-40B4-BE49-F238E27FC236}">
                <a16:creationId xmlns:a16="http://schemas.microsoft.com/office/drawing/2014/main" id="{ECBB7F39-19D1-1C0F-F469-E4C0AB5BF467}"/>
              </a:ext>
            </a:extLst>
          </p:cNvPr>
          <p:cNvSpPr txBox="1"/>
          <p:nvPr/>
        </p:nvSpPr>
        <p:spPr>
          <a:xfrm>
            <a:off x="352279" y="1137119"/>
            <a:ext cx="10087316" cy="1200329"/>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IPPU Sector Users’ Guidebook) </a:t>
            </a:r>
          </a:p>
        </p:txBody>
      </p:sp>
      <p:grpSp>
        <p:nvGrpSpPr>
          <p:cNvPr id="12" name="Group 11">
            <a:extLst>
              <a:ext uri="{FF2B5EF4-FFF2-40B4-BE49-F238E27FC236}">
                <a16:creationId xmlns:a16="http://schemas.microsoft.com/office/drawing/2014/main" id="{1E99CBA6-4F5C-804E-BDEF-1488A40AEFCB}"/>
              </a:ext>
            </a:extLst>
          </p:cNvPr>
          <p:cNvGrpSpPr/>
          <p:nvPr/>
        </p:nvGrpSpPr>
        <p:grpSpPr>
          <a:xfrm>
            <a:off x="9430710" y="2398758"/>
            <a:ext cx="2641938" cy="3475394"/>
            <a:chOff x="9395986" y="2572378"/>
            <a:chExt cx="2641938" cy="4285622"/>
          </a:xfrm>
        </p:grpSpPr>
        <p:sp>
          <p:nvSpPr>
            <p:cNvPr id="3" name="TextBox 2">
              <a:extLst>
                <a:ext uri="{FF2B5EF4-FFF2-40B4-BE49-F238E27FC236}">
                  <a16:creationId xmlns:a16="http://schemas.microsoft.com/office/drawing/2014/main" id="{B04E322B-5EE5-48EB-A0D1-1048A072160F}"/>
                </a:ext>
              </a:extLst>
            </p:cNvPr>
            <p:cNvSpPr txBox="1"/>
            <p:nvPr/>
          </p:nvSpPr>
          <p:spPr>
            <a:xfrm>
              <a:off x="10069975" y="2572378"/>
              <a:ext cx="1967949" cy="3046988"/>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11" name="Rectangle 10">
              <a:extLst>
                <a:ext uri="{FF2B5EF4-FFF2-40B4-BE49-F238E27FC236}">
                  <a16:creationId xmlns:a16="http://schemas.microsoft.com/office/drawing/2014/main" id="{C211B45A-5909-01C8-1089-7B28CB54A608}"/>
                </a:ext>
              </a:extLst>
            </p:cNvPr>
            <p:cNvSpPr/>
            <p:nvPr/>
          </p:nvSpPr>
          <p:spPr>
            <a:xfrm>
              <a:off x="9395986" y="6210677"/>
              <a:ext cx="2335794" cy="64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descr="Award ribbon with star">
            <a:extLst>
              <a:ext uri="{FF2B5EF4-FFF2-40B4-BE49-F238E27FC236}">
                <a16:creationId xmlns:a16="http://schemas.microsoft.com/office/drawing/2014/main" id="{B0998E85-AE12-BEA4-ED7D-F87DA5DFB1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32242175"/>
      </p:ext>
    </p:extLst>
  </p:cSld>
  <p:clrMapOvr>
    <a:masterClrMapping/>
  </p:clrMapOvr>
  <p:transition spd="slow">
    <p:wip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570529" cy="50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–Agriculture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2827771355"/>
              </p:ext>
            </p:extLst>
          </p:nvPr>
        </p:nvGraphicFramePr>
        <p:xfrm>
          <a:off x="175640" y="1914152"/>
          <a:ext cx="10250795" cy="3754120"/>
        </p:xfrm>
        <a:graphic>
          <a:graphicData uri="http://schemas.openxmlformats.org/drawingml/2006/table">
            <a:tbl>
              <a:tblPr firstRow="1" bandRow="1">
                <a:tableStyleId>{5C22544A-7EE6-4342-B048-85BDC9FD1C3A}</a:tableStyleId>
              </a:tblPr>
              <a:tblGrid>
                <a:gridCol w="1782394">
                  <a:extLst>
                    <a:ext uri="{9D8B030D-6E8A-4147-A177-3AD203B41FA5}">
                      <a16:colId xmlns:a16="http://schemas.microsoft.com/office/drawing/2014/main" val="2666857561"/>
                    </a:ext>
                  </a:extLst>
                </a:gridCol>
                <a:gridCol w="8468401">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dirty="0">
                          <a:solidFill>
                            <a:srgbClr val="0070C0"/>
                          </a:solidFill>
                          <a:latin typeface="+mn-lt"/>
                        </a:rPr>
                        <a:t>Table 3.A.</a:t>
                      </a:r>
                      <a:endParaRPr lang="en-US" sz="1600" dirty="0"/>
                    </a:p>
                  </a:txBody>
                  <a:tcPr anchor="ctr"/>
                </a:tc>
                <a:tc>
                  <a:txBody>
                    <a:bodyPr/>
                    <a:lstStyle/>
                    <a:p>
                      <a:r>
                        <a:rPr lang="en-US" sz="1600">
                          <a:solidFill>
                            <a:srgbClr val="0070C0"/>
                          </a:solidFill>
                        </a:rPr>
                        <a:t>Rows 10 and 15 (cattle), Row  22 (sheep), Row 25 (swine), Row 28 (other livestock) </a:t>
                      </a:r>
                    </a:p>
                  </a:txBody>
                  <a:tcPr anchor="ctr"/>
                </a:tc>
                <a:extLst>
                  <a:ext uri="{0D108BD9-81ED-4DB2-BD59-A6C34878D82A}">
                    <a16:rowId xmlns:a16="http://schemas.microsoft.com/office/drawing/2014/main" val="3198174062"/>
                  </a:ext>
                </a:extLst>
              </a:tr>
              <a:tr h="370840">
                <a:tc>
                  <a:txBody>
                    <a:bodyPr/>
                    <a:lstStyle/>
                    <a:p>
                      <a:r>
                        <a:rPr lang="en-US" sz="1600" dirty="0">
                          <a:solidFill>
                            <a:srgbClr val="0070C0"/>
                          </a:solidFill>
                          <a:latin typeface="+mn-lt"/>
                        </a:rPr>
                        <a:t>Table 3.B(a)</a:t>
                      </a:r>
                      <a:endParaRPr lang="en-US" sz="16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Rows 10 and 15 (cattle), Row  22 (sheep), Row 25 (swine), Row 28 (other livestock) </a:t>
                      </a:r>
                      <a:endParaRPr lang="en-US" sz="1600">
                        <a:solidFill>
                          <a:srgbClr val="0070C0"/>
                        </a:solidFill>
                      </a:endParaRPr>
                    </a:p>
                  </a:txBody>
                  <a:tcPr anchor="ctr"/>
                </a:tc>
                <a:extLst>
                  <a:ext uri="{0D108BD9-81ED-4DB2-BD59-A6C34878D82A}">
                    <a16:rowId xmlns:a16="http://schemas.microsoft.com/office/drawing/2014/main" val="232500021"/>
                  </a:ext>
                </a:extLst>
              </a:tr>
              <a:tr h="370840">
                <a:tc>
                  <a:txBody>
                    <a:bodyPr/>
                    <a:lstStyle/>
                    <a:p>
                      <a:r>
                        <a:rPr lang="en-US" sz="1600" dirty="0">
                          <a:solidFill>
                            <a:srgbClr val="0070C0"/>
                          </a:solidFill>
                          <a:latin typeface="+mn-lt"/>
                        </a:rPr>
                        <a:t>Table 3.B(b)</a:t>
                      </a:r>
                      <a:endParaRPr lang="en-US" sz="16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Rows 10 and 15 (cattle), Row  22 (sheep), Row 25 (swine), Row 28 (other livestock)</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and Row 47* (indirect N</a:t>
                      </a:r>
                      <a:r>
                        <a:rPr lang="en-US" sz="1600" baseline="-25000">
                          <a:solidFill>
                            <a:srgbClr val="0070C0"/>
                          </a:solidFill>
                          <a:latin typeface="+mn-lt"/>
                        </a:rPr>
                        <a:t>2</a:t>
                      </a:r>
                      <a:r>
                        <a:rPr lang="en-US" sz="1600">
                          <a:solidFill>
                            <a:srgbClr val="0070C0"/>
                          </a:solidFill>
                          <a:latin typeface="+mn-lt"/>
                        </a:rPr>
                        <a:t>O emissions)  </a:t>
                      </a:r>
                      <a:endParaRPr lang="en-US" sz="1600"/>
                    </a:p>
                  </a:txBody>
                  <a:tcPr anchor="ctr"/>
                </a:tc>
                <a:extLst>
                  <a:ext uri="{0D108BD9-81ED-4DB2-BD59-A6C34878D82A}">
                    <a16:rowId xmlns:a16="http://schemas.microsoft.com/office/drawing/2014/main" val="1410359841"/>
                  </a:ext>
                </a:extLst>
              </a:tr>
              <a:tr h="370840">
                <a:tc>
                  <a:txBody>
                    <a:bodyPr/>
                    <a:lstStyle/>
                    <a:p>
                      <a:r>
                        <a:rPr lang="en-US" sz="1600">
                          <a:solidFill>
                            <a:srgbClr val="0070C0"/>
                          </a:solidFill>
                          <a:latin typeface="+mn-lt"/>
                        </a:rPr>
                        <a:t>Table 3.C</a:t>
                      </a:r>
                      <a:endParaRPr lang="en-US" sz="160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Rows 10 (category 3.C.1), Row 15 (category 3.C.2), Row 18 (category 3.C.3), Row 21 (category 3.C.4) </a:t>
                      </a:r>
                      <a:endParaRPr lang="en-US" sz="1600"/>
                    </a:p>
                  </a:txBody>
                  <a:tcPr anchor="ctr"/>
                </a:tc>
                <a:extLst>
                  <a:ext uri="{0D108BD9-81ED-4DB2-BD59-A6C34878D82A}">
                    <a16:rowId xmlns:a16="http://schemas.microsoft.com/office/drawing/2014/main" val="3533101047"/>
                  </a:ext>
                </a:extLst>
              </a:tr>
              <a:tr h="370840">
                <a:tc>
                  <a:txBody>
                    <a:bodyPr/>
                    <a:lstStyle/>
                    <a:p>
                      <a:r>
                        <a:rPr lang="en-US" sz="1600">
                          <a:solidFill>
                            <a:srgbClr val="0070C0"/>
                          </a:solidFill>
                          <a:latin typeface="+mn-lt"/>
                        </a:rPr>
                        <a:t>Table 3.D </a:t>
                      </a:r>
                      <a:endParaRPr lang="en-US" sz="160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mn-lt"/>
                        </a:rPr>
                        <a:t>Row 10 (category 3.D.1), Row 21 (category 3.D.2)	 </a:t>
                      </a:r>
                      <a:endParaRPr lang="en-US" sz="1600" dirty="0"/>
                    </a:p>
                  </a:txBody>
                  <a:tcPr anchor="ctr"/>
                </a:tc>
                <a:extLst>
                  <a:ext uri="{0D108BD9-81ED-4DB2-BD59-A6C34878D82A}">
                    <a16:rowId xmlns:a16="http://schemas.microsoft.com/office/drawing/2014/main" val="3454202051"/>
                  </a:ext>
                </a:extLst>
              </a:tr>
              <a:tr h="370840">
                <a:tc>
                  <a:txBody>
                    <a:bodyPr/>
                    <a:lstStyle/>
                    <a:p>
                      <a:r>
                        <a:rPr lang="en-US" sz="1600">
                          <a:solidFill>
                            <a:srgbClr val="0070C0"/>
                          </a:solidFill>
                          <a:latin typeface="+mn-lt"/>
                        </a:rPr>
                        <a:t>Table 3.E</a:t>
                      </a:r>
                      <a:endParaRPr lang="en-US" sz="160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 10 (category 3.E.1), Row 12 (category 3.E.2)</a:t>
                      </a:r>
                      <a:endParaRPr lang="en-US" sz="1600"/>
                    </a:p>
                  </a:txBody>
                  <a:tcPr anchor="ctr"/>
                </a:tc>
                <a:extLst>
                  <a:ext uri="{0D108BD9-81ED-4DB2-BD59-A6C34878D82A}">
                    <a16:rowId xmlns:a16="http://schemas.microsoft.com/office/drawing/2014/main" val="1580191050"/>
                  </a:ext>
                </a:extLst>
              </a:tr>
              <a:tr h="485456">
                <a:tc>
                  <a:txBody>
                    <a:bodyPr/>
                    <a:lstStyle/>
                    <a:p>
                      <a:r>
                        <a:rPr lang="en-US" sz="1600">
                          <a:solidFill>
                            <a:srgbClr val="0070C0"/>
                          </a:solidFill>
                          <a:latin typeface="+mn-lt"/>
                        </a:rPr>
                        <a:t>Table 3.F </a:t>
                      </a:r>
                      <a:endParaRPr lang="en-US" sz="160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mn-lt"/>
                        </a:rPr>
                        <a:t>Row 10 (category 3.F.1), Row  17 (category 3.F.2), Row 20 (category 3.F.3) , Row 23 (category 3.F.4)** and Row 24 (Other)**</a:t>
                      </a:r>
                      <a:endParaRPr lang="en-US" sz="1600" dirty="0"/>
                    </a:p>
                  </a:txBody>
                  <a:tcPr anchor="ctr"/>
                </a:tc>
                <a:extLst>
                  <a:ext uri="{0D108BD9-81ED-4DB2-BD59-A6C34878D82A}">
                    <a16:rowId xmlns:a16="http://schemas.microsoft.com/office/drawing/2014/main" val="4115050017"/>
                  </a:ext>
                </a:extLst>
              </a:tr>
              <a:tr h="370840">
                <a:tc>
                  <a:txBody>
                    <a:bodyPr/>
                    <a:lstStyle/>
                    <a:p>
                      <a:r>
                        <a:rPr lang="en-US" sz="1600">
                          <a:solidFill>
                            <a:srgbClr val="0070C0"/>
                          </a:solidFill>
                          <a:latin typeface="+mn-lt"/>
                        </a:rPr>
                        <a:t>Table 3.G-J </a:t>
                      </a:r>
                      <a:endParaRPr lang="en-US" sz="160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mn-lt"/>
                        </a:rPr>
                        <a:t>Row 10 (category 3.G) , Row 13 (category 3.H ), Row 14 (category 3.I), Row 15 (category 3.J)**</a:t>
                      </a:r>
                      <a:endParaRPr lang="en-US" sz="1600" dirty="0"/>
                    </a:p>
                  </a:txBody>
                  <a:tcPr anchor="ctr"/>
                </a:tc>
                <a:extLst>
                  <a:ext uri="{0D108BD9-81ED-4DB2-BD59-A6C34878D82A}">
                    <a16:rowId xmlns:a16="http://schemas.microsoft.com/office/drawing/2014/main" val="3079194291"/>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992" y="941149"/>
            <a:ext cx="914400" cy="914400"/>
          </a:xfrm>
          <a:prstGeom prst="rect">
            <a:avLst/>
          </a:prstGeom>
        </p:spPr>
      </p:pic>
      <p:sp>
        <p:nvSpPr>
          <p:cNvPr id="3" name="TextBox 2">
            <a:extLst>
              <a:ext uri="{FF2B5EF4-FFF2-40B4-BE49-F238E27FC236}">
                <a16:creationId xmlns:a16="http://schemas.microsoft.com/office/drawing/2014/main" id="{B04E322B-5EE5-48EB-A0D1-1048A072160F}"/>
              </a:ext>
            </a:extLst>
          </p:cNvPr>
          <p:cNvSpPr txBox="1"/>
          <p:nvPr/>
        </p:nvSpPr>
        <p:spPr>
          <a:xfrm>
            <a:off x="10607428" y="1782395"/>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5" name="TextBox 4">
            <a:extLst>
              <a:ext uri="{FF2B5EF4-FFF2-40B4-BE49-F238E27FC236}">
                <a16:creationId xmlns:a16="http://schemas.microsoft.com/office/drawing/2014/main" id="{ECBB7F39-19D1-1C0F-F469-E4C0AB5BF467}"/>
              </a:ext>
            </a:extLst>
          </p:cNvPr>
          <p:cNvSpPr txBox="1"/>
          <p:nvPr/>
        </p:nvSpPr>
        <p:spPr>
          <a:xfrm>
            <a:off x="473904" y="765937"/>
            <a:ext cx="10087316" cy="1477328"/>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Agriculture Sector Users’ Guidebook)</a:t>
            </a:r>
          </a:p>
          <a:p>
            <a:pPr marL="285750" indent="-285750">
              <a:buFont typeface="Arial" panose="020B0604020202020204" pitchFamily="34" charset="0"/>
              <a:buChar char="•"/>
            </a:pPr>
            <a:endParaRPr lang="en-US">
              <a:solidFill>
                <a:srgbClr val="0070C0"/>
              </a:solidFill>
              <a:latin typeface="+mn-lt"/>
            </a:endParaRPr>
          </a:p>
        </p:txBody>
      </p:sp>
      <p:pic>
        <p:nvPicPr>
          <p:cNvPr id="6" name="Graphic 5" descr="Award ribbon with star">
            <a:extLst>
              <a:ext uri="{FF2B5EF4-FFF2-40B4-BE49-F238E27FC236}">
                <a16:creationId xmlns:a16="http://schemas.microsoft.com/office/drawing/2014/main" id="{86BC2B6E-D42B-F9B5-FBC0-06B6E3FCBF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63" y="5862380"/>
            <a:ext cx="720000" cy="720000"/>
          </a:xfrm>
          <a:prstGeom prst="rect">
            <a:avLst/>
          </a:prstGeom>
        </p:spPr>
      </p:pic>
      <p:sp>
        <p:nvSpPr>
          <p:cNvPr id="7" name="TextBox 6">
            <a:extLst>
              <a:ext uri="{FF2B5EF4-FFF2-40B4-BE49-F238E27FC236}">
                <a16:creationId xmlns:a16="http://schemas.microsoft.com/office/drawing/2014/main" id="{5F08B1E9-914D-DE85-0C7D-E75D97C8CDF1}"/>
              </a:ext>
            </a:extLst>
          </p:cNvPr>
          <p:cNvSpPr txBox="1"/>
          <p:nvPr/>
        </p:nvSpPr>
        <p:spPr>
          <a:xfrm>
            <a:off x="578759" y="5862380"/>
            <a:ext cx="11279504" cy="954107"/>
          </a:xfrm>
          <a:prstGeom prst="rect">
            <a:avLst/>
          </a:prstGeom>
          <a:solidFill>
            <a:schemeClr val="bg1"/>
          </a:solidFill>
        </p:spPr>
        <p:txBody>
          <a:bodyPr wrap="square" rtlCol="0">
            <a:spAutoFit/>
          </a:bodyPr>
          <a:lstStyle/>
          <a:p>
            <a:r>
              <a:rPr lang="en-US" sz="1400" b="1">
                <a:solidFill>
                  <a:srgbClr val="0070C0"/>
                </a:solidFill>
                <a:latin typeface="+mn-lt"/>
              </a:rPr>
              <a:t>Notes: </a:t>
            </a:r>
            <a:r>
              <a:rPr lang="en-US" sz="1400">
                <a:solidFill>
                  <a:srgbClr val="0070C0"/>
                </a:solidFill>
                <a:latin typeface="+mn-lt"/>
              </a:rPr>
              <a:t>Although agriculture sector emissions are not generally considered confidential, two important notes to be aware of given the structure of the CRT and the need to ensure all emissions are included in the national total.</a:t>
            </a:r>
            <a:br>
              <a:rPr lang="en-US" sz="1400">
                <a:solidFill>
                  <a:srgbClr val="0070C0"/>
                </a:solidFill>
                <a:latin typeface="+mn-lt"/>
              </a:rPr>
            </a:br>
            <a:r>
              <a:rPr lang="en-US" sz="1400">
                <a:solidFill>
                  <a:srgbClr val="0070C0"/>
                </a:solidFill>
                <a:latin typeface="+mn-lt"/>
              </a:rPr>
              <a:t>*These white cells resulting from direct user entry cannot be labelled as “C”. </a:t>
            </a:r>
            <a:br>
              <a:rPr lang="en-US" sz="1400">
                <a:solidFill>
                  <a:srgbClr val="0070C0"/>
                </a:solidFill>
                <a:latin typeface="+mn-lt"/>
              </a:rPr>
            </a:br>
            <a:r>
              <a:rPr lang="en-US" sz="1400">
                <a:solidFill>
                  <a:srgbClr val="0070C0"/>
                </a:solidFill>
                <a:latin typeface="+mn-lt"/>
              </a:rPr>
              <a:t>**Given the structure of the agreed CRT, even if the user includes a “C” for categories below these rows, data in the orange  cell will transfer.</a:t>
            </a:r>
            <a:endParaRPr lang="en-US" sz="1400">
              <a:latin typeface="+mn-lt"/>
            </a:endParaRPr>
          </a:p>
        </p:txBody>
      </p:sp>
    </p:spTree>
    <p:extLst>
      <p:ext uri="{BB962C8B-B14F-4D97-AF65-F5344CB8AC3E}">
        <p14:creationId xmlns:p14="http://schemas.microsoft.com/office/powerpoint/2010/main" val="2731921364"/>
      </p:ext>
    </p:extLst>
  </p:cSld>
  <p:clrMapOvr>
    <a:masterClrMapping/>
  </p:clrMapOvr>
  <p:transition spd="slow">
    <p:wip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–LULUCF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2959130909"/>
              </p:ext>
            </p:extLst>
          </p:nvPr>
        </p:nvGraphicFramePr>
        <p:xfrm>
          <a:off x="175640" y="2334406"/>
          <a:ext cx="10250795" cy="3591560"/>
        </p:xfrm>
        <a:graphic>
          <a:graphicData uri="http://schemas.openxmlformats.org/drawingml/2006/table">
            <a:tbl>
              <a:tblPr firstRow="1" bandRow="1">
                <a:tableStyleId>{5C22544A-7EE6-4342-B048-85BDC9FD1C3A}</a:tableStyleId>
              </a:tblPr>
              <a:tblGrid>
                <a:gridCol w="1782394">
                  <a:extLst>
                    <a:ext uri="{9D8B030D-6E8A-4147-A177-3AD203B41FA5}">
                      <a16:colId xmlns:a16="http://schemas.microsoft.com/office/drawing/2014/main" val="2666857561"/>
                    </a:ext>
                  </a:extLst>
                </a:gridCol>
                <a:gridCol w="8468401">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dirty="0">
                          <a:solidFill>
                            <a:srgbClr val="0070C0"/>
                          </a:solidFill>
                        </a:rPr>
                        <a:t>Table 4.1</a:t>
                      </a:r>
                    </a:p>
                  </a:txBody>
                  <a:tcPr anchor="ctr"/>
                </a:tc>
                <a:tc>
                  <a:txBody>
                    <a:bodyPr/>
                    <a:lstStyle/>
                    <a:p>
                      <a:r>
                        <a:rPr lang="en-US" sz="1600">
                          <a:solidFill>
                            <a:srgbClr val="0070C0"/>
                          </a:solidFill>
                        </a:rPr>
                        <a:t>Don’t overwrite any orange cells</a:t>
                      </a:r>
                    </a:p>
                  </a:txBody>
                  <a:tcPr anchor="ctr"/>
                </a:tc>
                <a:extLst>
                  <a:ext uri="{0D108BD9-81ED-4DB2-BD59-A6C34878D82A}">
                    <a16:rowId xmlns:a16="http://schemas.microsoft.com/office/drawing/2014/main" val="3198174062"/>
                  </a:ext>
                </a:extLst>
              </a:tr>
              <a:tr h="370840">
                <a:tc>
                  <a:txBody>
                    <a:bodyPr/>
                    <a:lstStyle/>
                    <a:p>
                      <a:r>
                        <a:rPr lang="en-US" sz="1600" dirty="0">
                          <a:solidFill>
                            <a:srgbClr val="0070C0"/>
                          </a:solidFill>
                        </a:rPr>
                        <a:t>Tables 4.A-4.F </a:t>
                      </a:r>
                    </a:p>
                  </a:txBody>
                  <a:tcPr anchor="ctr"/>
                </a:tc>
                <a:tc>
                  <a:txBody>
                    <a:bodyPr/>
                    <a:lstStyle/>
                    <a:p>
                      <a:r>
                        <a:rPr lang="en-US" sz="1600">
                          <a:solidFill>
                            <a:srgbClr val="0070C0"/>
                          </a:solidFill>
                        </a:rPr>
                        <a:t>Row 10 (Total Forest Land, Cropland etc.)   </a:t>
                      </a:r>
                    </a:p>
                  </a:txBody>
                  <a:tcPr anchor="ctr"/>
                </a:tc>
                <a:extLst>
                  <a:ext uri="{0D108BD9-81ED-4DB2-BD59-A6C34878D82A}">
                    <a16:rowId xmlns:a16="http://schemas.microsoft.com/office/drawing/2014/main" val="232500021"/>
                  </a:ext>
                </a:extLst>
              </a:tr>
              <a:tr h="370840">
                <a:tc>
                  <a:txBody>
                    <a:bodyPr/>
                    <a:lstStyle/>
                    <a:p>
                      <a:r>
                        <a:rPr lang="en-US" sz="1600" dirty="0">
                          <a:solidFill>
                            <a:srgbClr val="0070C0"/>
                          </a:solidFill>
                        </a:rPr>
                        <a:t>Table 4(I)</a:t>
                      </a:r>
                    </a:p>
                  </a:txBody>
                  <a:tcPr anchor="ctr"/>
                </a:tc>
                <a:tc>
                  <a:txBody>
                    <a:bodyPr/>
                    <a:lstStyle/>
                    <a:p>
                      <a:r>
                        <a:rPr lang="en-US" sz="1600">
                          <a:solidFill>
                            <a:srgbClr val="0070C0"/>
                          </a:solidFill>
                        </a:rPr>
                        <a:t>Row 12 (for Forest Land), Row 19 (for Wetlands), Row 26 (for Settlements) and Row 33 (other) </a:t>
                      </a:r>
                    </a:p>
                  </a:txBody>
                  <a:tcPr anchor="ctr"/>
                </a:tc>
                <a:extLst>
                  <a:ext uri="{0D108BD9-81ED-4DB2-BD59-A6C34878D82A}">
                    <a16:rowId xmlns:a16="http://schemas.microsoft.com/office/drawing/2014/main" val="1410359841"/>
                  </a:ext>
                </a:extLst>
              </a:tr>
              <a:tr h="370840">
                <a:tc>
                  <a:txBody>
                    <a:bodyPr/>
                    <a:lstStyle/>
                    <a:p>
                      <a:r>
                        <a:rPr lang="en-US" sz="1600">
                          <a:solidFill>
                            <a:srgbClr val="0070C0"/>
                          </a:solidFill>
                        </a:rPr>
                        <a:t>Table 4(II) </a:t>
                      </a:r>
                    </a:p>
                  </a:txBody>
                  <a:tcPr anchor="ctr"/>
                </a:tc>
                <a:tc>
                  <a:txBody>
                    <a:bodyPr/>
                    <a:lstStyle/>
                    <a:p>
                      <a:r>
                        <a:rPr lang="en-US" sz="1600" dirty="0">
                          <a:solidFill>
                            <a:srgbClr val="0070C0"/>
                          </a:solidFill>
                        </a:rPr>
                        <a:t>Row 11 (for Forest Land), Row 28 (for Cropland), Row 45 (for Grassland), Row 62 (for Wetlands), 111 (for Settlements),  Row 128 (for Other Land), Row 134 (for Other)  </a:t>
                      </a:r>
                    </a:p>
                  </a:txBody>
                  <a:tcPr anchor="ctr"/>
                </a:tc>
                <a:extLst>
                  <a:ext uri="{0D108BD9-81ED-4DB2-BD59-A6C34878D82A}">
                    <a16:rowId xmlns:a16="http://schemas.microsoft.com/office/drawing/2014/main" val="3533101047"/>
                  </a:ext>
                </a:extLst>
              </a:tr>
              <a:tr h="370840">
                <a:tc>
                  <a:txBody>
                    <a:bodyPr/>
                    <a:lstStyle/>
                    <a:p>
                      <a:r>
                        <a:rPr lang="en-US" sz="1600">
                          <a:solidFill>
                            <a:srgbClr val="0070C0"/>
                          </a:solidFill>
                        </a:rPr>
                        <a:t>Table 4(III)</a:t>
                      </a:r>
                    </a:p>
                  </a:txBody>
                  <a:tcPr anchor="ctr"/>
                </a:tc>
                <a:tc>
                  <a:txBody>
                    <a:bodyPr/>
                    <a:lstStyle/>
                    <a:p>
                      <a:r>
                        <a:rPr lang="en-US" sz="1600" dirty="0">
                          <a:solidFill>
                            <a:srgbClr val="0070C0"/>
                          </a:solidFill>
                        </a:rPr>
                        <a:t>Row 11 (Forest Land), Row 20 (Cropland), Row 28 (Grassland), Row 37 (Wetlands), Row 46 (Settlements), Row 55 (Other Land)</a:t>
                      </a:r>
                    </a:p>
                  </a:txBody>
                  <a:tcPr anchor="ctr"/>
                </a:tc>
                <a:extLst>
                  <a:ext uri="{0D108BD9-81ED-4DB2-BD59-A6C34878D82A}">
                    <a16:rowId xmlns:a16="http://schemas.microsoft.com/office/drawing/2014/main" val="3454202051"/>
                  </a:ext>
                </a:extLst>
              </a:tr>
              <a:tr h="370840">
                <a:tc>
                  <a:txBody>
                    <a:bodyPr/>
                    <a:lstStyle/>
                    <a:p>
                      <a:r>
                        <a:rPr lang="en-US" sz="1600">
                          <a:solidFill>
                            <a:srgbClr val="0070C0"/>
                          </a:solidFill>
                        </a:rPr>
                        <a:t>Table 4(IV)</a:t>
                      </a:r>
                    </a:p>
                  </a:txBody>
                  <a:tcPr anchor="ctr"/>
                </a:tc>
                <a:tc>
                  <a:txBody>
                    <a:bodyPr/>
                    <a:lstStyle/>
                    <a:p>
                      <a:r>
                        <a:rPr lang="en-US" sz="1600" dirty="0">
                          <a:solidFill>
                            <a:srgbClr val="0070C0"/>
                          </a:solidFill>
                        </a:rPr>
                        <a:t>Row 11 (Forest Land), Row 22 (Cropland), Row 33 (Grassland), Row 44 (Wetlands), Row 55 (Settlements), Row 66 (Other Land), Row 72 (Other) </a:t>
                      </a:r>
                    </a:p>
                  </a:txBody>
                  <a:tcPr anchor="ctr"/>
                </a:tc>
                <a:extLst>
                  <a:ext uri="{0D108BD9-81ED-4DB2-BD59-A6C34878D82A}">
                    <a16:rowId xmlns:a16="http://schemas.microsoft.com/office/drawing/2014/main" val="1580191050"/>
                  </a:ext>
                </a:extLst>
              </a:tr>
              <a:tr h="370840">
                <a:tc>
                  <a:txBody>
                    <a:bodyPr/>
                    <a:lstStyle/>
                    <a:p>
                      <a:r>
                        <a:rPr lang="en-US" sz="1600">
                          <a:solidFill>
                            <a:srgbClr val="0070C0"/>
                          </a:solidFill>
                        </a:rPr>
                        <a:t>Table 4.Gs1 </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rgbClr val="0070C0"/>
                          </a:solidFill>
                        </a:rPr>
                        <a:t>Row 10 (approach A), Rows 38 and 50 (Approach B), Row 66 (Approach C)</a:t>
                      </a:r>
                    </a:p>
                  </a:txBody>
                  <a:tcPr anchor="ctr"/>
                </a:tc>
                <a:extLst>
                  <a:ext uri="{0D108BD9-81ED-4DB2-BD59-A6C34878D82A}">
                    <a16:rowId xmlns:a16="http://schemas.microsoft.com/office/drawing/2014/main" val="4115050017"/>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6435" y="1731132"/>
            <a:ext cx="914400" cy="914400"/>
          </a:xfrm>
          <a:prstGeom prst="rect">
            <a:avLst/>
          </a:prstGeom>
        </p:spPr>
      </p:pic>
      <p:sp>
        <p:nvSpPr>
          <p:cNvPr id="3" name="TextBox 2">
            <a:extLst>
              <a:ext uri="{FF2B5EF4-FFF2-40B4-BE49-F238E27FC236}">
                <a16:creationId xmlns:a16="http://schemas.microsoft.com/office/drawing/2014/main" id="{B04E322B-5EE5-48EB-A0D1-1048A072160F}"/>
              </a:ext>
            </a:extLst>
          </p:cNvPr>
          <p:cNvSpPr txBox="1"/>
          <p:nvPr/>
        </p:nvSpPr>
        <p:spPr>
          <a:xfrm>
            <a:off x="10404871" y="2572378"/>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5" name="TextBox 4">
            <a:extLst>
              <a:ext uri="{FF2B5EF4-FFF2-40B4-BE49-F238E27FC236}">
                <a16:creationId xmlns:a16="http://schemas.microsoft.com/office/drawing/2014/main" id="{ECBB7F39-19D1-1C0F-F469-E4C0AB5BF467}"/>
              </a:ext>
            </a:extLst>
          </p:cNvPr>
          <p:cNvSpPr txBox="1"/>
          <p:nvPr/>
        </p:nvSpPr>
        <p:spPr>
          <a:xfrm>
            <a:off x="469747" y="902507"/>
            <a:ext cx="10087316" cy="1477328"/>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LULUCF Sector Users’ Guidebook)</a:t>
            </a:r>
          </a:p>
          <a:p>
            <a:pPr marL="285750" indent="-285750">
              <a:buFont typeface="Arial" panose="020B0604020202020204" pitchFamily="34" charset="0"/>
              <a:buChar char="•"/>
            </a:pPr>
            <a:endParaRPr lang="en-US">
              <a:solidFill>
                <a:srgbClr val="0070C0"/>
              </a:solidFill>
              <a:latin typeface="+mn-lt"/>
            </a:endParaRPr>
          </a:p>
        </p:txBody>
      </p:sp>
      <p:pic>
        <p:nvPicPr>
          <p:cNvPr id="6" name="Graphic 5" descr="Award ribbon with star">
            <a:extLst>
              <a:ext uri="{FF2B5EF4-FFF2-40B4-BE49-F238E27FC236}">
                <a16:creationId xmlns:a16="http://schemas.microsoft.com/office/drawing/2014/main" id="{BAD9A691-B79A-6BFF-D1D0-213391843E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018262361"/>
      </p:ext>
    </p:extLst>
  </p:cSld>
  <p:clrMapOvr>
    <a:masterClrMapping/>
  </p:clrMapOvr>
  <p:transition spd="slow">
    <p:wip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–Waste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1581549022"/>
              </p:ext>
            </p:extLst>
          </p:nvPr>
        </p:nvGraphicFramePr>
        <p:xfrm>
          <a:off x="154076" y="2907431"/>
          <a:ext cx="10250795" cy="2306320"/>
        </p:xfrm>
        <a:graphic>
          <a:graphicData uri="http://schemas.openxmlformats.org/drawingml/2006/table">
            <a:tbl>
              <a:tblPr firstRow="1" bandRow="1">
                <a:tableStyleId>{5C22544A-7EE6-4342-B048-85BDC9FD1C3A}</a:tableStyleId>
              </a:tblPr>
              <a:tblGrid>
                <a:gridCol w="1782394">
                  <a:extLst>
                    <a:ext uri="{9D8B030D-6E8A-4147-A177-3AD203B41FA5}">
                      <a16:colId xmlns:a16="http://schemas.microsoft.com/office/drawing/2014/main" val="2666857561"/>
                    </a:ext>
                  </a:extLst>
                </a:gridCol>
                <a:gridCol w="8468401">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dirty="0">
                          <a:solidFill>
                            <a:srgbClr val="0070C0"/>
                          </a:solidFill>
                        </a:rPr>
                        <a:t>Table 5.A </a:t>
                      </a:r>
                    </a:p>
                  </a:txBody>
                  <a:tcPr anchor="ctr"/>
                </a:tc>
                <a:tc>
                  <a:txBody>
                    <a:bodyPr/>
                    <a:lstStyle/>
                    <a:p>
                      <a:r>
                        <a:rPr lang="en-US" sz="1600">
                          <a:solidFill>
                            <a:srgbClr val="0070C0"/>
                          </a:solidFill>
                        </a:rPr>
                        <a:t>Row 10 (category 5.A.1), Row 29 (category 5.A.2), Row 35 (category 5.A.3) </a:t>
                      </a:r>
                    </a:p>
                  </a:txBody>
                  <a:tcPr anchor="ctr"/>
                </a:tc>
                <a:extLst>
                  <a:ext uri="{0D108BD9-81ED-4DB2-BD59-A6C34878D82A}">
                    <a16:rowId xmlns:a16="http://schemas.microsoft.com/office/drawing/2014/main" val="3198174062"/>
                  </a:ext>
                </a:extLst>
              </a:tr>
              <a:tr h="370840">
                <a:tc>
                  <a:txBody>
                    <a:bodyPr/>
                    <a:lstStyle/>
                    <a:p>
                      <a:r>
                        <a:rPr lang="en-US" sz="1600" dirty="0">
                          <a:solidFill>
                            <a:srgbClr val="0070C0"/>
                          </a:solidFill>
                        </a:rPr>
                        <a:t>Table 5.B </a:t>
                      </a:r>
                    </a:p>
                  </a:txBody>
                  <a:tcPr anchor="ctr"/>
                </a:tc>
                <a:tc>
                  <a:txBody>
                    <a:bodyPr/>
                    <a:lstStyle/>
                    <a:p>
                      <a:r>
                        <a:rPr lang="en-US" sz="1600">
                          <a:solidFill>
                            <a:srgbClr val="0070C0"/>
                          </a:solidFill>
                        </a:rPr>
                        <a:t>Row 10 (category 5.B.1) and Row 16 (category 5.B.2)</a:t>
                      </a:r>
                    </a:p>
                  </a:txBody>
                  <a:tcPr anchor="ctr"/>
                </a:tc>
                <a:extLst>
                  <a:ext uri="{0D108BD9-81ED-4DB2-BD59-A6C34878D82A}">
                    <a16:rowId xmlns:a16="http://schemas.microsoft.com/office/drawing/2014/main" val="232500021"/>
                  </a:ext>
                </a:extLst>
              </a:tr>
              <a:tr h="370840">
                <a:tc>
                  <a:txBody>
                    <a:bodyPr/>
                    <a:lstStyle/>
                    <a:p>
                      <a:r>
                        <a:rPr lang="en-US" sz="1600">
                          <a:solidFill>
                            <a:srgbClr val="0070C0"/>
                          </a:solidFill>
                        </a:rPr>
                        <a:t>Table 5.C </a:t>
                      </a:r>
                    </a:p>
                  </a:txBody>
                  <a:tcPr anchor="ctr"/>
                </a:tc>
                <a:tc>
                  <a:txBody>
                    <a:bodyPr/>
                    <a:lstStyle/>
                    <a:p>
                      <a:r>
                        <a:rPr lang="en-US" sz="1600" dirty="0">
                          <a:solidFill>
                            <a:srgbClr val="0070C0"/>
                          </a:solidFill>
                        </a:rPr>
                        <a:t>Row 10 (category 5.C.1) and Row 32 (category 5.C.2) –the user should check the import of CO</a:t>
                      </a:r>
                      <a:r>
                        <a:rPr lang="en-US" sz="1600" baseline="-25000" dirty="0">
                          <a:solidFill>
                            <a:srgbClr val="0070C0"/>
                          </a:solidFill>
                        </a:rPr>
                        <a:t>2</a:t>
                      </a:r>
                      <a:r>
                        <a:rPr lang="en-US" sz="1600" dirty="0">
                          <a:solidFill>
                            <a:srgbClr val="0070C0"/>
                          </a:solidFill>
                        </a:rPr>
                        <a:t> emissions in the UNFCCC reporting tool if “C” used in this category to ensure all emissions transferred. This is a known issue and the total CO</a:t>
                      </a:r>
                      <a:r>
                        <a:rPr lang="en-US" sz="1600" baseline="-25000" dirty="0">
                          <a:solidFill>
                            <a:srgbClr val="0070C0"/>
                          </a:solidFill>
                        </a:rPr>
                        <a:t>2</a:t>
                      </a:r>
                      <a:r>
                        <a:rPr lang="en-US" sz="1600" dirty="0">
                          <a:solidFill>
                            <a:srgbClr val="0070C0"/>
                          </a:solidFill>
                        </a:rPr>
                        <a:t> emissions can be modified in that tool, if necessary.</a:t>
                      </a:r>
                    </a:p>
                  </a:txBody>
                  <a:tcPr anchor="ctr"/>
                </a:tc>
                <a:extLst>
                  <a:ext uri="{0D108BD9-81ED-4DB2-BD59-A6C34878D82A}">
                    <a16:rowId xmlns:a16="http://schemas.microsoft.com/office/drawing/2014/main" val="1410359841"/>
                  </a:ext>
                </a:extLst>
              </a:tr>
              <a:tr h="370840">
                <a:tc>
                  <a:txBody>
                    <a:bodyPr/>
                    <a:lstStyle/>
                    <a:p>
                      <a:r>
                        <a:rPr lang="en-US" sz="1600">
                          <a:solidFill>
                            <a:srgbClr val="0070C0"/>
                          </a:solidFill>
                        </a:rPr>
                        <a:t>Table 5.D </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rgbClr val="0070C0"/>
                          </a:solidFill>
                        </a:rPr>
                        <a:t>Data in this table cannot be held confidential</a:t>
                      </a:r>
                    </a:p>
                  </a:txBody>
                  <a:tcPr anchor="ctr"/>
                </a:tc>
                <a:extLst>
                  <a:ext uri="{0D108BD9-81ED-4DB2-BD59-A6C34878D82A}">
                    <a16:rowId xmlns:a16="http://schemas.microsoft.com/office/drawing/2014/main" val="3533101047"/>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6435" y="1731132"/>
            <a:ext cx="914400" cy="914400"/>
          </a:xfrm>
          <a:prstGeom prst="rect">
            <a:avLst/>
          </a:prstGeom>
        </p:spPr>
      </p:pic>
      <p:sp>
        <p:nvSpPr>
          <p:cNvPr id="3" name="TextBox 2">
            <a:extLst>
              <a:ext uri="{FF2B5EF4-FFF2-40B4-BE49-F238E27FC236}">
                <a16:creationId xmlns:a16="http://schemas.microsoft.com/office/drawing/2014/main" id="{B04E322B-5EE5-48EB-A0D1-1048A072160F}"/>
              </a:ext>
            </a:extLst>
          </p:cNvPr>
          <p:cNvSpPr txBox="1"/>
          <p:nvPr/>
        </p:nvSpPr>
        <p:spPr>
          <a:xfrm>
            <a:off x="10404871" y="2572378"/>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5" name="TextBox 4">
            <a:extLst>
              <a:ext uri="{FF2B5EF4-FFF2-40B4-BE49-F238E27FC236}">
                <a16:creationId xmlns:a16="http://schemas.microsoft.com/office/drawing/2014/main" id="{ECBB7F39-19D1-1C0F-F469-E4C0AB5BF467}"/>
              </a:ext>
            </a:extLst>
          </p:cNvPr>
          <p:cNvSpPr txBox="1"/>
          <p:nvPr/>
        </p:nvSpPr>
        <p:spPr>
          <a:xfrm>
            <a:off x="478801" y="1362489"/>
            <a:ext cx="10087316" cy="1477328"/>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Waste Sector Users’ Guidebook)</a:t>
            </a:r>
          </a:p>
          <a:p>
            <a:pPr marL="285750" indent="-285750">
              <a:buFont typeface="Arial" panose="020B0604020202020204" pitchFamily="34" charset="0"/>
              <a:buChar char="•"/>
            </a:pPr>
            <a:endParaRPr lang="en-US">
              <a:solidFill>
                <a:srgbClr val="0070C0"/>
              </a:solidFill>
              <a:latin typeface="+mn-lt"/>
            </a:endParaRPr>
          </a:p>
        </p:txBody>
      </p:sp>
      <p:pic>
        <p:nvPicPr>
          <p:cNvPr id="6" name="Graphic 5" descr="Award ribbon with star">
            <a:extLst>
              <a:ext uri="{FF2B5EF4-FFF2-40B4-BE49-F238E27FC236}">
                <a16:creationId xmlns:a16="http://schemas.microsoft.com/office/drawing/2014/main" id="{AAF0527E-36D7-4048-FBA4-471F98E793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49481677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01839" y="960120"/>
            <a:ext cx="11685361" cy="5702531"/>
          </a:xfrm>
        </p:spPr>
        <p:txBody>
          <a:bodyPr>
            <a:normAutofit/>
          </a:bodyPr>
          <a:lstStyle/>
          <a:p>
            <a:pPr marL="0" indent="0">
              <a:buNone/>
            </a:pPr>
            <a:r>
              <a:rPr lang="en-US" b="1"/>
              <a:t> </a:t>
            </a:r>
            <a:endParaRPr lang="en-US" sz="1800" b="1">
              <a:solidFill>
                <a:srgbClr val="000000"/>
              </a:solidFill>
              <a:latin typeface="Garamond" panose="02020404030301010803" pitchFamily="18"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8" name="Picture 7">
            <a:extLst>
              <a:ext uri="{FF2B5EF4-FFF2-40B4-BE49-F238E27FC236}">
                <a16:creationId xmlns:a16="http://schemas.microsoft.com/office/drawing/2014/main" id="{20E67BFB-A96C-3B4D-74E5-C87A062399AD}"/>
              </a:ext>
            </a:extLst>
          </p:cNvPr>
          <p:cNvPicPr>
            <a:picLocks noChangeAspect="1"/>
          </p:cNvPicPr>
          <p:nvPr/>
        </p:nvPicPr>
        <p:blipFill>
          <a:blip r:embed="rId2"/>
          <a:stretch>
            <a:fillRect/>
          </a:stretch>
        </p:blipFill>
        <p:spPr>
          <a:xfrm>
            <a:off x="2406862" y="1632368"/>
            <a:ext cx="7378276" cy="3864811"/>
          </a:xfrm>
          <a:prstGeom prst="rect">
            <a:avLst/>
          </a:prstGeom>
        </p:spPr>
      </p:pic>
      <p:sp>
        <p:nvSpPr>
          <p:cNvPr id="9" name="TextBox 8">
            <a:extLst>
              <a:ext uri="{FF2B5EF4-FFF2-40B4-BE49-F238E27FC236}">
                <a16:creationId xmlns:a16="http://schemas.microsoft.com/office/drawing/2014/main" id="{5243D6A7-2E38-B705-2790-9105093F5FFE}"/>
              </a:ext>
            </a:extLst>
          </p:cNvPr>
          <p:cNvSpPr txBox="1"/>
          <p:nvPr/>
        </p:nvSpPr>
        <p:spPr>
          <a:xfrm>
            <a:off x="336000" y="960120"/>
            <a:ext cx="11520000" cy="677108"/>
          </a:xfrm>
          <a:prstGeom prst="rect">
            <a:avLst/>
          </a:prstGeom>
          <a:noFill/>
        </p:spPr>
        <p:txBody>
          <a:bodyPr wrap="square" rtlCol="0">
            <a:spAutoFit/>
          </a:bodyPr>
          <a:lstStyle/>
          <a:p>
            <a:pPr algn="just"/>
            <a:r>
              <a:rPr lang="en-US" sz="1900" dirty="0">
                <a:solidFill>
                  <a:srgbClr val="0070C0"/>
                </a:solidFill>
                <a:latin typeface="Frutiger LT Std 57 Cn" panose="020B0606020204020204" pitchFamily="34" charset="0"/>
              </a:rPr>
              <a:t>The </a:t>
            </a:r>
            <a:r>
              <a:rPr lang="en-US" sz="1900" i="1" dirty="0">
                <a:solidFill>
                  <a:srgbClr val="0070C0"/>
                </a:solidFill>
                <a:latin typeface="Frutiger LT Std 57 Cn" panose="020B0606020204020204" pitchFamily="34" charset="0"/>
              </a:rPr>
              <a:t>Software </a:t>
            </a:r>
            <a:r>
              <a:rPr lang="en-US" sz="1900" dirty="0">
                <a:solidFill>
                  <a:srgbClr val="0070C0"/>
                </a:solidFill>
                <a:latin typeface="Frutiger LT Std 57 Cn" panose="020B0606020204020204" pitchFamily="34" charset="0"/>
              </a:rPr>
              <a:t>comes in two versions, 64 bit and 32 bit. Before downloading the </a:t>
            </a:r>
            <a:r>
              <a:rPr lang="en-US" sz="1900" i="1" dirty="0">
                <a:solidFill>
                  <a:srgbClr val="0070C0"/>
                </a:solidFill>
                <a:latin typeface="Frutiger LT Std 57 Cn" panose="020B0606020204020204" pitchFamily="34" charset="0"/>
              </a:rPr>
              <a:t>Software,</a:t>
            </a:r>
            <a:r>
              <a:rPr lang="en-US" sz="1900" dirty="0">
                <a:solidFill>
                  <a:srgbClr val="0070C0"/>
                </a:solidFill>
                <a:latin typeface="Frutiger LT Std 57 Cn" panose="020B0606020204020204" pitchFamily="34" charset="0"/>
              </a:rPr>
              <a:t> determine which version is appropriate for you by using the flowchart below.</a:t>
            </a:r>
          </a:p>
        </p:txBody>
      </p:sp>
      <p:sp>
        <p:nvSpPr>
          <p:cNvPr id="11" name="TextBox 10">
            <a:extLst>
              <a:ext uri="{FF2B5EF4-FFF2-40B4-BE49-F238E27FC236}">
                <a16:creationId xmlns:a16="http://schemas.microsoft.com/office/drawing/2014/main" id="{19D72969-4FD6-4531-B56C-42A8BBCFB531}"/>
              </a:ext>
            </a:extLst>
          </p:cNvPr>
          <p:cNvSpPr txBox="1"/>
          <p:nvPr/>
        </p:nvSpPr>
        <p:spPr>
          <a:xfrm>
            <a:off x="470161" y="5525917"/>
            <a:ext cx="11520000" cy="384721"/>
          </a:xfrm>
          <a:prstGeom prst="rect">
            <a:avLst/>
          </a:prstGeom>
          <a:noFill/>
        </p:spPr>
        <p:txBody>
          <a:bodyPr wrap="square" rtlCol="0">
            <a:spAutoFit/>
          </a:bodyPr>
          <a:lstStyle/>
          <a:p>
            <a:pPr algn="just"/>
            <a:r>
              <a:rPr lang="en-US" sz="1900" dirty="0">
                <a:solidFill>
                  <a:srgbClr val="0070C0"/>
                </a:solidFill>
                <a:latin typeface="Frutiger LT Std 57 Cn" panose="020B0606020204020204" pitchFamily="34" charset="0"/>
              </a:rPr>
              <a:t>If you find any issues in the use of the IPCC Inventory Software, come contact us at </a:t>
            </a:r>
            <a:r>
              <a:rPr lang="en-US" sz="1900" dirty="0">
                <a:solidFill>
                  <a:srgbClr val="0070C0"/>
                </a:solidFill>
                <a:latin typeface="Frutiger LT Std 57 Cn" panose="020B0606020204020204" pitchFamily="34" charset="0"/>
                <a:hlinkClick r:id="rId3">
                  <a:extLst>
                    <a:ext uri="{A12FA001-AC4F-418D-AE19-62706E023703}">
                      <ahyp:hlinkClr xmlns:ahyp="http://schemas.microsoft.com/office/drawing/2018/hyperlinkcolor" val="tx"/>
                    </a:ext>
                  </a:extLst>
                </a:hlinkClick>
              </a:rPr>
              <a:t>ipcc-software@iges.or.jp</a:t>
            </a:r>
            <a:endParaRPr lang="en-US" sz="1900" dirty="0">
              <a:solidFill>
                <a:srgbClr val="0070C0"/>
              </a:solidFill>
              <a:latin typeface="Frutiger LT Std 57 Cn" panose="020B0606020204020204" pitchFamily="34" charset="0"/>
            </a:endParaRP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58456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12" name="TextBox 11">
            <a:extLst>
              <a:ext uri="{FF2B5EF4-FFF2-40B4-BE49-F238E27FC236}">
                <a16:creationId xmlns:a16="http://schemas.microsoft.com/office/drawing/2014/main" id="{13D38CA1-06D9-2551-CD00-E4A1B708FAE2}"/>
              </a:ext>
            </a:extLst>
          </p:cNvPr>
          <p:cNvSpPr txBox="1"/>
          <p:nvPr/>
        </p:nvSpPr>
        <p:spPr>
          <a:xfrm>
            <a:off x="696000" y="754203"/>
            <a:ext cx="10800000" cy="5416868"/>
          </a:xfrm>
          <a:prstGeom prst="rect">
            <a:avLst/>
          </a:prstGeom>
          <a:noFill/>
        </p:spPr>
        <p:txBody>
          <a:bodyPr wrap="square">
            <a:spAutoFit/>
          </a:bodyPr>
          <a:lstStyle/>
          <a:p>
            <a:pPr algn="just">
              <a:spcBef>
                <a:spcPts val="6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First – Determine which version of Windows OS is installed on your computer</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To check whether you have a 32-bit or 64-bit version of Windows installed, follow these steps:</a:t>
            </a:r>
          </a:p>
          <a:p>
            <a:pPr marL="342900" lvl="0" indent="-342900" algn="just">
              <a:spcBef>
                <a:spcPts val="300"/>
              </a:spcBef>
              <a:spcAft>
                <a:spcPts val="3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Press     Win + R to open the Run dialog window.</a:t>
            </a:r>
          </a:p>
          <a:p>
            <a:pPr marL="342900" lvl="0" indent="-342900" algn="just">
              <a:spcBef>
                <a:spcPts val="300"/>
              </a:spcBef>
              <a:spcAft>
                <a:spcPts val="3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Type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msinfo32</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and press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Enter</a:t>
            </a:r>
          </a:p>
          <a:p>
            <a:pPr marL="342900" lvl="0" indent="-342900" algn="just">
              <a:spcBef>
                <a:spcPts val="300"/>
              </a:spcBef>
              <a:spcAft>
                <a:spcPts val="300"/>
              </a:spcAft>
              <a:buFont typeface="+mj-lt"/>
              <a:buAutoNum type="arabicPeriod"/>
            </a:pP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300"/>
              </a:spcBef>
              <a:spcAft>
                <a:spcPts val="300"/>
              </a:spcAft>
              <a:buFont typeface="+mj-lt"/>
              <a:buAutoNum type="arabicPeriod"/>
            </a:pPr>
            <a:endParaRPr lang="en-GB" sz="2200" dirty="0">
              <a:solidFill>
                <a:srgbClr val="0070C0"/>
              </a:solidFill>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300"/>
              </a:spcBef>
              <a:spcAft>
                <a:spcPts val="300"/>
              </a:spcAft>
              <a:buFont typeface="+mj-lt"/>
              <a:buAutoNum type="arabicPeriod"/>
            </a:pP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300"/>
              </a:spcBef>
              <a:spcAft>
                <a:spcPts val="3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Look for the "System Type" entry:</a:t>
            </a:r>
          </a:p>
          <a:p>
            <a:pPr marL="742950" lvl="1" indent="-285750" algn="just">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If it shows x64-based PC, your Windows is a 64-bit version.</a:t>
            </a:r>
          </a:p>
          <a:p>
            <a:pPr marL="742950" lvl="1" indent="-285750" algn="just">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If it shows x86-based PC, your Windows is a 32-bit version.</a:t>
            </a:r>
          </a:p>
          <a:p>
            <a:pPr marL="742950" lvl="1" indent="-285750" algn="just">
              <a:spcBef>
                <a:spcPts val="300"/>
              </a:spcBef>
              <a:spcAft>
                <a:spcPts val="300"/>
              </a:spcAft>
              <a:buClr>
                <a:srgbClr val="5492CD"/>
              </a:buClr>
              <a:buFont typeface="Symbol" panose="05050102010706020507" pitchFamily="18" charset="2"/>
              <a:buChar char=""/>
            </a:pP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With Windows 10 and 11 this information can also be found under Settings&gt;System&gt;About. </a:t>
            </a:r>
          </a:p>
        </p:txBody>
      </p:sp>
      <p:pic>
        <p:nvPicPr>
          <p:cNvPr id="3" name="Picture 2">
            <a:extLst>
              <a:ext uri="{FF2B5EF4-FFF2-40B4-BE49-F238E27FC236}">
                <a16:creationId xmlns:a16="http://schemas.microsoft.com/office/drawing/2014/main" id="{63044624-4368-8553-276E-6BAF9EC9670B}"/>
              </a:ext>
            </a:extLst>
          </p:cNvPr>
          <p:cNvPicPr>
            <a:picLocks noChangeAspect="1"/>
          </p:cNvPicPr>
          <p:nvPr/>
        </p:nvPicPr>
        <p:blipFill>
          <a:blip r:embed="rId4"/>
          <a:stretch>
            <a:fillRect/>
          </a:stretch>
        </p:blipFill>
        <p:spPr>
          <a:xfrm>
            <a:off x="1719276" y="1690676"/>
            <a:ext cx="219048" cy="219048"/>
          </a:xfrm>
          <a:prstGeom prst="rect">
            <a:avLst/>
          </a:prstGeom>
        </p:spPr>
      </p:pic>
      <p:pic>
        <p:nvPicPr>
          <p:cNvPr id="5" name="Picture 4" descr="A screenshot of a computer error message&#10;&#10;Description automatically generated">
            <a:extLst>
              <a:ext uri="{FF2B5EF4-FFF2-40B4-BE49-F238E27FC236}">
                <a16:creationId xmlns:a16="http://schemas.microsoft.com/office/drawing/2014/main" id="{84560A45-393A-0A41-FFD7-DA13A1C4E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000" y="2433027"/>
            <a:ext cx="2520000" cy="149814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F9BD90EB-2676-CEEE-1E6F-745A10AF9D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600" y="2429427"/>
            <a:ext cx="3240000" cy="2726695"/>
          </a:xfrm>
          <a:prstGeom prst="rect">
            <a:avLst/>
          </a:prstGeom>
        </p:spPr>
      </p:pic>
    </p:spTree>
    <p:extLst>
      <p:ext uri="{BB962C8B-B14F-4D97-AF65-F5344CB8AC3E}">
        <p14:creationId xmlns:p14="http://schemas.microsoft.com/office/powerpoint/2010/main" val="262689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12" name="TextBox 11">
            <a:extLst>
              <a:ext uri="{FF2B5EF4-FFF2-40B4-BE49-F238E27FC236}">
                <a16:creationId xmlns:a16="http://schemas.microsoft.com/office/drawing/2014/main" id="{13D38CA1-06D9-2551-CD00-E4A1B708FAE2}"/>
              </a:ext>
            </a:extLst>
          </p:cNvPr>
          <p:cNvSpPr txBox="1"/>
          <p:nvPr/>
        </p:nvSpPr>
        <p:spPr>
          <a:xfrm>
            <a:off x="720000" y="2474892"/>
            <a:ext cx="7920000" cy="1908215"/>
          </a:xfrm>
          <a:prstGeom prst="rect">
            <a:avLst/>
          </a:prstGeom>
          <a:noFill/>
        </p:spPr>
        <p:txBody>
          <a:bodyPr wrap="square">
            <a:spAutoFit/>
          </a:bodyPr>
          <a:lstStyle/>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Open any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Office</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application: such as e.g.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Word</a:t>
            </a:r>
          </a:p>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Click on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File</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in the top-left corner</a:t>
            </a:r>
          </a:p>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Click on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Account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If you don't see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Account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click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Help</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Click on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About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[Application Name] (e.g., About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Word</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a:t>
            </a:r>
          </a:p>
        </p:txBody>
      </p:sp>
      <p:pic>
        <p:nvPicPr>
          <p:cNvPr id="3" name="Picture 2">
            <a:extLst>
              <a:ext uri="{FF2B5EF4-FFF2-40B4-BE49-F238E27FC236}">
                <a16:creationId xmlns:a16="http://schemas.microsoft.com/office/drawing/2014/main" id="{BD6D6885-B741-4688-5F8D-6ABDC25A54EF}"/>
              </a:ext>
            </a:extLst>
          </p:cNvPr>
          <p:cNvPicPr>
            <a:picLocks noChangeAspect="1"/>
          </p:cNvPicPr>
          <p:nvPr/>
        </p:nvPicPr>
        <p:blipFill>
          <a:blip r:embed="rId4"/>
          <a:stretch>
            <a:fillRect/>
          </a:stretch>
        </p:blipFill>
        <p:spPr>
          <a:xfrm>
            <a:off x="8816134" y="2120538"/>
            <a:ext cx="2679866" cy="2625241"/>
          </a:xfrm>
          <a:prstGeom prst="rect">
            <a:avLst/>
          </a:prstGeom>
          <a:ln>
            <a:solidFill>
              <a:schemeClr val="bg1">
                <a:lumMod val="75000"/>
              </a:schemeClr>
            </a:solidFill>
          </a:ln>
        </p:spPr>
      </p:pic>
      <p:sp>
        <p:nvSpPr>
          <p:cNvPr id="5" name="TextBox 4">
            <a:extLst>
              <a:ext uri="{FF2B5EF4-FFF2-40B4-BE49-F238E27FC236}">
                <a16:creationId xmlns:a16="http://schemas.microsoft.com/office/drawing/2014/main" id="{A4EAC135-7B4C-A0B3-D8AC-7398C6FE96A8}"/>
              </a:ext>
            </a:extLst>
          </p:cNvPr>
          <p:cNvSpPr txBox="1"/>
          <p:nvPr/>
        </p:nvSpPr>
        <p:spPr>
          <a:xfrm>
            <a:off x="696000" y="935598"/>
            <a:ext cx="10800000" cy="1184940"/>
          </a:xfrm>
          <a:prstGeom prst="rect">
            <a:avLst/>
          </a:prstGeom>
          <a:noFill/>
        </p:spPr>
        <p:txBody>
          <a:bodyPr wrap="square">
            <a:spAutoFit/>
          </a:bodyPr>
          <a:lstStyle/>
          <a:p>
            <a:pPr algn="just">
              <a:spcBef>
                <a:spcPts val="6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Second – Determine which version of MS Office is installed on your computer</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To check whether you have a 32-bit or 64-bit version of MS Office installed, follow these steps (suitable for Office 2013, Office 2016, Office 2019, Office 2021, and Microsoft 365):</a:t>
            </a:r>
          </a:p>
        </p:txBody>
      </p:sp>
      <p:sp>
        <p:nvSpPr>
          <p:cNvPr id="6" name="TextBox 5">
            <a:extLst>
              <a:ext uri="{FF2B5EF4-FFF2-40B4-BE49-F238E27FC236}">
                <a16:creationId xmlns:a16="http://schemas.microsoft.com/office/drawing/2014/main" id="{F27E232D-A300-54A2-1124-F27EA5AE6F2E}"/>
              </a:ext>
            </a:extLst>
          </p:cNvPr>
          <p:cNvSpPr txBox="1"/>
          <p:nvPr/>
        </p:nvSpPr>
        <p:spPr>
          <a:xfrm>
            <a:off x="696000" y="4737461"/>
            <a:ext cx="10799999" cy="1154162"/>
          </a:xfrm>
          <a:prstGeom prst="rect">
            <a:avLst/>
          </a:prstGeom>
          <a:noFill/>
        </p:spPr>
        <p:txBody>
          <a:bodyPr wrap="square">
            <a:spAutoFit/>
          </a:bodyPr>
          <a:lstStyle/>
          <a:p>
            <a:pPr lvl="0"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In the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About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window, you will see the version information, including whether it is 32-bit or 64-bit.</a:t>
            </a:r>
          </a:p>
          <a:p>
            <a:pPr lvl="0" algn="just">
              <a:spcBef>
                <a:spcPts val="300"/>
              </a:spcBef>
              <a:spcAft>
                <a:spcPts val="300"/>
              </a:spcAft>
            </a:pPr>
            <a:endParaRPr lang="en-GB" sz="2200" dirty="0">
              <a:solidFill>
                <a:srgbClr val="0070C0"/>
              </a:solidFill>
              <a:latin typeface="Frutiger LT Pro 57 Condensed" panose="020B0606020204020204" pitchFamily="34" charset="0"/>
              <a:ea typeface="HGPｺﾞｼｯｸM"/>
              <a:cs typeface="Times New Roman" panose="02020603050405020304" pitchFamily="18" charset="0"/>
            </a:endParaRPr>
          </a:p>
          <a:p>
            <a:pPr lvl="0" algn="just">
              <a:spcBef>
                <a:spcPts val="300"/>
              </a:spcBef>
              <a:spcAft>
                <a:spcPts val="300"/>
              </a:spcAft>
            </a:pPr>
            <a:r>
              <a:rPr lang="en-US" sz="1500" i="1" dirty="0">
                <a:solidFill>
                  <a:srgbClr val="0070C0"/>
                </a:solidFill>
                <a:effectLst/>
                <a:latin typeface="Frutiger LT Pro 57 Condensed" panose="020B0606020204020204" pitchFamily="34" charset="0"/>
                <a:ea typeface="HGPｺﾞｼｯｸM"/>
                <a:cs typeface="Times New Roman" panose="02020603050405020304" pitchFamily="18" charset="0"/>
              </a:rPr>
              <a:t>Steps suitable for Office 2013, Office 2016, Office 2019, Office 2021, and Microsoft 365.</a:t>
            </a:r>
          </a:p>
        </p:txBody>
      </p:sp>
      <p:pic>
        <p:nvPicPr>
          <p:cNvPr id="7" name="Picture 6">
            <a:extLst>
              <a:ext uri="{FF2B5EF4-FFF2-40B4-BE49-F238E27FC236}">
                <a16:creationId xmlns:a16="http://schemas.microsoft.com/office/drawing/2014/main" id="{EB2FF1FA-1A08-7EF4-5DC0-888A370D249A}"/>
              </a:ext>
            </a:extLst>
          </p:cNvPr>
          <p:cNvPicPr>
            <a:picLocks noChangeAspect="1"/>
          </p:cNvPicPr>
          <p:nvPr/>
        </p:nvPicPr>
        <p:blipFill rotWithShape="1">
          <a:blip r:embed="rId5"/>
          <a:srcRect l="1585" t="1756" r="29353" b="77419"/>
          <a:stretch/>
        </p:blipFill>
        <p:spPr>
          <a:xfrm>
            <a:off x="7712280" y="5233608"/>
            <a:ext cx="3783720" cy="914260"/>
          </a:xfrm>
          <a:prstGeom prst="rect">
            <a:avLst/>
          </a:prstGeom>
          <a:ln>
            <a:solidFill>
              <a:schemeClr val="bg1">
                <a:lumMod val="75000"/>
              </a:schemeClr>
            </a:solidFill>
          </a:ln>
        </p:spPr>
      </p:pic>
    </p:spTree>
    <p:extLst>
      <p:ext uri="{BB962C8B-B14F-4D97-AF65-F5344CB8AC3E}">
        <p14:creationId xmlns:p14="http://schemas.microsoft.com/office/powerpoint/2010/main" val="4250725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12" name="TextBox 11">
            <a:extLst>
              <a:ext uri="{FF2B5EF4-FFF2-40B4-BE49-F238E27FC236}">
                <a16:creationId xmlns:a16="http://schemas.microsoft.com/office/drawing/2014/main" id="{13D38CA1-06D9-2551-CD00-E4A1B708FAE2}"/>
              </a:ext>
            </a:extLst>
          </p:cNvPr>
          <p:cNvSpPr txBox="1"/>
          <p:nvPr/>
        </p:nvSpPr>
        <p:spPr>
          <a:xfrm>
            <a:off x="696000" y="1343814"/>
            <a:ext cx="10800000" cy="4170372"/>
          </a:xfrm>
          <a:prstGeom prst="rect">
            <a:avLst/>
          </a:prstGeom>
          <a:noFill/>
        </p:spPr>
        <p:txBody>
          <a:bodyPr wrap="square">
            <a:spAutoFit/>
          </a:bodyPr>
          <a:lstStyle/>
          <a:p>
            <a:pPr algn="just">
              <a:spcBef>
                <a:spcPts val="6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Then:</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180340" algn="just">
              <a:spcBef>
                <a:spcPts val="300"/>
              </a:spcBef>
              <a:spcAft>
                <a:spcPts val="300"/>
              </a:spcAft>
            </a:pPr>
            <a:endPar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61950" algn="just">
              <a:spcBef>
                <a:spcPts val="3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If you have Windows 32-bit, and:</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32-bit: 			Download the </a:t>
            </a:r>
            <a:r>
              <a:rPr lang="en-GB" sz="2200" b="1" dirty="0">
                <a:effectLst/>
                <a:latin typeface="Frutiger LT Pro 57 Condensed" panose="020B0606020204020204" pitchFamily="34" charset="0"/>
                <a:ea typeface="Times New Roman" panose="02020603050405020304" pitchFamily="18" charset="0"/>
                <a:cs typeface="Calibri" panose="020F0502020204030204" pitchFamily="34" charset="0"/>
              </a:rPr>
              <a:t>32-bit version</a:t>
            </a:r>
            <a:r>
              <a:rPr lang="en-GB" sz="2200" dirty="0">
                <a:solidFill>
                  <a:srgbClr val="00AAD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is not installed: 	Download the </a:t>
            </a:r>
            <a:r>
              <a:rPr lang="en-GB" sz="2200" b="1" dirty="0">
                <a:effectLst/>
                <a:latin typeface="Frutiger LT Pro 57 Condensed" panose="020B0606020204020204" pitchFamily="34" charset="0"/>
                <a:ea typeface="Times New Roman" panose="02020603050405020304" pitchFamily="18" charset="0"/>
                <a:cs typeface="Calibri" panose="020F0502020204030204" pitchFamily="34" charset="0"/>
              </a:rPr>
              <a:t>32-bit version</a:t>
            </a:r>
            <a:r>
              <a:rPr lang="en-GB" sz="2200" dirty="0">
                <a:solidFill>
                  <a:srgbClr val="00AAD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180340" algn="just">
              <a:spcBef>
                <a:spcPts val="300"/>
              </a:spcBef>
              <a:spcAft>
                <a:spcPts val="300"/>
              </a:spcAft>
            </a:pPr>
            <a:endParaRPr lang="en-GB" sz="2200" b="1" dirty="0">
              <a:effectLst/>
              <a:latin typeface="Frutiger LT Pro 57 Condensed" panose="020B0606020204020204" pitchFamily="34" charset="0"/>
              <a:ea typeface="HGPｺﾞｼｯｸM"/>
              <a:cs typeface="Times New Roman" panose="02020603050405020304" pitchFamily="18" charset="0"/>
            </a:endParaRPr>
          </a:p>
          <a:p>
            <a:pPr marL="361950" algn="just">
              <a:spcBef>
                <a:spcPts val="3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If you have Windows 64-bit, and:</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32-bit: 			Download the </a:t>
            </a:r>
            <a:r>
              <a:rPr lang="en-GB" sz="2200" b="1" dirty="0">
                <a:effectLst/>
                <a:latin typeface="Frutiger LT Pro 57 Condensed" panose="020B0606020204020204" pitchFamily="34" charset="0"/>
                <a:ea typeface="Times New Roman" panose="02020603050405020304" pitchFamily="18" charset="0"/>
                <a:cs typeface="Calibri" panose="020F0502020204030204" pitchFamily="34" charset="0"/>
              </a:rPr>
              <a:t>32-bit version</a:t>
            </a:r>
            <a:r>
              <a:rPr lang="en-GB" sz="2200" dirty="0">
                <a:solidFill>
                  <a:srgbClr val="00AAD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64-bit:			Download the </a:t>
            </a:r>
            <a:r>
              <a:rPr lang="en-GB" sz="2200" b="1" dirty="0">
                <a:solidFill>
                  <a:srgbClr val="C47900"/>
                </a:solidFill>
                <a:effectLst/>
                <a:latin typeface="Frutiger LT Pro 57 Condensed" panose="020B0606020204020204" pitchFamily="34" charset="0"/>
                <a:ea typeface="Times New Roman" panose="02020603050405020304" pitchFamily="18" charset="0"/>
                <a:cs typeface="Calibri" panose="020F0502020204030204" pitchFamily="34" charset="0"/>
              </a:rPr>
              <a:t>64-bit version</a:t>
            </a:r>
            <a:r>
              <a:rPr lang="en-GB" sz="2200" dirty="0">
                <a:solidFill>
                  <a:srgbClr val="00206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latin typeface="Frutiger LT Pro 57 Condensed" panose="020B0606020204020204" pitchFamily="34" charset="0"/>
                <a:cs typeface="Calibri" panose="020F0502020204030204" pitchFamily="34" charset="0"/>
              </a:rPr>
              <a:t>MS Office is not installed: 	Download the </a:t>
            </a:r>
            <a:r>
              <a:rPr lang="en-GB" sz="2200" b="1" dirty="0">
                <a:solidFill>
                  <a:srgbClr val="C47900"/>
                </a:solidFill>
                <a:latin typeface="Frutiger LT Pro 57 Condensed" panose="020B0606020204020204" pitchFamily="34" charset="0"/>
                <a:cs typeface="Calibri" panose="020F0502020204030204" pitchFamily="34" charset="0"/>
              </a:rPr>
              <a:t>64-bit version</a:t>
            </a:r>
            <a:r>
              <a:rPr lang="en-GB" sz="2200" dirty="0">
                <a:latin typeface="Frutiger LT Pro 57 Condensed" panose="020B0606020204020204" pitchFamily="34" charset="0"/>
                <a:cs typeface="Calibri" panose="020F0502020204030204" pitchFamily="34" charset="0"/>
              </a:rPr>
              <a:t> </a:t>
            </a:r>
            <a:r>
              <a:rPr lang="en-GB" sz="2200" dirty="0">
                <a:solidFill>
                  <a:srgbClr val="0070C0"/>
                </a:solidFill>
                <a:latin typeface="Frutiger LT Pro 57 Condensed" panose="020B0606020204020204" pitchFamily="34" charset="0"/>
                <a:cs typeface="Calibri" panose="020F0502020204030204" pitchFamily="34" charset="0"/>
              </a:rPr>
              <a:t>of the Software</a:t>
            </a:r>
          </a:p>
        </p:txBody>
      </p:sp>
    </p:spTree>
    <p:extLst>
      <p:ext uri="{BB962C8B-B14F-4D97-AF65-F5344CB8AC3E}">
        <p14:creationId xmlns:p14="http://schemas.microsoft.com/office/powerpoint/2010/main" val="1323254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696000" y="1388442"/>
            <a:ext cx="10800000" cy="4081117"/>
          </a:xfrm>
          <a:prstGeom prst="rect">
            <a:avLst/>
          </a:prstGeom>
          <a:noFill/>
        </p:spPr>
        <p:txBody>
          <a:bodyPr wrap="square" rtlCol="0">
            <a:spAutoFit/>
          </a:bodyPr>
          <a:lstStyle/>
          <a:p>
            <a:pPr>
              <a:lnSpc>
                <a:spcPct val="90000"/>
              </a:lnSpc>
              <a:spcBef>
                <a:spcPts val="1000"/>
              </a:spcBef>
            </a:pPr>
            <a:r>
              <a:rPr lang="en-US" sz="2800" b="1" dirty="0">
                <a:solidFill>
                  <a:srgbClr val="0070C0"/>
                </a:solidFill>
                <a:latin typeface="Frutiger LT Pro 57 Condensed"/>
              </a:rPr>
              <a:t>Set Software’s and Database Superuser</a:t>
            </a:r>
          </a:p>
          <a:p>
            <a:pPr algn="just"/>
            <a:endParaRPr lang="en-US" dirty="0">
              <a:solidFill>
                <a:srgbClr val="0070C0"/>
              </a:solidFill>
              <a:latin typeface="Frutiger LT Std 57 Cn" panose="020B0606020204020204" pitchFamily="34" charset="0"/>
            </a:endParaRPr>
          </a:p>
          <a:p>
            <a:pPr algn="just"/>
            <a:r>
              <a:rPr lang="en-US" sz="1800" b="0" i="0" u="none" strike="noStrike" baseline="0" dirty="0">
                <a:solidFill>
                  <a:srgbClr val="0070C0"/>
                </a:solidFill>
                <a:latin typeface="Frutiger LT Std 57 Cn" panose="020B0606020204020204" pitchFamily="34" charset="0"/>
              </a:rPr>
              <a:t>At First run the </a:t>
            </a:r>
            <a:r>
              <a:rPr lang="en-US" sz="1800" b="0" i="1" u="none" strike="noStrike" baseline="0" dirty="0">
                <a:solidFill>
                  <a:srgbClr val="0070C0"/>
                </a:solidFill>
                <a:latin typeface="Frutiger LT Std 57 Cn" panose="020B0606020204020204" pitchFamily="34" charset="0"/>
              </a:rPr>
              <a:t>Software</a:t>
            </a:r>
            <a:r>
              <a:rPr lang="en-US" sz="1800" b="0" i="0" u="none" strike="noStrike" baseline="0" dirty="0">
                <a:solidFill>
                  <a:srgbClr val="0070C0"/>
                </a:solidFill>
                <a:latin typeface="Frutiger LT Std 57 Cn" panose="020B0606020204020204" pitchFamily="34" charset="0"/>
              </a:rPr>
              <a:t> requires setting the </a:t>
            </a:r>
            <a:r>
              <a:rPr lang="en-US" sz="1800" b="1" i="0" u="none" strike="noStrike" baseline="0" dirty="0">
                <a:solidFill>
                  <a:srgbClr val="0070C0"/>
                </a:solidFill>
                <a:latin typeface="Frutiger LT Std 57 Cn" panose="020B0606020204020204" pitchFamily="34" charset="0"/>
              </a:rPr>
              <a:t>Superuser</a:t>
            </a:r>
            <a:r>
              <a:rPr lang="en-US" sz="1800" i="0" u="none" strike="noStrike" baseline="0" dirty="0">
                <a:solidFill>
                  <a:srgbClr val="0070C0"/>
                </a:solidFill>
                <a:latin typeface="Frutiger LT Std 57 Cn" panose="020B0606020204020204" pitchFamily="34" charset="0"/>
              </a:rPr>
              <a:t> </a:t>
            </a:r>
            <a:r>
              <a:rPr lang="en-US" dirty="0">
                <a:solidFill>
                  <a:srgbClr val="0070C0"/>
                </a:solidFill>
                <a:latin typeface="Frutiger LT Std 57 Cn" panose="020B0606020204020204" pitchFamily="34" charset="0"/>
              </a:rPr>
              <a:t>of the Database initialized at first run</a:t>
            </a:r>
            <a:endParaRPr lang="en-US" sz="1800" u="none" strike="noStrike" baseline="0" dirty="0">
              <a:solidFill>
                <a:srgbClr val="0070C0"/>
              </a:solidFill>
              <a:latin typeface="Frutiger LT Std 57 Cn" panose="020B0606020204020204" pitchFamily="34" charset="0"/>
            </a:endParaRPr>
          </a:p>
          <a:p>
            <a:pPr algn="just"/>
            <a:endParaRPr lang="en-US"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The </a:t>
            </a:r>
            <a:r>
              <a:rPr lang="en-US" b="1" dirty="0">
                <a:solidFill>
                  <a:srgbClr val="0070C0"/>
                </a:solidFill>
                <a:latin typeface="Frutiger LT Std 57 Cn" panose="020B0606020204020204" pitchFamily="34" charset="0"/>
              </a:rPr>
              <a:t>Superuser</a:t>
            </a:r>
            <a:r>
              <a:rPr lang="en-US" dirty="0">
                <a:solidFill>
                  <a:srgbClr val="0070C0"/>
                </a:solidFill>
                <a:latin typeface="Frutiger LT Std 57 Cn" panose="020B0606020204020204" pitchFamily="34" charset="0"/>
              </a:rPr>
              <a:t> of the application </a:t>
            </a:r>
            <a:r>
              <a:rPr lang="en-US" sz="1800" b="0" i="0" u="none" strike="noStrike" baseline="0" dirty="0">
                <a:solidFill>
                  <a:srgbClr val="0070C0"/>
                </a:solidFill>
                <a:latin typeface="Frutiger LT Std 57 Cn" panose="020B0606020204020204" pitchFamily="34" charset="0"/>
              </a:rPr>
              <a:t>has full control over the application </a:t>
            </a:r>
            <a:endParaRPr lang="en-US" dirty="0">
              <a:solidFill>
                <a:srgbClr val="0070C0"/>
              </a:solidFill>
              <a:latin typeface="Frutiger LT Std 57 Cn" panose="020B0606020204020204" pitchFamily="34" charset="0"/>
            </a:endParaRPr>
          </a:p>
          <a:p>
            <a:pPr algn="just"/>
            <a:endParaRPr lang="en-US"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The </a:t>
            </a:r>
            <a:r>
              <a:rPr lang="en-US" b="1" dirty="0">
                <a:solidFill>
                  <a:srgbClr val="0070C0"/>
                </a:solidFill>
                <a:latin typeface="Frutiger LT Std 57 Cn" panose="020B0606020204020204" pitchFamily="34" charset="0"/>
              </a:rPr>
              <a:t>Superuser</a:t>
            </a:r>
            <a:r>
              <a:rPr lang="en-US" dirty="0">
                <a:solidFill>
                  <a:srgbClr val="0070C0"/>
                </a:solidFill>
                <a:latin typeface="Frutiger LT Std 57 Cn" panose="020B0606020204020204" pitchFamily="34" charset="0"/>
              </a:rPr>
              <a:t> of a database </a:t>
            </a:r>
            <a:r>
              <a:rPr lang="en-US" sz="1800" b="0" i="0" u="none" strike="noStrike" baseline="0" dirty="0">
                <a:solidFill>
                  <a:srgbClr val="0070C0"/>
                </a:solidFill>
                <a:latin typeface="Frutiger LT Std 57 Cn" panose="020B0606020204020204" pitchFamily="34" charset="0"/>
              </a:rPr>
              <a:t>is responsible for defining additional users.</a:t>
            </a:r>
          </a:p>
          <a:p>
            <a:pPr algn="just"/>
            <a:endParaRPr lang="en-US" sz="1800" b="0" i="0" u="none" strike="noStrike" baseline="0"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A user can open databases set by other users as a </a:t>
            </a:r>
            <a:r>
              <a:rPr lang="en-US" u="sng" dirty="0">
                <a:solidFill>
                  <a:srgbClr val="0070C0"/>
                </a:solidFill>
                <a:latin typeface="Frutiger LT Std 57 Cn" panose="020B0606020204020204" pitchFamily="34" charset="0"/>
              </a:rPr>
              <a:t>Superuser</a:t>
            </a:r>
            <a:r>
              <a:rPr lang="en-US" dirty="0">
                <a:solidFill>
                  <a:srgbClr val="0070C0"/>
                </a:solidFill>
                <a:latin typeface="Frutiger LT Std 57 Cn" panose="020B0606020204020204" pitchFamily="34" charset="0"/>
              </a:rPr>
              <a:t> </a:t>
            </a:r>
            <a:r>
              <a:rPr lang="en-US" u="sng" dirty="0">
                <a:solidFill>
                  <a:srgbClr val="0070C0"/>
                </a:solidFill>
                <a:latin typeface="Frutiger LT Std 57 Cn" panose="020B0606020204020204" pitchFamily="34" charset="0"/>
              </a:rPr>
              <a:t>or</a:t>
            </a:r>
            <a:r>
              <a:rPr lang="en-US" dirty="0">
                <a:solidFill>
                  <a:srgbClr val="0070C0"/>
                </a:solidFill>
                <a:latin typeface="Frutiger LT Std 57 Cn" panose="020B0606020204020204" pitchFamily="34" charset="0"/>
              </a:rPr>
              <a:t> a </a:t>
            </a:r>
            <a:r>
              <a:rPr lang="en-US" u="sng" dirty="0">
                <a:solidFill>
                  <a:srgbClr val="0070C0"/>
                </a:solidFill>
                <a:latin typeface="Frutiger LT Std 57 Cn" panose="020B0606020204020204" pitchFamily="34" charset="0"/>
              </a:rPr>
              <a:t>simple user</a:t>
            </a:r>
            <a:r>
              <a:rPr lang="en-US" dirty="0">
                <a:solidFill>
                  <a:srgbClr val="0070C0"/>
                </a:solidFill>
                <a:latin typeface="Frutiger LT Std 57 Cn" panose="020B0606020204020204" pitchFamily="34" charset="0"/>
              </a:rPr>
              <a:t> depending on the setting made by the Superuser that initialized the Database [</a:t>
            </a:r>
            <a:r>
              <a:rPr lang="en-US" i="1" dirty="0">
                <a:solidFill>
                  <a:srgbClr val="0070C0"/>
                </a:solidFill>
                <a:latin typeface="Frutiger LT Std 57 Cn" panose="020B0606020204020204" pitchFamily="34" charset="0"/>
              </a:rPr>
              <a:t>and of course, so far as the user has a valid Login &amp; password combination</a:t>
            </a:r>
            <a:r>
              <a:rPr lang="en-US" dirty="0">
                <a:solidFill>
                  <a:srgbClr val="0070C0"/>
                </a:solidFill>
                <a:latin typeface="Frutiger LT Std 57 Cn" panose="020B0606020204020204" pitchFamily="34" charset="0"/>
              </a:rPr>
              <a:t>]</a:t>
            </a:r>
          </a:p>
          <a:p>
            <a:pPr marL="361950" algn="just"/>
            <a:endParaRPr lang="en-US" dirty="0">
              <a:solidFill>
                <a:srgbClr val="0070C0"/>
              </a:solidFill>
              <a:latin typeface="Frutiger LT Std 57 Cn" panose="020B0606020204020204" pitchFamily="34" charset="0"/>
            </a:endParaRPr>
          </a:p>
          <a:p>
            <a:pPr marL="361950" algn="just"/>
            <a:r>
              <a:rPr lang="en-US" sz="1800" b="0" i="0" u="none" strike="noStrike" baseline="0" dirty="0">
                <a:solidFill>
                  <a:srgbClr val="0070C0"/>
                </a:solidFill>
                <a:latin typeface="Frutiger LT Std 57 Cn" panose="020B0606020204020204" pitchFamily="34" charset="0"/>
              </a:rPr>
              <a:t>Thus, when setting an NGHGI that is to be compiled by more than one expert</a:t>
            </a:r>
            <a:r>
              <a:rPr lang="en-US" dirty="0">
                <a:solidFill>
                  <a:srgbClr val="0070C0"/>
                </a:solidFill>
                <a:latin typeface="Frutiger LT Std 57 Cn" panose="020B0606020204020204" pitchFamily="34" charset="0"/>
              </a:rPr>
              <a:t>, first step for using the </a:t>
            </a:r>
            <a:r>
              <a:rPr lang="en-US" i="1" dirty="0">
                <a:solidFill>
                  <a:srgbClr val="0070C0"/>
                </a:solidFill>
                <a:latin typeface="Frutiger LT Std 57 Cn" panose="020B0606020204020204" pitchFamily="34" charset="0"/>
              </a:rPr>
              <a:t>Software</a:t>
            </a:r>
            <a:r>
              <a:rPr lang="en-US" dirty="0">
                <a:solidFill>
                  <a:srgbClr val="0070C0"/>
                </a:solidFill>
                <a:latin typeface="Frutiger LT Std 57 Cn" panose="020B0606020204020204" pitchFamily="34" charset="0"/>
              </a:rPr>
              <a:t> is to identify </a:t>
            </a:r>
            <a:r>
              <a:rPr lang="en-US" sz="1800" b="0" i="0" u="none" strike="noStrike" baseline="0" dirty="0">
                <a:solidFill>
                  <a:srgbClr val="0070C0"/>
                </a:solidFill>
                <a:latin typeface="Frutiger LT Std 57 Cn" panose="020B0606020204020204" pitchFamily="34" charset="0"/>
              </a:rPr>
              <a:t>the </a:t>
            </a:r>
            <a:r>
              <a:rPr lang="en-US" sz="1800" b="1" i="0" u="none" strike="noStrike" baseline="0" dirty="0">
                <a:solidFill>
                  <a:srgbClr val="0070C0"/>
                </a:solidFill>
                <a:latin typeface="Frutiger LT Std 57 Cn" panose="020B0606020204020204" pitchFamily="34" charset="0"/>
              </a:rPr>
              <a:t>Superuser</a:t>
            </a:r>
            <a:r>
              <a:rPr lang="en-US" sz="1800" b="0" i="0" u="none" strike="noStrike" baseline="0" dirty="0">
                <a:solidFill>
                  <a:srgbClr val="0070C0"/>
                </a:solidFill>
                <a:latin typeface="Frutiger LT Std 57 Cn" panose="020B0606020204020204" pitchFamily="34" charset="0"/>
              </a:rPr>
              <a:t>, usually the NGHGI head, and the </a:t>
            </a:r>
            <a:r>
              <a:rPr lang="en-US" sz="1800" b="1" i="0" u="none" strike="noStrike" baseline="0" dirty="0">
                <a:solidFill>
                  <a:srgbClr val="0070C0"/>
                </a:solidFill>
                <a:latin typeface="Frutiger LT Std 57 Cn" panose="020B0606020204020204" pitchFamily="34" charset="0"/>
              </a:rPr>
              <a:t>Superuser</a:t>
            </a:r>
            <a:r>
              <a:rPr lang="en-US" sz="1800" b="0" i="0" u="none" strike="noStrike" baseline="0" dirty="0">
                <a:solidFill>
                  <a:srgbClr val="0070C0"/>
                </a:solidFill>
                <a:latin typeface="Frutiger LT Std 57 Cn" panose="020B0606020204020204" pitchFamily="34" charset="0"/>
              </a:rPr>
              <a:t> is the one that shall open and set the NGHGI database </a:t>
            </a:r>
            <a:r>
              <a:rPr lang="en-US" dirty="0">
                <a:solidFill>
                  <a:srgbClr val="0070C0"/>
                </a:solidFill>
                <a:latin typeface="Frutiger LT Std 57 Cn" panose="020B0606020204020204" pitchFamily="34" charset="0"/>
              </a:rPr>
              <a:t>with his/her app</a:t>
            </a:r>
            <a:r>
              <a:rPr lang="en-US" sz="1800" b="0" i="0" u="none" strike="noStrike" baseline="0" dirty="0">
                <a:solidFill>
                  <a:srgbClr val="0070C0"/>
                </a:solidFill>
                <a:latin typeface="Frutiger LT Std 57 Cn" panose="020B0606020204020204" pitchFamily="34" charset="0"/>
              </a:rPr>
              <a:t> and then share it with other users</a:t>
            </a: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38045"/>
            <a:ext cx="12168000" cy="540000"/>
          </a:xfrm>
        </p:spPr>
        <p:txBody>
          <a:bodyPr>
            <a:noAutofit/>
          </a:bodyPr>
          <a:lstStyle/>
          <a:p>
            <a:r>
              <a:rPr lang="en-US" sz="3300" b="1">
                <a:solidFill>
                  <a:srgbClr val="990002"/>
                </a:solidFill>
                <a:effectLst>
                  <a:outerShdw blurRad="38100" dist="38100" dir="2700000" algn="tl">
                    <a:srgbClr val="000000">
                      <a:alpha val="43137"/>
                    </a:srgbClr>
                  </a:outerShdw>
                </a:effectLst>
              </a:rPr>
              <a:t>First run</a:t>
            </a:r>
            <a:endParaRPr lang="en-US" sz="3300" b="1">
              <a:solidFill>
                <a:srgbClr val="990002"/>
              </a:solidFill>
              <a:effectLst>
                <a:outerShdw blurRad="38100" dist="38100" dir="2700000" algn="tl">
                  <a:srgbClr val="000000">
                    <a:alpha val="43137"/>
                  </a:srgbClr>
                </a:outerShdw>
              </a:effectLst>
              <a:highlight>
                <a:srgbClr val="FFFF00"/>
              </a:highlight>
            </a:endParaRPr>
          </a:p>
        </p:txBody>
      </p:sp>
      <p:pic>
        <p:nvPicPr>
          <p:cNvPr id="8" name="Graphic 7" descr="Lightbulb with solid fill">
            <a:extLst>
              <a:ext uri="{FF2B5EF4-FFF2-40B4-BE49-F238E27FC236}">
                <a16:creationId xmlns:a16="http://schemas.microsoft.com/office/drawing/2014/main" id="{37A181AB-53A4-CE71-F4C7-4FC2F9DAE5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000" y="4688164"/>
            <a:ext cx="535780" cy="599989"/>
          </a:xfrm>
          <a:prstGeom prst="rect">
            <a:avLst/>
          </a:prstGeom>
        </p:spPr>
      </p:pic>
    </p:spTree>
    <p:extLst>
      <p:ext uri="{BB962C8B-B14F-4D97-AF65-F5344CB8AC3E}">
        <p14:creationId xmlns:p14="http://schemas.microsoft.com/office/powerpoint/2010/main" val="2097526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01839" y="960120"/>
            <a:ext cx="11685361" cy="5702531"/>
          </a:xfrm>
        </p:spPr>
        <p:txBody>
          <a:bodyPr>
            <a:normAutofit/>
          </a:bodyPr>
          <a:lstStyle/>
          <a:p>
            <a:pPr marL="0" indent="0">
              <a:buNone/>
            </a:pPr>
            <a:r>
              <a:rPr lang="en-US" b="1" dirty="0"/>
              <a:t> </a:t>
            </a:r>
            <a:endParaRPr lang="en-US" sz="1800" b="1" dirty="0">
              <a:solidFill>
                <a:srgbClr val="000000"/>
              </a:solidFill>
              <a:latin typeface="Garamond" panose="02020404030301010803" pitchFamily="18" charset="0"/>
            </a:endParaRPr>
          </a:p>
        </p:txBody>
      </p:sp>
      <p:sp>
        <p:nvSpPr>
          <p:cNvPr id="5" name="TextBox 4">
            <a:extLst>
              <a:ext uri="{FF2B5EF4-FFF2-40B4-BE49-F238E27FC236}">
                <a16:creationId xmlns:a16="http://schemas.microsoft.com/office/drawing/2014/main" id="{F6808543-DC33-6513-4C52-17FF371FDBF0}"/>
              </a:ext>
            </a:extLst>
          </p:cNvPr>
          <p:cNvSpPr txBox="1"/>
          <p:nvPr/>
        </p:nvSpPr>
        <p:spPr>
          <a:xfrm>
            <a:off x="304800" y="958045"/>
            <a:ext cx="5400000" cy="5400000"/>
          </a:xfrm>
          <a:prstGeom prst="rect">
            <a:avLst/>
          </a:prstGeom>
          <a:noFill/>
        </p:spPr>
        <p:txBody>
          <a:bodyPr wrap="square" rtlCol="0">
            <a:spAutoFit/>
          </a:bodyPr>
          <a:lstStyle/>
          <a:p>
            <a:pPr>
              <a:lnSpc>
                <a:spcPct val="90000"/>
              </a:lnSpc>
              <a:spcBef>
                <a:spcPts val="1000"/>
              </a:spcBef>
            </a:pPr>
            <a:r>
              <a:rPr lang="en-US" sz="2800" b="1" dirty="0">
                <a:solidFill>
                  <a:srgbClr val="0070C0"/>
                </a:solidFill>
                <a:latin typeface="Frutiger LT Pro 57 Condensed"/>
              </a:rPr>
              <a:t>Set Database’s Superuser &amp; assign password/login to the database </a:t>
            </a:r>
          </a:p>
          <a:p>
            <a:pPr algn="just"/>
            <a:endParaRPr lang="en-US" dirty="0">
              <a:solidFill>
                <a:srgbClr val="0070C0"/>
              </a:solidFill>
              <a:latin typeface="Frutiger LT Std 57 Cn" panose="020B0606020204020204" pitchFamily="34" charset="0"/>
            </a:endParaRPr>
          </a:p>
          <a:p>
            <a:pPr algn="just"/>
            <a:r>
              <a:rPr lang="en-US" sz="1800" b="0" i="0" u="none" strike="noStrike" baseline="0" dirty="0">
                <a:solidFill>
                  <a:srgbClr val="0070C0"/>
                </a:solidFill>
                <a:latin typeface="Frutiger LT Std 57 Cn" panose="020B0606020204020204" pitchFamily="34" charset="0"/>
              </a:rPr>
              <a:t>At First run the application shows its welcome window where to enter </a:t>
            </a:r>
            <a:r>
              <a:rPr lang="en-US" sz="1800" b="0" i="1" u="none" strike="noStrike" baseline="0" dirty="0">
                <a:solidFill>
                  <a:srgbClr val="0070C0"/>
                </a:solidFill>
                <a:latin typeface="Frutiger LT Std 57 Cn" panose="020B0606020204020204" pitchFamily="34" charset="0"/>
              </a:rPr>
              <a:t>Login</a:t>
            </a:r>
            <a:r>
              <a:rPr lang="en-US" sz="1800" b="0" i="0" u="none" strike="noStrike" baseline="0" dirty="0">
                <a:solidFill>
                  <a:srgbClr val="0070C0"/>
                </a:solidFill>
                <a:latin typeface="Frutiger LT Std 57 Cn" panose="020B0606020204020204" pitchFamily="34" charset="0"/>
              </a:rPr>
              <a:t> (username) and </a:t>
            </a:r>
            <a:r>
              <a:rPr lang="en-US" sz="1800" b="0" i="1" u="none" strike="noStrike" baseline="0" dirty="0">
                <a:solidFill>
                  <a:srgbClr val="0070C0"/>
                </a:solidFill>
                <a:latin typeface="Frutiger LT Std 57 Cn" panose="020B0606020204020204" pitchFamily="34" charset="0"/>
              </a:rPr>
              <a:t>Password</a:t>
            </a:r>
            <a:r>
              <a:rPr lang="en-US" sz="1800" b="0" i="0" u="none" strike="noStrike" baseline="0" dirty="0">
                <a:solidFill>
                  <a:srgbClr val="0070C0"/>
                </a:solidFill>
                <a:latin typeface="Frutiger LT Std 57 Cn" panose="020B0606020204020204" pitchFamily="34" charset="0"/>
              </a:rPr>
              <a:t> of the Superuser of the Database to </a:t>
            </a:r>
            <a:r>
              <a:rPr lang="en-US" sz="1800" b="0" i="0" u="none" strike="noStrike" baseline="0" dirty="0" err="1">
                <a:solidFill>
                  <a:srgbClr val="0070C0"/>
                </a:solidFill>
                <a:latin typeface="Frutiger LT Std 57 Cn" panose="020B0606020204020204" pitchFamily="34" charset="0"/>
              </a:rPr>
              <a:t>initialise</a:t>
            </a:r>
            <a:r>
              <a:rPr lang="en-US" sz="1800" b="0" i="0" u="none" strike="noStrike" baseline="0" dirty="0">
                <a:solidFill>
                  <a:srgbClr val="0070C0"/>
                </a:solidFill>
                <a:latin typeface="Frutiger LT Std 57 Cn" panose="020B0606020204020204" pitchFamily="34" charset="0"/>
              </a:rPr>
              <a:t>.</a:t>
            </a:r>
          </a:p>
          <a:p>
            <a:pPr algn="just"/>
            <a:endParaRPr lang="en-US" dirty="0">
              <a:solidFill>
                <a:srgbClr val="000000"/>
              </a:solidFill>
              <a:latin typeface="Frutiger LT Std 57 Cn" panose="020B0606020204020204" pitchFamily="34" charset="0"/>
            </a:endParaRPr>
          </a:p>
          <a:p>
            <a:pPr algn="just"/>
            <a:r>
              <a:rPr lang="en-US" dirty="0">
                <a:solidFill>
                  <a:srgbClr val="CC0000"/>
                </a:solidFill>
                <a:latin typeface="Frutiger LT Std 57 Cn" panose="020B0606020204020204" pitchFamily="34" charset="0"/>
              </a:rPr>
              <a:t>         </a:t>
            </a:r>
            <a:r>
              <a:rPr lang="en-US" b="0" i="0" dirty="0">
                <a:solidFill>
                  <a:srgbClr val="CC0000"/>
                </a:solidFill>
                <a:effectLst/>
                <a:latin typeface="Frutiger LT Std 57 Cn" panose="020B0606020204020204" pitchFamily="34" charset="0"/>
              </a:rPr>
              <a:t>Important! </a:t>
            </a:r>
            <a:endParaRPr lang="en-US" i="0" dirty="0">
              <a:solidFill>
                <a:srgbClr val="CC0000"/>
              </a:solidFill>
              <a:effectLst/>
              <a:latin typeface="Frutiger LT Std 57 Cn" panose="020B0606020204020204" pitchFamily="34" charset="0"/>
            </a:endParaRPr>
          </a:p>
          <a:p>
            <a:pPr algn="just"/>
            <a:endParaRPr lang="en-US" dirty="0">
              <a:solidFill>
                <a:srgbClr val="CC0000"/>
              </a:solidFill>
              <a:latin typeface="Frutiger LT Std 57 Cn" panose="020B0606020204020204" pitchFamily="34" charset="0"/>
            </a:endParaRPr>
          </a:p>
          <a:p>
            <a:pPr marL="361950" indent="-361950" algn="just">
              <a:buFont typeface="Arial" panose="020B0604020202020204" pitchFamily="34" charset="0"/>
              <a:buChar char="•"/>
            </a:pPr>
            <a:r>
              <a:rPr lang="en-US" sz="1600" b="0" i="0" dirty="0">
                <a:solidFill>
                  <a:srgbClr val="0070C0"/>
                </a:solidFill>
                <a:effectLst/>
                <a:latin typeface="Frutiger LT Std 57 Cn" panose="020B0606020204020204" pitchFamily="34" charset="0"/>
              </a:rPr>
              <a:t>When setting YOUR Password always set YOUR Password Hint too. </a:t>
            </a:r>
            <a:r>
              <a:rPr lang="en-US" sz="1600" dirty="0">
                <a:solidFill>
                  <a:srgbClr val="0070C0"/>
                </a:solidFill>
                <a:latin typeface="Frutiger LT Std 57 Cn" panose="020B0606020204020204" pitchFamily="34" charset="0"/>
              </a:rPr>
              <a:t>I</a:t>
            </a:r>
            <a:r>
              <a:rPr lang="en-US" sz="1600" b="0" i="0" dirty="0">
                <a:solidFill>
                  <a:srgbClr val="0070C0"/>
                </a:solidFill>
                <a:effectLst/>
                <a:latin typeface="Frutiger LT Std 57 Cn" panose="020B0606020204020204" pitchFamily="34" charset="0"/>
              </a:rPr>
              <a:t>t is highly recommended you take note of your password and store it in a safe place. In case you lose or forget your password, the </a:t>
            </a:r>
            <a:r>
              <a:rPr lang="en-US" sz="1600" b="0" i="1" dirty="0">
                <a:solidFill>
                  <a:srgbClr val="0070C0"/>
                </a:solidFill>
                <a:effectLst/>
                <a:latin typeface="Frutiger LT Std 57 Cn" panose="020B0606020204020204" pitchFamily="34" charset="0"/>
              </a:rPr>
              <a:t>Software</a:t>
            </a:r>
            <a:r>
              <a:rPr lang="en-US" sz="1600" b="0" i="0" dirty="0">
                <a:solidFill>
                  <a:srgbClr val="0070C0"/>
                </a:solidFill>
                <a:effectLst/>
                <a:latin typeface="Frutiger LT Std 57 Cn" panose="020B0606020204020204" pitchFamily="34" charset="0"/>
              </a:rPr>
              <a:t> does not have a mechanism to restore your password, this means that you may no longer access your database.</a:t>
            </a:r>
            <a:endParaRPr lang="en-US" sz="1600" b="0" i="0" dirty="0">
              <a:solidFill>
                <a:srgbClr val="0070C0"/>
              </a:solidFill>
              <a:effectLst/>
              <a:latin typeface="Garamond" panose="02020404030301010803" pitchFamily="18" charset="0"/>
            </a:endParaRPr>
          </a:p>
          <a:p>
            <a:pPr marL="361950" indent="-361950" algn="just">
              <a:buFont typeface="Arial" panose="020B0604020202020204" pitchFamily="34" charset="0"/>
              <a:buChar char="•"/>
            </a:pPr>
            <a:r>
              <a:rPr lang="en-US" sz="1600" i="1" dirty="0">
                <a:solidFill>
                  <a:srgbClr val="FF0000"/>
                </a:solidFill>
                <a:latin typeface="+mn-lt"/>
              </a:rPr>
              <a:t>The Login &amp; Password combination applies to the database, not to the Software, a Software can manage different databases with different Login &amp; Password combinations</a:t>
            </a: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38045"/>
            <a:ext cx="12168000" cy="540000"/>
          </a:xfrm>
        </p:spPr>
        <p:txBody>
          <a:bodyPr>
            <a:noAutofit/>
          </a:bodyPr>
          <a:lstStyle/>
          <a:p>
            <a:r>
              <a:rPr lang="en-US" sz="3300" b="1">
                <a:solidFill>
                  <a:srgbClr val="990002"/>
                </a:solidFill>
                <a:effectLst>
                  <a:outerShdw blurRad="38100" dist="38100" dir="2700000" algn="tl">
                    <a:srgbClr val="000000">
                      <a:alpha val="43137"/>
                    </a:srgbClr>
                  </a:outerShdw>
                </a:effectLst>
              </a:rPr>
              <a:t>First run</a:t>
            </a:r>
            <a:endParaRPr lang="en-US" sz="3300" b="1">
              <a:solidFill>
                <a:srgbClr val="990002"/>
              </a:solidFill>
              <a:effectLst>
                <a:outerShdw blurRad="38100" dist="38100" dir="2700000" algn="tl">
                  <a:srgbClr val="000000">
                    <a:alpha val="43137"/>
                  </a:srgbClr>
                </a:outerShdw>
              </a:effectLst>
              <a:highlight>
                <a:srgbClr val="FFFF00"/>
              </a:highlight>
            </a:endParaRPr>
          </a:p>
        </p:txBody>
      </p:sp>
      <p:grpSp>
        <p:nvGrpSpPr>
          <p:cNvPr id="9" name="Group 8">
            <a:extLst>
              <a:ext uri="{FF2B5EF4-FFF2-40B4-BE49-F238E27FC236}">
                <a16:creationId xmlns:a16="http://schemas.microsoft.com/office/drawing/2014/main" id="{1D828619-8D53-8465-0EDD-F69392479D88}"/>
              </a:ext>
            </a:extLst>
          </p:cNvPr>
          <p:cNvGrpSpPr/>
          <p:nvPr/>
        </p:nvGrpSpPr>
        <p:grpSpPr>
          <a:xfrm>
            <a:off x="6096000" y="1374462"/>
            <a:ext cx="5153268" cy="4873846"/>
            <a:chOff x="6096000" y="1370539"/>
            <a:chExt cx="5153268" cy="4873846"/>
          </a:xfrm>
        </p:grpSpPr>
        <p:pic>
          <p:nvPicPr>
            <p:cNvPr id="6" name="Picture 5" descr="A screenshot of a computer&#10;&#10;Description automatically generated">
              <a:extLst>
                <a:ext uri="{FF2B5EF4-FFF2-40B4-BE49-F238E27FC236}">
                  <a16:creationId xmlns:a16="http://schemas.microsoft.com/office/drawing/2014/main" id="{E9708F1B-19FB-1B16-BCFE-73914E94D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70539"/>
              <a:ext cx="5153268" cy="4527341"/>
            </a:xfrm>
            <a:prstGeom prst="rect">
              <a:avLst/>
            </a:prstGeom>
          </p:spPr>
        </p:pic>
        <p:sp>
          <p:nvSpPr>
            <p:cNvPr id="7" name="TextBox 6">
              <a:extLst>
                <a:ext uri="{FF2B5EF4-FFF2-40B4-BE49-F238E27FC236}">
                  <a16:creationId xmlns:a16="http://schemas.microsoft.com/office/drawing/2014/main" id="{8939EF37-E2B8-7743-2FE2-4D2AAE41D924}"/>
                </a:ext>
              </a:extLst>
            </p:cNvPr>
            <p:cNvSpPr txBox="1"/>
            <p:nvPr/>
          </p:nvSpPr>
          <p:spPr>
            <a:xfrm>
              <a:off x="6130636" y="5875053"/>
              <a:ext cx="5118632" cy="369332"/>
            </a:xfrm>
            <a:prstGeom prst="rect">
              <a:avLst/>
            </a:prstGeom>
            <a:noFill/>
          </p:spPr>
          <p:txBody>
            <a:bodyPr wrap="square" rtlCol="0">
              <a:spAutoFit/>
            </a:bodyPr>
            <a:lstStyle/>
            <a:p>
              <a:pPr algn="ctr"/>
              <a:endParaRPr lang="en-US" i="1"/>
            </a:p>
          </p:txBody>
        </p:sp>
      </p:grpSp>
      <p:pic>
        <p:nvPicPr>
          <p:cNvPr id="8" name="Graphic 7" descr="Lightbulb with solid fill">
            <a:extLst>
              <a:ext uri="{FF2B5EF4-FFF2-40B4-BE49-F238E27FC236}">
                <a16:creationId xmlns:a16="http://schemas.microsoft.com/office/drawing/2014/main" id="{37A181AB-53A4-CE71-F4C7-4FC2F9DAE5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00" y="3429000"/>
            <a:ext cx="535780" cy="599989"/>
          </a:xfrm>
          <a:prstGeom prst="rect">
            <a:avLst/>
          </a:prstGeom>
        </p:spPr>
      </p:pic>
    </p:spTree>
    <p:extLst>
      <p:ext uri="{BB962C8B-B14F-4D97-AF65-F5344CB8AC3E}">
        <p14:creationId xmlns:p14="http://schemas.microsoft.com/office/powerpoint/2010/main" val="1971475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01839" y="960121"/>
            <a:ext cx="11685361" cy="2975776"/>
          </a:xfrm>
        </p:spPr>
        <p:txBody>
          <a:bodyPr>
            <a:normAutofit/>
          </a:bodyPr>
          <a:lstStyle/>
          <a:p>
            <a:pPr marL="0" indent="0">
              <a:buNone/>
            </a:pPr>
            <a:r>
              <a:rPr lang="en-US" b="1"/>
              <a:t> </a:t>
            </a:r>
            <a:endParaRPr lang="en-US" sz="1800" b="1">
              <a:solidFill>
                <a:srgbClr val="000000"/>
              </a:solidFill>
              <a:latin typeface="Garamond" panose="02020404030301010803" pitchFamily="18" charset="0"/>
            </a:endParaRPr>
          </a:p>
        </p:txBody>
      </p:sp>
      <p:sp>
        <p:nvSpPr>
          <p:cNvPr id="5" name="TextBox 4">
            <a:extLst>
              <a:ext uri="{FF2B5EF4-FFF2-40B4-BE49-F238E27FC236}">
                <a16:creationId xmlns:a16="http://schemas.microsoft.com/office/drawing/2014/main" id="{F6808543-DC33-6513-4C52-17FF371FDBF0}"/>
              </a:ext>
            </a:extLst>
          </p:cNvPr>
          <p:cNvSpPr txBox="1"/>
          <p:nvPr/>
        </p:nvSpPr>
        <p:spPr>
          <a:xfrm>
            <a:off x="304800" y="1288473"/>
            <a:ext cx="6072146" cy="2973122"/>
          </a:xfrm>
          <a:prstGeom prst="rect">
            <a:avLst/>
          </a:prstGeom>
          <a:noFill/>
        </p:spPr>
        <p:txBody>
          <a:bodyPr wrap="square" rtlCol="0">
            <a:spAutoFit/>
          </a:bodyPr>
          <a:lstStyle/>
          <a:p>
            <a:pPr algn="just">
              <a:lnSpc>
                <a:spcPct val="90000"/>
              </a:lnSpc>
              <a:spcBef>
                <a:spcPts val="1000"/>
              </a:spcBef>
            </a:pPr>
            <a:r>
              <a:rPr lang="en-US" sz="2800" b="1">
                <a:solidFill>
                  <a:srgbClr val="0070C0"/>
                </a:solidFill>
                <a:latin typeface="Frutiger LT Std 57 Cn" panose="020B0606020204020204" pitchFamily="34" charset="0"/>
              </a:rPr>
              <a:t>Choose Country</a:t>
            </a:r>
          </a:p>
          <a:p>
            <a:pPr algn="just"/>
            <a:endParaRPr lang="en-US">
              <a:solidFill>
                <a:srgbClr val="0070C0"/>
              </a:solidFill>
              <a:latin typeface="Frutiger LT Std 57 Cn" panose="020B0606020204020204" pitchFamily="34" charset="0"/>
            </a:endParaRPr>
          </a:p>
          <a:p>
            <a:pPr algn="just"/>
            <a:endParaRPr lang="en-US">
              <a:solidFill>
                <a:srgbClr val="0070C0"/>
              </a:solidFill>
              <a:latin typeface="Frutiger LT Std 57 Cn" panose="020B0606020204020204" pitchFamily="34" charset="0"/>
            </a:endParaRPr>
          </a:p>
          <a:p>
            <a:pPr algn="just"/>
            <a:r>
              <a:rPr lang="en-US" sz="1800" b="0" i="0" u="none" strike="noStrike" baseline="0">
                <a:solidFill>
                  <a:srgbClr val="0070C0"/>
                </a:solidFill>
                <a:latin typeface="Frutiger LT Std 57 Cn" panose="020B0606020204020204" pitchFamily="34" charset="0"/>
              </a:rPr>
              <a:t>In this step it is necessary to choose the desired </a:t>
            </a:r>
            <a:r>
              <a:rPr lang="en-US" sz="1800" b="1" i="0" u="none" strike="noStrike" baseline="0">
                <a:solidFill>
                  <a:srgbClr val="0070C0"/>
                </a:solidFill>
                <a:latin typeface="Frutiger LT Std 57 Cn" panose="020B0606020204020204" pitchFamily="34" charset="0"/>
              </a:rPr>
              <a:t>Region </a:t>
            </a:r>
            <a:r>
              <a:rPr lang="en-US" sz="1800" b="0" i="0" u="none" strike="noStrike" baseline="0">
                <a:solidFill>
                  <a:srgbClr val="0070C0"/>
                </a:solidFill>
                <a:latin typeface="Frutiger LT Std 57 Cn" panose="020B0606020204020204" pitchFamily="34" charset="0"/>
              </a:rPr>
              <a:t>and </a:t>
            </a:r>
            <a:r>
              <a:rPr lang="en-US" sz="1800" b="1" i="0" u="none" strike="noStrike" baseline="0">
                <a:solidFill>
                  <a:srgbClr val="0070C0"/>
                </a:solidFill>
                <a:latin typeface="Frutiger LT Std 57 Cn" panose="020B0606020204020204" pitchFamily="34" charset="0"/>
              </a:rPr>
              <a:t>Country/Territory</a:t>
            </a:r>
            <a:r>
              <a:rPr lang="en-US" sz="1800" b="0" i="0" u="none" strike="noStrike" baseline="0">
                <a:solidFill>
                  <a:srgbClr val="0070C0"/>
                </a:solidFill>
                <a:latin typeface="Frutiger LT Std 57 Cn" panose="020B0606020204020204" pitchFamily="34" charset="0"/>
              </a:rPr>
              <a:t>. The country will be relevant in cases where the default EFs and other parameters are country-specific and will ensure that the proper defaults </a:t>
            </a:r>
            <a:r>
              <a:rPr lang="en-US">
                <a:solidFill>
                  <a:srgbClr val="0070C0"/>
                </a:solidFill>
                <a:latin typeface="Frutiger LT Std 57 Cn" panose="020B0606020204020204" pitchFamily="34" charset="0"/>
              </a:rPr>
              <a:t>are pre-populated (e.g. for </a:t>
            </a:r>
            <a:r>
              <a:rPr lang="en-US" sz="1800" b="0" i="0" u="none" strike="noStrike" baseline="0">
                <a:solidFill>
                  <a:srgbClr val="0070C0"/>
                </a:solidFill>
                <a:latin typeface="Frutiger LT Std 57 Cn" panose="020B0606020204020204" pitchFamily="34" charset="0"/>
              </a:rPr>
              <a:t>AFOLU and Waste worksheets). </a:t>
            </a:r>
          </a:p>
          <a:p>
            <a:pPr algn="just"/>
            <a:endParaRPr lang="en-US">
              <a:solidFill>
                <a:srgbClr val="000000"/>
              </a:solidFill>
              <a:latin typeface="Frutiger LT Std 57 Cn" panose="020B0606020204020204" pitchFamily="34" charset="0"/>
            </a:endParaRPr>
          </a:p>
          <a:p>
            <a:pPr algn="just"/>
            <a:r>
              <a:rPr lang="en-US">
                <a:solidFill>
                  <a:srgbClr val="0070C0"/>
                </a:solidFill>
                <a:latin typeface="Frutiger LT Std 57 Cn" panose="020B0606020204020204" pitchFamily="34" charset="0"/>
              </a:rPr>
              <a:t>         </a:t>
            </a:r>
            <a:endParaRPr lang="en-US">
              <a:solidFill>
                <a:srgbClr val="00B050"/>
              </a:solidFill>
              <a:latin typeface="Frutiger LT Std 57 Cn" panose="020B0606020204020204" pitchFamily="34" charset="0"/>
            </a:endParaRPr>
          </a:p>
        </p:txBody>
      </p:sp>
      <p:pic>
        <p:nvPicPr>
          <p:cNvPr id="8" name="Graphic 7" descr="Lightbulb with solid fill">
            <a:extLst>
              <a:ext uri="{FF2B5EF4-FFF2-40B4-BE49-F238E27FC236}">
                <a16:creationId xmlns:a16="http://schemas.microsoft.com/office/drawing/2014/main" id="{37A181AB-53A4-CE71-F4C7-4FC2F9DAE5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910" y="3950463"/>
            <a:ext cx="535780" cy="599989"/>
          </a:xfrm>
          <a:prstGeom prst="rect">
            <a:avLst/>
          </a:prstGeom>
        </p:spPr>
      </p:pic>
      <p:sp>
        <p:nvSpPr>
          <p:cNvPr id="12" name="TextBox 11">
            <a:extLst>
              <a:ext uri="{FF2B5EF4-FFF2-40B4-BE49-F238E27FC236}">
                <a16:creationId xmlns:a16="http://schemas.microsoft.com/office/drawing/2014/main" id="{163859EE-BCAF-66B9-C488-37E919EF593F}"/>
              </a:ext>
            </a:extLst>
          </p:cNvPr>
          <p:cNvSpPr txBox="1"/>
          <p:nvPr/>
        </p:nvSpPr>
        <p:spPr>
          <a:xfrm>
            <a:off x="506640" y="3950463"/>
            <a:ext cx="11520000" cy="1985159"/>
          </a:xfrm>
          <a:prstGeom prst="rect">
            <a:avLst/>
          </a:prstGeom>
          <a:noFill/>
        </p:spPr>
        <p:txBody>
          <a:bodyPr wrap="square" rtlCol="0">
            <a:spAutoFit/>
          </a:bodyPr>
          <a:lstStyle/>
          <a:p>
            <a:pPr algn="just">
              <a:spcBef>
                <a:spcPts val="300"/>
              </a:spcBef>
              <a:spcAft>
                <a:spcPts val="300"/>
              </a:spcAft>
            </a:pPr>
            <a:r>
              <a:rPr lang="en-US" b="1" i="0" dirty="0">
                <a:solidFill>
                  <a:srgbClr val="0070C0"/>
                </a:solidFill>
                <a:effectLst/>
                <a:latin typeface="Frutiger LT Std 57 Cn" panose="020B0606020204020204" pitchFamily="34" charset="0"/>
              </a:rPr>
              <a:t>Notes:  </a:t>
            </a:r>
            <a:endParaRPr lang="en-US" b="1" dirty="0">
              <a:solidFill>
                <a:srgbClr val="0070C0"/>
              </a:solidFill>
              <a:latin typeface="Frutiger LT Std 57 Cn" panose="020B0606020204020204" pitchFamily="34" charset="0"/>
            </a:endParaRPr>
          </a:p>
          <a:p>
            <a:pPr marL="285750" indent="-285750" algn="just">
              <a:spcBef>
                <a:spcPts val="300"/>
              </a:spcBef>
              <a:spcAft>
                <a:spcPts val="300"/>
              </a:spcAft>
              <a:buFont typeface="Arial" panose="020B0604020202020204" pitchFamily="34" charset="0"/>
              <a:buChar char="•"/>
            </a:pPr>
            <a:r>
              <a:rPr lang="en-US" sz="1800" b="0" i="0" u="none" strike="noStrike" baseline="0" dirty="0">
                <a:solidFill>
                  <a:srgbClr val="0070C0"/>
                </a:solidFill>
                <a:latin typeface="Frutiger LT Std 57 Cn" panose="020B0606020204020204" pitchFamily="34" charset="0"/>
              </a:rPr>
              <a:t>When you export and import XML files into the </a:t>
            </a:r>
            <a:r>
              <a:rPr lang="en-US" sz="1800" b="0" i="1" u="none" strike="noStrike" baseline="0" dirty="0">
                <a:solidFill>
                  <a:srgbClr val="0070C0"/>
                </a:solidFill>
                <a:latin typeface="Frutiger LT Std 57 Cn" panose="020B0606020204020204" pitchFamily="34" charset="0"/>
              </a:rPr>
              <a:t>Software, </a:t>
            </a:r>
            <a:r>
              <a:rPr lang="en-US" dirty="0">
                <a:solidFill>
                  <a:srgbClr val="0070C0"/>
                </a:solidFill>
                <a:latin typeface="Frutiger LT Std 57 Cn" panose="020B0606020204020204" pitchFamily="34" charset="0"/>
              </a:rPr>
              <a:t>the country codes must match.</a:t>
            </a:r>
          </a:p>
          <a:p>
            <a:pPr marL="285750" indent="-285750" algn="just">
              <a:spcBef>
                <a:spcPts val="300"/>
              </a:spcBef>
              <a:spcAft>
                <a:spcPts val="300"/>
              </a:spcAft>
              <a:buFont typeface="Arial" panose="020B0604020202020204" pitchFamily="34" charset="0"/>
              <a:buChar char="•"/>
            </a:pPr>
            <a:r>
              <a:rPr lang="en-US" sz="1800" b="0" i="0" u="none" strike="noStrike" baseline="0" dirty="0">
                <a:solidFill>
                  <a:srgbClr val="0070C0"/>
                </a:solidFill>
                <a:latin typeface="Frutiger LT Std 57 Cn" panose="020B0606020204020204" pitchFamily="34" charset="0"/>
              </a:rPr>
              <a:t>This country list is based on the UN list, which is available at </a:t>
            </a:r>
            <a:r>
              <a:rPr lang="en-US" sz="1800" b="0" i="0" u="none" strike="noStrike" baseline="0" dirty="0">
                <a:solidFill>
                  <a:srgbClr val="0070C0"/>
                </a:solidFill>
                <a:latin typeface="Frutiger LT Std 57 Cn" panose="020B0606020204020204" pitchFamily="34" charset="0"/>
                <a:hlinkClick r:id="rId4">
                  <a:extLst>
                    <a:ext uri="{A12FA001-AC4F-418D-AE19-62706E023703}">
                      <ahyp:hlinkClr xmlns:ahyp="http://schemas.microsoft.com/office/drawing/2018/hyperlinkcolor" val="tx"/>
                    </a:ext>
                  </a:extLst>
                </a:hlinkClick>
              </a:rPr>
              <a:t>http://unstats.un.org/unsd/methods/m49/m49regin.htm</a:t>
            </a:r>
            <a:r>
              <a:rPr lang="en-US" sz="1800" b="0" i="0" u="none" strike="noStrike" baseline="0" dirty="0">
                <a:solidFill>
                  <a:srgbClr val="0070C0"/>
                </a:solidFill>
                <a:latin typeface="Frutiger LT Std 57 Cn" panose="020B0606020204020204" pitchFamily="34" charset="0"/>
              </a:rPr>
              <a:t>.  In addition, </a:t>
            </a:r>
            <a:r>
              <a:rPr lang="en-US" dirty="0">
                <a:solidFill>
                  <a:srgbClr val="0070C0"/>
                </a:solidFill>
                <a:latin typeface="Frutiger LT Std 57 Cn" panose="020B0606020204020204" pitchFamily="34" charset="0"/>
              </a:rPr>
              <a:t>you may select “World” as your country, in which case all default IPCC values will appear in the relevant dropdowns</a:t>
            </a:r>
          </a:p>
          <a:p>
            <a:pPr marL="285750" indent="-285750" algn="just">
              <a:spcBef>
                <a:spcPts val="300"/>
              </a:spcBef>
              <a:spcAft>
                <a:spcPts val="300"/>
              </a:spcAft>
              <a:buFont typeface="Arial" panose="020B0604020202020204" pitchFamily="34" charset="0"/>
              <a:buChar char="•"/>
            </a:pPr>
            <a:r>
              <a:rPr lang="en-US" dirty="0">
                <a:solidFill>
                  <a:srgbClr val="0070C0"/>
                </a:solidFill>
                <a:latin typeface="Frutiger LT Std 57 Cn" panose="020B0606020204020204" pitchFamily="34" charset="0"/>
              </a:rPr>
              <a:t>The country selection applies to the database, not to the </a:t>
            </a:r>
            <a:r>
              <a:rPr lang="en-US" i="1" dirty="0">
                <a:solidFill>
                  <a:srgbClr val="0070C0"/>
                </a:solidFill>
                <a:latin typeface="Frutiger LT Std 57 Cn" panose="020B0606020204020204" pitchFamily="34" charset="0"/>
              </a:rPr>
              <a:t>Software</a:t>
            </a:r>
            <a:r>
              <a:rPr lang="en-US" dirty="0">
                <a:solidFill>
                  <a:srgbClr val="0070C0"/>
                </a:solidFill>
                <a:latin typeface="Frutiger LT Std 57 Cn" panose="020B0606020204020204" pitchFamily="34" charset="0"/>
              </a:rPr>
              <a:t>, a </a:t>
            </a:r>
            <a:r>
              <a:rPr lang="en-US" i="1" dirty="0">
                <a:solidFill>
                  <a:srgbClr val="0070C0"/>
                </a:solidFill>
                <a:latin typeface="Frutiger LT Std 57 Cn" panose="020B0606020204020204" pitchFamily="34" charset="0"/>
              </a:rPr>
              <a:t>Software</a:t>
            </a:r>
            <a:r>
              <a:rPr lang="en-US" dirty="0">
                <a:solidFill>
                  <a:srgbClr val="0070C0"/>
                </a:solidFill>
                <a:latin typeface="Frutiger LT Std 57 Cn" panose="020B0606020204020204" pitchFamily="34" charset="0"/>
              </a:rPr>
              <a:t> can manage different databases with different Country/Territory setting</a:t>
            </a:r>
            <a:endParaRPr lang="en-US" dirty="0">
              <a:latin typeface="Frutiger LT Std 57 Cn" panose="020B0606020204020204" pitchFamily="34" charset="0"/>
            </a:endParaRPr>
          </a:p>
        </p:txBody>
      </p:sp>
      <p:pic>
        <p:nvPicPr>
          <p:cNvPr id="14" name="Picture 13">
            <a:extLst>
              <a:ext uri="{FF2B5EF4-FFF2-40B4-BE49-F238E27FC236}">
                <a16:creationId xmlns:a16="http://schemas.microsoft.com/office/drawing/2014/main" id="{72B6481C-EE23-E590-2739-76611A0B3FA9}"/>
              </a:ext>
            </a:extLst>
          </p:cNvPr>
          <p:cNvPicPr>
            <a:picLocks noChangeAspect="1"/>
          </p:cNvPicPr>
          <p:nvPr/>
        </p:nvPicPr>
        <p:blipFill rotWithShape="1">
          <a:blip r:embed="rId5"/>
          <a:srcRect l="3112" t="2898" r="1994" b="9988"/>
          <a:stretch/>
        </p:blipFill>
        <p:spPr>
          <a:xfrm>
            <a:off x="7332073" y="2103121"/>
            <a:ext cx="3600000" cy="1568380"/>
          </a:xfrm>
          <a:prstGeom prst="rect">
            <a:avLst/>
          </a:prstGeom>
          <a:ln w="3175">
            <a:solidFill>
              <a:schemeClr val="tx1"/>
            </a:solidFill>
          </a:ln>
        </p:spPr>
      </p:pic>
      <p:sp>
        <p:nvSpPr>
          <p:cNvPr id="15" name="Title 1">
            <a:extLst>
              <a:ext uri="{FF2B5EF4-FFF2-40B4-BE49-F238E27FC236}">
                <a16:creationId xmlns:a16="http://schemas.microsoft.com/office/drawing/2014/main" id="{2B5A2F54-CE8D-F9C9-4E97-02492967A720}"/>
              </a:ext>
            </a:extLst>
          </p:cNvPr>
          <p:cNvSpPr txBox="1">
            <a:spLocks/>
          </p:cNvSpPr>
          <p:nvPr/>
        </p:nvSpPr>
        <p:spPr>
          <a:xfrm>
            <a:off x="12000" y="238045"/>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rPr>
              <a:t>First run</a:t>
            </a:r>
          </a:p>
        </p:txBody>
      </p:sp>
    </p:spTree>
    <p:extLst>
      <p:ext uri="{BB962C8B-B14F-4D97-AF65-F5344CB8AC3E}">
        <p14:creationId xmlns:p14="http://schemas.microsoft.com/office/powerpoint/2010/main" val="270121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6000" y="2229969"/>
            <a:ext cx="11520000" cy="3960000"/>
          </a:xfrm>
        </p:spPr>
        <p:txBody>
          <a:bodyPr anchor="ctr">
            <a:noAutofit/>
          </a:bodyPr>
          <a:lstStyle/>
          <a:p>
            <a:pPr algn="just">
              <a:spcBef>
                <a:spcPts val="0"/>
              </a:spcBef>
            </a:pPr>
            <a:endParaRPr lang="en-US" sz="1100" b="1" dirty="0">
              <a:effectLst/>
              <a:latin typeface="+mj-lt"/>
              <a:ea typeface="Arial" panose="020B0604020202020204" pitchFamily="34" charset="0"/>
            </a:endParaRPr>
          </a:p>
          <a:p>
            <a:pPr algn="just">
              <a:spcBef>
                <a:spcPts val="0"/>
              </a:spcBef>
            </a:pPr>
            <a:endParaRPr lang="en-US" altLang="ja-JP" sz="1100" b="1" dirty="0">
              <a:latin typeface="+mj-lt"/>
            </a:endParaRPr>
          </a:p>
          <a:p>
            <a:pPr>
              <a:spcBef>
                <a:spcPts val="0"/>
              </a:spcBef>
            </a:pPr>
            <a:r>
              <a:rPr lang="en-US" altLang="ja-JP" sz="3300" b="1" dirty="0">
                <a:latin typeface="+mj-lt"/>
              </a:rPr>
              <a:t>This Manual is updated routinely as the </a:t>
            </a:r>
            <a:r>
              <a:rPr lang="en-US" altLang="ja-JP" sz="3300" b="1" i="1" dirty="0">
                <a:latin typeface="+mj-lt"/>
              </a:rPr>
              <a:t>Software</a:t>
            </a:r>
            <a:r>
              <a:rPr lang="en-US" altLang="ja-JP" sz="3300" b="1" dirty="0">
                <a:latin typeface="+mj-lt"/>
              </a:rPr>
              <a:t> is updated </a:t>
            </a:r>
            <a:endParaRPr lang="en-US" altLang="ja-JP" sz="3300" b="1" i="1" dirty="0">
              <a:latin typeface="+mj-lt"/>
            </a:endParaRPr>
          </a:p>
          <a:p>
            <a:pPr>
              <a:spcBef>
                <a:spcPts val="0"/>
              </a:spcBef>
            </a:pPr>
            <a:endParaRPr lang="en-US" altLang="ja-JP" sz="2200" b="1" i="1" dirty="0">
              <a:latin typeface="+mj-lt"/>
            </a:endParaRPr>
          </a:p>
          <a:p>
            <a:pPr>
              <a:spcBef>
                <a:spcPts val="0"/>
              </a:spcBef>
            </a:pPr>
            <a:r>
              <a:rPr lang="en-US" altLang="ja-JP" sz="2200" b="1" dirty="0">
                <a:latin typeface="+mj-lt"/>
              </a:rPr>
              <a:t>Feedback can be provided to the IPCC TFI TSU at </a:t>
            </a:r>
            <a:r>
              <a:rPr lang="en-US" altLang="ja-JP" sz="2200" b="1" i="1" dirty="0">
                <a:latin typeface="+mj-lt"/>
              </a:rPr>
              <a:t>ipcc-software@iges.or.jp</a:t>
            </a:r>
            <a:endParaRPr lang="en-US" altLang="ja-JP" sz="2200" b="1" dirty="0">
              <a:latin typeface="+mj-lt"/>
            </a:endParaRPr>
          </a:p>
          <a:p>
            <a:pPr>
              <a:spcBef>
                <a:spcPts val="0"/>
              </a:spcBef>
            </a:pPr>
            <a:endParaRPr lang="en-US" altLang="ja-JP" sz="2200" b="1" dirty="0">
              <a:latin typeface="+mj-lt"/>
            </a:endParaRPr>
          </a:p>
          <a:p>
            <a:pPr>
              <a:spcBef>
                <a:spcPts val="0"/>
              </a:spcBef>
            </a:pPr>
            <a:r>
              <a:rPr lang="en-US" sz="1300" b="1" dirty="0">
                <a:effectLst/>
                <a:latin typeface="+mj-lt"/>
                <a:ea typeface="Arial" panose="020B0604020202020204" pitchFamily="34" charset="0"/>
              </a:rPr>
              <a:t>This presentation is prepared by the Technical Support Unit (TSU) of the IPCC Task Force on National Greenhouse Gas Inventories (TFI) to serve the users of</a:t>
            </a:r>
          </a:p>
          <a:p>
            <a:pPr>
              <a:spcBef>
                <a:spcPts val="0"/>
              </a:spcBef>
            </a:pPr>
            <a:r>
              <a:rPr lang="en-US" sz="1300" b="1" dirty="0">
                <a:latin typeface="+mj-lt"/>
                <a:ea typeface="Arial" panose="020B0604020202020204" pitchFamily="34" charset="0"/>
              </a:rPr>
              <a:t>t</a:t>
            </a:r>
            <a:r>
              <a:rPr lang="en-US" sz="1300" b="1" dirty="0">
                <a:effectLst/>
                <a:latin typeface="+mj-lt"/>
                <a:ea typeface="Arial" panose="020B0604020202020204" pitchFamily="34" charset="0"/>
              </a:rPr>
              <a:t>he IPCC Inventory Software and thus </a:t>
            </a:r>
            <a:r>
              <a:rPr lang="en-GB" sz="1300" b="1" dirty="0">
                <a:latin typeface="+mj-lt"/>
                <a:ea typeface="Arial" panose="020B0604020202020204" pitchFamily="34" charset="0"/>
              </a:rPr>
              <a:t>i</a:t>
            </a:r>
            <a:r>
              <a:rPr lang="en-GB" sz="1300" b="1" dirty="0">
                <a:effectLst/>
                <a:latin typeface="+mj-lt"/>
                <a:ea typeface="Arial" panose="020B0604020202020204" pitchFamily="34" charset="0"/>
              </a:rPr>
              <a:t>t has not been a subject to the formal IPCC review process.</a:t>
            </a:r>
          </a:p>
          <a:p>
            <a:pPr algn="just">
              <a:spcBef>
                <a:spcPts val="0"/>
              </a:spcBef>
            </a:pPr>
            <a:endParaRPr lang="en-US" altLang="ja-JP" sz="2200" b="1" dirty="0">
              <a:latin typeface="+mj-lt"/>
            </a:endParaRPr>
          </a:p>
        </p:txBody>
      </p:sp>
    </p:spTree>
    <p:extLst>
      <p:ext uri="{BB962C8B-B14F-4D97-AF65-F5344CB8AC3E}">
        <p14:creationId xmlns:p14="http://schemas.microsoft.com/office/powerpoint/2010/main" val="2499357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24678" y="981525"/>
            <a:ext cx="11542643" cy="2696123"/>
          </a:xfrm>
          <a:prstGeom prst="rect">
            <a:avLst/>
          </a:prstGeom>
          <a:noFill/>
        </p:spPr>
        <p:txBody>
          <a:bodyPr wrap="square" rtlCol="0">
            <a:spAutoFit/>
          </a:bodyPr>
          <a:lstStyle/>
          <a:p>
            <a:pPr algn="just">
              <a:lnSpc>
                <a:spcPct val="90000"/>
              </a:lnSpc>
              <a:spcBef>
                <a:spcPts val="1000"/>
              </a:spcBef>
            </a:pPr>
            <a:r>
              <a:rPr lang="en-US" sz="2800" b="1" dirty="0">
                <a:solidFill>
                  <a:srgbClr val="0070C0"/>
                </a:solidFill>
                <a:latin typeface="Frutiger LT Std 57 Cn" panose="020B0606020204020204" pitchFamily="34" charset="0"/>
              </a:rPr>
              <a:t>Create Inventory Year </a:t>
            </a:r>
          </a:p>
          <a:p>
            <a:pPr algn="just"/>
            <a:endParaRPr lang="en-US" dirty="0">
              <a:solidFill>
                <a:srgbClr val="0070C0"/>
              </a:solidFill>
              <a:latin typeface="Frutiger LT Std 57 Cn" panose="020B0606020204020204" pitchFamily="34" charset="0"/>
            </a:endParaRPr>
          </a:p>
          <a:p>
            <a:pPr algn="just"/>
            <a:r>
              <a:rPr lang="en-US" sz="1800" b="0" i="0" u="none" strike="noStrike" baseline="0" dirty="0">
                <a:solidFill>
                  <a:srgbClr val="0070C0"/>
                </a:solidFill>
                <a:latin typeface="Frutiger LT Std 57 Cn" panose="020B0606020204020204" pitchFamily="34" charset="0"/>
              </a:rPr>
              <a:t>In this step it is necessary to create the initial </a:t>
            </a:r>
            <a:r>
              <a:rPr lang="en-US" sz="1800" b="1" i="0" u="none" strike="noStrike" baseline="0" dirty="0">
                <a:solidFill>
                  <a:srgbClr val="0070C0"/>
                </a:solidFill>
                <a:latin typeface="Frutiger LT Std 57 Cn" panose="020B0606020204020204" pitchFamily="34" charset="0"/>
              </a:rPr>
              <a:t>Inventory Year</a:t>
            </a:r>
            <a:r>
              <a:rPr lang="en-US" sz="1800" b="0" i="0" u="none" strike="noStrike" baseline="0" dirty="0">
                <a:solidFill>
                  <a:srgbClr val="0070C0"/>
                </a:solidFill>
                <a:latin typeface="Frutiger LT Std 57 Cn" panose="020B0606020204020204" pitchFamily="34" charset="0"/>
              </a:rPr>
              <a:t>. After creating the </a:t>
            </a:r>
            <a:r>
              <a:rPr lang="en-US" sz="1800" b="1" i="0" u="none" strike="noStrike" baseline="0" dirty="0">
                <a:solidFill>
                  <a:srgbClr val="0070C0"/>
                </a:solidFill>
                <a:latin typeface="Frutiger LT Std 57 Cn" panose="020B0606020204020204" pitchFamily="34" charset="0"/>
              </a:rPr>
              <a:t>Inventory Year</a:t>
            </a:r>
            <a:r>
              <a:rPr lang="en-US" sz="1800" b="0" i="0" u="none" strike="noStrike" baseline="0" dirty="0">
                <a:solidFill>
                  <a:srgbClr val="0070C0"/>
                </a:solidFill>
                <a:latin typeface="Frutiger LT Std 57 Cn" panose="020B0606020204020204" pitchFamily="34" charset="0"/>
              </a:rPr>
              <a:t>, the </a:t>
            </a:r>
            <a:r>
              <a:rPr lang="en-US" sz="1800" b="0" i="1" u="none" strike="noStrike" baseline="0" dirty="0">
                <a:solidFill>
                  <a:srgbClr val="0070C0"/>
                </a:solidFill>
                <a:latin typeface="Frutiger LT Std 57 Cn" panose="020B0606020204020204" pitchFamily="34" charset="0"/>
              </a:rPr>
              <a:t>Software</a:t>
            </a:r>
            <a:r>
              <a:rPr lang="en-US" sz="1800" b="0" i="0" u="none" strike="noStrike" baseline="0" dirty="0">
                <a:solidFill>
                  <a:srgbClr val="0070C0"/>
                </a:solidFill>
                <a:latin typeface="Frutiger LT Std 57 Cn" panose="020B0606020204020204" pitchFamily="34" charset="0"/>
              </a:rPr>
              <a:t> is successfully initialized and prepared for use or for further user’s settings, as described in the next sections.</a:t>
            </a:r>
          </a:p>
          <a:p>
            <a:pPr algn="just"/>
            <a:endParaRPr lang="en-US"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In this initial step, you will “Create empty inventory year”.</a:t>
            </a:r>
          </a:p>
          <a:p>
            <a:pPr algn="just"/>
            <a:r>
              <a:rPr lang="en-US" dirty="0">
                <a:solidFill>
                  <a:srgbClr val="0070C0"/>
                </a:solidFill>
                <a:latin typeface="Frutiger LT Std 57 Cn" panose="020B0606020204020204" pitchFamily="34" charset="0"/>
              </a:rPr>
              <a:t>When you create future inventory yeas, you will also have</a:t>
            </a:r>
          </a:p>
          <a:p>
            <a:pPr algn="just"/>
            <a:r>
              <a:rPr lang="en-US" dirty="0">
                <a:solidFill>
                  <a:srgbClr val="0070C0"/>
                </a:solidFill>
                <a:latin typeface="Frutiger LT Std 57 Cn" panose="020B0606020204020204" pitchFamily="34" charset="0"/>
              </a:rPr>
              <a:t>the option to create an empty inventory year or to create it as a copy</a:t>
            </a:r>
          </a:p>
          <a:p>
            <a:pPr algn="just"/>
            <a:r>
              <a:rPr lang="en-US" dirty="0">
                <a:solidFill>
                  <a:srgbClr val="0070C0"/>
                </a:solidFill>
                <a:latin typeface="Frutiger LT Std 57 Cn" panose="020B0606020204020204" pitchFamily="34" charset="0"/>
              </a:rPr>
              <a:t>of a previous inventory year (which one to be selected by the user).   </a:t>
            </a:r>
          </a:p>
        </p:txBody>
      </p:sp>
      <p:pic>
        <p:nvPicPr>
          <p:cNvPr id="18" name="Graphic 17" descr="Lightbulb with solid fill">
            <a:extLst>
              <a:ext uri="{FF2B5EF4-FFF2-40B4-BE49-F238E27FC236}">
                <a16:creationId xmlns:a16="http://schemas.microsoft.com/office/drawing/2014/main" id="{0C07EBA8-3302-6EF3-296B-35D04CE3C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844" y="4361603"/>
            <a:ext cx="535780" cy="599989"/>
          </a:xfrm>
          <a:prstGeom prst="rect">
            <a:avLst/>
          </a:prstGeom>
        </p:spPr>
      </p:pic>
      <p:sp>
        <p:nvSpPr>
          <p:cNvPr id="19" name="TextBox 18">
            <a:extLst>
              <a:ext uri="{FF2B5EF4-FFF2-40B4-BE49-F238E27FC236}">
                <a16:creationId xmlns:a16="http://schemas.microsoft.com/office/drawing/2014/main" id="{3C30A9DF-9C5F-0CEE-C50A-01AE785C2CBC}"/>
              </a:ext>
            </a:extLst>
          </p:cNvPr>
          <p:cNvSpPr txBox="1"/>
          <p:nvPr/>
        </p:nvSpPr>
        <p:spPr>
          <a:xfrm>
            <a:off x="592568" y="4361603"/>
            <a:ext cx="11190698" cy="1908215"/>
          </a:xfrm>
          <a:prstGeom prst="rect">
            <a:avLst/>
          </a:prstGeom>
          <a:noFill/>
        </p:spPr>
        <p:txBody>
          <a:bodyPr wrap="square" rtlCol="0">
            <a:spAutoFit/>
          </a:bodyPr>
          <a:lstStyle/>
          <a:p>
            <a:pPr>
              <a:spcBef>
                <a:spcPts val="300"/>
              </a:spcBef>
              <a:spcAft>
                <a:spcPts val="300"/>
              </a:spcAft>
            </a:pPr>
            <a:r>
              <a:rPr lang="en-US" b="1" dirty="0">
                <a:solidFill>
                  <a:srgbClr val="0070C0"/>
                </a:solidFill>
                <a:latin typeface="Frutiger LT Pro 57 Condensed" panose="020B0606020204020204" pitchFamily="34" charset="0"/>
              </a:rPr>
              <a:t>Notes</a:t>
            </a:r>
          </a:p>
          <a:p>
            <a:pPr marL="285750" indent="-285750">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It is recommended to start with the first year in your time series and build future inventory years on the previous year(s). </a:t>
            </a:r>
            <a:r>
              <a:rPr lang="en-US" i="1" dirty="0">
                <a:solidFill>
                  <a:srgbClr val="0070C0"/>
                </a:solidFill>
                <a:latin typeface="Frutiger LT Pro 57 Condensed" panose="020B0606020204020204" pitchFamily="34" charset="0"/>
              </a:rPr>
              <a:t>When building the land representation, you MUST start with the first year of the time series. For further information, see the Land Representation Guidebook.</a:t>
            </a:r>
          </a:p>
          <a:p>
            <a:pPr marL="285750" indent="-285750">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The Inventory Year selection applies to the database, not to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when opening a new database a different year can be selected</a:t>
            </a:r>
          </a:p>
        </p:txBody>
      </p:sp>
      <p:sp>
        <p:nvSpPr>
          <p:cNvPr id="7" name="Title 1">
            <a:extLst>
              <a:ext uri="{FF2B5EF4-FFF2-40B4-BE49-F238E27FC236}">
                <a16:creationId xmlns:a16="http://schemas.microsoft.com/office/drawing/2014/main" id="{AA629D4D-1CA6-67C6-FE39-B3C8137B6E1A}"/>
              </a:ext>
            </a:extLst>
          </p:cNvPr>
          <p:cNvSpPr txBox="1">
            <a:spLocks/>
          </p:cNvSpPr>
          <p:nvPr/>
        </p:nvSpPr>
        <p:spPr>
          <a:xfrm>
            <a:off x="12000" y="238045"/>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rPr>
              <a:t>First run</a:t>
            </a:r>
          </a:p>
        </p:txBody>
      </p:sp>
      <p:pic>
        <p:nvPicPr>
          <p:cNvPr id="2" name="Picture 1" descr="A screenshot of a computer&#10;&#10;Description automatically generated">
            <a:extLst>
              <a:ext uri="{FF2B5EF4-FFF2-40B4-BE49-F238E27FC236}">
                <a16:creationId xmlns:a16="http://schemas.microsoft.com/office/drawing/2014/main" id="{253BDCB0-22D6-B002-E151-CF5186228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630" y="2342589"/>
            <a:ext cx="4341606" cy="2282412"/>
          </a:xfrm>
          <a:prstGeom prst="rect">
            <a:avLst/>
          </a:prstGeom>
        </p:spPr>
      </p:pic>
    </p:spTree>
    <p:extLst>
      <p:ext uri="{BB962C8B-B14F-4D97-AF65-F5344CB8AC3E}">
        <p14:creationId xmlns:p14="http://schemas.microsoft.com/office/powerpoint/2010/main" val="3094566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Set </a:t>
            </a:r>
            <a:r>
              <a:rPr lang="en-US" b="1" i="1" dirty="0">
                <a:latin typeface="Frutiger LT Std 57 Cn" panose="020B0606020204020204" pitchFamily="34" charset="0"/>
                <a:ea typeface="MS Mincho" panose="02020609040205080304" pitchFamily="49" charset="-128"/>
              </a:rPr>
              <a:t>Software</a:t>
            </a:r>
            <a:r>
              <a:rPr lang="en-US" b="1" dirty="0">
                <a:latin typeface="Frutiger LT Std 57 Cn" panose="020B0606020204020204" pitchFamily="34" charset="0"/>
                <a:ea typeface="MS Mincho" panose="02020609040205080304" pitchFamily="49" charset="-128"/>
              </a:rPr>
              <a:t> Preferences</a:t>
            </a:r>
          </a:p>
        </p:txBody>
      </p:sp>
      <p:sp>
        <p:nvSpPr>
          <p:cNvPr id="4" name="TextBox 3">
            <a:extLst>
              <a:ext uri="{FF2B5EF4-FFF2-40B4-BE49-F238E27FC236}">
                <a16:creationId xmlns:a16="http://schemas.microsoft.com/office/drawing/2014/main" id="{F853D8DF-C87C-9B2B-29E9-5E69091A79E7}"/>
              </a:ext>
            </a:extLst>
          </p:cNvPr>
          <p:cNvSpPr txBox="1"/>
          <p:nvPr/>
        </p:nvSpPr>
        <p:spPr>
          <a:xfrm>
            <a:off x="3257550" y="3760992"/>
            <a:ext cx="5676900" cy="430887"/>
          </a:xfrm>
          <a:prstGeom prst="rect">
            <a:avLst/>
          </a:prstGeom>
          <a:noFill/>
        </p:spPr>
        <p:txBody>
          <a:bodyPr wrap="square">
            <a:spAutoFit/>
          </a:bodyPr>
          <a:lstStyle/>
          <a:p>
            <a:pPr algn="ctr" fontAlgn="auto">
              <a:spcAft>
                <a:spcPts val="0"/>
              </a:spcAft>
            </a:pPr>
            <a:r>
              <a:rPr kumimoji="1" lang="en-US" sz="2200" b="1" dirty="0">
                <a:solidFill>
                  <a:schemeClr val="bg1"/>
                </a:solidFill>
                <a:latin typeface="+mj-lt"/>
              </a:rPr>
              <a:t>Apply to all databases open within the </a:t>
            </a:r>
            <a:r>
              <a:rPr kumimoji="1" lang="en-US" sz="2200" b="1" i="1" dirty="0">
                <a:solidFill>
                  <a:schemeClr val="bg1"/>
                </a:solidFill>
                <a:latin typeface="+mj-lt"/>
              </a:rPr>
              <a:t>Software</a:t>
            </a:r>
            <a:endParaRPr kumimoji="1" lang="en-GB" sz="2200" b="1" i="1" dirty="0">
              <a:solidFill>
                <a:schemeClr val="bg1"/>
              </a:solidFill>
              <a:latin typeface="+mj-lt"/>
            </a:endParaRPr>
          </a:p>
        </p:txBody>
      </p:sp>
    </p:spTree>
    <p:extLst>
      <p:ext uri="{BB962C8B-B14F-4D97-AF65-F5344CB8AC3E}">
        <p14:creationId xmlns:p14="http://schemas.microsoft.com/office/powerpoint/2010/main" val="3656149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966081B-1DCE-7535-5045-38B4CD317106}"/>
              </a:ext>
            </a:extLst>
          </p:cNvPr>
          <p:cNvGrpSpPr/>
          <p:nvPr/>
        </p:nvGrpSpPr>
        <p:grpSpPr>
          <a:xfrm>
            <a:off x="383844" y="1274484"/>
            <a:ext cx="10167770" cy="3856329"/>
            <a:chOff x="427204" y="1368272"/>
            <a:chExt cx="10167770" cy="3856329"/>
          </a:xfrm>
        </p:grpSpPr>
        <p:sp>
          <p:nvSpPr>
            <p:cNvPr id="5" name="TextBox 4">
              <a:extLst>
                <a:ext uri="{FF2B5EF4-FFF2-40B4-BE49-F238E27FC236}">
                  <a16:creationId xmlns:a16="http://schemas.microsoft.com/office/drawing/2014/main" id="{F6808543-DC33-6513-4C52-17FF371FDBF0}"/>
                </a:ext>
              </a:extLst>
            </p:cNvPr>
            <p:cNvSpPr txBox="1"/>
            <p:nvPr/>
          </p:nvSpPr>
          <p:spPr>
            <a:xfrm>
              <a:off x="427204" y="1546671"/>
              <a:ext cx="5413841" cy="3677930"/>
            </a:xfrm>
            <a:prstGeom prst="rect">
              <a:avLst/>
            </a:prstGeom>
            <a:noFill/>
            <a:ln w="3175">
              <a:noFill/>
            </a:ln>
          </p:spPr>
          <p:txBody>
            <a:bodyPr wrap="square" rtlCol="0">
              <a:spAutoFit/>
            </a:bodyPr>
            <a:lstStyle/>
            <a:p>
              <a:pPr algn="just">
                <a:spcBef>
                  <a:spcPts val="1200"/>
                </a:spcBef>
              </a:pPr>
              <a:r>
                <a:rPr lang="en-US" sz="1800" b="1" i="0" u="none" strike="noStrike" baseline="0" dirty="0">
                  <a:solidFill>
                    <a:srgbClr val="0070C0"/>
                  </a:solidFill>
                  <a:latin typeface="Frutiger LT Std 57 Cn" panose="020B0606020204020204" pitchFamily="34" charset="0"/>
                </a:rPr>
                <a:t>In main menu:</a:t>
              </a:r>
            </a:p>
            <a:p>
              <a:pPr marL="285750" indent="-285750" algn="just">
                <a:spcBef>
                  <a:spcPts val="1200"/>
                </a:spcBef>
                <a:buFont typeface="Arial" panose="020B0604020202020204" pitchFamily="34" charset="0"/>
                <a:buChar char="•"/>
              </a:pPr>
              <a:r>
                <a:rPr lang="en-US" b="1" dirty="0">
                  <a:solidFill>
                    <a:srgbClr val="0070C0"/>
                  </a:solidFill>
                  <a:latin typeface="Frutiger LT Std 57 Cn" panose="020B0606020204020204" pitchFamily="34" charset="0"/>
                </a:rPr>
                <a:t>Select </a:t>
              </a:r>
              <a:r>
                <a:rPr lang="en-US" sz="1800" b="0" u="none" strike="noStrike" baseline="0" dirty="0">
                  <a:solidFill>
                    <a:srgbClr val="0070C0"/>
                  </a:solidFill>
                  <a:latin typeface="Frutiger LT Std 57 Cn" panose="020B0606020204020204" pitchFamily="34" charset="0"/>
                </a:rPr>
                <a:t>Application</a:t>
              </a:r>
              <a:r>
                <a:rPr lang="en-US" dirty="0">
                  <a:solidFill>
                    <a:srgbClr val="0070C0"/>
                  </a:solidFill>
                  <a:latin typeface="Frutiger LT Std 57 Cn" panose="020B0606020204020204" pitchFamily="34" charset="0"/>
                </a:rPr>
                <a:t>.</a:t>
              </a:r>
              <a:endParaRPr lang="en-US" sz="1800" b="0" u="none" strike="noStrike" baseline="0" dirty="0">
                <a:solidFill>
                  <a:srgbClr val="0070C0"/>
                </a:solidFill>
                <a:latin typeface="Frutiger LT Std 57 Cn" panose="020B0606020204020204" pitchFamily="34" charset="0"/>
              </a:endParaRPr>
            </a:p>
            <a:p>
              <a:pPr marL="285750" indent="-285750">
                <a:spcBef>
                  <a:spcPts val="1200"/>
                </a:spcBef>
                <a:buFont typeface="Arial" panose="020B0604020202020204" pitchFamily="34" charset="0"/>
                <a:buChar char="•"/>
              </a:pPr>
              <a:r>
                <a:rPr lang="en-US" sz="1800" b="1" u="none" strike="noStrike" baseline="0" dirty="0">
                  <a:solidFill>
                    <a:srgbClr val="0070C0"/>
                  </a:solidFill>
                  <a:latin typeface="Frutiger LT Std 57 Cn" panose="020B0606020204020204" pitchFamily="34" charset="0"/>
                </a:rPr>
                <a:t>Select </a:t>
              </a:r>
              <a:r>
                <a:rPr lang="en-US" sz="1800" b="0" u="none" strike="noStrike" baseline="0" dirty="0">
                  <a:solidFill>
                    <a:srgbClr val="0070C0"/>
                  </a:solidFill>
                  <a:latin typeface="Frutiger LT Std 57 Cn" panose="020B0606020204020204" pitchFamily="34" charset="0"/>
                </a:rPr>
                <a:t>Preferences,</a:t>
              </a:r>
              <a:r>
                <a:rPr lang="en-US" sz="1800" b="0" i="1" u="none" strike="noStrike" baseline="0" dirty="0">
                  <a:solidFill>
                    <a:srgbClr val="0070C0"/>
                  </a:solidFill>
                  <a:latin typeface="Frutiger LT Std 57 Cn" panose="020B0606020204020204" pitchFamily="34" charset="0"/>
                </a:rPr>
                <a:t> </a:t>
              </a:r>
              <a:r>
                <a:rPr lang="en-US" sz="1800" b="0" i="0" u="none" strike="noStrike" baseline="0" dirty="0">
                  <a:solidFill>
                    <a:srgbClr val="0070C0"/>
                  </a:solidFill>
                  <a:latin typeface="Frutiger LT Std 57 Cn" panose="020B0606020204020204" pitchFamily="34" charset="0"/>
                </a:rPr>
                <a:t>to review/update </a:t>
              </a:r>
              <a:r>
                <a:rPr lang="en-US" dirty="0">
                  <a:solidFill>
                    <a:srgbClr val="0070C0"/>
                  </a:solidFill>
                  <a:latin typeface="Frutiger LT Std 57 Cn" panose="020B0606020204020204" pitchFamily="34" charset="0"/>
                </a:rPr>
                <a:t>your preferences, </a:t>
              </a:r>
              <a:r>
                <a:rPr lang="en-US" sz="1800" b="0" i="0" u="none" strike="noStrike" baseline="0" dirty="0">
                  <a:solidFill>
                    <a:srgbClr val="0070C0"/>
                  </a:solidFill>
                  <a:latin typeface="Frutiger LT Std 57 Cn" panose="020B0606020204020204" pitchFamily="34" charset="0"/>
                </a:rPr>
                <a:t>as necessary</a:t>
              </a:r>
            </a:p>
            <a:p>
              <a:pPr algn="just">
                <a:spcBef>
                  <a:spcPts val="1200"/>
                </a:spcBef>
              </a:pPr>
              <a:endParaRPr lang="en-US" sz="1800" b="0" i="0" u="none" strike="noStrike" baseline="0" dirty="0">
                <a:solidFill>
                  <a:srgbClr val="0070C0"/>
                </a:solidFill>
                <a:latin typeface="Frutiger LT Std 57 Cn" panose="020B0606020204020204" pitchFamily="34" charset="0"/>
              </a:endParaRPr>
            </a:p>
            <a:p>
              <a:pPr>
                <a:spcBef>
                  <a:spcPts val="600"/>
                </a:spcBef>
              </a:pPr>
              <a:r>
                <a:rPr lang="en-US" sz="1800" b="0" i="0" u="none" strike="noStrike" baseline="0" dirty="0">
                  <a:solidFill>
                    <a:srgbClr val="0070C0"/>
                  </a:solidFill>
                  <a:latin typeface="Frutiger LT Std 57 Cn" panose="020B0606020204020204" pitchFamily="34" charset="0"/>
                </a:rPr>
                <a:t>This opens a dialog window that allows the user to adjust preferred working area settings, like appearance of dialogs, </a:t>
              </a:r>
              <a:r>
                <a:rPr lang="en-US" dirty="0">
                  <a:solidFill>
                    <a:srgbClr val="0070C0"/>
                  </a:solidFill>
                  <a:latin typeface="Frutiger LT Std 57 Cn" panose="020B0606020204020204" pitchFamily="34" charset="0"/>
                </a:rPr>
                <a:t>database-management </a:t>
              </a:r>
              <a:r>
                <a:rPr lang="en-US" sz="1800" b="0" i="0" u="none" strike="noStrike" baseline="0" dirty="0">
                  <a:solidFill>
                    <a:srgbClr val="0070C0"/>
                  </a:solidFill>
                  <a:latin typeface="Frutiger LT Std 57 Cn" panose="020B0606020204020204" pitchFamily="34" charset="0"/>
                </a:rPr>
                <a:t>preferences and backup, default number of </a:t>
              </a:r>
              <a:r>
                <a:rPr lang="en-US" dirty="0">
                  <a:solidFill>
                    <a:srgbClr val="0070C0"/>
                  </a:solidFill>
                  <a:latin typeface="Frutiger LT Std 57 Cn" panose="020B0606020204020204" pitchFamily="34" charset="0"/>
                </a:rPr>
                <a:t>decimal places shown </a:t>
              </a:r>
              <a:r>
                <a:rPr lang="en-US" sz="1800" b="0" i="0" u="none" strike="noStrike" baseline="0" dirty="0">
                  <a:solidFill>
                    <a:srgbClr val="0070C0"/>
                  </a:solidFill>
                  <a:latin typeface="Frutiger LT Std 57 Cn" panose="020B0606020204020204" pitchFamily="34" charset="0"/>
                </a:rPr>
                <a:t>in worksheets and reports, </a:t>
              </a:r>
              <a:r>
                <a:rPr lang="en-US" dirty="0">
                  <a:solidFill>
                    <a:srgbClr val="0070C0"/>
                  </a:solidFill>
                  <a:latin typeface="Frutiger LT Std 57 Cn" panose="020B0606020204020204" pitchFamily="34" charset="0"/>
                </a:rPr>
                <a:t>thousands separator and colors, format </a:t>
              </a:r>
              <a:r>
                <a:rPr lang="en-US" sz="1800" b="0" i="0" u="none" strike="noStrike" baseline="0" dirty="0">
                  <a:solidFill>
                    <a:srgbClr val="0070C0"/>
                  </a:solidFill>
                  <a:latin typeface="Frutiger LT Std 57 Cn" panose="020B0606020204020204" pitchFamily="34" charset="0"/>
                </a:rPr>
                <a:t>and other properties of grids.</a:t>
              </a:r>
              <a:endParaRPr lang="en-US" dirty="0">
                <a:solidFill>
                  <a:srgbClr val="0070C0"/>
                </a:solidFill>
                <a:latin typeface="Frutiger LT Std 57 Cn" panose="020B0606020204020204" pitchFamily="34" charset="0"/>
              </a:endParaRPr>
            </a:p>
          </p:txBody>
        </p:sp>
        <p:pic>
          <p:nvPicPr>
            <p:cNvPr id="4" name="Picture 3">
              <a:extLst>
                <a:ext uri="{FF2B5EF4-FFF2-40B4-BE49-F238E27FC236}">
                  <a16:creationId xmlns:a16="http://schemas.microsoft.com/office/drawing/2014/main" id="{D56DF092-BD80-57AC-8CE8-8323D98DCB68}"/>
                </a:ext>
              </a:extLst>
            </p:cNvPr>
            <p:cNvPicPr>
              <a:picLocks noChangeAspect="1"/>
            </p:cNvPicPr>
            <p:nvPr/>
          </p:nvPicPr>
          <p:blipFill>
            <a:blip r:embed="rId3"/>
            <a:stretch>
              <a:fillRect/>
            </a:stretch>
          </p:blipFill>
          <p:spPr>
            <a:xfrm>
              <a:off x="4239592" y="1368272"/>
              <a:ext cx="6355382" cy="804904"/>
            </a:xfrm>
            <a:prstGeom prst="rect">
              <a:avLst/>
            </a:prstGeom>
            <a:ln w="3175">
              <a:solidFill>
                <a:schemeClr val="tx1"/>
              </a:solidFill>
            </a:ln>
          </p:spPr>
        </p:pic>
        <p:sp>
          <p:nvSpPr>
            <p:cNvPr id="6" name="Rectangle 5">
              <a:extLst>
                <a:ext uri="{FF2B5EF4-FFF2-40B4-BE49-F238E27FC236}">
                  <a16:creationId xmlns:a16="http://schemas.microsoft.com/office/drawing/2014/main" id="{9247BEF1-9BA3-8EBD-8202-B42AA10BE066}"/>
                </a:ext>
              </a:extLst>
            </p:cNvPr>
            <p:cNvSpPr/>
            <p:nvPr/>
          </p:nvSpPr>
          <p:spPr>
            <a:xfrm>
              <a:off x="4462960" y="1368272"/>
              <a:ext cx="1200150" cy="80490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6D68C74A-9B3D-5EBD-B1F7-77AD55FBD6CB}"/>
              </a:ext>
            </a:extLst>
          </p:cNvPr>
          <p:cNvSpPr txBox="1">
            <a:spLocks/>
          </p:cNvSpPr>
          <p:nvPr/>
        </p:nvSpPr>
        <p:spPr>
          <a:xfrm>
            <a:off x="12000" y="23876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rPr>
              <a:t>Application - Preferences</a:t>
            </a:r>
            <a:endParaRPr lang="en-GB" sz="3300" b="1" dirty="0">
              <a:solidFill>
                <a:srgbClr val="990002"/>
              </a:solidFill>
              <a:effectLst>
                <a:outerShdw blurRad="38100" dist="38100" dir="2700000" algn="tl">
                  <a:srgbClr val="000000">
                    <a:alpha val="43137"/>
                  </a:srgbClr>
                </a:outerShdw>
              </a:effectLst>
            </a:endParaRPr>
          </a:p>
        </p:txBody>
      </p:sp>
      <p:pic>
        <p:nvPicPr>
          <p:cNvPr id="8" name="Picture 7" descr="A screenshot of a computer&#10;&#10;Description automatically generated">
            <a:extLst>
              <a:ext uri="{FF2B5EF4-FFF2-40B4-BE49-F238E27FC236}">
                <a16:creationId xmlns:a16="http://schemas.microsoft.com/office/drawing/2014/main" id="{AC08FF62-A33E-A2B5-605B-65AB10E45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685" y="2395108"/>
            <a:ext cx="5658455" cy="3619838"/>
          </a:xfrm>
          <a:prstGeom prst="rect">
            <a:avLst/>
          </a:prstGeom>
        </p:spPr>
      </p:pic>
      <p:sp>
        <p:nvSpPr>
          <p:cNvPr id="9" name="Rectangle: Rounded Corners 8">
            <a:extLst>
              <a:ext uri="{FF2B5EF4-FFF2-40B4-BE49-F238E27FC236}">
                <a16:creationId xmlns:a16="http://schemas.microsoft.com/office/drawing/2014/main" id="{4A38A377-E83E-C479-D664-B67550E19E74}"/>
              </a:ext>
            </a:extLst>
          </p:cNvPr>
          <p:cNvSpPr/>
          <p:nvPr/>
        </p:nvSpPr>
        <p:spPr>
          <a:xfrm>
            <a:off x="5943600" y="2395108"/>
            <a:ext cx="333375" cy="157592"/>
          </a:xfrm>
          <a:prstGeom prst="roundRect">
            <a:avLst/>
          </a:prstGeom>
          <a:noFill/>
          <a:ln>
            <a:solidFill>
              <a:srgbClr val="FF5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24D7315-B5A7-3F5A-563F-4C073B60A8B9}"/>
              </a:ext>
            </a:extLst>
          </p:cNvPr>
          <p:cNvSpPr/>
          <p:nvPr/>
        </p:nvSpPr>
        <p:spPr>
          <a:xfrm>
            <a:off x="8126850" y="3585733"/>
            <a:ext cx="1969650" cy="233792"/>
          </a:xfrm>
          <a:prstGeom prst="roundRect">
            <a:avLst/>
          </a:prstGeom>
          <a:noFill/>
          <a:ln>
            <a:solidFill>
              <a:srgbClr val="FF5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C1614C5-EEF2-10C5-5066-ACBB9692F9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07691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F54C-50DD-7929-486A-877F96913B0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35683E7-0F1E-31E8-0BB4-B5ED6A5DC2D8}"/>
              </a:ext>
            </a:extLst>
          </p:cNvPr>
          <p:cNvPicPr>
            <a:picLocks noChangeAspect="1"/>
          </p:cNvPicPr>
          <p:nvPr/>
        </p:nvPicPr>
        <p:blipFill rotWithShape="1">
          <a:blip r:embed="rId3"/>
          <a:srcRect l="1827" t="7165" r="3301" b="2445"/>
          <a:stretch/>
        </p:blipFill>
        <p:spPr>
          <a:xfrm>
            <a:off x="5825619" y="3299732"/>
            <a:ext cx="4680000" cy="3519155"/>
          </a:xfrm>
          <a:prstGeom prst="rect">
            <a:avLst/>
          </a:prstGeom>
          <a:ln w="3175">
            <a:solidFill>
              <a:schemeClr val="tx1"/>
            </a:solidFill>
          </a:ln>
        </p:spPr>
      </p:pic>
      <p:sp>
        <p:nvSpPr>
          <p:cNvPr id="5" name="TextBox 4">
            <a:extLst>
              <a:ext uri="{FF2B5EF4-FFF2-40B4-BE49-F238E27FC236}">
                <a16:creationId xmlns:a16="http://schemas.microsoft.com/office/drawing/2014/main" id="{2E256D09-1159-522D-D225-68534075FAD7}"/>
              </a:ext>
            </a:extLst>
          </p:cNvPr>
          <p:cNvSpPr txBox="1"/>
          <p:nvPr/>
        </p:nvSpPr>
        <p:spPr>
          <a:xfrm>
            <a:off x="316959" y="1462965"/>
            <a:ext cx="5712156" cy="4701287"/>
          </a:xfrm>
          <a:prstGeom prst="rect">
            <a:avLst/>
          </a:prstGeom>
          <a:noFill/>
        </p:spPr>
        <p:txBody>
          <a:bodyPr wrap="square" rtlCol="0">
            <a:spAutoFit/>
          </a:bodyPr>
          <a:lstStyle/>
          <a:p>
            <a:pPr algn="just">
              <a:spcBef>
                <a:spcPts val="1200"/>
              </a:spcBef>
            </a:pPr>
            <a:r>
              <a:rPr lang="en-US" b="1" i="0" u="none" strike="noStrike" baseline="0" dirty="0">
                <a:solidFill>
                  <a:srgbClr val="0070C0"/>
                </a:solidFill>
                <a:latin typeface="+mn-lt"/>
              </a:rPr>
              <a:t>In main menu:</a:t>
            </a:r>
          </a:p>
          <a:p>
            <a:pPr marL="285750" indent="-285750" algn="just">
              <a:spcBef>
                <a:spcPts val="1200"/>
              </a:spcBef>
              <a:buFont typeface="Arial" panose="020B0604020202020204" pitchFamily="34" charset="0"/>
              <a:buChar char="•"/>
            </a:pPr>
            <a:r>
              <a:rPr lang="en-US" b="1" dirty="0">
                <a:solidFill>
                  <a:srgbClr val="0070C0"/>
                </a:solidFill>
                <a:latin typeface="+mn-lt"/>
              </a:rPr>
              <a:t>Select </a:t>
            </a:r>
            <a:r>
              <a:rPr lang="en-US" b="0" u="none" strike="noStrike" baseline="0" dirty="0">
                <a:solidFill>
                  <a:srgbClr val="0070C0"/>
                </a:solidFill>
                <a:latin typeface="+mn-lt"/>
              </a:rPr>
              <a:t>Application</a:t>
            </a:r>
            <a:r>
              <a:rPr lang="en-US" dirty="0">
                <a:solidFill>
                  <a:srgbClr val="0070C0"/>
                </a:solidFill>
                <a:latin typeface="+mn-lt"/>
              </a:rPr>
              <a:t>.</a:t>
            </a:r>
            <a:endParaRPr lang="en-US" b="0" u="none" strike="noStrike" baseline="0" dirty="0">
              <a:solidFill>
                <a:srgbClr val="0070C0"/>
              </a:solidFill>
              <a:latin typeface="+mn-lt"/>
            </a:endParaRPr>
          </a:p>
          <a:p>
            <a:pPr marL="285750" indent="-285750" algn="just">
              <a:spcBef>
                <a:spcPts val="1200"/>
              </a:spcBef>
              <a:buFont typeface="Arial" panose="020B0604020202020204" pitchFamily="34" charset="0"/>
              <a:buChar char="•"/>
            </a:pPr>
            <a:r>
              <a:rPr lang="en-US" b="1" u="none" strike="noStrike" baseline="0" dirty="0">
                <a:solidFill>
                  <a:srgbClr val="0070C0"/>
                </a:solidFill>
                <a:latin typeface="+mn-lt"/>
              </a:rPr>
              <a:t>Select </a:t>
            </a:r>
            <a:r>
              <a:rPr lang="en-US" b="0" u="none" strike="noStrike" baseline="0" dirty="0">
                <a:solidFill>
                  <a:srgbClr val="0070C0"/>
                </a:solidFill>
                <a:latin typeface="+mn-lt"/>
              </a:rPr>
              <a:t>Preferences</a:t>
            </a:r>
            <a:r>
              <a:rPr lang="en-US" b="0" i="1" u="none" strike="noStrike" baseline="0" dirty="0">
                <a:solidFill>
                  <a:srgbClr val="0070C0"/>
                </a:solidFill>
                <a:latin typeface="+mn-lt"/>
              </a:rPr>
              <a:t> </a:t>
            </a:r>
            <a:r>
              <a:rPr lang="en-US" b="0" i="0" u="none" strike="noStrike" baseline="0" dirty="0">
                <a:solidFill>
                  <a:srgbClr val="0070C0"/>
                </a:solidFill>
                <a:latin typeface="+mn-lt"/>
              </a:rPr>
              <a:t>to review, and as necessary update, </a:t>
            </a:r>
            <a:br>
              <a:rPr lang="en-US" b="0" i="0" u="none" strike="noStrike" baseline="0" dirty="0">
                <a:solidFill>
                  <a:srgbClr val="0070C0"/>
                </a:solidFill>
                <a:latin typeface="+mn-lt"/>
              </a:rPr>
            </a:br>
            <a:r>
              <a:rPr lang="en-US" dirty="0">
                <a:solidFill>
                  <a:srgbClr val="0070C0"/>
                </a:solidFill>
                <a:latin typeface="+mn-lt"/>
              </a:rPr>
              <a:t>your</a:t>
            </a:r>
            <a:r>
              <a:rPr lang="en-US" b="0" i="0" u="none" strike="noStrike" baseline="0" dirty="0">
                <a:solidFill>
                  <a:srgbClr val="0070C0"/>
                </a:solidFill>
                <a:latin typeface="+mn-lt"/>
              </a:rPr>
              <a:t> preferences.  </a:t>
            </a:r>
          </a:p>
          <a:p>
            <a:pPr algn="just">
              <a:spcBef>
                <a:spcPts val="600"/>
              </a:spcBef>
            </a:pPr>
            <a:endParaRPr lang="en-US" dirty="0">
              <a:solidFill>
                <a:srgbClr val="0070C0"/>
              </a:solidFill>
              <a:latin typeface="+mn-lt"/>
            </a:endParaRPr>
          </a:p>
          <a:p>
            <a:pPr algn="just">
              <a:spcBef>
                <a:spcPts val="600"/>
              </a:spcBef>
            </a:pPr>
            <a:endParaRPr lang="en-US" dirty="0">
              <a:solidFill>
                <a:srgbClr val="0070C0"/>
              </a:solidFill>
              <a:latin typeface="+mn-lt"/>
            </a:endParaRPr>
          </a:p>
          <a:p>
            <a:pPr>
              <a:spcBef>
                <a:spcPts val="600"/>
              </a:spcBef>
            </a:pPr>
            <a:r>
              <a:rPr lang="en-US" dirty="0">
                <a:solidFill>
                  <a:srgbClr val="0070C0"/>
                </a:solidFill>
                <a:latin typeface="+mn-lt"/>
              </a:rPr>
              <a:t>We suggest to:</a:t>
            </a:r>
          </a:p>
          <a:p>
            <a:pPr marL="179388" indent="-179388">
              <a:spcBef>
                <a:spcPts val="300"/>
              </a:spcBef>
              <a:spcAft>
                <a:spcPts val="0"/>
              </a:spcAft>
              <a:buFont typeface="Wingdings" panose="05000000000000000000" pitchFamily="2" charset="2"/>
              <a:buChar char="ü"/>
            </a:pPr>
            <a:r>
              <a:rPr lang="en-US" dirty="0">
                <a:solidFill>
                  <a:srgbClr val="0070C0"/>
                </a:solidFill>
                <a:latin typeface="+mn-lt"/>
              </a:rPr>
              <a:t>set to 3 the number of decimals and check the Zero </a:t>
            </a:r>
            <a:br>
              <a:rPr lang="en-US" dirty="0">
                <a:solidFill>
                  <a:srgbClr val="0070C0"/>
                </a:solidFill>
                <a:latin typeface="+mn-lt"/>
              </a:rPr>
            </a:br>
            <a:r>
              <a:rPr lang="en-US" dirty="0">
                <a:solidFill>
                  <a:srgbClr val="0070C0"/>
                </a:solidFill>
                <a:latin typeface="+mn-lt"/>
              </a:rPr>
              <a:t>padding (both for Worksheets and for Reports)</a:t>
            </a:r>
          </a:p>
          <a:p>
            <a:pPr marL="179388" indent="-179388">
              <a:spcBef>
                <a:spcPts val="300"/>
              </a:spcBef>
              <a:spcAft>
                <a:spcPts val="0"/>
              </a:spcAft>
              <a:buFont typeface="Wingdings" panose="05000000000000000000" pitchFamily="2" charset="2"/>
              <a:buChar char="ü"/>
            </a:pPr>
            <a:r>
              <a:rPr lang="en-US" dirty="0">
                <a:solidFill>
                  <a:srgbClr val="0070C0"/>
                </a:solidFill>
                <a:latin typeface="+mn-lt"/>
              </a:rPr>
              <a:t>Check the thousands separator</a:t>
            </a:r>
          </a:p>
          <a:p>
            <a:pPr marL="179388" indent="-179388">
              <a:spcBef>
                <a:spcPts val="300"/>
              </a:spcBef>
              <a:spcAft>
                <a:spcPts val="0"/>
              </a:spcAft>
              <a:buFont typeface="Wingdings" panose="05000000000000000000" pitchFamily="2" charset="2"/>
              <a:buChar char="ü"/>
            </a:pPr>
            <a:r>
              <a:rPr lang="en-US" dirty="0">
                <a:solidFill>
                  <a:srgbClr val="0070C0"/>
                </a:solidFill>
                <a:latin typeface="+mn-lt"/>
              </a:rPr>
              <a:t>Leave remaining setting as it is, unless otherwise preferred</a:t>
            </a:r>
          </a:p>
          <a:p>
            <a:pPr marL="179388" indent="-179388">
              <a:spcBef>
                <a:spcPts val="300"/>
              </a:spcBef>
              <a:spcAft>
                <a:spcPts val="0"/>
              </a:spcAft>
              <a:buFont typeface="Wingdings" panose="05000000000000000000" pitchFamily="2" charset="2"/>
              <a:buChar char="ü"/>
            </a:pPr>
            <a:endParaRPr lang="en-US" dirty="0">
              <a:solidFill>
                <a:srgbClr val="0070C0"/>
              </a:solidFill>
              <a:latin typeface="+mn-lt"/>
            </a:endParaRPr>
          </a:p>
          <a:p>
            <a:pPr marL="85725" indent="-85725">
              <a:spcBef>
                <a:spcPts val="300"/>
              </a:spcBef>
              <a:spcAft>
                <a:spcPts val="0"/>
              </a:spcAft>
            </a:pPr>
            <a:r>
              <a:rPr lang="en-US" dirty="0">
                <a:solidFill>
                  <a:srgbClr val="0070C0"/>
                </a:solidFill>
                <a:latin typeface="+mn-lt"/>
              </a:rPr>
              <a:t>  </a:t>
            </a:r>
            <a:r>
              <a:rPr lang="en-US" b="1" dirty="0">
                <a:solidFill>
                  <a:srgbClr val="0070C0"/>
                </a:solidFill>
                <a:latin typeface="+mn-lt"/>
              </a:rPr>
              <a:t>Note</a:t>
            </a:r>
            <a:r>
              <a:rPr lang="en-US" dirty="0">
                <a:solidFill>
                  <a:srgbClr val="0070C0"/>
                </a:solidFill>
                <a:latin typeface="+mn-lt"/>
              </a:rPr>
              <a:t>:  regardless to the selection of decimals, all calculations are still performed with full precision </a:t>
            </a:r>
          </a:p>
        </p:txBody>
      </p:sp>
      <p:pic>
        <p:nvPicPr>
          <p:cNvPr id="4" name="Picture 3">
            <a:extLst>
              <a:ext uri="{FF2B5EF4-FFF2-40B4-BE49-F238E27FC236}">
                <a16:creationId xmlns:a16="http://schemas.microsoft.com/office/drawing/2014/main" id="{C4DBA1C1-AD14-255E-22C1-A72BF073B381}"/>
              </a:ext>
            </a:extLst>
          </p:cNvPr>
          <p:cNvPicPr>
            <a:picLocks noChangeAspect="1"/>
          </p:cNvPicPr>
          <p:nvPr/>
        </p:nvPicPr>
        <p:blipFill>
          <a:blip r:embed="rId4"/>
          <a:stretch>
            <a:fillRect/>
          </a:stretch>
        </p:blipFill>
        <p:spPr>
          <a:xfrm>
            <a:off x="2913733" y="990547"/>
            <a:ext cx="6355382" cy="804904"/>
          </a:xfrm>
          <a:prstGeom prst="rect">
            <a:avLst/>
          </a:prstGeom>
        </p:spPr>
      </p:pic>
      <p:sp>
        <p:nvSpPr>
          <p:cNvPr id="6" name="Rectangle 5">
            <a:extLst>
              <a:ext uri="{FF2B5EF4-FFF2-40B4-BE49-F238E27FC236}">
                <a16:creationId xmlns:a16="http://schemas.microsoft.com/office/drawing/2014/main" id="{05E55033-056C-12E1-8DCA-582295C06C3A}"/>
              </a:ext>
            </a:extLst>
          </p:cNvPr>
          <p:cNvSpPr/>
          <p:nvPr/>
        </p:nvSpPr>
        <p:spPr>
          <a:xfrm>
            <a:off x="3057126" y="920680"/>
            <a:ext cx="1369433" cy="9577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5437768-FAA9-EC1D-965B-50C6D5F7664C}"/>
              </a:ext>
            </a:extLst>
          </p:cNvPr>
          <p:cNvSpPr txBox="1">
            <a:spLocks/>
          </p:cNvSpPr>
          <p:nvPr/>
        </p:nvSpPr>
        <p:spPr>
          <a:xfrm>
            <a:off x="12000" y="23563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rPr>
              <a:t>Application - Preferences</a:t>
            </a:r>
            <a:endParaRPr lang="en-GB" sz="3300" b="1" dirty="0">
              <a:solidFill>
                <a:srgbClr val="990002"/>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A13772C2-AC18-DD83-88D7-67F8D74D9167}"/>
              </a:ext>
            </a:extLst>
          </p:cNvPr>
          <p:cNvPicPr>
            <a:picLocks noChangeAspect="1"/>
          </p:cNvPicPr>
          <p:nvPr/>
        </p:nvPicPr>
        <p:blipFill rotWithShape="1">
          <a:blip r:embed="rId5"/>
          <a:srcRect l="4952" t="5876" r="34658" b="9157"/>
          <a:stretch/>
        </p:blipFill>
        <p:spPr>
          <a:xfrm>
            <a:off x="6458692" y="998836"/>
            <a:ext cx="3240000" cy="1766302"/>
          </a:xfrm>
          <a:prstGeom prst="rect">
            <a:avLst/>
          </a:prstGeom>
          <a:ln w="3175">
            <a:solidFill>
              <a:schemeClr val="tx1"/>
            </a:solidFill>
          </a:ln>
        </p:spPr>
      </p:pic>
      <p:sp>
        <p:nvSpPr>
          <p:cNvPr id="9" name="Rectangle 8">
            <a:extLst>
              <a:ext uri="{FF2B5EF4-FFF2-40B4-BE49-F238E27FC236}">
                <a16:creationId xmlns:a16="http://schemas.microsoft.com/office/drawing/2014/main" id="{91577906-FF31-430C-A080-4DFBEC482EE6}"/>
              </a:ext>
            </a:extLst>
          </p:cNvPr>
          <p:cNvSpPr/>
          <p:nvPr/>
        </p:nvSpPr>
        <p:spPr>
          <a:xfrm>
            <a:off x="7386458" y="1246965"/>
            <a:ext cx="576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A07B73-BC4D-C3A2-9CB8-FB8E1C89EBCE}"/>
              </a:ext>
            </a:extLst>
          </p:cNvPr>
          <p:cNvPicPr>
            <a:picLocks noChangeAspect="1"/>
          </p:cNvPicPr>
          <p:nvPr/>
        </p:nvPicPr>
        <p:blipFill rotWithShape="1">
          <a:blip r:embed="rId6"/>
          <a:srcRect l="2183" t="4271" r="33816"/>
          <a:stretch/>
        </p:blipFill>
        <p:spPr>
          <a:xfrm>
            <a:off x="9117911" y="2780229"/>
            <a:ext cx="3062089" cy="1409817"/>
          </a:xfrm>
          <a:prstGeom prst="rect">
            <a:avLst/>
          </a:prstGeom>
          <a:ln w="3175">
            <a:solidFill>
              <a:schemeClr val="tx1"/>
            </a:solidFill>
          </a:ln>
        </p:spPr>
      </p:pic>
      <p:sp>
        <p:nvSpPr>
          <p:cNvPr id="12" name="Rectangle 11">
            <a:extLst>
              <a:ext uri="{FF2B5EF4-FFF2-40B4-BE49-F238E27FC236}">
                <a16:creationId xmlns:a16="http://schemas.microsoft.com/office/drawing/2014/main" id="{777F080C-ED3C-9B89-9B7E-3291DAE0D915}"/>
              </a:ext>
            </a:extLst>
          </p:cNvPr>
          <p:cNvSpPr/>
          <p:nvPr/>
        </p:nvSpPr>
        <p:spPr>
          <a:xfrm>
            <a:off x="10505619" y="3225418"/>
            <a:ext cx="432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FA5EE5-9EAC-4095-443C-16EB6EA1523B}"/>
              </a:ext>
            </a:extLst>
          </p:cNvPr>
          <p:cNvSpPr/>
          <p:nvPr/>
        </p:nvSpPr>
        <p:spPr>
          <a:xfrm>
            <a:off x="6802791" y="2381406"/>
            <a:ext cx="1800000" cy="360000"/>
          </a:xfrm>
          <a:prstGeom prst="rect">
            <a:avLst/>
          </a:prstGeom>
          <a:noFill/>
          <a:ln w="28575">
            <a:solidFill>
              <a:srgbClr val="33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285537-9DA7-97ED-8F5F-5C6925379C5F}"/>
              </a:ext>
            </a:extLst>
          </p:cNvPr>
          <p:cNvSpPr/>
          <p:nvPr/>
        </p:nvSpPr>
        <p:spPr>
          <a:xfrm>
            <a:off x="9263388" y="3460670"/>
            <a:ext cx="1656000" cy="432000"/>
          </a:xfrm>
          <a:prstGeom prst="rect">
            <a:avLst/>
          </a:prstGeom>
          <a:noFill/>
          <a:ln w="28575">
            <a:solidFill>
              <a:srgbClr val="33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92202F-3FFE-68C3-C0DC-5AE82ED66E2A}"/>
              </a:ext>
            </a:extLst>
          </p:cNvPr>
          <p:cNvSpPr/>
          <p:nvPr/>
        </p:nvSpPr>
        <p:spPr>
          <a:xfrm>
            <a:off x="8184473" y="3557017"/>
            <a:ext cx="360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D78A86-8D5E-7A1B-0D6F-2BD1C6766242}"/>
              </a:ext>
            </a:extLst>
          </p:cNvPr>
          <p:cNvSpPr/>
          <p:nvPr/>
        </p:nvSpPr>
        <p:spPr>
          <a:xfrm>
            <a:off x="5881835" y="6296591"/>
            <a:ext cx="1152000" cy="216000"/>
          </a:xfrm>
          <a:prstGeom prst="rect">
            <a:avLst/>
          </a:prstGeom>
          <a:noFill/>
          <a:ln w="28575">
            <a:solidFill>
              <a:srgbClr val="33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bulb with solid fill">
            <a:extLst>
              <a:ext uri="{FF2B5EF4-FFF2-40B4-BE49-F238E27FC236}">
                <a16:creationId xmlns:a16="http://schemas.microsoft.com/office/drawing/2014/main" id="{C74030AF-607B-7771-8E22-27480A6F87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575" y="5654588"/>
            <a:ext cx="512768" cy="515903"/>
          </a:xfrm>
          <a:prstGeom prst="rect">
            <a:avLst/>
          </a:prstGeom>
        </p:spPr>
      </p:pic>
    </p:spTree>
    <p:extLst>
      <p:ext uri="{BB962C8B-B14F-4D97-AF65-F5344CB8AC3E}">
        <p14:creationId xmlns:p14="http://schemas.microsoft.com/office/powerpoint/2010/main" val="32400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Set Database Preferences</a:t>
            </a:r>
          </a:p>
        </p:txBody>
      </p:sp>
      <p:sp>
        <p:nvSpPr>
          <p:cNvPr id="4" name="TextBox 3">
            <a:extLst>
              <a:ext uri="{FF2B5EF4-FFF2-40B4-BE49-F238E27FC236}">
                <a16:creationId xmlns:a16="http://schemas.microsoft.com/office/drawing/2014/main" id="{F853D8DF-C87C-9B2B-29E9-5E69091A79E7}"/>
              </a:ext>
            </a:extLst>
          </p:cNvPr>
          <p:cNvSpPr txBox="1"/>
          <p:nvPr/>
        </p:nvSpPr>
        <p:spPr>
          <a:xfrm>
            <a:off x="3257550" y="3760992"/>
            <a:ext cx="5676900" cy="430887"/>
          </a:xfrm>
          <a:prstGeom prst="rect">
            <a:avLst/>
          </a:prstGeom>
          <a:noFill/>
        </p:spPr>
        <p:txBody>
          <a:bodyPr wrap="square">
            <a:spAutoFit/>
          </a:bodyPr>
          <a:lstStyle/>
          <a:p>
            <a:pPr algn="ctr" fontAlgn="auto">
              <a:spcAft>
                <a:spcPts val="0"/>
              </a:spcAft>
            </a:pPr>
            <a:r>
              <a:rPr kumimoji="1" lang="en-GB" sz="2200" b="1" dirty="0">
                <a:solidFill>
                  <a:schemeClr val="bg1"/>
                </a:solidFill>
                <a:latin typeface="+mj-lt"/>
              </a:rPr>
              <a:t>each database contains 1 GHG inventory only</a:t>
            </a:r>
            <a:endParaRPr kumimoji="1" lang="en-GB" sz="2200" b="1" i="1" dirty="0">
              <a:solidFill>
                <a:schemeClr val="bg1"/>
              </a:solidFill>
              <a:latin typeface="+mj-lt"/>
            </a:endParaRPr>
          </a:p>
        </p:txBody>
      </p:sp>
    </p:spTree>
    <p:extLst>
      <p:ext uri="{BB962C8B-B14F-4D97-AF65-F5344CB8AC3E}">
        <p14:creationId xmlns:p14="http://schemas.microsoft.com/office/powerpoint/2010/main" val="3933234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08757-5E9A-8186-0F3F-711703B613E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3F43469-B1E3-ACA3-81C3-14FD1652EEC5}"/>
              </a:ext>
            </a:extLst>
          </p:cNvPr>
          <p:cNvSpPr txBox="1">
            <a:spLocks/>
          </p:cNvSpPr>
          <p:nvPr/>
        </p:nvSpPr>
        <p:spPr>
          <a:xfrm>
            <a:off x="12000" y="23800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rPr>
              <a:t>Set Inventory Time Series</a:t>
            </a:r>
          </a:p>
        </p:txBody>
      </p:sp>
      <p:sp>
        <p:nvSpPr>
          <p:cNvPr id="4" name="TextBox 3">
            <a:extLst>
              <a:ext uri="{FF2B5EF4-FFF2-40B4-BE49-F238E27FC236}">
                <a16:creationId xmlns:a16="http://schemas.microsoft.com/office/drawing/2014/main" id="{A276DAB3-540D-7CBA-BB23-CB46F880A75E}"/>
              </a:ext>
            </a:extLst>
          </p:cNvPr>
          <p:cNvSpPr txBox="1"/>
          <p:nvPr/>
        </p:nvSpPr>
        <p:spPr>
          <a:xfrm>
            <a:off x="336000" y="1029713"/>
            <a:ext cx="11520000" cy="4795159"/>
          </a:xfrm>
          <a:prstGeom prst="rect">
            <a:avLst/>
          </a:prstGeom>
          <a:noFill/>
        </p:spPr>
        <p:txBody>
          <a:bodyPr wrap="square" rtlCol="0">
            <a:spAutoFit/>
          </a:bodyPr>
          <a:lstStyle/>
          <a:p>
            <a:pPr>
              <a:lnSpc>
                <a:spcPct val="90000"/>
              </a:lnSpc>
              <a:spcBef>
                <a:spcPts val="1000"/>
              </a:spcBef>
            </a:pPr>
            <a:endParaRPr lang="en-US" sz="1800" b="1" i="0" u="none" strike="noStrike" baseline="0">
              <a:solidFill>
                <a:srgbClr val="000000"/>
              </a:solidFill>
              <a:latin typeface="Frutiger LT Std 57 Cn" panose="020B0606020204020204" pitchFamily="34" charset="0"/>
            </a:endParaRPr>
          </a:p>
          <a:p>
            <a:pPr>
              <a:lnSpc>
                <a:spcPct val="90000"/>
              </a:lnSpc>
              <a:spcBef>
                <a:spcPts val="1000"/>
              </a:spcBef>
            </a:pPr>
            <a:r>
              <a:rPr lang="en-US" sz="1800" b="1" i="0" u="none" strike="noStrike" baseline="0">
                <a:solidFill>
                  <a:srgbClr val="0070C0"/>
                </a:solidFill>
                <a:latin typeface="Frutiger LT Std 57 Cn" panose="020B0606020204020204" pitchFamily="34" charset="0"/>
              </a:rPr>
              <a:t>In main menu:</a:t>
            </a:r>
          </a:p>
          <a:p>
            <a:pPr marL="285750" indent="-285750">
              <a:lnSpc>
                <a:spcPct val="90000"/>
              </a:lnSpc>
              <a:spcBef>
                <a:spcPts val="1000"/>
              </a:spcBef>
              <a:buFont typeface="Courier New" panose="02070309020205020404" pitchFamily="49" charset="0"/>
              <a:buChar char="o"/>
            </a:pPr>
            <a:r>
              <a:rPr lang="en-US" b="1">
                <a:solidFill>
                  <a:srgbClr val="0070C0"/>
                </a:solidFill>
                <a:latin typeface="Frutiger LT Std 57 Cn" panose="020B0606020204020204" pitchFamily="34" charset="0"/>
              </a:rPr>
              <a:t>Select </a:t>
            </a:r>
            <a:r>
              <a:rPr lang="en-US" sz="1800" b="0" u="none" strike="noStrike" baseline="0">
                <a:solidFill>
                  <a:srgbClr val="0070C0"/>
                </a:solidFill>
                <a:latin typeface="Frutiger LT Std 57 Cn" panose="020B0606020204020204" pitchFamily="34" charset="0"/>
              </a:rPr>
              <a:t>Application</a:t>
            </a:r>
            <a:r>
              <a:rPr lang="en-US">
                <a:solidFill>
                  <a:srgbClr val="0070C0"/>
                </a:solidFill>
                <a:latin typeface="Frutiger LT Std 57 Cn" panose="020B0606020204020204" pitchFamily="34" charset="0"/>
              </a:rPr>
              <a:t>.</a:t>
            </a:r>
            <a:endParaRPr lang="en-US" sz="1800" b="0" u="none" strike="noStrike" baseline="0">
              <a:solidFill>
                <a:srgbClr val="0070C0"/>
              </a:solidFill>
              <a:latin typeface="Frutiger LT Std 57 Cn" panose="020B0606020204020204" pitchFamily="34" charset="0"/>
            </a:endParaRPr>
          </a:p>
          <a:p>
            <a:pPr marL="285750" indent="-285750">
              <a:lnSpc>
                <a:spcPct val="90000"/>
              </a:lnSpc>
              <a:spcBef>
                <a:spcPts val="1000"/>
              </a:spcBef>
              <a:buFont typeface="Courier New" panose="02070309020205020404" pitchFamily="49" charset="0"/>
              <a:buChar char="o"/>
            </a:pPr>
            <a:r>
              <a:rPr lang="en-US" sz="1800" b="1" u="none" strike="noStrike" baseline="0">
                <a:solidFill>
                  <a:srgbClr val="0070C0"/>
                </a:solidFill>
                <a:latin typeface="Frutiger LT Std 57 Cn" panose="020B0606020204020204" pitchFamily="34" charset="0"/>
              </a:rPr>
              <a:t>Select </a:t>
            </a:r>
            <a:r>
              <a:rPr lang="en-US" sz="1800" b="0" u="none" strike="noStrike" baseline="0">
                <a:solidFill>
                  <a:srgbClr val="0070C0"/>
                </a:solidFill>
                <a:latin typeface="Frutiger LT Std 57 Cn" panose="020B0606020204020204" pitchFamily="34" charset="0"/>
              </a:rPr>
              <a:t>Preferences</a:t>
            </a:r>
            <a:r>
              <a:rPr lang="en-US" sz="1800" b="0" i="1" u="none" strike="noStrike" baseline="0">
                <a:solidFill>
                  <a:srgbClr val="0070C0"/>
                </a:solidFill>
                <a:latin typeface="Frutiger LT Std 57 Cn" panose="020B0606020204020204" pitchFamily="34" charset="0"/>
              </a:rPr>
              <a:t> </a:t>
            </a:r>
            <a:r>
              <a:rPr lang="en-US" sz="1800" b="0" i="0" u="none" strike="noStrike" baseline="0">
                <a:solidFill>
                  <a:srgbClr val="0070C0"/>
                </a:solidFill>
                <a:latin typeface="Frutiger LT Std 57 Cn" panose="020B0606020204020204" pitchFamily="34" charset="0"/>
              </a:rPr>
              <a:t>to review, and as necessary update, </a:t>
            </a:r>
            <a:br>
              <a:rPr lang="en-US" sz="1800" b="0" i="0" u="none" strike="noStrike" baseline="0">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your</a:t>
            </a:r>
            <a:r>
              <a:rPr lang="en-US" sz="1800" b="0" i="0" u="none" strike="noStrike" baseline="0">
                <a:solidFill>
                  <a:srgbClr val="0070C0"/>
                </a:solidFill>
                <a:latin typeface="Frutiger LT Std 57 Cn" panose="020B0606020204020204" pitchFamily="34" charset="0"/>
              </a:rPr>
              <a:t> preferences.  </a:t>
            </a:r>
          </a:p>
          <a:p>
            <a:pPr>
              <a:lnSpc>
                <a:spcPct val="90000"/>
              </a:lnSpc>
              <a:spcBef>
                <a:spcPts val="1000"/>
              </a:spcBef>
            </a:pPr>
            <a:endParaRPr lang="en-US">
              <a:solidFill>
                <a:srgbClr val="0070C0"/>
              </a:solidFill>
              <a:latin typeface="Frutiger LT Std 57 Cn" panose="020B0606020204020204" pitchFamily="34" charset="0"/>
            </a:endParaRPr>
          </a:p>
          <a:p>
            <a:pPr>
              <a:lnSpc>
                <a:spcPct val="90000"/>
              </a:lnSpc>
              <a:spcBef>
                <a:spcPts val="1000"/>
              </a:spcBef>
            </a:pPr>
            <a:r>
              <a:rPr lang="en-US" b="1">
                <a:solidFill>
                  <a:srgbClr val="0070C0"/>
                </a:solidFill>
                <a:latin typeface="Frutiger LT Std 57 Cn" panose="020B0606020204020204" pitchFamily="34" charset="0"/>
              </a:rPr>
              <a:t>Set </a:t>
            </a:r>
            <a:r>
              <a:rPr lang="en-US">
                <a:solidFill>
                  <a:srgbClr val="0070C0"/>
                </a:solidFill>
                <a:latin typeface="Frutiger LT Std 57 Cn" panose="020B0606020204020204" pitchFamily="34" charset="0"/>
              </a:rPr>
              <a:t>time series in “Inventory Year” tab: </a:t>
            </a:r>
          </a:p>
          <a:p>
            <a:endParaRPr lang="en-US">
              <a:solidFill>
                <a:srgbClr val="0070C0"/>
              </a:solidFill>
              <a:latin typeface="Frutiger LT Std 57 Cn" panose="020B0606020204020204" pitchFamily="34" charset="0"/>
            </a:endParaRPr>
          </a:p>
          <a:p>
            <a:pPr marL="342900" indent="-342900">
              <a:buFont typeface="Arial" panose="020B0604020202020204" pitchFamily="34" charset="0"/>
              <a:buChar char="•"/>
            </a:pPr>
            <a:r>
              <a:rPr lang="en-US">
                <a:solidFill>
                  <a:srgbClr val="0070C0"/>
                </a:solidFill>
                <a:latin typeface="Frutiger LT Std 57 Cn" panose="020B0606020204020204" pitchFamily="34" charset="0"/>
              </a:rPr>
              <a:t>Use </a:t>
            </a:r>
            <a:r>
              <a:rPr lang="en-US" b="1">
                <a:solidFill>
                  <a:srgbClr val="0070C0"/>
                </a:solidFill>
                <a:latin typeface="Frutiger LT Std 57 Cn" panose="020B0606020204020204" pitchFamily="34" charset="0"/>
              </a:rPr>
              <a:t>Start inventory year </a:t>
            </a:r>
            <a:r>
              <a:rPr lang="en-US">
                <a:solidFill>
                  <a:srgbClr val="0070C0"/>
                </a:solidFill>
                <a:latin typeface="Frutiger LT Std 57 Cn" panose="020B0606020204020204" pitchFamily="34" charset="0"/>
              </a:rPr>
              <a:t>numeric box to </a:t>
            </a:r>
            <a:br>
              <a:rPr lang="en-US">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set starting inventory year. Default is 1990. </a:t>
            </a:r>
          </a:p>
          <a:p>
            <a:pPr marL="342900" indent="-342900">
              <a:buFont typeface="Arial" panose="020B0604020202020204" pitchFamily="34" charset="0"/>
              <a:buChar char="•"/>
            </a:pPr>
            <a:r>
              <a:rPr lang="en-US">
                <a:solidFill>
                  <a:srgbClr val="0070C0"/>
                </a:solidFill>
                <a:latin typeface="Frutiger LT Std 57 Cn" panose="020B0606020204020204" pitchFamily="34" charset="0"/>
              </a:rPr>
              <a:t>Use </a:t>
            </a:r>
            <a:r>
              <a:rPr lang="en-US" b="1">
                <a:solidFill>
                  <a:srgbClr val="0070C0"/>
                </a:solidFill>
                <a:latin typeface="Frutiger LT Std 57 Cn" panose="020B0606020204020204" pitchFamily="34" charset="0"/>
              </a:rPr>
              <a:t>End inventory year </a:t>
            </a:r>
            <a:r>
              <a:rPr lang="en-US">
                <a:solidFill>
                  <a:srgbClr val="0070C0"/>
                </a:solidFill>
                <a:latin typeface="Frutiger LT Std 57 Cn" panose="020B0606020204020204" pitchFamily="34" charset="0"/>
              </a:rPr>
              <a:t>numeric box to set</a:t>
            </a:r>
            <a:br>
              <a:rPr lang="en-US">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 ending inventory year. Default is current year. </a:t>
            </a:r>
          </a:p>
          <a:p>
            <a:pPr marL="342900" indent="-342900">
              <a:buFont typeface="Arial" panose="020B0604020202020204" pitchFamily="34" charset="0"/>
              <a:buChar char="•"/>
            </a:pPr>
            <a:r>
              <a:rPr lang="en-US">
                <a:solidFill>
                  <a:srgbClr val="0070C0"/>
                </a:solidFill>
                <a:latin typeface="Frutiger LT Std 57 Cn" panose="020B0606020204020204" pitchFamily="34" charset="0"/>
              </a:rPr>
              <a:t>Use </a:t>
            </a:r>
            <a:r>
              <a:rPr lang="en-US" b="1">
                <a:solidFill>
                  <a:srgbClr val="0070C0"/>
                </a:solidFill>
                <a:latin typeface="Frutiger LT Std 57 Cn" panose="020B0606020204020204" pitchFamily="34" charset="0"/>
              </a:rPr>
              <a:t>Base Year for assessment of uncertainty in </a:t>
            </a:r>
            <a:br>
              <a:rPr lang="en-US" b="1">
                <a:solidFill>
                  <a:srgbClr val="0070C0"/>
                </a:solidFill>
                <a:latin typeface="Frutiger LT Std 57 Cn" panose="020B0606020204020204" pitchFamily="34" charset="0"/>
              </a:rPr>
            </a:br>
            <a:r>
              <a:rPr lang="en-US" b="1">
                <a:solidFill>
                  <a:srgbClr val="0070C0"/>
                </a:solidFill>
                <a:latin typeface="Frutiger LT Std 57 Cn" panose="020B0606020204020204" pitchFamily="34" charset="0"/>
              </a:rPr>
              <a:t>trend </a:t>
            </a:r>
            <a:r>
              <a:rPr lang="en-US">
                <a:solidFill>
                  <a:srgbClr val="0070C0"/>
                </a:solidFill>
                <a:latin typeface="Frutiger LT Std 57 Cn" panose="020B0606020204020204" pitchFamily="34" charset="0"/>
              </a:rPr>
              <a:t>numeric box to define Base Year for assessment of uncertainty in trend. Default is 1990. </a:t>
            </a:r>
          </a:p>
          <a:p>
            <a:pPr marL="285750" indent="-285750">
              <a:lnSpc>
                <a:spcPct val="90000"/>
              </a:lnSpc>
              <a:spcBef>
                <a:spcPts val="1000"/>
              </a:spcBef>
              <a:buFont typeface="Arial" panose="020B0604020202020204" pitchFamily="34" charset="0"/>
              <a:buChar char="•"/>
            </a:pPr>
            <a:endParaRPr lang="en-US">
              <a:solidFill>
                <a:srgbClr val="000000"/>
              </a:solidFill>
              <a:latin typeface="Frutiger LT Std 57 Cn" panose="020B0606020204020204" pitchFamily="34" charset="0"/>
            </a:endParaRPr>
          </a:p>
        </p:txBody>
      </p:sp>
      <p:pic>
        <p:nvPicPr>
          <p:cNvPr id="7" name="Picture 6">
            <a:extLst>
              <a:ext uri="{FF2B5EF4-FFF2-40B4-BE49-F238E27FC236}">
                <a16:creationId xmlns:a16="http://schemas.microsoft.com/office/drawing/2014/main" id="{B34EB241-1FE8-D7A8-FD7C-9E1477203A9D}"/>
              </a:ext>
            </a:extLst>
          </p:cNvPr>
          <p:cNvPicPr>
            <a:picLocks noChangeAspect="1"/>
          </p:cNvPicPr>
          <p:nvPr/>
        </p:nvPicPr>
        <p:blipFill>
          <a:blip r:embed="rId2"/>
          <a:stretch>
            <a:fillRect/>
          </a:stretch>
        </p:blipFill>
        <p:spPr>
          <a:xfrm>
            <a:off x="3135568" y="1029713"/>
            <a:ext cx="6355382" cy="804904"/>
          </a:xfrm>
          <a:prstGeom prst="rect">
            <a:avLst/>
          </a:prstGeom>
          <a:ln w="3175">
            <a:solidFill>
              <a:schemeClr val="tx1"/>
            </a:solidFill>
          </a:ln>
        </p:spPr>
      </p:pic>
      <p:sp>
        <p:nvSpPr>
          <p:cNvPr id="8" name="Rectangle 7">
            <a:extLst>
              <a:ext uri="{FF2B5EF4-FFF2-40B4-BE49-F238E27FC236}">
                <a16:creationId xmlns:a16="http://schemas.microsoft.com/office/drawing/2014/main" id="{4621C7F7-6584-AF4F-3451-F3FF25E5F56D}"/>
              </a:ext>
            </a:extLst>
          </p:cNvPr>
          <p:cNvSpPr/>
          <p:nvPr/>
        </p:nvSpPr>
        <p:spPr>
          <a:xfrm>
            <a:off x="3229838" y="999020"/>
            <a:ext cx="1369433" cy="8002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rutiger LT Std 57 Cn" panose="020B0606020204020204" pitchFamily="34" charset="0"/>
            </a:endParaRPr>
          </a:p>
        </p:txBody>
      </p:sp>
      <p:pic>
        <p:nvPicPr>
          <p:cNvPr id="10" name="Picture 9">
            <a:extLst>
              <a:ext uri="{FF2B5EF4-FFF2-40B4-BE49-F238E27FC236}">
                <a16:creationId xmlns:a16="http://schemas.microsoft.com/office/drawing/2014/main" id="{B19801A5-183C-982A-77F0-4FCB9193EE86}"/>
              </a:ext>
            </a:extLst>
          </p:cNvPr>
          <p:cNvPicPr>
            <a:picLocks noChangeAspect="1"/>
          </p:cNvPicPr>
          <p:nvPr/>
        </p:nvPicPr>
        <p:blipFill>
          <a:blip r:embed="rId3"/>
          <a:stretch>
            <a:fillRect/>
          </a:stretch>
        </p:blipFill>
        <p:spPr>
          <a:xfrm>
            <a:off x="6096000" y="2017003"/>
            <a:ext cx="5859335" cy="2823993"/>
          </a:xfrm>
          <a:prstGeom prst="rect">
            <a:avLst/>
          </a:prstGeom>
          <a:ln w="3175">
            <a:solidFill>
              <a:schemeClr val="tx1"/>
            </a:solidFill>
          </a:ln>
        </p:spPr>
      </p:pic>
      <p:sp>
        <p:nvSpPr>
          <p:cNvPr id="11" name="Rectangle 10">
            <a:extLst>
              <a:ext uri="{FF2B5EF4-FFF2-40B4-BE49-F238E27FC236}">
                <a16:creationId xmlns:a16="http://schemas.microsoft.com/office/drawing/2014/main" id="{EFBEAEB9-83F6-0383-9180-10584F94C9D5}"/>
              </a:ext>
            </a:extLst>
          </p:cNvPr>
          <p:cNvSpPr/>
          <p:nvPr/>
        </p:nvSpPr>
        <p:spPr>
          <a:xfrm>
            <a:off x="9921475" y="3788532"/>
            <a:ext cx="576000" cy="2762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rutiger LT Std 57 Cn" panose="020B0606020204020204" pitchFamily="34" charset="0"/>
            </a:endParaRPr>
          </a:p>
        </p:txBody>
      </p:sp>
      <p:pic>
        <p:nvPicPr>
          <p:cNvPr id="2" name="Graphic 1" descr="Lightbulb with solid fill">
            <a:extLst>
              <a:ext uri="{FF2B5EF4-FFF2-40B4-BE49-F238E27FC236}">
                <a16:creationId xmlns:a16="http://schemas.microsoft.com/office/drawing/2014/main" id="{37B9EED3-ABEF-ED1E-5888-1FD3936355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65" y="5545416"/>
            <a:ext cx="552727" cy="515903"/>
          </a:xfrm>
          <a:prstGeom prst="rect">
            <a:avLst/>
          </a:prstGeom>
        </p:spPr>
      </p:pic>
      <p:grpSp>
        <p:nvGrpSpPr>
          <p:cNvPr id="5" name="Group 4">
            <a:extLst>
              <a:ext uri="{FF2B5EF4-FFF2-40B4-BE49-F238E27FC236}">
                <a16:creationId xmlns:a16="http://schemas.microsoft.com/office/drawing/2014/main" id="{38D56CEA-4432-ECA3-A1BC-BDFF10A91036}"/>
              </a:ext>
            </a:extLst>
          </p:cNvPr>
          <p:cNvGrpSpPr/>
          <p:nvPr/>
        </p:nvGrpSpPr>
        <p:grpSpPr>
          <a:xfrm>
            <a:off x="575035" y="5385345"/>
            <a:ext cx="11520000" cy="991996"/>
            <a:chOff x="581539" y="3184008"/>
            <a:chExt cx="5763890" cy="1153678"/>
          </a:xfrm>
        </p:grpSpPr>
        <p:sp>
          <p:nvSpPr>
            <p:cNvPr id="6" name="TextBox 5">
              <a:extLst>
                <a:ext uri="{FF2B5EF4-FFF2-40B4-BE49-F238E27FC236}">
                  <a16:creationId xmlns:a16="http://schemas.microsoft.com/office/drawing/2014/main" id="{81FAEBA9-3D47-3993-D461-2BE709F0C21C}"/>
                </a:ext>
              </a:extLst>
            </p:cNvPr>
            <p:cNvSpPr txBox="1"/>
            <p:nvPr/>
          </p:nvSpPr>
          <p:spPr>
            <a:xfrm>
              <a:off x="581539" y="3371248"/>
              <a:ext cx="5473931" cy="966438"/>
            </a:xfrm>
            <a:prstGeom prst="rect">
              <a:avLst/>
            </a:prstGeom>
            <a:solidFill>
              <a:schemeClr val="accent3">
                <a:lumMod val="20000"/>
                <a:lumOff val="80000"/>
              </a:schemeClr>
            </a:solidFill>
          </p:spPr>
          <p:txBody>
            <a:bodyPr wrap="square" rtlCol="0">
              <a:spAutoFit/>
            </a:bodyPr>
            <a:lstStyle/>
            <a:p>
              <a:r>
                <a:rPr lang="en-US" sz="1600" b="1">
                  <a:solidFill>
                    <a:srgbClr val="0070C0"/>
                  </a:solidFill>
                  <a:latin typeface="Frutiger LT Std 57 Cn" panose="020B0606020204020204" pitchFamily="34" charset="0"/>
                </a:rPr>
                <a:t>For users preparing a GHG inventory for upload to the UNFCCC ETF Reporting Tool:</a:t>
              </a:r>
            </a:p>
            <a:p>
              <a:endParaRPr lang="en-US" sz="1600">
                <a:solidFill>
                  <a:srgbClr val="0070C0"/>
                </a:solidFill>
                <a:latin typeface="Frutiger LT Std 57 Cn" panose="020B0606020204020204" pitchFamily="34" charset="0"/>
              </a:endParaRPr>
            </a:p>
            <a:p>
              <a:pPr algn="just"/>
              <a:r>
                <a:rPr lang="en-US" sz="1600">
                  <a:solidFill>
                    <a:srgbClr val="0070C0"/>
                  </a:solidFill>
                  <a:latin typeface="Frutiger LT Std 57 Cn" panose="020B0606020204020204" pitchFamily="34" charset="0"/>
                </a:rPr>
                <a:t>T</a:t>
              </a:r>
              <a:r>
                <a:rPr lang="en-US" sz="1600" b="0" i="0" u="none" strike="noStrike" baseline="0">
                  <a:solidFill>
                    <a:srgbClr val="0070C0"/>
                  </a:solidFill>
                  <a:latin typeface="Frutiger LT Std 57 Cn" panose="020B0606020204020204" pitchFamily="34" charset="0"/>
                </a:rPr>
                <a:t>he inventory time series entered here may be longer than the inventory time series included in the file for upload to the UNFCCC</a:t>
              </a:r>
              <a:endParaRPr lang="en-US" sz="1600">
                <a:solidFill>
                  <a:srgbClr val="0070C0"/>
                </a:solidFill>
                <a:latin typeface="Frutiger LT Std 57 Cn" panose="020B0606020204020204" pitchFamily="34" charset="0"/>
              </a:endParaRPr>
            </a:p>
          </p:txBody>
        </p:sp>
        <p:sp>
          <p:nvSpPr>
            <p:cNvPr id="9" name="Wave 8">
              <a:extLst>
                <a:ext uri="{FF2B5EF4-FFF2-40B4-BE49-F238E27FC236}">
                  <a16:creationId xmlns:a16="http://schemas.microsoft.com/office/drawing/2014/main" id="{943B46EA-E083-CEE1-AA14-283907AA7F27}"/>
                </a:ext>
              </a:extLst>
            </p:cNvPr>
            <p:cNvSpPr/>
            <p:nvPr/>
          </p:nvSpPr>
          <p:spPr>
            <a:xfrm>
              <a:off x="5721978" y="3184008"/>
              <a:ext cx="623451" cy="636941"/>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Frutiger LT Std 57 Cn" panose="020B0606020204020204" pitchFamily="34" charset="0"/>
                </a:rPr>
                <a:t>Interoperability</a:t>
              </a:r>
            </a:p>
          </p:txBody>
        </p:sp>
      </p:grpSp>
    </p:spTree>
    <p:extLst>
      <p:ext uri="{BB962C8B-B14F-4D97-AF65-F5344CB8AC3E}">
        <p14:creationId xmlns:p14="http://schemas.microsoft.com/office/powerpoint/2010/main" val="28367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36000" y="1084769"/>
            <a:ext cx="11520000" cy="4688463"/>
          </a:xfrm>
          <a:prstGeom prst="rect">
            <a:avLst/>
          </a:prstGeom>
          <a:noFill/>
        </p:spPr>
        <p:txBody>
          <a:bodyPr wrap="square" rtlCol="0">
            <a:spAutoFit/>
          </a:bodyPr>
          <a:lstStyle/>
          <a:p>
            <a:pPr>
              <a:lnSpc>
                <a:spcPct val="90000"/>
              </a:lnSpc>
              <a:spcBef>
                <a:spcPts val="1000"/>
              </a:spcBef>
            </a:pPr>
            <a:r>
              <a:rPr lang="en-US" u="none" strike="noStrike" baseline="0" dirty="0">
                <a:solidFill>
                  <a:srgbClr val="0070C0"/>
                </a:solidFill>
                <a:latin typeface="Frutiger LT Std 57 Cn" panose="020B0606020204020204" pitchFamily="34" charset="0"/>
              </a:rPr>
              <a:t>The </a:t>
            </a:r>
            <a:r>
              <a:rPr lang="en-US" i="1" u="none" strike="noStrike" baseline="0" dirty="0">
                <a:solidFill>
                  <a:srgbClr val="0070C0"/>
                </a:solidFill>
                <a:latin typeface="Frutiger LT Std 57 Cn" panose="020B0606020204020204" pitchFamily="34" charset="0"/>
              </a:rPr>
              <a:t>Software</a:t>
            </a:r>
            <a:r>
              <a:rPr lang="en-US" u="none" strike="noStrike" baseline="0" dirty="0">
                <a:solidFill>
                  <a:srgbClr val="0070C0"/>
                </a:solidFill>
                <a:latin typeface="Frutiger LT Std 57 Cn" panose="020B0606020204020204" pitchFamily="34" charset="0"/>
              </a:rPr>
              <a:t> can calculate GHG emissions in CO</a:t>
            </a:r>
            <a:r>
              <a:rPr lang="en-US" u="none" strike="noStrike" baseline="-25000" dirty="0">
                <a:solidFill>
                  <a:srgbClr val="0070C0"/>
                </a:solidFill>
                <a:latin typeface="Frutiger LT Std 57 Cn" panose="020B0606020204020204" pitchFamily="34" charset="0"/>
              </a:rPr>
              <a:t>2</a:t>
            </a:r>
            <a:r>
              <a:rPr lang="en-US" u="none" strike="noStrike" baseline="0" dirty="0">
                <a:solidFill>
                  <a:srgbClr val="0070C0"/>
                </a:solidFill>
                <a:latin typeface="Frutiger LT Std 57 Cn" panose="020B0606020204020204" pitchFamily="34" charset="0"/>
              </a:rPr>
              <a:t> equivalents using a variety of different sets of global warming potential (GWP) values as well as in any other metrics for CO</a:t>
            </a:r>
            <a:r>
              <a:rPr lang="en-US" u="none" strike="noStrike" baseline="-25000" dirty="0">
                <a:solidFill>
                  <a:srgbClr val="0070C0"/>
                </a:solidFill>
                <a:latin typeface="Frutiger LT Std 57 Cn" panose="020B0606020204020204" pitchFamily="34" charset="0"/>
              </a:rPr>
              <a:t>2</a:t>
            </a:r>
            <a:r>
              <a:rPr lang="en-US" u="none" strike="noStrike" baseline="0" dirty="0">
                <a:solidFill>
                  <a:srgbClr val="0070C0"/>
                </a:solidFill>
                <a:latin typeface="Frutiger LT Std 57 Cn" panose="020B0606020204020204" pitchFamily="34" charset="0"/>
              </a:rPr>
              <a:t> equivalents. </a:t>
            </a:r>
          </a:p>
          <a:p>
            <a:pPr>
              <a:lnSpc>
                <a:spcPct val="90000"/>
              </a:lnSpc>
              <a:spcBef>
                <a:spcPts val="1000"/>
              </a:spcBef>
            </a:pPr>
            <a:endParaRPr lang="en-US" b="1" u="none" strike="noStrike" baseline="0" dirty="0">
              <a:solidFill>
                <a:srgbClr val="0070C0"/>
              </a:solidFill>
              <a:latin typeface="Frutiger LT Std 57 Cn" panose="020B0606020204020204" pitchFamily="34" charset="0"/>
            </a:endParaRPr>
          </a:p>
          <a:p>
            <a:pPr>
              <a:lnSpc>
                <a:spcPct val="90000"/>
              </a:lnSpc>
              <a:spcBef>
                <a:spcPts val="1000"/>
              </a:spcBef>
            </a:pPr>
            <a:r>
              <a:rPr lang="en-US" sz="2200" b="1" u="none" strike="noStrike" baseline="0" dirty="0">
                <a:solidFill>
                  <a:srgbClr val="0070C0"/>
                </a:solidFill>
                <a:latin typeface="Frutiger LT Std 57 Cn" panose="020B0606020204020204" pitchFamily="34" charset="0"/>
              </a:rPr>
              <a:t>Use default GWP values</a:t>
            </a:r>
          </a:p>
          <a:p>
            <a:pPr>
              <a:lnSpc>
                <a:spcPct val="90000"/>
              </a:lnSpc>
              <a:spcBef>
                <a:spcPts val="1000"/>
              </a:spcBef>
            </a:pPr>
            <a:r>
              <a:rPr lang="en-US" dirty="0">
                <a:solidFill>
                  <a:srgbClr val="0070C0"/>
                </a:solidFill>
                <a:latin typeface="Frutiger LT Std 57 Cn" panose="020B0606020204020204" pitchFamily="34" charset="0"/>
              </a:rPr>
              <a:t>The </a:t>
            </a:r>
            <a:r>
              <a:rPr lang="en-US" i="1" dirty="0">
                <a:solidFill>
                  <a:srgbClr val="0070C0"/>
                </a:solidFill>
                <a:latin typeface="Frutiger LT Std 57 Cn" panose="020B0606020204020204" pitchFamily="34" charset="0"/>
              </a:rPr>
              <a:t>Software</a:t>
            </a:r>
            <a:r>
              <a:rPr lang="en-US" dirty="0">
                <a:solidFill>
                  <a:srgbClr val="0070C0"/>
                </a:solidFill>
                <a:latin typeface="Frutiger LT Std 57 Cn" panose="020B0606020204020204" pitchFamily="34" charset="0"/>
              </a:rPr>
              <a:t> contains several sets of GWP</a:t>
            </a:r>
            <a:r>
              <a:rPr lang="en-US" baseline="-25000" dirty="0">
                <a:solidFill>
                  <a:srgbClr val="0070C0"/>
                </a:solidFill>
                <a:latin typeface="Frutiger LT Std 57 Cn" panose="020B0606020204020204" pitchFamily="34" charset="0"/>
              </a:rPr>
              <a:t>100</a:t>
            </a:r>
            <a:r>
              <a:rPr lang="en-US" dirty="0">
                <a:solidFill>
                  <a:srgbClr val="0070C0"/>
                </a:solidFill>
                <a:latin typeface="Frutiger LT Std 57 Cn" panose="020B0606020204020204" pitchFamily="34" charset="0"/>
              </a:rPr>
              <a:t> values as provided by IPCC in its Assessment Reports, to access those</a:t>
            </a:r>
            <a:r>
              <a:rPr lang="en-US" b="1" u="none" strike="noStrike" baseline="0" dirty="0">
                <a:solidFill>
                  <a:srgbClr val="0070C0"/>
                </a:solidFill>
                <a:latin typeface="Frutiger LT Std 57 Cn" panose="020B0606020204020204" pitchFamily="34" charset="0"/>
              </a:rPr>
              <a:t>:</a:t>
            </a:r>
          </a:p>
          <a:p>
            <a:pPr marL="361950" indent="-361950">
              <a:lnSpc>
                <a:spcPct val="90000"/>
              </a:lnSpc>
              <a:spcBef>
                <a:spcPts val="1000"/>
              </a:spcBef>
              <a:buFont typeface="Arial" panose="020B0604020202020204" pitchFamily="34" charset="0"/>
              <a:buChar char="•"/>
            </a:pPr>
            <a:r>
              <a:rPr lang="en-US" u="none" strike="noStrike" baseline="0" dirty="0">
                <a:solidFill>
                  <a:srgbClr val="0070C0"/>
                </a:solidFill>
                <a:latin typeface="Frutiger LT Std 57 Cn" panose="020B0606020204020204" pitchFamily="34" charset="0"/>
              </a:rPr>
              <a:t>From the main menu</a:t>
            </a:r>
            <a:r>
              <a:rPr lang="en-US" dirty="0">
                <a:solidFill>
                  <a:srgbClr val="0070C0"/>
                </a:solidFill>
                <a:latin typeface="Frutiger LT Std 57 Cn" panose="020B0606020204020204" pitchFamily="34" charset="0"/>
              </a:rPr>
              <a:t>, </a:t>
            </a:r>
            <a:r>
              <a:rPr lang="en-US" b="1" dirty="0">
                <a:solidFill>
                  <a:srgbClr val="0070C0"/>
                </a:solidFill>
                <a:latin typeface="Frutiger LT Std 57 Cn" panose="020B0606020204020204" pitchFamily="34" charset="0"/>
              </a:rPr>
              <a:t>select Administrate / CO</a:t>
            </a:r>
            <a:r>
              <a:rPr lang="en-US" b="1" baseline="-25000" dirty="0">
                <a:solidFill>
                  <a:srgbClr val="0070C0"/>
                </a:solidFill>
                <a:latin typeface="Frutiger LT Std 57 Cn" panose="020B0606020204020204" pitchFamily="34" charset="0"/>
              </a:rPr>
              <a:t>2</a:t>
            </a:r>
            <a:r>
              <a:rPr lang="en-US" b="1" dirty="0">
                <a:solidFill>
                  <a:srgbClr val="0070C0"/>
                </a:solidFill>
                <a:latin typeface="Frutiger LT Std 57 Cn" panose="020B0606020204020204" pitchFamily="34" charset="0"/>
              </a:rPr>
              <a:t> equivalents.</a:t>
            </a:r>
          </a:p>
          <a:p>
            <a:pPr marL="361950" indent="-361950">
              <a:lnSpc>
                <a:spcPct val="90000"/>
              </a:lnSpc>
              <a:spcBef>
                <a:spcPts val="1000"/>
              </a:spcBef>
              <a:buFont typeface="Arial" panose="020B0604020202020204" pitchFamily="34" charset="0"/>
              <a:buChar char="•"/>
            </a:pPr>
            <a:r>
              <a:rPr lang="en-US" b="1" dirty="0">
                <a:solidFill>
                  <a:srgbClr val="0070C0"/>
                </a:solidFill>
                <a:latin typeface="Frutiger LT Std 57 Cn" panose="020B0606020204020204" pitchFamily="34" charset="0"/>
              </a:rPr>
              <a:t>Select one of the four sets </a:t>
            </a:r>
            <a:r>
              <a:rPr lang="en-US" dirty="0">
                <a:solidFill>
                  <a:srgbClr val="0070C0"/>
                </a:solidFill>
                <a:latin typeface="Frutiger LT Std 57 Cn" panose="020B0606020204020204" pitchFamily="34" charset="0"/>
              </a:rPr>
              <a:t>(Note: GWP values in these sets</a:t>
            </a:r>
          </a:p>
          <a:p>
            <a:pPr marL="361950">
              <a:lnSpc>
                <a:spcPct val="90000"/>
              </a:lnSpc>
              <a:spcBef>
                <a:spcPts val="1000"/>
              </a:spcBef>
            </a:pPr>
            <a:r>
              <a:rPr lang="en-US" dirty="0">
                <a:solidFill>
                  <a:srgbClr val="0070C0"/>
                </a:solidFill>
                <a:latin typeface="Frutiger LT Std 57 Cn" panose="020B0606020204020204" pitchFamily="34" charset="0"/>
              </a:rPr>
              <a:t>cannot be changed or deleted)</a:t>
            </a:r>
          </a:p>
          <a:p>
            <a:pPr marL="714375" lvl="1" indent="-352425">
              <a:lnSpc>
                <a:spcPct val="90000"/>
              </a:lnSpc>
              <a:spcBef>
                <a:spcPts val="1000"/>
              </a:spcBef>
              <a:buFont typeface="Arial" panose="020B0604020202020204" pitchFamily="34" charset="0"/>
              <a:buChar char="•"/>
            </a:pPr>
            <a:r>
              <a:rPr lang="en-US" sz="1600" dirty="0">
                <a:solidFill>
                  <a:srgbClr val="0070C0"/>
                </a:solidFill>
                <a:latin typeface="Frutiger LT Std 57 Cn" panose="020B0606020204020204" pitchFamily="34" charset="0"/>
              </a:rPr>
              <a:t>IPCC Second Assessment Report (SAR) GWP</a:t>
            </a:r>
            <a:r>
              <a:rPr lang="en-US" sz="1600" baseline="-25000" dirty="0">
                <a:solidFill>
                  <a:srgbClr val="0070C0"/>
                </a:solidFill>
                <a:latin typeface="Frutiger LT Std 57 Cn" panose="020B0606020204020204" pitchFamily="34" charset="0"/>
              </a:rPr>
              <a:t>100</a:t>
            </a:r>
          </a:p>
          <a:p>
            <a:pPr marL="714375" lvl="1" indent="-352425">
              <a:lnSpc>
                <a:spcPct val="90000"/>
              </a:lnSpc>
              <a:spcBef>
                <a:spcPts val="1000"/>
              </a:spcBef>
              <a:buFont typeface="Arial" panose="020B0604020202020204" pitchFamily="34" charset="0"/>
              <a:buChar char="•"/>
            </a:pPr>
            <a:r>
              <a:rPr lang="en-US" sz="1600" dirty="0">
                <a:solidFill>
                  <a:srgbClr val="0070C0"/>
                </a:solidFill>
                <a:latin typeface="Frutiger LT Std 57 Cn" panose="020B0606020204020204" pitchFamily="34" charset="0"/>
              </a:rPr>
              <a:t>IPCC Third Assessment Report (TAR) GWP</a:t>
            </a:r>
            <a:r>
              <a:rPr lang="en-US" sz="1600" baseline="-25000" dirty="0">
                <a:solidFill>
                  <a:srgbClr val="0070C0"/>
                </a:solidFill>
                <a:latin typeface="Frutiger LT Std 57 Cn" panose="020B0606020204020204" pitchFamily="34" charset="0"/>
              </a:rPr>
              <a:t>100</a:t>
            </a:r>
            <a:endParaRPr lang="en-US" sz="1600" dirty="0">
              <a:solidFill>
                <a:srgbClr val="0070C0"/>
              </a:solidFill>
              <a:latin typeface="Frutiger LT Std 57 Cn" panose="020B0606020204020204" pitchFamily="34" charset="0"/>
            </a:endParaRPr>
          </a:p>
          <a:p>
            <a:pPr marL="714375" lvl="1" indent="-352425">
              <a:lnSpc>
                <a:spcPct val="90000"/>
              </a:lnSpc>
              <a:spcBef>
                <a:spcPts val="1000"/>
              </a:spcBef>
              <a:buFont typeface="Arial" panose="020B0604020202020204" pitchFamily="34" charset="0"/>
              <a:buChar char="•"/>
            </a:pPr>
            <a:r>
              <a:rPr lang="en-US" sz="1600" dirty="0">
                <a:solidFill>
                  <a:srgbClr val="0070C0"/>
                </a:solidFill>
                <a:latin typeface="Frutiger LT Std 57 Cn" panose="020B0606020204020204" pitchFamily="34" charset="0"/>
              </a:rPr>
              <a:t>IPCC Fourth Assessment Report (AR4) GWP</a:t>
            </a:r>
            <a:r>
              <a:rPr lang="en-US" sz="1600" baseline="-25000" dirty="0">
                <a:solidFill>
                  <a:srgbClr val="0070C0"/>
                </a:solidFill>
                <a:latin typeface="Frutiger LT Std 57 Cn" panose="020B0606020204020204" pitchFamily="34" charset="0"/>
              </a:rPr>
              <a:t>100</a:t>
            </a:r>
            <a:endParaRPr lang="en-US" sz="1600" dirty="0">
              <a:solidFill>
                <a:srgbClr val="0070C0"/>
              </a:solidFill>
              <a:latin typeface="Frutiger LT Std 57 Cn" panose="020B0606020204020204" pitchFamily="34" charset="0"/>
            </a:endParaRPr>
          </a:p>
          <a:p>
            <a:pPr marL="714375" lvl="1" indent="-352425">
              <a:lnSpc>
                <a:spcPct val="90000"/>
              </a:lnSpc>
              <a:spcBef>
                <a:spcPts val="1000"/>
              </a:spcBef>
              <a:buFont typeface="Arial" panose="020B0604020202020204" pitchFamily="34" charset="0"/>
              <a:buChar char="•"/>
            </a:pPr>
            <a:r>
              <a:rPr lang="en-US" sz="1600" dirty="0">
                <a:solidFill>
                  <a:srgbClr val="0070C0"/>
                </a:solidFill>
                <a:latin typeface="Frutiger LT Std 57 Cn" panose="020B0606020204020204" pitchFamily="34" charset="0"/>
              </a:rPr>
              <a:t>IPCC Fifth Assessment Report (AR5) GWP</a:t>
            </a:r>
            <a:r>
              <a:rPr lang="en-US" sz="1600" baseline="-25000" dirty="0">
                <a:solidFill>
                  <a:srgbClr val="0070C0"/>
                </a:solidFill>
                <a:latin typeface="Frutiger LT Std 57 Cn" panose="020B0606020204020204" pitchFamily="34" charset="0"/>
              </a:rPr>
              <a:t>100</a:t>
            </a:r>
            <a:endParaRPr lang="en-US" sz="1600" dirty="0">
              <a:solidFill>
                <a:srgbClr val="0070C0"/>
              </a:solidFill>
              <a:latin typeface="Frutiger LT Std 57 Cn" panose="020B0606020204020204" pitchFamily="34" charset="0"/>
            </a:endParaRPr>
          </a:p>
          <a:p>
            <a:pPr marL="361950" indent="-361950">
              <a:lnSpc>
                <a:spcPct val="90000"/>
              </a:lnSpc>
              <a:spcBef>
                <a:spcPts val="1000"/>
              </a:spcBef>
              <a:buFont typeface="Arial" panose="020B0604020202020204" pitchFamily="34" charset="0"/>
              <a:buChar char="•"/>
            </a:pPr>
            <a:r>
              <a:rPr lang="en-US" dirty="0">
                <a:solidFill>
                  <a:srgbClr val="0070C0"/>
                </a:solidFill>
                <a:latin typeface="Frutiger LT Std 57 Cn" panose="020B0606020204020204" pitchFamily="34" charset="0"/>
              </a:rPr>
              <a:t>Click on </a:t>
            </a:r>
            <a:r>
              <a:rPr lang="en-US" b="1" dirty="0">
                <a:solidFill>
                  <a:srgbClr val="0070C0"/>
                </a:solidFill>
                <a:latin typeface="Frutiger LT Std 57 Cn" panose="020B0606020204020204" pitchFamily="34" charset="0"/>
              </a:rPr>
              <a:t>OK</a:t>
            </a:r>
            <a:endParaRPr lang="en-US" dirty="0">
              <a:solidFill>
                <a:srgbClr val="0070C0"/>
              </a:solidFill>
              <a:latin typeface="Frutiger LT Std 57 Cn"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0" y="239960"/>
            <a:ext cx="12168000" cy="468000"/>
          </a:xfrm>
        </p:spPr>
        <p:txBody>
          <a:bodyPr>
            <a:noAutofit/>
          </a:bodyPr>
          <a:lstStyle/>
          <a:p>
            <a:r>
              <a:rPr lang="en-US" sz="3300" b="1" dirty="0">
                <a:solidFill>
                  <a:srgbClr val="990002"/>
                </a:solidFill>
                <a:effectLst>
                  <a:outerShdw blurRad="38100" dist="38100" dir="2700000" algn="tl">
                    <a:srgbClr val="000000">
                      <a:alpha val="43137"/>
                    </a:srgbClr>
                  </a:outerShdw>
                </a:effectLst>
              </a:rPr>
              <a:t>Set CO</a:t>
            </a:r>
            <a:r>
              <a:rPr lang="en-US" sz="3300" b="1" baseline="-25000" dirty="0">
                <a:solidFill>
                  <a:srgbClr val="990002"/>
                </a:solidFill>
                <a:effectLst>
                  <a:outerShdw blurRad="38100" dist="38100" dir="2700000" algn="tl">
                    <a:srgbClr val="000000">
                      <a:alpha val="43137"/>
                    </a:srgbClr>
                  </a:outerShdw>
                </a:effectLst>
              </a:rPr>
              <a:t>2</a:t>
            </a:r>
            <a:r>
              <a:rPr lang="en-US" sz="3300" b="1" dirty="0">
                <a:solidFill>
                  <a:srgbClr val="990002"/>
                </a:solidFill>
                <a:effectLst>
                  <a:outerShdw blurRad="38100" dist="38100" dir="2700000" algn="tl">
                    <a:srgbClr val="000000">
                      <a:alpha val="43137"/>
                    </a:srgbClr>
                  </a:outerShdw>
                </a:effectLst>
              </a:rPr>
              <a:t> Equivalent Values</a:t>
            </a:r>
          </a:p>
        </p:txBody>
      </p:sp>
      <p:pic>
        <p:nvPicPr>
          <p:cNvPr id="7" name="Picture 6" descr="A screenshot of a computer&#10;&#10;Description automatically generated">
            <a:extLst>
              <a:ext uri="{FF2B5EF4-FFF2-40B4-BE49-F238E27FC236}">
                <a16:creationId xmlns:a16="http://schemas.microsoft.com/office/drawing/2014/main" id="{EEFC72EA-99EE-035A-5C31-01DAA407D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2645" y="2859438"/>
            <a:ext cx="5403355" cy="2913793"/>
          </a:xfrm>
          <a:prstGeom prst="rect">
            <a:avLst/>
          </a:prstGeom>
          <a:ln w="3175">
            <a:solidFill>
              <a:schemeClr val="tx1"/>
            </a:solidFill>
          </a:ln>
        </p:spPr>
      </p:pic>
    </p:spTree>
    <p:extLst>
      <p:ext uri="{BB962C8B-B14F-4D97-AF65-F5344CB8AC3E}">
        <p14:creationId xmlns:p14="http://schemas.microsoft.com/office/powerpoint/2010/main" val="9227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0B3D736F-B461-5CF1-7777-DD83AC4378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861679"/>
            <a:ext cx="5919144" cy="3429000"/>
          </a:xfrm>
          <a:prstGeom prst="rect">
            <a:avLst/>
          </a:prstGeom>
        </p:spPr>
      </p:pic>
      <p:sp>
        <p:nvSpPr>
          <p:cNvPr id="5" name="TextBox 4">
            <a:extLst>
              <a:ext uri="{FF2B5EF4-FFF2-40B4-BE49-F238E27FC236}">
                <a16:creationId xmlns:a16="http://schemas.microsoft.com/office/drawing/2014/main" id="{F6808543-DC33-6513-4C52-17FF371FDBF0}"/>
              </a:ext>
            </a:extLst>
          </p:cNvPr>
          <p:cNvSpPr txBox="1"/>
          <p:nvPr/>
        </p:nvSpPr>
        <p:spPr>
          <a:xfrm>
            <a:off x="336000" y="1475696"/>
            <a:ext cx="11520000" cy="4362220"/>
          </a:xfrm>
          <a:prstGeom prst="rect">
            <a:avLst/>
          </a:prstGeom>
          <a:noFill/>
        </p:spPr>
        <p:txBody>
          <a:bodyPr wrap="square" rtlCol="0">
            <a:spAutoFit/>
          </a:bodyPr>
          <a:lstStyle/>
          <a:p>
            <a:pPr>
              <a:lnSpc>
                <a:spcPct val="90000"/>
              </a:lnSpc>
              <a:spcBef>
                <a:spcPts val="1000"/>
              </a:spcBef>
            </a:pPr>
            <a:r>
              <a:rPr lang="en-US" b="1" u="none" strike="noStrike" baseline="0" dirty="0">
                <a:solidFill>
                  <a:srgbClr val="0070C0"/>
                </a:solidFill>
                <a:latin typeface="Frutiger LT Std 57 Cn" panose="020B0606020204020204" pitchFamily="34" charset="0"/>
              </a:rPr>
              <a:t>To add a custom </a:t>
            </a:r>
            <a:r>
              <a:rPr lang="en-US" u="none" strike="noStrike" baseline="0" dirty="0">
                <a:solidFill>
                  <a:srgbClr val="0070C0"/>
                </a:solidFill>
                <a:latin typeface="Frutiger LT Std 57 Cn" panose="020B0606020204020204" pitchFamily="34" charset="0"/>
              </a:rPr>
              <a:t>CO</a:t>
            </a:r>
            <a:r>
              <a:rPr lang="en-US" u="none" strike="noStrike" baseline="-25000" dirty="0">
                <a:solidFill>
                  <a:srgbClr val="0070C0"/>
                </a:solidFill>
                <a:latin typeface="Frutiger LT Std 57 Cn" panose="020B0606020204020204" pitchFamily="34" charset="0"/>
              </a:rPr>
              <a:t>2</a:t>
            </a:r>
            <a:r>
              <a:rPr lang="en-US" u="none" strike="noStrike" baseline="0" dirty="0">
                <a:solidFill>
                  <a:srgbClr val="0070C0"/>
                </a:solidFill>
                <a:latin typeface="Frutiger LT Std 57 Cn" panose="020B0606020204020204" pitchFamily="34" charset="0"/>
              </a:rPr>
              <a:t> equivalent type: </a:t>
            </a:r>
          </a:p>
          <a:p>
            <a:pPr marL="342900" indent="-342900">
              <a:lnSpc>
                <a:spcPct val="90000"/>
              </a:lnSpc>
              <a:spcBef>
                <a:spcPts val="1000"/>
              </a:spcBef>
              <a:buFont typeface="+mj-lt"/>
              <a:buAutoNum type="arabicPeriod"/>
            </a:pPr>
            <a:r>
              <a:rPr lang="en-US" dirty="0">
                <a:solidFill>
                  <a:srgbClr val="0070C0"/>
                </a:solidFill>
                <a:latin typeface="Frutiger LT Std 57 Cn" panose="020B0606020204020204" pitchFamily="34" charset="0"/>
              </a:rPr>
              <a:t>Select </a:t>
            </a:r>
            <a:r>
              <a:rPr lang="en-US" b="1" dirty="0">
                <a:solidFill>
                  <a:srgbClr val="0070C0"/>
                </a:solidFill>
                <a:latin typeface="Frutiger LT Std 57 Cn" panose="020B0606020204020204" pitchFamily="34" charset="0"/>
              </a:rPr>
              <a:t>Add type. </a:t>
            </a:r>
            <a:endParaRPr lang="en-US" dirty="0">
              <a:solidFill>
                <a:srgbClr val="0070C0"/>
              </a:solidFill>
              <a:latin typeface="Frutiger LT Std 57 Cn" panose="020B0606020204020204" pitchFamily="34" charset="0"/>
            </a:endParaRPr>
          </a:p>
          <a:p>
            <a:pPr marL="342900" indent="-342900">
              <a:lnSpc>
                <a:spcPct val="90000"/>
              </a:lnSpc>
              <a:spcBef>
                <a:spcPts val="1000"/>
              </a:spcBef>
              <a:buFont typeface="+mj-lt"/>
              <a:buAutoNum type="arabicPeriod"/>
            </a:pPr>
            <a:r>
              <a:rPr lang="en-US" sz="1800" b="1" i="0" u="none" strike="noStrike" baseline="0" dirty="0">
                <a:solidFill>
                  <a:srgbClr val="0070C0"/>
                </a:solidFill>
                <a:latin typeface="Frutiger LT Std 57 Cn" panose="020B0606020204020204" pitchFamily="34" charset="0"/>
              </a:rPr>
              <a:t>Enter the unique name </a:t>
            </a:r>
            <a:r>
              <a:rPr lang="en-US" sz="1800" b="0" i="0" u="none" strike="noStrike" baseline="0" dirty="0">
                <a:solidFill>
                  <a:srgbClr val="0070C0"/>
                </a:solidFill>
                <a:latin typeface="Frutiger LT Std 57 Cn" panose="020B0606020204020204" pitchFamily="34" charset="0"/>
              </a:rPr>
              <a:t>of the new type and select</a:t>
            </a:r>
            <a:br>
              <a:rPr lang="en-US" sz="1800" b="0" i="0" u="none" strike="noStrike" baseline="0" dirty="0">
                <a:solidFill>
                  <a:srgbClr val="0070C0"/>
                </a:solidFill>
                <a:latin typeface="Frutiger LT Std 57 Cn" panose="020B0606020204020204" pitchFamily="34" charset="0"/>
              </a:rPr>
            </a:br>
            <a:r>
              <a:rPr lang="en-US" sz="1800" b="0" i="0" u="none" strike="noStrike" baseline="0" dirty="0">
                <a:solidFill>
                  <a:srgbClr val="0070C0"/>
                </a:solidFill>
                <a:latin typeface="Frutiger LT Std 57 Cn" panose="020B0606020204020204" pitchFamily="34" charset="0"/>
              </a:rPr>
              <a:t>OK - the new custom CO</a:t>
            </a:r>
            <a:r>
              <a:rPr lang="en-US" sz="1800" b="0" i="0" u="none" strike="noStrike" baseline="-25000" dirty="0">
                <a:solidFill>
                  <a:srgbClr val="0070C0"/>
                </a:solidFill>
                <a:latin typeface="Frutiger LT Std 57 Cn" panose="020B0606020204020204" pitchFamily="34" charset="0"/>
              </a:rPr>
              <a:t>2 </a:t>
            </a:r>
            <a:r>
              <a:rPr lang="en-US" sz="1800" b="0" i="0" u="none" strike="noStrike" baseline="0" dirty="0">
                <a:solidFill>
                  <a:srgbClr val="0070C0"/>
                </a:solidFill>
                <a:latin typeface="Frutiger LT Std 57 Cn" panose="020B0606020204020204" pitchFamily="34" charset="0"/>
              </a:rPr>
              <a:t>Equivalent type will appear </a:t>
            </a:r>
            <a:br>
              <a:rPr lang="en-US" sz="1800" b="0" i="0" u="none" strike="noStrike" baseline="0" dirty="0">
                <a:solidFill>
                  <a:srgbClr val="0070C0"/>
                </a:solidFill>
                <a:latin typeface="Frutiger LT Std 57 Cn" panose="020B0606020204020204" pitchFamily="34" charset="0"/>
              </a:rPr>
            </a:br>
            <a:r>
              <a:rPr lang="en-US" sz="1800" b="0" i="0" u="none" strike="noStrike" baseline="0" dirty="0">
                <a:solidFill>
                  <a:srgbClr val="0070C0"/>
                </a:solidFill>
                <a:latin typeface="Frutiger LT Std 57 Cn" panose="020B0606020204020204" pitchFamily="34" charset="0"/>
              </a:rPr>
              <a:t>within the </a:t>
            </a:r>
            <a:r>
              <a:rPr lang="en-US" sz="1800" b="1" i="0" u="none" strike="noStrike" baseline="0" dirty="0">
                <a:solidFill>
                  <a:srgbClr val="0070C0"/>
                </a:solidFill>
                <a:latin typeface="Frutiger LT Std 57 Cn" panose="020B0606020204020204" pitchFamily="34" charset="0"/>
              </a:rPr>
              <a:t>Type </a:t>
            </a:r>
            <a:r>
              <a:rPr lang="en-US" sz="1800" i="0" u="none" strike="noStrike" baseline="0" dirty="0">
                <a:solidFill>
                  <a:srgbClr val="0070C0"/>
                </a:solidFill>
                <a:latin typeface="Frutiger LT Std 57 Cn" panose="020B0606020204020204" pitchFamily="34" charset="0"/>
              </a:rPr>
              <a:t>list.</a:t>
            </a:r>
          </a:p>
          <a:p>
            <a:pPr marL="342900" indent="-342900">
              <a:lnSpc>
                <a:spcPct val="90000"/>
              </a:lnSpc>
              <a:spcBef>
                <a:spcPts val="1000"/>
              </a:spcBef>
              <a:buFont typeface="+mj-lt"/>
              <a:buAutoNum type="arabicPeriod"/>
            </a:pPr>
            <a:r>
              <a:rPr lang="en-US" sz="1800" b="0" i="0" u="none" strike="noStrike" baseline="0" dirty="0">
                <a:solidFill>
                  <a:srgbClr val="0070C0"/>
                </a:solidFill>
                <a:latin typeface="Frutiger LT Std 57 Cn" panose="020B0606020204020204" pitchFamily="34" charset="0"/>
              </a:rPr>
              <a:t>Use grid to </a:t>
            </a:r>
            <a:r>
              <a:rPr lang="en-US" sz="1800" b="1" i="0" u="none" strike="noStrike" baseline="0" dirty="0">
                <a:solidFill>
                  <a:srgbClr val="0070C0"/>
                </a:solidFill>
                <a:latin typeface="Frutiger LT Std 57 Cn" panose="020B0606020204020204" pitchFamily="34" charset="0"/>
              </a:rPr>
              <a:t>enter desired CO</a:t>
            </a:r>
            <a:r>
              <a:rPr lang="en-US" sz="1800" b="1" i="0" u="none" strike="noStrike" baseline="-25000" dirty="0">
                <a:solidFill>
                  <a:srgbClr val="0070C0"/>
                </a:solidFill>
                <a:latin typeface="Frutiger LT Std 57 Cn" panose="020B0606020204020204" pitchFamily="34" charset="0"/>
              </a:rPr>
              <a:t>2 </a:t>
            </a:r>
            <a:r>
              <a:rPr lang="en-US" sz="1800" b="1" i="0" u="none" strike="noStrike" baseline="0" dirty="0">
                <a:solidFill>
                  <a:srgbClr val="0070C0"/>
                </a:solidFill>
                <a:latin typeface="Frutiger LT Std 57 Cn" panose="020B0606020204020204" pitchFamily="34" charset="0"/>
              </a:rPr>
              <a:t>Equivalent </a:t>
            </a:r>
            <a:r>
              <a:rPr lang="en-US" sz="1800" b="0" i="0" u="none" strike="noStrike" baseline="0" dirty="0">
                <a:solidFill>
                  <a:srgbClr val="0070C0"/>
                </a:solidFill>
                <a:latin typeface="Frutiger LT Std 57 Cn" panose="020B0606020204020204" pitchFamily="34" charset="0"/>
              </a:rPr>
              <a:t>for each gas </a:t>
            </a:r>
            <a:br>
              <a:rPr lang="en-US" dirty="0">
                <a:solidFill>
                  <a:srgbClr val="0070C0"/>
                </a:solidFill>
                <a:latin typeface="Frutiger LT Std 57 Cn" panose="020B0606020204020204" pitchFamily="34" charset="0"/>
              </a:rPr>
            </a:br>
            <a:r>
              <a:rPr lang="en-US" dirty="0">
                <a:solidFill>
                  <a:srgbClr val="0070C0"/>
                </a:solidFill>
                <a:latin typeface="Frutiger LT Std 57 Cn" panose="020B0606020204020204" pitchFamily="34" charset="0"/>
              </a:rPr>
              <a:t>within all gas groups.  </a:t>
            </a:r>
            <a:r>
              <a:rPr lang="en-US" sz="1800" b="0" i="0" u="none" strike="noStrike" baseline="0" dirty="0">
                <a:solidFill>
                  <a:srgbClr val="0070C0"/>
                </a:solidFill>
                <a:latin typeface="Frutiger LT Std 57 Cn" panose="020B0606020204020204" pitchFamily="34" charset="0"/>
              </a:rPr>
              <a:t> </a:t>
            </a:r>
            <a:endParaRPr lang="en-US" dirty="0">
              <a:solidFill>
                <a:srgbClr val="0070C0"/>
              </a:solidFill>
              <a:latin typeface="Frutiger LT Std 57 Cn" panose="020B0606020204020204" pitchFamily="34" charset="0"/>
            </a:endParaRPr>
          </a:p>
          <a:p>
            <a:pPr marL="342900" indent="-342900">
              <a:lnSpc>
                <a:spcPct val="90000"/>
              </a:lnSpc>
              <a:spcBef>
                <a:spcPts val="1000"/>
              </a:spcBef>
              <a:buFont typeface="+mj-lt"/>
              <a:buAutoNum type="arabicPeriod"/>
            </a:pPr>
            <a:endParaRPr lang="en-US" b="0" i="0" u="none" strike="noStrike" baseline="0" dirty="0">
              <a:solidFill>
                <a:srgbClr val="0070C0"/>
              </a:solidFill>
              <a:latin typeface="Frutiger LT Std 57 Cn" panose="020B0606020204020204" pitchFamily="34" charset="0"/>
            </a:endParaRPr>
          </a:p>
          <a:p>
            <a:pPr>
              <a:lnSpc>
                <a:spcPct val="90000"/>
              </a:lnSpc>
              <a:spcBef>
                <a:spcPts val="1000"/>
              </a:spcBef>
            </a:pPr>
            <a:r>
              <a:rPr lang="en-US" b="1" u="none" strike="noStrike" baseline="0" dirty="0">
                <a:solidFill>
                  <a:srgbClr val="0070C0"/>
                </a:solidFill>
                <a:latin typeface="Frutiger LT Std 57 Cn" panose="020B0606020204020204" pitchFamily="34" charset="0"/>
              </a:rPr>
              <a:t>To delete a custom </a:t>
            </a:r>
            <a:r>
              <a:rPr lang="en-US" u="none" strike="noStrike" baseline="0" dirty="0">
                <a:solidFill>
                  <a:srgbClr val="0070C0"/>
                </a:solidFill>
                <a:latin typeface="Frutiger LT Std 57 Cn" panose="020B0606020204020204" pitchFamily="34" charset="0"/>
              </a:rPr>
              <a:t>CO</a:t>
            </a:r>
            <a:r>
              <a:rPr lang="en-US" u="none" strike="noStrike" baseline="-25000" dirty="0">
                <a:solidFill>
                  <a:srgbClr val="0070C0"/>
                </a:solidFill>
                <a:latin typeface="Frutiger LT Std 57 Cn" panose="020B0606020204020204" pitchFamily="34" charset="0"/>
              </a:rPr>
              <a:t>2</a:t>
            </a:r>
            <a:r>
              <a:rPr lang="en-US" u="none" strike="noStrike" baseline="0" dirty="0">
                <a:solidFill>
                  <a:srgbClr val="0070C0"/>
                </a:solidFill>
                <a:latin typeface="Frutiger LT Std 57 Cn" panose="020B0606020204020204" pitchFamily="34" charset="0"/>
              </a:rPr>
              <a:t> equivalent type: </a:t>
            </a:r>
          </a:p>
          <a:p>
            <a:pPr algn="l"/>
            <a:endParaRPr lang="en-US" sz="1800" b="0" i="0" u="none" strike="noStrike" baseline="0" dirty="0">
              <a:solidFill>
                <a:srgbClr val="0070C0"/>
              </a:solidFill>
              <a:latin typeface="Frutiger LT Std 57 Cn" panose="020B0606020204020204" pitchFamily="34" charset="0"/>
            </a:endParaRPr>
          </a:p>
          <a:p>
            <a:pPr marL="342900" indent="-342900">
              <a:buFont typeface="+mj-lt"/>
              <a:buAutoNum type="arabicPeriod"/>
            </a:pPr>
            <a:r>
              <a:rPr lang="en-US" sz="1800" b="0" i="0" u="none" strike="noStrike" baseline="0" dirty="0">
                <a:solidFill>
                  <a:srgbClr val="0070C0"/>
                </a:solidFill>
                <a:latin typeface="Frutiger LT Std 57 Cn" panose="020B0606020204020204" pitchFamily="34" charset="0"/>
              </a:rPr>
              <a:t>Use </a:t>
            </a:r>
            <a:r>
              <a:rPr lang="en-US" sz="1800" b="1" i="0" u="none" strike="noStrike" baseline="0" dirty="0">
                <a:solidFill>
                  <a:srgbClr val="0070C0"/>
                </a:solidFill>
                <a:latin typeface="Frutiger LT Std 57 Cn" panose="020B0606020204020204" pitchFamily="34" charset="0"/>
              </a:rPr>
              <a:t>Type </a:t>
            </a:r>
            <a:r>
              <a:rPr lang="en-US" sz="1800" b="0" i="0" u="none" strike="noStrike" baseline="0" dirty="0">
                <a:solidFill>
                  <a:srgbClr val="0070C0"/>
                </a:solidFill>
                <a:latin typeface="Frutiger LT Std 57 Cn" panose="020B0606020204020204" pitchFamily="34" charset="0"/>
              </a:rPr>
              <a:t>list to select custom CO</a:t>
            </a:r>
            <a:r>
              <a:rPr lang="en-US" sz="1800" b="0" i="0" u="none" strike="noStrike" baseline="-25000" dirty="0">
                <a:solidFill>
                  <a:srgbClr val="0070C0"/>
                </a:solidFill>
                <a:latin typeface="Frutiger LT Std 57 Cn" panose="020B0606020204020204" pitchFamily="34" charset="0"/>
              </a:rPr>
              <a:t>2</a:t>
            </a:r>
            <a:r>
              <a:rPr lang="en-US" sz="1800" b="0" i="0" u="none" strike="noStrike" baseline="0" dirty="0">
                <a:solidFill>
                  <a:srgbClr val="0070C0"/>
                </a:solidFill>
                <a:latin typeface="Frutiger LT Std 57 Cn" panose="020B0606020204020204" pitchFamily="34" charset="0"/>
              </a:rPr>
              <a:t> Equivalent type to</a:t>
            </a:r>
            <a:br>
              <a:rPr lang="en-US" sz="1800" b="0" i="0" u="none" strike="noStrike" baseline="0" dirty="0">
                <a:solidFill>
                  <a:srgbClr val="0070C0"/>
                </a:solidFill>
                <a:latin typeface="Frutiger LT Std 57 Cn" panose="020B0606020204020204" pitchFamily="34" charset="0"/>
              </a:rPr>
            </a:br>
            <a:r>
              <a:rPr lang="en-US" sz="1800" b="0" i="0" u="none" strike="noStrike" baseline="0" dirty="0">
                <a:solidFill>
                  <a:srgbClr val="0070C0"/>
                </a:solidFill>
                <a:latin typeface="Frutiger LT Std 57 Cn" panose="020B0606020204020204" pitchFamily="34" charset="0"/>
              </a:rPr>
              <a:t>be deleted. </a:t>
            </a:r>
          </a:p>
          <a:p>
            <a:pPr marL="342900" indent="-342900">
              <a:buFont typeface="+mj-lt"/>
              <a:buAutoNum type="arabicPeriod"/>
            </a:pPr>
            <a:r>
              <a:rPr lang="en-US" sz="1800" b="0" i="0" u="none" strike="noStrike" baseline="0" dirty="0">
                <a:solidFill>
                  <a:srgbClr val="0070C0"/>
                </a:solidFill>
                <a:latin typeface="Frutiger LT Std 57 Cn" panose="020B0606020204020204" pitchFamily="34" charset="0"/>
              </a:rPr>
              <a:t>Click </a:t>
            </a:r>
            <a:r>
              <a:rPr lang="en-US" sz="1800" b="1" i="0" u="none" strike="noStrike" baseline="0" dirty="0">
                <a:solidFill>
                  <a:srgbClr val="0070C0"/>
                </a:solidFill>
                <a:latin typeface="Frutiger LT Std 57 Cn" panose="020B0606020204020204" pitchFamily="34" charset="0"/>
              </a:rPr>
              <a:t>Delete type </a:t>
            </a:r>
            <a:r>
              <a:rPr lang="en-US" sz="1800" b="0" i="0" u="none" strike="noStrike" baseline="0" dirty="0">
                <a:solidFill>
                  <a:srgbClr val="0070C0"/>
                </a:solidFill>
                <a:latin typeface="Frutiger LT Std 57 Cn" panose="020B0606020204020204" pitchFamily="34" charset="0"/>
              </a:rPr>
              <a:t>button and commit or cancel deletion</a:t>
            </a:r>
            <a:br>
              <a:rPr lang="en-US" sz="1800" b="0" i="0" u="none" strike="noStrike" baseline="0" dirty="0">
                <a:solidFill>
                  <a:srgbClr val="0070C0"/>
                </a:solidFill>
                <a:latin typeface="Frutiger LT Std 57 Cn" panose="020B0606020204020204" pitchFamily="34" charset="0"/>
              </a:rPr>
            </a:br>
            <a:r>
              <a:rPr lang="en-US" sz="1800" b="0" i="0" u="none" strike="noStrike" baseline="0" dirty="0">
                <a:solidFill>
                  <a:srgbClr val="0070C0"/>
                </a:solidFill>
                <a:latin typeface="Frutiger LT Std 57 Cn" panose="020B0606020204020204" pitchFamily="34" charset="0"/>
              </a:rPr>
              <a:t>when asked. </a:t>
            </a:r>
            <a:endParaRPr lang="en-US" dirty="0">
              <a:solidFill>
                <a:srgbClr val="0070C0"/>
              </a:solidFill>
              <a:latin typeface="Frutiger LT Std 57 Cn"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p:txBody>
          <a:bodyPr/>
          <a:lstStyle/>
          <a:p>
            <a:r>
              <a:rPr lang="en-US">
                <a:solidFill>
                  <a:schemeClr val="bg1"/>
                </a:solidFill>
              </a:rPr>
              <a:t>2.4 Set CO</a:t>
            </a:r>
            <a:r>
              <a:rPr lang="en-US" baseline="-25000">
                <a:solidFill>
                  <a:schemeClr val="bg1"/>
                </a:solidFill>
              </a:rPr>
              <a:t>2</a:t>
            </a:r>
            <a:r>
              <a:rPr lang="en-US">
                <a:solidFill>
                  <a:schemeClr val="bg1"/>
                </a:solidFill>
              </a:rPr>
              <a:t> Equivalent Values</a:t>
            </a:r>
          </a:p>
        </p:txBody>
      </p:sp>
      <p:sp>
        <p:nvSpPr>
          <p:cNvPr id="3" name="Title 1">
            <a:extLst>
              <a:ext uri="{FF2B5EF4-FFF2-40B4-BE49-F238E27FC236}">
                <a16:creationId xmlns:a16="http://schemas.microsoft.com/office/drawing/2014/main" id="{C912FF40-EBA8-5223-AD1F-16B4B5A3AA28}"/>
              </a:ext>
            </a:extLst>
          </p:cNvPr>
          <p:cNvSpPr txBox="1">
            <a:spLocks/>
          </p:cNvSpPr>
          <p:nvPr/>
        </p:nvSpPr>
        <p:spPr>
          <a:xfrm>
            <a:off x="12000" y="216580"/>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Adding / Deleting Custom CO</a:t>
            </a:r>
            <a:r>
              <a:rPr lang="en-GB" sz="3300" b="1" baseline="-25000">
                <a:solidFill>
                  <a:srgbClr val="990002"/>
                </a:solidFill>
                <a:effectLst>
                  <a:outerShdw blurRad="38100" dist="38100" dir="2700000" algn="tl">
                    <a:srgbClr val="000000">
                      <a:alpha val="43137"/>
                    </a:srgbClr>
                  </a:outerShdw>
                </a:effectLst>
              </a:rPr>
              <a:t>2</a:t>
            </a:r>
            <a:r>
              <a:rPr lang="en-GB" sz="3300" b="1">
                <a:solidFill>
                  <a:srgbClr val="990002"/>
                </a:solidFill>
                <a:effectLst>
                  <a:outerShdw blurRad="38100" dist="38100" dir="2700000" algn="tl">
                    <a:srgbClr val="000000">
                      <a:alpha val="43137"/>
                    </a:srgbClr>
                  </a:outerShdw>
                </a:effectLst>
              </a:rPr>
              <a:t> Equivalent Type</a:t>
            </a:r>
          </a:p>
        </p:txBody>
      </p:sp>
      <p:pic>
        <p:nvPicPr>
          <p:cNvPr id="11" name="Graphic 10" descr="Badge 1 with solid fill">
            <a:extLst>
              <a:ext uri="{FF2B5EF4-FFF2-40B4-BE49-F238E27FC236}">
                <a16:creationId xmlns:a16="http://schemas.microsoft.com/office/drawing/2014/main" id="{CA2557E3-F163-4976-DC41-C65E3A981B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8875" y="2001401"/>
            <a:ext cx="352424" cy="352424"/>
          </a:xfrm>
          <a:prstGeom prst="rect">
            <a:avLst/>
          </a:prstGeom>
        </p:spPr>
      </p:pic>
      <p:pic>
        <p:nvPicPr>
          <p:cNvPr id="13" name="Graphic 12" descr="Badge with solid fill">
            <a:extLst>
              <a:ext uri="{FF2B5EF4-FFF2-40B4-BE49-F238E27FC236}">
                <a16:creationId xmlns:a16="http://schemas.microsoft.com/office/drawing/2014/main" id="{6B562EBD-4508-6CFD-F607-C2245CF837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14709" y="3041255"/>
            <a:ext cx="356616" cy="356616"/>
          </a:xfrm>
          <a:prstGeom prst="rect">
            <a:avLst/>
          </a:prstGeom>
        </p:spPr>
      </p:pic>
      <p:pic>
        <p:nvPicPr>
          <p:cNvPr id="15" name="Graphic 14" descr="Badge 3 with solid fill">
            <a:extLst>
              <a:ext uri="{FF2B5EF4-FFF2-40B4-BE49-F238E27FC236}">
                <a16:creationId xmlns:a16="http://schemas.microsoft.com/office/drawing/2014/main" id="{F0C24ED5-1395-0E95-F24B-E28FA8C3ED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14709" y="3936987"/>
            <a:ext cx="356616" cy="356616"/>
          </a:xfrm>
          <a:prstGeom prst="rect">
            <a:avLst/>
          </a:prstGeom>
        </p:spPr>
      </p:pic>
    </p:spTree>
    <p:extLst>
      <p:ext uri="{BB962C8B-B14F-4D97-AF65-F5344CB8AC3E}">
        <p14:creationId xmlns:p14="http://schemas.microsoft.com/office/powerpoint/2010/main" val="158639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36000" y="1071438"/>
            <a:ext cx="11520000" cy="1200329"/>
          </a:xfrm>
          <a:prstGeom prst="rect">
            <a:avLst/>
          </a:prstGeom>
          <a:noFill/>
        </p:spPr>
        <p:txBody>
          <a:bodyPr wrap="square" rtlCol="0">
            <a:spAutoFit/>
          </a:bodyPr>
          <a:lstStyle/>
          <a:p>
            <a:pPr algn="just"/>
            <a:r>
              <a:rPr lang="en-US">
                <a:solidFill>
                  <a:srgbClr val="0070C0"/>
                </a:solidFill>
                <a:latin typeface="Frutiger LT Pro 57 Condensed" panose="020B0606020204020204" pitchFamily="34" charset="0"/>
              </a:rPr>
              <a:t>To set the default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 to be used for calculations within the entire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a:t>
            </a:r>
          </a:p>
          <a:p>
            <a:pPr marL="342900" indent="-342900" algn="just">
              <a:buFont typeface="+mj-lt"/>
              <a:buAutoNum type="arabicPeriod"/>
            </a:pPr>
            <a:r>
              <a:rPr lang="en-US">
                <a:solidFill>
                  <a:srgbClr val="0070C0"/>
                </a:solidFill>
                <a:latin typeface="Frutiger LT Pro 57 Condensed" panose="020B0606020204020204" pitchFamily="34" charset="0"/>
              </a:rPr>
              <a:t>Use </a:t>
            </a:r>
            <a:r>
              <a:rPr lang="en-US" b="1">
                <a:solidFill>
                  <a:srgbClr val="0070C0"/>
                </a:solidFill>
                <a:latin typeface="Frutiger LT Pro 57 Condensed" panose="020B0606020204020204" pitchFamily="34" charset="0"/>
              </a:rPr>
              <a:t>Type </a:t>
            </a:r>
            <a:r>
              <a:rPr lang="en-US">
                <a:solidFill>
                  <a:srgbClr val="0070C0"/>
                </a:solidFill>
                <a:latin typeface="Frutiger LT Pro 57 Condensed" panose="020B0606020204020204" pitchFamily="34" charset="0"/>
              </a:rPr>
              <a:t>list to select desired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 </a:t>
            </a:r>
          </a:p>
          <a:p>
            <a:pPr marL="342900" indent="-342900" algn="just">
              <a:buFont typeface="+mj-lt"/>
              <a:buAutoNum type="arabicPeriod"/>
            </a:pPr>
            <a:r>
              <a:rPr lang="en-US">
                <a:solidFill>
                  <a:srgbClr val="0070C0"/>
                </a:solidFill>
                <a:latin typeface="Frutiger LT Pro 57 Condensed" panose="020B0606020204020204" pitchFamily="34" charset="0"/>
              </a:rPr>
              <a:t>Click </a:t>
            </a:r>
            <a:r>
              <a:rPr lang="en-US" b="1">
                <a:solidFill>
                  <a:srgbClr val="0070C0"/>
                </a:solidFill>
                <a:latin typeface="Frutiger LT Pro 57 Condensed" panose="020B0606020204020204" pitchFamily="34" charset="0"/>
              </a:rPr>
              <a:t>Set as default </a:t>
            </a:r>
            <a:r>
              <a:rPr lang="en-US">
                <a:solidFill>
                  <a:srgbClr val="0070C0"/>
                </a:solidFill>
                <a:latin typeface="Frutiger LT Pro 57 Condensed" panose="020B0606020204020204" pitchFamily="34" charset="0"/>
              </a:rPr>
              <a:t>button to set it as default – the new default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 will be indicated in the status bar located at the bottom of the main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window. </a:t>
            </a:r>
          </a:p>
        </p:txBody>
      </p:sp>
      <p:grpSp>
        <p:nvGrpSpPr>
          <p:cNvPr id="6" name="Group 5">
            <a:extLst>
              <a:ext uri="{FF2B5EF4-FFF2-40B4-BE49-F238E27FC236}">
                <a16:creationId xmlns:a16="http://schemas.microsoft.com/office/drawing/2014/main" id="{3B13FE97-BF95-1D3E-998D-081DB363EFB8}"/>
              </a:ext>
            </a:extLst>
          </p:cNvPr>
          <p:cNvGrpSpPr/>
          <p:nvPr/>
        </p:nvGrpSpPr>
        <p:grpSpPr>
          <a:xfrm>
            <a:off x="307558" y="3097094"/>
            <a:ext cx="11853976" cy="2689468"/>
            <a:chOff x="169012" y="3789570"/>
            <a:chExt cx="11853976" cy="2689468"/>
          </a:xfrm>
        </p:grpSpPr>
        <p:sp>
          <p:nvSpPr>
            <p:cNvPr id="3" name="TextBox 2">
              <a:extLst>
                <a:ext uri="{FF2B5EF4-FFF2-40B4-BE49-F238E27FC236}">
                  <a16:creationId xmlns:a16="http://schemas.microsoft.com/office/drawing/2014/main" id="{6AEA961E-CFB1-D5BC-43BF-177B36329C3A}"/>
                </a:ext>
              </a:extLst>
            </p:cNvPr>
            <p:cNvSpPr txBox="1"/>
            <p:nvPr/>
          </p:nvSpPr>
          <p:spPr>
            <a:xfrm>
              <a:off x="169012" y="3893715"/>
              <a:ext cx="11542643" cy="2585323"/>
            </a:xfrm>
            <a:prstGeom prst="rect">
              <a:avLst/>
            </a:prstGeom>
            <a:solidFill>
              <a:schemeClr val="accent3">
                <a:lumMod val="20000"/>
                <a:lumOff val="80000"/>
              </a:schemeClr>
            </a:solidFill>
          </p:spPr>
          <p:txBody>
            <a:bodyPr wrap="square" rtlCol="0">
              <a:spAutoFit/>
            </a:bodyPr>
            <a:lstStyle/>
            <a:p>
              <a:pPr algn="just"/>
              <a:r>
                <a:rPr lang="en-US" sz="1600" b="1">
                  <a:latin typeface="Frutiger LT Pro 57 Condensed" panose="020B0606020204020204" pitchFamily="34" charset="0"/>
                </a:rPr>
                <a:t>For users preparing a GHG inventory for upload to the UNFCCC ETF Reporting Tool:</a:t>
              </a:r>
            </a:p>
            <a:p>
              <a:pPr algn="just"/>
              <a:endParaRPr lang="en-US" sz="1600">
                <a:latin typeface="Frutiger LT Pro 57 Condensed" panose="020B0606020204020204" pitchFamily="34" charset="0"/>
              </a:endParaRPr>
            </a:p>
            <a:p>
              <a:pPr algn="just"/>
              <a:r>
                <a:rPr lang="en-US" sz="1600">
                  <a:latin typeface="Frutiger LT Pro 57 Condensed" panose="020B0606020204020204" pitchFamily="34" charset="0"/>
                </a:rPr>
                <a:t>In accordance with paragraph 37 of the MPGs, “Each Party shall use the 100-year time-horizon global warming potential (GWP) values from the IPCC Fifth Assessment Report, or 100-year time-horizon GWP values from a subsequent IPCC assessment report as agreed upon by the CMA” and each Party may, in addition, also use alternative metrics, describing those in the national inventory document. </a:t>
              </a:r>
            </a:p>
            <a:p>
              <a:pPr algn="just"/>
              <a:endParaRPr lang="en-US" sz="1600">
                <a:latin typeface="Frutiger LT Pro 57 Condensed" panose="020B0606020204020204" pitchFamily="34" charset="0"/>
              </a:endParaRPr>
            </a:p>
            <a:p>
              <a:pPr algn="just"/>
              <a:r>
                <a:rPr lang="en-US" sz="1600">
                  <a:latin typeface="Frutiger LT Pro 57 Condensed" panose="020B0606020204020204" pitchFamily="34" charset="0"/>
                </a:rPr>
                <a:t>Although data in the </a:t>
              </a:r>
              <a:r>
                <a:rPr lang="en-US" sz="1600" i="1">
                  <a:latin typeface="Frutiger LT Pro 57 Condensed" panose="020B0606020204020204" pitchFamily="34" charset="0"/>
                </a:rPr>
                <a:t>Software</a:t>
              </a:r>
              <a:r>
                <a:rPr lang="en-US" sz="1600">
                  <a:latin typeface="Frutiger LT Pro 57 Condensed" panose="020B0606020204020204" pitchFamily="34" charset="0"/>
                </a:rPr>
                <a:t> will be uploaded to the UNFCCC ETF Reporting tool in mass units, and CO</a:t>
              </a:r>
              <a:r>
                <a:rPr lang="en-US" sz="1600" baseline="-25000">
                  <a:latin typeface="Frutiger LT Pro 57 Condensed" panose="020B0606020204020204" pitchFamily="34" charset="0"/>
                </a:rPr>
                <a:t>2</a:t>
              </a:r>
              <a:r>
                <a:rPr lang="en-US" sz="1600">
                  <a:latin typeface="Frutiger LT Pro 57 Condensed" panose="020B0606020204020204" pitchFamily="34" charset="0"/>
                </a:rPr>
                <a:t> equivalent values calculated in that tool using AR5 values, it is critical that users using the IPCC </a:t>
              </a:r>
              <a:r>
                <a:rPr lang="en-US" sz="1600" i="1">
                  <a:latin typeface="Frutiger LT Pro 57 Condensed" panose="020B0606020204020204" pitchFamily="34" charset="0"/>
                </a:rPr>
                <a:t>Software</a:t>
              </a:r>
              <a:r>
                <a:rPr lang="en-US" sz="1600">
                  <a:latin typeface="Frutiger LT Pro 57 Condensed" panose="020B0606020204020204" pitchFamily="34" charset="0"/>
                </a:rPr>
                <a:t> to prepare a JSON file for upload to the UNFCCC tool also use AR5 values in the </a:t>
              </a:r>
              <a:r>
                <a:rPr lang="en-US" sz="1600" i="1">
                  <a:latin typeface="Frutiger LT Pro 57 Condensed" panose="020B0606020204020204" pitchFamily="34" charset="0"/>
                </a:rPr>
                <a:t>Software</a:t>
              </a:r>
              <a:r>
                <a:rPr lang="en-US" sz="1600">
                  <a:latin typeface="Frutiger LT Pro 57 Condensed" panose="020B0606020204020204" pitchFamily="34" charset="0"/>
                </a:rPr>
                <a:t>. This is necessary because data for F-gases in the IPPU sector, in some circumstances, will be included in the JSON file in CO</a:t>
              </a:r>
              <a:r>
                <a:rPr lang="en-US" sz="1600" baseline="-25000">
                  <a:latin typeface="Frutiger LT Pro 57 Condensed" panose="020B0606020204020204" pitchFamily="34" charset="0"/>
                </a:rPr>
                <a:t>2</a:t>
              </a:r>
              <a:r>
                <a:rPr lang="en-US" sz="1600">
                  <a:latin typeface="Frutiger LT Pro 57 Condensed" panose="020B0606020204020204" pitchFamily="34" charset="0"/>
                </a:rPr>
                <a:t> equivalents. To ensure the correct calculation of those CO</a:t>
              </a:r>
              <a:r>
                <a:rPr lang="en-US" sz="1600" baseline="-25000">
                  <a:latin typeface="Frutiger LT Pro 57 Condensed" panose="020B0606020204020204" pitchFamily="34" charset="0"/>
                </a:rPr>
                <a:t>2</a:t>
              </a:r>
              <a:r>
                <a:rPr lang="en-US" sz="1600">
                  <a:latin typeface="Frutiger LT Pro 57 Condensed" panose="020B0606020204020204" pitchFamily="34" charset="0"/>
                </a:rPr>
                <a:t> equivalents, AR5 values must be used in the IPCC </a:t>
              </a:r>
              <a:r>
                <a:rPr lang="en-US" sz="1600" i="1">
                  <a:latin typeface="Frutiger LT Pro 57 Condensed" panose="020B0606020204020204" pitchFamily="34" charset="0"/>
                </a:rPr>
                <a:t>Software. </a:t>
              </a:r>
              <a:r>
                <a:rPr lang="en-US">
                  <a:latin typeface="Frutiger LT Pro 57 Condensed" panose="020B0606020204020204" pitchFamily="34" charset="0"/>
                </a:rPr>
                <a:t> </a:t>
              </a:r>
            </a:p>
          </p:txBody>
        </p:sp>
        <p:sp>
          <p:nvSpPr>
            <p:cNvPr id="4" name="Wave 3">
              <a:extLst>
                <a:ext uri="{FF2B5EF4-FFF2-40B4-BE49-F238E27FC236}">
                  <a16:creationId xmlns:a16="http://schemas.microsoft.com/office/drawing/2014/main" id="{FF037ED5-253E-C36B-6E70-3C23A11348FC}"/>
                </a:ext>
              </a:extLst>
            </p:cNvPr>
            <p:cNvSpPr/>
            <p:nvPr/>
          </p:nvSpPr>
          <p:spPr>
            <a:xfrm>
              <a:off x="10919979" y="3789570"/>
              <a:ext cx="1103009"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grpSp>
        <p:nvGrpSpPr>
          <p:cNvPr id="11" name="Group 10">
            <a:extLst>
              <a:ext uri="{FF2B5EF4-FFF2-40B4-BE49-F238E27FC236}">
                <a16:creationId xmlns:a16="http://schemas.microsoft.com/office/drawing/2014/main" id="{3424B980-07E5-DD86-8E73-54D0D082C93D}"/>
              </a:ext>
            </a:extLst>
          </p:cNvPr>
          <p:cNvGrpSpPr/>
          <p:nvPr/>
        </p:nvGrpSpPr>
        <p:grpSpPr>
          <a:xfrm>
            <a:off x="336000" y="2151438"/>
            <a:ext cx="11520000" cy="648000"/>
            <a:chOff x="211718" y="2821206"/>
            <a:chExt cx="11768563" cy="659630"/>
          </a:xfrm>
        </p:grpSpPr>
        <p:pic>
          <p:nvPicPr>
            <p:cNvPr id="8" name="Picture 7">
              <a:extLst>
                <a:ext uri="{FF2B5EF4-FFF2-40B4-BE49-F238E27FC236}">
                  <a16:creationId xmlns:a16="http://schemas.microsoft.com/office/drawing/2014/main" id="{244503CF-1005-A5ED-D31A-52A4BFDF3A09}"/>
                </a:ext>
              </a:extLst>
            </p:cNvPr>
            <p:cNvPicPr>
              <a:picLocks noChangeAspect="1"/>
            </p:cNvPicPr>
            <p:nvPr/>
          </p:nvPicPr>
          <p:blipFill>
            <a:blip r:embed="rId2"/>
            <a:stretch>
              <a:fillRect/>
            </a:stretch>
          </p:blipFill>
          <p:spPr>
            <a:xfrm>
              <a:off x="211718" y="3238432"/>
              <a:ext cx="11768563" cy="242404"/>
            </a:xfrm>
            <a:prstGeom prst="rect">
              <a:avLst/>
            </a:prstGeom>
          </p:spPr>
        </p:pic>
        <p:cxnSp>
          <p:nvCxnSpPr>
            <p:cNvPr id="10" name="Straight Arrow Connector 9">
              <a:extLst>
                <a:ext uri="{FF2B5EF4-FFF2-40B4-BE49-F238E27FC236}">
                  <a16:creationId xmlns:a16="http://schemas.microsoft.com/office/drawing/2014/main" id="{FEC4AFCE-7A48-19D1-E533-F3696BFAC28C}"/>
                </a:ext>
              </a:extLst>
            </p:cNvPr>
            <p:cNvCxnSpPr/>
            <p:nvPr/>
          </p:nvCxnSpPr>
          <p:spPr>
            <a:xfrm>
              <a:off x="7098518" y="2821206"/>
              <a:ext cx="0" cy="3726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FE5DDB66-6279-337D-9B8B-92039F726384}"/>
              </a:ext>
            </a:extLst>
          </p:cNvPr>
          <p:cNvSpPr txBox="1">
            <a:spLocks/>
          </p:cNvSpPr>
          <p:nvPr/>
        </p:nvSpPr>
        <p:spPr>
          <a:xfrm>
            <a:off x="12000" y="2328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Set default CO</a:t>
            </a:r>
            <a:r>
              <a:rPr lang="en-GB" sz="3300" b="1" baseline="-25000">
                <a:solidFill>
                  <a:srgbClr val="990002"/>
                </a:solidFill>
                <a:effectLst>
                  <a:outerShdw blurRad="38100" dist="38100" dir="2700000" algn="tl">
                    <a:srgbClr val="000000">
                      <a:alpha val="43137"/>
                    </a:srgbClr>
                  </a:outerShdw>
                </a:effectLst>
              </a:rPr>
              <a:t>2</a:t>
            </a:r>
            <a:r>
              <a:rPr lang="en-GB" sz="3300" b="1">
                <a:solidFill>
                  <a:srgbClr val="990002"/>
                </a:solidFill>
                <a:effectLst>
                  <a:outerShdw blurRad="38100" dist="38100" dir="2700000" algn="tl">
                    <a:srgbClr val="000000">
                      <a:alpha val="43137"/>
                    </a:srgbClr>
                  </a:outerShdw>
                </a:effectLst>
              </a:rPr>
              <a:t> Equivalent type for use in </a:t>
            </a:r>
            <a:r>
              <a:rPr lang="en-GB" sz="3300" b="1" i="1">
                <a:solidFill>
                  <a:srgbClr val="990002"/>
                </a:solidFill>
                <a:effectLst>
                  <a:outerShdw blurRad="38100" dist="38100" dir="2700000" algn="tl">
                    <a:srgbClr val="000000">
                      <a:alpha val="43137"/>
                    </a:srgbClr>
                  </a:outerShdw>
                </a:effectLst>
              </a:rPr>
              <a:t>Software</a:t>
            </a:r>
          </a:p>
        </p:txBody>
      </p:sp>
    </p:spTree>
    <p:extLst>
      <p:ext uri="{BB962C8B-B14F-4D97-AF65-F5344CB8AC3E}">
        <p14:creationId xmlns:p14="http://schemas.microsoft.com/office/powerpoint/2010/main" val="228196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08049" y="856357"/>
            <a:ext cx="7429451" cy="5170646"/>
          </a:xfrm>
          <a:prstGeom prst="rect">
            <a:avLst/>
          </a:prstGeom>
          <a:noFill/>
        </p:spPr>
        <p:txBody>
          <a:bodyPr wrap="square" rtlCol="0">
            <a:spAutoFit/>
          </a:bodyPr>
          <a:lstStyle/>
          <a:p>
            <a:pPr>
              <a:lnSpc>
                <a:spcPct val="90000"/>
              </a:lnSpc>
              <a:spcBef>
                <a:spcPts val="300"/>
              </a:spcBef>
              <a:spcAft>
                <a:spcPts val="300"/>
              </a:spcAft>
            </a:pPr>
            <a:r>
              <a:rPr lang="en-US" b="1" dirty="0">
                <a:solidFill>
                  <a:srgbClr val="0070C0"/>
                </a:solidFill>
                <a:latin typeface="Frutiger LT Std 57 Cn" panose="020B0606020204020204" pitchFamily="34" charset="0"/>
              </a:rPr>
              <a:t>To add, delete or modify users of the currently open database: </a:t>
            </a:r>
            <a:endParaRPr lang="en-US" b="1" i="1" dirty="0">
              <a:solidFill>
                <a:srgbClr val="0070C0"/>
              </a:solidFill>
              <a:latin typeface="Frutiger LT Std 57 Cn" panose="020B0606020204020204" pitchFamily="34" charset="0"/>
            </a:endParaRPr>
          </a:p>
          <a:p>
            <a:pPr marL="342900" indent="-342900">
              <a:lnSpc>
                <a:spcPct val="90000"/>
              </a:lnSpc>
              <a:spcBef>
                <a:spcPts val="300"/>
              </a:spcBef>
              <a:spcAft>
                <a:spcPts val="300"/>
              </a:spcAft>
              <a:buAutoNum type="arabicPeriod"/>
            </a:pPr>
            <a:r>
              <a:rPr lang="en-US" dirty="0">
                <a:solidFill>
                  <a:srgbClr val="0070C0"/>
                </a:solidFill>
                <a:latin typeface="Frutiger LT Std 57 Cn" panose="020B0606020204020204" pitchFamily="34" charset="0"/>
              </a:rPr>
              <a:t>On the main menu, </a:t>
            </a:r>
            <a:r>
              <a:rPr lang="en-US" b="1" dirty="0">
                <a:solidFill>
                  <a:srgbClr val="0070C0"/>
                </a:solidFill>
                <a:latin typeface="Frutiger LT Std 57 Cn" panose="020B0606020204020204" pitchFamily="34" charset="0"/>
              </a:rPr>
              <a:t>select Administrate </a:t>
            </a:r>
          </a:p>
          <a:p>
            <a:pPr marL="342900" indent="-342900">
              <a:lnSpc>
                <a:spcPct val="90000"/>
              </a:lnSpc>
              <a:spcBef>
                <a:spcPts val="300"/>
              </a:spcBef>
              <a:spcAft>
                <a:spcPts val="300"/>
              </a:spcAft>
              <a:buAutoNum type="arabicPeriod"/>
            </a:pPr>
            <a:r>
              <a:rPr lang="en-US" b="1" dirty="0">
                <a:solidFill>
                  <a:srgbClr val="0070C0"/>
                </a:solidFill>
                <a:latin typeface="Frutiger LT Std 57 Cn" panose="020B0606020204020204" pitchFamily="34" charset="0"/>
              </a:rPr>
              <a:t>Select Users</a:t>
            </a:r>
          </a:p>
          <a:p>
            <a:pPr>
              <a:lnSpc>
                <a:spcPct val="90000"/>
              </a:lnSpc>
              <a:spcBef>
                <a:spcPts val="300"/>
              </a:spcBef>
              <a:spcAft>
                <a:spcPts val="300"/>
              </a:spcAft>
            </a:pPr>
            <a:endParaRPr lang="en-US" b="1" dirty="0">
              <a:solidFill>
                <a:srgbClr val="0070C0"/>
              </a:solidFill>
              <a:latin typeface="Frutiger LT Std 57 Cn" panose="020B0606020204020204" pitchFamily="34" charset="0"/>
            </a:endParaRPr>
          </a:p>
          <a:p>
            <a:pPr>
              <a:lnSpc>
                <a:spcPct val="90000"/>
              </a:lnSpc>
              <a:spcBef>
                <a:spcPts val="300"/>
              </a:spcBef>
              <a:spcAft>
                <a:spcPts val="300"/>
              </a:spcAft>
            </a:pPr>
            <a:r>
              <a:rPr lang="en-US" sz="2800" b="1" dirty="0">
                <a:solidFill>
                  <a:srgbClr val="0070C0"/>
                </a:solidFill>
                <a:latin typeface="Frutiger LT Std 57 Cn" panose="020B0606020204020204" pitchFamily="34" charset="0"/>
              </a:rPr>
              <a:t>List of Users </a:t>
            </a:r>
          </a:p>
          <a:p>
            <a:pPr>
              <a:spcBef>
                <a:spcPts val="300"/>
              </a:spcBef>
              <a:spcAft>
                <a:spcPts val="300"/>
              </a:spcAft>
            </a:pPr>
            <a:r>
              <a:rPr lang="en-US" sz="1800" b="0" i="0" u="none" strike="noStrike" baseline="0" dirty="0">
                <a:solidFill>
                  <a:srgbClr val="0070C0"/>
                </a:solidFill>
                <a:latin typeface="Frutiger LT Std 57 Cn" panose="020B0606020204020204" pitchFamily="34" charset="0"/>
              </a:rPr>
              <a:t>This section contains the list of all users defined in the database,  divided </a:t>
            </a:r>
            <a:br>
              <a:rPr lang="en-US" sz="1800" b="0" i="0" u="none" strike="noStrike" baseline="0" dirty="0">
                <a:solidFill>
                  <a:srgbClr val="0070C0"/>
                </a:solidFill>
                <a:latin typeface="Frutiger LT Std 57 Cn" panose="020B0606020204020204" pitchFamily="34" charset="0"/>
              </a:rPr>
            </a:br>
            <a:r>
              <a:rPr lang="en-US" sz="1800" b="0" i="0" u="none" strike="noStrike" baseline="0" dirty="0">
                <a:solidFill>
                  <a:srgbClr val="0070C0"/>
                </a:solidFill>
                <a:latin typeface="Frutiger LT Std 57 Cn" panose="020B0606020204020204" pitchFamily="34" charset="0"/>
              </a:rPr>
              <a:t>into two groups: </a:t>
            </a:r>
          </a:p>
          <a:p>
            <a:pPr marL="361950" indent="-361950">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Std 57 Cn" panose="020B0606020204020204" pitchFamily="34" charset="0"/>
              </a:rPr>
              <a:t>Superusers – </a:t>
            </a:r>
            <a:r>
              <a:rPr lang="en-US" sz="1800" b="0" i="0" u="none" strike="noStrike" baseline="0" dirty="0">
                <a:solidFill>
                  <a:srgbClr val="0070C0"/>
                </a:solidFill>
                <a:latin typeface="Frutiger LT Std 57 Cn" panose="020B0606020204020204" pitchFamily="34" charset="0"/>
              </a:rPr>
              <a:t>contains the list of all Superusers. User marked in blue represents the currently logged in user. Following </a:t>
            </a:r>
            <a:r>
              <a:rPr lang="en-US" sz="1800" b="0" i="0" u="none" strike="noStrike" baseline="0" dirty="0" err="1">
                <a:solidFill>
                  <a:srgbClr val="0070C0"/>
                </a:solidFill>
                <a:latin typeface="Frutiger LT Std 57 Cn" panose="020B0606020204020204" pitchFamily="34" charset="0"/>
              </a:rPr>
              <a:t>rights&amp;restrictions</a:t>
            </a:r>
            <a:r>
              <a:rPr lang="en-US" sz="1800" b="0" i="0" u="none" strike="noStrike" baseline="0" dirty="0">
                <a:solidFill>
                  <a:srgbClr val="0070C0"/>
                </a:solidFill>
                <a:latin typeface="Frutiger LT Std 57 Cn" panose="020B0606020204020204" pitchFamily="34" charset="0"/>
              </a:rPr>
              <a:t> apply for Superusers: </a:t>
            </a:r>
          </a:p>
          <a:p>
            <a:pPr marL="742950" lvl="1" indent="-285750">
              <a:spcBef>
                <a:spcPts val="300"/>
              </a:spcBef>
              <a:spcAft>
                <a:spcPts val="300"/>
              </a:spcAft>
              <a:buFont typeface="Arial" panose="020B0604020202020204" pitchFamily="34" charset="0"/>
              <a:buChar char="•"/>
            </a:pPr>
            <a:r>
              <a:rPr lang="en-US" b="0" i="0" u="none" strike="noStrike" baseline="0" dirty="0">
                <a:solidFill>
                  <a:srgbClr val="0070C0"/>
                </a:solidFill>
                <a:latin typeface="Frutiger LT Std 57 Cn" panose="020B0606020204020204" pitchFamily="34" charset="0"/>
              </a:rPr>
              <a:t>Currently logged in superuser is prohibited to delete itself. </a:t>
            </a:r>
          </a:p>
          <a:p>
            <a:pPr marL="742950" lvl="1" indent="-285750">
              <a:spcBef>
                <a:spcPts val="300"/>
              </a:spcBef>
              <a:spcAft>
                <a:spcPts val="300"/>
              </a:spcAft>
              <a:buFont typeface="Arial" panose="020B0604020202020204" pitchFamily="34" charset="0"/>
              <a:buChar char="•"/>
            </a:pPr>
            <a:r>
              <a:rPr lang="en-US" b="0" i="0" u="none" strike="noStrike" baseline="0" dirty="0">
                <a:solidFill>
                  <a:srgbClr val="0070C0"/>
                </a:solidFill>
                <a:latin typeface="Frutiger LT Std 57 Cn" panose="020B0606020204020204" pitchFamily="34" charset="0"/>
              </a:rPr>
              <a:t>All worksheets can be visualized and edited.</a:t>
            </a:r>
          </a:p>
          <a:p>
            <a:pPr>
              <a:spcBef>
                <a:spcPts val="300"/>
              </a:spcBef>
              <a:spcAft>
                <a:spcPts val="300"/>
              </a:spcAft>
            </a:pPr>
            <a:endParaRPr lang="en-US" sz="1800" b="0" i="0" u="none" strike="noStrike" baseline="0" dirty="0">
              <a:solidFill>
                <a:srgbClr val="0070C0"/>
              </a:solidFill>
              <a:latin typeface="Frutiger LT Std 57 Cn" panose="020B0606020204020204" pitchFamily="34" charset="0"/>
            </a:endParaRPr>
          </a:p>
          <a:p>
            <a:pPr marL="361950" indent="-361950">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Std 57 Cn" panose="020B0606020204020204" pitchFamily="34" charset="0"/>
              </a:rPr>
              <a:t>Users – </a:t>
            </a:r>
            <a:r>
              <a:rPr lang="en-US" sz="1800" b="0" i="0" u="none" strike="noStrike" baseline="0" dirty="0">
                <a:solidFill>
                  <a:srgbClr val="0070C0"/>
                </a:solidFill>
                <a:latin typeface="Frutiger LT Std 57 Cn" panose="020B0606020204020204" pitchFamily="34" charset="0"/>
              </a:rPr>
              <a:t>contains the list of ordinary users. </a:t>
            </a:r>
            <a:r>
              <a:rPr lang="en-US" dirty="0">
                <a:solidFill>
                  <a:srgbClr val="0070C0"/>
                </a:solidFill>
                <a:latin typeface="Frutiger LT Std 57 Cn" panose="020B0606020204020204" pitchFamily="34" charset="0"/>
              </a:rPr>
              <a:t>The f</a:t>
            </a:r>
            <a:r>
              <a:rPr lang="en-US" sz="1800" b="0" i="0" u="none" strike="noStrike" baseline="0" dirty="0">
                <a:solidFill>
                  <a:srgbClr val="0070C0"/>
                </a:solidFill>
                <a:latin typeface="Frutiger LT Std 57 Cn" panose="020B0606020204020204" pitchFamily="34" charset="0"/>
              </a:rPr>
              <a:t>ollowing restrictions apply: </a:t>
            </a:r>
          </a:p>
          <a:p>
            <a:pPr marL="714375" lvl="1" indent="-352425">
              <a:spcBef>
                <a:spcPts val="300"/>
              </a:spcBef>
              <a:spcAft>
                <a:spcPts val="300"/>
              </a:spcAft>
              <a:buFont typeface="Wingdings" panose="05000000000000000000" pitchFamily="2" charset="2"/>
              <a:buChar char="Ø"/>
            </a:pPr>
            <a:r>
              <a:rPr lang="en-US" b="0" i="0" u="none" strike="noStrike" baseline="0" dirty="0">
                <a:solidFill>
                  <a:srgbClr val="0070C0"/>
                </a:solidFill>
                <a:latin typeface="Frutiger LT Std 57 Cn" panose="020B0606020204020204" pitchFamily="34" charset="0"/>
              </a:rPr>
              <a:t>Access to Administrate section of the </a:t>
            </a:r>
            <a:r>
              <a:rPr lang="en-US" b="0" i="1" u="none" strike="noStrike" baseline="0" dirty="0">
                <a:solidFill>
                  <a:srgbClr val="0070C0"/>
                </a:solidFill>
                <a:latin typeface="Frutiger LT Std 57 Cn" panose="020B0606020204020204" pitchFamily="34" charset="0"/>
              </a:rPr>
              <a:t>Software</a:t>
            </a:r>
            <a:r>
              <a:rPr lang="en-US" b="0" i="0" u="none" strike="noStrike" baseline="0" dirty="0">
                <a:solidFill>
                  <a:srgbClr val="0070C0"/>
                </a:solidFill>
                <a:latin typeface="Frutiger LT Std 57 Cn" panose="020B0606020204020204" pitchFamily="34" charset="0"/>
              </a:rPr>
              <a:t> is prohibited. </a:t>
            </a:r>
          </a:p>
          <a:p>
            <a:pPr marL="714375" lvl="1" indent="-352425">
              <a:spcBef>
                <a:spcPts val="300"/>
              </a:spcBef>
              <a:spcAft>
                <a:spcPts val="300"/>
              </a:spcAft>
              <a:buFont typeface="Wingdings" panose="05000000000000000000" pitchFamily="2" charset="2"/>
              <a:buChar char="Ø"/>
            </a:pPr>
            <a:r>
              <a:rPr lang="en-US" sz="1800" b="0" i="0" u="none" strike="noStrike" baseline="0" dirty="0">
                <a:solidFill>
                  <a:srgbClr val="0070C0"/>
                </a:solidFill>
                <a:latin typeface="Frutiger LT Std 57 Cn" panose="020B0606020204020204" pitchFamily="34" charset="0"/>
              </a:rPr>
              <a:t>Can visualize and edit only worksheets specified as </a:t>
            </a:r>
            <a:r>
              <a:rPr lang="en-US" sz="1800" b="0" i="1" u="none" strike="noStrike" baseline="0" dirty="0">
                <a:solidFill>
                  <a:srgbClr val="0070C0"/>
                </a:solidFill>
                <a:latin typeface="Frutiger LT Std 57 Cn" panose="020B0606020204020204" pitchFamily="34" charset="0"/>
              </a:rPr>
              <a:t>Allowed Worksheets </a:t>
            </a:r>
            <a:endParaRPr lang="en-US" dirty="0">
              <a:solidFill>
                <a:srgbClr val="0070C0"/>
              </a:solidFill>
              <a:latin typeface="Frutiger LT Std 57 Cn"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24871"/>
            <a:ext cx="12168000" cy="540000"/>
          </a:xfrm>
        </p:spPr>
        <p:txBody>
          <a:bodyPr>
            <a:noAutofit/>
          </a:bodyPr>
          <a:lstStyle/>
          <a:p>
            <a:r>
              <a:rPr lang="en-US" sz="3300" b="1" dirty="0">
                <a:solidFill>
                  <a:srgbClr val="990002"/>
                </a:solidFill>
                <a:effectLst>
                  <a:outerShdw blurRad="38100" dist="38100" dir="2700000" algn="tl">
                    <a:srgbClr val="000000">
                      <a:alpha val="43137"/>
                    </a:srgbClr>
                  </a:outerShdw>
                </a:effectLst>
              </a:rPr>
              <a:t>Define Database’s Users </a:t>
            </a:r>
          </a:p>
        </p:txBody>
      </p:sp>
      <p:pic>
        <p:nvPicPr>
          <p:cNvPr id="7" name="Picture 6">
            <a:extLst>
              <a:ext uri="{FF2B5EF4-FFF2-40B4-BE49-F238E27FC236}">
                <a16:creationId xmlns:a16="http://schemas.microsoft.com/office/drawing/2014/main" id="{089FC022-CAEE-99BA-A2B4-F785B3AD5F5B}"/>
              </a:ext>
            </a:extLst>
          </p:cNvPr>
          <p:cNvPicPr>
            <a:picLocks noChangeAspect="1"/>
          </p:cNvPicPr>
          <p:nvPr/>
        </p:nvPicPr>
        <p:blipFill>
          <a:blip r:embed="rId2"/>
          <a:stretch>
            <a:fillRect/>
          </a:stretch>
        </p:blipFill>
        <p:spPr>
          <a:xfrm>
            <a:off x="7809095" y="907611"/>
            <a:ext cx="4074856" cy="3799171"/>
          </a:xfrm>
          <a:prstGeom prst="rect">
            <a:avLst/>
          </a:prstGeom>
        </p:spPr>
      </p:pic>
      <p:sp>
        <p:nvSpPr>
          <p:cNvPr id="8" name="Rectangle: Rounded Corners 7">
            <a:extLst>
              <a:ext uri="{FF2B5EF4-FFF2-40B4-BE49-F238E27FC236}">
                <a16:creationId xmlns:a16="http://schemas.microsoft.com/office/drawing/2014/main" id="{971D8F28-F232-0A89-8877-075E582D5889}"/>
              </a:ext>
            </a:extLst>
          </p:cNvPr>
          <p:cNvSpPr/>
          <p:nvPr/>
        </p:nvSpPr>
        <p:spPr>
          <a:xfrm>
            <a:off x="7809095" y="1192696"/>
            <a:ext cx="1231171" cy="199577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C4583AB-8888-2218-9572-28B7CFB34085}"/>
              </a:ext>
            </a:extLst>
          </p:cNvPr>
          <p:cNvSpPr/>
          <p:nvPr/>
        </p:nvSpPr>
        <p:spPr>
          <a:xfrm>
            <a:off x="9083910" y="1548777"/>
            <a:ext cx="1979897" cy="283254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264AA-70C9-7281-6689-EDFA12845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67B61-C191-9BE0-31A4-17F76F1DF2EE}"/>
              </a:ext>
            </a:extLst>
          </p:cNvPr>
          <p:cNvSpPr txBox="1">
            <a:spLocks/>
          </p:cNvSpPr>
          <p:nvPr/>
        </p:nvSpPr>
        <p:spPr>
          <a:xfrm>
            <a:off x="6096000" y="215051"/>
            <a:ext cx="3240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latin typeface="+mn-lt"/>
              </a:rPr>
              <a:t>Table of Contents</a:t>
            </a:r>
            <a:endParaRPr lang="en-GB" sz="3300" b="1" dirty="0">
              <a:solidFill>
                <a:srgbClr val="990002"/>
              </a:solidFill>
              <a:effectLst>
                <a:outerShdw blurRad="38100" dist="38100" dir="2700000" algn="tl">
                  <a:srgbClr val="000000">
                    <a:alpha val="43137"/>
                  </a:srgbClr>
                </a:outerShdw>
              </a:effectLst>
              <a:latin typeface="+mn-lt"/>
            </a:endParaRPr>
          </a:p>
        </p:txBody>
      </p:sp>
      <p:graphicFrame>
        <p:nvGraphicFramePr>
          <p:cNvPr id="5" name="Table 4">
            <a:extLst>
              <a:ext uri="{FF2B5EF4-FFF2-40B4-BE49-F238E27FC236}">
                <a16:creationId xmlns:a16="http://schemas.microsoft.com/office/drawing/2014/main" id="{D66F9EB9-1D3D-BAE3-DDFE-D5543ABFBB79}"/>
              </a:ext>
            </a:extLst>
          </p:cNvPr>
          <p:cNvGraphicFramePr>
            <a:graphicFrameLocks noGrp="1"/>
          </p:cNvGraphicFramePr>
          <p:nvPr>
            <p:extLst>
              <p:ext uri="{D42A27DB-BD31-4B8C-83A1-F6EECF244321}">
                <p14:modId xmlns:p14="http://schemas.microsoft.com/office/powerpoint/2010/main" val="368357623"/>
              </p:ext>
            </p:extLst>
          </p:nvPr>
        </p:nvGraphicFramePr>
        <p:xfrm>
          <a:off x="696000" y="368685"/>
          <a:ext cx="4320000" cy="6120630"/>
        </p:xfrm>
        <a:graphic>
          <a:graphicData uri="http://schemas.openxmlformats.org/drawingml/2006/table">
            <a:tbl>
              <a:tblPr firstRow="1" bandRow="1">
                <a:tableStyleId>{5C22544A-7EE6-4342-B048-85BDC9FD1C3A}</a:tableStyleId>
              </a:tblPr>
              <a:tblGrid>
                <a:gridCol w="3151980">
                  <a:extLst>
                    <a:ext uri="{9D8B030D-6E8A-4147-A177-3AD203B41FA5}">
                      <a16:colId xmlns:a16="http://schemas.microsoft.com/office/drawing/2014/main" val="775342431"/>
                    </a:ext>
                  </a:extLst>
                </a:gridCol>
                <a:gridCol w="1168020">
                  <a:extLst>
                    <a:ext uri="{9D8B030D-6E8A-4147-A177-3AD203B41FA5}">
                      <a16:colId xmlns:a16="http://schemas.microsoft.com/office/drawing/2014/main" val="4256978140"/>
                    </a:ext>
                  </a:extLst>
                </a:gridCol>
              </a:tblGrid>
              <a:tr h="340035">
                <a:tc>
                  <a:txBody>
                    <a:bodyPr/>
                    <a:lstStyle/>
                    <a:p>
                      <a:r>
                        <a:rPr lang="en-US" sz="1600" dirty="0"/>
                        <a:t>Topic </a:t>
                      </a:r>
                    </a:p>
                  </a:txBody>
                  <a:tcPr anchor="ctr"/>
                </a:tc>
                <a:tc>
                  <a:txBody>
                    <a:bodyPr/>
                    <a:lstStyle/>
                    <a:p>
                      <a:pPr algn="ctr"/>
                      <a:r>
                        <a:rPr lang="en-US" sz="1600" dirty="0"/>
                        <a:t>Slides </a:t>
                      </a:r>
                    </a:p>
                  </a:txBody>
                  <a:tcPr anchor="ctr"/>
                </a:tc>
                <a:extLst>
                  <a:ext uri="{0D108BD9-81ED-4DB2-BD59-A6C34878D82A}">
                    <a16:rowId xmlns:a16="http://schemas.microsoft.com/office/drawing/2014/main" val="3542078208"/>
                  </a:ext>
                </a:extLst>
              </a:tr>
              <a:tr h="340035">
                <a:tc>
                  <a:txBody>
                    <a:bodyPr/>
                    <a:lstStyle/>
                    <a:p>
                      <a:r>
                        <a:rPr lang="en-US" sz="1600" dirty="0">
                          <a:hlinkClick r:id="rId2" action="ppaction://hlinksldjump"/>
                        </a:rPr>
                        <a:t>Introduction to the Software</a:t>
                      </a:r>
                      <a:endParaRPr lang="en-US" sz="1600" dirty="0"/>
                    </a:p>
                  </a:txBody>
                  <a:tcPr anchor="ctr"/>
                </a:tc>
                <a:tc>
                  <a:txBody>
                    <a:bodyPr/>
                    <a:lstStyle/>
                    <a:p>
                      <a:pPr algn="ctr"/>
                      <a:r>
                        <a:rPr lang="en-US" sz="1600" dirty="0"/>
                        <a:t>6-20</a:t>
                      </a:r>
                    </a:p>
                  </a:txBody>
                  <a:tcPr anchor="ctr"/>
                </a:tc>
                <a:extLst>
                  <a:ext uri="{0D108BD9-81ED-4DB2-BD59-A6C34878D82A}">
                    <a16:rowId xmlns:a16="http://schemas.microsoft.com/office/drawing/2014/main" val="2597461612"/>
                  </a:ext>
                </a:extLst>
              </a:tr>
              <a:tr h="340035">
                <a:tc>
                  <a:txBody>
                    <a:bodyPr/>
                    <a:lstStyle/>
                    <a:p>
                      <a:r>
                        <a:rPr lang="en-US" sz="1600">
                          <a:hlinkClick r:id="rId3" action="ppaction://hlinksldjump"/>
                        </a:rPr>
                        <a:t>First run</a:t>
                      </a:r>
                      <a:endParaRPr lang="en-US" sz="1600"/>
                    </a:p>
                  </a:txBody>
                  <a:tcPr anchor="ctr"/>
                </a:tc>
                <a:tc>
                  <a:txBody>
                    <a:bodyPr/>
                    <a:lstStyle/>
                    <a:p>
                      <a:pPr algn="ctr"/>
                      <a:r>
                        <a:rPr lang="en-US" sz="1600" dirty="0"/>
                        <a:t>21-30</a:t>
                      </a:r>
                    </a:p>
                  </a:txBody>
                  <a:tcPr anchor="ctr"/>
                </a:tc>
                <a:extLst>
                  <a:ext uri="{0D108BD9-81ED-4DB2-BD59-A6C34878D82A}">
                    <a16:rowId xmlns:a16="http://schemas.microsoft.com/office/drawing/2014/main" val="3379256993"/>
                  </a:ext>
                </a:extLst>
              </a:tr>
              <a:tr h="340035">
                <a:tc>
                  <a:txBody>
                    <a:bodyPr/>
                    <a:lstStyle/>
                    <a:p>
                      <a:r>
                        <a:rPr lang="en-US" sz="1600" dirty="0">
                          <a:hlinkClick r:id="rId4" action="ppaction://hlinksldjump"/>
                        </a:rPr>
                        <a:t>Set </a:t>
                      </a:r>
                      <a:r>
                        <a:rPr lang="en-US" sz="1600" i="1" dirty="0">
                          <a:hlinkClick r:id="rId4" action="ppaction://hlinksldjump"/>
                        </a:rPr>
                        <a:t>Software </a:t>
                      </a:r>
                      <a:r>
                        <a:rPr lang="en-US" sz="1600" i="0" dirty="0">
                          <a:hlinkClick r:id="rId4" action="ppaction://hlinksldjump"/>
                        </a:rPr>
                        <a:t>Preferences</a:t>
                      </a:r>
                      <a:endParaRPr lang="en-US" sz="1600" dirty="0"/>
                    </a:p>
                  </a:txBody>
                  <a:tcPr anchor="ctr"/>
                </a:tc>
                <a:tc>
                  <a:txBody>
                    <a:bodyPr/>
                    <a:lstStyle/>
                    <a:p>
                      <a:pPr algn="ctr"/>
                      <a:r>
                        <a:rPr lang="en-US" sz="1600" dirty="0"/>
                        <a:t>31-33</a:t>
                      </a:r>
                    </a:p>
                  </a:txBody>
                  <a:tcPr anchor="ctr"/>
                </a:tc>
                <a:extLst>
                  <a:ext uri="{0D108BD9-81ED-4DB2-BD59-A6C34878D82A}">
                    <a16:rowId xmlns:a16="http://schemas.microsoft.com/office/drawing/2014/main" val="166505902"/>
                  </a:ext>
                </a:extLst>
              </a:tr>
              <a:tr h="340035">
                <a:tc>
                  <a:txBody>
                    <a:bodyPr/>
                    <a:lstStyle/>
                    <a:p>
                      <a:r>
                        <a:rPr lang="en-US" sz="1600">
                          <a:hlinkClick r:id="rId5" action="ppaction://hlinksldjump"/>
                        </a:rPr>
                        <a:t>Set Database Preferences</a:t>
                      </a:r>
                      <a:endParaRPr lang="en-US" sz="1600"/>
                    </a:p>
                  </a:txBody>
                  <a:tcPr anchor="ctr"/>
                </a:tc>
                <a:tc>
                  <a:txBody>
                    <a:bodyPr/>
                    <a:lstStyle/>
                    <a:p>
                      <a:pPr algn="ctr"/>
                      <a:r>
                        <a:rPr lang="en-US" sz="1600" dirty="0"/>
                        <a:t>34-49</a:t>
                      </a:r>
                    </a:p>
                  </a:txBody>
                  <a:tcPr anchor="ctr"/>
                </a:tc>
                <a:extLst>
                  <a:ext uri="{0D108BD9-81ED-4DB2-BD59-A6C34878D82A}">
                    <a16:rowId xmlns:a16="http://schemas.microsoft.com/office/drawing/2014/main" val="3707507358"/>
                  </a:ext>
                </a:extLst>
              </a:tr>
              <a:tr h="340035">
                <a:tc>
                  <a:txBody>
                    <a:bodyPr/>
                    <a:lstStyle/>
                    <a:p>
                      <a:r>
                        <a:rPr lang="en-US" sz="1600">
                          <a:hlinkClick r:id="rId6" action="ppaction://hlinksldjump"/>
                        </a:rPr>
                        <a:t>Creating/Initializing a New Database</a:t>
                      </a:r>
                      <a:endParaRPr lang="en-US" sz="1600"/>
                    </a:p>
                  </a:txBody>
                  <a:tcPr anchor="ctr"/>
                </a:tc>
                <a:tc>
                  <a:txBody>
                    <a:bodyPr/>
                    <a:lstStyle/>
                    <a:p>
                      <a:pPr algn="ctr"/>
                      <a:r>
                        <a:rPr lang="en-US" sz="1600" dirty="0"/>
                        <a:t>50-55 </a:t>
                      </a:r>
                    </a:p>
                  </a:txBody>
                  <a:tcPr anchor="ctr"/>
                </a:tc>
                <a:extLst>
                  <a:ext uri="{0D108BD9-81ED-4DB2-BD59-A6C34878D82A}">
                    <a16:rowId xmlns:a16="http://schemas.microsoft.com/office/drawing/2014/main" val="1559556791"/>
                  </a:ext>
                </a:extLst>
              </a:tr>
              <a:tr h="340035">
                <a:tc>
                  <a:txBody>
                    <a:bodyPr/>
                    <a:lstStyle/>
                    <a:p>
                      <a:r>
                        <a:rPr lang="en-US" sz="1600" dirty="0">
                          <a:hlinkClick r:id="rId7" action="ppaction://hlinksldjump"/>
                        </a:rPr>
                        <a:t>Navigation and Functionalities</a:t>
                      </a:r>
                      <a:endParaRPr lang="en-US" sz="1600" dirty="0"/>
                    </a:p>
                  </a:txBody>
                  <a:tcPr anchor="ctr"/>
                </a:tc>
                <a:tc>
                  <a:txBody>
                    <a:bodyPr/>
                    <a:lstStyle/>
                    <a:p>
                      <a:pPr algn="ctr"/>
                      <a:r>
                        <a:rPr lang="en-US" sz="1600" dirty="0"/>
                        <a:t>56-128</a:t>
                      </a:r>
                    </a:p>
                  </a:txBody>
                  <a:tcPr anchor="ctr"/>
                </a:tc>
                <a:extLst>
                  <a:ext uri="{0D108BD9-81ED-4DB2-BD59-A6C34878D82A}">
                    <a16:rowId xmlns:a16="http://schemas.microsoft.com/office/drawing/2014/main" val="3423542714"/>
                  </a:ext>
                </a:extLst>
              </a:tr>
              <a:tr h="340035">
                <a:tc>
                  <a:txBody>
                    <a:bodyPr/>
                    <a:lstStyle/>
                    <a:p>
                      <a:pPr marL="285750" indent="-285750">
                        <a:buFont typeface="Wingdings" panose="05000000000000000000" pitchFamily="2" charset="2"/>
                        <a:buChar char="ü"/>
                      </a:pPr>
                      <a:r>
                        <a:rPr lang="en-US" sz="1600">
                          <a:hlinkClick r:id="rId8" action="ppaction://hlinksldjump"/>
                        </a:rPr>
                        <a:t>Main Window</a:t>
                      </a:r>
                      <a:endParaRPr lang="en-US" sz="1600"/>
                    </a:p>
                  </a:txBody>
                  <a:tcPr anchor="ctr"/>
                </a:tc>
                <a:tc>
                  <a:txBody>
                    <a:bodyPr/>
                    <a:lstStyle/>
                    <a:p>
                      <a:pPr algn="ctr"/>
                      <a:r>
                        <a:rPr lang="en-US" sz="1600" dirty="0"/>
                        <a:t>57-58</a:t>
                      </a:r>
                    </a:p>
                  </a:txBody>
                  <a:tcPr anchor="ctr"/>
                </a:tc>
                <a:extLst>
                  <a:ext uri="{0D108BD9-81ED-4DB2-BD59-A6C34878D82A}">
                    <a16:rowId xmlns:a16="http://schemas.microsoft.com/office/drawing/2014/main" val="1225724832"/>
                  </a:ext>
                </a:extLst>
              </a:tr>
              <a:tr h="340035">
                <a:tc>
                  <a:txBody>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hlinkClick r:id="rId9" action="ppaction://hlinksldjump"/>
                        </a:rPr>
                        <a:t>Application Window </a:t>
                      </a:r>
                      <a:endParaRPr lang="en-US" sz="1600"/>
                    </a:p>
                  </a:txBody>
                  <a:tcPr anchor="ctr"/>
                </a:tc>
                <a:tc>
                  <a:txBody>
                    <a:bodyPr/>
                    <a:lstStyle/>
                    <a:p>
                      <a:pPr algn="ctr"/>
                      <a:r>
                        <a:rPr lang="en-US" sz="1600" dirty="0"/>
                        <a:t>59-71 </a:t>
                      </a:r>
                    </a:p>
                  </a:txBody>
                  <a:tcPr anchor="ctr"/>
                </a:tc>
                <a:extLst>
                  <a:ext uri="{0D108BD9-81ED-4DB2-BD59-A6C34878D82A}">
                    <a16:rowId xmlns:a16="http://schemas.microsoft.com/office/drawing/2014/main" val="1157693322"/>
                  </a:ext>
                </a:extLst>
              </a:tr>
              <a:tr h="340035">
                <a:tc>
                  <a:txBody>
                    <a:bodyPr/>
                    <a:lstStyle/>
                    <a:p>
                      <a:pPr marL="285750" indent="-285750">
                        <a:buFont typeface="Wingdings" panose="05000000000000000000" pitchFamily="2" charset="2"/>
                        <a:buChar char="ü"/>
                      </a:pPr>
                      <a:r>
                        <a:rPr lang="en-US" sz="1600">
                          <a:hlinkClick r:id="rId10" action="ppaction://hlinksldjump"/>
                        </a:rPr>
                        <a:t>Database Menu</a:t>
                      </a:r>
                      <a:endParaRPr lang="en-US" sz="1600"/>
                    </a:p>
                  </a:txBody>
                  <a:tcPr anchor="ctr"/>
                </a:tc>
                <a:tc>
                  <a:txBody>
                    <a:bodyPr/>
                    <a:lstStyle/>
                    <a:p>
                      <a:pPr algn="ctr"/>
                      <a:r>
                        <a:rPr lang="en-US" sz="1600" dirty="0"/>
                        <a:t>72-78</a:t>
                      </a:r>
                    </a:p>
                  </a:txBody>
                  <a:tcPr anchor="ctr"/>
                </a:tc>
                <a:extLst>
                  <a:ext uri="{0D108BD9-81ED-4DB2-BD59-A6C34878D82A}">
                    <a16:rowId xmlns:a16="http://schemas.microsoft.com/office/drawing/2014/main" val="3535678005"/>
                  </a:ext>
                </a:extLst>
              </a:tr>
              <a:tr h="340035">
                <a:tc>
                  <a:txBody>
                    <a:bodyPr/>
                    <a:lstStyle/>
                    <a:p>
                      <a:pPr marL="285750" indent="-285750">
                        <a:buFont typeface="Wingdings" panose="05000000000000000000" pitchFamily="2" charset="2"/>
                        <a:buChar char="ü"/>
                      </a:pPr>
                      <a:r>
                        <a:rPr lang="en-US" sz="1600">
                          <a:hlinkClick r:id="rId11" action="ppaction://hlinksldjump"/>
                        </a:rPr>
                        <a:t>Inventory Year Menu</a:t>
                      </a:r>
                      <a:endParaRPr lang="en-US" sz="1600"/>
                    </a:p>
                  </a:txBody>
                  <a:tcPr anchor="ctr"/>
                </a:tc>
                <a:tc>
                  <a:txBody>
                    <a:bodyPr/>
                    <a:lstStyle/>
                    <a:p>
                      <a:pPr algn="ctr"/>
                      <a:r>
                        <a:rPr lang="en-US" sz="1600" dirty="0"/>
                        <a:t>79-83</a:t>
                      </a:r>
                    </a:p>
                  </a:txBody>
                  <a:tcPr anchor="ctr"/>
                </a:tc>
                <a:extLst>
                  <a:ext uri="{0D108BD9-81ED-4DB2-BD59-A6C34878D82A}">
                    <a16:rowId xmlns:a16="http://schemas.microsoft.com/office/drawing/2014/main" val="4103490828"/>
                  </a:ext>
                </a:extLst>
              </a:tr>
              <a:tr h="340035">
                <a:tc>
                  <a:txBody>
                    <a:bodyPr/>
                    <a:lstStyle/>
                    <a:p>
                      <a:pPr marL="285750" indent="-285750">
                        <a:buFont typeface="Wingdings" panose="05000000000000000000" pitchFamily="2" charset="2"/>
                        <a:buChar char="ü"/>
                      </a:pPr>
                      <a:r>
                        <a:rPr lang="en-US" sz="1600">
                          <a:hlinkClick r:id="rId12" action="ppaction://hlinksldjump"/>
                        </a:rPr>
                        <a:t>Admininstrate Menu</a:t>
                      </a:r>
                      <a:endParaRPr lang="en-US" sz="1600"/>
                    </a:p>
                  </a:txBody>
                  <a:tcPr anchor="ctr"/>
                </a:tc>
                <a:tc>
                  <a:txBody>
                    <a:bodyPr/>
                    <a:lstStyle/>
                    <a:p>
                      <a:pPr algn="ctr"/>
                      <a:r>
                        <a:rPr lang="en-US" sz="1600" dirty="0"/>
                        <a:t>84-91</a:t>
                      </a:r>
                    </a:p>
                  </a:txBody>
                  <a:tcPr anchor="ctr"/>
                </a:tc>
                <a:extLst>
                  <a:ext uri="{0D108BD9-81ED-4DB2-BD59-A6C34878D82A}">
                    <a16:rowId xmlns:a16="http://schemas.microsoft.com/office/drawing/2014/main" val="2113054475"/>
                  </a:ext>
                </a:extLst>
              </a:tr>
              <a:tr h="340035">
                <a:tc>
                  <a:txBody>
                    <a:bodyPr/>
                    <a:lstStyle/>
                    <a:p>
                      <a:pPr marL="285750" indent="-285750">
                        <a:buFont typeface="Wingdings" panose="05000000000000000000" pitchFamily="2" charset="2"/>
                        <a:buChar char="ü"/>
                      </a:pPr>
                      <a:r>
                        <a:rPr lang="en-US" sz="1600">
                          <a:hlinkClick r:id="rId13" action="ppaction://hlinksldjump"/>
                        </a:rPr>
                        <a:t>Worksheets Menu</a:t>
                      </a:r>
                      <a:endParaRPr lang="en-US" sz="1600"/>
                    </a:p>
                  </a:txBody>
                  <a:tcPr anchor="ctr"/>
                </a:tc>
                <a:tc>
                  <a:txBody>
                    <a:bodyPr/>
                    <a:lstStyle/>
                    <a:p>
                      <a:pPr algn="ctr"/>
                      <a:r>
                        <a:rPr lang="en-US" sz="1600" dirty="0"/>
                        <a:t>92-96</a:t>
                      </a:r>
                    </a:p>
                  </a:txBody>
                  <a:tcPr anchor="ctr"/>
                </a:tc>
                <a:extLst>
                  <a:ext uri="{0D108BD9-81ED-4DB2-BD59-A6C34878D82A}">
                    <a16:rowId xmlns:a16="http://schemas.microsoft.com/office/drawing/2014/main" val="1554368106"/>
                  </a:ext>
                </a:extLst>
              </a:tr>
              <a:tr h="340035">
                <a:tc>
                  <a:txBody>
                    <a:bodyPr/>
                    <a:lstStyle/>
                    <a:p>
                      <a:pPr marL="285750" indent="-285750">
                        <a:buFont typeface="Wingdings" panose="05000000000000000000" pitchFamily="2" charset="2"/>
                        <a:buChar char="ü"/>
                      </a:pPr>
                      <a:r>
                        <a:rPr lang="en-US" sz="1600">
                          <a:hlinkClick r:id="rId14" action="ppaction://hlinksldjump"/>
                        </a:rPr>
                        <a:t>Tools Menu</a:t>
                      </a:r>
                      <a:endParaRPr lang="en-US" sz="1600"/>
                    </a:p>
                  </a:txBody>
                  <a:tcPr anchor="ctr"/>
                </a:tc>
                <a:tc>
                  <a:txBody>
                    <a:bodyPr/>
                    <a:lstStyle/>
                    <a:p>
                      <a:pPr algn="ctr"/>
                      <a:r>
                        <a:rPr lang="en-US" sz="1600" dirty="0"/>
                        <a:t>97-101</a:t>
                      </a:r>
                    </a:p>
                  </a:txBody>
                  <a:tcPr anchor="ctr"/>
                </a:tc>
                <a:extLst>
                  <a:ext uri="{0D108BD9-81ED-4DB2-BD59-A6C34878D82A}">
                    <a16:rowId xmlns:a16="http://schemas.microsoft.com/office/drawing/2014/main" val="4241711525"/>
                  </a:ext>
                </a:extLst>
              </a:tr>
              <a:tr h="340035">
                <a:tc>
                  <a:txBody>
                    <a:bodyPr/>
                    <a:lstStyle/>
                    <a:p>
                      <a:pPr marL="285750" indent="-285750">
                        <a:buFont typeface="Wingdings" panose="05000000000000000000" pitchFamily="2" charset="2"/>
                        <a:buChar char="ü"/>
                      </a:pPr>
                      <a:r>
                        <a:rPr lang="en-US" sz="1600">
                          <a:hlinkClick r:id="rId15" action="ppaction://hlinksldjump"/>
                        </a:rPr>
                        <a:t>Export/Input Menu</a:t>
                      </a:r>
                      <a:endParaRPr lang="en-US" sz="1600"/>
                    </a:p>
                  </a:txBody>
                  <a:tcPr anchor="ctr"/>
                </a:tc>
                <a:tc>
                  <a:txBody>
                    <a:bodyPr/>
                    <a:lstStyle/>
                    <a:p>
                      <a:pPr algn="ctr"/>
                      <a:r>
                        <a:rPr lang="en-US" sz="1600" dirty="0"/>
                        <a:t>102-116</a:t>
                      </a:r>
                    </a:p>
                  </a:txBody>
                  <a:tcPr anchor="ctr"/>
                </a:tc>
                <a:extLst>
                  <a:ext uri="{0D108BD9-81ED-4DB2-BD59-A6C34878D82A}">
                    <a16:rowId xmlns:a16="http://schemas.microsoft.com/office/drawing/2014/main" val="332545814"/>
                  </a:ext>
                </a:extLst>
              </a:tr>
              <a:tr h="340035">
                <a:tc>
                  <a:txBody>
                    <a:bodyPr/>
                    <a:lstStyle/>
                    <a:p>
                      <a:pPr marL="285750" indent="-285750">
                        <a:buFont typeface="Wingdings" panose="05000000000000000000" pitchFamily="2" charset="2"/>
                        <a:buChar char="ü"/>
                      </a:pPr>
                      <a:r>
                        <a:rPr lang="en-US" sz="1600">
                          <a:hlinkClick r:id="rId16" action="ppaction://hlinksldjump"/>
                        </a:rPr>
                        <a:t>Reports Menu</a:t>
                      </a:r>
                      <a:endParaRPr lang="en-US" sz="1600"/>
                    </a:p>
                  </a:txBody>
                  <a:tcPr anchor="ctr"/>
                </a:tc>
                <a:tc>
                  <a:txBody>
                    <a:bodyPr/>
                    <a:lstStyle/>
                    <a:p>
                      <a:pPr algn="ctr"/>
                      <a:r>
                        <a:rPr lang="en-US" sz="1600" dirty="0"/>
                        <a:t>117-126</a:t>
                      </a:r>
                    </a:p>
                  </a:txBody>
                  <a:tcPr anchor="ctr"/>
                </a:tc>
                <a:extLst>
                  <a:ext uri="{0D108BD9-81ED-4DB2-BD59-A6C34878D82A}">
                    <a16:rowId xmlns:a16="http://schemas.microsoft.com/office/drawing/2014/main" val="176111250"/>
                  </a:ext>
                </a:extLst>
              </a:tr>
              <a:tr h="340035">
                <a:tc>
                  <a:txBody>
                    <a:bodyPr/>
                    <a:lstStyle/>
                    <a:p>
                      <a:pPr marL="285750" indent="-285750">
                        <a:buFont typeface="Wingdings" panose="05000000000000000000" pitchFamily="2" charset="2"/>
                        <a:buChar char="ü"/>
                      </a:pPr>
                      <a:r>
                        <a:rPr lang="en-US" sz="1600">
                          <a:hlinkClick r:id="rId17" action="ppaction://hlinksldjump"/>
                        </a:rPr>
                        <a:t>Window Menu</a:t>
                      </a:r>
                      <a:endParaRPr lang="en-US" sz="1600"/>
                    </a:p>
                  </a:txBody>
                  <a:tcPr anchor="ctr"/>
                </a:tc>
                <a:tc>
                  <a:txBody>
                    <a:bodyPr/>
                    <a:lstStyle/>
                    <a:p>
                      <a:pPr algn="ctr"/>
                      <a:r>
                        <a:rPr lang="en-US" sz="1600" dirty="0"/>
                        <a:t>127-129</a:t>
                      </a:r>
                    </a:p>
                  </a:txBody>
                  <a:tcPr anchor="ctr"/>
                </a:tc>
                <a:extLst>
                  <a:ext uri="{0D108BD9-81ED-4DB2-BD59-A6C34878D82A}">
                    <a16:rowId xmlns:a16="http://schemas.microsoft.com/office/drawing/2014/main" val="4042790955"/>
                  </a:ext>
                </a:extLst>
              </a:tr>
              <a:tr h="340035">
                <a:tc>
                  <a:txBody>
                    <a:bodyPr/>
                    <a:lstStyle/>
                    <a:p>
                      <a:pPr marL="285750" indent="-285750">
                        <a:buFont typeface="Wingdings" panose="05000000000000000000" pitchFamily="2" charset="2"/>
                        <a:buChar char="ü"/>
                      </a:pPr>
                      <a:r>
                        <a:rPr lang="en-US" sz="1600">
                          <a:hlinkClick r:id="rId18" action="ppaction://hlinksldjump"/>
                        </a:rPr>
                        <a:t>Help Menu </a:t>
                      </a:r>
                      <a:endParaRPr lang="en-US" sz="1600"/>
                    </a:p>
                  </a:txBody>
                  <a:tcPr anchor="ctr"/>
                </a:tc>
                <a:tc>
                  <a:txBody>
                    <a:bodyPr/>
                    <a:lstStyle/>
                    <a:p>
                      <a:pPr algn="ctr"/>
                      <a:r>
                        <a:rPr lang="en-US" sz="1600" dirty="0"/>
                        <a:t>130-132</a:t>
                      </a:r>
                    </a:p>
                  </a:txBody>
                  <a:tcPr anchor="ctr"/>
                </a:tc>
                <a:extLst>
                  <a:ext uri="{0D108BD9-81ED-4DB2-BD59-A6C34878D82A}">
                    <a16:rowId xmlns:a16="http://schemas.microsoft.com/office/drawing/2014/main" val="3306645075"/>
                  </a:ext>
                </a:extLst>
              </a:tr>
            </a:tbl>
          </a:graphicData>
        </a:graphic>
      </p:graphicFrame>
      <p:graphicFrame>
        <p:nvGraphicFramePr>
          <p:cNvPr id="6" name="Table 5">
            <a:extLst>
              <a:ext uri="{FF2B5EF4-FFF2-40B4-BE49-F238E27FC236}">
                <a16:creationId xmlns:a16="http://schemas.microsoft.com/office/drawing/2014/main" id="{D21240A8-7FA6-EA86-3F89-F23E12184CD5}"/>
              </a:ext>
            </a:extLst>
          </p:cNvPr>
          <p:cNvGraphicFramePr>
            <a:graphicFrameLocks noGrp="1"/>
          </p:cNvGraphicFramePr>
          <p:nvPr>
            <p:extLst>
              <p:ext uri="{D42A27DB-BD31-4B8C-83A1-F6EECF244321}">
                <p14:modId xmlns:p14="http://schemas.microsoft.com/office/powerpoint/2010/main" val="1769756873"/>
              </p:ext>
            </p:extLst>
          </p:nvPr>
        </p:nvGraphicFramePr>
        <p:xfrm>
          <a:off x="6096000" y="1298057"/>
          <a:ext cx="5400000" cy="4681067"/>
        </p:xfrm>
        <a:graphic>
          <a:graphicData uri="http://schemas.openxmlformats.org/drawingml/2006/table">
            <a:tbl>
              <a:tblPr firstRow="1" bandRow="1">
                <a:tableStyleId>{5C22544A-7EE6-4342-B048-85BDC9FD1C3A}</a:tableStyleId>
              </a:tblPr>
              <a:tblGrid>
                <a:gridCol w="4286250">
                  <a:extLst>
                    <a:ext uri="{9D8B030D-6E8A-4147-A177-3AD203B41FA5}">
                      <a16:colId xmlns:a16="http://schemas.microsoft.com/office/drawing/2014/main" val="775342431"/>
                    </a:ext>
                  </a:extLst>
                </a:gridCol>
                <a:gridCol w="1113750">
                  <a:extLst>
                    <a:ext uri="{9D8B030D-6E8A-4147-A177-3AD203B41FA5}">
                      <a16:colId xmlns:a16="http://schemas.microsoft.com/office/drawing/2014/main" val="4256978140"/>
                    </a:ext>
                  </a:extLst>
                </a:gridCol>
              </a:tblGrid>
              <a:tr h="332368">
                <a:tc>
                  <a:txBody>
                    <a:bodyPr/>
                    <a:lstStyle/>
                    <a:p>
                      <a:r>
                        <a:rPr lang="en-US" sz="1600"/>
                        <a:t>Topic </a:t>
                      </a:r>
                    </a:p>
                  </a:txBody>
                  <a:tcPr anchor="ctr"/>
                </a:tc>
                <a:tc>
                  <a:txBody>
                    <a:bodyPr/>
                    <a:lstStyle/>
                    <a:p>
                      <a:pPr algn="ctr"/>
                      <a:r>
                        <a:rPr lang="en-US" sz="1600"/>
                        <a:t>Slides </a:t>
                      </a:r>
                    </a:p>
                  </a:txBody>
                  <a:tcPr anchor="ctr"/>
                </a:tc>
                <a:extLst>
                  <a:ext uri="{0D108BD9-81ED-4DB2-BD59-A6C34878D82A}">
                    <a16:rowId xmlns:a16="http://schemas.microsoft.com/office/drawing/2014/main" val="3542078208"/>
                  </a:ext>
                </a:extLst>
              </a:tr>
              <a:tr h="332368">
                <a:tc>
                  <a:txBody>
                    <a:bodyPr/>
                    <a:lstStyle/>
                    <a:p>
                      <a:pPr marL="0" indent="0">
                        <a:buFont typeface="Wingdings" panose="05000000000000000000" pitchFamily="2" charset="2"/>
                        <a:buNone/>
                      </a:pPr>
                      <a:r>
                        <a:rPr lang="en-US" sz="1600" dirty="0">
                          <a:hlinkClick r:id="rId19" action="ppaction://hlinksldjump"/>
                        </a:rPr>
                        <a:t>Data Entry</a:t>
                      </a:r>
                      <a:endParaRPr lang="en-US" sz="1600" dirty="0"/>
                    </a:p>
                  </a:txBody>
                  <a:tcPr anchor="ctr"/>
                </a:tc>
                <a:tc>
                  <a:txBody>
                    <a:bodyPr/>
                    <a:lstStyle/>
                    <a:p>
                      <a:pPr algn="ctr"/>
                      <a:r>
                        <a:rPr lang="en-US" sz="1600" dirty="0"/>
                        <a:t>133-153</a:t>
                      </a:r>
                    </a:p>
                  </a:txBody>
                  <a:tcPr anchor="ctr"/>
                </a:tc>
                <a:extLst>
                  <a:ext uri="{0D108BD9-81ED-4DB2-BD59-A6C34878D82A}">
                    <a16:rowId xmlns:a16="http://schemas.microsoft.com/office/drawing/2014/main" val="2597461612"/>
                  </a:ext>
                </a:extLst>
              </a:tr>
              <a:tr h="332368">
                <a:tc>
                  <a:txBody>
                    <a:bodyPr/>
                    <a:lstStyle/>
                    <a:p>
                      <a:pPr marL="285750" indent="-285750">
                        <a:buFont typeface="Wingdings" panose="05000000000000000000" pitchFamily="2" charset="2"/>
                        <a:buChar char="ü"/>
                      </a:pPr>
                      <a:r>
                        <a:rPr lang="en-US" sz="1600">
                          <a:hlinkClick r:id="rId20" action="ppaction://hlinksldjump"/>
                        </a:rPr>
                        <a:t>Windows</a:t>
                      </a:r>
                      <a:endParaRPr lang="en-US" sz="1600"/>
                    </a:p>
                  </a:txBody>
                  <a:tcPr anchor="ctr"/>
                </a:tc>
                <a:tc>
                  <a:txBody>
                    <a:bodyPr/>
                    <a:lstStyle/>
                    <a:p>
                      <a:pPr algn="ctr"/>
                      <a:r>
                        <a:rPr lang="en-US" sz="1600" dirty="0"/>
                        <a:t>134-136</a:t>
                      </a:r>
                    </a:p>
                  </a:txBody>
                  <a:tcPr anchor="ctr"/>
                </a:tc>
                <a:extLst>
                  <a:ext uri="{0D108BD9-81ED-4DB2-BD59-A6C34878D82A}">
                    <a16:rowId xmlns:a16="http://schemas.microsoft.com/office/drawing/2014/main" val="3379256993"/>
                  </a:ext>
                </a:extLst>
              </a:tr>
              <a:tr h="332368">
                <a:tc>
                  <a:txBody>
                    <a:bodyPr/>
                    <a:lstStyle/>
                    <a:p>
                      <a:pPr marL="285750" indent="-285750">
                        <a:buFont typeface="Wingdings" panose="05000000000000000000" pitchFamily="2" charset="2"/>
                        <a:buChar char="ü"/>
                      </a:pPr>
                      <a:r>
                        <a:rPr lang="en-US" sz="1600">
                          <a:hlinkClick r:id="rId21" action="ppaction://hlinksldjump"/>
                        </a:rPr>
                        <a:t>Calculation Worksheets</a:t>
                      </a:r>
                      <a:endParaRPr lang="en-US" sz="1600"/>
                    </a:p>
                  </a:txBody>
                  <a:tcPr anchor="ctr"/>
                </a:tc>
                <a:tc>
                  <a:txBody>
                    <a:bodyPr/>
                    <a:lstStyle/>
                    <a:p>
                      <a:pPr algn="ctr"/>
                      <a:r>
                        <a:rPr lang="en-US" sz="1600" dirty="0"/>
                        <a:t>137-146</a:t>
                      </a:r>
                    </a:p>
                  </a:txBody>
                  <a:tcPr anchor="ctr"/>
                </a:tc>
                <a:extLst>
                  <a:ext uri="{0D108BD9-81ED-4DB2-BD59-A6C34878D82A}">
                    <a16:rowId xmlns:a16="http://schemas.microsoft.com/office/drawing/2014/main" val="166505902"/>
                  </a:ext>
                </a:extLst>
              </a:tr>
              <a:tr h="332368">
                <a:tc>
                  <a:txBody>
                    <a:bodyPr/>
                    <a:lstStyle/>
                    <a:p>
                      <a:pPr marL="285750" indent="-285750">
                        <a:buFont typeface="Wingdings" panose="05000000000000000000" pitchFamily="2" charset="2"/>
                        <a:buChar char="ü"/>
                      </a:pPr>
                      <a:r>
                        <a:rPr lang="en-US" sz="1600" dirty="0">
                          <a:hlinkClick r:id="rId22" action="ppaction://hlinksldjump"/>
                        </a:rPr>
                        <a:t>Time Series Data Entry</a:t>
                      </a:r>
                      <a:endParaRPr lang="en-US" sz="1600" dirty="0"/>
                    </a:p>
                  </a:txBody>
                  <a:tcPr anchor="ctr"/>
                </a:tc>
                <a:tc>
                  <a:txBody>
                    <a:bodyPr/>
                    <a:lstStyle/>
                    <a:p>
                      <a:pPr algn="ctr"/>
                      <a:r>
                        <a:rPr lang="en-US" sz="1600" dirty="0"/>
                        <a:t>147-155</a:t>
                      </a:r>
                    </a:p>
                  </a:txBody>
                  <a:tcPr anchor="ctr"/>
                </a:tc>
                <a:extLst>
                  <a:ext uri="{0D108BD9-81ED-4DB2-BD59-A6C34878D82A}">
                    <a16:rowId xmlns:a16="http://schemas.microsoft.com/office/drawing/2014/main" val="3707507358"/>
                  </a:ext>
                </a:extLst>
              </a:tr>
              <a:tr h="332368">
                <a:tc>
                  <a:txBody>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hlinkClick r:id="rId23" action="ppaction://hlinksldjump"/>
                        </a:rPr>
                        <a:t>Export to Excel</a:t>
                      </a:r>
                      <a:endParaRPr lang="en-US" sz="1600" dirty="0"/>
                    </a:p>
                  </a:txBody>
                  <a:tcPr anchor="ctr"/>
                </a:tc>
                <a:tc>
                  <a:txBody>
                    <a:bodyPr/>
                    <a:lstStyle/>
                    <a:p>
                      <a:pPr algn="ctr"/>
                      <a:r>
                        <a:rPr lang="en-US" sz="1600" dirty="0"/>
                        <a:t>156-157</a:t>
                      </a:r>
                    </a:p>
                  </a:txBody>
                  <a:tcPr anchor="ctr"/>
                </a:tc>
                <a:extLst>
                  <a:ext uri="{0D108BD9-81ED-4DB2-BD59-A6C34878D82A}">
                    <a16:rowId xmlns:a16="http://schemas.microsoft.com/office/drawing/2014/main" val="1848201117"/>
                  </a:ext>
                </a:extLst>
              </a:tr>
              <a:tr h="413867">
                <a:tc>
                  <a:txBody>
                    <a:bodyPr/>
                    <a:lstStyle/>
                    <a:p>
                      <a:pPr marL="0" indent="0">
                        <a:buFont typeface="Wingdings" panose="05000000000000000000" pitchFamily="2" charset="2"/>
                        <a:buNone/>
                      </a:pPr>
                      <a:r>
                        <a:rPr lang="en-US" sz="1600" dirty="0">
                          <a:hlinkClick r:id="rId24" action="ppaction://hlinksldjump"/>
                        </a:rPr>
                        <a:t>Interoperability with the UNFCCC ETF Reporting Tool</a:t>
                      </a:r>
                      <a:endParaRPr lang="en-US" sz="1600" dirty="0"/>
                    </a:p>
                  </a:txBody>
                  <a:tcPr anchor="ctr"/>
                </a:tc>
                <a:tc>
                  <a:txBody>
                    <a:bodyPr/>
                    <a:lstStyle/>
                    <a:p>
                      <a:pPr algn="ctr"/>
                      <a:r>
                        <a:rPr lang="en-US" sz="1600" dirty="0"/>
                        <a:t>158-222</a:t>
                      </a:r>
                    </a:p>
                  </a:txBody>
                  <a:tcPr anchor="ctr"/>
                </a:tc>
                <a:extLst>
                  <a:ext uri="{0D108BD9-81ED-4DB2-BD59-A6C34878D82A}">
                    <a16:rowId xmlns:a16="http://schemas.microsoft.com/office/drawing/2014/main" val="1559556791"/>
                  </a:ext>
                </a:extLst>
              </a:tr>
              <a:tr h="332368">
                <a:tc>
                  <a:txBody>
                    <a:bodyPr/>
                    <a:lstStyle/>
                    <a:p>
                      <a:pPr marL="285750" indent="-285750">
                        <a:buFont typeface="Wingdings" panose="05000000000000000000" pitchFamily="2" charset="2"/>
                        <a:buChar char="ü"/>
                      </a:pPr>
                      <a:r>
                        <a:rPr lang="en-US" sz="1600" dirty="0">
                          <a:hlinkClick r:id="rId25" action="ppaction://hlinksldjump"/>
                        </a:rPr>
                        <a:t>Introduction</a:t>
                      </a:r>
                      <a:endParaRPr lang="en-US" sz="1600" dirty="0"/>
                    </a:p>
                  </a:txBody>
                  <a:tcPr anchor="ctr"/>
                </a:tc>
                <a:tc>
                  <a:txBody>
                    <a:bodyPr/>
                    <a:lstStyle/>
                    <a:p>
                      <a:pPr algn="ctr"/>
                      <a:r>
                        <a:rPr lang="en-US" sz="1600" dirty="0"/>
                        <a:t>157-159</a:t>
                      </a:r>
                    </a:p>
                  </a:txBody>
                  <a:tcPr anchor="ctr"/>
                </a:tc>
                <a:extLst>
                  <a:ext uri="{0D108BD9-81ED-4DB2-BD59-A6C34878D82A}">
                    <a16:rowId xmlns:a16="http://schemas.microsoft.com/office/drawing/2014/main" val="3423542714"/>
                  </a:ext>
                </a:extLst>
              </a:tr>
              <a:tr h="332368">
                <a:tc>
                  <a:txBody>
                    <a:bodyPr/>
                    <a:lstStyle/>
                    <a:p>
                      <a:pPr marL="285750" indent="-285750">
                        <a:buFont typeface="Wingdings" panose="05000000000000000000" pitchFamily="2" charset="2"/>
                        <a:buChar char="ü"/>
                      </a:pPr>
                      <a:r>
                        <a:rPr lang="en-US" sz="1600">
                          <a:hlinkClick r:id="rId26" action="ppaction://hlinksldjump"/>
                        </a:rPr>
                        <a:t>CRT Data Set Manager</a:t>
                      </a:r>
                      <a:endParaRPr lang="en-US" sz="1600"/>
                    </a:p>
                  </a:txBody>
                  <a:tcPr anchor="ctr"/>
                </a:tc>
                <a:tc>
                  <a:txBody>
                    <a:bodyPr/>
                    <a:lstStyle/>
                    <a:p>
                      <a:pPr algn="ctr"/>
                      <a:r>
                        <a:rPr lang="en-US" sz="1600" dirty="0"/>
                        <a:t>160-174</a:t>
                      </a:r>
                    </a:p>
                  </a:txBody>
                  <a:tcPr anchor="ctr"/>
                </a:tc>
                <a:extLst>
                  <a:ext uri="{0D108BD9-81ED-4DB2-BD59-A6C34878D82A}">
                    <a16:rowId xmlns:a16="http://schemas.microsoft.com/office/drawing/2014/main" val="1225724832"/>
                  </a:ext>
                </a:extLst>
              </a:tr>
              <a:tr h="574089">
                <a:tc>
                  <a:txBody>
                    <a:bodyPr/>
                    <a:lstStyle/>
                    <a:p>
                      <a:pPr marL="285750" indent="-285750">
                        <a:buFont typeface="Wingdings" panose="05000000000000000000" pitchFamily="2" charset="2"/>
                        <a:buChar char="ü"/>
                      </a:pPr>
                      <a:r>
                        <a:rPr lang="en-US" sz="1600" dirty="0">
                          <a:hlinkClick r:id="rId27" action="ppaction://hlinksldjump"/>
                        </a:rPr>
                        <a:t>Preparing your IPCC Inventory for the Paris Agreement Reporting</a:t>
                      </a:r>
                      <a:endParaRPr lang="en-US" sz="1600" dirty="0"/>
                    </a:p>
                  </a:txBody>
                  <a:tcPr anchor="ctr"/>
                </a:tc>
                <a:tc>
                  <a:txBody>
                    <a:bodyPr/>
                    <a:lstStyle/>
                    <a:p>
                      <a:pPr algn="ctr"/>
                      <a:r>
                        <a:rPr lang="en-US" sz="1600" dirty="0"/>
                        <a:t>175-208</a:t>
                      </a:r>
                    </a:p>
                  </a:txBody>
                  <a:tcPr anchor="ctr"/>
                </a:tc>
                <a:extLst>
                  <a:ext uri="{0D108BD9-81ED-4DB2-BD59-A6C34878D82A}">
                    <a16:rowId xmlns:a16="http://schemas.microsoft.com/office/drawing/2014/main" val="1157693322"/>
                  </a:ext>
                </a:extLst>
              </a:tr>
              <a:tr h="332368">
                <a:tc>
                  <a:txBody>
                    <a:bodyPr/>
                    <a:lstStyle/>
                    <a:p>
                      <a:pPr marL="285750" indent="-285750">
                        <a:buFont typeface="Wingdings" panose="05000000000000000000" pitchFamily="2" charset="2"/>
                        <a:buChar char="ü"/>
                      </a:pPr>
                      <a:r>
                        <a:rPr lang="en-US" sz="1600" dirty="0">
                          <a:hlinkClick r:id="rId28" action="ppaction://hlinksldjump"/>
                        </a:rPr>
                        <a:t>Generate IPCC JSON</a:t>
                      </a:r>
                      <a:endParaRPr lang="en-US" sz="1600" dirty="0"/>
                    </a:p>
                  </a:txBody>
                  <a:tcPr anchor="ctr"/>
                </a:tc>
                <a:tc>
                  <a:txBody>
                    <a:bodyPr/>
                    <a:lstStyle/>
                    <a:p>
                      <a:pPr algn="ctr"/>
                      <a:r>
                        <a:rPr lang="en-US" sz="1600" dirty="0"/>
                        <a:t>209-212</a:t>
                      </a:r>
                    </a:p>
                  </a:txBody>
                  <a:tcPr anchor="ctr"/>
                </a:tc>
                <a:extLst>
                  <a:ext uri="{0D108BD9-81ED-4DB2-BD59-A6C34878D82A}">
                    <a16:rowId xmlns:a16="http://schemas.microsoft.com/office/drawing/2014/main" val="3535678005"/>
                  </a:ext>
                </a:extLst>
              </a:tr>
              <a:tr h="332368">
                <a:tc>
                  <a:txBody>
                    <a:bodyPr/>
                    <a:lstStyle/>
                    <a:p>
                      <a:pPr marL="285750" indent="-285750">
                        <a:buFont typeface="Wingdings" panose="05000000000000000000" pitchFamily="2" charset="2"/>
                        <a:buChar char="ü"/>
                      </a:pPr>
                      <a:r>
                        <a:rPr lang="en-US" sz="1600" dirty="0">
                          <a:hlinkClick r:id="rId29" action="ppaction://hlinksldjump"/>
                        </a:rPr>
                        <a:t>Upload into the UNFCCC Reporting Tool</a:t>
                      </a:r>
                      <a:endParaRPr lang="en-US" sz="1600" dirty="0"/>
                    </a:p>
                  </a:txBody>
                  <a:tcPr anchor="ctr"/>
                </a:tc>
                <a:tc>
                  <a:txBody>
                    <a:bodyPr/>
                    <a:lstStyle/>
                    <a:p>
                      <a:pPr algn="ctr"/>
                      <a:r>
                        <a:rPr lang="en-US" sz="1600" dirty="0"/>
                        <a:t>216-222</a:t>
                      </a:r>
                    </a:p>
                  </a:txBody>
                  <a:tcPr anchor="ctr"/>
                </a:tc>
                <a:extLst>
                  <a:ext uri="{0D108BD9-81ED-4DB2-BD59-A6C34878D82A}">
                    <a16:rowId xmlns:a16="http://schemas.microsoft.com/office/drawing/2014/main" val="419794577"/>
                  </a:ext>
                </a:extLst>
              </a:tr>
              <a:tr h="332368">
                <a:tc>
                  <a:txBody>
                    <a:bodyPr/>
                    <a:lstStyle/>
                    <a:p>
                      <a:pPr marL="0" indent="0">
                        <a:buFont typeface="Wingdings" panose="05000000000000000000" pitchFamily="2" charset="2"/>
                        <a:buNone/>
                      </a:pPr>
                      <a:r>
                        <a:rPr lang="en-US" sz="1600" dirty="0">
                          <a:hlinkClick r:id="rId30" action="ppaction://hlinksldjump"/>
                        </a:rPr>
                        <a:t>Annex I- Confidentiality</a:t>
                      </a:r>
                      <a:endParaRPr lang="en-US" sz="1600" dirty="0"/>
                    </a:p>
                  </a:txBody>
                  <a:tcPr anchor="ctr"/>
                </a:tc>
                <a:tc>
                  <a:txBody>
                    <a:bodyPr/>
                    <a:lstStyle/>
                    <a:p>
                      <a:pPr algn="ctr"/>
                      <a:r>
                        <a:rPr lang="en-US" sz="1600" dirty="0"/>
                        <a:t>223-228</a:t>
                      </a:r>
                    </a:p>
                  </a:txBody>
                  <a:tcPr anchor="ctr"/>
                </a:tc>
                <a:extLst>
                  <a:ext uri="{0D108BD9-81ED-4DB2-BD59-A6C34878D82A}">
                    <a16:rowId xmlns:a16="http://schemas.microsoft.com/office/drawing/2014/main" val="1554368106"/>
                  </a:ext>
                </a:extLst>
              </a:tr>
            </a:tbl>
          </a:graphicData>
        </a:graphic>
      </p:graphicFrame>
    </p:spTree>
    <p:extLst>
      <p:ext uri="{BB962C8B-B14F-4D97-AF65-F5344CB8AC3E}">
        <p14:creationId xmlns:p14="http://schemas.microsoft.com/office/powerpoint/2010/main" val="620265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37697-D327-8794-4947-807E959AD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0C8E3-F9D4-F6F7-4F26-A4B7F993BC5C}"/>
              </a:ext>
            </a:extLst>
          </p:cNvPr>
          <p:cNvSpPr>
            <a:spLocks noGrp="1"/>
          </p:cNvSpPr>
          <p:nvPr>
            <p:ph type="title"/>
          </p:nvPr>
        </p:nvSpPr>
        <p:spPr>
          <a:xfrm>
            <a:off x="12000" y="224871"/>
            <a:ext cx="12168000" cy="540000"/>
          </a:xfrm>
        </p:spPr>
        <p:txBody>
          <a:bodyPr>
            <a:noAutofit/>
          </a:bodyPr>
          <a:lstStyle/>
          <a:p>
            <a:r>
              <a:rPr lang="en-US" sz="3300" b="1" dirty="0">
                <a:solidFill>
                  <a:srgbClr val="990002"/>
                </a:solidFill>
                <a:effectLst>
                  <a:outerShdw blurRad="38100" dist="38100" dir="2700000" algn="tl">
                    <a:srgbClr val="000000">
                      <a:alpha val="43137"/>
                    </a:srgbClr>
                  </a:outerShdw>
                </a:effectLst>
              </a:rPr>
              <a:t>Adding Database’s Users </a:t>
            </a:r>
          </a:p>
        </p:txBody>
      </p:sp>
      <p:sp>
        <p:nvSpPr>
          <p:cNvPr id="4" name="TextBox 3">
            <a:extLst>
              <a:ext uri="{FF2B5EF4-FFF2-40B4-BE49-F238E27FC236}">
                <a16:creationId xmlns:a16="http://schemas.microsoft.com/office/drawing/2014/main" id="{ED05C5E0-FAC5-90B3-5A00-F199CB7BB851}"/>
              </a:ext>
            </a:extLst>
          </p:cNvPr>
          <p:cNvSpPr txBox="1"/>
          <p:nvPr/>
        </p:nvSpPr>
        <p:spPr>
          <a:xfrm>
            <a:off x="236335" y="965937"/>
            <a:ext cx="6480000" cy="5667192"/>
          </a:xfrm>
          <a:prstGeom prst="rect">
            <a:avLst/>
          </a:prstGeom>
          <a:noFill/>
        </p:spPr>
        <p:txBody>
          <a:bodyPr wrap="square" rtlCol="0">
            <a:spAutoFit/>
          </a:bodyPr>
          <a:lstStyle/>
          <a:p>
            <a:pPr algn="just">
              <a:lnSpc>
                <a:spcPct val="90000"/>
              </a:lnSpc>
              <a:spcBef>
                <a:spcPts val="1000"/>
              </a:spcBef>
            </a:pPr>
            <a:r>
              <a:rPr lang="en-US" sz="2800" b="1" dirty="0">
                <a:solidFill>
                  <a:srgbClr val="0070C0"/>
                </a:solidFill>
                <a:latin typeface="Frutiger LT Std 57 Cn" panose="020B0606020204020204" pitchFamily="34" charset="0"/>
              </a:rPr>
              <a:t>Adding new user </a:t>
            </a:r>
          </a:p>
          <a:p>
            <a:pPr algn="just">
              <a:lnSpc>
                <a:spcPct val="90000"/>
              </a:lnSpc>
              <a:spcBef>
                <a:spcPts val="1000"/>
              </a:spcBef>
            </a:pPr>
            <a:endParaRPr lang="en-US" b="1" dirty="0">
              <a:solidFill>
                <a:srgbClr val="0070C0"/>
              </a:solidFill>
              <a:latin typeface="Frutiger LT Std 57 Cn" panose="020B0606020204020204" pitchFamily="34" charset="0"/>
            </a:endParaRPr>
          </a:p>
          <a:p>
            <a:pPr algn="just">
              <a:lnSpc>
                <a:spcPct val="90000"/>
              </a:lnSpc>
              <a:spcBef>
                <a:spcPts val="1000"/>
              </a:spcBef>
            </a:pPr>
            <a:r>
              <a:rPr lang="en-US" b="1" dirty="0">
                <a:solidFill>
                  <a:srgbClr val="0070C0"/>
                </a:solidFill>
                <a:latin typeface="Frutiger LT Std 57 Cn" panose="020B0606020204020204" pitchFamily="34" charset="0"/>
              </a:rPr>
              <a:t>To add a new user:</a:t>
            </a:r>
          </a:p>
          <a:p>
            <a:pPr marL="342900" indent="-342900" algn="just">
              <a:buFont typeface="+mj-lt"/>
              <a:buAutoNum type="arabicPeriod"/>
            </a:pPr>
            <a:r>
              <a:rPr lang="en-US" b="1" dirty="0">
                <a:solidFill>
                  <a:srgbClr val="0070C0"/>
                </a:solidFill>
                <a:latin typeface="Frutiger LT Std 57 Cn" panose="020B0606020204020204" pitchFamily="34" charset="0"/>
              </a:rPr>
              <a:t>Select</a:t>
            </a:r>
            <a:r>
              <a:rPr lang="en-US" dirty="0">
                <a:solidFill>
                  <a:srgbClr val="0070C0"/>
                </a:solidFill>
                <a:latin typeface="Frutiger LT Std 57 Cn" panose="020B0606020204020204" pitchFamily="34" charset="0"/>
              </a:rPr>
              <a:t> “Users” so highlighted</a:t>
            </a:r>
            <a:endParaRPr lang="en-US" sz="1800" b="0" i="0" u="none" strike="noStrike" baseline="0" dirty="0">
              <a:solidFill>
                <a:srgbClr val="0070C0"/>
              </a:solidFill>
              <a:latin typeface="Frutiger LT Std 57 Cn" panose="020B0606020204020204" pitchFamily="34" charset="0"/>
            </a:endParaRPr>
          </a:p>
          <a:p>
            <a:pPr marL="342900" indent="-342900" algn="just">
              <a:buFont typeface="+mj-lt"/>
              <a:buAutoNum type="arabicPeriod"/>
            </a:pPr>
            <a:r>
              <a:rPr lang="en-US" sz="1800" b="1" i="0" u="none" strike="noStrike" baseline="0" dirty="0">
                <a:solidFill>
                  <a:srgbClr val="0070C0"/>
                </a:solidFill>
                <a:latin typeface="Frutiger LT Std 57 Cn" panose="020B0606020204020204" pitchFamily="34" charset="0"/>
              </a:rPr>
              <a:t>Enter</a:t>
            </a:r>
            <a:r>
              <a:rPr lang="en-US" sz="1800" i="0" u="none" strike="noStrike" baseline="0" dirty="0">
                <a:solidFill>
                  <a:srgbClr val="0070C0"/>
                </a:solidFill>
                <a:latin typeface="Frutiger LT Std 57 Cn" panose="020B0606020204020204" pitchFamily="34" charset="0"/>
              </a:rPr>
              <a:t> t</a:t>
            </a:r>
            <a:r>
              <a:rPr lang="en-US" sz="1800" b="0" i="0" u="none" strike="noStrike" baseline="0" dirty="0">
                <a:solidFill>
                  <a:srgbClr val="0070C0"/>
                </a:solidFill>
                <a:latin typeface="Frutiger LT Std 57 Cn" panose="020B0606020204020204" pitchFamily="34" charset="0"/>
              </a:rPr>
              <a:t>he desired unique login name into the </a:t>
            </a:r>
            <a:r>
              <a:rPr lang="en-US" sz="1800" b="1" i="0" u="none" strike="noStrike" baseline="0" dirty="0">
                <a:solidFill>
                  <a:srgbClr val="0070C0"/>
                </a:solidFill>
                <a:latin typeface="Frutiger LT Std 57 Cn" panose="020B0606020204020204" pitchFamily="34" charset="0"/>
              </a:rPr>
              <a:t>Login </a:t>
            </a:r>
            <a:r>
              <a:rPr lang="en-US" sz="1800" b="0" i="0" u="none" strike="noStrike" baseline="0" dirty="0">
                <a:solidFill>
                  <a:srgbClr val="0070C0"/>
                </a:solidFill>
                <a:latin typeface="Frutiger LT Std 57 Cn" panose="020B0606020204020204" pitchFamily="34" charset="0"/>
              </a:rPr>
              <a:t>textbox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Use </a:t>
            </a:r>
            <a:r>
              <a:rPr lang="en-US" sz="1800" b="1" i="0" u="none" strike="noStrike" baseline="0" dirty="0">
                <a:solidFill>
                  <a:srgbClr val="0070C0"/>
                </a:solidFill>
                <a:latin typeface="Frutiger LT Std 57 Cn" panose="020B0606020204020204" pitchFamily="34" charset="0"/>
              </a:rPr>
              <a:t>Superuser </a:t>
            </a:r>
            <a:r>
              <a:rPr lang="en-US" sz="1800" b="0" i="0" u="none" strike="noStrike" baseline="0" dirty="0">
                <a:solidFill>
                  <a:srgbClr val="0070C0"/>
                </a:solidFill>
                <a:latin typeface="Frutiger LT Std 57 Cn" panose="020B0606020204020204" pitchFamily="34" charset="0"/>
              </a:rPr>
              <a:t>checkbox to define user as a Superuser (checked) or ordinary user (unchecked)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In case of ordinary user, define </a:t>
            </a:r>
            <a:r>
              <a:rPr lang="en-US" sz="1800" b="1" i="0" u="none" strike="noStrike" baseline="0" dirty="0">
                <a:solidFill>
                  <a:srgbClr val="0070C0"/>
                </a:solidFill>
                <a:latin typeface="Frutiger LT Std 57 Cn" panose="020B0606020204020204" pitchFamily="34" charset="0"/>
              </a:rPr>
              <a:t>Allowed Worksheets </a:t>
            </a:r>
            <a:r>
              <a:rPr lang="en-US" sz="1800" b="0" i="0" u="none" strike="noStrike" baseline="0" dirty="0">
                <a:solidFill>
                  <a:srgbClr val="0070C0"/>
                </a:solidFill>
                <a:latin typeface="Frutiger LT Std 57 Cn" panose="020B0606020204020204" pitchFamily="34" charset="0"/>
              </a:rPr>
              <a:t>for the user to work with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Click </a:t>
            </a:r>
            <a:r>
              <a:rPr lang="en-US" sz="1800" b="1" i="0" u="none" strike="noStrike" baseline="0" dirty="0">
                <a:solidFill>
                  <a:srgbClr val="0070C0"/>
                </a:solidFill>
                <a:latin typeface="Frutiger LT Std 57 Cn" panose="020B0606020204020204" pitchFamily="34" charset="0"/>
              </a:rPr>
              <a:t>Add new </a:t>
            </a:r>
            <a:r>
              <a:rPr lang="en-US" sz="1800" b="0" i="0" u="none" strike="noStrike" baseline="0" dirty="0">
                <a:solidFill>
                  <a:srgbClr val="0070C0"/>
                </a:solidFill>
                <a:latin typeface="Frutiger LT Std 57 Cn" panose="020B0606020204020204" pitchFamily="34" charset="0"/>
              </a:rPr>
              <a:t>button to save new user into database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Click </a:t>
            </a:r>
            <a:r>
              <a:rPr lang="en-US" sz="1800" b="1" i="0" u="none" strike="noStrike" baseline="0" dirty="0">
                <a:solidFill>
                  <a:srgbClr val="0070C0"/>
                </a:solidFill>
                <a:latin typeface="Frutiger LT Std 57 Cn" panose="020B0606020204020204" pitchFamily="34" charset="0"/>
              </a:rPr>
              <a:t>Set password </a:t>
            </a:r>
            <a:r>
              <a:rPr lang="en-US" sz="1800" b="0" i="0" u="none" strike="noStrike" baseline="0" dirty="0">
                <a:solidFill>
                  <a:srgbClr val="0070C0"/>
                </a:solidFill>
                <a:latin typeface="Frutiger LT Std 57 Cn" panose="020B0606020204020204" pitchFamily="34" charset="0"/>
              </a:rPr>
              <a:t>button to explicitly set password for new user </a:t>
            </a:r>
          </a:p>
          <a:p>
            <a:pPr marL="342900" indent="-342900" algn="just">
              <a:buFont typeface="+mj-lt"/>
              <a:buAutoNum type="arabicPeriod"/>
            </a:pPr>
            <a:endParaRPr lang="en-US" sz="1800" b="0" i="0" u="none" strike="noStrike" baseline="0" dirty="0">
              <a:solidFill>
                <a:srgbClr val="0070C0"/>
              </a:solidFill>
              <a:latin typeface="Frutiger LT Std 57 Cn" panose="020B0606020204020204" pitchFamily="34" charset="0"/>
            </a:endParaRPr>
          </a:p>
          <a:p>
            <a:pPr algn="just"/>
            <a:r>
              <a:rPr lang="en-US" b="1" dirty="0">
                <a:solidFill>
                  <a:srgbClr val="0070C0"/>
                </a:solidFill>
                <a:latin typeface="Frutiger LT Std 57 Cn" panose="020B0606020204020204" pitchFamily="34" charset="0"/>
              </a:rPr>
              <a:t>Highlighting any user in the List of Users will indicate:</a:t>
            </a:r>
          </a:p>
          <a:p>
            <a:pPr marL="342900" indent="-342900" algn="just">
              <a:buFont typeface="Arial" panose="020B0604020202020204" pitchFamily="34" charset="0"/>
              <a:buChar char="•"/>
            </a:pPr>
            <a:r>
              <a:rPr lang="en-US" b="1" i="0" u="none" strike="noStrike" baseline="0" dirty="0">
                <a:solidFill>
                  <a:srgbClr val="0070C0"/>
                </a:solidFill>
                <a:latin typeface="Frutiger LT Std 57 Cn" panose="020B0606020204020204" pitchFamily="34" charset="0"/>
              </a:rPr>
              <a:t>Login:  </a:t>
            </a:r>
            <a:r>
              <a:rPr lang="en-US" b="0" i="0" u="none" strike="noStrike" baseline="0" dirty="0">
                <a:solidFill>
                  <a:srgbClr val="0070C0"/>
                </a:solidFill>
                <a:latin typeface="Frutiger LT Std 57 Cn" panose="020B0606020204020204" pitchFamily="34" charset="0"/>
              </a:rPr>
              <a:t>representing the login name. </a:t>
            </a:r>
            <a:r>
              <a:rPr lang="en-US" dirty="0">
                <a:solidFill>
                  <a:srgbClr val="0070C0"/>
                </a:solidFill>
                <a:latin typeface="Frutiger LT Std 57 Cn" panose="020B0606020204020204" pitchFamily="34" charset="0"/>
              </a:rPr>
              <a:t>Login name must be </a:t>
            </a:r>
            <a:br>
              <a:rPr lang="en-US" dirty="0">
                <a:solidFill>
                  <a:srgbClr val="0070C0"/>
                </a:solidFill>
                <a:latin typeface="Frutiger LT Std 57 Cn" panose="020B0606020204020204" pitchFamily="34" charset="0"/>
              </a:rPr>
            </a:br>
            <a:r>
              <a:rPr lang="en-US" dirty="0">
                <a:solidFill>
                  <a:srgbClr val="0070C0"/>
                </a:solidFill>
                <a:latin typeface="Frutiger LT Std 57 Cn" panose="020B0606020204020204" pitchFamily="34" charset="0"/>
              </a:rPr>
              <a:t>unique for a particular database</a:t>
            </a:r>
          </a:p>
          <a:p>
            <a:pPr marL="342900" indent="-342900" algn="just">
              <a:buFont typeface="Arial" panose="020B0604020202020204" pitchFamily="34" charset="0"/>
              <a:buChar char="•"/>
            </a:pPr>
            <a:r>
              <a:rPr lang="en-US" b="1" i="0" u="none" strike="noStrike" baseline="0" dirty="0">
                <a:solidFill>
                  <a:srgbClr val="0070C0"/>
                </a:solidFill>
                <a:latin typeface="Frutiger LT Std 57 Cn" panose="020B0606020204020204" pitchFamily="34" charset="0"/>
              </a:rPr>
              <a:t>Superuse</a:t>
            </a:r>
            <a:r>
              <a:rPr lang="en-US" b="1" dirty="0">
                <a:solidFill>
                  <a:srgbClr val="0070C0"/>
                </a:solidFill>
                <a:latin typeface="Frutiger LT Std 57 Cn" panose="020B0606020204020204" pitchFamily="34" charset="0"/>
              </a:rPr>
              <a:t>r: </a:t>
            </a:r>
            <a:r>
              <a:rPr lang="en-US" dirty="0">
                <a:solidFill>
                  <a:srgbClr val="0070C0"/>
                </a:solidFill>
                <a:latin typeface="Frutiger LT Std 57 Cn" panose="020B0606020204020204" pitchFamily="34" charset="0"/>
              </a:rPr>
              <a:t>indicates if that user is a superuser</a:t>
            </a:r>
          </a:p>
          <a:p>
            <a:pPr marL="342900" indent="-342900" algn="just">
              <a:buFont typeface="Arial" panose="020B0604020202020204" pitchFamily="34" charset="0"/>
              <a:buChar char="•"/>
            </a:pPr>
            <a:r>
              <a:rPr lang="en-US" b="1" i="0" u="none" strike="noStrike" baseline="0" dirty="0">
                <a:solidFill>
                  <a:srgbClr val="0070C0"/>
                </a:solidFill>
                <a:latin typeface="Frutiger LT Std 57 Cn" panose="020B0606020204020204" pitchFamily="34" charset="0"/>
              </a:rPr>
              <a:t>Allowed worksheets: </a:t>
            </a:r>
            <a:r>
              <a:rPr lang="en-US" b="0" i="0" u="none" strike="noStrike" baseline="0" dirty="0">
                <a:solidFill>
                  <a:srgbClr val="0070C0"/>
                </a:solidFill>
                <a:latin typeface="Frutiger LT Std 57 Cn" panose="020B0606020204020204" pitchFamily="34" charset="0"/>
              </a:rPr>
              <a:t>defines the list of worksheets user can </a:t>
            </a:r>
            <a:r>
              <a:rPr lang="en-US" dirty="0">
                <a:solidFill>
                  <a:srgbClr val="0070C0"/>
                </a:solidFill>
                <a:latin typeface="Frutiger LT Std 57 Cn" panose="020B0606020204020204" pitchFamily="34" charset="0"/>
              </a:rPr>
              <a:t>visualiz</a:t>
            </a:r>
            <a:r>
              <a:rPr lang="en-US" b="0" i="0" u="none" strike="noStrike" baseline="0" dirty="0">
                <a:solidFill>
                  <a:srgbClr val="0070C0"/>
                </a:solidFill>
                <a:latin typeface="Frutiger LT Std 57 Cn" panose="020B0606020204020204" pitchFamily="34" charset="0"/>
              </a:rPr>
              <a:t>e and edit (applies to ordinary users only)</a:t>
            </a:r>
          </a:p>
          <a:p>
            <a:pPr algn="just"/>
            <a:endParaRPr lang="en-US" dirty="0">
              <a:solidFill>
                <a:srgbClr val="000000"/>
              </a:solidFill>
              <a:latin typeface="Frutiger LT Std 57 Cn" panose="020B060602020402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3AC71DD9-0948-ACC1-39FB-624B6F60D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779" y="948101"/>
            <a:ext cx="4713787" cy="4752328"/>
          </a:xfrm>
          <a:prstGeom prst="rect">
            <a:avLst/>
          </a:prstGeom>
          <a:ln w="3175">
            <a:solidFill>
              <a:schemeClr val="tx1"/>
            </a:solidFill>
          </a:ln>
        </p:spPr>
      </p:pic>
      <p:pic>
        <p:nvPicPr>
          <p:cNvPr id="9" name="Graphic 8" descr="Badge 1 with solid fill">
            <a:extLst>
              <a:ext uri="{FF2B5EF4-FFF2-40B4-BE49-F238E27FC236}">
                <a16:creationId xmlns:a16="http://schemas.microsoft.com/office/drawing/2014/main" id="{B9961505-87AB-F850-F707-03CB3302B9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2567" y="1670620"/>
            <a:ext cx="352424" cy="352424"/>
          </a:xfrm>
          <a:prstGeom prst="rect">
            <a:avLst/>
          </a:prstGeom>
        </p:spPr>
      </p:pic>
      <p:pic>
        <p:nvPicPr>
          <p:cNvPr id="10" name="Graphic 9" descr="Badge with solid fill">
            <a:extLst>
              <a:ext uri="{FF2B5EF4-FFF2-40B4-BE49-F238E27FC236}">
                <a16:creationId xmlns:a16="http://schemas.microsoft.com/office/drawing/2014/main" id="{3669F5D9-8AC7-C761-D4BC-573E358961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45046" y="1248515"/>
            <a:ext cx="356616" cy="356616"/>
          </a:xfrm>
          <a:prstGeom prst="rect">
            <a:avLst/>
          </a:prstGeom>
        </p:spPr>
      </p:pic>
      <p:pic>
        <p:nvPicPr>
          <p:cNvPr id="11" name="Graphic 10" descr="Badge 3 with solid fill">
            <a:extLst>
              <a:ext uri="{FF2B5EF4-FFF2-40B4-BE49-F238E27FC236}">
                <a16:creationId xmlns:a16="http://schemas.microsoft.com/office/drawing/2014/main" id="{EA572035-66A7-779C-F27F-60AE6825E5A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4478" y="1248515"/>
            <a:ext cx="356616" cy="356616"/>
          </a:xfrm>
          <a:prstGeom prst="rect">
            <a:avLst/>
          </a:prstGeom>
        </p:spPr>
      </p:pic>
      <p:pic>
        <p:nvPicPr>
          <p:cNvPr id="12" name="Graphic 11" descr="Badge 4 with solid fill">
            <a:extLst>
              <a:ext uri="{FF2B5EF4-FFF2-40B4-BE49-F238E27FC236}">
                <a16:creationId xmlns:a16="http://schemas.microsoft.com/office/drawing/2014/main" id="{761E4896-D206-243F-6B57-506D0906EAE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5511" y="1834789"/>
            <a:ext cx="356616" cy="356616"/>
          </a:xfrm>
          <a:prstGeom prst="rect">
            <a:avLst/>
          </a:prstGeom>
        </p:spPr>
      </p:pic>
      <p:pic>
        <p:nvPicPr>
          <p:cNvPr id="13" name="Graphic 12" descr="Badge 5 with solid fill">
            <a:extLst>
              <a:ext uri="{FF2B5EF4-FFF2-40B4-BE49-F238E27FC236}">
                <a16:creationId xmlns:a16="http://schemas.microsoft.com/office/drawing/2014/main" id="{9F47CA23-4794-290D-91D6-40F63BA390E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13978" y="4498358"/>
            <a:ext cx="356616" cy="356616"/>
          </a:xfrm>
          <a:prstGeom prst="rect">
            <a:avLst/>
          </a:prstGeom>
        </p:spPr>
      </p:pic>
      <p:pic>
        <p:nvPicPr>
          <p:cNvPr id="14" name="Graphic 13" descr="Badge 6 with solid fill">
            <a:extLst>
              <a:ext uri="{FF2B5EF4-FFF2-40B4-BE49-F238E27FC236}">
                <a16:creationId xmlns:a16="http://schemas.microsoft.com/office/drawing/2014/main" id="{9591137B-7D5A-00F0-6F94-13351AE3CC2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15709" y="5039288"/>
            <a:ext cx="356616" cy="356616"/>
          </a:xfrm>
          <a:prstGeom prst="rect">
            <a:avLst/>
          </a:prstGeom>
        </p:spPr>
      </p:pic>
      <p:pic>
        <p:nvPicPr>
          <p:cNvPr id="15" name="Graphic 14" descr="Lights On with solid fill">
            <a:extLst>
              <a:ext uri="{FF2B5EF4-FFF2-40B4-BE49-F238E27FC236}">
                <a16:creationId xmlns:a16="http://schemas.microsoft.com/office/drawing/2014/main" id="{9034142B-C584-65FA-44B5-4A4841592B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38779" y="5800436"/>
            <a:ext cx="587991" cy="587991"/>
          </a:xfrm>
          <a:prstGeom prst="rect">
            <a:avLst/>
          </a:prstGeom>
        </p:spPr>
      </p:pic>
      <p:sp>
        <p:nvSpPr>
          <p:cNvPr id="16" name="TextBox 15">
            <a:extLst>
              <a:ext uri="{FF2B5EF4-FFF2-40B4-BE49-F238E27FC236}">
                <a16:creationId xmlns:a16="http://schemas.microsoft.com/office/drawing/2014/main" id="{5E3BCCAF-B9DA-1D5F-10CD-2E4A1D0ACDFA}"/>
              </a:ext>
            </a:extLst>
          </p:cNvPr>
          <p:cNvSpPr txBox="1"/>
          <p:nvPr/>
        </p:nvSpPr>
        <p:spPr>
          <a:xfrm>
            <a:off x="7754150" y="5657671"/>
            <a:ext cx="4437850" cy="1200329"/>
          </a:xfrm>
          <a:prstGeom prst="rect">
            <a:avLst/>
          </a:prstGeom>
          <a:solidFill>
            <a:schemeClr val="bg1"/>
          </a:solidFill>
        </p:spPr>
        <p:txBody>
          <a:bodyPr wrap="square" rtlCol="0">
            <a:spAutoFit/>
          </a:bodyPr>
          <a:lstStyle/>
          <a:p>
            <a:r>
              <a:rPr lang="en-US" dirty="0">
                <a:solidFill>
                  <a:srgbClr val="0070C0"/>
                </a:solidFill>
                <a:latin typeface="+mj-lt"/>
              </a:rPr>
              <a:t>Tip: If you do not see all five buttons in the lower right-hand corner review slide </a:t>
            </a:r>
            <a:br>
              <a:rPr lang="en-US" dirty="0">
                <a:solidFill>
                  <a:srgbClr val="0070C0"/>
                </a:solidFill>
                <a:latin typeface="+mj-lt"/>
              </a:rPr>
            </a:br>
            <a:r>
              <a:rPr lang="en-US" b="1" dirty="0">
                <a:solidFill>
                  <a:srgbClr val="990002"/>
                </a:solidFill>
                <a:effectLst>
                  <a:outerShdw blurRad="38100" dist="38100" dir="2700000" algn="tl">
                    <a:srgbClr val="000000">
                      <a:alpha val="43137"/>
                    </a:srgbClr>
                  </a:outerShdw>
                </a:effectLst>
                <a:latin typeface="+mj-lt"/>
                <a:hlinkClick r:id="rId17" action="ppaction://hlinksldjump"/>
              </a:rPr>
              <a:t>Screen Resolution for Optimal Viewing of </a:t>
            </a:r>
            <a:r>
              <a:rPr lang="en-US" b="1" i="1" dirty="0">
                <a:solidFill>
                  <a:srgbClr val="990002"/>
                </a:solidFill>
                <a:effectLst>
                  <a:outerShdw blurRad="38100" dist="38100" dir="2700000" algn="tl">
                    <a:srgbClr val="000000">
                      <a:alpha val="43137"/>
                    </a:srgbClr>
                  </a:outerShdw>
                </a:effectLst>
                <a:latin typeface="+mj-lt"/>
                <a:hlinkClick r:id="rId17" action="ppaction://hlinksldjump"/>
              </a:rPr>
              <a:t>Software</a:t>
            </a:r>
            <a:endParaRPr lang="en-US" dirty="0">
              <a:latin typeface="+mj-lt"/>
            </a:endParaRPr>
          </a:p>
        </p:txBody>
      </p:sp>
    </p:spTree>
    <p:extLst>
      <p:ext uri="{BB962C8B-B14F-4D97-AF65-F5344CB8AC3E}">
        <p14:creationId xmlns:p14="http://schemas.microsoft.com/office/powerpoint/2010/main" val="289266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F371E2D-2A8A-432C-EF0F-3AAB0179A13F}"/>
              </a:ext>
            </a:extLst>
          </p:cNvPr>
          <p:cNvSpPr/>
          <p:nvPr/>
        </p:nvSpPr>
        <p:spPr>
          <a:xfrm>
            <a:off x="490412" y="810296"/>
            <a:ext cx="5400000" cy="2618704"/>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b="1">
                <a:solidFill>
                  <a:srgbClr val="0070C0"/>
                </a:solidFill>
                <a:latin typeface="+mj-lt"/>
              </a:rPr>
              <a:t>Editing existing user </a:t>
            </a:r>
          </a:p>
          <a:p>
            <a:pPr algn="just">
              <a:spcBef>
                <a:spcPts val="600"/>
              </a:spcBef>
              <a:spcAft>
                <a:spcPts val="600"/>
              </a:spcAft>
            </a:pPr>
            <a:r>
              <a:rPr lang="en-US">
                <a:solidFill>
                  <a:srgbClr val="0070C0"/>
                </a:solidFill>
                <a:latin typeface="+mj-lt"/>
              </a:rPr>
              <a:t>Take following steps to edit existing user:</a:t>
            </a:r>
          </a:p>
          <a:p>
            <a:pPr marL="358775" indent="-358775" algn="just">
              <a:spcBef>
                <a:spcPts val="600"/>
              </a:spcBef>
              <a:spcAft>
                <a:spcPts val="600"/>
              </a:spcAft>
              <a:buFont typeface="+mj-lt"/>
              <a:buAutoNum type="arabicPeriod"/>
            </a:pPr>
            <a:r>
              <a:rPr lang="en-US">
                <a:solidFill>
                  <a:srgbClr val="0070C0"/>
                </a:solidFill>
                <a:latin typeface="+mj-lt"/>
              </a:rPr>
              <a:t>Select desired user within </a:t>
            </a:r>
            <a:r>
              <a:rPr lang="en-US" b="1">
                <a:solidFill>
                  <a:srgbClr val="0070C0"/>
                </a:solidFill>
                <a:latin typeface="+mj-lt"/>
              </a:rPr>
              <a:t>List of users</a:t>
            </a:r>
          </a:p>
          <a:p>
            <a:pPr marL="358775" indent="-358775" algn="just">
              <a:spcBef>
                <a:spcPts val="600"/>
              </a:spcBef>
              <a:spcAft>
                <a:spcPts val="600"/>
              </a:spcAft>
              <a:buFont typeface="+mj-lt"/>
              <a:buAutoNum type="arabicPeriod"/>
            </a:pPr>
            <a:r>
              <a:rPr lang="en-US">
                <a:solidFill>
                  <a:srgbClr val="0070C0"/>
                </a:solidFill>
                <a:latin typeface="+mj-lt"/>
              </a:rPr>
              <a:t>Change </a:t>
            </a:r>
            <a:r>
              <a:rPr lang="en-US" b="1">
                <a:solidFill>
                  <a:srgbClr val="0070C0"/>
                </a:solidFill>
                <a:latin typeface="+mj-lt"/>
              </a:rPr>
              <a:t>desired user details </a:t>
            </a:r>
            <a:r>
              <a:rPr lang="en-US">
                <a:solidFill>
                  <a:srgbClr val="0070C0"/>
                </a:solidFill>
                <a:latin typeface="+mj-lt"/>
              </a:rPr>
              <a:t>(e.g. worksheets that use may access/edit)</a:t>
            </a:r>
          </a:p>
          <a:p>
            <a:pPr marL="342900" indent="-342900" algn="just">
              <a:spcBef>
                <a:spcPts val="600"/>
              </a:spcBef>
              <a:spcAft>
                <a:spcPts val="600"/>
              </a:spcAft>
              <a:buFont typeface="+mj-lt"/>
              <a:buAutoNum type="arabicPeriod"/>
            </a:pPr>
            <a:r>
              <a:rPr lang="en-US">
                <a:solidFill>
                  <a:srgbClr val="0070C0"/>
                </a:solidFill>
                <a:latin typeface="+mj-lt"/>
              </a:rPr>
              <a:t>Click </a:t>
            </a:r>
            <a:r>
              <a:rPr lang="en-US" b="1">
                <a:solidFill>
                  <a:srgbClr val="0070C0"/>
                </a:solidFill>
                <a:latin typeface="+mj-lt"/>
              </a:rPr>
              <a:t>Save </a:t>
            </a:r>
            <a:r>
              <a:rPr lang="en-US">
                <a:solidFill>
                  <a:srgbClr val="0070C0"/>
                </a:solidFill>
                <a:latin typeface="+mj-lt"/>
              </a:rPr>
              <a:t>button to save changes into database</a:t>
            </a:r>
          </a:p>
        </p:txBody>
      </p:sp>
      <p:sp>
        <p:nvSpPr>
          <p:cNvPr id="4" name="Rectangle: Rounded Corners 3">
            <a:extLst>
              <a:ext uri="{FF2B5EF4-FFF2-40B4-BE49-F238E27FC236}">
                <a16:creationId xmlns:a16="http://schemas.microsoft.com/office/drawing/2014/main" id="{496F07D4-FE23-6486-C7EC-237734AEF107}"/>
              </a:ext>
            </a:extLst>
          </p:cNvPr>
          <p:cNvSpPr/>
          <p:nvPr/>
        </p:nvSpPr>
        <p:spPr>
          <a:xfrm>
            <a:off x="3241588" y="3692102"/>
            <a:ext cx="6120000" cy="2556000"/>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b="1" i="0" u="none" strike="noStrike" baseline="0">
                <a:solidFill>
                  <a:srgbClr val="0070C0"/>
                </a:solidFill>
              </a:rPr>
              <a:t>Reset password of existing user </a:t>
            </a:r>
            <a:endParaRPr lang="en-US" sz="2800" b="1">
              <a:solidFill>
                <a:srgbClr val="0070C0"/>
              </a:solidFill>
            </a:endParaRPr>
          </a:p>
          <a:p>
            <a:pPr>
              <a:spcBef>
                <a:spcPts val="600"/>
              </a:spcBef>
              <a:spcAft>
                <a:spcPts val="600"/>
              </a:spcAft>
            </a:pPr>
            <a:r>
              <a:rPr lang="en-US">
                <a:solidFill>
                  <a:srgbClr val="0070C0"/>
                </a:solidFill>
                <a:latin typeface="+mj-lt"/>
              </a:rPr>
              <a:t>Take following steps to reset existing user’s password: </a:t>
            </a:r>
          </a:p>
          <a:p>
            <a:pPr>
              <a:spcBef>
                <a:spcPts val="600"/>
              </a:spcBef>
              <a:spcAft>
                <a:spcPts val="600"/>
              </a:spcAft>
            </a:pPr>
            <a:r>
              <a:rPr lang="en-US" sz="1800" b="0" i="0" u="none" strike="noStrike" baseline="0">
                <a:solidFill>
                  <a:srgbClr val="0070C0"/>
                </a:solidFill>
              </a:rPr>
              <a:t>1. Click on the desired user within </a:t>
            </a:r>
            <a:r>
              <a:rPr lang="en-US" sz="1800" b="1" i="0" u="none" strike="noStrike" baseline="0">
                <a:solidFill>
                  <a:srgbClr val="0070C0"/>
                </a:solidFill>
              </a:rPr>
              <a:t>List of users </a:t>
            </a:r>
            <a:endParaRPr lang="en-US" sz="1800" b="0" i="0" u="none" strike="noStrike" baseline="0">
              <a:solidFill>
                <a:srgbClr val="0070C0"/>
              </a:solidFill>
            </a:endParaRPr>
          </a:p>
          <a:p>
            <a:pPr>
              <a:spcBef>
                <a:spcPts val="600"/>
              </a:spcBef>
              <a:spcAft>
                <a:spcPts val="600"/>
              </a:spcAft>
            </a:pPr>
            <a:r>
              <a:rPr lang="en-US" sz="1800" b="0" i="0" u="none" strike="noStrike" baseline="0">
                <a:solidFill>
                  <a:srgbClr val="0070C0"/>
                </a:solidFill>
              </a:rPr>
              <a:t>2. Click </a:t>
            </a:r>
            <a:r>
              <a:rPr lang="en-US" sz="1800" b="1" i="0" u="none" strike="noStrike" baseline="0">
                <a:solidFill>
                  <a:srgbClr val="0070C0"/>
                </a:solidFill>
              </a:rPr>
              <a:t>Set password </a:t>
            </a:r>
            <a:r>
              <a:rPr lang="en-US" sz="1800" b="0" i="0" u="none" strike="noStrike" baseline="0">
                <a:solidFill>
                  <a:srgbClr val="0070C0"/>
                </a:solidFill>
              </a:rPr>
              <a:t>to reset password to new one </a:t>
            </a:r>
          </a:p>
          <a:p>
            <a:pPr>
              <a:spcBef>
                <a:spcPts val="600"/>
              </a:spcBef>
              <a:spcAft>
                <a:spcPts val="600"/>
              </a:spcAft>
            </a:pPr>
            <a:r>
              <a:rPr lang="en-US" sz="1800" b="0" i="0" u="none" strike="noStrike" baseline="0">
                <a:solidFill>
                  <a:srgbClr val="0070C0"/>
                </a:solidFill>
              </a:rPr>
              <a:t>3. Enter and confirm new password when asked</a:t>
            </a:r>
          </a:p>
        </p:txBody>
      </p:sp>
      <p:sp>
        <p:nvSpPr>
          <p:cNvPr id="6" name="Rectangle: Rounded Corners 5">
            <a:extLst>
              <a:ext uri="{FF2B5EF4-FFF2-40B4-BE49-F238E27FC236}">
                <a16:creationId xmlns:a16="http://schemas.microsoft.com/office/drawing/2014/main" id="{CF3165EA-3954-2D56-5763-E9E096F1B337}"/>
              </a:ext>
            </a:extLst>
          </p:cNvPr>
          <p:cNvSpPr/>
          <p:nvPr/>
        </p:nvSpPr>
        <p:spPr>
          <a:xfrm>
            <a:off x="6301588" y="810296"/>
            <a:ext cx="5400000" cy="2618704"/>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b="1" dirty="0">
                <a:solidFill>
                  <a:srgbClr val="0070C0"/>
                </a:solidFill>
                <a:latin typeface="+mj-lt"/>
              </a:rPr>
              <a:t>Deleting existing user</a:t>
            </a:r>
          </a:p>
          <a:p>
            <a:pPr>
              <a:spcBef>
                <a:spcPts val="600"/>
              </a:spcBef>
              <a:spcAft>
                <a:spcPts val="600"/>
              </a:spcAft>
            </a:pPr>
            <a:r>
              <a:rPr lang="en-US" dirty="0">
                <a:solidFill>
                  <a:srgbClr val="0070C0"/>
                </a:solidFill>
                <a:latin typeface="+mj-lt"/>
              </a:rPr>
              <a:t>Take following steps to delete existing user:</a:t>
            </a:r>
          </a:p>
          <a:p>
            <a:pPr>
              <a:spcBef>
                <a:spcPts val="600"/>
              </a:spcBef>
              <a:spcAft>
                <a:spcPts val="600"/>
              </a:spcAft>
            </a:pPr>
            <a:r>
              <a:rPr lang="en-US" dirty="0">
                <a:solidFill>
                  <a:srgbClr val="0070C0"/>
                </a:solidFill>
                <a:latin typeface="+mj-lt"/>
              </a:rPr>
              <a:t>1. Click on the desired user within </a:t>
            </a:r>
            <a:r>
              <a:rPr lang="en-US" b="1" dirty="0">
                <a:solidFill>
                  <a:srgbClr val="0070C0"/>
                </a:solidFill>
                <a:latin typeface="+mj-lt"/>
              </a:rPr>
              <a:t>List of users</a:t>
            </a:r>
          </a:p>
          <a:p>
            <a:pPr>
              <a:spcBef>
                <a:spcPts val="600"/>
              </a:spcBef>
              <a:spcAft>
                <a:spcPts val="600"/>
              </a:spcAft>
            </a:pPr>
            <a:r>
              <a:rPr lang="en-US" dirty="0">
                <a:solidFill>
                  <a:srgbClr val="0070C0"/>
                </a:solidFill>
                <a:latin typeface="+mj-lt"/>
              </a:rPr>
              <a:t>2. Click </a:t>
            </a:r>
            <a:r>
              <a:rPr lang="en-US" b="1" dirty="0">
                <a:solidFill>
                  <a:srgbClr val="0070C0"/>
                </a:solidFill>
                <a:latin typeface="+mj-lt"/>
              </a:rPr>
              <a:t>Delete</a:t>
            </a:r>
            <a:r>
              <a:rPr lang="en-US" dirty="0">
                <a:solidFill>
                  <a:srgbClr val="0070C0"/>
                </a:solidFill>
                <a:latin typeface="+mj-lt"/>
              </a:rPr>
              <a:t> button to delete user</a:t>
            </a:r>
          </a:p>
          <a:p>
            <a:pPr>
              <a:spcBef>
                <a:spcPts val="600"/>
              </a:spcBef>
              <a:spcAft>
                <a:spcPts val="600"/>
              </a:spcAft>
            </a:pPr>
            <a:r>
              <a:rPr lang="en-US" dirty="0">
                <a:solidFill>
                  <a:srgbClr val="0070C0"/>
                </a:solidFill>
                <a:latin typeface="+mj-lt"/>
              </a:rPr>
              <a:t>3. </a:t>
            </a:r>
            <a:r>
              <a:rPr lang="en-US" b="1" dirty="0">
                <a:solidFill>
                  <a:srgbClr val="0070C0"/>
                </a:solidFill>
                <a:latin typeface="+mj-lt"/>
              </a:rPr>
              <a:t>Confirm or cancel </a:t>
            </a:r>
            <a:r>
              <a:rPr lang="en-US" dirty="0">
                <a:solidFill>
                  <a:srgbClr val="0070C0"/>
                </a:solidFill>
                <a:latin typeface="+mj-lt"/>
              </a:rPr>
              <a:t>deletion when asked</a:t>
            </a:r>
          </a:p>
          <a:p>
            <a:pPr>
              <a:spcBef>
                <a:spcPts val="600"/>
              </a:spcBef>
              <a:spcAft>
                <a:spcPts val="600"/>
              </a:spcAft>
            </a:pPr>
            <a:r>
              <a:rPr lang="en-US" dirty="0">
                <a:solidFill>
                  <a:srgbClr val="0070C0"/>
                </a:solidFill>
                <a:latin typeface="+mj-lt"/>
              </a:rPr>
              <a:t>4. </a:t>
            </a:r>
            <a:r>
              <a:rPr lang="en-US" b="1" dirty="0">
                <a:solidFill>
                  <a:srgbClr val="0070C0"/>
                </a:solidFill>
                <a:latin typeface="+mj-lt"/>
              </a:rPr>
              <a:t>Close </a:t>
            </a:r>
            <a:r>
              <a:rPr lang="en-US" dirty="0">
                <a:solidFill>
                  <a:srgbClr val="0070C0"/>
                </a:solidFill>
                <a:latin typeface="+mj-lt"/>
              </a:rPr>
              <a:t>window</a:t>
            </a:r>
          </a:p>
        </p:txBody>
      </p:sp>
      <p:sp>
        <p:nvSpPr>
          <p:cNvPr id="5" name="Title 1">
            <a:extLst>
              <a:ext uri="{FF2B5EF4-FFF2-40B4-BE49-F238E27FC236}">
                <a16:creationId xmlns:a16="http://schemas.microsoft.com/office/drawing/2014/main" id="{704B46B0-9541-1CAE-3507-B3ABA0A52922}"/>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Manage Users</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99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814281" y="979957"/>
            <a:ext cx="10800000" cy="968470"/>
          </a:xfrm>
          <a:prstGeom prst="rect">
            <a:avLst/>
          </a:prstGeom>
          <a:noFill/>
        </p:spPr>
        <p:txBody>
          <a:bodyPr wrap="square" rtlCol="0">
            <a:spAutoFit/>
          </a:bodyPr>
          <a:lstStyle/>
          <a:p>
            <a:pPr>
              <a:lnSpc>
                <a:spcPct val="90000"/>
              </a:lnSpc>
              <a:spcBef>
                <a:spcPts val="1000"/>
              </a:spcBef>
            </a:pPr>
            <a:r>
              <a:rPr lang="en-US" dirty="0">
                <a:solidFill>
                  <a:srgbClr val="0070C0"/>
                </a:solidFill>
                <a:latin typeface="Frutiger LT Pro 57 Condensed" panose="020B0606020204020204" pitchFamily="34" charset="0"/>
              </a:rPr>
              <a:t>After performing all steps described in the previous slides, the database is ready to be used or distributed to additional inventory experts, if necessary.</a:t>
            </a:r>
          </a:p>
          <a:p>
            <a:pPr>
              <a:lnSpc>
                <a:spcPct val="90000"/>
              </a:lnSpc>
              <a:spcBef>
                <a:spcPts val="1000"/>
              </a:spcBef>
            </a:pPr>
            <a:r>
              <a:rPr lang="en-US" dirty="0">
                <a:solidFill>
                  <a:srgbClr val="0070C0"/>
                </a:solidFill>
                <a:latin typeface="Frutiger LT Pro 57 Condensed" panose="020B0606020204020204" pitchFamily="34" charset="0"/>
              </a:rPr>
              <a:t>The next steps are as follows: </a:t>
            </a:r>
            <a:endParaRPr lang="en-US" dirty="0">
              <a:solidFill>
                <a:srgbClr val="000000"/>
              </a:solidFill>
              <a:latin typeface="Frutiger LT Pro 57 Condensed"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609600" y="274638"/>
            <a:ext cx="10972800" cy="762214"/>
          </a:xfrm>
        </p:spPr>
        <p:txBody>
          <a:bodyPr/>
          <a:lstStyle/>
          <a:p>
            <a:r>
              <a:rPr lang="en-US" dirty="0">
                <a:solidFill>
                  <a:schemeClr val="bg1"/>
                </a:solidFill>
              </a:rPr>
              <a:t>2.6 Distribute database</a:t>
            </a:r>
          </a:p>
        </p:txBody>
      </p:sp>
      <p:grpSp>
        <p:nvGrpSpPr>
          <p:cNvPr id="14" name="Group 13">
            <a:extLst>
              <a:ext uri="{FF2B5EF4-FFF2-40B4-BE49-F238E27FC236}">
                <a16:creationId xmlns:a16="http://schemas.microsoft.com/office/drawing/2014/main" id="{4EBD7575-568F-493C-00DD-7026E8B070A1}"/>
              </a:ext>
            </a:extLst>
          </p:cNvPr>
          <p:cNvGrpSpPr/>
          <p:nvPr/>
        </p:nvGrpSpPr>
        <p:grpSpPr>
          <a:xfrm>
            <a:off x="2178658" y="2237761"/>
            <a:ext cx="6066845" cy="795130"/>
            <a:chOff x="2178658" y="2237761"/>
            <a:chExt cx="6066845" cy="795130"/>
          </a:xfrm>
        </p:grpSpPr>
        <p:sp>
          <p:nvSpPr>
            <p:cNvPr id="3" name="Rectangle: Rounded Corners 2">
              <a:extLst>
                <a:ext uri="{FF2B5EF4-FFF2-40B4-BE49-F238E27FC236}">
                  <a16:creationId xmlns:a16="http://schemas.microsoft.com/office/drawing/2014/main" id="{67264494-B114-66D4-036E-69521A2320FB}"/>
                </a:ext>
              </a:extLst>
            </p:cNvPr>
            <p:cNvSpPr/>
            <p:nvPr/>
          </p:nvSpPr>
          <p:spPr>
            <a:xfrm>
              <a:off x="2178658" y="2237761"/>
              <a:ext cx="4150580" cy="795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utiger LT Pro 57 Condensed" panose="020B0606020204020204" pitchFamily="34" charset="0"/>
                </a:rPr>
                <a:t>Project manager / Inventory compiler saves database</a:t>
              </a:r>
            </a:p>
          </p:txBody>
        </p:sp>
        <p:sp>
          <p:nvSpPr>
            <p:cNvPr id="7" name="Arrow: Right 6">
              <a:extLst>
                <a:ext uri="{FF2B5EF4-FFF2-40B4-BE49-F238E27FC236}">
                  <a16:creationId xmlns:a16="http://schemas.microsoft.com/office/drawing/2014/main" id="{15BA0ED7-924D-F7AE-A96F-123F7AEABD9A}"/>
                </a:ext>
              </a:extLst>
            </p:cNvPr>
            <p:cNvSpPr/>
            <p:nvPr/>
          </p:nvSpPr>
          <p:spPr>
            <a:xfrm>
              <a:off x="6893781" y="2377440"/>
              <a:ext cx="1351722" cy="55659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A05C062-D151-65FB-F2DD-9E7A9DB551DF}"/>
              </a:ext>
            </a:extLst>
          </p:cNvPr>
          <p:cNvGrpSpPr/>
          <p:nvPr/>
        </p:nvGrpSpPr>
        <p:grpSpPr>
          <a:xfrm>
            <a:off x="2178658" y="3337691"/>
            <a:ext cx="6066845" cy="1154264"/>
            <a:chOff x="2178658" y="3337691"/>
            <a:chExt cx="6066845" cy="1154264"/>
          </a:xfrm>
        </p:grpSpPr>
        <p:sp>
          <p:nvSpPr>
            <p:cNvPr id="4" name="Rectangle: Rounded Corners 3">
              <a:extLst>
                <a:ext uri="{FF2B5EF4-FFF2-40B4-BE49-F238E27FC236}">
                  <a16:creationId xmlns:a16="http://schemas.microsoft.com/office/drawing/2014/main" id="{76BA48CB-4F04-94B2-5CFF-6C081A7EFB91}"/>
                </a:ext>
              </a:extLst>
            </p:cNvPr>
            <p:cNvSpPr/>
            <p:nvPr/>
          </p:nvSpPr>
          <p:spPr>
            <a:xfrm>
              <a:off x="2178658" y="3337691"/>
              <a:ext cx="4150580" cy="11542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utiger LT Pro 57 Condensed" panose="020B0606020204020204" pitchFamily="34" charset="0"/>
                </a:rPr>
                <a:t>Project manager / Inventory compiler decides how database will be shared – one shared database versus maintaining multiple databases</a:t>
              </a:r>
            </a:p>
          </p:txBody>
        </p:sp>
        <p:sp>
          <p:nvSpPr>
            <p:cNvPr id="8" name="Arrow: Right 7">
              <a:extLst>
                <a:ext uri="{FF2B5EF4-FFF2-40B4-BE49-F238E27FC236}">
                  <a16:creationId xmlns:a16="http://schemas.microsoft.com/office/drawing/2014/main" id="{2D87F0CC-5272-2847-CC39-AE12EEECD676}"/>
                </a:ext>
              </a:extLst>
            </p:cNvPr>
            <p:cNvSpPr/>
            <p:nvPr/>
          </p:nvSpPr>
          <p:spPr>
            <a:xfrm>
              <a:off x="6893781" y="3636527"/>
              <a:ext cx="1351722" cy="55659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3F51D35-AAFE-1933-5D58-937BA2D5FB4C}"/>
              </a:ext>
            </a:extLst>
          </p:cNvPr>
          <p:cNvGrpSpPr/>
          <p:nvPr/>
        </p:nvGrpSpPr>
        <p:grpSpPr>
          <a:xfrm>
            <a:off x="2202512" y="4868516"/>
            <a:ext cx="6042991" cy="795130"/>
            <a:chOff x="2178658" y="4859734"/>
            <a:chExt cx="6042991" cy="795130"/>
          </a:xfrm>
        </p:grpSpPr>
        <p:sp>
          <p:nvSpPr>
            <p:cNvPr id="6" name="Rectangle: Rounded Corners 5">
              <a:extLst>
                <a:ext uri="{FF2B5EF4-FFF2-40B4-BE49-F238E27FC236}">
                  <a16:creationId xmlns:a16="http://schemas.microsoft.com/office/drawing/2014/main" id="{1041DEE1-08FC-E1FF-8CE6-C6AC135FF4E5}"/>
                </a:ext>
              </a:extLst>
            </p:cNvPr>
            <p:cNvSpPr/>
            <p:nvPr/>
          </p:nvSpPr>
          <p:spPr>
            <a:xfrm>
              <a:off x="2178658" y="4859734"/>
              <a:ext cx="4150580" cy="795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utiger LT Pro 57 Condensed" panose="020B0606020204020204" pitchFamily="34" charset="0"/>
                </a:rPr>
                <a:t>Sector experts input data and send to Project manager/ Inventory compiler </a:t>
              </a:r>
            </a:p>
          </p:txBody>
        </p:sp>
        <p:sp>
          <p:nvSpPr>
            <p:cNvPr id="10" name="Arrow: Right 9">
              <a:extLst>
                <a:ext uri="{FF2B5EF4-FFF2-40B4-BE49-F238E27FC236}">
                  <a16:creationId xmlns:a16="http://schemas.microsoft.com/office/drawing/2014/main" id="{CF7953CB-078B-53AB-F167-CEA3EEC2B3B6}"/>
                </a:ext>
              </a:extLst>
            </p:cNvPr>
            <p:cNvSpPr/>
            <p:nvPr/>
          </p:nvSpPr>
          <p:spPr>
            <a:xfrm>
              <a:off x="6869927" y="4895315"/>
              <a:ext cx="1351722" cy="55659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81301733-6A3C-1211-D959-67256EB719B3}"/>
              </a:ext>
            </a:extLst>
          </p:cNvPr>
          <p:cNvSpPr txBox="1">
            <a:spLocks/>
          </p:cNvSpPr>
          <p:nvPr/>
        </p:nvSpPr>
        <p:spPr>
          <a:xfrm>
            <a:off x="12000" y="21544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Next Steps</a:t>
            </a:r>
            <a:endParaRPr lang="en-GB" sz="3300" b="1" i="1">
              <a:solidFill>
                <a:srgbClr val="990002"/>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CCA27D03-E21B-896D-81B4-FA7C82D13428}"/>
              </a:ext>
            </a:extLst>
          </p:cNvPr>
          <p:cNvSpPr/>
          <p:nvPr/>
        </p:nvSpPr>
        <p:spPr>
          <a:xfrm>
            <a:off x="8757313" y="2377440"/>
            <a:ext cx="2570328" cy="4249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a:t>
            </a:r>
            <a:r>
              <a:rPr lang="en-US" dirty="0"/>
              <a:t> </a:t>
            </a:r>
            <a:r>
              <a:rPr lang="en-US" dirty="0">
                <a:highlight>
                  <a:srgbClr val="E9EDF4"/>
                </a:highlight>
                <a:hlinkClick r:id="rId3" action="ppaction://hlinksldjump"/>
              </a:rPr>
              <a:t>Save Database</a:t>
            </a:r>
            <a:endParaRPr lang="en-US" dirty="0">
              <a:highlight>
                <a:srgbClr val="E9EDF4"/>
              </a:highlight>
            </a:endParaRPr>
          </a:p>
        </p:txBody>
      </p:sp>
      <p:sp>
        <p:nvSpPr>
          <p:cNvPr id="23" name="Rectangle: Rounded Corners 22">
            <a:extLst>
              <a:ext uri="{FF2B5EF4-FFF2-40B4-BE49-F238E27FC236}">
                <a16:creationId xmlns:a16="http://schemas.microsoft.com/office/drawing/2014/main" id="{EA7C1019-F289-C70B-5659-34C793A5F6D2}"/>
              </a:ext>
            </a:extLst>
          </p:cNvPr>
          <p:cNvSpPr/>
          <p:nvPr/>
        </p:nvSpPr>
        <p:spPr>
          <a:xfrm>
            <a:off x="8757312" y="3690811"/>
            <a:ext cx="2570329" cy="4249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 </a:t>
            </a:r>
            <a:r>
              <a:rPr lang="en-US" dirty="0">
                <a:solidFill>
                  <a:schemeClr val="tx1"/>
                </a:solidFill>
                <a:highlight>
                  <a:srgbClr val="E9EDF4"/>
                </a:highlight>
                <a:hlinkClick r:id="rId4" action="ppaction://hlinksldjump"/>
              </a:rPr>
              <a:t>Distribute database</a:t>
            </a:r>
            <a:endParaRPr lang="en-US" dirty="0">
              <a:highlight>
                <a:srgbClr val="E9EDF4"/>
              </a:highlight>
            </a:endParaRPr>
          </a:p>
        </p:txBody>
      </p:sp>
      <p:sp>
        <p:nvSpPr>
          <p:cNvPr id="24" name="Rectangle: Rounded Corners 23">
            <a:extLst>
              <a:ext uri="{FF2B5EF4-FFF2-40B4-BE49-F238E27FC236}">
                <a16:creationId xmlns:a16="http://schemas.microsoft.com/office/drawing/2014/main" id="{D5BD6168-3F6E-11FC-59F3-7412564F7C6A}"/>
              </a:ext>
            </a:extLst>
          </p:cNvPr>
          <p:cNvSpPr/>
          <p:nvPr/>
        </p:nvSpPr>
        <p:spPr>
          <a:xfrm>
            <a:off x="8786192" y="4822004"/>
            <a:ext cx="2570328" cy="88815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 </a:t>
            </a:r>
            <a:r>
              <a:rPr lang="en-US" dirty="0">
                <a:solidFill>
                  <a:schemeClr val="tx1"/>
                </a:solidFill>
                <a:highlight>
                  <a:srgbClr val="E9EDF4"/>
                </a:highlight>
                <a:hlinkClick r:id="rId5" action="ppaction://hlinksldjump"/>
              </a:rPr>
              <a:t>Maintaining Multiple Copies of the Database: Sharing Data</a:t>
            </a:r>
            <a:endParaRPr lang="en-US" dirty="0">
              <a:highlight>
                <a:srgbClr val="E9EDF4"/>
              </a:highlight>
            </a:endParaRPr>
          </a:p>
        </p:txBody>
      </p:sp>
    </p:spTree>
    <p:extLst>
      <p:ext uri="{BB962C8B-B14F-4D97-AF65-F5344CB8AC3E}">
        <p14:creationId xmlns:p14="http://schemas.microsoft.com/office/powerpoint/2010/main" val="5082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03342" y="1166990"/>
            <a:ext cx="9177856" cy="4694619"/>
          </a:xfrm>
          <a:prstGeom prst="rect">
            <a:avLst/>
          </a:prstGeom>
          <a:noFill/>
        </p:spPr>
        <p:txBody>
          <a:bodyPr wrap="square" rtlCol="0">
            <a:spAutoFit/>
          </a:bodyPr>
          <a:lstStyle/>
          <a:p>
            <a:pPr>
              <a:lnSpc>
                <a:spcPct val="90000"/>
              </a:lnSpc>
              <a:spcBef>
                <a:spcPts val="1000"/>
              </a:spcBef>
            </a:pPr>
            <a:r>
              <a:rPr lang="en-US">
                <a:solidFill>
                  <a:srgbClr val="0070C0"/>
                </a:solidFill>
                <a:latin typeface="Frutiger LT Pro 57 Condensed"/>
              </a:rPr>
              <a:t>To save currently open database: </a:t>
            </a:r>
          </a:p>
          <a:p>
            <a:pPr marL="342900" indent="-342900">
              <a:lnSpc>
                <a:spcPct val="90000"/>
              </a:lnSpc>
              <a:spcBef>
                <a:spcPts val="1000"/>
              </a:spcBef>
              <a:buFont typeface="Courier New" panose="02070309020205020404" pitchFamily="49" charset="0"/>
              <a:buChar char="o"/>
            </a:pPr>
            <a:r>
              <a:rPr lang="en-US">
                <a:solidFill>
                  <a:srgbClr val="0070C0"/>
                </a:solidFill>
                <a:latin typeface="Frutiger LT Pro 57 Condensed"/>
              </a:rPr>
              <a:t>On </a:t>
            </a:r>
            <a:r>
              <a:rPr lang="en-US" b="1">
                <a:solidFill>
                  <a:srgbClr val="0070C0"/>
                </a:solidFill>
                <a:latin typeface="Frutiger LT Pro 57 Condensed"/>
              </a:rPr>
              <a:t>main menu</a:t>
            </a:r>
            <a:r>
              <a:rPr lang="en-US">
                <a:solidFill>
                  <a:srgbClr val="0070C0"/>
                </a:solidFill>
                <a:latin typeface="Frutiger LT Pro 57 Condensed"/>
              </a:rPr>
              <a:t>, select</a:t>
            </a:r>
            <a:r>
              <a:rPr lang="en-US" b="1">
                <a:solidFill>
                  <a:srgbClr val="0070C0"/>
                </a:solidFill>
                <a:latin typeface="Frutiger LT Pro 57 Condensed"/>
              </a:rPr>
              <a:t> Database. </a:t>
            </a:r>
          </a:p>
          <a:p>
            <a:pPr marL="342900" indent="-342900">
              <a:lnSpc>
                <a:spcPct val="90000"/>
              </a:lnSpc>
              <a:spcBef>
                <a:spcPts val="1000"/>
              </a:spcBef>
              <a:buFont typeface="Courier New" panose="02070309020205020404" pitchFamily="49" charset="0"/>
              <a:buChar char="o"/>
            </a:pPr>
            <a:r>
              <a:rPr lang="en-US" sz="1800" b="1" i="0" u="none" strike="noStrike" baseline="0">
                <a:solidFill>
                  <a:srgbClr val="0070C0"/>
                </a:solidFill>
                <a:latin typeface="Frutiger LT Pro 57 Condensed"/>
              </a:rPr>
              <a:t>Select Save as…</a:t>
            </a:r>
            <a:endParaRPr lang="en-US">
              <a:solidFill>
                <a:srgbClr val="0070C0"/>
              </a:solidFill>
              <a:latin typeface="Frutiger LT Pro 57 Condensed"/>
            </a:endParaRPr>
          </a:p>
          <a:p>
            <a:pPr marL="342900" indent="-342900">
              <a:lnSpc>
                <a:spcPct val="90000"/>
              </a:lnSpc>
              <a:spcBef>
                <a:spcPts val="1000"/>
              </a:spcBef>
              <a:buFont typeface="Courier New" panose="02070309020205020404" pitchFamily="49" charset="0"/>
              <a:buChar char="o"/>
            </a:pPr>
            <a:r>
              <a:rPr lang="en-US" sz="1800" b="0" i="0" u="none" strike="noStrike" baseline="0">
                <a:solidFill>
                  <a:srgbClr val="0070C0"/>
                </a:solidFill>
                <a:latin typeface="Frutiger LT Pro 57 Condensed"/>
              </a:rPr>
              <a:t>Select </a:t>
            </a:r>
            <a:r>
              <a:rPr lang="en-US" sz="1800" b="1" i="0" u="none" strike="noStrike" baseline="0">
                <a:solidFill>
                  <a:srgbClr val="0070C0"/>
                </a:solidFill>
                <a:latin typeface="Frutiger LT Pro 57 Condensed"/>
              </a:rPr>
              <a:t>destination folder </a:t>
            </a:r>
            <a:r>
              <a:rPr lang="en-US" sz="1800" b="0" i="0" u="none" strike="noStrike" baseline="0">
                <a:solidFill>
                  <a:srgbClr val="0070C0"/>
                </a:solidFill>
                <a:latin typeface="Frutiger LT Pro 57 Condensed"/>
              </a:rPr>
              <a:t>and file name</a:t>
            </a:r>
          </a:p>
          <a:p>
            <a:pPr marL="800100" lvl="1" indent="-342900">
              <a:lnSpc>
                <a:spcPct val="90000"/>
              </a:lnSpc>
              <a:spcBef>
                <a:spcPts val="1000"/>
              </a:spcBef>
              <a:buFont typeface="Courier New" panose="02070309020205020404" pitchFamily="49" charset="0"/>
              <a:buChar char="o"/>
            </a:pPr>
            <a:r>
              <a:rPr lang="en-US">
                <a:solidFill>
                  <a:srgbClr val="0070C0"/>
                </a:solidFill>
                <a:latin typeface="Frutiger LT Pro 57 Condensed"/>
              </a:rPr>
              <a:t>You will be notified that the current database will be closed before saving; and reopened after saving and asked to confirm. </a:t>
            </a:r>
          </a:p>
          <a:p>
            <a:pPr marL="742950" lvl="1" indent="-285750">
              <a:lnSpc>
                <a:spcPct val="90000"/>
              </a:lnSpc>
              <a:spcBef>
                <a:spcPts val="1000"/>
              </a:spcBef>
              <a:buFont typeface="Courier New" panose="02070309020205020404" pitchFamily="49" charset="0"/>
              <a:buChar char="o"/>
            </a:pPr>
            <a:endParaRPr lang="en-US" b="1" i="0" u="none" strike="noStrike" baseline="0">
              <a:solidFill>
                <a:srgbClr val="0070C0"/>
              </a:solidFill>
              <a:highlight>
                <a:srgbClr val="FFFF00"/>
              </a:highlight>
              <a:latin typeface="Frutiger LT Pro 57 Condensed"/>
            </a:endParaRPr>
          </a:p>
          <a:p>
            <a:pPr marL="285750" indent="-285750">
              <a:buFont typeface="Courier New" panose="02070309020205020404" pitchFamily="49" charset="0"/>
              <a:buChar char="o"/>
            </a:pPr>
            <a:r>
              <a:rPr lang="en-US" sz="1800" b="0" i="0" u="none" strike="noStrike" baseline="0">
                <a:solidFill>
                  <a:srgbClr val="0070C0"/>
                </a:solidFill>
                <a:latin typeface="Frutiger LT Pro 57 Condensed"/>
              </a:rPr>
              <a:t>Choose whether to remove password protection.  </a:t>
            </a:r>
          </a:p>
          <a:p>
            <a:r>
              <a:rPr lang="en-US" sz="1800" b="0" i="0" u="none" strike="noStrike" baseline="0">
                <a:solidFill>
                  <a:srgbClr val="0070C0"/>
                </a:solidFill>
                <a:latin typeface="Frutiger LT Pro 57 Condensed"/>
              </a:rPr>
              <a:t>	</a:t>
            </a:r>
            <a:r>
              <a:rPr lang="en-US" sz="1800" b="1" i="0" u="none" strike="noStrike" baseline="0">
                <a:solidFill>
                  <a:srgbClr val="FF0000"/>
                </a:solidFill>
                <a:latin typeface="Frutiger LT Pro 57 Condensed"/>
              </a:rPr>
              <a:t>Important : </a:t>
            </a:r>
            <a:r>
              <a:rPr lang="en-US" sz="1800" b="0" i="0" u="none" strike="noStrike" baseline="0">
                <a:solidFill>
                  <a:srgbClr val="0070C0"/>
                </a:solidFill>
                <a:latin typeface="Frutiger LT Pro 57 Condensed"/>
              </a:rPr>
              <a:t>Do not remove password protection. Removing the password protection 	will prevent the database from opening in the </a:t>
            </a:r>
            <a:r>
              <a:rPr lang="en-US" sz="1800" b="0" i="1" u="none" strike="noStrike" baseline="0">
                <a:solidFill>
                  <a:srgbClr val="0070C0"/>
                </a:solidFill>
                <a:latin typeface="Frutiger LT Pro 57 Condensed"/>
              </a:rPr>
              <a:t>Software</a:t>
            </a:r>
            <a:r>
              <a:rPr lang="en-US" sz="1800" b="0" i="0" u="none" strike="noStrike" baseline="0">
                <a:solidFill>
                  <a:srgbClr val="0070C0"/>
                </a:solidFill>
                <a:latin typeface="Frutiger LT Pro 57 Condensed"/>
              </a:rPr>
              <a:t> (The </a:t>
            </a:r>
            <a:r>
              <a:rPr lang="en-US" sz="1800" b="0" i="1" strike="noStrike" baseline="0">
                <a:solidFill>
                  <a:srgbClr val="0070C0"/>
                </a:solidFill>
                <a:latin typeface="Frutiger LT Pro 57 Condensed"/>
              </a:rPr>
              <a:t>Software</a:t>
            </a:r>
            <a:r>
              <a:rPr lang="en-US" sz="1800" b="0" i="0" u="none" strike="noStrike" baseline="0">
                <a:solidFill>
                  <a:srgbClr val="0070C0"/>
                </a:solidFill>
                <a:latin typeface="Frutiger LT Pro 57 Condensed"/>
              </a:rPr>
              <a:t> strictly accepts 	password protected database only for security reasons).  </a:t>
            </a:r>
          </a:p>
          <a:p>
            <a:pPr marL="285750" indent="-285750">
              <a:buFont typeface="Courier New" panose="02070309020205020404" pitchFamily="49" charset="0"/>
              <a:buChar char="o"/>
            </a:pPr>
            <a:endParaRPr lang="en-US" sz="1800" b="0" i="0" u="none" strike="noStrike" baseline="0">
              <a:solidFill>
                <a:srgbClr val="0070C0"/>
              </a:solidFill>
              <a:latin typeface="Frutiger LT Pro 57 Condensed"/>
            </a:endParaRPr>
          </a:p>
          <a:p>
            <a:pPr marL="285750" indent="-285750">
              <a:buFont typeface="Courier New" panose="02070309020205020404" pitchFamily="49" charset="0"/>
              <a:buChar char="o"/>
            </a:pPr>
            <a:r>
              <a:rPr lang="en-US" sz="1800" b="0" i="0" u="none" strike="noStrike" baseline="0">
                <a:solidFill>
                  <a:srgbClr val="0070C0"/>
                </a:solidFill>
                <a:latin typeface="Frutiger LT Pro 57 Condensed"/>
              </a:rPr>
              <a:t>Decide whether to compress (ZIP) database file (compressed database file must be uncompressed (unzipped) before opening it in the </a:t>
            </a:r>
            <a:r>
              <a:rPr lang="en-US" sz="1800" b="0" i="1" u="none" strike="noStrike" baseline="0">
                <a:solidFill>
                  <a:srgbClr val="0070C0"/>
                </a:solidFill>
                <a:latin typeface="Frutiger LT Pro 57 Condensed"/>
              </a:rPr>
              <a:t>Software</a:t>
            </a:r>
            <a:r>
              <a:rPr lang="en-US" sz="1800" b="0" i="0" u="none" strike="noStrike" baseline="0">
                <a:solidFill>
                  <a:srgbClr val="0070C0"/>
                </a:solidFill>
                <a:latin typeface="Frutiger LT Pro 57 Condensed"/>
              </a:rPr>
              <a:t>). </a:t>
            </a:r>
          </a:p>
          <a:p>
            <a:endParaRPr lang="en-US" sz="1800" b="0" i="0" u="none" strike="noStrike" baseline="0">
              <a:solidFill>
                <a:srgbClr val="000000"/>
              </a:solidFill>
              <a:latin typeface="+mj-lt"/>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0" y="227013"/>
            <a:ext cx="12192000" cy="540000"/>
          </a:xfrm>
        </p:spPr>
        <p:txBody>
          <a:bodyPr>
            <a:noAutofit/>
          </a:bodyPr>
          <a:lstStyle/>
          <a:p>
            <a:r>
              <a:rPr lang="en-US" sz="3300" b="1">
                <a:solidFill>
                  <a:srgbClr val="990002"/>
                </a:solidFill>
                <a:effectLst>
                  <a:outerShdw blurRad="38100" dist="38100" dir="2700000" algn="tl">
                    <a:srgbClr val="000000">
                      <a:alpha val="43137"/>
                    </a:srgbClr>
                  </a:outerShdw>
                </a:effectLst>
              </a:rPr>
              <a:t>Save Database</a:t>
            </a:r>
          </a:p>
        </p:txBody>
      </p:sp>
      <p:pic>
        <p:nvPicPr>
          <p:cNvPr id="3" name="Graphic 2" descr="Lightbulb with solid fill">
            <a:extLst>
              <a:ext uri="{FF2B5EF4-FFF2-40B4-BE49-F238E27FC236}">
                <a16:creationId xmlns:a16="http://schemas.microsoft.com/office/drawing/2014/main" id="{190FE77C-B09C-0E4F-0AFC-68689F589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377" y="3822408"/>
            <a:ext cx="535780" cy="599989"/>
          </a:xfrm>
          <a:prstGeom prst="rect">
            <a:avLst/>
          </a:prstGeom>
        </p:spPr>
      </p:pic>
      <p:pic>
        <p:nvPicPr>
          <p:cNvPr id="7" name="Picture 6">
            <a:extLst>
              <a:ext uri="{FF2B5EF4-FFF2-40B4-BE49-F238E27FC236}">
                <a16:creationId xmlns:a16="http://schemas.microsoft.com/office/drawing/2014/main" id="{23D74B62-E883-A7B2-0483-40CA8EA8AC68}"/>
              </a:ext>
            </a:extLst>
          </p:cNvPr>
          <p:cNvPicPr>
            <a:picLocks noChangeAspect="1"/>
          </p:cNvPicPr>
          <p:nvPr/>
        </p:nvPicPr>
        <p:blipFill>
          <a:blip r:embed="rId5"/>
          <a:stretch>
            <a:fillRect/>
          </a:stretch>
        </p:blipFill>
        <p:spPr>
          <a:xfrm>
            <a:off x="4077481" y="1073159"/>
            <a:ext cx="7811177" cy="1085944"/>
          </a:xfrm>
          <a:prstGeom prst="rect">
            <a:avLst/>
          </a:prstGeom>
        </p:spPr>
      </p:pic>
      <p:sp>
        <p:nvSpPr>
          <p:cNvPr id="8" name="Rectangle: Rounded Corners 7">
            <a:extLst>
              <a:ext uri="{FF2B5EF4-FFF2-40B4-BE49-F238E27FC236}">
                <a16:creationId xmlns:a16="http://schemas.microsoft.com/office/drawing/2014/main" id="{40234DFC-7637-3086-B01E-DDAB2938C69E}"/>
              </a:ext>
            </a:extLst>
          </p:cNvPr>
          <p:cNvSpPr/>
          <p:nvPr/>
        </p:nvSpPr>
        <p:spPr>
          <a:xfrm>
            <a:off x="5034321" y="1242189"/>
            <a:ext cx="1577149" cy="93514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4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815309" y="948634"/>
            <a:ext cx="10561383" cy="480131"/>
          </a:xfrm>
          <a:prstGeom prst="rect">
            <a:avLst/>
          </a:prstGeom>
          <a:noFill/>
        </p:spPr>
        <p:txBody>
          <a:bodyPr wrap="square" rtlCol="0">
            <a:spAutoFit/>
          </a:bodyPr>
          <a:lstStyle/>
          <a:p>
            <a:pPr algn="ctr">
              <a:lnSpc>
                <a:spcPct val="90000"/>
              </a:lnSpc>
              <a:spcBef>
                <a:spcPts val="1000"/>
              </a:spcBef>
            </a:pPr>
            <a:r>
              <a:rPr lang="en-US" sz="2700" b="1" dirty="0">
                <a:solidFill>
                  <a:srgbClr val="000000"/>
                </a:solidFill>
                <a:latin typeface="+mn-lt"/>
              </a:rPr>
              <a:t>Share one database versus maintaining multiple databases</a:t>
            </a:r>
            <a:endParaRPr lang="en-US" sz="2700" b="0" i="0" u="none" strike="noStrike" baseline="0" dirty="0">
              <a:solidFill>
                <a:srgbClr val="000000"/>
              </a:solidFill>
              <a:latin typeface="+mn-lt"/>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36930"/>
            <a:ext cx="12168000" cy="540000"/>
          </a:xfrm>
        </p:spPr>
        <p:txBody>
          <a:bodyPr>
            <a:noAutofit/>
          </a:bodyPr>
          <a:lstStyle/>
          <a:p>
            <a:r>
              <a:rPr lang="en-US" sz="3300" b="1" dirty="0">
                <a:solidFill>
                  <a:srgbClr val="990002"/>
                </a:solidFill>
                <a:effectLst>
                  <a:outerShdw blurRad="38100" dist="38100" dir="2700000" algn="tl">
                    <a:srgbClr val="000000">
                      <a:alpha val="43137"/>
                    </a:srgbClr>
                  </a:outerShdw>
                </a:effectLst>
              </a:rPr>
              <a:t>Distribute database</a:t>
            </a:r>
          </a:p>
        </p:txBody>
      </p:sp>
      <p:sp>
        <p:nvSpPr>
          <p:cNvPr id="4" name="Rectangle: Rounded Corners 3">
            <a:extLst>
              <a:ext uri="{FF2B5EF4-FFF2-40B4-BE49-F238E27FC236}">
                <a16:creationId xmlns:a16="http://schemas.microsoft.com/office/drawing/2014/main" id="{36E37E59-AC6E-23D4-31BA-265A75CB1F4F}"/>
              </a:ext>
            </a:extLst>
          </p:cNvPr>
          <p:cNvSpPr/>
          <p:nvPr/>
        </p:nvSpPr>
        <p:spPr>
          <a:xfrm>
            <a:off x="454829" y="1629000"/>
            <a:ext cx="5040000" cy="36000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70C0"/>
                </a:solidFill>
                <a:latin typeface="Frutiger LT Std 57 Cn" panose="020B0606020204020204" pitchFamily="34" charset="0"/>
              </a:rPr>
              <a:t>Share database on network drive</a:t>
            </a:r>
          </a:p>
          <a:p>
            <a:pPr algn="l"/>
            <a:endParaRPr lang="en-US" sz="1800" b="0" i="0" u="none" strike="noStrike" baseline="0" dirty="0">
              <a:solidFill>
                <a:srgbClr val="0070C0"/>
              </a:solidFill>
              <a:latin typeface="Frutiger LT Std 57 Cn" panose="020B0606020204020204" pitchFamily="34" charset="0"/>
            </a:endParaRPr>
          </a:p>
          <a:p>
            <a:pPr marL="285750" indent="-285750">
              <a:buFont typeface="Arial" panose="020B0604020202020204" pitchFamily="34" charset="0"/>
              <a:buChar char="•"/>
            </a:pPr>
            <a:r>
              <a:rPr lang="en-US" sz="1800" b="0" i="0" u="none" strike="noStrike" baseline="0" dirty="0">
                <a:solidFill>
                  <a:srgbClr val="0070C0"/>
                </a:solidFill>
                <a:latin typeface="Frutiger LT Std 57 Cn" panose="020B0606020204020204" pitchFamily="34" charset="0"/>
              </a:rPr>
              <a:t>Copy database file, as created in previous slides, to a shared folder on the network, where other inventory experts have read/write access. </a:t>
            </a:r>
          </a:p>
          <a:p>
            <a:endParaRPr lang="en-US" sz="1800" b="0" i="0" u="none" strike="noStrike" baseline="0" dirty="0">
              <a:solidFill>
                <a:srgbClr val="0070C0"/>
              </a:solidFill>
              <a:latin typeface="Frutiger LT Std 57 Cn" panose="020B0606020204020204" pitchFamily="34" charset="0"/>
            </a:endParaRPr>
          </a:p>
          <a:p>
            <a:pPr marL="285750" indent="-285750">
              <a:buFont typeface="Arial" panose="020B0604020202020204" pitchFamily="34" charset="0"/>
              <a:buChar char="•"/>
            </a:pPr>
            <a:r>
              <a:rPr lang="en-US" sz="1800" b="1" i="0" u="none" strike="noStrike" baseline="0" dirty="0">
                <a:solidFill>
                  <a:srgbClr val="0070C0"/>
                </a:solidFill>
                <a:latin typeface="Frutiger LT Std 57 Cn" panose="020B0606020204020204" pitchFamily="34" charset="0"/>
              </a:rPr>
              <a:t>This alternative is strongly recommended, </a:t>
            </a:r>
            <a:r>
              <a:rPr lang="en-US" sz="1800" b="0" i="0" u="none" strike="noStrike" baseline="0" dirty="0">
                <a:solidFill>
                  <a:srgbClr val="0070C0"/>
                </a:solidFill>
                <a:latin typeface="Frutiger LT Std 57 Cn" panose="020B0606020204020204" pitchFamily="34" charset="0"/>
              </a:rPr>
              <a:t>because </a:t>
            </a:r>
            <a:r>
              <a:rPr lang="en-US" sz="1800" b="1" i="0" u="none" strike="noStrike" baseline="0" dirty="0">
                <a:solidFill>
                  <a:srgbClr val="0070C0"/>
                </a:solidFill>
                <a:latin typeface="Frutiger LT Std 57 Cn" panose="020B0606020204020204" pitchFamily="34" charset="0"/>
              </a:rPr>
              <a:t>after making administrative changes, all compilers are automatically affected</a:t>
            </a:r>
            <a:r>
              <a:rPr lang="en-US" sz="1800" b="0" i="0" u="none" strike="noStrike" baseline="0" dirty="0">
                <a:solidFill>
                  <a:srgbClr val="0070C0"/>
                </a:solidFill>
                <a:latin typeface="Frutiger LT Std 57 Cn" panose="020B0606020204020204" pitchFamily="34" charset="0"/>
              </a:rPr>
              <a:t>. </a:t>
            </a:r>
            <a:endParaRPr lang="en-US" b="1" dirty="0">
              <a:solidFill>
                <a:srgbClr val="0070C0"/>
              </a:solidFill>
              <a:latin typeface="Frutiger LT Std 57 Cn" panose="020B0606020204020204" pitchFamily="34" charset="0"/>
            </a:endParaRPr>
          </a:p>
        </p:txBody>
      </p:sp>
      <p:sp>
        <p:nvSpPr>
          <p:cNvPr id="8" name="Rectangle: Rounded Corners 7">
            <a:extLst>
              <a:ext uri="{FF2B5EF4-FFF2-40B4-BE49-F238E27FC236}">
                <a16:creationId xmlns:a16="http://schemas.microsoft.com/office/drawing/2014/main" id="{1AF2483A-529D-95AA-8CB0-C847251705E1}"/>
              </a:ext>
            </a:extLst>
          </p:cNvPr>
          <p:cNvSpPr/>
          <p:nvPr/>
        </p:nvSpPr>
        <p:spPr>
          <a:xfrm>
            <a:off x="6697172" y="1629000"/>
            <a:ext cx="5040000" cy="36000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Frutiger LT Std 57 Cn" panose="020B0606020204020204" pitchFamily="34" charset="0"/>
              </a:rPr>
              <a:t>Send database to multiple users</a:t>
            </a:r>
          </a:p>
          <a:p>
            <a:pPr algn="ctr"/>
            <a:r>
              <a:rPr lang="en-US" sz="2000" b="1">
                <a:solidFill>
                  <a:srgbClr val="0070C0"/>
                </a:solidFill>
                <a:latin typeface="Frutiger LT Std 57 Cn" panose="020B0606020204020204" pitchFamily="34" charset="0"/>
              </a:rPr>
              <a:t>(e.g. via email) </a:t>
            </a:r>
            <a:endParaRPr lang="en-US" sz="2000" b="0" i="0" u="none" strike="noStrike" baseline="0">
              <a:solidFill>
                <a:srgbClr val="0070C0"/>
              </a:solidFill>
              <a:latin typeface="Frutiger LT Std 57 Cn" panose="020B0606020204020204" pitchFamily="34" charset="0"/>
            </a:endParaRPr>
          </a:p>
          <a:p>
            <a:pPr algn="l"/>
            <a:endParaRPr lang="en-US" sz="1800" b="0" i="0" u="none" strike="noStrike" baseline="0">
              <a:solidFill>
                <a:srgbClr val="0070C0"/>
              </a:solidFill>
              <a:latin typeface="Frutiger LT Std 57 Cn" panose="020B0606020204020204" pitchFamily="34" charset="0"/>
            </a:endParaRPr>
          </a:p>
          <a:p>
            <a:pPr marL="285750" indent="-285750">
              <a:buFont typeface="Arial" panose="020B0604020202020204" pitchFamily="34" charset="0"/>
              <a:buChar char="•"/>
            </a:pPr>
            <a:r>
              <a:rPr lang="en-US" sz="1800" b="1" i="0" u="none" strike="noStrike" baseline="0">
                <a:solidFill>
                  <a:srgbClr val="0070C0"/>
                </a:solidFill>
                <a:latin typeface="Frutiger LT Std 57 Cn" panose="020B0606020204020204" pitchFamily="34" charset="0"/>
              </a:rPr>
              <a:t>Administrative changes must be performed within each copy </a:t>
            </a:r>
            <a:r>
              <a:rPr lang="en-US" sz="1800" b="0" i="0" u="none" strike="noStrike" baseline="0">
                <a:solidFill>
                  <a:srgbClr val="0070C0"/>
                </a:solidFill>
                <a:latin typeface="Frutiger LT Std 57 Cn" panose="020B0606020204020204" pitchFamily="34" charset="0"/>
              </a:rPr>
              <a:t>of the database to maintain consistency across inventory experts. </a:t>
            </a:r>
          </a:p>
          <a:p>
            <a:pPr marL="285750" indent="-285750">
              <a:buFont typeface="Arial" panose="020B0604020202020204" pitchFamily="34" charset="0"/>
              <a:buChar char="•"/>
            </a:pPr>
            <a:r>
              <a:rPr lang="en-US" sz="1800" b="0" i="0" u="none" strike="noStrike" baseline="0">
                <a:solidFill>
                  <a:srgbClr val="0070C0"/>
                </a:solidFill>
                <a:latin typeface="Frutiger LT Std 57 Cn" panose="020B0606020204020204" pitchFamily="34" charset="0"/>
              </a:rPr>
              <a:t>This approach can lead to inconsistency amongst compilers and </a:t>
            </a:r>
            <a:r>
              <a:rPr lang="en-US" sz="1800" b="1" i="0" u="none" strike="noStrike" baseline="0">
                <a:solidFill>
                  <a:srgbClr val="0070C0"/>
                </a:solidFill>
                <a:latin typeface="Frutiger LT Std 57 Cn" panose="020B0606020204020204" pitchFamily="34" charset="0"/>
              </a:rPr>
              <a:t>therefore is not recommended</a:t>
            </a:r>
            <a:r>
              <a:rPr lang="en-US" sz="1800" b="0" i="0" u="none" strike="noStrike" baseline="0">
                <a:solidFill>
                  <a:srgbClr val="0070C0"/>
                </a:solidFill>
                <a:latin typeface="Frutiger LT Std 57 Cn" panose="020B0606020204020204" pitchFamily="34" charset="0"/>
              </a:rPr>
              <a:t>. </a:t>
            </a:r>
          </a:p>
          <a:p>
            <a:pPr algn="ctr"/>
            <a:endParaRPr lang="en-US" b="1">
              <a:solidFill>
                <a:srgbClr val="0070C0"/>
              </a:solidFill>
              <a:latin typeface="Frutiger LT Std 57 Cn" panose="020B0606020204020204" pitchFamily="34" charset="0"/>
            </a:endParaRPr>
          </a:p>
        </p:txBody>
      </p:sp>
      <p:pic>
        <p:nvPicPr>
          <p:cNvPr id="3" name="Graphic 2" descr="Award ribbon with star">
            <a:extLst>
              <a:ext uri="{FF2B5EF4-FFF2-40B4-BE49-F238E27FC236}">
                <a16:creationId xmlns:a16="http://schemas.microsoft.com/office/drawing/2014/main" id="{7BB41EB6-2246-E846-13B5-4BBC9447CE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6" name="TextBox 5">
            <a:extLst>
              <a:ext uri="{FF2B5EF4-FFF2-40B4-BE49-F238E27FC236}">
                <a16:creationId xmlns:a16="http://schemas.microsoft.com/office/drawing/2014/main" id="{5721E7BB-AB66-139D-467A-3E9E20E7B59A}"/>
              </a:ext>
            </a:extLst>
          </p:cNvPr>
          <p:cNvSpPr txBox="1"/>
          <p:nvPr/>
        </p:nvSpPr>
        <p:spPr>
          <a:xfrm>
            <a:off x="2465144" y="5424646"/>
            <a:ext cx="8004465" cy="507831"/>
          </a:xfrm>
          <a:prstGeom prst="rect">
            <a:avLst/>
          </a:prstGeom>
          <a:noFill/>
        </p:spPr>
        <p:txBody>
          <a:bodyPr wrap="square" rtlCol="0" anchor="ctr">
            <a:spAutoFit/>
          </a:bodyPr>
          <a:lstStyle/>
          <a:p>
            <a:r>
              <a:rPr lang="en-US" sz="2700" dirty="0">
                <a:solidFill>
                  <a:srgbClr val="0070C0"/>
                </a:solidFill>
                <a:latin typeface="+mj-lt"/>
              </a:rPr>
              <a:t>Let’s look at each of these options in more detail….</a:t>
            </a:r>
            <a:endParaRPr lang="en-US" sz="2700" dirty="0">
              <a:latin typeface="+mj-lt"/>
            </a:endParaRPr>
          </a:p>
        </p:txBody>
      </p:sp>
    </p:spTree>
    <p:extLst>
      <p:ext uri="{BB962C8B-B14F-4D97-AF65-F5344CB8AC3E}">
        <p14:creationId xmlns:p14="http://schemas.microsoft.com/office/powerpoint/2010/main" val="3706508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4E4CFC-5610-ADCC-F1A2-8C91F56FF5A1}"/>
              </a:ext>
            </a:extLst>
          </p:cNvPr>
          <p:cNvSpPr txBox="1"/>
          <p:nvPr/>
        </p:nvSpPr>
        <p:spPr>
          <a:xfrm>
            <a:off x="777299" y="4083566"/>
            <a:ext cx="11112069" cy="218521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Superuser</a:t>
            </a:r>
            <a:r>
              <a:rPr kumimoji="0" lang="en-US" sz="19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shall set a shared drive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0000"/>
                </a:solidFill>
                <a:effectLst/>
                <a:uLnTx/>
                <a:uFillTx/>
                <a:latin typeface="Frutiger LT Std 57 Cn" panose="020B0606020204020204" pitchFamily="34" charset="0"/>
                <a:ea typeface="+mn-ea"/>
                <a:cs typeface="+mn-cs"/>
              </a:rPr>
              <a:t>This approach is preferable, as all NGHGI data can be shared in real time, including information necessary for the CRT.</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Note that sharing the database with</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Microsoft </a:t>
            </a:r>
            <a:r>
              <a:rPr kumimoji="0" lang="en-US" sz="1500" b="0" i="0" u="none" strike="noStrike" kern="1200" cap="none" spc="0" normalizeH="0" baseline="0" noProof="0" dirty="0" err="1">
                <a:ln>
                  <a:noFill/>
                </a:ln>
                <a:solidFill>
                  <a:srgbClr val="0070C0"/>
                </a:solidFill>
                <a:effectLst/>
                <a:uLnTx/>
                <a:uFillTx/>
                <a:latin typeface="Frutiger LT Std 57 Cn" panose="020B0606020204020204" pitchFamily="34" charset="0"/>
                <a:ea typeface="+mn-ea"/>
                <a:cs typeface="+mn-cs"/>
              </a:rPr>
              <a:t>Sharepoint</a:t>
            </a: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will not allow users to access it</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1500" b="0" i="0" u="none" strike="noStrike" kern="1200" cap="none" spc="0" normalizeH="0" baseline="0" noProof="0" dirty="0" err="1">
                <a:ln>
                  <a:noFill/>
                </a:ln>
                <a:solidFill>
                  <a:srgbClr val="0070C0"/>
                </a:solidFill>
                <a:effectLst/>
                <a:uLnTx/>
                <a:uFillTx/>
                <a:latin typeface="Frutiger LT Std 57 Cn" panose="020B0606020204020204" pitchFamily="34" charset="0"/>
                <a:ea typeface="+mn-ea"/>
                <a:cs typeface="+mn-cs"/>
              </a:rPr>
              <a:t>Googledrive</a:t>
            </a: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may likely cause data losses</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Microsoft SQL Server cannot be used with the current version of the </a:t>
            </a:r>
            <a:r>
              <a:rPr kumimoji="0" lang="en-US" sz="1500" b="0" i="1"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Software</a:t>
            </a:r>
            <a:r>
              <a:rPr kumimoji="0" lang="en-US" sz="19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a:t>
            </a:r>
            <a:endParaRPr kumimoji="0" lang="en-US" sz="1900" b="0" i="1" u="none" strike="noStrike" kern="1200" cap="none" spc="0" normalizeH="0" baseline="0" noProof="0" dirty="0">
              <a:ln>
                <a:noFill/>
              </a:ln>
              <a:solidFill>
                <a:prstClr val="black"/>
              </a:solidFill>
              <a:effectLst/>
              <a:uLnTx/>
              <a:uFillTx/>
              <a:latin typeface="Frutiger LT Std 57 Cn" panose="020B0606020204020204" pitchFamily="34" charset="0"/>
              <a:ea typeface="+mn-ea"/>
              <a:cs typeface="+mn-cs"/>
            </a:endParaRPr>
          </a:p>
        </p:txBody>
      </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dirty="0">
                <a:solidFill>
                  <a:srgbClr val="990002"/>
                </a:solidFill>
                <a:effectLst>
                  <a:outerShdw blurRad="38100" dist="38100" dir="2700000" algn="tl">
                    <a:srgbClr val="000000">
                      <a:alpha val="43137"/>
                    </a:srgbClr>
                  </a:outerShdw>
                </a:effectLst>
              </a:rPr>
              <a:t>Sharing the Database in </a:t>
            </a:r>
            <a:r>
              <a:rPr lang="en-GB" sz="3300" b="1">
                <a:solidFill>
                  <a:srgbClr val="990002"/>
                </a:solidFill>
                <a:effectLst>
                  <a:outerShdw blurRad="38100" dist="38100" dir="2700000" algn="tl">
                    <a:srgbClr val="000000">
                      <a:alpha val="43137"/>
                    </a:srgbClr>
                  </a:outerShdw>
                </a:effectLst>
              </a:rPr>
              <a:t>the Cloud</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3" name="Picture 2">
            <a:extLst>
              <a:ext uri="{FF2B5EF4-FFF2-40B4-BE49-F238E27FC236}">
                <a16:creationId xmlns:a16="http://schemas.microsoft.com/office/drawing/2014/main" id="{8513CDAA-333B-7D90-2662-0BA75AF15002}"/>
              </a:ext>
            </a:extLst>
          </p:cNvPr>
          <p:cNvPicPr>
            <a:picLocks noChangeAspect="1"/>
          </p:cNvPicPr>
          <p:nvPr/>
        </p:nvPicPr>
        <p:blipFill>
          <a:blip r:embed="rId5"/>
          <a:stretch>
            <a:fillRect/>
          </a:stretch>
        </p:blipFill>
        <p:spPr>
          <a:xfrm>
            <a:off x="3238500" y="1257062"/>
            <a:ext cx="5250473" cy="2826504"/>
          </a:xfrm>
          <a:prstGeom prst="rect">
            <a:avLst/>
          </a:prstGeom>
        </p:spPr>
      </p:pic>
      <p:sp>
        <p:nvSpPr>
          <p:cNvPr id="4" name="TextBox 3">
            <a:extLst>
              <a:ext uri="{FF2B5EF4-FFF2-40B4-BE49-F238E27FC236}">
                <a16:creationId xmlns:a16="http://schemas.microsoft.com/office/drawing/2014/main" id="{4EC6D2D0-4A32-75B8-FA34-E4D284B44235}"/>
              </a:ext>
            </a:extLst>
          </p:cNvPr>
          <p:cNvSpPr txBox="1"/>
          <p:nvPr/>
        </p:nvSpPr>
        <p:spPr>
          <a:xfrm>
            <a:off x="6629400" y="1100095"/>
            <a:ext cx="1152525" cy="615553"/>
          </a:xfrm>
          <a:prstGeom prst="rect">
            <a:avLst/>
          </a:prstGeom>
          <a:noFill/>
          <a:ln>
            <a:solidFill>
              <a:schemeClr val="tx1"/>
            </a:solidFill>
          </a:ln>
        </p:spPr>
        <p:txBody>
          <a:bodyPr wrap="square" rtlCol="0">
            <a:spAutoFit/>
          </a:bodyPr>
          <a:lstStyle/>
          <a:p>
            <a:pPr algn="ctr"/>
            <a:r>
              <a:rPr lang="en-GB" sz="1700" b="1" dirty="0">
                <a:latin typeface="Frutiger LT Pro 57 Condensed" panose="020B0606020204020204" pitchFamily="34" charset="0"/>
              </a:rPr>
              <a:t>shared</a:t>
            </a:r>
          </a:p>
          <a:p>
            <a:pPr algn="ctr"/>
            <a:r>
              <a:rPr lang="en-GB" sz="1700" b="1" dirty="0">
                <a:latin typeface="Frutiger LT Pro 57 Condensed" panose="020B0606020204020204" pitchFamily="34" charset="0"/>
              </a:rPr>
              <a:t>database</a:t>
            </a:r>
          </a:p>
        </p:txBody>
      </p:sp>
      <p:cxnSp>
        <p:nvCxnSpPr>
          <p:cNvPr id="8" name="Straight Arrow Connector 7">
            <a:extLst>
              <a:ext uri="{FF2B5EF4-FFF2-40B4-BE49-F238E27FC236}">
                <a16:creationId xmlns:a16="http://schemas.microsoft.com/office/drawing/2014/main" id="{48DA94F1-EE1E-54A5-1FF4-F1B4B33A0391}"/>
              </a:ext>
            </a:extLst>
          </p:cNvPr>
          <p:cNvCxnSpPr/>
          <p:nvPr/>
        </p:nvCxnSpPr>
        <p:spPr>
          <a:xfrm flipH="1">
            <a:off x="6172200" y="1409700"/>
            <a:ext cx="4286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32D263-0775-A8FE-9C63-0789222837C9}"/>
              </a:ext>
            </a:extLst>
          </p:cNvPr>
          <p:cNvSpPr txBox="1"/>
          <p:nvPr/>
        </p:nvSpPr>
        <p:spPr>
          <a:xfrm>
            <a:off x="8620125" y="3520453"/>
            <a:ext cx="1080000" cy="396000"/>
          </a:xfrm>
          <a:prstGeom prst="rect">
            <a:avLst/>
          </a:prstGeom>
          <a:noFill/>
          <a:ln>
            <a:solidFill>
              <a:schemeClr val="tx1"/>
            </a:solidFill>
          </a:ln>
        </p:spPr>
        <p:txBody>
          <a:bodyPr wrap="square" rtlCol="0">
            <a:spAutoFit/>
          </a:bodyPr>
          <a:lstStyle/>
          <a:p>
            <a:pPr algn="ctr"/>
            <a:r>
              <a:rPr lang="en-GB" sz="1700" b="1" dirty="0">
                <a:latin typeface="Frutiger LT Pro 57 Condensed" panose="020B0606020204020204" pitchFamily="34" charset="0"/>
              </a:rPr>
              <a:t>users</a:t>
            </a:r>
          </a:p>
        </p:txBody>
      </p:sp>
    </p:spTree>
    <p:extLst>
      <p:ext uri="{BB962C8B-B14F-4D97-AF65-F5344CB8AC3E}">
        <p14:creationId xmlns:p14="http://schemas.microsoft.com/office/powerpoint/2010/main" val="2337954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2442883" y="1179684"/>
            <a:ext cx="7306234" cy="397032"/>
          </a:xfrm>
          <a:prstGeom prst="rect">
            <a:avLst/>
          </a:prstGeom>
          <a:noFill/>
        </p:spPr>
        <p:txBody>
          <a:bodyPr wrap="square" rtlCol="0">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Frutiger LT Pro 57 Condensed" panose="020B0606020204020204" pitchFamily="34" charset="0"/>
              </a:rPr>
              <a:t>A single database is shared on internet</a:t>
            </a:r>
            <a:endParaRPr kumimoji="0" lang="en-US" sz="2200" b="0" i="0" u="none" strike="noStrike" kern="1200" cap="none" spc="0" normalizeH="0" baseline="0" noProof="0" dirty="0">
              <a:ln>
                <a:noFill/>
              </a:ln>
              <a:solidFill>
                <a:srgbClr val="0070C0"/>
              </a:solidFill>
              <a:effectLst/>
              <a:uLnTx/>
              <a:uFillTx/>
              <a:latin typeface="Frutiger LT Pro 57 Condensed" panose="020B0606020204020204" pitchFamily="34" charset="0"/>
            </a:endParaRPr>
          </a:p>
        </p:txBody>
      </p:sp>
      <p:sp>
        <p:nvSpPr>
          <p:cNvPr id="9" name="TextBox 8">
            <a:extLst>
              <a:ext uri="{FF2B5EF4-FFF2-40B4-BE49-F238E27FC236}">
                <a16:creationId xmlns:a16="http://schemas.microsoft.com/office/drawing/2014/main" id="{A04E4CFC-5610-ADCC-F1A2-8C91F56FF5A1}"/>
              </a:ext>
            </a:extLst>
          </p:cNvPr>
          <p:cNvSpPr txBox="1"/>
          <p:nvPr/>
        </p:nvSpPr>
        <p:spPr>
          <a:xfrm>
            <a:off x="720000" y="2154348"/>
            <a:ext cx="10080000" cy="3108543"/>
          </a:xfrm>
          <a:prstGeom prst="rect">
            <a:avLst/>
          </a:prstGeom>
          <a:noFill/>
        </p:spPr>
        <p:txBody>
          <a:bodyPr wrap="square">
            <a:spAutoFit/>
          </a:bodyPr>
          <a:lstStyle/>
          <a:p>
            <a:pPr marL="714375" indent="-352425" algn="just">
              <a:spcBef>
                <a:spcPts val="300"/>
              </a:spcBef>
              <a:spcAft>
                <a:spcPts val="300"/>
              </a:spcAft>
              <a:buFont typeface="+mj-lt"/>
              <a:buAutoNum type="romanUcPeriod"/>
            </a:pPr>
            <a:r>
              <a:rPr lang="en-US" sz="2200" dirty="0">
                <a:solidFill>
                  <a:srgbClr val="0070C0"/>
                </a:solidFill>
                <a:latin typeface="Frutiger LT Pro 57 Condensed" panose="020B0606020204020204" pitchFamily="34" charset="0"/>
              </a:rPr>
              <a:t>Setup a </a:t>
            </a:r>
            <a:r>
              <a:rPr lang="en-US" sz="2200" i="1" dirty="0">
                <a:solidFill>
                  <a:srgbClr val="0070C0"/>
                </a:solidFill>
                <a:latin typeface="Frutiger LT Pro 57 Condensed" panose="020B0606020204020204" pitchFamily="34" charset="0"/>
              </a:rPr>
              <a:t>Windows Server</a:t>
            </a:r>
            <a:r>
              <a:rPr lang="en-US" sz="2200" dirty="0">
                <a:solidFill>
                  <a:srgbClr val="0070C0"/>
                </a:solidFill>
                <a:latin typeface="Frutiger LT Pro 57 Condensed" panose="020B0606020204020204" pitchFamily="34" charset="0"/>
              </a:rPr>
              <a:t> on a PC with </a:t>
            </a:r>
            <a:r>
              <a:rPr lang="en-US" sz="2200" i="1" dirty="0">
                <a:solidFill>
                  <a:srgbClr val="0070C0"/>
                </a:solidFill>
                <a:latin typeface="Frutiger LT Pro 57 Condensed" panose="020B0606020204020204" pitchFamily="34" charset="0"/>
              </a:rPr>
              <a:t>Remote Desktop</a:t>
            </a:r>
            <a:r>
              <a:rPr lang="en-US" sz="2200" dirty="0">
                <a:solidFill>
                  <a:srgbClr val="0070C0"/>
                </a:solidFill>
                <a:latin typeface="Frutiger LT Pro 57 Condensed" panose="020B0606020204020204" pitchFamily="34" charset="0"/>
              </a:rPr>
              <a:t> enabled, somewhere in the cloud (or in an intranet), and install the </a:t>
            </a:r>
            <a:r>
              <a:rPr lang="en-US" sz="2200">
                <a:solidFill>
                  <a:srgbClr val="0070C0"/>
                </a:solidFill>
                <a:latin typeface="Frutiger LT Pro 57 Condensed" panose="020B0606020204020204" pitchFamily="34" charset="0"/>
              </a:rPr>
              <a:t>IPCC Inventory Software </a:t>
            </a:r>
            <a:r>
              <a:rPr lang="en-US" sz="2200" dirty="0">
                <a:solidFill>
                  <a:srgbClr val="0070C0"/>
                </a:solidFill>
                <a:latin typeface="Frutiger LT Pro 57 Condensed" panose="020B0606020204020204" pitchFamily="34" charset="0"/>
              </a:rPr>
              <a:t>on it</a:t>
            </a:r>
          </a:p>
          <a:p>
            <a:pPr marL="714375" indent="-352425" algn="just">
              <a:spcBef>
                <a:spcPts val="300"/>
              </a:spcBef>
              <a:spcAft>
                <a:spcPts val="300"/>
              </a:spcAft>
              <a:buFont typeface="+mj-lt"/>
              <a:buAutoNum type="romanUcPeriod"/>
            </a:pPr>
            <a:endParaRPr lang="en-US" sz="2200" dirty="0">
              <a:solidFill>
                <a:srgbClr val="0070C0"/>
              </a:solidFill>
              <a:latin typeface="Frutiger LT Pro 57 Condensed" panose="020B0606020204020204" pitchFamily="34" charset="0"/>
            </a:endParaRPr>
          </a:p>
          <a:p>
            <a:pPr marL="714375" indent="-352425" algn="just">
              <a:spcBef>
                <a:spcPts val="300"/>
              </a:spcBef>
              <a:spcAft>
                <a:spcPts val="300"/>
              </a:spcAft>
              <a:buFont typeface="+mj-lt"/>
              <a:buAutoNum type="romanUcPeriod"/>
            </a:pPr>
            <a:r>
              <a:rPr lang="en-US" sz="2200" dirty="0">
                <a:solidFill>
                  <a:srgbClr val="0070C0"/>
                </a:solidFill>
                <a:latin typeface="Frutiger LT Pro 57 Condensed" panose="020B0606020204020204" pitchFamily="34" charset="0"/>
              </a:rPr>
              <a:t>Allow users to connect to the </a:t>
            </a:r>
            <a:r>
              <a:rPr lang="en-US" sz="2200" i="1" dirty="0">
                <a:solidFill>
                  <a:srgbClr val="0070C0"/>
                </a:solidFill>
                <a:latin typeface="Frutiger LT Pro 57 Condensed" panose="020B0606020204020204" pitchFamily="34" charset="0"/>
              </a:rPr>
              <a:t>Windows Server </a:t>
            </a:r>
            <a:r>
              <a:rPr lang="en-US" sz="2200" dirty="0">
                <a:solidFill>
                  <a:srgbClr val="0070C0"/>
                </a:solidFill>
                <a:latin typeface="Frutiger LT Pro 57 Condensed" panose="020B0606020204020204" pitchFamily="34" charset="0"/>
              </a:rPr>
              <a:t>PC with their PCs by using </a:t>
            </a:r>
            <a:r>
              <a:rPr lang="en-US" sz="2200" i="1" dirty="0">
                <a:solidFill>
                  <a:srgbClr val="0070C0"/>
                </a:solidFill>
                <a:latin typeface="Frutiger LT Pro 57 Condensed" panose="020B0606020204020204" pitchFamily="34" charset="0"/>
              </a:rPr>
              <a:t>Remote Desktop</a:t>
            </a:r>
            <a:r>
              <a:rPr lang="en-US" sz="2200" dirty="0">
                <a:solidFill>
                  <a:srgbClr val="0070C0"/>
                </a:solidFill>
                <a:latin typeface="Frutiger LT Pro 57 Condensed" panose="020B0606020204020204" pitchFamily="34" charset="0"/>
              </a:rPr>
              <a:t> application from anywhere just through internet connection</a:t>
            </a:r>
          </a:p>
          <a:p>
            <a:pPr marL="714375" indent="-352425" algn="just">
              <a:spcBef>
                <a:spcPts val="300"/>
              </a:spcBef>
              <a:spcAft>
                <a:spcPts val="300"/>
              </a:spcAft>
              <a:buFont typeface="+mj-lt"/>
              <a:buAutoNum type="romanUcPeriod"/>
            </a:pPr>
            <a:endParaRPr lang="en-US" sz="2200" dirty="0">
              <a:solidFill>
                <a:srgbClr val="0070C0"/>
              </a:solidFill>
              <a:latin typeface="Frutiger LT Pro 57 Condensed" panose="020B0606020204020204" pitchFamily="34" charset="0"/>
            </a:endParaRPr>
          </a:p>
          <a:p>
            <a:pPr marL="714375" indent="-352425" algn="just">
              <a:spcBef>
                <a:spcPts val="300"/>
              </a:spcBef>
              <a:spcAft>
                <a:spcPts val="300"/>
              </a:spcAft>
              <a:buFont typeface="+mj-lt"/>
              <a:buAutoNum type="romanUcPeriod"/>
            </a:pPr>
            <a:r>
              <a:rPr lang="en-US" sz="2200" dirty="0">
                <a:solidFill>
                  <a:srgbClr val="0070C0"/>
                </a:solidFill>
                <a:latin typeface="Frutiger LT Pro 57 Condensed" panose="020B0606020204020204" pitchFamily="34" charset="0"/>
              </a:rPr>
              <a:t>The use of a VPN (</a:t>
            </a:r>
            <a:r>
              <a:rPr lang="en-GB" sz="2200" dirty="0">
                <a:solidFill>
                  <a:srgbClr val="0070C0"/>
                </a:solidFill>
                <a:latin typeface="Frutiger LT Pro 57 Condensed" panose="020B0606020204020204" pitchFamily="34" charset="0"/>
              </a:rPr>
              <a:t>virtual private network</a:t>
            </a:r>
            <a:r>
              <a:rPr lang="en-US" sz="2200" dirty="0">
                <a:solidFill>
                  <a:srgbClr val="0070C0"/>
                </a:solidFill>
                <a:latin typeface="Frutiger LT Pro 57 Condensed" panose="020B0606020204020204" pitchFamily="34" charset="0"/>
              </a:rPr>
              <a:t>) software is not needed, although may be desirable to enhance the security of the data flow</a:t>
            </a:r>
          </a:p>
        </p:txBody>
      </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dirty="0">
                <a:solidFill>
                  <a:srgbClr val="990002"/>
                </a:solidFill>
                <a:effectLst>
                  <a:outerShdw blurRad="38100" dist="38100" dir="2700000" algn="tl">
                    <a:srgbClr val="000000">
                      <a:alpha val="43137"/>
                    </a:srgbClr>
                  </a:outerShdw>
                </a:effectLst>
              </a:rPr>
              <a:t>Sharing the Database in </a:t>
            </a:r>
            <a:r>
              <a:rPr lang="en-GB" sz="3300" b="1">
                <a:solidFill>
                  <a:srgbClr val="990002"/>
                </a:solidFill>
                <a:effectLst>
                  <a:outerShdw blurRad="38100" dist="38100" dir="2700000" algn="tl">
                    <a:srgbClr val="000000">
                      <a:alpha val="43137"/>
                    </a:srgbClr>
                  </a:outerShdw>
                </a:effectLst>
              </a:rPr>
              <a:t>the Cloud</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44448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2856000" y="961818"/>
            <a:ext cx="6480000" cy="397032"/>
          </a:xfrm>
          <a:prstGeom prst="rect">
            <a:avLst/>
          </a:prstGeom>
          <a:noFill/>
        </p:spPr>
        <p:txBody>
          <a:bodyPr wrap="square" rtlCol="0">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Frutiger LT Pro 57 Condensed" panose="020B0606020204020204" pitchFamily="34" charset="0"/>
              </a:rPr>
              <a:t>A single database is shared on an intranet</a:t>
            </a:r>
          </a:p>
        </p:txBody>
      </p:sp>
      <p:sp>
        <p:nvSpPr>
          <p:cNvPr id="9" name="TextBox 8">
            <a:extLst>
              <a:ext uri="{FF2B5EF4-FFF2-40B4-BE49-F238E27FC236}">
                <a16:creationId xmlns:a16="http://schemas.microsoft.com/office/drawing/2014/main" id="{A04E4CFC-5610-ADCC-F1A2-8C91F56FF5A1}"/>
              </a:ext>
            </a:extLst>
          </p:cNvPr>
          <p:cNvSpPr txBox="1"/>
          <p:nvPr/>
        </p:nvSpPr>
        <p:spPr>
          <a:xfrm>
            <a:off x="682313" y="1543738"/>
            <a:ext cx="6576150" cy="9233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Superuser</a:t>
            </a:r>
            <a:r>
              <a:rPr kumimoji="0" lang="en-US" sz="18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shall set a shared drive within a LAN (Local Access Network) </a:t>
            </a:r>
            <a:r>
              <a:rPr kumimoji="0" lang="en-US" sz="18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where the database is saved and to </a:t>
            </a:r>
            <a:r>
              <a:rPr kumimoji="0" lang="en-US" sz="18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which all experts are given access</a:t>
            </a:r>
            <a:endParaRPr kumimoji="0" lang="en-US" sz="1800" b="0" i="1" u="none" strike="noStrike" kern="1200" cap="none" spc="0" normalizeH="0" baseline="0" noProof="0" dirty="0">
              <a:ln>
                <a:noFill/>
              </a:ln>
              <a:solidFill>
                <a:prstClr val="black"/>
              </a:solidFill>
              <a:effectLst/>
              <a:uLnTx/>
              <a:uFillTx/>
              <a:latin typeface="Frutiger LT Std 57 Cn" panose="020B0606020204020204" pitchFamily="34" charset="0"/>
              <a:ea typeface="+mn-ea"/>
              <a:cs typeface="+mn-cs"/>
            </a:endParaRPr>
          </a:p>
        </p:txBody>
      </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dirty="0">
                <a:solidFill>
                  <a:srgbClr val="990002"/>
                </a:solidFill>
                <a:effectLst>
                  <a:outerShdw blurRad="38100" dist="38100" dir="2700000" algn="tl">
                    <a:srgbClr val="000000">
                      <a:alpha val="43137"/>
                    </a:srgbClr>
                  </a:outerShdw>
                </a:effectLst>
              </a:rPr>
              <a:t>Sharing the Database in </a:t>
            </a:r>
            <a:r>
              <a:rPr lang="en-GB" sz="3300" b="1">
                <a:solidFill>
                  <a:srgbClr val="990002"/>
                </a:solidFill>
                <a:effectLst>
                  <a:outerShdw blurRad="38100" dist="38100" dir="2700000" algn="tl">
                    <a:srgbClr val="000000">
                      <a:alpha val="43137"/>
                    </a:srgbClr>
                  </a:outerShdw>
                </a:effectLst>
              </a:rPr>
              <a:t>the Cloud</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A6647469-0AEC-424B-E4D9-939530F53D53}"/>
              </a:ext>
            </a:extLst>
          </p:cNvPr>
          <p:cNvPicPr>
            <a:picLocks noChangeAspect="1"/>
          </p:cNvPicPr>
          <p:nvPr/>
        </p:nvPicPr>
        <p:blipFill>
          <a:blip r:embed="rId5"/>
          <a:stretch>
            <a:fillRect/>
          </a:stretch>
        </p:blipFill>
        <p:spPr>
          <a:xfrm>
            <a:off x="8269687" y="1472898"/>
            <a:ext cx="3240000" cy="2360708"/>
          </a:xfrm>
          <a:prstGeom prst="rect">
            <a:avLst/>
          </a:prstGeom>
          <a:ln w="3175">
            <a:solidFill>
              <a:schemeClr val="tx1"/>
            </a:solidFill>
          </a:ln>
        </p:spPr>
      </p:pic>
      <p:sp>
        <p:nvSpPr>
          <p:cNvPr id="13" name="TextBox 12">
            <a:extLst>
              <a:ext uri="{FF2B5EF4-FFF2-40B4-BE49-F238E27FC236}">
                <a16:creationId xmlns:a16="http://schemas.microsoft.com/office/drawing/2014/main" id="{11A70041-F435-495B-5AC0-FC05C1403334}"/>
              </a:ext>
            </a:extLst>
          </p:cNvPr>
          <p:cNvSpPr txBox="1"/>
          <p:nvPr/>
        </p:nvSpPr>
        <p:spPr>
          <a:xfrm>
            <a:off x="720000" y="2407031"/>
            <a:ext cx="7512000" cy="492443"/>
          </a:xfrm>
          <a:prstGeom prst="rect">
            <a:avLst/>
          </a:prstGeom>
          <a:noFill/>
        </p:spPr>
        <p:txBody>
          <a:bodyPr wrap="square">
            <a:spAutoFit/>
          </a:bodyPr>
          <a:lstStyle/>
          <a:p>
            <a:r>
              <a:rPr lang="en-US" sz="1300" i="1" dirty="0">
                <a:solidFill>
                  <a:srgbClr val="0070C0"/>
                </a:solidFill>
                <a:latin typeface="Frutiger LT Std 57 Cn" panose="020B0606020204020204" pitchFamily="34" charset="0"/>
              </a:rPr>
              <a:t>Map network location where database file resides as local drive. In the example below „NAS“ is name of remote PC within LAN that has „Public“ folder shared to other PCs in the LAN</a:t>
            </a:r>
            <a:endParaRPr lang="en-GB" sz="1300" i="1" dirty="0">
              <a:solidFill>
                <a:srgbClr val="0070C0"/>
              </a:solidFill>
              <a:latin typeface="Frutiger LT Std 57 Cn" panose="020B0606020204020204" pitchFamily="34" charset="0"/>
            </a:endParaRPr>
          </a:p>
        </p:txBody>
      </p:sp>
      <p:pic>
        <p:nvPicPr>
          <p:cNvPr id="14" name="Picture 13">
            <a:extLst>
              <a:ext uri="{FF2B5EF4-FFF2-40B4-BE49-F238E27FC236}">
                <a16:creationId xmlns:a16="http://schemas.microsoft.com/office/drawing/2014/main" id="{97870258-6691-F7D3-C665-65B130104706}"/>
              </a:ext>
            </a:extLst>
          </p:cNvPr>
          <p:cNvPicPr>
            <a:picLocks noChangeAspect="1"/>
          </p:cNvPicPr>
          <p:nvPr/>
        </p:nvPicPr>
        <p:blipFill>
          <a:blip r:embed="rId6"/>
          <a:stretch>
            <a:fillRect/>
          </a:stretch>
        </p:blipFill>
        <p:spPr>
          <a:xfrm>
            <a:off x="720000" y="3294882"/>
            <a:ext cx="4680000" cy="1812255"/>
          </a:xfrm>
          <a:prstGeom prst="rect">
            <a:avLst/>
          </a:prstGeom>
        </p:spPr>
      </p:pic>
      <p:cxnSp>
        <p:nvCxnSpPr>
          <p:cNvPr id="16" name="Straight Arrow Connector 15">
            <a:extLst>
              <a:ext uri="{FF2B5EF4-FFF2-40B4-BE49-F238E27FC236}">
                <a16:creationId xmlns:a16="http://schemas.microsoft.com/office/drawing/2014/main" id="{5143EE07-DEDD-5207-C762-C534B70DC5F7}"/>
              </a:ext>
            </a:extLst>
          </p:cNvPr>
          <p:cNvCxnSpPr>
            <a:cxnSpLocks/>
          </p:cNvCxnSpPr>
          <p:nvPr/>
        </p:nvCxnSpPr>
        <p:spPr>
          <a:xfrm>
            <a:off x="5071362" y="2991374"/>
            <a:ext cx="3088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1016C6A-C7FF-F045-CCE4-CB3BD178B137}"/>
              </a:ext>
            </a:extLst>
          </p:cNvPr>
          <p:cNvSpPr txBox="1"/>
          <p:nvPr/>
        </p:nvSpPr>
        <p:spPr>
          <a:xfrm>
            <a:off x="5400001" y="4141776"/>
            <a:ext cx="6072000" cy="292388"/>
          </a:xfrm>
          <a:prstGeom prst="rect">
            <a:avLst/>
          </a:prstGeom>
          <a:noFill/>
        </p:spPr>
        <p:txBody>
          <a:bodyPr wrap="square" anchor="ctr">
            <a:spAutoFit/>
          </a:bodyPr>
          <a:lstStyle/>
          <a:p>
            <a:pPr algn="just"/>
            <a:r>
              <a:rPr lang="en-US" sz="1300" i="1" dirty="0">
                <a:solidFill>
                  <a:srgbClr val="0070C0"/>
                </a:solidFill>
                <a:latin typeface="Frutiger LT Std 57 Cn" panose="020B0606020204020204" pitchFamily="34" charset="0"/>
              </a:rPr>
              <a:t>This is how mapped drive looks like in File explorer</a:t>
            </a:r>
            <a:endParaRPr lang="en-GB" sz="1300" i="1" dirty="0">
              <a:solidFill>
                <a:srgbClr val="0070C0"/>
              </a:solidFill>
              <a:latin typeface="Frutiger LT Std 57 Cn" panose="020B0606020204020204" pitchFamily="34" charset="0"/>
            </a:endParaRPr>
          </a:p>
        </p:txBody>
      </p:sp>
      <p:cxnSp>
        <p:nvCxnSpPr>
          <p:cNvPr id="19" name="Straight Arrow Connector 18">
            <a:extLst>
              <a:ext uri="{FF2B5EF4-FFF2-40B4-BE49-F238E27FC236}">
                <a16:creationId xmlns:a16="http://schemas.microsoft.com/office/drawing/2014/main" id="{1B629163-E153-4FF9-A16C-3D66482A2910}"/>
              </a:ext>
            </a:extLst>
          </p:cNvPr>
          <p:cNvCxnSpPr>
            <a:cxnSpLocks/>
          </p:cNvCxnSpPr>
          <p:nvPr/>
        </p:nvCxnSpPr>
        <p:spPr>
          <a:xfrm flipH="1">
            <a:off x="5400000" y="4481789"/>
            <a:ext cx="3315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0574B97D-2120-C5F4-E444-31D87BA5615A}"/>
              </a:ext>
            </a:extLst>
          </p:cNvPr>
          <p:cNvPicPr>
            <a:picLocks noChangeAspect="1"/>
          </p:cNvPicPr>
          <p:nvPr/>
        </p:nvPicPr>
        <p:blipFill>
          <a:blip r:embed="rId7"/>
          <a:stretch>
            <a:fillRect/>
          </a:stretch>
        </p:blipFill>
        <p:spPr>
          <a:xfrm>
            <a:off x="7500000" y="4903494"/>
            <a:ext cx="4680000" cy="1954506"/>
          </a:xfrm>
          <a:prstGeom prst="rect">
            <a:avLst/>
          </a:prstGeom>
        </p:spPr>
      </p:pic>
      <p:cxnSp>
        <p:nvCxnSpPr>
          <p:cNvPr id="27" name="Straight Arrow Connector 26">
            <a:extLst>
              <a:ext uri="{FF2B5EF4-FFF2-40B4-BE49-F238E27FC236}">
                <a16:creationId xmlns:a16="http://schemas.microsoft.com/office/drawing/2014/main" id="{608FB221-EA50-8515-35B6-CA606CFF7A9B}"/>
              </a:ext>
            </a:extLst>
          </p:cNvPr>
          <p:cNvCxnSpPr>
            <a:cxnSpLocks/>
          </p:cNvCxnSpPr>
          <p:nvPr/>
        </p:nvCxnSpPr>
        <p:spPr>
          <a:xfrm>
            <a:off x="4114800" y="6507868"/>
            <a:ext cx="327565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70F0BFF-A9D4-0818-9C3D-D164D57D0255}"/>
              </a:ext>
            </a:extLst>
          </p:cNvPr>
          <p:cNvSpPr txBox="1"/>
          <p:nvPr/>
        </p:nvSpPr>
        <p:spPr>
          <a:xfrm>
            <a:off x="4008075" y="6118126"/>
            <a:ext cx="3552487" cy="292388"/>
          </a:xfrm>
          <a:prstGeom prst="rect">
            <a:avLst/>
          </a:prstGeom>
          <a:noFill/>
        </p:spPr>
        <p:txBody>
          <a:bodyPr wrap="square" anchor="ctr">
            <a:spAutoFit/>
          </a:bodyPr>
          <a:lstStyle/>
          <a:p>
            <a:pPr algn="just"/>
            <a:r>
              <a:rPr lang="en-US" sz="1300" i="1" dirty="0">
                <a:solidFill>
                  <a:srgbClr val="0070C0"/>
                </a:solidFill>
                <a:latin typeface="Frutiger LT Std 57 Cn" panose="020B0606020204020204" pitchFamily="34" charset="0"/>
              </a:rPr>
              <a:t>This is how mapped drive looks like in File explorer</a:t>
            </a:r>
            <a:endParaRPr lang="en-GB" sz="1300" i="1" dirty="0">
              <a:solidFill>
                <a:srgbClr val="0070C0"/>
              </a:solidFill>
              <a:latin typeface="Frutiger LT Std 57 Cn" panose="020B0606020204020204" pitchFamily="34" charset="0"/>
            </a:endParaRPr>
          </a:p>
        </p:txBody>
      </p:sp>
    </p:spTree>
    <p:extLst>
      <p:ext uri="{BB962C8B-B14F-4D97-AF65-F5344CB8AC3E}">
        <p14:creationId xmlns:p14="http://schemas.microsoft.com/office/powerpoint/2010/main" val="818881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424603" y="930605"/>
            <a:ext cx="11287667" cy="397032"/>
          </a:xfrm>
          <a:prstGeom prst="rect">
            <a:avLst/>
          </a:prstGeom>
          <a:noFill/>
        </p:spPr>
        <p:txBody>
          <a:bodyPr wrap="square" rtlCol="0">
            <a:spAutoFit/>
          </a:bodyPr>
          <a:lstStyle/>
          <a:p>
            <a:pPr marL="0" marR="0" lvl="0" indent="0" algn="just" defTabSz="914400" rtl="0" eaLnBrk="1" fontAlgn="base" latinLnBrk="0" hangingPunct="1">
              <a:lnSpc>
                <a:spcPct val="90000"/>
              </a:lnSpc>
              <a:spcBef>
                <a:spcPts val="1000"/>
              </a:spcBef>
              <a:spcAft>
                <a:spcPct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Frutiger LT Std 57 Cn"/>
                <a:ea typeface="+mn-ea"/>
                <a:cs typeface="+mn-cs"/>
              </a:rPr>
              <a:t>Sector experts enter data and send </a:t>
            </a:r>
            <a:r>
              <a:rPr kumimoji="0" lang="en-US" sz="2200" b="1" i="0" u="none" strike="noStrike" kern="1200" cap="none" spc="0" normalizeH="0" baseline="0" noProof="0">
                <a:ln>
                  <a:noFill/>
                </a:ln>
                <a:solidFill>
                  <a:srgbClr val="0070C0"/>
                </a:solidFill>
                <a:effectLst/>
                <a:uLnTx/>
                <a:uFillTx/>
                <a:latin typeface="Frutiger LT Std 57 Cn"/>
                <a:ea typeface="+mn-ea"/>
                <a:cs typeface="+mn-cs"/>
              </a:rPr>
              <a:t>an XML file(s) </a:t>
            </a:r>
            <a:r>
              <a:rPr kumimoji="0" lang="en-US" sz="2200" b="1" i="0" u="none" strike="noStrike" kern="1200" cap="none" spc="0" normalizeH="0" baseline="0" noProof="0" dirty="0">
                <a:ln>
                  <a:noFill/>
                </a:ln>
                <a:solidFill>
                  <a:srgbClr val="0070C0"/>
                </a:solidFill>
                <a:effectLst/>
                <a:uLnTx/>
                <a:uFillTx/>
                <a:latin typeface="Frutiger LT Std 57 Cn"/>
                <a:ea typeface="+mn-ea"/>
                <a:cs typeface="+mn-cs"/>
              </a:rPr>
              <a:t>to </a:t>
            </a:r>
            <a:r>
              <a:rPr kumimoji="0" lang="en-US" sz="2200" b="1" i="0" u="none" strike="noStrike" kern="1200" cap="none" spc="0" normalizeH="0" baseline="0" noProof="0">
                <a:ln>
                  <a:noFill/>
                </a:ln>
                <a:solidFill>
                  <a:srgbClr val="0070C0"/>
                </a:solidFill>
                <a:effectLst/>
                <a:uLnTx/>
                <a:uFillTx/>
                <a:latin typeface="Frutiger LT Std 57 Cn"/>
                <a:ea typeface="+mn-ea"/>
                <a:cs typeface="+mn-cs"/>
              </a:rPr>
              <a:t>Project manager</a:t>
            </a:r>
            <a:r>
              <a:rPr lang="en-US" sz="2200" b="1">
                <a:solidFill>
                  <a:srgbClr val="0070C0"/>
                </a:solidFill>
                <a:latin typeface="Frutiger LT Std 57 Cn"/>
              </a:rPr>
              <a:t> </a:t>
            </a:r>
            <a:r>
              <a:rPr kumimoji="0" lang="en-US" sz="2200" b="1" i="0" u="none" strike="noStrike" kern="1200" cap="none" spc="0" normalizeH="0" baseline="0" noProof="0">
                <a:ln>
                  <a:noFill/>
                </a:ln>
                <a:solidFill>
                  <a:srgbClr val="0070C0"/>
                </a:solidFill>
                <a:effectLst/>
                <a:uLnTx/>
                <a:uFillTx/>
                <a:latin typeface="Frutiger LT Std 57 Cn"/>
                <a:ea typeface="+mn-ea"/>
                <a:cs typeface="+mn-cs"/>
              </a:rPr>
              <a:t>/ </a:t>
            </a:r>
            <a:r>
              <a:rPr kumimoji="0" lang="en-US" sz="2200" b="1" i="0" u="none" strike="noStrike" kern="1200" cap="none" spc="0" normalizeH="0" baseline="0" noProof="0" dirty="0">
                <a:ln>
                  <a:noFill/>
                </a:ln>
                <a:solidFill>
                  <a:srgbClr val="0070C0"/>
                </a:solidFill>
                <a:effectLst/>
                <a:uLnTx/>
                <a:uFillTx/>
                <a:latin typeface="Frutiger LT Std 57 Cn"/>
                <a:ea typeface="+mn-ea"/>
                <a:cs typeface="+mn-cs"/>
              </a:rPr>
              <a:t>Inventory compiler</a:t>
            </a:r>
            <a:endParaRPr kumimoji="0" lang="en-US" sz="2200" b="0" i="0" u="none" strike="noStrike" kern="1200" cap="none" spc="0" normalizeH="0" baseline="0" noProof="0" dirty="0">
              <a:ln>
                <a:noFill/>
              </a:ln>
              <a:solidFill>
                <a:srgbClr val="0070C0"/>
              </a:solidFill>
              <a:effectLst/>
              <a:uLnTx/>
              <a:uFillTx/>
              <a:latin typeface="Frutiger LT Std 57 Cn"/>
              <a:ea typeface="+mn-ea"/>
              <a:cs typeface="+mn-cs"/>
            </a:endParaRPr>
          </a:p>
        </p:txBody>
      </p:sp>
      <p:sp>
        <p:nvSpPr>
          <p:cNvPr id="9" name="TextBox 8">
            <a:extLst>
              <a:ext uri="{FF2B5EF4-FFF2-40B4-BE49-F238E27FC236}">
                <a16:creationId xmlns:a16="http://schemas.microsoft.com/office/drawing/2014/main" id="{A04E4CFC-5610-ADCC-F1A2-8C91F56FF5A1}"/>
              </a:ext>
            </a:extLst>
          </p:cNvPr>
          <p:cNvSpPr txBox="1"/>
          <p:nvPr/>
        </p:nvSpPr>
        <p:spPr>
          <a:xfrm>
            <a:off x="574323" y="1481312"/>
            <a:ext cx="7226652" cy="532453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The following steps, should be performed iteratively.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342900" marR="0" lvl="0" indent="-342900" algn="just" defTabSz="914400" rtl="0" eaLnBrk="1" fontAlgn="base" latinLnBrk="0" hangingPunct="1">
              <a:lnSpc>
                <a:spcPct val="100000"/>
              </a:lnSpc>
              <a:spcBef>
                <a:spcPct val="0"/>
              </a:spcBef>
              <a:spcAft>
                <a:spcPct val="0"/>
              </a:spcAft>
              <a:buClrTx/>
              <a:buSzTx/>
              <a:buFontTx/>
              <a:buAutoNum type="arabicPeriod"/>
              <a:tabLst/>
              <a:defRPr/>
            </a:pPr>
            <a:r>
              <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Inventory compiler initializes the database as described in previous slides.</a:t>
            </a:r>
          </a:p>
          <a:p>
            <a:pPr marL="914400" lvl="0" algn="just">
              <a:tabLst>
                <a:tab pos="6627813" algn="l"/>
              </a:tabLst>
              <a:defRPr/>
            </a:pPr>
            <a:r>
              <a:rPr lang="en-US" sz="1400" b="1" dirty="0">
                <a:solidFill>
                  <a:srgbClr val="CB0022"/>
                </a:solidFill>
                <a:latin typeface="Frutiger LT Std 57 Cn" panose="020B0606020204020204" pitchFamily="34" charset="0"/>
              </a:rPr>
              <a:t>Important</a:t>
            </a:r>
            <a:r>
              <a:rPr kumimoji="0" lang="en-US" sz="1200" b="1" i="0" u="none" strike="noStrike" kern="1200" cap="none" spc="0" normalizeH="0" baseline="0" noProof="0" dirty="0">
                <a:ln>
                  <a:noFill/>
                </a:ln>
                <a:solidFill>
                  <a:srgbClr val="FF0000"/>
                </a:solidFill>
                <a:effectLst/>
                <a:uLnTx/>
                <a:uFillTx/>
                <a:latin typeface="Frutiger LT Std 57 Cn" panose="020B0606020204020204" pitchFamily="34" charset="0"/>
                <a:ea typeface="+mn-ea"/>
                <a:cs typeface="+mn-cs"/>
              </a:rPr>
              <a:t>: </a:t>
            </a:r>
            <a:r>
              <a:rPr kumimoji="0" lang="en-US" sz="12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Owing to the complexity of data calculations for IPCC categories 2.F, 3.B and 4.A</a:t>
            </a:r>
            <a:r>
              <a:rPr lang="en-US" sz="1200" dirty="0">
                <a:solidFill>
                  <a:srgbClr val="0070C0"/>
                </a:solidFill>
                <a:latin typeface="Frutiger LT Pro 57 Condensed" panose="020B0606020204020204"/>
              </a:rPr>
              <a:t>, the inventory compiler </a:t>
            </a:r>
            <a:r>
              <a:rPr lang="en-US" sz="1200" b="1" dirty="0">
                <a:solidFill>
                  <a:srgbClr val="0070C0"/>
                </a:solidFill>
                <a:latin typeface="Frutiger LT Pro 57 Condensed" panose="020B0606020204020204"/>
              </a:rPr>
              <a:t>MUST</a:t>
            </a:r>
            <a:r>
              <a:rPr lang="en-US" sz="1200" dirty="0">
                <a:solidFill>
                  <a:srgbClr val="0070C0"/>
                </a:solidFill>
                <a:latin typeface="Frutiger LT Pro 57 Condensed" panose="020B0606020204020204"/>
              </a:rPr>
              <a:t> input names of subdivisions </a:t>
            </a:r>
            <a:r>
              <a:rPr lang="en-US" sz="1200" dirty="0">
                <a:solidFill>
                  <a:srgbClr val="0070C0"/>
                </a:solidFill>
                <a:latin typeface="Frutiger LT Std 57 Cn" panose="020B0606020204020204" pitchFamily="34" charset="0"/>
              </a:rPr>
              <a:t>for these categories </a:t>
            </a:r>
            <a:r>
              <a:rPr lang="en-US" sz="1200" dirty="0">
                <a:solidFill>
                  <a:srgbClr val="0070C0"/>
                </a:solidFill>
                <a:latin typeface="Frutiger LT Pro 57 Condensed" panose="020B0606020204020204"/>
              </a:rPr>
              <a:t>(if any), as well as Regions in the case of IPCC category 3.B, before sharing the database (ACCDB file) with sector experts. Failure to carry out this step will lead to double counting in import/export of data from one user to another. For further information review the section on </a:t>
            </a:r>
            <a:r>
              <a:rPr lang="en-US" sz="1200" dirty="0">
                <a:solidFill>
                  <a:srgbClr val="0070C0"/>
                </a:solidFill>
                <a:latin typeface="Frutiger LT Pro 57 Condensed" panose="020B0606020204020204"/>
                <a:hlinkClick r:id="rId3" action="ppaction://hlinksldjump"/>
              </a:rPr>
              <a:t>XML import/export</a:t>
            </a:r>
            <a:r>
              <a:rPr lang="en-US" sz="1200" dirty="0">
                <a:solidFill>
                  <a:srgbClr val="0070C0"/>
                </a:solidFill>
                <a:latin typeface="Frutiger LT Pro 57 Condensed" panose="020B0606020204020204"/>
              </a:rPr>
              <a:t>. </a:t>
            </a:r>
            <a:endParaRPr kumimoji="0" lang="en-US" sz="12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R="0" lvl="0" algn="just" defTabSz="914400" rtl="0" eaLnBrk="1" fontAlgn="base" latinLnBrk="0" hangingPunct="1">
              <a:lnSpc>
                <a:spcPct val="100000"/>
              </a:lnSpc>
              <a:spcBef>
                <a:spcPct val="0"/>
              </a:spcBef>
              <a:spcAft>
                <a:spcPct val="0"/>
              </a:spcAft>
              <a:buClrTx/>
              <a:buSzTx/>
              <a:tabLst/>
              <a:defRPr/>
            </a:pPr>
            <a:endPar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2. Inventory compiler provides the database (ACCDB file) to each user.</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3. After users update data in their database</a:t>
            </a:r>
            <a:r>
              <a:rPr lang="en-US" sz="1400" dirty="0">
                <a:solidFill>
                  <a:srgbClr val="0070C0"/>
                </a:solidFill>
                <a:latin typeface="Frutiger LT Std 57 Cn" panose="020B0606020204020204" pitchFamily="34" charset="0"/>
              </a:rPr>
              <a:t>, worksheet </a:t>
            </a:r>
            <a:r>
              <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data exported as XML file.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4. Inventory compiler imports the worksheet XML file(s) to his/her master database.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en-US" sz="1400" dirty="0">
              <a:solidFill>
                <a:srgbClr val="0070C0"/>
              </a:solidFill>
              <a:latin typeface="Frutiger LT Std 57 Cn" panose="020B0606020204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5. If applicable, after users input information for UNFCCC reporting, the CRT data set can be exported as XML file, for information. The Inventory compiler can import the CRT dataset into his/her application for viewing. However, the CRT data set is not automatically aligned with the worksheet data in the compiler’s database. The “Refresh” functions can be used to “link” the worksheet data and each CRT data set, and the CRT data set will be updated with latest worksheet data. It is currently not possible to link individual sectoral CRT data sets to the master inventory database. </a:t>
            </a:r>
          </a:p>
          <a:p>
            <a:pPr marL="0" marR="0" lvl="0" indent="0" algn="just" defTabSz="914400" rtl="0" eaLnBrk="1" fontAlgn="base" latinLnBrk="0" hangingPunct="1">
              <a:lnSpc>
                <a:spcPct val="100000"/>
              </a:lnSpc>
              <a:spcBef>
                <a:spcPct val="0"/>
              </a:spcBef>
              <a:spcAft>
                <a:spcPct val="0"/>
              </a:spcAft>
              <a:buClrTx/>
              <a:buSzTx/>
              <a:buFontTx/>
              <a:buNone/>
              <a:tabLst>
                <a:tab pos="361950" algn="l"/>
              </a:tabLst>
              <a:defRPr/>
            </a:pPr>
            <a:endParaRPr kumimoji="0" lang="en-US" sz="1400" b="1" i="0" u="none" strike="noStrike" kern="1200" cap="none" spc="0" normalizeH="0" baseline="0" noProof="0" dirty="0">
              <a:ln>
                <a:noFill/>
              </a:ln>
              <a:solidFill>
                <a:srgbClr val="CB0022"/>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tab pos="361950" algn="l"/>
              </a:tabLst>
              <a:defRPr/>
            </a:pPr>
            <a:r>
              <a:rPr kumimoji="0" lang="en-US" sz="1400" b="1" i="0" u="none" strike="noStrike" kern="1200" cap="none" spc="0" normalizeH="0" baseline="0" noProof="0" dirty="0">
                <a:ln>
                  <a:noFill/>
                </a:ln>
                <a:solidFill>
                  <a:srgbClr val="CB0022"/>
                </a:solidFill>
                <a:effectLst/>
                <a:uLnTx/>
                <a:uFillTx/>
                <a:latin typeface="Frutiger LT Std 57 Cn" panose="020B0606020204020204" pitchFamily="34" charset="0"/>
                <a:ea typeface="+mn-ea"/>
                <a:cs typeface="+mn-cs"/>
              </a:rPr>
              <a:t>Note: This approach</a:t>
            </a:r>
            <a:r>
              <a:rPr lang="en-US" sz="1400" b="1" dirty="0">
                <a:solidFill>
                  <a:srgbClr val="CB0022"/>
                </a:solidFill>
                <a:latin typeface="Frutiger LT Std 57 Cn" panose="020B0606020204020204" pitchFamily="34" charset="0"/>
              </a:rPr>
              <a:t> likely</a:t>
            </a:r>
            <a:r>
              <a:rPr kumimoji="0" lang="en-US" sz="1400" b="1" i="0" u="none" strike="noStrike" kern="1200" cap="none" spc="0" normalizeH="0" baseline="0" noProof="0" dirty="0">
                <a:ln>
                  <a:noFill/>
                </a:ln>
                <a:solidFill>
                  <a:srgbClr val="CB0022"/>
                </a:solidFill>
                <a:effectLst/>
                <a:uLnTx/>
                <a:uFillTx/>
                <a:latin typeface="Frutiger LT Std 57 Cn" panose="020B0606020204020204" pitchFamily="34" charset="0"/>
                <a:ea typeface="+mn-ea"/>
                <a:cs typeface="+mn-cs"/>
              </a:rPr>
              <a:t> requires the Inventory Compiler to compile additional explanatory information for the CRT after XML import, working with sector experts, as necessary</a:t>
            </a:r>
          </a:p>
        </p:txBody>
      </p:sp>
      <p:grpSp>
        <p:nvGrpSpPr>
          <p:cNvPr id="12" name="Group 11">
            <a:extLst>
              <a:ext uri="{FF2B5EF4-FFF2-40B4-BE49-F238E27FC236}">
                <a16:creationId xmlns:a16="http://schemas.microsoft.com/office/drawing/2014/main" id="{45CC705A-BE7E-AEA8-AEE8-D3B5FA0B4102}"/>
              </a:ext>
            </a:extLst>
          </p:cNvPr>
          <p:cNvGrpSpPr/>
          <p:nvPr/>
        </p:nvGrpSpPr>
        <p:grpSpPr>
          <a:xfrm>
            <a:off x="7925734" y="1437070"/>
            <a:ext cx="4012678" cy="4490326"/>
            <a:chOff x="7725593" y="1391478"/>
            <a:chExt cx="3998404" cy="4495110"/>
          </a:xfrm>
        </p:grpSpPr>
        <p:pic>
          <p:nvPicPr>
            <p:cNvPr id="6" name="Picture 5">
              <a:extLst>
                <a:ext uri="{FF2B5EF4-FFF2-40B4-BE49-F238E27FC236}">
                  <a16:creationId xmlns:a16="http://schemas.microsoft.com/office/drawing/2014/main" id="{47E6CE8F-057B-146A-1F66-01CA54699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5593" y="2056686"/>
              <a:ext cx="3998404" cy="3829902"/>
            </a:xfrm>
            <a:prstGeom prst="rect">
              <a:avLst/>
            </a:prstGeom>
            <a:ln>
              <a:solidFill>
                <a:srgbClr val="0070C0"/>
              </a:solidFill>
            </a:ln>
          </p:spPr>
        </p:pic>
        <p:sp>
          <p:nvSpPr>
            <p:cNvPr id="10" name="TextBox 9">
              <a:extLst>
                <a:ext uri="{FF2B5EF4-FFF2-40B4-BE49-F238E27FC236}">
                  <a16:creationId xmlns:a16="http://schemas.microsoft.com/office/drawing/2014/main" id="{D5B5DE66-5921-843B-DCE7-09E97B1E92C7}"/>
                </a:ext>
              </a:extLst>
            </p:cNvPr>
            <p:cNvSpPr txBox="1"/>
            <p:nvPr/>
          </p:nvSpPr>
          <p:spPr>
            <a:xfrm>
              <a:off x="7772117" y="1391478"/>
              <a:ext cx="3940153" cy="369725"/>
            </a:xfrm>
            <a:prstGeom prst="rect">
              <a:avLst/>
            </a:prstGeom>
            <a:solidFill>
              <a:schemeClr val="accent3">
                <a:lumMod val="20000"/>
                <a:lumOff val="80000"/>
              </a:schemeClr>
            </a:solidFill>
            <a:ln>
              <a:solidFill>
                <a:srgbClr val="0070C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utiger LT Std 57 Cn" panose="020B0606020204020204" pitchFamily="34" charset="0"/>
                  <a:ea typeface="+mn-ea"/>
                  <a:cs typeface="+mn-cs"/>
                </a:rPr>
                <a:t>Workflow</a:t>
              </a:r>
            </a:p>
          </p:txBody>
        </p:sp>
      </p:gr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a:solidFill>
                  <a:srgbClr val="990002"/>
                </a:solidFill>
                <a:effectLst>
                  <a:outerShdw blurRad="38100" dist="38100" dir="2700000" algn="tl">
                    <a:srgbClr val="000000">
                      <a:alpha val="43137"/>
                    </a:srgbClr>
                  </a:outerShdw>
                </a:effectLst>
              </a:rPr>
              <a:t>Maintaining Multiple Copies of the Database: Sharing Data</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68100" y="6135276"/>
            <a:ext cx="720000" cy="720000"/>
          </a:xfrm>
          <a:prstGeom prst="rect">
            <a:avLst/>
          </a:prstGeom>
        </p:spPr>
      </p:pic>
      <p:pic>
        <p:nvPicPr>
          <p:cNvPr id="3" name="Picture 2">
            <a:extLst>
              <a:ext uri="{FF2B5EF4-FFF2-40B4-BE49-F238E27FC236}">
                <a16:creationId xmlns:a16="http://schemas.microsoft.com/office/drawing/2014/main" id="{064ACC6E-3BDB-6253-CF0C-09DDE881878C}"/>
              </a:ext>
            </a:extLst>
          </p:cNvPr>
          <p:cNvPicPr>
            <a:picLocks noChangeAspect="1"/>
          </p:cNvPicPr>
          <p:nvPr/>
        </p:nvPicPr>
        <p:blipFill>
          <a:blip r:embed="rId7"/>
          <a:stretch>
            <a:fillRect/>
          </a:stretch>
        </p:blipFill>
        <p:spPr>
          <a:xfrm>
            <a:off x="34323" y="6084058"/>
            <a:ext cx="540000" cy="491745"/>
          </a:xfrm>
          <a:prstGeom prst="rect">
            <a:avLst/>
          </a:prstGeom>
        </p:spPr>
      </p:pic>
      <p:pic>
        <p:nvPicPr>
          <p:cNvPr id="4" name="Picture 3">
            <a:extLst>
              <a:ext uri="{FF2B5EF4-FFF2-40B4-BE49-F238E27FC236}">
                <a16:creationId xmlns:a16="http://schemas.microsoft.com/office/drawing/2014/main" id="{2501910A-E4AB-A24C-19D2-7519327F270F}"/>
              </a:ext>
            </a:extLst>
          </p:cNvPr>
          <p:cNvPicPr>
            <a:picLocks noChangeAspect="1"/>
          </p:cNvPicPr>
          <p:nvPr/>
        </p:nvPicPr>
        <p:blipFill>
          <a:blip r:embed="rId7"/>
          <a:stretch>
            <a:fillRect/>
          </a:stretch>
        </p:blipFill>
        <p:spPr>
          <a:xfrm>
            <a:off x="907564" y="2271400"/>
            <a:ext cx="540000" cy="491745"/>
          </a:xfrm>
          <a:prstGeom prst="rect">
            <a:avLst/>
          </a:prstGeom>
        </p:spPr>
      </p:pic>
    </p:spTree>
    <p:extLst>
      <p:ext uri="{BB962C8B-B14F-4D97-AF65-F5344CB8AC3E}">
        <p14:creationId xmlns:p14="http://schemas.microsoft.com/office/powerpoint/2010/main" val="3350497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B8500-3153-9C58-E3ED-BCD522ABD54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BBF7E58-5830-6402-BE2A-21A34B7A76C4}"/>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Automatic Database Upgrade</a:t>
            </a:r>
          </a:p>
        </p:txBody>
      </p:sp>
      <p:pic>
        <p:nvPicPr>
          <p:cNvPr id="2" name="Graphic 1" descr="Award ribbon with star">
            <a:extLst>
              <a:ext uri="{FF2B5EF4-FFF2-40B4-BE49-F238E27FC236}">
                <a16:creationId xmlns:a16="http://schemas.microsoft.com/office/drawing/2014/main" id="{FA05C013-C8FB-9FA5-0ED2-2D57A5BB54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8100" y="6135276"/>
            <a:ext cx="720000" cy="720000"/>
          </a:xfrm>
          <a:prstGeom prst="rect">
            <a:avLst/>
          </a:prstGeom>
        </p:spPr>
      </p:pic>
      <p:pic>
        <p:nvPicPr>
          <p:cNvPr id="8" name="Picture 7">
            <a:extLst>
              <a:ext uri="{FF2B5EF4-FFF2-40B4-BE49-F238E27FC236}">
                <a16:creationId xmlns:a16="http://schemas.microsoft.com/office/drawing/2014/main" id="{EB143864-0690-52D7-6DE7-13039DC68EB4}"/>
              </a:ext>
            </a:extLst>
          </p:cNvPr>
          <p:cNvPicPr>
            <a:picLocks noChangeAspect="1"/>
          </p:cNvPicPr>
          <p:nvPr/>
        </p:nvPicPr>
        <p:blipFill>
          <a:blip r:embed="rId5"/>
          <a:stretch>
            <a:fillRect/>
          </a:stretch>
        </p:blipFill>
        <p:spPr>
          <a:xfrm>
            <a:off x="308725" y="810296"/>
            <a:ext cx="11574551" cy="442522"/>
          </a:xfrm>
          <a:prstGeom prst="rect">
            <a:avLst/>
          </a:prstGeom>
        </p:spPr>
      </p:pic>
      <p:sp>
        <p:nvSpPr>
          <p:cNvPr id="11" name="Rectangle 10">
            <a:extLst>
              <a:ext uri="{FF2B5EF4-FFF2-40B4-BE49-F238E27FC236}">
                <a16:creationId xmlns:a16="http://schemas.microsoft.com/office/drawing/2014/main" id="{E348314C-241C-819A-6D5E-8AA39B3BEF76}"/>
              </a:ext>
            </a:extLst>
          </p:cNvPr>
          <p:cNvSpPr/>
          <p:nvPr/>
        </p:nvSpPr>
        <p:spPr>
          <a:xfrm>
            <a:off x="1771693" y="819723"/>
            <a:ext cx="108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BF4C2F-6636-5C3D-BF9A-6F14DADA930A}"/>
              </a:ext>
            </a:extLst>
          </p:cNvPr>
          <p:cNvSpPr txBox="1"/>
          <p:nvPr/>
        </p:nvSpPr>
        <p:spPr>
          <a:xfrm>
            <a:off x="335999" y="1366949"/>
            <a:ext cx="11520000" cy="4801314"/>
          </a:xfrm>
          <a:prstGeom prst="rect">
            <a:avLst/>
          </a:prstGeom>
          <a:noFill/>
        </p:spPr>
        <p:txBody>
          <a:bodyPr wrap="square">
            <a:spAutoFit/>
          </a:bodyPr>
          <a:lstStyle/>
          <a:p>
            <a:pPr algn="just"/>
            <a:r>
              <a:rPr lang="en-US" sz="1800" b="0" i="0" dirty="0">
                <a:solidFill>
                  <a:srgbClr val="0070C0"/>
                </a:solidFill>
                <a:effectLst/>
                <a:latin typeface="Frutiger LT Pro 57 Condensed" panose="020B0606020204020204" pitchFamily="34" charset="0"/>
              </a:rPr>
              <a:t>The </a:t>
            </a:r>
            <a:r>
              <a:rPr lang="en-US" i="1" dirty="0">
                <a:solidFill>
                  <a:srgbClr val="0070C0"/>
                </a:solidFill>
                <a:latin typeface="Frutiger LT Pro 57 Condensed" panose="020B0606020204020204" pitchFamily="34" charset="0"/>
              </a:rPr>
              <a:t>Software</a:t>
            </a:r>
            <a:r>
              <a:rPr lang="en-US" sz="1800" b="0" i="0" dirty="0">
                <a:solidFill>
                  <a:srgbClr val="0070C0"/>
                </a:solidFill>
                <a:effectLst/>
                <a:latin typeface="Frutiger LT Pro 57 Condensed" panose="020B0606020204020204" pitchFamily="34" charset="0"/>
              </a:rPr>
              <a:t> supports automatic conversion of databases coming from previous versions of the </a:t>
            </a:r>
            <a:r>
              <a:rPr lang="en-US" i="1" dirty="0">
                <a:solidFill>
                  <a:srgbClr val="0070C0"/>
                </a:solidFill>
                <a:latin typeface="Frutiger LT Pro 57 Condensed" panose="020B0606020204020204" pitchFamily="34" charset="0"/>
              </a:rPr>
              <a:t>Software</a:t>
            </a:r>
            <a:r>
              <a:rPr lang="en-US" sz="1800" b="0" i="0" dirty="0">
                <a:solidFill>
                  <a:srgbClr val="0070C0"/>
                </a:solidFill>
                <a:effectLst/>
                <a:latin typeface="Frutiger LT Pro 57 Condensed" panose="020B0606020204020204" pitchFamily="34" charset="0"/>
              </a:rPr>
              <a:t>. This means users can comfortably import their existing databases without additional effort.</a:t>
            </a:r>
          </a:p>
          <a:p>
            <a:pPr algn="just"/>
            <a:endParaRPr lang="en-US" sz="1800" b="0" i="0" dirty="0">
              <a:solidFill>
                <a:srgbClr val="0070C0"/>
              </a:solidFill>
              <a:effectLst/>
              <a:latin typeface="Frutiger LT Pro 57 Condensed" panose="020B0606020204020204" pitchFamily="34" charset="0"/>
            </a:endParaRPr>
          </a:p>
          <a:p>
            <a:r>
              <a:rPr lang="en-US" sz="1800" b="0" i="0" dirty="0">
                <a:solidFill>
                  <a:srgbClr val="0070C0"/>
                </a:solidFill>
                <a:effectLst/>
                <a:latin typeface="Frutiger LT Pro 57 Condensed" panose="020B0606020204020204" pitchFamily="34" charset="0"/>
              </a:rPr>
              <a:t>When a database from an older version of the </a:t>
            </a:r>
            <a:r>
              <a:rPr lang="en-US" i="1" dirty="0">
                <a:solidFill>
                  <a:srgbClr val="0070C0"/>
                </a:solidFill>
                <a:latin typeface="Frutiger LT Pro 57 Condensed" panose="020B0606020204020204" pitchFamily="34" charset="0"/>
              </a:rPr>
              <a:t>Software</a:t>
            </a:r>
            <a:br>
              <a:rPr lang="en-US" i="1" dirty="0">
                <a:solidFill>
                  <a:srgbClr val="0070C0"/>
                </a:solidFill>
                <a:latin typeface="Frutiger LT Pro 57 Condensed" panose="020B0606020204020204" pitchFamily="34" charset="0"/>
              </a:rPr>
            </a:br>
            <a:r>
              <a:rPr lang="en-US" sz="1800" b="0" i="0" dirty="0">
                <a:solidFill>
                  <a:srgbClr val="0070C0"/>
                </a:solidFill>
                <a:effectLst/>
                <a:latin typeface="Frutiger LT Pro 57 Condensed" panose="020B0606020204020204" pitchFamily="34" charset="0"/>
              </a:rPr>
              <a:t>is open in a new version, users will be prompted to start </a:t>
            </a:r>
            <a:br>
              <a:rPr lang="en-US" sz="1800" b="0" i="0" dirty="0">
                <a:solidFill>
                  <a:srgbClr val="0070C0"/>
                </a:solidFill>
                <a:effectLst/>
                <a:latin typeface="Frutiger LT Pro 57 Condensed" panose="020B0606020204020204" pitchFamily="34" charset="0"/>
              </a:rPr>
            </a:br>
            <a:r>
              <a:rPr lang="en-US" sz="1800" b="0" i="0" dirty="0">
                <a:solidFill>
                  <a:srgbClr val="0070C0"/>
                </a:solidFill>
                <a:effectLst/>
                <a:latin typeface="Frutiger LT Pro 57 Condensed" panose="020B0606020204020204" pitchFamily="34" charset="0"/>
              </a:rPr>
              <a:t>automatic database conversion. </a:t>
            </a:r>
          </a:p>
          <a:p>
            <a:pPr algn="just" rtl="0" fontAlgn="base"/>
            <a:endParaRPr lang="en-US" u="sng" dirty="0">
              <a:latin typeface="Frutiger LT Pro 57 Condensed" panose="020B0606020204020204" pitchFamily="34" charset="0"/>
            </a:endParaRPr>
          </a:p>
          <a:p>
            <a:pPr marL="715963" algn="just" rtl="0" fontAlgn="base"/>
            <a:r>
              <a:rPr lang="en-US" sz="1800" b="1" i="0" dirty="0">
                <a:solidFill>
                  <a:srgbClr val="FF0000"/>
                </a:solidFill>
                <a:effectLst/>
                <a:latin typeface="Frutiger LT Pro 57 Condensed" panose="020B0606020204020204" pitchFamily="34" charset="0"/>
              </a:rPr>
              <a:t>Important</a:t>
            </a:r>
          </a:p>
          <a:p>
            <a:pPr marL="715963" rtl="0" fontAlgn="base"/>
            <a:r>
              <a:rPr lang="en-US" dirty="0">
                <a:solidFill>
                  <a:srgbClr val="0070C0"/>
                </a:solidFill>
                <a:latin typeface="Frutiger LT Pro 57 Condensed" panose="020B0606020204020204" pitchFamily="34" charset="0"/>
              </a:rPr>
              <a:t>- I</a:t>
            </a:r>
            <a:r>
              <a:rPr lang="en-US" sz="1800" i="0" dirty="0">
                <a:solidFill>
                  <a:srgbClr val="0070C0"/>
                </a:solidFill>
                <a:effectLst/>
                <a:latin typeface="Frutiger LT Pro 57 Condensed" panose="020B0606020204020204" pitchFamily="34" charset="0"/>
              </a:rPr>
              <a:t>t is strongly recommended to make a backup version of the original </a:t>
            </a:r>
            <a:br>
              <a:rPr lang="en-US" sz="1800" i="0" dirty="0">
                <a:solidFill>
                  <a:srgbClr val="0070C0"/>
                </a:solidFill>
                <a:effectLst/>
                <a:latin typeface="Frutiger LT Pro 57 Condensed" panose="020B0606020204020204" pitchFamily="34" charset="0"/>
              </a:rPr>
            </a:br>
            <a:r>
              <a:rPr lang="en-US" sz="1800" i="0" dirty="0">
                <a:solidFill>
                  <a:srgbClr val="0070C0"/>
                </a:solidFill>
                <a:effectLst/>
                <a:latin typeface="Frutiger LT Pro 57 Condensed" panose="020B0606020204020204" pitchFamily="34" charset="0"/>
              </a:rPr>
              <a:t>database prior to this conversion</a:t>
            </a:r>
            <a:r>
              <a:rPr lang="en-US" dirty="0">
                <a:solidFill>
                  <a:srgbClr val="0070C0"/>
                </a:solidFill>
                <a:latin typeface="Frutiger LT Pro 57 Condensed" panose="020B0606020204020204" pitchFamily="34" charset="0"/>
              </a:rPr>
              <a:t>. </a:t>
            </a:r>
            <a:r>
              <a:rPr lang="en-US" i="0" dirty="0">
                <a:solidFill>
                  <a:srgbClr val="0070C0"/>
                </a:solidFill>
                <a:effectLst/>
                <a:latin typeface="Frutiger LT Pro 57 Condensed" panose="020B0606020204020204" pitchFamily="34" charset="0"/>
              </a:rPr>
              <a:t>Although data loss is not expected </a:t>
            </a:r>
            <a:br>
              <a:rPr lang="en-US" i="0" dirty="0">
                <a:solidFill>
                  <a:srgbClr val="0070C0"/>
                </a:solidFill>
                <a:effectLst/>
                <a:latin typeface="Frutiger LT Pro 57 Condensed" panose="020B0606020204020204" pitchFamily="34" charset="0"/>
              </a:rPr>
            </a:br>
            <a:r>
              <a:rPr lang="en-US" i="0" dirty="0">
                <a:solidFill>
                  <a:srgbClr val="0070C0"/>
                </a:solidFill>
                <a:effectLst/>
                <a:latin typeface="Frutiger LT Pro 57 Condensed" panose="020B0606020204020204" pitchFamily="34" charset="0"/>
              </a:rPr>
              <a:t>during the upgrade  process, maintaining a backup version ensures </a:t>
            </a:r>
            <a:br>
              <a:rPr lang="en-US" i="0" dirty="0">
                <a:solidFill>
                  <a:srgbClr val="0070C0"/>
                </a:solidFill>
                <a:effectLst/>
                <a:latin typeface="Frutiger LT Pro 57 Condensed" panose="020B0606020204020204" pitchFamily="34" charset="0"/>
              </a:rPr>
            </a:br>
            <a:r>
              <a:rPr lang="en-US" i="0" dirty="0">
                <a:solidFill>
                  <a:srgbClr val="0070C0"/>
                </a:solidFill>
                <a:effectLst/>
                <a:latin typeface="Frutiger LT Pro 57 Condensed" panose="020B0606020204020204" pitchFamily="34" charset="0"/>
              </a:rPr>
              <a:t>that information can be recovered</a:t>
            </a:r>
            <a:r>
              <a:rPr lang="en-US" sz="1800" i="0" dirty="0">
                <a:solidFill>
                  <a:srgbClr val="0070C0"/>
                </a:solidFill>
                <a:effectLst/>
                <a:latin typeface="Frutiger LT Pro 57 Condensed" panose="020B0606020204020204" pitchFamily="34" charset="0"/>
              </a:rPr>
              <a:t>.</a:t>
            </a:r>
          </a:p>
          <a:p>
            <a:pPr marL="715963" rtl="0" fontAlgn="base"/>
            <a:r>
              <a:rPr lang="en-US" dirty="0">
                <a:solidFill>
                  <a:srgbClr val="0070C0"/>
                </a:solidFill>
                <a:latin typeface="Frutiger LT Pro 57 Condensed" panose="020B0606020204020204" pitchFamily="34" charset="0"/>
              </a:rPr>
              <a:t>- Note that once a database is upgraded, it cannot be opened in older</a:t>
            </a:r>
            <a:br>
              <a:rPr lang="en-US" dirty="0">
                <a:solidFill>
                  <a:srgbClr val="0070C0"/>
                </a:solidFill>
                <a:latin typeface="Frutiger LT Pro 57 Condensed" panose="020B0606020204020204" pitchFamily="34" charset="0"/>
              </a:rPr>
            </a:br>
            <a:r>
              <a:rPr lang="en-US" dirty="0">
                <a:solidFill>
                  <a:srgbClr val="0070C0"/>
                </a:solidFill>
                <a:latin typeface="Frutiger LT Pro 57 Condensed" panose="020B0606020204020204" pitchFamily="34" charset="0"/>
              </a:rPr>
              <a:t>versions of the Software. All members of an inventory team shall </a:t>
            </a:r>
            <a:br>
              <a:rPr lang="en-US" dirty="0">
                <a:solidFill>
                  <a:srgbClr val="0070C0"/>
                </a:solidFill>
                <a:latin typeface="Frutiger LT Pro 57 Condensed" panose="020B0606020204020204" pitchFamily="34" charset="0"/>
              </a:rPr>
            </a:br>
            <a:r>
              <a:rPr lang="en-US" dirty="0">
                <a:solidFill>
                  <a:srgbClr val="0070C0"/>
                </a:solidFill>
                <a:latin typeface="Frutiger LT Pro 57 Condensed" panose="020B0606020204020204" pitchFamily="34" charset="0"/>
              </a:rPr>
              <a:t>use the same version of the </a:t>
            </a:r>
            <a:r>
              <a:rPr lang="en-US" i="1" dirty="0">
                <a:solidFill>
                  <a:srgbClr val="0070C0"/>
                </a:solidFill>
                <a:latin typeface="Frutiger LT Pro 57 Condensed" panose="020B0606020204020204" pitchFamily="34" charset="0"/>
              </a:rPr>
              <a:t>Software.</a:t>
            </a:r>
            <a:endParaRPr lang="en-US" sz="1800" i="1" dirty="0">
              <a:solidFill>
                <a:srgbClr val="0070C0"/>
              </a:solidFill>
              <a:effectLst/>
              <a:latin typeface="Frutiger LT Pro 57 Condensed" panose="020B0606020204020204" pitchFamily="34" charset="0"/>
            </a:endParaRPr>
          </a:p>
          <a:p>
            <a:pPr algn="just" rtl="0" fontAlgn="base"/>
            <a:endParaRPr lang="en-US" sz="1800" b="0" i="0" dirty="0">
              <a:solidFill>
                <a:srgbClr val="0070C0"/>
              </a:solidFill>
              <a:effectLst/>
              <a:latin typeface="Frutiger LT Pro 57 Condensed" panose="020B0606020204020204" pitchFamily="34" charset="0"/>
            </a:endParaRPr>
          </a:p>
          <a:p>
            <a:pPr algn="just" rtl="0" fontAlgn="base"/>
            <a:r>
              <a:rPr lang="en-US" sz="1800" b="0" i="0" dirty="0">
                <a:solidFill>
                  <a:srgbClr val="0070C0"/>
                </a:solidFill>
                <a:effectLst/>
                <a:latin typeface="Frutiger LT Pro 57 Condensed" panose="020B0606020204020204" pitchFamily="34" charset="0"/>
              </a:rPr>
              <a:t>      After the database is successfully converted it can be opened with the new version of the </a:t>
            </a:r>
            <a:r>
              <a:rPr lang="en-US" i="1" dirty="0">
                <a:solidFill>
                  <a:srgbClr val="0070C0"/>
                </a:solidFill>
                <a:latin typeface="Frutiger LT Pro 57 Condensed" panose="020B0606020204020204" pitchFamily="34" charset="0"/>
              </a:rPr>
              <a:t>Software</a:t>
            </a:r>
            <a:r>
              <a:rPr lang="en-US" sz="1800" b="0" i="0" dirty="0">
                <a:solidFill>
                  <a:srgbClr val="0070C0"/>
                </a:solidFill>
                <a:effectLst/>
                <a:latin typeface="Frutiger LT Pro 57 Condensed" panose="020B0606020204020204" pitchFamily="34" charset="0"/>
              </a:rPr>
              <a:t>.</a:t>
            </a:r>
            <a:endParaRPr lang="en-US" dirty="0">
              <a:solidFill>
                <a:srgbClr val="0070C0"/>
              </a:solidFill>
              <a:latin typeface="Frutiger LT Pro 57 Condensed" panose="020B0606020204020204" pitchFamily="34" charset="0"/>
            </a:endParaRPr>
          </a:p>
        </p:txBody>
      </p:sp>
      <p:pic>
        <p:nvPicPr>
          <p:cNvPr id="14" name="Graphic 13" descr="Lightbulb with solid fill">
            <a:extLst>
              <a:ext uri="{FF2B5EF4-FFF2-40B4-BE49-F238E27FC236}">
                <a16:creationId xmlns:a16="http://schemas.microsoft.com/office/drawing/2014/main" id="{82C06FEB-57C0-2636-A89E-6508806362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420" y="4168818"/>
            <a:ext cx="535780" cy="599989"/>
          </a:xfrm>
          <a:prstGeom prst="rect">
            <a:avLst/>
          </a:prstGeom>
        </p:spPr>
      </p:pic>
      <p:pic>
        <p:nvPicPr>
          <p:cNvPr id="15" name="Picture 14">
            <a:extLst>
              <a:ext uri="{FF2B5EF4-FFF2-40B4-BE49-F238E27FC236}">
                <a16:creationId xmlns:a16="http://schemas.microsoft.com/office/drawing/2014/main" id="{7A8042AA-B977-2BEE-4147-1578F38BF17F}"/>
              </a:ext>
            </a:extLst>
          </p:cNvPr>
          <p:cNvPicPr>
            <a:picLocks noChangeAspect="1"/>
          </p:cNvPicPr>
          <p:nvPr/>
        </p:nvPicPr>
        <p:blipFill rotWithShape="1">
          <a:blip r:embed="rId8"/>
          <a:srcRect l="1674" t="3699" b="8139"/>
          <a:stretch/>
        </p:blipFill>
        <p:spPr>
          <a:xfrm>
            <a:off x="6095999" y="1967845"/>
            <a:ext cx="3867984" cy="1461155"/>
          </a:xfrm>
          <a:prstGeom prst="rect">
            <a:avLst/>
          </a:prstGeom>
          <a:ln w="3175">
            <a:solidFill>
              <a:schemeClr val="tx1"/>
            </a:solidFill>
          </a:ln>
        </p:spPr>
      </p:pic>
      <p:pic>
        <p:nvPicPr>
          <p:cNvPr id="16" name="Picture 15">
            <a:extLst>
              <a:ext uri="{FF2B5EF4-FFF2-40B4-BE49-F238E27FC236}">
                <a16:creationId xmlns:a16="http://schemas.microsoft.com/office/drawing/2014/main" id="{86AFC201-145F-42B9-AAE8-D480D9872DD8}"/>
              </a:ext>
            </a:extLst>
          </p:cNvPr>
          <p:cNvPicPr>
            <a:picLocks noChangeAspect="1"/>
          </p:cNvPicPr>
          <p:nvPr/>
        </p:nvPicPr>
        <p:blipFill rotWithShape="1">
          <a:blip r:embed="rId9"/>
          <a:srcRect l="2139" t="7111" b="6411"/>
          <a:stretch/>
        </p:blipFill>
        <p:spPr>
          <a:xfrm>
            <a:off x="7883002" y="4168818"/>
            <a:ext cx="3597995" cy="848412"/>
          </a:xfrm>
          <a:prstGeom prst="rect">
            <a:avLst/>
          </a:prstGeom>
          <a:ln w="3175">
            <a:solidFill>
              <a:schemeClr val="tx1"/>
            </a:solidFill>
          </a:ln>
        </p:spPr>
      </p:pic>
      <p:pic>
        <p:nvPicPr>
          <p:cNvPr id="17" name="Graphic 16" descr="Award ribbon with star">
            <a:extLst>
              <a:ext uri="{FF2B5EF4-FFF2-40B4-BE49-F238E27FC236}">
                <a16:creationId xmlns:a16="http://schemas.microsoft.com/office/drawing/2014/main" id="{B340FCA0-5E61-5827-22A3-E6AFC77FFC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327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C238-A3ED-10E2-0DC3-37A894A48A90}"/>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latin typeface="+mn-lt"/>
              </a:rPr>
              <a:t>Disclaimer</a:t>
            </a:r>
            <a:endParaRPr lang="en-GB" sz="3300" b="1" dirty="0">
              <a:solidFill>
                <a:srgbClr val="990002"/>
              </a:solidFill>
              <a:effectLst>
                <a:outerShdw blurRad="38100" dist="38100" dir="2700000" algn="tl">
                  <a:srgbClr val="000000">
                    <a:alpha val="43137"/>
                  </a:srgbClr>
                </a:outerShdw>
              </a:effectLst>
              <a:latin typeface="+mn-lt"/>
            </a:endParaRPr>
          </a:p>
        </p:txBody>
      </p:sp>
      <p:sp>
        <p:nvSpPr>
          <p:cNvPr id="5" name="Content Placeholder 4">
            <a:extLst>
              <a:ext uri="{FF2B5EF4-FFF2-40B4-BE49-F238E27FC236}">
                <a16:creationId xmlns:a16="http://schemas.microsoft.com/office/drawing/2014/main" id="{5426B2A6-A7B4-69A6-BE67-6F1E0B8B4D69}"/>
              </a:ext>
            </a:extLst>
          </p:cNvPr>
          <p:cNvSpPr>
            <a:spLocks noGrp="1"/>
          </p:cNvSpPr>
          <p:nvPr>
            <p:ph idx="1"/>
          </p:nvPr>
        </p:nvSpPr>
        <p:spPr>
          <a:xfrm>
            <a:off x="696000" y="2889000"/>
            <a:ext cx="10800000" cy="1080000"/>
          </a:xfrm>
        </p:spPr>
        <p:txBody>
          <a:bodyPr>
            <a:normAutofit/>
          </a:bodyPr>
          <a:lstStyle/>
          <a:p>
            <a:pPr marL="0" indent="0" algn="just">
              <a:spcBef>
                <a:spcPts val="900"/>
              </a:spcBef>
              <a:spcAft>
                <a:spcPts val="900"/>
              </a:spcAft>
              <a:buNone/>
            </a:pPr>
            <a:r>
              <a:rPr lang="en-GB" sz="2200" dirty="0">
                <a:solidFill>
                  <a:srgbClr val="0070C0"/>
                </a:solidFill>
              </a:rPr>
              <a:t>Users that are not Administrator of the Database may limit the reading of this manual to those slides that have the following icon           in the left-hand side bottom corner, as in this slide</a:t>
            </a:r>
          </a:p>
        </p:txBody>
      </p:sp>
      <p:pic>
        <p:nvPicPr>
          <p:cNvPr id="7" name="Graphic 6" descr="Award ribbon with star">
            <a:extLst>
              <a:ext uri="{FF2B5EF4-FFF2-40B4-BE49-F238E27FC236}">
                <a16:creationId xmlns:a16="http://schemas.microsoft.com/office/drawing/2014/main" id="{B10935EA-92E5-0B44-F71F-970CC272AF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pic>
        <p:nvPicPr>
          <p:cNvPr id="9" name="Graphic 8" descr="Award ribbon with star">
            <a:extLst>
              <a:ext uri="{FF2B5EF4-FFF2-40B4-BE49-F238E27FC236}">
                <a16:creationId xmlns:a16="http://schemas.microsoft.com/office/drawing/2014/main" id="{CC4EF754-D7AE-A5F8-8795-20AC856439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1550" y="3100519"/>
            <a:ext cx="720000" cy="720000"/>
          </a:xfrm>
          <a:prstGeom prst="rect">
            <a:avLst/>
          </a:prstGeom>
        </p:spPr>
      </p:pic>
    </p:spTree>
    <p:extLst>
      <p:ext uri="{BB962C8B-B14F-4D97-AF65-F5344CB8AC3E}">
        <p14:creationId xmlns:p14="http://schemas.microsoft.com/office/powerpoint/2010/main" val="1440616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056000" y="2650265"/>
            <a:ext cx="10080000" cy="1110727"/>
          </a:xfrm>
        </p:spPr>
        <p:txBody>
          <a:bodyPr>
            <a:noAutofit/>
          </a:bodyPr>
          <a:lstStyle/>
          <a:p>
            <a:r>
              <a:rPr lang="en-US" b="1" dirty="0">
                <a:latin typeface="Frutiger LT Std 57 Cn" panose="020B0606020204020204" pitchFamily="34" charset="0"/>
                <a:ea typeface="MS Mincho" panose="02020609040205080304" pitchFamily="49" charset="-128"/>
              </a:rPr>
              <a:t>Creating and Initializing a new Database</a:t>
            </a:r>
          </a:p>
        </p:txBody>
      </p:sp>
      <p:sp>
        <p:nvSpPr>
          <p:cNvPr id="4" name="TextBox 3">
            <a:extLst>
              <a:ext uri="{FF2B5EF4-FFF2-40B4-BE49-F238E27FC236}">
                <a16:creationId xmlns:a16="http://schemas.microsoft.com/office/drawing/2014/main" id="{F853D8DF-C87C-9B2B-29E9-5E69091A79E7}"/>
              </a:ext>
            </a:extLst>
          </p:cNvPr>
          <p:cNvSpPr txBox="1"/>
          <p:nvPr/>
        </p:nvSpPr>
        <p:spPr>
          <a:xfrm>
            <a:off x="3257550" y="3760992"/>
            <a:ext cx="5676900" cy="430887"/>
          </a:xfrm>
          <a:prstGeom prst="rect">
            <a:avLst/>
          </a:prstGeom>
          <a:noFill/>
        </p:spPr>
        <p:txBody>
          <a:bodyPr wrap="square">
            <a:spAutoFit/>
          </a:bodyPr>
          <a:lstStyle/>
          <a:p>
            <a:pPr algn="ctr" fontAlgn="auto">
              <a:spcAft>
                <a:spcPts val="0"/>
              </a:spcAft>
            </a:pPr>
            <a:r>
              <a:rPr kumimoji="1" lang="en-GB" sz="2200" b="1">
                <a:solidFill>
                  <a:schemeClr val="bg1"/>
                </a:solidFill>
                <a:latin typeface="+mj-lt"/>
              </a:rPr>
              <a:t>each database contains 1 GHG inventory only</a:t>
            </a:r>
            <a:endParaRPr kumimoji="1" lang="en-GB" sz="2200" b="1" i="1" dirty="0">
              <a:solidFill>
                <a:schemeClr val="bg1"/>
              </a:solidFill>
              <a:latin typeface="+mj-lt"/>
            </a:endParaRPr>
          </a:p>
        </p:txBody>
      </p:sp>
      <p:sp>
        <p:nvSpPr>
          <p:cNvPr id="3" name="TextBox 2">
            <a:extLst>
              <a:ext uri="{FF2B5EF4-FFF2-40B4-BE49-F238E27FC236}">
                <a16:creationId xmlns:a16="http://schemas.microsoft.com/office/drawing/2014/main" id="{7B4B00FC-DAFB-0477-24B3-230620FC93B4}"/>
              </a:ext>
            </a:extLst>
          </p:cNvPr>
          <p:cNvSpPr txBox="1"/>
          <p:nvPr/>
        </p:nvSpPr>
        <p:spPr>
          <a:xfrm>
            <a:off x="0" y="5302606"/>
            <a:ext cx="12192000" cy="353943"/>
          </a:xfrm>
          <a:prstGeom prst="rect">
            <a:avLst/>
          </a:prstGeom>
          <a:noFill/>
        </p:spPr>
        <p:txBody>
          <a:bodyPr wrap="square">
            <a:spAutoFit/>
          </a:bodyPr>
          <a:lstStyle/>
          <a:p>
            <a:pPr algn="ctr" fontAlgn="auto">
              <a:spcAft>
                <a:spcPts val="0"/>
              </a:spcAft>
            </a:pPr>
            <a:r>
              <a:rPr lang="en-US" sz="1700" b="1" dirty="0">
                <a:solidFill>
                  <a:srgbClr val="FF0000"/>
                </a:solidFill>
                <a:latin typeface="+mn-lt"/>
                <a:ea typeface="+mn-ea"/>
                <a:cs typeface="+mn-cs"/>
              </a:rPr>
              <a:t>Note</a:t>
            </a:r>
            <a:r>
              <a:rPr lang="en-US" sz="1700" dirty="0">
                <a:solidFill>
                  <a:schemeClr val="bg1"/>
                </a:solidFill>
                <a:latin typeface="+mn-lt"/>
                <a:ea typeface="+mn-ea"/>
                <a:cs typeface="+mn-cs"/>
              </a:rPr>
              <a:t>: When setting a new database, by default, the </a:t>
            </a:r>
            <a:r>
              <a:rPr lang="en-US" sz="1700" i="1" dirty="0">
                <a:solidFill>
                  <a:schemeClr val="bg1"/>
                </a:solidFill>
                <a:latin typeface="+mn-lt"/>
                <a:ea typeface="+mn-ea"/>
                <a:cs typeface="+mn-cs"/>
              </a:rPr>
              <a:t>Software</a:t>
            </a:r>
            <a:r>
              <a:rPr lang="en-US" sz="1700" dirty="0">
                <a:solidFill>
                  <a:schemeClr val="bg1"/>
                </a:solidFill>
                <a:latin typeface="+mn-lt"/>
                <a:ea typeface="+mn-ea"/>
                <a:cs typeface="+mn-cs"/>
              </a:rPr>
              <a:t> retains preferences set for the latest database</a:t>
            </a:r>
            <a:endParaRPr lang="en-GB" sz="1700" dirty="0">
              <a:solidFill>
                <a:schemeClr val="bg1"/>
              </a:solidFill>
              <a:latin typeface="+mn-lt"/>
              <a:ea typeface="+mn-ea"/>
              <a:cs typeface="+mn-cs"/>
            </a:endParaRPr>
          </a:p>
        </p:txBody>
      </p:sp>
    </p:spTree>
    <p:extLst>
      <p:ext uri="{BB962C8B-B14F-4D97-AF65-F5344CB8AC3E}">
        <p14:creationId xmlns:p14="http://schemas.microsoft.com/office/powerpoint/2010/main" val="490551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822442"/>
            <a:ext cx="10080000" cy="5400000"/>
          </a:xfrm>
        </p:spPr>
        <p:txBody>
          <a:bodyPr>
            <a:normAutofit lnSpcReduction="10000"/>
          </a:bodyPr>
          <a:lstStyle/>
          <a:p>
            <a:pPr marL="0" indent="0" algn="just">
              <a:spcBef>
                <a:spcPts val="300"/>
              </a:spcBef>
              <a:spcAft>
                <a:spcPts val="300"/>
              </a:spcAft>
              <a:buNone/>
            </a:pPr>
            <a:r>
              <a:rPr lang="en-US" sz="2200" b="1" dirty="0">
                <a:solidFill>
                  <a:srgbClr val="0070C0"/>
                </a:solidFill>
                <a:latin typeface="Frutiger LT Pro 57 Condensed" panose="020B0606020204020204" pitchFamily="34" charset="0"/>
              </a:rPr>
              <a:t>The IPCC Inventory Software enables users to work with multiple databases</a:t>
            </a:r>
            <a:r>
              <a:rPr lang="en-US" sz="1800" b="1" dirty="0">
                <a:solidFill>
                  <a:srgbClr val="0070C0"/>
                </a:solidFill>
                <a:latin typeface="Frutiger LT Pro 57 Condensed" panose="020B0606020204020204" pitchFamily="34" charset="0"/>
              </a:rPr>
              <a:t> </a:t>
            </a:r>
          </a:p>
          <a:p>
            <a:pPr marL="361950" indent="-361950" algn="just">
              <a:spcBef>
                <a:spcPts val="300"/>
              </a:spcBef>
              <a:spcAft>
                <a:spcPts val="300"/>
              </a:spcAft>
              <a:buFont typeface="Wingdings" panose="05000000000000000000" pitchFamily="2" charset="2"/>
              <a:buChar char="ü"/>
            </a:pPr>
            <a:r>
              <a:rPr lang="en-US" sz="1800" dirty="0">
                <a:solidFill>
                  <a:srgbClr val="0070C0"/>
                </a:solidFill>
                <a:latin typeface="Frutiger LT Pro 57 Condensed" panose="020B0606020204020204" pitchFamily="34" charset="0"/>
              </a:rPr>
              <a:t>Once a user completes the </a:t>
            </a:r>
            <a:r>
              <a:rPr lang="en-US" sz="1800" i="1" dirty="0">
                <a:solidFill>
                  <a:srgbClr val="0070C0"/>
                </a:solidFill>
                <a:latin typeface="Frutiger LT Pro 57 Condensed" panose="020B0606020204020204" pitchFamily="34" charset="0"/>
              </a:rPr>
              <a:t>Software</a:t>
            </a:r>
            <a:r>
              <a:rPr lang="en-US" sz="1800" dirty="0">
                <a:solidFill>
                  <a:srgbClr val="0070C0"/>
                </a:solidFill>
                <a:latin typeface="Frutiger LT Pro 57 Condensed" panose="020B0606020204020204" pitchFamily="34" charset="0"/>
              </a:rPr>
              <a:t> First Run, a database with specific settings and established access credentials for a Superuser is created. Furthermore, users may wish to create additional databases, and even with different settings. </a:t>
            </a:r>
          </a:p>
          <a:p>
            <a:pPr algn="just">
              <a:spcBef>
                <a:spcPts val="300"/>
              </a:spcBef>
              <a:spcAft>
                <a:spcPts val="300"/>
              </a:spcAft>
              <a:buFont typeface="Wingdings" panose="05000000000000000000" pitchFamily="2" charset="2"/>
              <a:buChar char="ü"/>
            </a:pPr>
            <a:r>
              <a:rPr lang="en-US" sz="1800" dirty="0">
                <a:solidFill>
                  <a:srgbClr val="0070C0"/>
                </a:solidFill>
                <a:latin typeface="Frutiger LT Pro 57 Condensed" panose="020B0606020204020204" pitchFamily="34" charset="0"/>
              </a:rPr>
              <a:t>F</a:t>
            </a:r>
            <a:r>
              <a:rPr lang="en-GB" sz="1800" dirty="0">
                <a:solidFill>
                  <a:srgbClr val="0070C0"/>
                </a:solidFill>
                <a:latin typeface="Frutiger LT Pro 57 Condensed" panose="020B0606020204020204" pitchFamily="34" charset="0"/>
              </a:rPr>
              <a:t>or each new database, a Superuser </a:t>
            </a:r>
            <a:r>
              <a:rPr lang="en-GB" sz="1800" i="1" dirty="0">
                <a:solidFill>
                  <a:srgbClr val="0070C0"/>
                </a:solidFill>
                <a:latin typeface="Frutiger LT Pro 57 Condensed" panose="020B0606020204020204" pitchFamily="34" charset="0"/>
              </a:rPr>
              <a:t>Login</a:t>
            </a:r>
            <a:r>
              <a:rPr lang="en-GB" sz="1800" dirty="0">
                <a:solidFill>
                  <a:srgbClr val="0070C0"/>
                </a:solidFill>
                <a:latin typeface="Frutiger LT Pro 57 Condensed" panose="020B0606020204020204" pitchFamily="34" charset="0"/>
              </a:rPr>
              <a:t> and </a:t>
            </a:r>
            <a:r>
              <a:rPr lang="en-GB" sz="1800" i="1" dirty="0">
                <a:solidFill>
                  <a:srgbClr val="0070C0"/>
                </a:solidFill>
                <a:latin typeface="Frutiger LT Pro 57 Condensed" panose="020B0606020204020204" pitchFamily="34" charset="0"/>
              </a:rPr>
              <a:t>Password</a:t>
            </a:r>
            <a:r>
              <a:rPr lang="en-GB" sz="1800" dirty="0">
                <a:solidFill>
                  <a:srgbClr val="0070C0"/>
                </a:solidFill>
                <a:latin typeface="Frutiger LT Pro 57 Condensed" panose="020B0606020204020204" pitchFamily="34" charset="0"/>
              </a:rPr>
              <a:t> combination is required to be set, and such combination cam differ database by database.</a:t>
            </a:r>
          </a:p>
          <a:p>
            <a:pPr marL="0" indent="0" algn="just">
              <a:spcBef>
                <a:spcPts val="300"/>
              </a:spcBef>
              <a:spcAft>
                <a:spcPts val="300"/>
              </a:spcAft>
              <a:buNone/>
            </a:pPr>
            <a:endParaRPr lang="en-US" sz="1100" dirty="0">
              <a:solidFill>
                <a:srgbClr val="0070C0"/>
              </a:solidFill>
              <a:latin typeface="Frutiger LT Pro 57 Condensed" panose="020B0606020204020204" pitchFamily="34" charset="0"/>
            </a:endParaRPr>
          </a:p>
          <a:p>
            <a:pPr marL="0" indent="0" algn="just">
              <a:spcBef>
                <a:spcPts val="300"/>
              </a:spcBef>
              <a:spcAft>
                <a:spcPts val="300"/>
              </a:spcAft>
              <a:buNone/>
            </a:pPr>
            <a:r>
              <a:rPr lang="en-US" sz="2200" b="1" dirty="0">
                <a:solidFill>
                  <a:srgbClr val="0070C0"/>
                </a:solidFill>
                <a:latin typeface="Frutiger LT Pro 57 Condensed" panose="020B0606020204020204" pitchFamily="34" charset="0"/>
              </a:rPr>
              <a:t>To create a new database:</a:t>
            </a:r>
          </a:p>
          <a:p>
            <a:pPr marL="361950" indent="-361950" algn="just">
              <a:spcBef>
                <a:spcPts val="300"/>
              </a:spcBef>
              <a:spcAft>
                <a:spcPts val="300"/>
              </a:spcAft>
              <a:buFont typeface="+mj-lt"/>
              <a:buAutoNum type="arabicPeriod"/>
            </a:pPr>
            <a:r>
              <a:rPr lang="en-US" sz="1800" dirty="0">
                <a:solidFill>
                  <a:srgbClr val="0070C0"/>
                </a:solidFill>
                <a:latin typeface="Frutiger LT Pro 57 Condensed" panose="020B0606020204020204" pitchFamily="34" charset="0"/>
              </a:rPr>
              <a:t>Take a </a:t>
            </a:r>
            <a:r>
              <a:rPr lang="en-US" sz="1800" b="1" u="sng" dirty="0">
                <a:solidFill>
                  <a:srgbClr val="FF0000"/>
                </a:solidFill>
                <a:latin typeface="Frutiger LT Pro 57 Condensed" panose="020B0606020204020204" pitchFamily="34" charset="0"/>
                <a:hlinkClick r:id="rId2" action="ppaction://hlinksldjump"/>
              </a:rPr>
              <a:t>blank database</a:t>
            </a:r>
            <a:r>
              <a:rPr lang="en-US" sz="1800" b="1" dirty="0">
                <a:solidFill>
                  <a:srgbClr val="0070C0"/>
                </a:solidFill>
                <a:latin typeface="Frutiger LT Pro 57 Condensed" panose="020B0606020204020204" pitchFamily="34" charset="0"/>
                <a:hlinkClick r:id="rId2" action="ppaction://hlinksldjump"/>
              </a:rPr>
              <a:t> </a:t>
            </a:r>
            <a:r>
              <a:rPr lang="en-US" sz="1800" b="1" dirty="0">
                <a:solidFill>
                  <a:srgbClr val="0070C0"/>
                </a:solidFill>
                <a:latin typeface="Frutiger LT Pro 57 Condensed" panose="020B0606020204020204" pitchFamily="34" charset="0"/>
              </a:rPr>
              <a:t>of the IPCC Inventory Software</a:t>
            </a:r>
            <a:r>
              <a:rPr lang="en-US" sz="1800" dirty="0">
                <a:solidFill>
                  <a:srgbClr val="0070C0"/>
                </a:solidFill>
                <a:latin typeface="Frutiger LT Pro 57 Condensed" panose="020B0606020204020204" pitchFamily="34" charset="0"/>
              </a:rPr>
              <a:t>.</a:t>
            </a:r>
          </a:p>
          <a:p>
            <a:pPr marL="361950" indent="0" algn="just">
              <a:spcBef>
                <a:spcPts val="300"/>
              </a:spcBef>
              <a:spcAft>
                <a:spcPts val="300"/>
              </a:spcAft>
              <a:buNone/>
            </a:pPr>
            <a:r>
              <a:rPr lang="en-US" sz="1600" i="1" dirty="0">
                <a:solidFill>
                  <a:srgbClr val="0070C0"/>
                </a:solidFill>
                <a:latin typeface="Frutiger LT Pro 57 Condensed" panose="020B0606020204020204" pitchFamily="34" charset="0"/>
              </a:rPr>
              <a:t>A blank database is one that has </a:t>
            </a:r>
            <a:r>
              <a:rPr lang="en-US" sz="1600" i="1" u="sng" dirty="0">
                <a:solidFill>
                  <a:srgbClr val="FF0000"/>
                </a:solidFill>
                <a:latin typeface="Frutiger LT Pro 57 Condensed" panose="020B0606020204020204" pitchFamily="34" charset="0"/>
              </a:rPr>
              <a:t>never been opened</a:t>
            </a:r>
            <a:r>
              <a:rPr lang="en-US" sz="1600" i="1" dirty="0">
                <a:solidFill>
                  <a:srgbClr val="0070C0"/>
                </a:solidFill>
                <a:latin typeface="Frutiger LT Pro 57 Condensed" panose="020B0606020204020204" pitchFamily="34" charset="0"/>
              </a:rPr>
              <a:t>, allowing it to be initialized with a new Login and Password.</a:t>
            </a:r>
          </a:p>
          <a:p>
            <a:pPr marL="361950" indent="-361950" algn="just">
              <a:spcBef>
                <a:spcPts val="300"/>
              </a:spcBef>
              <a:spcAft>
                <a:spcPts val="300"/>
              </a:spcAft>
              <a:buFont typeface="+mj-lt"/>
              <a:buAutoNum type="arabicPeriod" startAt="2"/>
            </a:pPr>
            <a:r>
              <a:rPr lang="en-US" sz="1800" dirty="0">
                <a:solidFill>
                  <a:srgbClr val="0070C0"/>
                </a:solidFill>
                <a:latin typeface="Frutiger LT Pro 57 Condensed" panose="020B0606020204020204" pitchFamily="34" charset="0"/>
              </a:rPr>
              <a:t>Open it with the relevant </a:t>
            </a:r>
            <a:r>
              <a:rPr lang="en-US" sz="1800" i="1" dirty="0">
                <a:solidFill>
                  <a:srgbClr val="0070C0"/>
                </a:solidFill>
                <a:latin typeface="Frutiger LT Pro 57 Condensed" panose="020B0606020204020204" pitchFamily="34" charset="0"/>
              </a:rPr>
              <a:t>Database</a:t>
            </a:r>
            <a:r>
              <a:rPr lang="en-US" sz="1800" dirty="0">
                <a:solidFill>
                  <a:srgbClr val="0070C0"/>
                </a:solidFill>
                <a:latin typeface="Frutiger LT Pro 57 Condensed" panose="020B0606020204020204" pitchFamily="34" charset="0"/>
              </a:rPr>
              <a:t> functionality accessed through the Main Ribbon of the </a:t>
            </a:r>
            <a:r>
              <a:rPr lang="en-US" sz="1800" i="1" dirty="0">
                <a:solidFill>
                  <a:srgbClr val="0070C0"/>
                </a:solidFill>
                <a:latin typeface="Frutiger LT Pro 57 Condensed" panose="020B0606020204020204" pitchFamily="34" charset="0"/>
              </a:rPr>
              <a:t>Software</a:t>
            </a:r>
            <a:r>
              <a:rPr lang="en-US" sz="1800" dirty="0">
                <a:solidFill>
                  <a:srgbClr val="0070C0"/>
                </a:solidFill>
                <a:latin typeface="Frutiger LT Pro 57 Condensed" panose="020B0606020204020204" pitchFamily="34" charset="0"/>
              </a:rPr>
              <a:t>:</a:t>
            </a: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r>
              <a:rPr lang="en-US" sz="1800" dirty="0">
                <a:solidFill>
                  <a:srgbClr val="0070C0"/>
                </a:solidFill>
                <a:latin typeface="Frutiger LT Pro 57 Condensed" panose="020B0606020204020204" pitchFamily="34" charset="0"/>
              </a:rPr>
              <a:t>Follow same instructions provided in the section </a:t>
            </a:r>
            <a:r>
              <a:rPr lang="en-US" sz="1800" i="1" dirty="0">
                <a:solidFill>
                  <a:srgbClr val="0070C0"/>
                </a:solidFill>
                <a:latin typeface="Frutiger LT Pro 57 Condensed" panose="020B0606020204020204" pitchFamily="34" charset="0"/>
                <a:hlinkClick r:id="rId3" action="ppaction://hlinksldjump"/>
              </a:rPr>
              <a:t>First Run</a:t>
            </a:r>
            <a:endParaRPr lang="en-US" sz="18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100" i="1" dirty="0">
              <a:solidFill>
                <a:srgbClr val="0070C0"/>
              </a:solidFill>
              <a:latin typeface="Frutiger LT Pro 57 Condensed" panose="020B0606020204020204" pitchFamily="34" charset="0"/>
            </a:endParaRPr>
          </a:p>
          <a:p>
            <a:pPr marL="0" indent="0" algn="just">
              <a:spcBef>
                <a:spcPts val="300"/>
              </a:spcBef>
              <a:spcAft>
                <a:spcPts val="300"/>
              </a:spcAft>
              <a:buNone/>
            </a:pPr>
            <a:r>
              <a:rPr lang="en-US" sz="1600" i="1" dirty="0">
                <a:solidFill>
                  <a:srgbClr val="0070C0"/>
                </a:solidFill>
              </a:rPr>
              <a:t>Having completed this procedure, the initialization of the new database is done in the IPCC Inventory Software</a:t>
            </a:r>
            <a:endParaRPr lang="en-US" sz="1600" i="1" dirty="0">
              <a:solidFill>
                <a:srgbClr val="0070C0"/>
              </a:solidFill>
              <a:latin typeface="Frutiger LT Pro 57 Condensed" panose="020B0606020204020204" pitchFamily="34" charset="0"/>
            </a:endParaRPr>
          </a:p>
        </p:txBody>
      </p:sp>
      <p:sp>
        <p:nvSpPr>
          <p:cNvPr id="4" name="Title 1">
            <a:extLst>
              <a:ext uri="{FF2B5EF4-FFF2-40B4-BE49-F238E27FC236}">
                <a16:creationId xmlns:a16="http://schemas.microsoft.com/office/drawing/2014/main" id="{A4C54905-113B-9697-11C8-71E5D41FF74A}"/>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Creating a New Database</a:t>
            </a:r>
          </a:p>
        </p:txBody>
      </p:sp>
      <p:pic>
        <p:nvPicPr>
          <p:cNvPr id="7" name="Picture 6">
            <a:extLst>
              <a:ext uri="{FF2B5EF4-FFF2-40B4-BE49-F238E27FC236}">
                <a16:creationId xmlns:a16="http://schemas.microsoft.com/office/drawing/2014/main" id="{5518ACC5-A21F-2DE7-D786-ACDC830A09F7}"/>
              </a:ext>
            </a:extLst>
          </p:cNvPr>
          <p:cNvPicPr>
            <a:picLocks noChangeAspect="1"/>
          </p:cNvPicPr>
          <p:nvPr/>
        </p:nvPicPr>
        <p:blipFill rotWithShape="1">
          <a:blip r:embed="rId4"/>
          <a:srcRect r="41203"/>
          <a:stretch/>
        </p:blipFill>
        <p:spPr>
          <a:xfrm>
            <a:off x="4476000" y="4102593"/>
            <a:ext cx="3240000" cy="1061797"/>
          </a:xfrm>
          <a:prstGeom prst="rect">
            <a:avLst/>
          </a:prstGeom>
          <a:ln w="3175">
            <a:solidFill>
              <a:schemeClr val="tx1"/>
            </a:solidFill>
          </a:ln>
        </p:spPr>
      </p:pic>
      <p:pic>
        <p:nvPicPr>
          <p:cNvPr id="2" name="Graphic 1" descr="Award ribbon with star">
            <a:extLst>
              <a:ext uri="{FF2B5EF4-FFF2-40B4-BE49-F238E27FC236}">
                <a16:creationId xmlns:a16="http://schemas.microsoft.com/office/drawing/2014/main" id="{BF6FC6F2-C6A8-30E9-67B2-8013B59FAE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406951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496889" y="1173261"/>
            <a:ext cx="6480000" cy="4680000"/>
          </a:xfrm>
        </p:spPr>
        <p:txBody>
          <a:bodyPr>
            <a:noAutofit/>
          </a:bodyPr>
          <a:lstStyle/>
          <a:p>
            <a:pPr marL="0" indent="0" algn="just">
              <a:spcBef>
                <a:spcPts val="300"/>
              </a:spcBef>
              <a:spcAft>
                <a:spcPts val="300"/>
              </a:spcAft>
              <a:buNone/>
            </a:pPr>
            <a:r>
              <a:rPr lang="en-US" sz="1800" dirty="0">
                <a:solidFill>
                  <a:srgbClr val="0070C0"/>
                </a:solidFill>
              </a:rPr>
              <a:t>When the </a:t>
            </a:r>
            <a:r>
              <a:rPr lang="en-US" sz="1800" i="1" dirty="0">
                <a:solidFill>
                  <a:srgbClr val="0070C0"/>
                </a:solidFill>
              </a:rPr>
              <a:t>Software</a:t>
            </a:r>
            <a:r>
              <a:rPr lang="en-US" sz="1800" dirty="0">
                <a:solidFill>
                  <a:srgbClr val="0070C0"/>
                </a:solidFill>
              </a:rPr>
              <a:t> is installed on a computer, a folder (C:\</a:t>
            </a:r>
            <a:r>
              <a:rPr lang="en-US" sz="1800" dirty="0" err="1">
                <a:solidFill>
                  <a:srgbClr val="0070C0"/>
                </a:solidFill>
              </a:rPr>
              <a:t>ProgramData</a:t>
            </a:r>
            <a:r>
              <a:rPr lang="en-US" sz="1800" dirty="0">
                <a:solidFill>
                  <a:srgbClr val="0070C0"/>
                </a:solidFill>
              </a:rPr>
              <a:t>\IPCC2006Software) containing the following 3 databases is also created:</a:t>
            </a:r>
          </a:p>
          <a:p>
            <a:pPr marL="361950" indent="-361950" algn="just">
              <a:spcBef>
                <a:spcPts val="300"/>
              </a:spcBef>
              <a:spcAft>
                <a:spcPts val="300"/>
              </a:spcAft>
              <a:buFont typeface="Wingdings" panose="05000000000000000000" pitchFamily="2" charset="2"/>
              <a:buChar char="ü"/>
            </a:pPr>
            <a:r>
              <a:rPr lang="en-US" sz="1800" b="1" dirty="0">
                <a:solidFill>
                  <a:srgbClr val="0070C0"/>
                </a:solidFill>
              </a:rPr>
              <a:t>ipcc2006</a:t>
            </a:r>
            <a:r>
              <a:rPr lang="en-US" sz="1800" dirty="0">
                <a:solidFill>
                  <a:srgbClr val="0070C0"/>
                </a:solidFill>
              </a:rPr>
              <a:t> - will be used during the "First Run“</a:t>
            </a:r>
          </a:p>
          <a:p>
            <a:pPr marL="361950" indent="-361950" algn="just">
              <a:spcBef>
                <a:spcPts val="300"/>
              </a:spcBef>
              <a:spcAft>
                <a:spcPts val="300"/>
              </a:spcAft>
              <a:buFont typeface="Wingdings" panose="05000000000000000000" pitchFamily="2" charset="2"/>
              <a:buChar char="ü"/>
            </a:pPr>
            <a:r>
              <a:rPr lang="en-US" sz="1800" b="1" dirty="0">
                <a:solidFill>
                  <a:srgbClr val="0070C0"/>
                </a:solidFill>
              </a:rPr>
              <a:t>ipcc2006_blank</a:t>
            </a:r>
            <a:r>
              <a:rPr lang="en-US" sz="1800" dirty="0">
                <a:solidFill>
                  <a:srgbClr val="0070C0"/>
                </a:solidFill>
              </a:rPr>
              <a:t> - blank database</a:t>
            </a:r>
          </a:p>
          <a:p>
            <a:pPr marL="361950" indent="-361950" algn="just">
              <a:spcBef>
                <a:spcPts val="300"/>
              </a:spcBef>
              <a:spcAft>
                <a:spcPts val="300"/>
              </a:spcAft>
              <a:buFont typeface="Wingdings" panose="05000000000000000000" pitchFamily="2" charset="2"/>
              <a:buChar char="ü"/>
            </a:pPr>
            <a:r>
              <a:rPr lang="en-US" sz="1800" b="1" dirty="0">
                <a:solidFill>
                  <a:srgbClr val="0070C0"/>
                </a:solidFill>
              </a:rPr>
              <a:t>Ipcc2006_dummy</a:t>
            </a:r>
            <a:r>
              <a:rPr lang="en-US" sz="1800" dirty="0">
                <a:solidFill>
                  <a:srgbClr val="0070C0"/>
                </a:solidFill>
              </a:rPr>
              <a:t> - database with dummy data pre-filled</a:t>
            </a:r>
          </a:p>
          <a:p>
            <a:pPr algn="just">
              <a:spcBef>
                <a:spcPts val="300"/>
              </a:spcBef>
              <a:spcAft>
                <a:spcPts val="300"/>
              </a:spcAft>
            </a:pPr>
            <a:endParaRPr lang="en-US" sz="1800" dirty="0">
              <a:solidFill>
                <a:srgbClr val="0070C0"/>
              </a:solidFill>
            </a:endParaRPr>
          </a:p>
          <a:p>
            <a:pPr marL="0" indent="0" algn="just">
              <a:spcBef>
                <a:spcPts val="300"/>
              </a:spcBef>
              <a:spcAft>
                <a:spcPts val="300"/>
              </a:spcAft>
              <a:buNone/>
            </a:pPr>
            <a:r>
              <a:rPr lang="en-US" sz="1800" dirty="0">
                <a:solidFill>
                  <a:srgbClr val="0070C0"/>
                </a:solidFill>
              </a:rPr>
              <a:t>The </a:t>
            </a:r>
            <a:r>
              <a:rPr lang="en-US" sz="1800" b="1" dirty="0">
                <a:solidFill>
                  <a:srgbClr val="0070C0"/>
                </a:solidFill>
              </a:rPr>
              <a:t>ipcc2006_blank_vxxx.accdb file </a:t>
            </a:r>
            <a:r>
              <a:rPr lang="en-US" sz="1800" dirty="0">
                <a:solidFill>
                  <a:srgbClr val="0070C0"/>
                </a:solidFill>
              </a:rPr>
              <a:t>contains a blank database that has never been opened, which thus has not been initialized with a </a:t>
            </a:r>
            <a:r>
              <a:rPr lang="en-US" sz="1800" i="1" dirty="0">
                <a:solidFill>
                  <a:srgbClr val="0070C0"/>
                </a:solidFill>
              </a:rPr>
              <a:t>Login</a:t>
            </a:r>
            <a:r>
              <a:rPr lang="en-US" sz="1800" dirty="0">
                <a:solidFill>
                  <a:srgbClr val="0070C0"/>
                </a:solidFill>
              </a:rPr>
              <a:t> and </a:t>
            </a:r>
            <a:r>
              <a:rPr lang="en-US" sz="1800" i="1" dirty="0">
                <a:solidFill>
                  <a:srgbClr val="0070C0"/>
                </a:solidFill>
              </a:rPr>
              <a:t>Password</a:t>
            </a:r>
            <a:r>
              <a:rPr lang="en-US" sz="1800" dirty="0">
                <a:solidFill>
                  <a:srgbClr val="0070C0"/>
                </a:solidFill>
              </a:rPr>
              <a:t>.</a:t>
            </a:r>
          </a:p>
          <a:p>
            <a:pPr marL="0" indent="0" algn="just">
              <a:spcBef>
                <a:spcPts val="300"/>
              </a:spcBef>
              <a:spcAft>
                <a:spcPts val="300"/>
              </a:spcAft>
              <a:buNone/>
            </a:pPr>
            <a:r>
              <a:rPr lang="en-US" sz="1600" i="1" dirty="0">
                <a:solidFill>
                  <a:srgbClr val="FF0000"/>
                </a:solidFill>
              </a:rPr>
              <a:t>As soon as a blank database is opened in the Software and a Superuser is set, it ceases to be a blank database and </a:t>
            </a:r>
            <a:r>
              <a:rPr lang="en-US" sz="1600" b="1" i="1" dirty="0">
                <a:solidFill>
                  <a:srgbClr val="FF0000"/>
                </a:solidFill>
              </a:rPr>
              <a:t>can no longer be used to create a new one</a:t>
            </a:r>
            <a:r>
              <a:rPr lang="en-US" sz="1800" dirty="0">
                <a:solidFill>
                  <a:srgbClr val="0070C0"/>
                </a:solidFill>
              </a:rPr>
              <a:t>.</a:t>
            </a:r>
          </a:p>
          <a:p>
            <a:pPr marL="0" indent="0" algn="just">
              <a:spcBef>
                <a:spcPts val="300"/>
              </a:spcBef>
              <a:spcAft>
                <a:spcPts val="300"/>
              </a:spcAft>
              <a:buNone/>
            </a:pPr>
            <a:endParaRPr lang="en-US" sz="1800" dirty="0">
              <a:solidFill>
                <a:srgbClr val="0070C0"/>
              </a:solidFill>
            </a:endParaRPr>
          </a:p>
          <a:p>
            <a:pPr marL="0" indent="0" algn="just">
              <a:spcBef>
                <a:spcPts val="300"/>
              </a:spcBef>
              <a:spcAft>
                <a:spcPts val="300"/>
              </a:spcAft>
              <a:buNone/>
            </a:pPr>
            <a:r>
              <a:rPr lang="en-US" sz="1800" dirty="0">
                <a:solidFill>
                  <a:srgbClr val="0070C0"/>
                </a:solidFill>
              </a:rPr>
              <a:t>Thus, </a:t>
            </a:r>
            <a:r>
              <a:rPr lang="en-US" sz="1800" u="sng" dirty="0">
                <a:solidFill>
                  <a:srgbClr val="0070C0"/>
                </a:solidFill>
              </a:rPr>
              <a:t>each new database is to </a:t>
            </a:r>
            <a:r>
              <a:rPr lang="en-US" sz="1800" b="1" u="sng" dirty="0">
                <a:solidFill>
                  <a:srgbClr val="FF0000"/>
                </a:solidFill>
              </a:rPr>
              <a:t>be created first</a:t>
            </a:r>
            <a:r>
              <a:rPr lang="en-US" sz="1800" u="sng" dirty="0">
                <a:solidFill>
                  <a:srgbClr val="0070C0"/>
                </a:solidFill>
              </a:rPr>
              <a:t> as</a:t>
            </a:r>
            <a:r>
              <a:rPr lang="en-US" sz="1800" dirty="0">
                <a:solidFill>
                  <a:srgbClr val="0070C0"/>
                </a:solidFill>
              </a:rPr>
              <a:t> </a:t>
            </a:r>
            <a:r>
              <a:rPr lang="en-US" sz="1800" b="1" dirty="0">
                <a:solidFill>
                  <a:srgbClr val="0070C0"/>
                </a:solidFill>
              </a:rPr>
              <a:t>a copy of the ipcc2006_blank_vxxx.accdb file </a:t>
            </a:r>
            <a:r>
              <a:rPr lang="en-US" sz="1800" dirty="0">
                <a:solidFill>
                  <a:srgbClr val="0070C0"/>
                </a:solidFill>
              </a:rPr>
              <a:t>to avoid to lose it</a:t>
            </a:r>
            <a:r>
              <a:rPr lang="en-US" sz="1800" b="1" dirty="0">
                <a:solidFill>
                  <a:srgbClr val="0070C0"/>
                </a:solidFill>
              </a:rPr>
              <a:t>.</a:t>
            </a:r>
          </a:p>
        </p:txBody>
      </p:sp>
      <p:grpSp>
        <p:nvGrpSpPr>
          <p:cNvPr id="19" name="Group 18">
            <a:extLst>
              <a:ext uri="{FF2B5EF4-FFF2-40B4-BE49-F238E27FC236}">
                <a16:creationId xmlns:a16="http://schemas.microsoft.com/office/drawing/2014/main" id="{2CBC4AAD-5B63-DBA0-7F5C-AF36D72F5965}"/>
              </a:ext>
            </a:extLst>
          </p:cNvPr>
          <p:cNvGrpSpPr>
            <a:grpSpLocks noChangeAspect="1"/>
          </p:cNvGrpSpPr>
          <p:nvPr/>
        </p:nvGrpSpPr>
        <p:grpSpPr>
          <a:xfrm>
            <a:off x="7482347" y="1173261"/>
            <a:ext cx="4320000" cy="2814431"/>
            <a:chOff x="7614304" y="1173261"/>
            <a:chExt cx="4404937" cy="2869767"/>
          </a:xfrm>
        </p:grpSpPr>
        <p:pic>
          <p:nvPicPr>
            <p:cNvPr id="9" name="Picture 8">
              <a:extLst>
                <a:ext uri="{FF2B5EF4-FFF2-40B4-BE49-F238E27FC236}">
                  <a16:creationId xmlns:a16="http://schemas.microsoft.com/office/drawing/2014/main" id="{B26C3807-A42C-07CD-647A-B126481D032C}"/>
                </a:ext>
              </a:extLst>
            </p:cNvPr>
            <p:cNvPicPr>
              <a:picLocks noChangeAspect="1"/>
            </p:cNvPicPr>
            <p:nvPr/>
          </p:nvPicPr>
          <p:blipFill>
            <a:blip r:embed="rId2"/>
            <a:stretch>
              <a:fillRect/>
            </a:stretch>
          </p:blipFill>
          <p:spPr>
            <a:xfrm>
              <a:off x="7614304" y="1173261"/>
              <a:ext cx="4404937" cy="2869767"/>
            </a:xfrm>
            <a:prstGeom prst="rect">
              <a:avLst/>
            </a:prstGeom>
          </p:spPr>
        </p:pic>
        <p:sp>
          <p:nvSpPr>
            <p:cNvPr id="14" name="Rectangle 13">
              <a:extLst>
                <a:ext uri="{FF2B5EF4-FFF2-40B4-BE49-F238E27FC236}">
                  <a16:creationId xmlns:a16="http://schemas.microsoft.com/office/drawing/2014/main" id="{E2DC7C2E-8E85-2462-76BE-ABDE9BF7808A}"/>
                </a:ext>
              </a:extLst>
            </p:cNvPr>
            <p:cNvSpPr/>
            <p:nvPr/>
          </p:nvSpPr>
          <p:spPr>
            <a:xfrm>
              <a:off x="7675418" y="2549236"/>
              <a:ext cx="270934" cy="1465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B22B908-1D24-9FB9-E9FA-B0E4EE3A5A27}"/>
              </a:ext>
            </a:extLst>
          </p:cNvPr>
          <p:cNvGrpSpPr/>
          <p:nvPr/>
        </p:nvGrpSpPr>
        <p:grpSpPr>
          <a:xfrm>
            <a:off x="8227071" y="4665322"/>
            <a:ext cx="2466284" cy="1175124"/>
            <a:chOff x="8140424" y="4735760"/>
            <a:chExt cx="2466284" cy="1175124"/>
          </a:xfrm>
        </p:grpSpPr>
        <p:pic>
          <p:nvPicPr>
            <p:cNvPr id="4098" name="Picture 2" descr="Windows 11 Drive Icon by kevinrizkipratama124 on DeviantArt">
              <a:extLst>
                <a:ext uri="{FF2B5EF4-FFF2-40B4-BE49-F238E27FC236}">
                  <a16:creationId xmlns:a16="http://schemas.microsoft.com/office/drawing/2014/main" id="{F7703383-3B2B-5F3B-AD82-2F2571C68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2140" y="473576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EE6D774-3B57-BE75-A082-D5F3382006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180" y="513052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45039F2-4D0F-16BC-FA1E-6C3ADC09DB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180" y="5550884"/>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8E4C0E-7E00-C583-1982-1F31D1C27B63}"/>
                </a:ext>
              </a:extLst>
            </p:cNvPr>
            <p:cNvSpPr txBox="1"/>
            <p:nvPr/>
          </p:nvSpPr>
          <p:spPr>
            <a:xfrm>
              <a:off x="8567928" y="4735760"/>
              <a:ext cx="1359668" cy="307777"/>
            </a:xfrm>
            <a:prstGeom prst="rect">
              <a:avLst/>
            </a:prstGeom>
            <a:noFill/>
          </p:spPr>
          <p:txBody>
            <a:bodyPr wrap="none" rtlCol="0">
              <a:spAutoFit/>
            </a:bodyPr>
            <a:lstStyle/>
            <a:p>
              <a:r>
                <a:rPr lang="pt-PT" sz="1400" dirty="0">
                  <a:solidFill>
                    <a:schemeClr val="bg2">
                      <a:lumMod val="25000"/>
                    </a:schemeClr>
                  </a:solidFill>
                </a:rPr>
                <a:t>Local Disc (C:)</a:t>
              </a:r>
              <a:endParaRPr lang="en-GB" sz="1400" dirty="0">
                <a:solidFill>
                  <a:schemeClr val="bg2">
                    <a:lumMod val="25000"/>
                  </a:schemeClr>
                </a:solidFill>
              </a:endParaRPr>
            </a:p>
          </p:txBody>
        </p:sp>
        <p:sp>
          <p:nvSpPr>
            <p:cNvPr id="12" name="TextBox 11">
              <a:extLst>
                <a:ext uri="{FF2B5EF4-FFF2-40B4-BE49-F238E27FC236}">
                  <a16:creationId xmlns:a16="http://schemas.microsoft.com/office/drawing/2014/main" id="{31A1055F-2CF7-C7F6-B038-C1CE860E14F6}"/>
                </a:ext>
              </a:extLst>
            </p:cNvPr>
            <p:cNvSpPr txBox="1"/>
            <p:nvPr/>
          </p:nvSpPr>
          <p:spPr>
            <a:xfrm>
              <a:off x="8887968" y="5182743"/>
              <a:ext cx="1249060" cy="307777"/>
            </a:xfrm>
            <a:prstGeom prst="rect">
              <a:avLst/>
            </a:prstGeom>
            <a:noFill/>
          </p:spPr>
          <p:txBody>
            <a:bodyPr wrap="none" rtlCol="0">
              <a:spAutoFit/>
            </a:bodyPr>
            <a:lstStyle/>
            <a:p>
              <a:r>
                <a:rPr lang="pt-PT" sz="1400" dirty="0">
                  <a:solidFill>
                    <a:schemeClr val="bg2">
                      <a:lumMod val="25000"/>
                    </a:schemeClr>
                  </a:solidFill>
                </a:rPr>
                <a:t>ProgramData</a:t>
              </a:r>
              <a:endParaRPr lang="en-GB" sz="1400" dirty="0">
                <a:solidFill>
                  <a:schemeClr val="bg2">
                    <a:lumMod val="25000"/>
                  </a:schemeClr>
                </a:solidFill>
              </a:endParaRPr>
            </a:p>
          </p:txBody>
        </p:sp>
        <p:sp>
          <p:nvSpPr>
            <p:cNvPr id="13" name="TextBox 12">
              <a:extLst>
                <a:ext uri="{FF2B5EF4-FFF2-40B4-BE49-F238E27FC236}">
                  <a16:creationId xmlns:a16="http://schemas.microsoft.com/office/drawing/2014/main" id="{2D92C02E-D932-F472-5D17-41482289E886}"/>
                </a:ext>
              </a:extLst>
            </p:cNvPr>
            <p:cNvSpPr txBox="1"/>
            <p:nvPr/>
          </p:nvSpPr>
          <p:spPr>
            <a:xfrm>
              <a:off x="8887968" y="5599316"/>
              <a:ext cx="1718740" cy="307777"/>
            </a:xfrm>
            <a:prstGeom prst="rect">
              <a:avLst/>
            </a:prstGeom>
            <a:noFill/>
          </p:spPr>
          <p:txBody>
            <a:bodyPr wrap="none" rtlCol="0">
              <a:spAutoFit/>
            </a:bodyPr>
            <a:lstStyle/>
            <a:p>
              <a:r>
                <a:rPr lang="pt-PT" sz="1400">
                  <a:solidFill>
                    <a:schemeClr val="bg2">
                      <a:lumMod val="25000"/>
                    </a:schemeClr>
                  </a:solidFill>
                </a:rPr>
                <a:t>IPCC2006Software</a:t>
              </a:r>
              <a:endParaRPr lang="en-GB" sz="1400">
                <a:solidFill>
                  <a:schemeClr val="bg2">
                    <a:lumMod val="25000"/>
                  </a:schemeClr>
                </a:solidFill>
              </a:endParaRPr>
            </a:p>
          </p:txBody>
        </p:sp>
        <p:sp>
          <p:nvSpPr>
            <p:cNvPr id="15" name="TextBox 14">
              <a:extLst>
                <a:ext uri="{FF2B5EF4-FFF2-40B4-BE49-F238E27FC236}">
                  <a16:creationId xmlns:a16="http://schemas.microsoft.com/office/drawing/2014/main" id="{01A5CA48-7EA8-D640-2411-308325BD921B}"/>
                </a:ext>
              </a:extLst>
            </p:cNvPr>
            <p:cNvSpPr txBox="1"/>
            <p:nvPr/>
          </p:nvSpPr>
          <p:spPr>
            <a:xfrm>
              <a:off x="8140424" y="5156631"/>
              <a:ext cx="288862" cy="307777"/>
            </a:xfrm>
            <a:prstGeom prst="rect">
              <a:avLst/>
            </a:prstGeom>
            <a:noFill/>
          </p:spPr>
          <p:txBody>
            <a:bodyPr wrap="none" rtlCol="0">
              <a:spAutoFit/>
            </a:bodyPr>
            <a:lstStyle/>
            <a:p>
              <a:r>
                <a:rPr lang="pt-PT" sz="1400">
                  <a:solidFill>
                    <a:schemeClr val="bg2">
                      <a:lumMod val="25000"/>
                    </a:schemeClr>
                  </a:solidFill>
                </a:rPr>
                <a:t>&gt;</a:t>
              </a:r>
              <a:endParaRPr lang="en-GB" sz="1400">
                <a:solidFill>
                  <a:schemeClr val="bg2">
                    <a:lumMod val="25000"/>
                  </a:schemeClr>
                </a:solidFill>
              </a:endParaRPr>
            </a:p>
          </p:txBody>
        </p:sp>
        <p:sp>
          <p:nvSpPr>
            <p:cNvPr id="16" name="TextBox 15">
              <a:extLst>
                <a:ext uri="{FF2B5EF4-FFF2-40B4-BE49-F238E27FC236}">
                  <a16:creationId xmlns:a16="http://schemas.microsoft.com/office/drawing/2014/main" id="{1448A4E7-6CE5-5C73-B0D7-D0F394AACF91}"/>
                </a:ext>
              </a:extLst>
            </p:cNvPr>
            <p:cNvSpPr txBox="1"/>
            <p:nvPr/>
          </p:nvSpPr>
          <p:spPr>
            <a:xfrm>
              <a:off x="8140424" y="5581603"/>
              <a:ext cx="288862" cy="307777"/>
            </a:xfrm>
            <a:prstGeom prst="rect">
              <a:avLst/>
            </a:prstGeom>
            <a:noFill/>
          </p:spPr>
          <p:txBody>
            <a:bodyPr wrap="none" rtlCol="0">
              <a:spAutoFit/>
            </a:bodyPr>
            <a:lstStyle/>
            <a:p>
              <a:r>
                <a:rPr lang="pt-PT" sz="1400">
                  <a:solidFill>
                    <a:schemeClr val="bg2">
                      <a:lumMod val="25000"/>
                    </a:schemeClr>
                  </a:solidFill>
                </a:rPr>
                <a:t>&gt;</a:t>
              </a:r>
              <a:endParaRPr lang="en-GB" sz="1400">
                <a:solidFill>
                  <a:schemeClr val="bg2">
                    <a:lumMod val="25000"/>
                  </a:schemeClr>
                </a:solidFill>
              </a:endParaRPr>
            </a:p>
          </p:txBody>
        </p:sp>
      </p:grpSp>
      <p:sp>
        <p:nvSpPr>
          <p:cNvPr id="18" name="TextBox 17">
            <a:extLst>
              <a:ext uri="{FF2B5EF4-FFF2-40B4-BE49-F238E27FC236}">
                <a16:creationId xmlns:a16="http://schemas.microsoft.com/office/drawing/2014/main" id="{34BD7CD7-A289-613D-B36B-F2908250291B}"/>
              </a:ext>
            </a:extLst>
          </p:cNvPr>
          <p:cNvSpPr txBox="1"/>
          <p:nvPr/>
        </p:nvSpPr>
        <p:spPr>
          <a:xfrm>
            <a:off x="7444309" y="4180094"/>
            <a:ext cx="2198038" cy="369332"/>
          </a:xfrm>
          <a:prstGeom prst="rect">
            <a:avLst/>
          </a:prstGeom>
          <a:noFill/>
        </p:spPr>
        <p:txBody>
          <a:bodyPr wrap="none" rtlCol="0">
            <a:spAutoFit/>
          </a:bodyPr>
          <a:lstStyle/>
          <a:p>
            <a:r>
              <a:rPr lang="pt-PT"/>
              <a:t>Predictable location</a:t>
            </a:r>
            <a:endParaRPr lang="en-GB"/>
          </a:p>
        </p:txBody>
      </p:sp>
      <p:sp>
        <p:nvSpPr>
          <p:cNvPr id="6" name="Title 1">
            <a:extLst>
              <a:ext uri="{FF2B5EF4-FFF2-40B4-BE49-F238E27FC236}">
                <a16:creationId xmlns:a16="http://schemas.microsoft.com/office/drawing/2014/main" id="{B92FAD58-ACC9-0EA3-2DDA-5CD0E5E0B9AD}"/>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Where Databases are Located</a:t>
            </a:r>
          </a:p>
        </p:txBody>
      </p:sp>
      <p:pic>
        <p:nvPicPr>
          <p:cNvPr id="2" name="Graphic 1" descr="Award ribbon with star">
            <a:extLst>
              <a:ext uri="{FF2B5EF4-FFF2-40B4-BE49-F238E27FC236}">
                <a16:creationId xmlns:a16="http://schemas.microsoft.com/office/drawing/2014/main" id="{0E771821-1EBA-B7DB-9E3F-8158F31C5F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53431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1071000"/>
            <a:ext cx="10080000" cy="4716000"/>
          </a:xfrm>
          <a:solidFill>
            <a:schemeClr val="bg1"/>
          </a:solidFill>
        </p:spPr>
        <p:txBody>
          <a:bodyPr vert="horz" lIns="91440" tIns="45720" rIns="91440" bIns="45720" rtlCol="0" anchor="t">
            <a:normAutofit/>
          </a:bodyPr>
          <a:lstStyle/>
          <a:p>
            <a:pPr marL="360000" indent="0" algn="just">
              <a:spcBef>
                <a:spcPts val="300"/>
              </a:spcBef>
              <a:spcAft>
                <a:spcPts val="300"/>
              </a:spcAft>
              <a:buNone/>
            </a:pPr>
            <a:r>
              <a:rPr lang="en-US" sz="1800" dirty="0">
                <a:solidFill>
                  <a:srgbClr val="FF0000"/>
                </a:solidFill>
              </a:rPr>
              <a:t>If you do not see </a:t>
            </a:r>
            <a:r>
              <a:rPr lang="en-US" sz="1800" i="1" dirty="0" err="1">
                <a:solidFill>
                  <a:srgbClr val="FF0000"/>
                </a:solidFill>
              </a:rPr>
              <a:t>ProgramData</a:t>
            </a:r>
            <a:r>
              <a:rPr lang="en-US" sz="1800" dirty="0">
                <a:solidFill>
                  <a:srgbClr val="FF0000"/>
                </a:solidFill>
              </a:rPr>
              <a:t> in </a:t>
            </a:r>
            <a:r>
              <a:rPr lang="en-US" sz="1800" i="1" dirty="0">
                <a:solidFill>
                  <a:srgbClr val="FF0000"/>
                </a:solidFill>
              </a:rPr>
              <a:t>C: </a:t>
            </a:r>
            <a:r>
              <a:rPr lang="en-US" sz="1800" dirty="0">
                <a:solidFill>
                  <a:srgbClr val="0070C0"/>
                </a:solidFill>
              </a:rPr>
              <a:t>, then verify that the folder where the databases are saved is in </a:t>
            </a:r>
            <a:r>
              <a:rPr lang="en-US" sz="1800" i="1" dirty="0" err="1">
                <a:solidFill>
                  <a:srgbClr val="0070C0"/>
                </a:solidFill>
              </a:rPr>
              <a:t>ProgramData</a:t>
            </a:r>
            <a:r>
              <a:rPr lang="en-US" sz="1800" dirty="0">
                <a:solidFill>
                  <a:srgbClr val="0070C0"/>
                </a:solidFill>
              </a:rPr>
              <a:t> by checking the location shown at the bottom of the main window</a:t>
            </a: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361950" indent="0">
              <a:spcBef>
                <a:spcPts val="300"/>
              </a:spcBef>
              <a:spcAft>
                <a:spcPts val="300"/>
              </a:spcAft>
              <a:buNone/>
            </a:pPr>
            <a:endParaRPr lang="en-US" sz="1600" dirty="0">
              <a:solidFill>
                <a:srgbClr val="0070C0"/>
              </a:solidFill>
            </a:endParaRPr>
          </a:p>
          <a:p>
            <a:pPr marL="361950" indent="0">
              <a:spcBef>
                <a:spcPts val="300"/>
              </a:spcBef>
              <a:spcAft>
                <a:spcPts val="300"/>
              </a:spcAft>
              <a:buNone/>
            </a:pPr>
            <a:endParaRPr lang="en-US" sz="1900" dirty="0">
              <a:solidFill>
                <a:srgbClr val="0070C0"/>
              </a:solidFill>
            </a:endParaRPr>
          </a:p>
          <a:p>
            <a:pPr marL="361950" indent="0">
              <a:spcBef>
                <a:spcPts val="300"/>
              </a:spcBef>
              <a:spcAft>
                <a:spcPts val="300"/>
              </a:spcAft>
              <a:buNone/>
            </a:pPr>
            <a:r>
              <a:rPr lang="en-US" sz="1900" dirty="0">
                <a:solidFill>
                  <a:srgbClr val="0070C0"/>
                </a:solidFill>
              </a:rPr>
              <a:t>As for instance:</a:t>
            </a:r>
          </a:p>
          <a:p>
            <a:pPr marL="714375" indent="-352425">
              <a:spcBef>
                <a:spcPts val="300"/>
              </a:spcBef>
              <a:spcAft>
                <a:spcPts val="300"/>
              </a:spcAft>
              <a:buFont typeface="+mj-lt"/>
              <a:buAutoNum type="alphaUcPeriod" startAt="2"/>
            </a:pPr>
            <a:endParaRPr lang="en-US" sz="1600" dirty="0">
              <a:solidFill>
                <a:srgbClr val="0070C0"/>
              </a:solidFill>
            </a:endParaRPr>
          </a:p>
        </p:txBody>
      </p:sp>
      <p:sp>
        <p:nvSpPr>
          <p:cNvPr id="6" name="Title 1">
            <a:extLst>
              <a:ext uri="{FF2B5EF4-FFF2-40B4-BE49-F238E27FC236}">
                <a16:creationId xmlns:a16="http://schemas.microsoft.com/office/drawing/2014/main" id="{FECE6759-E04B-EC5A-EC4D-875AA1CD70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Where Databases are Located</a:t>
            </a:r>
          </a:p>
        </p:txBody>
      </p:sp>
      <p:pic>
        <p:nvPicPr>
          <p:cNvPr id="8" name="Picture 7">
            <a:extLst>
              <a:ext uri="{FF2B5EF4-FFF2-40B4-BE49-F238E27FC236}">
                <a16:creationId xmlns:a16="http://schemas.microsoft.com/office/drawing/2014/main" id="{7EB2CD12-DDD7-1980-8E1E-7B0D31CD4BBF}"/>
              </a:ext>
            </a:extLst>
          </p:cNvPr>
          <p:cNvPicPr>
            <a:picLocks noChangeAspect="1"/>
          </p:cNvPicPr>
          <p:nvPr/>
        </p:nvPicPr>
        <p:blipFill>
          <a:blip r:embed="rId2"/>
          <a:stretch>
            <a:fillRect/>
          </a:stretch>
        </p:blipFill>
        <p:spPr>
          <a:xfrm>
            <a:off x="3396000" y="1978948"/>
            <a:ext cx="5400000" cy="2900105"/>
          </a:xfrm>
          <a:prstGeom prst="rect">
            <a:avLst/>
          </a:prstGeom>
          <a:ln w="3175">
            <a:solidFill>
              <a:schemeClr val="tx1"/>
            </a:solidFill>
          </a:ln>
        </p:spPr>
      </p:pic>
      <p:sp>
        <p:nvSpPr>
          <p:cNvPr id="2" name="Rectangle 1">
            <a:extLst>
              <a:ext uri="{FF2B5EF4-FFF2-40B4-BE49-F238E27FC236}">
                <a16:creationId xmlns:a16="http://schemas.microsoft.com/office/drawing/2014/main" id="{FDD546A5-81A6-1A59-A562-CCC77BDD6394}"/>
              </a:ext>
            </a:extLst>
          </p:cNvPr>
          <p:cNvSpPr/>
          <p:nvPr/>
        </p:nvSpPr>
        <p:spPr>
          <a:xfrm>
            <a:off x="5744602" y="4773501"/>
            <a:ext cx="1440000" cy="180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3B06DF1-D4B7-4DB3-2C8B-F6E5C3123DA5}"/>
              </a:ext>
            </a:extLst>
          </p:cNvPr>
          <p:cNvPicPr>
            <a:picLocks noChangeAspect="1"/>
          </p:cNvPicPr>
          <p:nvPr/>
        </p:nvPicPr>
        <p:blipFill>
          <a:blip r:embed="rId3"/>
          <a:stretch>
            <a:fillRect/>
          </a:stretch>
        </p:blipFill>
        <p:spPr>
          <a:xfrm>
            <a:off x="2999008" y="5300758"/>
            <a:ext cx="4123809" cy="238095"/>
          </a:xfrm>
          <a:prstGeom prst="rect">
            <a:avLst/>
          </a:prstGeom>
          <a:ln w="3175">
            <a:solidFill>
              <a:schemeClr val="tx1"/>
            </a:solidFill>
          </a:ln>
        </p:spPr>
      </p:pic>
      <p:pic>
        <p:nvPicPr>
          <p:cNvPr id="4" name="Graphic 3" descr="Award ribbon with star">
            <a:extLst>
              <a:ext uri="{FF2B5EF4-FFF2-40B4-BE49-F238E27FC236}">
                <a16:creationId xmlns:a16="http://schemas.microsoft.com/office/drawing/2014/main" id="{B8AAE456-5D71-6FD8-16F9-B98DC9DD33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3808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1190043"/>
            <a:ext cx="10080000" cy="360000"/>
          </a:xfrm>
        </p:spPr>
        <p:txBody>
          <a:bodyPr vert="horz" lIns="91440" tIns="45720" rIns="91440" bIns="45720" rtlCol="0" anchor="t">
            <a:noAutofit/>
          </a:bodyPr>
          <a:lstStyle/>
          <a:p>
            <a:pPr marL="0" indent="0" algn="just">
              <a:spcBef>
                <a:spcPts val="300"/>
              </a:spcBef>
              <a:spcAft>
                <a:spcPts val="300"/>
              </a:spcAft>
              <a:buNone/>
            </a:pPr>
            <a:r>
              <a:rPr lang="en-US" sz="1900" dirty="0">
                <a:solidFill>
                  <a:srgbClr val="0070C0"/>
                </a:solidFill>
              </a:rPr>
              <a:t>If the location of databases is in </a:t>
            </a:r>
            <a:r>
              <a:rPr lang="en-US" sz="1900" i="1" dirty="0" err="1">
                <a:solidFill>
                  <a:srgbClr val="0070C0"/>
                </a:solidFill>
              </a:rPr>
              <a:t>ProgramData</a:t>
            </a:r>
            <a:r>
              <a:rPr lang="en-US" sz="1900" dirty="0">
                <a:solidFill>
                  <a:srgbClr val="0070C0"/>
                </a:solidFill>
              </a:rPr>
              <a:t>, and this folder is not visible, then according to the </a:t>
            </a:r>
            <a:r>
              <a:rPr lang="en-US" sz="1900" dirty="0" err="1">
                <a:solidFill>
                  <a:srgbClr val="0070C0"/>
                </a:solidFill>
              </a:rPr>
              <a:t>WindowsOS</a:t>
            </a:r>
            <a:r>
              <a:rPr lang="en-US" sz="1900" dirty="0">
                <a:solidFill>
                  <a:srgbClr val="0070C0"/>
                </a:solidFill>
              </a:rPr>
              <a:t> version installed on the computer:</a:t>
            </a:r>
          </a:p>
        </p:txBody>
      </p:sp>
      <p:sp>
        <p:nvSpPr>
          <p:cNvPr id="6" name="Title 1">
            <a:extLst>
              <a:ext uri="{FF2B5EF4-FFF2-40B4-BE49-F238E27FC236}">
                <a16:creationId xmlns:a16="http://schemas.microsoft.com/office/drawing/2014/main" id="{FECE6759-E04B-EC5A-EC4D-875AA1CD70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Visualizing a Hidden Folder</a:t>
            </a:r>
          </a:p>
        </p:txBody>
      </p:sp>
      <p:graphicFrame>
        <p:nvGraphicFramePr>
          <p:cNvPr id="11" name="Table 10">
            <a:extLst>
              <a:ext uri="{FF2B5EF4-FFF2-40B4-BE49-F238E27FC236}">
                <a16:creationId xmlns:a16="http://schemas.microsoft.com/office/drawing/2014/main" id="{9EC2864B-2ABF-E9F6-C17D-50D5DA5FFCF0}"/>
              </a:ext>
            </a:extLst>
          </p:cNvPr>
          <p:cNvGraphicFramePr>
            <a:graphicFrameLocks noGrp="1"/>
          </p:cNvGraphicFramePr>
          <p:nvPr>
            <p:extLst>
              <p:ext uri="{D42A27DB-BD31-4B8C-83A1-F6EECF244321}">
                <p14:modId xmlns:p14="http://schemas.microsoft.com/office/powerpoint/2010/main" val="2489202183"/>
              </p:ext>
            </p:extLst>
          </p:nvPr>
        </p:nvGraphicFramePr>
        <p:xfrm>
          <a:off x="1056000" y="1966915"/>
          <a:ext cx="10080000" cy="3960000"/>
        </p:xfrm>
        <a:graphic>
          <a:graphicData uri="http://schemas.openxmlformats.org/drawingml/2006/table">
            <a:tbl>
              <a:tblPr firstRow="1" bandRow="1">
                <a:tableStyleId>{5C22544A-7EE6-4342-B048-85BDC9FD1C3A}</a:tableStyleId>
              </a:tblPr>
              <a:tblGrid>
                <a:gridCol w="4022627">
                  <a:extLst>
                    <a:ext uri="{9D8B030D-6E8A-4147-A177-3AD203B41FA5}">
                      <a16:colId xmlns:a16="http://schemas.microsoft.com/office/drawing/2014/main" val="888710634"/>
                    </a:ext>
                  </a:extLst>
                </a:gridCol>
                <a:gridCol w="6057373">
                  <a:extLst>
                    <a:ext uri="{9D8B030D-6E8A-4147-A177-3AD203B41FA5}">
                      <a16:colId xmlns:a16="http://schemas.microsoft.com/office/drawing/2014/main" val="2522225580"/>
                    </a:ext>
                  </a:extLst>
                </a:gridCol>
              </a:tblGrid>
              <a:tr h="540000">
                <a:tc>
                  <a:txBody>
                    <a:bodyPr/>
                    <a:lstStyle/>
                    <a:p>
                      <a:pPr algn="ctr">
                        <a:spcBef>
                          <a:spcPts val="300"/>
                        </a:spcBef>
                        <a:spcAft>
                          <a:spcPts val="300"/>
                        </a:spcAft>
                      </a:pPr>
                      <a:r>
                        <a:rPr lang="en-GB" sz="2200" dirty="0"/>
                        <a:t>Windows 11</a:t>
                      </a:r>
                    </a:p>
                  </a:txBody>
                  <a:tcPr anchor="ctr"/>
                </a:tc>
                <a:tc>
                  <a:txBody>
                    <a:bodyPr/>
                    <a:lstStyle/>
                    <a:p>
                      <a:pPr algn="ctr">
                        <a:spcBef>
                          <a:spcPts val="300"/>
                        </a:spcBef>
                        <a:spcAft>
                          <a:spcPts val="300"/>
                        </a:spcAft>
                      </a:pPr>
                      <a:r>
                        <a:rPr lang="en-GB" sz="2200" dirty="0"/>
                        <a:t>Windows 10</a:t>
                      </a:r>
                    </a:p>
                  </a:txBody>
                  <a:tcPr anchor="ctr"/>
                </a:tc>
                <a:extLst>
                  <a:ext uri="{0D108BD9-81ED-4DB2-BD59-A6C34878D82A}">
                    <a16:rowId xmlns:a16="http://schemas.microsoft.com/office/drawing/2014/main" val="2145607977"/>
                  </a:ext>
                </a:extLst>
              </a:tr>
              <a:tr h="900000">
                <a:tc gridSpan="2">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tx1"/>
                          </a:solidFill>
                          <a:effectLst/>
                          <a:latin typeface="+mn-lt"/>
                          <a:ea typeface="+mn-ea"/>
                          <a:cs typeface="+mn-cs"/>
                        </a:rPr>
                        <a:t>Open </a:t>
                      </a:r>
                      <a:r>
                        <a:rPr kumimoji="1" lang="en-US" sz="1900" b="1" i="0" kern="1200" dirty="0">
                          <a:solidFill>
                            <a:schemeClr val="tx1"/>
                          </a:solidFill>
                          <a:effectLst/>
                          <a:latin typeface="+mn-lt"/>
                          <a:ea typeface="+mn-ea"/>
                          <a:cs typeface="+mn-cs"/>
                        </a:rPr>
                        <a:t>File Explorer</a:t>
                      </a:r>
                      <a:endParaRPr kumimoji="1" lang="en-US" sz="1900" b="0" i="0" kern="1200" dirty="0">
                        <a:solidFill>
                          <a:schemeClr val="tx1"/>
                        </a:solidFill>
                        <a:effectLst/>
                        <a:latin typeface="+mn-lt"/>
                        <a:ea typeface="+mn-ea"/>
                        <a:cs typeface="+mn-cs"/>
                      </a:endParaRPr>
                    </a:p>
                    <a:p>
                      <a:pPr marL="0" marR="0" lvl="0" indent="0" algn="ctr" defTabSz="914377" rtl="0" eaLnBrk="1" fontAlgn="auto" latinLnBrk="0" hangingPunct="1">
                        <a:lnSpc>
                          <a:spcPct val="100000"/>
                        </a:lnSpc>
                        <a:spcBef>
                          <a:spcPts val="300"/>
                        </a:spcBef>
                        <a:spcAft>
                          <a:spcPts val="300"/>
                        </a:spcAft>
                        <a:buClrTx/>
                        <a:buSzTx/>
                        <a:buFontTx/>
                        <a:buNone/>
                        <a:tabLst/>
                        <a:defRPr/>
                      </a:pPr>
                      <a:r>
                        <a:rPr lang="en-US" sz="1700" dirty="0">
                          <a:solidFill>
                            <a:schemeClr val="tx1"/>
                          </a:solidFill>
                        </a:rPr>
                        <a:t>Press </a:t>
                      </a:r>
                      <a:r>
                        <a:rPr lang="en-US" sz="1700" i="1" dirty="0">
                          <a:solidFill>
                            <a:schemeClr val="tx1"/>
                          </a:solidFill>
                        </a:rPr>
                        <a:t>Windows + E </a:t>
                      </a:r>
                      <a:r>
                        <a:rPr lang="en-US" sz="1700" dirty="0">
                          <a:solidFill>
                            <a:schemeClr val="tx1"/>
                          </a:solidFill>
                        </a:rPr>
                        <a:t>or click the </a:t>
                      </a:r>
                      <a:r>
                        <a:rPr lang="en-US" sz="1700" i="1" dirty="0">
                          <a:solidFill>
                            <a:schemeClr val="tx1"/>
                          </a:solidFill>
                        </a:rPr>
                        <a:t>File Explorer</a:t>
                      </a:r>
                      <a:r>
                        <a:rPr lang="en-US" sz="1700" dirty="0">
                          <a:solidFill>
                            <a:schemeClr val="tx1"/>
                          </a:solidFill>
                        </a:rPr>
                        <a:t> icon</a:t>
                      </a:r>
                      <a:endParaRPr lang="en-GB" sz="1700" dirty="0">
                        <a:solidFill>
                          <a:schemeClr val="tx1"/>
                        </a:solidFill>
                      </a:endParaRPr>
                    </a:p>
                  </a:txBody>
                  <a:tcPr anchor="ctr"/>
                </a:tc>
                <a:tc hMerge="1">
                  <a:txBody>
                    <a:bodyPr/>
                    <a:lstStyle/>
                    <a:p>
                      <a:endParaRPr lang="en-GB"/>
                    </a:p>
                  </a:txBody>
                  <a:tcPr/>
                </a:tc>
                <a:extLst>
                  <a:ext uri="{0D108BD9-81ED-4DB2-BD59-A6C34878D82A}">
                    <a16:rowId xmlns:a16="http://schemas.microsoft.com/office/drawing/2014/main" val="892316526"/>
                  </a:ext>
                </a:extLst>
              </a:tr>
              <a:tr h="540000">
                <a:tc rowSpan="4">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tx1"/>
                          </a:solidFill>
                          <a:effectLst/>
                          <a:latin typeface="+mn-lt"/>
                          <a:ea typeface="+mn-ea"/>
                          <a:cs typeface="+mn-cs"/>
                        </a:rPr>
                        <a:t>Select </a:t>
                      </a:r>
                      <a:r>
                        <a:rPr kumimoji="1" lang="en-US" sz="1900" b="1" i="0" kern="1200" dirty="0">
                          <a:solidFill>
                            <a:schemeClr val="tx1"/>
                          </a:solidFill>
                          <a:effectLst/>
                          <a:latin typeface="+mn-lt"/>
                          <a:ea typeface="+mn-ea"/>
                          <a:cs typeface="+mn-cs"/>
                        </a:rPr>
                        <a:t>View </a:t>
                      </a:r>
                      <a:r>
                        <a:rPr kumimoji="1" lang="en-US" sz="1900" b="0" i="0" kern="1200" dirty="0">
                          <a:solidFill>
                            <a:schemeClr val="tx1"/>
                          </a:solidFill>
                          <a:effectLst/>
                          <a:latin typeface="+mn-lt"/>
                          <a:ea typeface="+mn-ea"/>
                          <a:cs typeface="+mn-cs"/>
                        </a:rPr>
                        <a:t>&gt; </a:t>
                      </a:r>
                      <a:r>
                        <a:rPr kumimoji="1" lang="en-US" sz="1900" b="1" i="0" kern="1200" dirty="0">
                          <a:solidFill>
                            <a:schemeClr val="tx1"/>
                          </a:solidFill>
                          <a:effectLst/>
                          <a:latin typeface="+mn-lt"/>
                          <a:ea typeface="+mn-ea"/>
                          <a:cs typeface="+mn-cs"/>
                        </a:rPr>
                        <a:t>Show </a:t>
                      </a:r>
                      <a:r>
                        <a:rPr kumimoji="1" lang="en-US" sz="1900" b="0" i="0" kern="1200" dirty="0">
                          <a:solidFill>
                            <a:schemeClr val="tx1"/>
                          </a:solidFill>
                          <a:effectLst/>
                          <a:latin typeface="+mn-lt"/>
                          <a:ea typeface="+mn-ea"/>
                          <a:cs typeface="+mn-cs"/>
                        </a:rPr>
                        <a:t>&gt; </a:t>
                      </a:r>
                      <a:r>
                        <a:rPr kumimoji="1" lang="en-US" sz="1900" b="1" i="0" kern="1200" dirty="0">
                          <a:solidFill>
                            <a:schemeClr val="tx1"/>
                          </a:solidFill>
                          <a:effectLst/>
                          <a:latin typeface="+mn-lt"/>
                          <a:ea typeface="+mn-ea"/>
                          <a:cs typeface="+mn-cs"/>
                        </a:rPr>
                        <a:t>Hidden items</a:t>
                      </a:r>
                      <a:endParaRPr lang="en-GB" sz="1900" dirty="0">
                        <a:solidFill>
                          <a:schemeClr val="tx1"/>
                        </a:solidFill>
                      </a:endParaRPr>
                    </a:p>
                  </a:txBody>
                  <a:tcPr anchor="ctr"/>
                </a:tc>
                <a:tc>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dk1"/>
                          </a:solidFill>
                          <a:effectLst/>
                          <a:latin typeface="+mn-lt"/>
                          <a:ea typeface="+mn-ea"/>
                          <a:cs typeface="+mn-cs"/>
                        </a:rPr>
                        <a:t>Select </a:t>
                      </a:r>
                      <a:r>
                        <a:rPr kumimoji="1" lang="en-US" sz="1900" b="1" i="0" kern="1200" dirty="0">
                          <a:solidFill>
                            <a:schemeClr val="dk1"/>
                          </a:solidFill>
                          <a:effectLst/>
                          <a:latin typeface="+mn-lt"/>
                          <a:ea typeface="+mn-ea"/>
                          <a:cs typeface="+mn-cs"/>
                        </a:rPr>
                        <a:t>View </a:t>
                      </a:r>
                      <a:r>
                        <a:rPr kumimoji="1" lang="en-US" sz="1900" b="0" i="0" kern="1200" dirty="0">
                          <a:solidFill>
                            <a:schemeClr val="dk1"/>
                          </a:solidFill>
                          <a:effectLst/>
                          <a:latin typeface="+mn-lt"/>
                          <a:ea typeface="+mn-ea"/>
                          <a:cs typeface="+mn-cs"/>
                        </a:rPr>
                        <a:t>&gt; </a:t>
                      </a:r>
                      <a:r>
                        <a:rPr kumimoji="1" lang="en-US" sz="1900" b="1" i="0" kern="1200" dirty="0">
                          <a:solidFill>
                            <a:schemeClr val="dk1"/>
                          </a:solidFill>
                          <a:effectLst/>
                          <a:latin typeface="+mn-lt"/>
                          <a:ea typeface="+mn-ea"/>
                          <a:cs typeface="+mn-cs"/>
                        </a:rPr>
                        <a:t>Options </a:t>
                      </a:r>
                      <a:r>
                        <a:rPr kumimoji="1" lang="en-US" sz="1900" b="0" i="0" kern="1200" dirty="0">
                          <a:solidFill>
                            <a:schemeClr val="dk1"/>
                          </a:solidFill>
                          <a:effectLst/>
                          <a:latin typeface="+mn-lt"/>
                          <a:ea typeface="+mn-ea"/>
                          <a:cs typeface="+mn-cs"/>
                        </a:rPr>
                        <a:t>&gt; </a:t>
                      </a:r>
                      <a:r>
                        <a:rPr kumimoji="1" lang="en-US" sz="1900" b="1" i="0" kern="1200" dirty="0">
                          <a:solidFill>
                            <a:schemeClr val="dk1"/>
                          </a:solidFill>
                          <a:effectLst/>
                          <a:latin typeface="+mn-lt"/>
                          <a:ea typeface="+mn-ea"/>
                          <a:cs typeface="+mn-cs"/>
                        </a:rPr>
                        <a:t>Change folder and search options</a:t>
                      </a:r>
                      <a:endParaRPr lang="en-GB" sz="1900" dirty="0">
                        <a:solidFill>
                          <a:schemeClr val="tx1"/>
                        </a:solidFill>
                      </a:endParaRPr>
                    </a:p>
                  </a:txBody>
                  <a:tcPr anchor="ctr"/>
                </a:tc>
                <a:extLst>
                  <a:ext uri="{0D108BD9-81ED-4DB2-BD59-A6C34878D82A}">
                    <a16:rowId xmlns:a16="http://schemas.microsoft.com/office/drawing/2014/main" val="826257352"/>
                  </a:ext>
                </a:extLst>
              </a:tr>
              <a:tr h="540000">
                <a:tc vMerge="1">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endParaRPr lang="en-GB" sz="1900" dirty="0">
                        <a:solidFill>
                          <a:schemeClr val="tx1"/>
                        </a:solidFill>
                      </a:endParaRPr>
                    </a:p>
                  </a:txBody>
                  <a:tcPr anchor="ctr"/>
                </a:tc>
                <a:tc>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dk1"/>
                          </a:solidFill>
                          <a:effectLst/>
                          <a:latin typeface="+mn-lt"/>
                          <a:ea typeface="+mn-ea"/>
                          <a:cs typeface="+mn-cs"/>
                        </a:rPr>
                        <a:t> Select </a:t>
                      </a:r>
                      <a:r>
                        <a:rPr kumimoji="1" lang="en-US" sz="1900" b="1" i="0" kern="1200" dirty="0">
                          <a:solidFill>
                            <a:schemeClr val="dk1"/>
                          </a:solidFill>
                          <a:effectLst/>
                          <a:latin typeface="+mn-lt"/>
                          <a:ea typeface="+mn-ea"/>
                          <a:cs typeface="+mn-cs"/>
                        </a:rPr>
                        <a:t>View</a:t>
                      </a:r>
                      <a:r>
                        <a:rPr kumimoji="1" lang="en-US" sz="1900" b="0" i="0" kern="1200" dirty="0">
                          <a:solidFill>
                            <a:schemeClr val="dk1"/>
                          </a:solidFill>
                          <a:effectLst/>
                          <a:latin typeface="+mn-lt"/>
                          <a:ea typeface="+mn-ea"/>
                          <a:cs typeface="+mn-cs"/>
                        </a:rPr>
                        <a:t> tab</a:t>
                      </a:r>
                      <a:endParaRPr lang="en-GB" sz="1900" dirty="0">
                        <a:solidFill>
                          <a:schemeClr val="tx1"/>
                        </a:solidFill>
                      </a:endParaRPr>
                    </a:p>
                  </a:txBody>
                  <a:tcPr anchor="ctr"/>
                </a:tc>
                <a:extLst>
                  <a:ext uri="{0D108BD9-81ED-4DB2-BD59-A6C34878D82A}">
                    <a16:rowId xmlns:a16="http://schemas.microsoft.com/office/drawing/2014/main" val="4262663067"/>
                  </a:ext>
                </a:extLst>
              </a:tr>
              <a:tr h="900000">
                <a:tc vMerge="1">
                  <a:txBody>
                    <a:bodyPr/>
                    <a:lstStyle/>
                    <a:p>
                      <a:pPr algn="ctr">
                        <a:spcBef>
                          <a:spcPts val="300"/>
                        </a:spcBef>
                        <a:spcAft>
                          <a:spcPts val="300"/>
                        </a:spcAft>
                      </a:pPr>
                      <a:endParaRPr lang="en-GB" sz="1900" dirty="0"/>
                    </a:p>
                  </a:txBody>
                  <a:tcPr anchor="ctr"/>
                </a:tc>
                <a:tc>
                  <a:txBody>
                    <a:bodyPr/>
                    <a:lstStyle/>
                    <a:p>
                      <a:pPr algn="ctr">
                        <a:spcBef>
                          <a:spcPts val="300"/>
                        </a:spcBef>
                        <a:spcAft>
                          <a:spcPts val="300"/>
                        </a:spcAft>
                      </a:pPr>
                      <a:r>
                        <a:rPr kumimoji="1" lang="en-US" sz="1900" b="0" i="0" kern="1200" dirty="0">
                          <a:solidFill>
                            <a:schemeClr val="dk1"/>
                          </a:solidFill>
                          <a:effectLst/>
                          <a:latin typeface="+mn-lt"/>
                          <a:ea typeface="+mn-ea"/>
                          <a:cs typeface="+mn-cs"/>
                        </a:rPr>
                        <a:t>(in </a:t>
                      </a:r>
                      <a:r>
                        <a:rPr kumimoji="1" lang="en-US" sz="1900" b="1" i="0" kern="1200" dirty="0">
                          <a:solidFill>
                            <a:schemeClr val="dk1"/>
                          </a:solidFill>
                          <a:effectLst/>
                          <a:latin typeface="+mn-lt"/>
                          <a:ea typeface="+mn-ea"/>
                          <a:cs typeface="+mn-cs"/>
                        </a:rPr>
                        <a:t>Advanced settings</a:t>
                      </a:r>
                      <a:r>
                        <a:rPr kumimoji="1" lang="en-US" sz="1900" b="0" i="0" kern="1200" dirty="0">
                          <a:solidFill>
                            <a:schemeClr val="dk1"/>
                          </a:solidFill>
                          <a:effectLst/>
                          <a:latin typeface="+mn-lt"/>
                          <a:ea typeface="+mn-ea"/>
                          <a:cs typeface="+mn-cs"/>
                        </a:rPr>
                        <a:t>)</a:t>
                      </a:r>
                    </a:p>
                    <a:p>
                      <a:pPr algn="ctr">
                        <a:spcBef>
                          <a:spcPts val="300"/>
                        </a:spcBef>
                        <a:spcAft>
                          <a:spcPts val="300"/>
                        </a:spcAft>
                      </a:pPr>
                      <a:r>
                        <a:rPr kumimoji="1" lang="en-US" sz="1900" b="0" i="0" kern="1200" dirty="0">
                          <a:solidFill>
                            <a:schemeClr val="dk1"/>
                          </a:solidFill>
                          <a:effectLst/>
                          <a:latin typeface="+mn-lt"/>
                          <a:ea typeface="+mn-ea"/>
                          <a:cs typeface="+mn-cs"/>
                        </a:rPr>
                        <a:t>Select </a:t>
                      </a:r>
                      <a:r>
                        <a:rPr kumimoji="1" lang="en-US" sz="1900" b="1" i="0" kern="1200" dirty="0">
                          <a:solidFill>
                            <a:schemeClr val="dk1"/>
                          </a:solidFill>
                          <a:effectLst/>
                          <a:latin typeface="+mn-lt"/>
                          <a:ea typeface="+mn-ea"/>
                          <a:cs typeface="+mn-cs"/>
                        </a:rPr>
                        <a:t>Show hidden files, folders, and drives</a:t>
                      </a:r>
                    </a:p>
                  </a:txBody>
                  <a:tcPr anchor="ctr"/>
                </a:tc>
                <a:extLst>
                  <a:ext uri="{0D108BD9-81ED-4DB2-BD59-A6C34878D82A}">
                    <a16:rowId xmlns:a16="http://schemas.microsoft.com/office/drawing/2014/main" val="2947176398"/>
                  </a:ext>
                </a:extLst>
              </a:tr>
              <a:tr h="540000">
                <a:tc vMerge="1">
                  <a:txBody>
                    <a:bodyPr/>
                    <a:lstStyle/>
                    <a:p>
                      <a:pPr algn="ctr">
                        <a:spcBef>
                          <a:spcPts val="300"/>
                        </a:spcBef>
                        <a:spcAft>
                          <a:spcPts val="300"/>
                        </a:spcAft>
                      </a:pPr>
                      <a:endParaRPr lang="en-GB" sz="1900" dirty="0"/>
                    </a:p>
                  </a:txBody>
                  <a:tcPr anchor="ctr"/>
                </a:tc>
                <a:tc>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dk1"/>
                          </a:solidFill>
                          <a:effectLst/>
                          <a:latin typeface="+mn-lt"/>
                          <a:ea typeface="+mn-ea"/>
                          <a:cs typeface="+mn-cs"/>
                        </a:rPr>
                        <a:t>Press </a:t>
                      </a:r>
                      <a:r>
                        <a:rPr kumimoji="1" lang="en-US" sz="1900" b="1" i="0" kern="1200" dirty="0">
                          <a:solidFill>
                            <a:schemeClr val="dk1"/>
                          </a:solidFill>
                          <a:effectLst/>
                          <a:latin typeface="+mn-lt"/>
                          <a:ea typeface="+mn-ea"/>
                          <a:cs typeface="+mn-cs"/>
                        </a:rPr>
                        <a:t>OK</a:t>
                      </a:r>
                      <a:endParaRPr lang="en-GB" sz="1900" dirty="0"/>
                    </a:p>
                  </a:txBody>
                  <a:tcPr anchor="ctr"/>
                </a:tc>
                <a:extLst>
                  <a:ext uri="{0D108BD9-81ED-4DB2-BD59-A6C34878D82A}">
                    <a16:rowId xmlns:a16="http://schemas.microsoft.com/office/drawing/2014/main" val="1014538985"/>
                  </a:ext>
                </a:extLst>
              </a:tr>
            </a:tbl>
          </a:graphicData>
        </a:graphic>
      </p:graphicFrame>
      <p:pic>
        <p:nvPicPr>
          <p:cNvPr id="2" name="Graphic 1" descr="Award ribbon with star">
            <a:extLst>
              <a:ext uri="{FF2B5EF4-FFF2-40B4-BE49-F238E27FC236}">
                <a16:creationId xmlns:a16="http://schemas.microsoft.com/office/drawing/2014/main" id="{D2E06AB7-3E62-FA70-B6FB-BF9C5B5D76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10239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1629000"/>
            <a:ext cx="10080000" cy="3600000"/>
          </a:xfrm>
        </p:spPr>
        <p:txBody>
          <a:bodyPr vert="horz" lIns="91440" tIns="45720" rIns="91440" bIns="45720" rtlCol="0" anchor="t">
            <a:normAutofit/>
          </a:bodyPr>
          <a:lstStyle/>
          <a:p>
            <a:pPr marL="0" indent="0">
              <a:spcBef>
                <a:spcPts val="600"/>
              </a:spcBef>
              <a:spcAft>
                <a:spcPts val="600"/>
              </a:spcAft>
              <a:buNone/>
            </a:pPr>
            <a:r>
              <a:rPr lang="en-US" sz="2200" b="1" dirty="0">
                <a:solidFill>
                  <a:srgbClr val="0070C0"/>
                </a:solidFill>
              </a:rPr>
              <a:t>Making a copy of the Blank Database</a:t>
            </a:r>
          </a:p>
          <a:p>
            <a:pPr marL="342900" indent="-342900">
              <a:spcBef>
                <a:spcPts val="600"/>
              </a:spcBef>
              <a:spcAft>
                <a:spcPts val="300"/>
              </a:spcAft>
              <a:buFont typeface="+mj-lt"/>
              <a:buAutoNum type="arabicPeriod"/>
            </a:pPr>
            <a:r>
              <a:rPr lang="en-US" sz="1900" dirty="0">
                <a:solidFill>
                  <a:srgbClr val="0070C0"/>
                </a:solidFill>
              </a:rPr>
              <a:t>Open the folder @ </a:t>
            </a:r>
            <a:r>
              <a:rPr lang="en-US" sz="1900" u="sng" dirty="0">
                <a:solidFill>
                  <a:srgbClr val="0070C0"/>
                </a:solidFill>
              </a:rPr>
              <a:t>C:\ProgramData\IPCC2006Software</a:t>
            </a:r>
            <a:endParaRPr lang="en-US" sz="1900" dirty="0">
              <a:solidFill>
                <a:srgbClr val="0070C0"/>
              </a:solidFill>
            </a:endParaRPr>
          </a:p>
          <a:p>
            <a:pPr marL="342900" indent="-342900">
              <a:spcBef>
                <a:spcPts val="600"/>
              </a:spcBef>
              <a:spcAft>
                <a:spcPts val="300"/>
              </a:spcAft>
              <a:buFont typeface="+mj-lt"/>
              <a:buAutoNum type="arabicPeriod"/>
            </a:pPr>
            <a:r>
              <a:rPr lang="en-US" sz="1900" dirty="0">
                <a:solidFill>
                  <a:srgbClr val="0070C0"/>
                </a:solidFill>
              </a:rPr>
              <a:t>Check if the folder contains a </a:t>
            </a:r>
            <a:r>
              <a:rPr lang="en-US" sz="1900" b="1" dirty="0">
                <a:solidFill>
                  <a:srgbClr val="0070C0"/>
                </a:solidFill>
              </a:rPr>
              <a:t>blank</a:t>
            </a:r>
            <a:r>
              <a:rPr lang="en-US" sz="1900" dirty="0">
                <a:solidFill>
                  <a:srgbClr val="0070C0"/>
                </a:solidFill>
              </a:rPr>
              <a:t> </a:t>
            </a:r>
            <a:r>
              <a:rPr lang="en-US" sz="1900" b="1" dirty="0">
                <a:solidFill>
                  <a:srgbClr val="0070C0"/>
                </a:solidFill>
              </a:rPr>
              <a:t>database</a:t>
            </a:r>
            <a:r>
              <a:rPr lang="en-US" sz="1900" dirty="0">
                <a:solidFill>
                  <a:srgbClr val="0070C0"/>
                </a:solidFill>
              </a:rPr>
              <a:t>, as </a:t>
            </a:r>
            <a:r>
              <a:rPr lang="en-US" sz="1900" b="1" dirty="0">
                <a:solidFill>
                  <a:srgbClr val="0070C0"/>
                </a:solidFill>
              </a:rPr>
              <a:t>ipcc2006_blank_vxxx.accdb</a:t>
            </a:r>
            <a:r>
              <a:rPr lang="en-US" sz="1900" dirty="0">
                <a:solidFill>
                  <a:srgbClr val="0070C0"/>
                </a:solidFill>
              </a:rPr>
              <a:t>.</a:t>
            </a:r>
          </a:p>
          <a:p>
            <a:pPr marL="361950" indent="0">
              <a:spcBef>
                <a:spcPts val="300"/>
              </a:spcBef>
              <a:spcAft>
                <a:spcPts val="600"/>
              </a:spcAft>
              <a:buNone/>
            </a:pPr>
            <a:r>
              <a:rPr lang="en-US" sz="1900" dirty="0">
                <a:solidFill>
                  <a:srgbClr val="0070C0"/>
                </a:solidFill>
              </a:rPr>
              <a:t>If there is not a blank database, download it at </a:t>
            </a:r>
            <a:r>
              <a:rPr lang="en-US" sz="1900" dirty="0">
                <a:solidFill>
                  <a:srgbClr val="0070C0"/>
                </a:solidFill>
                <a:hlinkClick r:id="rId2"/>
              </a:rPr>
              <a:t>https://www.ipcc-nggip.iges.or.jp/software/index.html</a:t>
            </a:r>
            <a:endParaRPr lang="en-US" sz="1900" dirty="0">
              <a:solidFill>
                <a:srgbClr val="0070C0"/>
              </a:solidFill>
            </a:endParaRPr>
          </a:p>
          <a:p>
            <a:pPr marL="342900" indent="-342900">
              <a:spcBef>
                <a:spcPts val="600"/>
              </a:spcBef>
              <a:spcAft>
                <a:spcPts val="600"/>
              </a:spcAft>
              <a:buFont typeface="+mj-lt"/>
              <a:buAutoNum type="arabicPeriod" startAt="3"/>
            </a:pPr>
            <a:r>
              <a:rPr lang="en-US" sz="1900" dirty="0">
                <a:solidFill>
                  <a:srgbClr val="0070C0"/>
                </a:solidFill>
              </a:rPr>
              <a:t>Make a copy of the blank database and save it, preferably in the same folder</a:t>
            </a:r>
            <a:endParaRPr lang="en-US" sz="1900" dirty="0">
              <a:solidFill>
                <a:srgbClr val="0070C0"/>
              </a:solidFill>
              <a:cs typeface="Arial"/>
            </a:endParaRPr>
          </a:p>
          <a:p>
            <a:pPr marL="714375" lvl="1" indent="-352425">
              <a:spcBef>
                <a:spcPts val="600"/>
              </a:spcBef>
              <a:spcAft>
                <a:spcPts val="600"/>
              </a:spcAft>
              <a:buFont typeface="Wingdings" panose="05000000000000000000" pitchFamily="2" charset="2"/>
              <a:buChar char="ü"/>
            </a:pPr>
            <a:r>
              <a:rPr lang="en-US" sz="1900" dirty="0">
                <a:solidFill>
                  <a:srgbClr val="0070C0"/>
                </a:solidFill>
              </a:rPr>
              <a:t>Either users select the file and copy it using </a:t>
            </a:r>
            <a:r>
              <a:rPr lang="en-US" sz="1900" i="1" dirty="0" err="1">
                <a:solidFill>
                  <a:srgbClr val="0070C0"/>
                </a:solidFill>
              </a:rPr>
              <a:t>Ctrl+C</a:t>
            </a:r>
            <a:r>
              <a:rPr lang="en-US" sz="1900" dirty="0">
                <a:solidFill>
                  <a:srgbClr val="0070C0"/>
                </a:solidFill>
              </a:rPr>
              <a:t>, then paste it using </a:t>
            </a:r>
            <a:r>
              <a:rPr lang="en-US" sz="1900" i="1" dirty="0" err="1">
                <a:solidFill>
                  <a:srgbClr val="0070C0"/>
                </a:solidFill>
              </a:rPr>
              <a:t>Ctrl+V</a:t>
            </a:r>
            <a:endParaRPr lang="en-US" sz="1900" dirty="0">
              <a:solidFill>
                <a:srgbClr val="0070C0"/>
              </a:solidFill>
            </a:endParaRPr>
          </a:p>
          <a:p>
            <a:pPr marL="714375" lvl="1" indent="-352425">
              <a:spcBef>
                <a:spcPts val="600"/>
              </a:spcBef>
              <a:spcAft>
                <a:spcPts val="600"/>
              </a:spcAft>
              <a:buFont typeface="Wingdings" panose="05000000000000000000" pitchFamily="2" charset="2"/>
              <a:buChar char="ü"/>
            </a:pPr>
            <a:r>
              <a:rPr lang="en-US" sz="1900" dirty="0">
                <a:solidFill>
                  <a:srgbClr val="0070C0"/>
                </a:solidFill>
              </a:rPr>
              <a:t>Or users </a:t>
            </a:r>
            <a:r>
              <a:rPr lang="en-US" sz="1900" i="1" dirty="0">
                <a:solidFill>
                  <a:srgbClr val="0070C0"/>
                </a:solidFill>
              </a:rPr>
              <a:t>right-click</a:t>
            </a:r>
            <a:r>
              <a:rPr lang="en-US" sz="1900" dirty="0">
                <a:solidFill>
                  <a:srgbClr val="0070C0"/>
                </a:solidFill>
              </a:rPr>
              <a:t> on the file and select </a:t>
            </a:r>
            <a:r>
              <a:rPr lang="en-US" sz="1900" i="1" dirty="0">
                <a:solidFill>
                  <a:srgbClr val="0070C0"/>
                </a:solidFill>
              </a:rPr>
              <a:t>Copy</a:t>
            </a:r>
            <a:r>
              <a:rPr lang="en-US" sz="1900" dirty="0">
                <a:solidFill>
                  <a:srgbClr val="0070C0"/>
                </a:solidFill>
              </a:rPr>
              <a:t>, and then </a:t>
            </a:r>
            <a:r>
              <a:rPr lang="en-US" sz="1900" i="1" dirty="0">
                <a:solidFill>
                  <a:srgbClr val="0070C0"/>
                </a:solidFill>
              </a:rPr>
              <a:t>right-click</a:t>
            </a:r>
            <a:r>
              <a:rPr lang="en-US" sz="1900" dirty="0">
                <a:solidFill>
                  <a:srgbClr val="0070C0"/>
                </a:solidFill>
              </a:rPr>
              <a:t> on the folder and select </a:t>
            </a:r>
            <a:r>
              <a:rPr lang="en-US" sz="1900" i="1" dirty="0">
                <a:solidFill>
                  <a:srgbClr val="0070C0"/>
                </a:solidFill>
              </a:rPr>
              <a:t>Paste</a:t>
            </a:r>
            <a:endParaRPr lang="en-US" sz="1900" dirty="0">
              <a:solidFill>
                <a:srgbClr val="0070C0"/>
              </a:solidFill>
            </a:endParaRPr>
          </a:p>
          <a:p>
            <a:pPr marL="342900" lvl="1" indent="-342900">
              <a:spcBef>
                <a:spcPts val="600"/>
              </a:spcBef>
              <a:spcAft>
                <a:spcPts val="600"/>
              </a:spcAft>
              <a:buFont typeface="+mj-lt"/>
              <a:buAutoNum type="arabicPeriod" startAt="4"/>
            </a:pPr>
            <a:r>
              <a:rPr lang="en-US" sz="1900" dirty="0">
                <a:solidFill>
                  <a:srgbClr val="0070C0"/>
                </a:solidFill>
              </a:rPr>
              <a:t>Finally, users </a:t>
            </a:r>
            <a:r>
              <a:rPr lang="en-US" sz="1900" i="1" dirty="0">
                <a:solidFill>
                  <a:srgbClr val="0070C0"/>
                </a:solidFill>
              </a:rPr>
              <a:t>Rename</a:t>
            </a:r>
            <a:r>
              <a:rPr lang="en-US" sz="1900" dirty="0">
                <a:solidFill>
                  <a:srgbClr val="0070C0"/>
                </a:solidFill>
              </a:rPr>
              <a:t> the copied file as needed.</a:t>
            </a:r>
          </a:p>
        </p:txBody>
      </p:sp>
      <p:sp>
        <p:nvSpPr>
          <p:cNvPr id="6" name="Title 1">
            <a:extLst>
              <a:ext uri="{FF2B5EF4-FFF2-40B4-BE49-F238E27FC236}">
                <a16:creationId xmlns:a16="http://schemas.microsoft.com/office/drawing/2014/main" id="{FECE6759-E04B-EC5A-EC4D-875AA1CD70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Making Copies of the Blank Database</a:t>
            </a:r>
          </a:p>
        </p:txBody>
      </p:sp>
      <p:pic>
        <p:nvPicPr>
          <p:cNvPr id="2" name="Graphic 1" descr="Award ribbon with star">
            <a:extLst>
              <a:ext uri="{FF2B5EF4-FFF2-40B4-BE49-F238E27FC236}">
                <a16:creationId xmlns:a16="http://schemas.microsoft.com/office/drawing/2014/main" id="{57AA8F7D-6ADA-2E00-9AB5-CD46E76560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457606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Navigating the Main Ribbon</a:t>
            </a:r>
          </a:p>
        </p:txBody>
      </p:sp>
    </p:spTree>
    <p:extLst>
      <p:ext uri="{BB962C8B-B14F-4D97-AF65-F5344CB8AC3E}">
        <p14:creationId xmlns:p14="http://schemas.microsoft.com/office/powerpoint/2010/main" val="787278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Main Window</a:t>
            </a:r>
          </a:p>
        </p:txBody>
      </p:sp>
    </p:spTree>
    <p:extLst>
      <p:ext uri="{BB962C8B-B14F-4D97-AF65-F5344CB8AC3E}">
        <p14:creationId xmlns:p14="http://schemas.microsoft.com/office/powerpoint/2010/main" val="3968489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y screen with a white border&#10;&#10;Description automatically generated">
            <a:extLst>
              <a:ext uri="{FF2B5EF4-FFF2-40B4-BE49-F238E27FC236}">
                <a16:creationId xmlns:a16="http://schemas.microsoft.com/office/drawing/2014/main" id="{54A4DADB-9400-2641-B99E-DD0835311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742" y="1577970"/>
            <a:ext cx="8934517" cy="4670792"/>
          </a:xfrm>
          <a:prstGeom prst="rect">
            <a:avLst/>
          </a:prstGeom>
          <a:ln w="3175">
            <a:solidFill>
              <a:schemeClr val="tx1"/>
            </a:solidFill>
          </a:ln>
        </p:spPr>
      </p:pic>
      <p:sp>
        <p:nvSpPr>
          <p:cNvPr id="5" name="TextBox 4">
            <a:extLst>
              <a:ext uri="{FF2B5EF4-FFF2-40B4-BE49-F238E27FC236}">
                <a16:creationId xmlns:a16="http://schemas.microsoft.com/office/drawing/2014/main" id="{F6808543-DC33-6513-4C52-17FF371FDBF0}"/>
              </a:ext>
            </a:extLst>
          </p:cNvPr>
          <p:cNvSpPr txBox="1"/>
          <p:nvPr/>
        </p:nvSpPr>
        <p:spPr>
          <a:xfrm>
            <a:off x="696000" y="795206"/>
            <a:ext cx="10800000" cy="618631"/>
          </a:xfrm>
          <a:prstGeom prst="rect">
            <a:avLst/>
          </a:prstGeom>
          <a:noFill/>
        </p:spPr>
        <p:txBody>
          <a:bodyPr wrap="square" rtlCol="0" anchor="ctr">
            <a:spAutoFit/>
          </a:bodyPr>
          <a:lstStyle/>
          <a:p>
            <a:pPr algn="just">
              <a:lnSpc>
                <a:spcPct val="90000"/>
              </a:lnSpc>
              <a:spcBef>
                <a:spcPts val="1000"/>
              </a:spcBef>
            </a:pPr>
            <a:r>
              <a:rPr lang="en-US" sz="1900" b="0" i="0" u="none" strike="noStrike" baseline="0" dirty="0">
                <a:solidFill>
                  <a:srgbClr val="0070C0"/>
                </a:solidFill>
                <a:latin typeface="Frutiger LT Pro 57 Condensed" panose="020B0606020204020204" pitchFamily="34" charset="0"/>
              </a:rPr>
              <a:t>The Main window is a</a:t>
            </a:r>
            <a:r>
              <a:rPr lang="en-US" sz="1900" b="0" i="0" u="none" strike="noStrike" baseline="0" dirty="0">
                <a:solidFill>
                  <a:srgbClr val="000000"/>
                </a:solidFill>
                <a:latin typeface="Frutiger LT Pro 57 Condensed" panose="020B0606020204020204" pitchFamily="34" charset="0"/>
              </a:rPr>
              <a:t> </a:t>
            </a:r>
            <a:r>
              <a:rPr lang="en-US" sz="1900" b="1" i="0" u="none" strike="noStrike" baseline="0" dirty="0">
                <a:solidFill>
                  <a:srgbClr val="FF0000"/>
                </a:solidFill>
                <a:latin typeface="Frutiger LT Pro 57 Condensed" panose="020B0606020204020204" pitchFamily="34" charset="0"/>
              </a:rPr>
              <a:t>Multiple Document Interface </a:t>
            </a:r>
            <a:r>
              <a:rPr lang="en-US" sz="1900" b="0" i="0" u="none" strike="noStrike" baseline="0" dirty="0">
                <a:solidFill>
                  <a:srgbClr val="0070C0"/>
                </a:solidFill>
                <a:latin typeface="Frutiger LT Pro 57 Condensed" panose="020B0606020204020204" pitchFamily="34" charset="0"/>
              </a:rPr>
              <a:t>window which acts as a container for all other software dialogs and windows. </a:t>
            </a:r>
          </a:p>
        </p:txBody>
      </p:sp>
      <p:sp>
        <p:nvSpPr>
          <p:cNvPr id="8" name="TextBox 7">
            <a:extLst>
              <a:ext uri="{FF2B5EF4-FFF2-40B4-BE49-F238E27FC236}">
                <a16:creationId xmlns:a16="http://schemas.microsoft.com/office/drawing/2014/main" id="{9B792FD4-9B52-247B-824A-571E88CD36E4}"/>
              </a:ext>
            </a:extLst>
          </p:cNvPr>
          <p:cNvSpPr txBox="1"/>
          <p:nvPr/>
        </p:nvSpPr>
        <p:spPr>
          <a:xfrm>
            <a:off x="1776000" y="2993845"/>
            <a:ext cx="8640000" cy="2646878"/>
          </a:xfrm>
          <a:prstGeom prst="rect">
            <a:avLst/>
          </a:prstGeom>
          <a:solidFill>
            <a:schemeClr val="bg1"/>
          </a:solidFill>
        </p:spPr>
        <p:txBody>
          <a:bodyPr wrap="square" rtlCol="0">
            <a:spAutoFit/>
          </a:bodyPr>
          <a:lstStyle/>
          <a:p>
            <a:pPr>
              <a:spcBef>
                <a:spcPts val="300"/>
              </a:spcBef>
              <a:spcAft>
                <a:spcPts val="300"/>
              </a:spcAft>
            </a:pPr>
            <a:r>
              <a:rPr lang="en-US" sz="1900" dirty="0">
                <a:solidFill>
                  <a:srgbClr val="0070C0"/>
                </a:solidFill>
                <a:latin typeface="Frutiger LT Pro 57 Condensed" panose="020B0606020204020204" pitchFamily="34" charset="0"/>
              </a:rPr>
              <a:t>The main window consists of: </a:t>
            </a:r>
          </a:p>
          <a:p>
            <a:pPr>
              <a:spcBef>
                <a:spcPts val="300"/>
              </a:spcBef>
              <a:spcAft>
                <a:spcPts val="300"/>
              </a:spcAft>
            </a:pPr>
            <a:endParaRPr lang="en-US" sz="1100" dirty="0">
              <a:solidFill>
                <a:srgbClr val="0070C0"/>
              </a:solidFill>
              <a:latin typeface="Frutiger LT Pro 57 Condensed" panose="020B0606020204020204" pitchFamily="34" charset="0"/>
            </a:endParaRPr>
          </a:p>
          <a:p>
            <a:pPr marL="342900" indent="-342900">
              <a:spcBef>
                <a:spcPts val="300"/>
              </a:spcBef>
              <a:spcAft>
                <a:spcPts val="300"/>
              </a:spcAft>
              <a:buFont typeface="+mj-lt"/>
              <a:buAutoNum type="arabicPeriod"/>
            </a:pPr>
            <a:r>
              <a:rPr lang="en-US" sz="1900" b="1" i="0" u="none" strike="noStrike" baseline="0" dirty="0">
                <a:solidFill>
                  <a:srgbClr val="0070C0"/>
                </a:solidFill>
                <a:latin typeface="Frutiger LT Pro 57 Condensed" panose="020B0606020204020204" pitchFamily="34" charset="0"/>
              </a:rPr>
              <a:t>Window title – </a:t>
            </a:r>
            <a:r>
              <a:rPr lang="en-US" sz="1900" b="0" i="0" u="none" strike="noStrike" baseline="0" dirty="0">
                <a:solidFill>
                  <a:srgbClr val="0070C0"/>
                </a:solidFill>
                <a:latin typeface="Frutiger LT Pro 57 Condensed" panose="020B0606020204020204" pitchFamily="34" charset="0"/>
              </a:rPr>
              <a:t>Main software title followed by the login name of user</a:t>
            </a:r>
            <a:r>
              <a:rPr lang="en-US" sz="1400" b="0" i="1" u="none" strike="noStrike" baseline="0" dirty="0">
                <a:solidFill>
                  <a:srgbClr val="0070C0"/>
                </a:solidFill>
                <a:latin typeface="Frutiger LT Pro 57 Condensed" panose="020B0606020204020204" pitchFamily="34" charset="0"/>
              </a:rPr>
              <a:t> (when logged in) </a:t>
            </a:r>
            <a:endParaRPr lang="en-US" sz="1700" b="0" i="1" u="none" strike="noStrike" baseline="0" dirty="0">
              <a:solidFill>
                <a:srgbClr val="0070C0"/>
              </a:solidFill>
              <a:latin typeface="Frutiger LT Pro 57 Condensed" panose="020B0606020204020204" pitchFamily="34" charset="0"/>
            </a:endParaRPr>
          </a:p>
          <a:p>
            <a:pPr marL="342900" indent="-342900">
              <a:spcBef>
                <a:spcPts val="300"/>
              </a:spcBef>
              <a:spcAft>
                <a:spcPts val="300"/>
              </a:spcAft>
              <a:buFont typeface="+mj-lt"/>
              <a:buAutoNum type="arabicPeriod"/>
            </a:pPr>
            <a:r>
              <a:rPr lang="en-US" sz="1900" b="1" i="0" u="none" strike="noStrike" baseline="0" dirty="0">
                <a:solidFill>
                  <a:srgbClr val="0070C0"/>
                </a:solidFill>
                <a:latin typeface="Frutiger LT Pro 57 Condensed" panose="020B0606020204020204" pitchFamily="34" charset="0"/>
              </a:rPr>
              <a:t>Main ribbon (top) </a:t>
            </a:r>
            <a:r>
              <a:rPr lang="en-US" sz="1900" b="0" i="0" u="none" strike="noStrike" baseline="0" dirty="0">
                <a:solidFill>
                  <a:srgbClr val="0070C0"/>
                </a:solidFill>
                <a:latin typeface="Frutiger LT Pro 57 Condensed" panose="020B0606020204020204" pitchFamily="34" charset="0"/>
              </a:rPr>
              <a:t>– for accessing all software functions / modules. </a:t>
            </a:r>
          </a:p>
          <a:p>
            <a:pPr marL="342900" indent="-342900">
              <a:spcBef>
                <a:spcPts val="300"/>
              </a:spcBef>
              <a:spcAft>
                <a:spcPts val="300"/>
              </a:spcAft>
              <a:buFont typeface="+mj-lt"/>
              <a:buAutoNum type="arabicPeriod"/>
            </a:pPr>
            <a:r>
              <a:rPr lang="en-US" sz="1900" b="1" i="0" u="none" strike="noStrike" baseline="0" dirty="0">
                <a:solidFill>
                  <a:srgbClr val="0070C0"/>
                </a:solidFill>
                <a:latin typeface="Frutiger LT Pro 57 Condensed" panose="020B0606020204020204" pitchFamily="34" charset="0"/>
              </a:rPr>
              <a:t>Working area (center) </a:t>
            </a:r>
            <a:r>
              <a:rPr lang="en-US" sz="1900" b="0" i="0" u="none" strike="noStrike" baseline="0" dirty="0">
                <a:solidFill>
                  <a:srgbClr val="0070C0"/>
                </a:solidFill>
                <a:latin typeface="Frutiger LT Pro 57 Condensed" panose="020B0606020204020204" pitchFamily="34" charset="0"/>
              </a:rPr>
              <a:t>– place where all dialogs and child windows are displayed. </a:t>
            </a:r>
          </a:p>
          <a:p>
            <a:pPr marL="342900" indent="-342900">
              <a:spcBef>
                <a:spcPts val="300"/>
              </a:spcBef>
              <a:spcAft>
                <a:spcPts val="300"/>
              </a:spcAft>
              <a:buFont typeface="+mj-lt"/>
              <a:buAutoNum type="arabicPeriod"/>
            </a:pPr>
            <a:r>
              <a:rPr lang="en-US" sz="1900" b="1" i="0" u="none" strike="noStrike" baseline="0" dirty="0">
                <a:solidFill>
                  <a:srgbClr val="0070C0"/>
                </a:solidFill>
                <a:latin typeface="Frutiger LT Pro 57 Condensed" panose="020B0606020204020204" pitchFamily="34" charset="0"/>
              </a:rPr>
              <a:t>Status bar (bottom</a:t>
            </a:r>
            <a:r>
              <a:rPr lang="en-US" sz="1900" b="0" i="0" u="none" strike="noStrike" baseline="0" dirty="0">
                <a:solidFill>
                  <a:srgbClr val="0070C0"/>
                </a:solidFill>
                <a:latin typeface="Frutiger LT Pro 57 Condensed" panose="020B0606020204020204" pitchFamily="34" charset="0"/>
              </a:rPr>
              <a:t>) – bar that contains useful information related to currently open database, currently chosen Inventory Year, etc.</a:t>
            </a:r>
          </a:p>
          <a:p>
            <a:pPr marL="342900" indent="-342900">
              <a:spcBef>
                <a:spcPts val="300"/>
              </a:spcBef>
              <a:spcAft>
                <a:spcPts val="300"/>
              </a:spcAft>
              <a:buFont typeface="+mj-lt"/>
              <a:buAutoNum type="arabicPeriod"/>
            </a:pPr>
            <a:endParaRPr lang="en-US" sz="1100" dirty="0">
              <a:latin typeface="Frutiger LT Pro 57 Condensed" panose="020B0606020204020204" pitchFamily="34" charset="0"/>
            </a:endParaRPr>
          </a:p>
        </p:txBody>
      </p:sp>
      <p:sp>
        <p:nvSpPr>
          <p:cNvPr id="13" name="Title 1">
            <a:extLst>
              <a:ext uri="{FF2B5EF4-FFF2-40B4-BE49-F238E27FC236}">
                <a16:creationId xmlns:a16="http://schemas.microsoft.com/office/drawing/2014/main" id="{E9DA2E03-31E4-5753-E981-7BFC458F00F9}"/>
              </a:ext>
            </a:extLst>
          </p:cNvPr>
          <p:cNvSpPr txBox="1">
            <a:spLocks/>
          </p:cNvSpPr>
          <p:nvPr/>
        </p:nvSpPr>
        <p:spPr>
          <a:xfrm>
            <a:off x="12000" y="24269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Main Window</a:t>
            </a:r>
            <a:endParaRPr lang="en-GB" sz="3300" b="1" i="1">
              <a:solidFill>
                <a:srgbClr val="990002"/>
              </a:solidFill>
              <a:effectLst>
                <a:outerShdw blurRad="38100" dist="38100" dir="2700000" algn="tl">
                  <a:srgbClr val="000000">
                    <a:alpha val="43137"/>
                  </a:srgbClr>
                </a:outerShdw>
              </a:effectLst>
            </a:endParaRPr>
          </a:p>
        </p:txBody>
      </p:sp>
      <p:pic>
        <p:nvPicPr>
          <p:cNvPr id="12" name="Graphic 11" descr="Badge 1 with solid fill">
            <a:extLst>
              <a:ext uri="{FF2B5EF4-FFF2-40B4-BE49-F238E27FC236}">
                <a16:creationId xmlns:a16="http://schemas.microsoft.com/office/drawing/2014/main" id="{515FA4F7-E44D-B39C-F659-B4FFE5DCBF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1237" y="1364137"/>
            <a:ext cx="352424" cy="352424"/>
          </a:xfrm>
          <a:prstGeom prst="rect">
            <a:avLst/>
          </a:prstGeom>
        </p:spPr>
      </p:pic>
      <p:pic>
        <p:nvPicPr>
          <p:cNvPr id="14" name="Graphic 13" descr="Badge with solid fill">
            <a:extLst>
              <a:ext uri="{FF2B5EF4-FFF2-40B4-BE49-F238E27FC236}">
                <a16:creationId xmlns:a16="http://schemas.microsoft.com/office/drawing/2014/main" id="{9F00547E-C0CE-B179-FF40-653749A52A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2125" y="1577970"/>
            <a:ext cx="356616" cy="356616"/>
          </a:xfrm>
          <a:prstGeom prst="rect">
            <a:avLst/>
          </a:prstGeom>
        </p:spPr>
      </p:pic>
      <p:pic>
        <p:nvPicPr>
          <p:cNvPr id="15" name="Graphic 14" descr="Badge 3 with solid fill">
            <a:extLst>
              <a:ext uri="{FF2B5EF4-FFF2-40B4-BE49-F238E27FC236}">
                <a16:creationId xmlns:a16="http://schemas.microsoft.com/office/drawing/2014/main" id="{D54FAF8B-057B-DB95-0CC7-31AA7CC3AE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50276" y="2550797"/>
            <a:ext cx="356616" cy="356616"/>
          </a:xfrm>
          <a:prstGeom prst="rect">
            <a:avLst/>
          </a:prstGeom>
        </p:spPr>
      </p:pic>
      <p:pic>
        <p:nvPicPr>
          <p:cNvPr id="16" name="Graphic 15" descr="Badge 4 with solid fill">
            <a:extLst>
              <a:ext uri="{FF2B5EF4-FFF2-40B4-BE49-F238E27FC236}">
                <a16:creationId xmlns:a16="http://schemas.microsoft.com/office/drawing/2014/main" id="{1421A047-E536-5BE2-CE3D-2B52A9486D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2125" y="5969560"/>
            <a:ext cx="356616" cy="356616"/>
          </a:xfrm>
          <a:prstGeom prst="rect">
            <a:avLst/>
          </a:prstGeom>
        </p:spPr>
      </p:pic>
      <p:pic>
        <p:nvPicPr>
          <p:cNvPr id="2" name="Graphic 1" descr="Award ribbon with star">
            <a:extLst>
              <a:ext uri="{FF2B5EF4-FFF2-40B4-BE49-F238E27FC236}">
                <a16:creationId xmlns:a16="http://schemas.microsoft.com/office/drawing/2014/main" id="{79B7B687-A2CD-9789-8238-D789758E715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51851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a:latin typeface="Frutiger LT Std 57 Cn" panose="020B0606020204020204" pitchFamily="34" charset="0"/>
                <a:ea typeface="MS Mincho" panose="02020609040205080304" pitchFamily="49" charset="-128"/>
              </a:rPr>
              <a:t>Application Menu</a:t>
            </a:r>
            <a:endParaRPr lang="en-US" b="1" dirty="0">
              <a:latin typeface="Frutiger LT Std 57 Cn" panose="020B0606020204020204" pitchFamily="34" charset="0"/>
              <a:ea typeface="MS Mincho" panose="02020609040205080304" pitchFamily="49" charset="-128"/>
            </a:endParaRPr>
          </a:p>
        </p:txBody>
      </p:sp>
    </p:spTree>
    <p:extLst>
      <p:ext uri="{BB962C8B-B14F-4D97-AF65-F5344CB8AC3E}">
        <p14:creationId xmlns:p14="http://schemas.microsoft.com/office/powerpoint/2010/main" val="673007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Introduction</a:t>
            </a:r>
          </a:p>
        </p:txBody>
      </p:sp>
    </p:spTree>
    <p:extLst>
      <p:ext uri="{BB962C8B-B14F-4D97-AF65-F5344CB8AC3E}">
        <p14:creationId xmlns:p14="http://schemas.microsoft.com/office/powerpoint/2010/main" val="2473722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7FA62-9AF7-0D83-8822-03DD6D62FC7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D58103A-5A36-30D8-7A59-BFC0C6F445F9}"/>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a:t>
            </a:r>
            <a:endParaRPr lang="en-GB" sz="3300" b="1" i="1">
              <a:solidFill>
                <a:srgbClr val="990002"/>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D4EF1416-972C-7C45-42D3-1E1759921B41}"/>
              </a:ext>
            </a:extLst>
          </p:cNvPr>
          <p:cNvPicPr>
            <a:picLocks noChangeAspect="1"/>
          </p:cNvPicPr>
          <p:nvPr/>
        </p:nvPicPr>
        <p:blipFill rotWithShape="1">
          <a:blip r:embed="rId2"/>
          <a:srcRect l="4795"/>
          <a:stretch/>
        </p:blipFill>
        <p:spPr>
          <a:xfrm>
            <a:off x="3756000" y="1947561"/>
            <a:ext cx="4680000" cy="2962878"/>
          </a:xfrm>
          <a:prstGeom prst="rect">
            <a:avLst/>
          </a:prstGeom>
          <a:ln w="3175">
            <a:solidFill>
              <a:schemeClr val="tx1"/>
            </a:solidFill>
          </a:ln>
        </p:spPr>
      </p:pic>
      <p:sp>
        <p:nvSpPr>
          <p:cNvPr id="15" name="Rectangle 14">
            <a:extLst>
              <a:ext uri="{FF2B5EF4-FFF2-40B4-BE49-F238E27FC236}">
                <a16:creationId xmlns:a16="http://schemas.microsoft.com/office/drawing/2014/main" id="{41F94777-8C86-9584-C96A-B1C14E3A3D77}"/>
              </a:ext>
            </a:extLst>
          </p:cNvPr>
          <p:cNvSpPr/>
          <p:nvPr/>
        </p:nvSpPr>
        <p:spPr>
          <a:xfrm>
            <a:off x="6372225" y="1924049"/>
            <a:ext cx="2057400" cy="64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87DE4DC-10FD-C3DB-9094-5D760CB63692}"/>
              </a:ext>
            </a:extLst>
          </p:cNvPr>
          <p:cNvSpPr txBox="1"/>
          <p:nvPr/>
        </p:nvSpPr>
        <p:spPr>
          <a:xfrm>
            <a:off x="4448170" y="2837296"/>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D8B8D6C2-DD60-6711-80C9-2C5ACA940124}"/>
              </a:ext>
            </a:extLst>
          </p:cNvPr>
          <p:cNvSpPr txBox="1"/>
          <p:nvPr/>
        </p:nvSpPr>
        <p:spPr>
          <a:xfrm>
            <a:off x="4448170" y="3567411"/>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2" name="TextBox 11">
            <a:extLst>
              <a:ext uri="{FF2B5EF4-FFF2-40B4-BE49-F238E27FC236}">
                <a16:creationId xmlns:a16="http://schemas.microsoft.com/office/drawing/2014/main" id="{FDE5CDCF-79D4-9EFF-09CC-9B1779CBD475}"/>
              </a:ext>
            </a:extLst>
          </p:cNvPr>
          <p:cNvSpPr txBox="1"/>
          <p:nvPr/>
        </p:nvSpPr>
        <p:spPr>
          <a:xfrm>
            <a:off x="4436274" y="4297527"/>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pic>
        <p:nvPicPr>
          <p:cNvPr id="16" name="Picture 15">
            <a:extLst>
              <a:ext uri="{FF2B5EF4-FFF2-40B4-BE49-F238E27FC236}">
                <a16:creationId xmlns:a16="http://schemas.microsoft.com/office/drawing/2014/main" id="{AD688D6F-55EE-20B3-D0BE-B5F957C9D88E}"/>
              </a:ext>
            </a:extLst>
          </p:cNvPr>
          <p:cNvPicPr>
            <a:picLocks noChangeAspect="1"/>
          </p:cNvPicPr>
          <p:nvPr/>
        </p:nvPicPr>
        <p:blipFill>
          <a:blip r:embed="rId3"/>
          <a:stretch>
            <a:fillRect/>
          </a:stretch>
        </p:blipFill>
        <p:spPr>
          <a:xfrm>
            <a:off x="336000" y="831780"/>
            <a:ext cx="11520000" cy="440435"/>
          </a:xfrm>
          <a:prstGeom prst="rect">
            <a:avLst/>
          </a:prstGeom>
        </p:spPr>
      </p:pic>
      <p:sp>
        <p:nvSpPr>
          <p:cNvPr id="17" name="Rectangle 16">
            <a:extLst>
              <a:ext uri="{FF2B5EF4-FFF2-40B4-BE49-F238E27FC236}">
                <a16:creationId xmlns:a16="http://schemas.microsoft.com/office/drawing/2014/main" id="{B67DB9C3-7642-F718-9A21-2BD88B635E4F}"/>
              </a:ext>
            </a:extLst>
          </p:cNvPr>
          <p:cNvSpPr/>
          <p:nvPr/>
        </p:nvSpPr>
        <p:spPr>
          <a:xfrm>
            <a:off x="735909" y="869879"/>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8613BDF1-037D-D811-CA9E-C9D0D645B1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633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A07D3-5201-124F-5F2D-30E8F76B83B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21042B-5845-11D0-1BD7-FD2FC2819F91}"/>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13DDE26-2B28-5B21-FAE1-3EE4313D03FE}"/>
              </a:ext>
            </a:extLst>
          </p:cNvPr>
          <p:cNvPicPr>
            <a:picLocks noChangeAspect="1"/>
          </p:cNvPicPr>
          <p:nvPr/>
        </p:nvPicPr>
        <p:blipFill rotWithShape="1">
          <a:blip r:embed="rId2"/>
          <a:srcRect t="944"/>
          <a:stretch/>
        </p:blipFill>
        <p:spPr>
          <a:xfrm>
            <a:off x="3036000" y="1587168"/>
            <a:ext cx="6120000" cy="4864765"/>
          </a:xfrm>
          <a:prstGeom prst="rect">
            <a:avLst/>
          </a:prstGeom>
          <a:ln w="3175">
            <a:solidFill>
              <a:schemeClr val="tx1"/>
            </a:solidFill>
          </a:ln>
        </p:spPr>
      </p:pic>
      <p:sp>
        <p:nvSpPr>
          <p:cNvPr id="9" name="Rectangle 8">
            <a:extLst>
              <a:ext uri="{FF2B5EF4-FFF2-40B4-BE49-F238E27FC236}">
                <a16:creationId xmlns:a16="http://schemas.microsoft.com/office/drawing/2014/main" id="{B5271462-E7C4-65D6-C4EE-EF789677AE01}"/>
              </a:ext>
            </a:extLst>
          </p:cNvPr>
          <p:cNvSpPr/>
          <p:nvPr/>
        </p:nvSpPr>
        <p:spPr>
          <a:xfrm>
            <a:off x="3148036" y="2217141"/>
            <a:ext cx="3422445" cy="2116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CD4597-8CE2-F52D-45FD-7778F43AA8E3}"/>
              </a:ext>
            </a:extLst>
          </p:cNvPr>
          <p:cNvSpPr txBox="1"/>
          <p:nvPr/>
        </p:nvSpPr>
        <p:spPr>
          <a:xfrm>
            <a:off x="3252243" y="1551677"/>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B67EECCD-9ADD-BB0C-3C2F-99A8256E68B2}"/>
              </a:ext>
            </a:extLst>
          </p:cNvPr>
          <p:cNvSpPr txBox="1"/>
          <p:nvPr/>
        </p:nvSpPr>
        <p:spPr>
          <a:xfrm>
            <a:off x="3819422" y="1542250"/>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2" name="TextBox 11">
            <a:extLst>
              <a:ext uri="{FF2B5EF4-FFF2-40B4-BE49-F238E27FC236}">
                <a16:creationId xmlns:a16="http://schemas.microsoft.com/office/drawing/2014/main" id="{FC6B9DBA-525A-D590-E2D3-A2EE703C94B9}"/>
              </a:ext>
            </a:extLst>
          </p:cNvPr>
          <p:cNvSpPr txBox="1"/>
          <p:nvPr/>
        </p:nvSpPr>
        <p:spPr>
          <a:xfrm>
            <a:off x="4386601" y="1532823"/>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13" name="TextBox 12">
            <a:extLst>
              <a:ext uri="{FF2B5EF4-FFF2-40B4-BE49-F238E27FC236}">
                <a16:creationId xmlns:a16="http://schemas.microsoft.com/office/drawing/2014/main" id="{6D51F101-67AB-575D-B891-70615FB474D0}"/>
              </a:ext>
            </a:extLst>
          </p:cNvPr>
          <p:cNvSpPr txBox="1"/>
          <p:nvPr/>
        </p:nvSpPr>
        <p:spPr>
          <a:xfrm>
            <a:off x="4953780" y="1542250"/>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sp>
        <p:nvSpPr>
          <p:cNvPr id="14" name="TextBox 13">
            <a:extLst>
              <a:ext uri="{FF2B5EF4-FFF2-40B4-BE49-F238E27FC236}">
                <a16:creationId xmlns:a16="http://schemas.microsoft.com/office/drawing/2014/main" id="{76AAE75A-8D7E-42F3-E2D9-17D84FE50ECD}"/>
              </a:ext>
            </a:extLst>
          </p:cNvPr>
          <p:cNvSpPr txBox="1"/>
          <p:nvPr/>
        </p:nvSpPr>
        <p:spPr>
          <a:xfrm>
            <a:off x="5586948" y="1542250"/>
            <a:ext cx="295274" cy="369332"/>
          </a:xfrm>
          <a:prstGeom prst="rect">
            <a:avLst/>
          </a:prstGeom>
          <a:noFill/>
        </p:spPr>
        <p:txBody>
          <a:bodyPr wrap="none" rtlCol="0">
            <a:spAutoFit/>
          </a:bodyPr>
          <a:lstStyle/>
          <a:p>
            <a:r>
              <a:rPr lang="en-GB">
                <a:latin typeface="Frutiger LT Pro 57 Condensed" panose="020B0606020204020204" pitchFamily="34" charset="0"/>
              </a:rPr>
              <a:t>5</a:t>
            </a:r>
          </a:p>
        </p:txBody>
      </p:sp>
      <p:sp>
        <p:nvSpPr>
          <p:cNvPr id="15" name="TextBox 14">
            <a:extLst>
              <a:ext uri="{FF2B5EF4-FFF2-40B4-BE49-F238E27FC236}">
                <a16:creationId xmlns:a16="http://schemas.microsoft.com/office/drawing/2014/main" id="{A5F847D9-6677-234E-EA8A-35A2AE53AF1D}"/>
              </a:ext>
            </a:extLst>
          </p:cNvPr>
          <p:cNvSpPr txBox="1"/>
          <p:nvPr/>
        </p:nvSpPr>
        <p:spPr>
          <a:xfrm>
            <a:off x="6220116" y="1551677"/>
            <a:ext cx="295274" cy="369332"/>
          </a:xfrm>
          <a:prstGeom prst="rect">
            <a:avLst/>
          </a:prstGeom>
          <a:noFill/>
        </p:spPr>
        <p:txBody>
          <a:bodyPr wrap="none" rtlCol="0">
            <a:spAutoFit/>
          </a:bodyPr>
          <a:lstStyle/>
          <a:p>
            <a:r>
              <a:rPr lang="en-GB">
                <a:latin typeface="Frutiger LT Pro 57 Condensed" panose="020B0606020204020204" pitchFamily="34" charset="0"/>
              </a:rPr>
              <a:t>6</a:t>
            </a:r>
          </a:p>
        </p:txBody>
      </p:sp>
      <p:pic>
        <p:nvPicPr>
          <p:cNvPr id="16" name="Picture 15">
            <a:extLst>
              <a:ext uri="{FF2B5EF4-FFF2-40B4-BE49-F238E27FC236}">
                <a16:creationId xmlns:a16="http://schemas.microsoft.com/office/drawing/2014/main" id="{130ABDA8-B1DB-C58D-75E4-420E7E2E04C1}"/>
              </a:ext>
            </a:extLst>
          </p:cNvPr>
          <p:cNvPicPr>
            <a:picLocks noChangeAspect="1"/>
          </p:cNvPicPr>
          <p:nvPr/>
        </p:nvPicPr>
        <p:blipFill>
          <a:blip r:embed="rId3"/>
          <a:stretch>
            <a:fillRect/>
          </a:stretch>
        </p:blipFill>
        <p:spPr>
          <a:xfrm>
            <a:off x="336000" y="831780"/>
            <a:ext cx="11520000" cy="440435"/>
          </a:xfrm>
          <a:prstGeom prst="rect">
            <a:avLst/>
          </a:prstGeom>
        </p:spPr>
      </p:pic>
      <p:sp>
        <p:nvSpPr>
          <p:cNvPr id="17" name="Rectangle 16">
            <a:extLst>
              <a:ext uri="{FF2B5EF4-FFF2-40B4-BE49-F238E27FC236}">
                <a16:creationId xmlns:a16="http://schemas.microsoft.com/office/drawing/2014/main" id="{DD14F009-7255-94DD-1516-3DB7E6A3E324}"/>
              </a:ext>
            </a:extLst>
          </p:cNvPr>
          <p:cNvSpPr/>
          <p:nvPr/>
        </p:nvSpPr>
        <p:spPr>
          <a:xfrm>
            <a:off x="735909" y="869879"/>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324DDFA0-2F19-6653-F026-A221EF590C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61881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831780"/>
            <a:ext cx="11520000" cy="440435"/>
          </a:xfrm>
          <a:prstGeom prst="rect">
            <a:avLst/>
          </a:prstGeom>
        </p:spPr>
      </p:pic>
      <p:sp>
        <p:nvSpPr>
          <p:cNvPr id="9" name="TextBox 8">
            <a:extLst>
              <a:ext uri="{FF2B5EF4-FFF2-40B4-BE49-F238E27FC236}">
                <a16:creationId xmlns:a16="http://schemas.microsoft.com/office/drawing/2014/main" id="{F9FF4ADC-DFFA-B6A0-C6B0-25049A1A32BB}"/>
              </a:ext>
            </a:extLst>
          </p:cNvPr>
          <p:cNvSpPr txBox="1"/>
          <p:nvPr/>
        </p:nvSpPr>
        <p:spPr>
          <a:xfrm>
            <a:off x="217233" y="1769366"/>
            <a:ext cx="5274247" cy="1595309"/>
          </a:xfrm>
          <a:prstGeom prst="rect">
            <a:avLst/>
          </a:prstGeom>
          <a:noFill/>
        </p:spPr>
        <p:txBody>
          <a:bodyPr wrap="square">
            <a:spAutoFit/>
          </a:bodyPr>
          <a:lstStyle/>
          <a:p>
            <a:pPr algn="ctr">
              <a:lnSpc>
                <a:spcPct val="90000"/>
              </a:lnSpc>
              <a:spcBef>
                <a:spcPts val="1000"/>
              </a:spcBef>
            </a:pPr>
            <a:r>
              <a:rPr lang="en-US" b="1" dirty="0">
                <a:solidFill>
                  <a:srgbClr val="0070C0"/>
                </a:solidFill>
                <a:latin typeface="Frutiger LT Pro 57 Condensed" panose="020B0606020204020204" pitchFamily="34" charset="0"/>
              </a:rPr>
              <a:t>General </a:t>
            </a:r>
          </a:p>
          <a:p>
            <a:pPr>
              <a:lnSpc>
                <a:spcPct val="90000"/>
              </a:lnSpc>
              <a:spcBef>
                <a:spcPts val="1000"/>
              </a:spcBef>
            </a:pPr>
            <a:r>
              <a:rPr lang="en-US" dirty="0">
                <a:solidFill>
                  <a:srgbClr val="0070C0"/>
                </a:solidFill>
                <a:latin typeface="Frutiger LT Pro 57 Condensed" panose="020B0606020204020204" pitchFamily="34" charset="0"/>
              </a:rPr>
              <a:t>The Project manager / Inventory compiler may have set initial preferences. Sector experts can adjust these under Preferences </a:t>
            </a:r>
          </a:p>
          <a:p>
            <a:pPr>
              <a:lnSpc>
                <a:spcPct val="90000"/>
              </a:lnSpc>
              <a:spcBef>
                <a:spcPts val="1000"/>
              </a:spcBef>
            </a:pPr>
            <a:endParaRPr lang="en-US" dirty="0">
              <a:solidFill>
                <a:srgbClr val="000000"/>
              </a:solidFill>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C5A712A6-DCA0-1803-3530-34916B539CA3}"/>
              </a:ext>
            </a:extLst>
          </p:cNvPr>
          <p:cNvSpPr/>
          <p:nvPr/>
        </p:nvSpPr>
        <p:spPr>
          <a:xfrm>
            <a:off x="735909" y="869879"/>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10;&#10;Description automatically generated">
            <a:extLst>
              <a:ext uri="{FF2B5EF4-FFF2-40B4-BE49-F238E27FC236}">
                <a16:creationId xmlns:a16="http://schemas.microsoft.com/office/drawing/2014/main" id="{7E317AFE-3C5B-800C-C3D6-A9BEE365F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305" y="3093486"/>
            <a:ext cx="4320000" cy="3448302"/>
          </a:xfrm>
          <a:prstGeom prst="rect">
            <a:avLst/>
          </a:prstGeom>
          <a:ln w="3175">
            <a:solidFill>
              <a:schemeClr val="tx1"/>
            </a:solidFill>
          </a:ln>
        </p:spPr>
      </p:pic>
      <p:grpSp>
        <p:nvGrpSpPr>
          <p:cNvPr id="4" name="Group 3">
            <a:extLst>
              <a:ext uri="{FF2B5EF4-FFF2-40B4-BE49-F238E27FC236}">
                <a16:creationId xmlns:a16="http://schemas.microsoft.com/office/drawing/2014/main" id="{A2AB7BCE-3DC3-93FF-7AF6-01CE731AC0F0}"/>
              </a:ext>
            </a:extLst>
          </p:cNvPr>
          <p:cNvGrpSpPr/>
          <p:nvPr/>
        </p:nvGrpSpPr>
        <p:grpSpPr>
          <a:xfrm>
            <a:off x="5598160" y="1582509"/>
            <a:ext cx="6193623" cy="4443712"/>
            <a:chOff x="5491480" y="1782245"/>
            <a:chExt cx="6193623" cy="4443712"/>
          </a:xfrm>
        </p:grpSpPr>
        <p:sp>
          <p:nvSpPr>
            <p:cNvPr id="13" name="TextBox 12">
              <a:extLst>
                <a:ext uri="{FF2B5EF4-FFF2-40B4-BE49-F238E27FC236}">
                  <a16:creationId xmlns:a16="http://schemas.microsoft.com/office/drawing/2014/main" id="{5785C699-F760-9841-C4BF-76BAE3CB78A9}"/>
                </a:ext>
              </a:extLst>
            </p:cNvPr>
            <p:cNvSpPr txBox="1"/>
            <p:nvPr/>
          </p:nvSpPr>
          <p:spPr>
            <a:xfrm>
              <a:off x="5491480" y="1782245"/>
              <a:ext cx="5953760" cy="787010"/>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a:solidFill>
                    <a:srgbClr val="0070C0"/>
                  </a:solidFill>
                  <a:latin typeface="Frutiger LT Pro 57 Condensed" panose="020B0606020204020204" pitchFamily="34" charset="0"/>
                </a:rPr>
                <a:t> </a:t>
              </a:r>
              <a:r>
                <a:rPr lang="en-US" sz="1600" b="1">
                  <a:solidFill>
                    <a:srgbClr val="0070C0"/>
                  </a:solidFill>
                  <a:latin typeface="Frutiger LT Pro 57 Condensed" panose="020B0606020204020204" pitchFamily="34" charset="0"/>
                </a:rPr>
                <a:t>Start main application window maximized </a:t>
              </a:r>
              <a:r>
                <a:rPr lang="en-US" sz="1600">
                  <a:solidFill>
                    <a:srgbClr val="0070C0"/>
                  </a:solidFill>
                  <a:latin typeface="Frutiger LT Pro 57 Condensed" panose="020B0606020204020204" pitchFamily="34" charset="0"/>
                </a:rPr>
                <a:t>– if checked, main application window size will be automatically scaled to fit the whole available screen after starting the </a:t>
              </a:r>
              <a:r>
                <a:rPr lang="en-US" sz="1600" i="1">
                  <a:solidFill>
                    <a:srgbClr val="0070C0"/>
                  </a:solidFill>
                  <a:latin typeface="Frutiger LT Pro 57 Condensed" panose="020B0606020204020204" pitchFamily="34" charset="0"/>
                </a:rPr>
                <a:t>Software</a:t>
              </a:r>
              <a:r>
                <a:rPr lang="en-US" sz="1600">
                  <a:solidFill>
                    <a:srgbClr val="0070C0"/>
                  </a:solidFill>
                  <a:latin typeface="Frutiger LT Pro 57 Condensed" panose="020B0606020204020204" pitchFamily="34" charset="0"/>
                </a:rPr>
                <a:t>.</a:t>
              </a:r>
              <a:endParaRPr lang="en-US">
                <a:solidFill>
                  <a:srgbClr val="0070C0"/>
                </a:solidFill>
                <a:latin typeface="Frutiger LT Pro 57 Condensed" panose="020B0606020204020204" pitchFamily="34" charset="0"/>
              </a:endParaRPr>
            </a:p>
          </p:txBody>
        </p:sp>
        <p:sp>
          <p:nvSpPr>
            <p:cNvPr id="14" name="TextBox 13">
              <a:extLst>
                <a:ext uri="{FF2B5EF4-FFF2-40B4-BE49-F238E27FC236}">
                  <a16:creationId xmlns:a16="http://schemas.microsoft.com/office/drawing/2014/main" id="{488242D7-5870-2415-DC27-F2E38B7BD8C9}"/>
                </a:ext>
              </a:extLst>
            </p:cNvPr>
            <p:cNvSpPr txBox="1"/>
            <p:nvPr/>
          </p:nvSpPr>
          <p:spPr>
            <a:xfrm>
              <a:off x="5491480" y="2692882"/>
              <a:ext cx="6017741" cy="861774"/>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latin typeface="Frutiger LT Pro 57 Condensed" panose="020B0606020204020204" pitchFamily="34" charset="0"/>
                </a:rPr>
                <a:t>Prompt user on application exit </a:t>
              </a:r>
              <a:r>
                <a:rPr lang="en-US" sz="1600">
                  <a:solidFill>
                    <a:srgbClr val="0070C0"/>
                  </a:solidFill>
                  <a:latin typeface="Frutiger LT Pro 57 Condensed" panose="020B0606020204020204" pitchFamily="34" charset="0"/>
                </a:rPr>
                <a:t>– if checked, user is always prompted whether to really exit application or not.</a:t>
              </a:r>
            </a:p>
            <a:p>
              <a:endParaRPr lang="en-US">
                <a:solidFill>
                  <a:srgbClr val="0070C0"/>
                </a:solidFill>
                <a:latin typeface="Frutiger LT Pro 57 Condensed" panose="020B0606020204020204" pitchFamily="34" charset="0"/>
              </a:endParaRPr>
            </a:p>
          </p:txBody>
        </p:sp>
        <p:sp>
          <p:nvSpPr>
            <p:cNvPr id="15" name="TextBox 14">
              <a:extLst>
                <a:ext uri="{FF2B5EF4-FFF2-40B4-BE49-F238E27FC236}">
                  <a16:creationId xmlns:a16="http://schemas.microsoft.com/office/drawing/2014/main" id="{2949B559-D4ED-6C4E-4BCD-A280E80FE2B9}"/>
                </a:ext>
              </a:extLst>
            </p:cNvPr>
            <p:cNvSpPr txBox="1"/>
            <p:nvPr/>
          </p:nvSpPr>
          <p:spPr>
            <a:xfrm>
              <a:off x="5532120" y="3429000"/>
              <a:ext cx="6152983" cy="830997"/>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latin typeface="Frutiger LT Pro 57 Condensed" panose="020B0606020204020204" pitchFamily="34" charset="0"/>
                </a:rPr>
                <a:t>Show login dialog after logout </a:t>
              </a:r>
              <a:r>
                <a:rPr lang="en-US" sz="1600">
                  <a:solidFill>
                    <a:srgbClr val="0070C0"/>
                  </a:solidFill>
                  <a:latin typeface="Frutiger LT Pro 57 Condensed" panose="020B0606020204020204" pitchFamily="34" charset="0"/>
                </a:rPr>
                <a:t>– if checked, new login dialog will        appear automatically after currently logged in user logs out.</a:t>
              </a:r>
            </a:p>
            <a:p>
              <a:endParaRPr lang="en-US" sz="1600">
                <a:solidFill>
                  <a:srgbClr val="0070C0"/>
                </a:solidFill>
                <a:latin typeface="Frutiger LT Pro 57 Condensed" panose="020B0606020204020204" pitchFamily="34" charset="0"/>
              </a:endParaRPr>
            </a:p>
          </p:txBody>
        </p:sp>
        <p:sp>
          <p:nvSpPr>
            <p:cNvPr id="16" name="TextBox 15">
              <a:extLst>
                <a:ext uri="{FF2B5EF4-FFF2-40B4-BE49-F238E27FC236}">
                  <a16:creationId xmlns:a16="http://schemas.microsoft.com/office/drawing/2014/main" id="{BEED0F0D-DE24-7DBD-FA4E-27BCB0D96C46}"/>
                </a:ext>
              </a:extLst>
            </p:cNvPr>
            <p:cNvSpPr txBox="1"/>
            <p:nvPr/>
          </p:nvSpPr>
          <p:spPr>
            <a:xfrm>
              <a:off x="5532120" y="5394960"/>
              <a:ext cx="5977101"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70C0"/>
                  </a:solidFill>
                  <a:latin typeface="Frutiger LT Pro 57 Condensed" panose="020B0606020204020204" pitchFamily="34" charset="0"/>
                </a:rPr>
                <a:t>Show choose inventory year dialog after login </a:t>
              </a:r>
              <a:r>
                <a:rPr lang="en-US" sz="1600" dirty="0">
                  <a:solidFill>
                    <a:srgbClr val="0070C0"/>
                  </a:solidFill>
                  <a:latin typeface="Frutiger LT Pro 57 Condensed" panose="020B0606020204020204" pitchFamily="34" charset="0"/>
                </a:rPr>
                <a:t>– if checked, user is prompted to choose inventory year to work with. If unchecked, previously used inventory year will be activated automatically.</a:t>
              </a:r>
            </a:p>
          </p:txBody>
        </p:sp>
        <p:sp>
          <p:nvSpPr>
            <p:cNvPr id="17" name="TextBox 16">
              <a:extLst>
                <a:ext uri="{FF2B5EF4-FFF2-40B4-BE49-F238E27FC236}">
                  <a16:creationId xmlns:a16="http://schemas.microsoft.com/office/drawing/2014/main" id="{D4A4E1B8-6178-BFDF-6010-45B4F2603423}"/>
                </a:ext>
              </a:extLst>
            </p:cNvPr>
            <p:cNvSpPr txBox="1"/>
            <p:nvPr/>
          </p:nvSpPr>
          <p:spPr>
            <a:xfrm>
              <a:off x="5532120" y="4222886"/>
              <a:ext cx="5913120"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70C0"/>
                  </a:solidFill>
                  <a:latin typeface="Frutiger LT Pro 57 Condensed" panose="020B0606020204020204" pitchFamily="34" charset="0"/>
                </a:rPr>
                <a:t>Show informative message box after choosing Inventory Year </a:t>
              </a:r>
              <a:r>
                <a:rPr lang="en-US" sz="1600" dirty="0">
                  <a:solidFill>
                    <a:srgbClr val="0070C0"/>
                  </a:solidFill>
                  <a:latin typeface="Frutiger LT Pro 57 Condensed" panose="020B0606020204020204" pitchFamily="34" charset="0"/>
                </a:rPr>
                <a:t>– if checked, user is informed of currently active inventory year after user has opened/moved-to an inventory year (activated automatically or by user action).</a:t>
              </a:r>
            </a:p>
          </p:txBody>
        </p:sp>
      </p:grpSp>
      <p:sp>
        <p:nvSpPr>
          <p:cNvPr id="3" name="Rectangle 2">
            <a:extLst>
              <a:ext uri="{FF2B5EF4-FFF2-40B4-BE49-F238E27FC236}">
                <a16:creationId xmlns:a16="http://schemas.microsoft.com/office/drawing/2014/main" id="{FCF4D197-CA9F-C7E6-579C-A0F1A6F10F53}"/>
              </a:ext>
            </a:extLst>
          </p:cNvPr>
          <p:cNvSpPr/>
          <p:nvPr/>
        </p:nvSpPr>
        <p:spPr>
          <a:xfrm>
            <a:off x="1290956" y="3474245"/>
            <a:ext cx="359828" cy="18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18D9F33-3D51-8F60-C053-D64E4AD2FEB6}"/>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CBDA9E93-FE96-8CED-35D7-FAAD7DF67B9D}"/>
              </a:ext>
            </a:extLst>
          </p:cNvPr>
          <p:cNvGrpSpPr/>
          <p:nvPr/>
        </p:nvGrpSpPr>
        <p:grpSpPr>
          <a:xfrm>
            <a:off x="1615440" y="5475516"/>
            <a:ext cx="4480560" cy="798284"/>
            <a:chOff x="1615440" y="5475516"/>
            <a:chExt cx="4480560" cy="798284"/>
          </a:xfrm>
        </p:grpSpPr>
        <p:sp>
          <p:nvSpPr>
            <p:cNvPr id="5" name="TextBox 4">
              <a:extLst>
                <a:ext uri="{FF2B5EF4-FFF2-40B4-BE49-F238E27FC236}">
                  <a16:creationId xmlns:a16="http://schemas.microsoft.com/office/drawing/2014/main" id="{2FB91D92-2BC1-8D0E-960F-5DE2D7437F2C}"/>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7" name="Straight Arrow Connector 6">
              <a:extLst>
                <a:ext uri="{FF2B5EF4-FFF2-40B4-BE49-F238E27FC236}">
                  <a16:creationId xmlns:a16="http://schemas.microsoft.com/office/drawing/2014/main" id="{61186A8E-ACDA-F008-DC59-3193D690F229}"/>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pic>
        <p:nvPicPr>
          <p:cNvPr id="2" name="Graphic 1" descr="Award ribbon with star">
            <a:extLst>
              <a:ext uri="{FF2B5EF4-FFF2-40B4-BE49-F238E27FC236}">
                <a16:creationId xmlns:a16="http://schemas.microsoft.com/office/drawing/2014/main" id="{9F74951F-1983-F973-AFA4-20879EB6DA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5237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24012" y="848396"/>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268682" y="1252818"/>
            <a:ext cx="7560000" cy="5047536"/>
          </a:xfrm>
          <a:prstGeom prst="rect">
            <a:avLst/>
          </a:prstGeom>
          <a:noFill/>
        </p:spPr>
        <p:txBody>
          <a:bodyPr wrap="square">
            <a:spAutoFit/>
          </a:bodyPr>
          <a:lstStyle/>
          <a:p>
            <a:pPr algn="ctr"/>
            <a:r>
              <a:rPr lang="en-US" b="1">
                <a:solidFill>
                  <a:srgbClr val="0070C0"/>
                </a:solidFill>
                <a:latin typeface="Frutiger LT Pro 57 Condensed" panose="020B0606020204020204" pitchFamily="34" charset="0"/>
              </a:rPr>
              <a:t>Database</a:t>
            </a:r>
          </a:p>
          <a:p>
            <a:pPr algn="just"/>
            <a:endParaRPr lang="en-US" sz="1600" b="0" i="0" u="none" strike="noStrike" baseline="0">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Open last used database at application startup </a:t>
            </a:r>
            <a:r>
              <a:rPr lang="en-US" sz="1600" b="0" i="0" u="none" strike="noStrike" baseline="0">
                <a:solidFill>
                  <a:srgbClr val="0070C0"/>
                </a:solidFill>
                <a:latin typeface="Frutiger LT Pro 57 Condensed" panose="020B0606020204020204" pitchFamily="34" charset="0"/>
              </a:rPr>
              <a:t>– if checked, previous database</a:t>
            </a:r>
            <a:r>
              <a:rPr lang="en-US" sz="1600">
                <a:solidFill>
                  <a:srgbClr val="0070C0"/>
                </a:solidFill>
                <a:latin typeface="Frutiger LT Pro 57 Condensed" panose="020B0606020204020204" pitchFamily="34" charset="0"/>
              </a:rPr>
              <a:t> </a:t>
            </a:r>
            <a:r>
              <a:rPr lang="en-US" sz="1600" b="0" i="0" u="none" strike="noStrike" baseline="0">
                <a:solidFill>
                  <a:srgbClr val="0070C0"/>
                </a:solidFill>
                <a:latin typeface="Frutiger LT Pro 57 Condensed" panose="020B0606020204020204" pitchFamily="34" charset="0"/>
              </a:rPr>
              <a:t>will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automatically open at startup; otherwise user must explicitly open desired database.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Show login dialog after opening database </a:t>
            </a:r>
            <a:r>
              <a:rPr lang="en-US" sz="1600" b="0" i="0" u="none" strike="noStrike" baseline="0">
                <a:solidFill>
                  <a:srgbClr val="0070C0"/>
                </a:solidFill>
                <a:latin typeface="Frutiger LT Pro 57 Condensed" panose="020B0606020204020204" pitchFamily="34" charset="0"/>
              </a:rPr>
              <a:t>– if checked, login dialog will be displayed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automatically after opening the database file; otherwise user must explicitly open login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dialog via menu.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Show database properties dialog after opening database </a:t>
            </a:r>
            <a:r>
              <a:rPr lang="en-US" sz="1600" b="0" i="0" u="none" strike="noStrike" baseline="0">
                <a:solidFill>
                  <a:srgbClr val="0070C0"/>
                </a:solidFill>
                <a:latin typeface="Frutiger LT Pro 57 Condensed" panose="020B0606020204020204" pitchFamily="34" charset="0"/>
              </a:rPr>
              <a:t>– if checked, dialog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containing currently open database details will be shown automatically after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opening database file.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Show Open Database dialog after closing current database </a:t>
            </a:r>
            <a:r>
              <a:rPr lang="en-US" sz="1600" b="0" i="0" u="none" strike="noStrike" baseline="0">
                <a:solidFill>
                  <a:srgbClr val="0070C0"/>
                </a:solidFill>
                <a:latin typeface="Frutiger LT Pro 57 Condensed" panose="020B0606020204020204" pitchFamily="34" charset="0"/>
              </a:rPr>
              <a:t>– if checked, Open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Database dialog will be automatically shown after closing current database.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Prompt before closing current database </a:t>
            </a:r>
            <a:r>
              <a:rPr lang="en-US" sz="1600" b="0" i="0" u="none" strike="noStrike" baseline="0">
                <a:solidFill>
                  <a:srgbClr val="0070C0"/>
                </a:solidFill>
                <a:latin typeface="Frutiger LT Pro 57 Condensed" panose="020B0606020204020204" pitchFamily="34" charset="0"/>
              </a:rPr>
              <a:t>– if checked, user will be asked to confirm the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closing of the current database; otherwise the database will be closed without warning.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Prompt for backup if last backup older than N day(s) </a:t>
            </a:r>
            <a:r>
              <a:rPr lang="en-US" sz="1600" b="0" i="0" u="none" strike="noStrike" baseline="0">
                <a:solidFill>
                  <a:srgbClr val="0070C0"/>
                </a:solidFill>
                <a:latin typeface="Frutiger LT Pro 57 Condensed" panose="020B0606020204020204" pitchFamily="34" charset="0"/>
              </a:rPr>
              <a:t>– user is automatically asked to make a backup of the database if last backup is older than N day(s).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Always prompt for backup after opening database </a:t>
            </a:r>
            <a:r>
              <a:rPr lang="en-US" sz="1600" b="0" i="0" u="none" strike="noStrike" baseline="0">
                <a:solidFill>
                  <a:srgbClr val="0070C0"/>
                </a:solidFill>
                <a:latin typeface="Frutiger LT Pro 57 Condensed" panose="020B0606020204020204" pitchFamily="34" charset="0"/>
              </a:rPr>
              <a:t>– if checked, user is asked to make a backup of the database every time the database is open, no matter how old the last backup. </a:t>
            </a:r>
          </a:p>
        </p:txBody>
      </p:sp>
      <p:pic>
        <p:nvPicPr>
          <p:cNvPr id="21" name="Picture 20" descr="A screenshot of a computer&#10;&#10;Description automatically generated">
            <a:extLst>
              <a:ext uri="{FF2B5EF4-FFF2-40B4-BE49-F238E27FC236}">
                <a16:creationId xmlns:a16="http://schemas.microsoft.com/office/drawing/2014/main" id="{3EBF2C8E-9EF1-DDF2-BCB8-C76AD67957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000" y="1862911"/>
            <a:ext cx="4320000" cy="3459813"/>
          </a:xfrm>
          <a:prstGeom prst="rect">
            <a:avLst/>
          </a:prstGeom>
          <a:ln w="3175">
            <a:solidFill>
              <a:schemeClr val="tx1"/>
            </a:solidFill>
          </a:ln>
        </p:spPr>
      </p:pic>
      <p:sp>
        <p:nvSpPr>
          <p:cNvPr id="5" name="Title 1">
            <a:extLst>
              <a:ext uri="{FF2B5EF4-FFF2-40B4-BE49-F238E27FC236}">
                <a16:creationId xmlns:a16="http://schemas.microsoft.com/office/drawing/2014/main" id="{BCA48A7C-5BC5-4797-A203-0F89928CF762}"/>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grpSp>
        <p:nvGrpSpPr>
          <p:cNvPr id="2" name="Group 1">
            <a:extLst>
              <a:ext uri="{FF2B5EF4-FFF2-40B4-BE49-F238E27FC236}">
                <a16:creationId xmlns:a16="http://schemas.microsoft.com/office/drawing/2014/main" id="{36F88400-FFD9-01EA-1BED-F80882E7671F}"/>
              </a:ext>
            </a:extLst>
          </p:cNvPr>
          <p:cNvGrpSpPr/>
          <p:nvPr/>
        </p:nvGrpSpPr>
        <p:grpSpPr>
          <a:xfrm>
            <a:off x="8168640" y="4180116"/>
            <a:ext cx="4480560" cy="798284"/>
            <a:chOff x="1615440" y="5475516"/>
            <a:chExt cx="4480560" cy="798284"/>
          </a:xfrm>
        </p:grpSpPr>
        <p:sp>
          <p:nvSpPr>
            <p:cNvPr id="3" name="TextBox 2">
              <a:extLst>
                <a:ext uri="{FF2B5EF4-FFF2-40B4-BE49-F238E27FC236}">
                  <a16:creationId xmlns:a16="http://schemas.microsoft.com/office/drawing/2014/main" id="{676AB343-11CA-6641-4BB8-CAC0ECEA91FE}"/>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4" name="Straight Arrow Connector 3">
              <a:extLst>
                <a:ext uri="{FF2B5EF4-FFF2-40B4-BE49-F238E27FC236}">
                  <a16:creationId xmlns:a16="http://schemas.microsoft.com/office/drawing/2014/main" id="{5A9E632B-065E-07A1-09A8-CA281C17AD9F}"/>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pic>
        <p:nvPicPr>
          <p:cNvPr id="7" name="Graphic 6" descr="Award ribbon with star">
            <a:extLst>
              <a:ext uri="{FF2B5EF4-FFF2-40B4-BE49-F238E27FC236}">
                <a16:creationId xmlns:a16="http://schemas.microsoft.com/office/drawing/2014/main" id="{15157397-C5E1-3683-D5AD-69244B1D20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62264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790544"/>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34241" y="819028"/>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308724" y="1265140"/>
            <a:ext cx="7200000" cy="4680000"/>
          </a:xfrm>
          <a:prstGeom prst="rect">
            <a:avLst/>
          </a:prstGeom>
          <a:noFill/>
        </p:spPr>
        <p:txBody>
          <a:bodyPr wrap="square">
            <a:spAutoFit/>
          </a:bodyPr>
          <a:lstStyle/>
          <a:p>
            <a:pPr algn="ctr"/>
            <a:r>
              <a:rPr lang="en-US" b="1">
                <a:solidFill>
                  <a:srgbClr val="0070C0"/>
                </a:solidFill>
                <a:latin typeface="Frutiger LT Pro 57 Condensed" panose="020B0606020204020204" pitchFamily="34" charset="0"/>
              </a:rPr>
              <a:t>Worksheets</a:t>
            </a:r>
          </a:p>
          <a:p>
            <a:pPr algn="l"/>
            <a:endParaRPr lang="en-US" sz="1800" b="0" i="0" u="none" strike="noStrike" baseline="0">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Open worksheets window after login </a:t>
            </a:r>
            <a:r>
              <a:rPr lang="en-US" sz="1600" b="0" i="0" u="none" strike="noStrike" baseline="0">
                <a:solidFill>
                  <a:srgbClr val="0070C0"/>
                </a:solidFill>
                <a:latin typeface="Frutiger LT Pro 57 Condensed" panose="020B0606020204020204" pitchFamily="34" charset="0"/>
              </a:rPr>
              <a:t>– if checked, window containing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worksheets will be automatically open after user login; otherwise user must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open worksheets window via menu.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Open worksheets window maximized </a:t>
            </a:r>
            <a:r>
              <a:rPr lang="en-US" sz="1600" b="0" i="0" u="none" strike="noStrike" baseline="0">
                <a:solidFill>
                  <a:srgbClr val="0070C0"/>
                </a:solidFill>
                <a:latin typeface="Frutiger LT Pro 57 Condensed" panose="020B0606020204020204" pitchFamily="34" charset="0"/>
              </a:rPr>
              <a:t>– if checked, worksheets window will automatically scale to fit main application window.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Expand full IPCC 2006 category structure by default </a:t>
            </a:r>
            <a:r>
              <a:rPr lang="en-US" sz="1600" b="0" i="0" u="none" strike="noStrike" baseline="0">
                <a:solidFill>
                  <a:srgbClr val="0070C0"/>
                </a:solidFill>
                <a:latin typeface="Frutiger LT Pro 57 Condensed" panose="020B0606020204020204" pitchFamily="34" charset="0"/>
              </a:rPr>
              <a:t>– if checked, tree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containing 2006 IPCC hierarchy will be expanded automatically to show the whole hierarchy; otherwise only main sectors will be shown initially.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Automatically navigate to last visited IPCC 2006 Category </a:t>
            </a:r>
            <a:r>
              <a:rPr lang="en-US" sz="1600" b="0" i="0" u="none" strike="noStrike" baseline="0">
                <a:solidFill>
                  <a:srgbClr val="0070C0"/>
                </a:solidFill>
                <a:latin typeface="Frutiger LT Pro 57 Condensed" panose="020B0606020204020204" pitchFamily="34" charset="0"/>
              </a:rPr>
              <a:t>– if checked, last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visited IPCC category will be automatically selected upon opening the Worksheet window.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Maximum numbers of decimal places </a:t>
            </a:r>
            <a:r>
              <a:rPr lang="en-US" sz="1600" b="0" i="0" u="none" strike="noStrike" baseline="0">
                <a:solidFill>
                  <a:srgbClr val="0070C0"/>
                </a:solidFill>
                <a:latin typeface="Frutiger LT Pro 57 Condensed" panose="020B0606020204020204" pitchFamily="34" charset="0"/>
              </a:rPr>
              <a:t>– defines maximum numbers of decimal places for numbers to be displayed in calculation sheets (worksheet grids).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Zero padding </a:t>
            </a:r>
            <a:r>
              <a:rPr lang="en-US" sz="1600" b="0" i="0" u="none" strike="noStrike" baseline="0">
                <a:solidFill>
                  <a:srgbClr val="0070C0"/>
                </a:solidFill>
                <a:latin typeface="Frutiger LT Pro 57 Condensed" panose="020B0606020204020204" pitchFamily="34" charset="0"/>
              </a:rPr>
              <a:t>– if checked all decimal numbers in grids will be zero-aligned. E.g. 0.1 will become 0.10000 - padded with zeros up to the maximum number of decimal places – 5 in this case. </a:t>
            </a:r>
          </a:p>
        </p:txBody>
      </p:sp>
      <p:pic>
        <p:nvPicPr>
          <p:cNvPr id="4" name="Picture 3" descr="A screenshot of a computer&#10;&#10;Description automatically generated">
            <a:extLst>
              <a:ext uri="{FF2B5EF4-FFF2-40B4-BE49-F238E27FC236}">
                <a16:creationId xmlns:a16="http://schemas.microsoft.com/office/drawing/2014/main" id="{1EC850BD-735A-749F-7B9F-BBD2B7E8F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000" y="1851614"/>
            <a:ext cx="4320000" cy="3448859"/>
          </a:xfrm>
          <a:prstGeom prst="rect">
            <a:avLst/>
          </a:prstGeom>
          <a:ln w="3175">
            <a:solidFill>
              <a:schemeClr val="tx1"/>
            </a:solidFill>
          </a:ln>
        </p:spPr>
      </p:pic>
      <p:grpSp>
        <p:nvGrpSpPr>
          <p:cNvPr id="8" name="Group 7">
            <a:extLst>
              <a:ext uri="{FF2B5EF4-FFF2-40B4-BE49-F238E27FC236}">
                <a16:creationId xmlns:a16="http://schemas.microsoft.com/office/drawing/2014/main" id="{DDF0120E-6CBF-5C50-C9FE-9E726D29DDCE}"/>
              </a:ext>
            </a:extLst>
          </p:cNvPr>
          <p:cNvGrpSpPr/>
          <p:nvPr/>
        </p:nvGrpSpPr>
        <p:grpSpPr>
          <a:xfrm>
            <a:off x="8168640" y="4180116"/>
            <a:ext cx="4480560" cy="798284"/>
            <a:chOff x="1615440" y="5475516"/>
            <a:chExt cx="4480560" cy="798284"/>
          </a:xfrm>
        </p:grpSpPr>
        <p:sp>
          <p:nvSpPr>
            <p:cNvPr id="9" name="TextBox 8">
              <a:extLst>
                <a:ext uri="{FF2B5EF4-FFF2-40B4-BE49-F238E27FC236}">
                  <a16:creationId xmlns:a16="http://schemas.microsoft.com/office/drawing/2014/main" id="{18484B41-B720-11F8-5BE8-7F945E2BE6F0}"/>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11" name="Straight Arrow Connector 10">
              <a:extLst>
                <a:ext uri="{FF2B5EF4-FFF2-40B4-BE49-F238E27FC236}">
                  <a16:creationId xmlns:a16="http://schemas.microsoft.com/office/drawing/2014/main" id="{86C27945-CF08-EED6-196B-249C51B945E9}"/>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2" name="Title 1">
            <a:extLst>
              <a:ext uri="{FF2B5EF4-FFF2-40B4-BE49-F238E27FC236}">
                <a16:creationId xmlns:a16="http://schemas.microsoft.com/office/drawing/2014/main" id="{4BBF95C2-FDF1-1126-1B9D-16265232487E}"/>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3412C828-879E-04EC-30FD-92294F513D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745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796662"/>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03150" y="830513"/>
            <a:ext cx="1080000" cy="39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362361" y="1729023"/>
            <a:ext cx="6012000" cy="3847207"/>
          </a:xfrm>
          <a:prstGeom prst="rect">
            <a:avLst/>
          </a:prstGeom>
          <a:noFill/>
        </p:spPr>
        <p:txBody>
          <a:bodyPr wrap="square">
            <a:spAutoFit/>
          </a:bodyPr>
          <a:lstStyle/>
          <a:p>
            <a:pPr algn="ctr"/>
            <a:r>
              <a:rPr lang="en-US" b="1" dirty="0">
                <a:solidFill>
                  <a:srgbClr val="0070C0"/>
                </a:solidFill>
                <a:latin typeface="Frutiger LT Pro 57 Condensed" panose="020B0606020204020204" pitchFamily="34" charset="0"/>
              </a:rPr>
              <a:t>Reports</a:t>
            </a:r>
          </a:p>
          <a:p>
            <a:pPr algn="l"/>
            <a:endParaRPr lang="en-US" sz="18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600" b="1" i="0" u="none" strike="noStrike" baseline="0" dirty="0">
                <a:solidFill>
                  <a:srgbClr val="0070C0"/>
                </a:solidFill>
                <a:latin typeface="Frutiger LT Pro 57 Condensed" panose="020B0606020204020204" pitchFamily="34" charset="0"/>
              </a:rPr>
              <a:t>Default number of decimal places </a:t>
            </a:r>
            <a:r>
              <a:rPr lang="en-US" sz="1600" b="0" i="0" u="none" strike="noStrike" baseline="0" dirty="0">
                <a:solidFill>
                  <a:srgbClr val="0070C0"/>
                </a:solidFill>
                <a:latin typeface="Frutiger LT Pro 57 Condensed" panose="020B0606020204020204" pitchFamily="34" charset="0"/>
              </a:rPr>
              <a:t>– numbers in reports will be automatically rounded according to defined number of decimal places here. </a:t>
            </a:r>
          </a:p>
          <a:p>
            <a:pPr marL="285750" indent="-285750" algn="just">
              <a:buFont typeface="Arial" panose="020B0604020202020204" pitchFamily="34" charset="0"/>
              <a:buChar char="•"/>
            </a:pPr>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endParaRPr lang="en-US" sz="160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600" b="1" i="0" u="none" strike="noStrike" baseline="0" dirty="0">
                <a:solidFill>
                  <a:srgbClr val="0070C0"/>
                </a:solidFill>
                <a:latin typeface="Frutiger LT Pro 57 Condensed" panose="020B0606020204020204" pitchFamily="34" charset="0"/>
              </a:rPr>
              <a:t>Zero padding </a:t>
            </a:r>
            <a:r>
              <a:rPr lang="en-US" sz="1600" b="0" i="0" u="none" strike="noStrike" baseline="0" dirty="0">
                <a:solidFill>
                  <a:srgbClr val="0070C0"/>
                </a:solidFill>
                <a:latin typeface="Frutiger LT Pro 57 Condensed" panose="020B0606020204020204" pitchFamily="34" charset="0"/>
              </a:rPr>
              <a:t>– if checked all decimal numbers in grids will be zero-aligned. E.g. 0.1 will become 0.100 - padded with zeros up to the maximum number of decimal places – 3 in this case.</a:t>
            </a:r>
          </a:p>
          <a:p>
            <a:pPr algn="just"/>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600" b="1" i="0" u="none" strike="noStrike" baseline="0" dirty="0">
                <a:solidFill>
                  <a:srgbClr val="0070C0"/>
                </a:solidFill>
                <a:latin typeface="Frutiger LT Pro 57 Condensed" panose="020B0606020204020204" pitchFamily="34" charset="0"/>
              </a:rPr>
              <a:t>Open report windows maximized </a:t>
            </a:r>
            <a:r>
              <a:rPr lang="en-US" sz="1600" b="0" i="0" u="none" strike="noStrike" baseline="0" dirty="0">
                <a:solidFill>
                  <a:srgbClr val="0070C0"/>
                </a:solidFill>
                <a:latin typeface="Frutiger LT Pro 57 Condensed" panose="020B0606020204020204" pitchFamily="34" charset="0"/>
              </a:rPr>
              <a:t>- if checked, reporting windows will automatically scale to fit main application window. </a:t>
            </a:r>
          </a:p>
        </p:txBody>
      </p:sp>
      <p:pic>
        <p:nvPicPr>
          <p:cNvPr id="5" name="Picture 4" descr="A screenshot of a computer application&#10;&#10;Description automatically generated">
            <a:extLst>
              <a:ext uri="{FF2B5EF4-FFF2-40B4-BE49-F238E27FC236}">
                <a16:creationId xmlns:a16="http://schemas.microsoft.com/office/drawing/2014/main" id="{34E604C0-C8EE-B9E9-079D-5CFB97B3D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119" y="1943465"/>
            <a:ext cx="4958899" cy="3847207"/>
          </a:xfrm>
          <a:prstGeom prst="rect">
            <a:avLst/>
          </a:prstGeom>
          <a:ln w="3175">
            <a:solidFill>
              <a:schemeClr val="tx1"/>
            </a:solidFill>
          </a:ln>
        </p:spPr>
      </p:pic>
      <p:sp>
        <p:nvSpPr>
          <p:cNvPr id="7" name="Rectangle 6">
            <a:extLst>
              <a:ext uri="{FF2B5EF4-FFF2-40B4-BE49-F238E27FC236}">
                <a16:creationId xmlns:a16="http://schemas.microsoft.com/office/drawing/2014/main" id="{A0351FE0-1E2D-5911-4A89-C51461989662}"/>
              </a:ext>
            </a:extLst>
          </p:cNvPr>
          <p:cNvSpPr/>
          <p:nvPr/>
        </p:nvSpPr>
        <p:spPr>
          <a:xfrm>
            <a:off x="8243113" y="2310354"/>
            <a:ext cx="360000" cy="18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8784824-9F8D-A426-D107-33836C428BCE}"/>
              </a:ext>
            </a:extLst>
          </p:cNvPr>
          <p:cNvGrpSpPr/>
          <p:nvPr/>
        </p:nvGrpSpPr>
        <p:grpSpPr>
          <a:xfrm>
            <a:off x="990600" y="2990281"/>
            <a:ext cx="5383761" cy="930952"/>
            <a:chOff x="942789" y="3108788"/>
            <a:chExt cx="4777291" cy="1077218"/>
          </a:xfrm>
        </p:grpSpPr>
        <p:pic>
          <p:nvPicPr>
            <p:cNvPr id="8" name="Graphic 7" descr="Lightbulb with solid fill">
              <a:extLst>
                <a:ext uri="{FF2B5EF4-FFF2-40B4-BE49-F238E27FC236}">
                  <a16:creationId xmlns:a16="http://schemas.microsoft.com/office/drawing/2014/main" id="{14D708F3-8FAB-9A7B-1000-EE00AF2EB6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789" y="3129005"/>
              <a:ext cx="535780" cy="599989"/>
            </a:xfrm>
            <a:prstGeom prst="rect">
              <a:avLst/>
            </a:prstGeom>
          </p:spPr>
        </p:pic>
        <p:sp>
          <p:nvSpPr>
            <p:cNvPr id="9" name="TextBox 8">
              <a:extLst>
                <a:ext uri="{FF2B5EF4-FFF2-40B4-BE49-F238E27FC236}">
                  <a16:creationId xmlns:a16="http://schemas.microsoft.com/office/drawing/2014/main" id="{486E8FCA-F72A-7131-A015-D812F51C2B72}"/>
                </a:ext>
              </a:extLst>
            </p:cNvPr>
            <p:cNvSpPr txBox="1"/>
            <p:nvPr/>
          </p:nvSpPr>
          <p:spPr>
            <a:xfrm>
              <a:off x="1422400" y="3108788"/>
              <a:ext cx="4297680" cy="1077218"/>
            </a:xfrm>
            <a:prstGeom prst="rect">
              <a:avLst/>
            </a:prstGeom>
            <a:noFill/>
          </p:spPr>
          <p:txBody>
            <a:bodyPr wrap="square" rtlCol="0">
              <a:spAutoFit/>
            </a:bodyPr>
            <a:lstStyle/>
            <a:p>
              <a:pPr algn="just"/>
              <a:r>
                <a:rPr lang="en-US" sz="1600" b="1" dirty="0">
                  <a:solidFill>
                    <a:srgbClr val="FF0000"/>
                  </a:solidFill>
                  <a:latin typeface="Frutiger LT Pro 57 Condensed" panose="020B0606020204020204" pitchFamily="34" charset="0"/>
                </a:rPr>
                <a:t>Important</a:t>
              </a:r>
              <a:r>
                <a:rPr lang="en-US" sz="1600" b="1" dirty="0">
                  <a:solidFill>
                    <a:srgbClr val="5492CD"/>
                  </a:solidFill>
                  <a:latin typeface="Frutiger LT Pro 57 Condensed" panose="020B0606020204020204" pitchFamily="34" charset="0"/>
                </a:rPr>
                <a:t> </a:t>
              </a:r>
              <a:r>
                <a:rPr lang="en-US" sz="1600" dirty="0">
                  <a:solidFill>
                    <a:srgbClr val="5492CD"/>
                  </a:solidFill>
                  <a:latin typeface="Frutiger LT Pro 57 Condensed" panose="020B0606020204020204" pitchFamily="34" charset="0"/>
                </a:rPr>
                <a:t> According to </a:t>
              </a:r>
              <a:r>
                <a:rPr lang="en-GB" sz="1600" dirty="0" err="1">
                  <a:solidFill>
                    <a:srgbClr val="5492CD"/>
                  </a:solidFill>
                  <a:latin typeface="Frutiger LT Pro 57 Condensed" panose="020B0606020204020204" pitchFamily="34" charset="0"/>
                </a:rPr>
                <a:t>WindowsOS</a:t>
              </a:r>
              <a:r>
                <a:rPr lang="en-GB" sz="1600" dirty="0">
                  <a:solidFill>
                    <a:srgbClr val="5492CD"/>
                  </a:solidFill>
                  <a:latin typeface="Frutiger LT Pro 57 Condensed" panose="020B0606020204020204" pitchFamily="34" charset="0"/>
                </a:rPr>
                <a:t> Control Panel / Regional Settings in </a:t>
              </a:r>
              <a:r>
                <a:rPr lang="en-US" sz="1600" dirty="0">
                  <a:solidFill>
                    <a:srgbClr val="5492CD"/>
                  </a:solidFill>
                  <a:latin typeface="Frutiger LT Pro 57 Condensed" panose="020B0606020204020204" pitchFamily="34" charset="0"/>
                </a:rPr>
                <a:t>the computer, the Software requires the use of a period (.) or a comma (,) as decimal separator.</a:t>
              </a:r>
            </a:p>
          </p:txBody>
        </p:sp>
      </p:grpSp>
      <p:grpSp>
        <p:nvGrpSpPr>
          <p:cNvPr id="2" name="Group 1">
            <a:extLst>
              <a:ext uri="{FF2B5EF4-FFF2-40B4-BE49-F238E27FC236}">
                <a16:creationId xmlns:a16="http://schemas.microsoft.com/office/drawing/2014/main" id="{8A94B838-2685-77A4-1133-3D562F639514}"/>
              </a:ext>
            </a:extLst>
          </p:cNvPr>
          <p:cNvGrpSpPr/>
          <p:nvPr/>
        </p:nvGrpSpPr>
        <p:grpSpPr>
          <a:xfrm>
            <a:off x="7664216" y="4691831"/>
            <a:ext cx="4480560" cy="798284"/>
            <a:chOff x="1615440" y="5475516"/>
            <a:chExt cx="4480560" cy="798284"/>
          </a:xfrm>
        </p:grpSpPr>
        <p:sp>
          <p:nvSpPr>
            <p:cNvPr id="4" name="TextBox 3">
              <a:extLst>
                <a:ext uri="{FF2B5EF4-FFF2-40B4-BE49-F238E27FC236}">
                  <a16:creationId xmlns:a16="http://schemas.microsoft.com/office/drawing/2014/main" id="{A99C2C09-014D-07B5-D2CD-AC4466B3C698}"/>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11" name="Straight Arrow Connector 10">
              <a:extLst>
                <a:ext uri="{FF2B5EF4-FFF2-40B4-BE49-F238E27FC236}">
                  <a16:creationId xmlns:a16="http://schemas.microsoft.com/office/drawing/2014/main" id="{F9EDC560-AF2F-FC23-EA1D-CFE8C8EC7508}"/>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13" name="Title 1">
            <a:extLst>
              <a:ext uri="{FF2B5EF4-FFF2-40B4-BE49-F238E27FC236}">
                <a16:creationId xmlns:a16="http://schemas.microsoft.com/office/drawing/2014/main" id="{DE663856-E1F6-137F-3930-78DAA280C74B}"/>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12" name="Graphic 11" descr="Award ribbon with star">
            <a:extLst>
              <a:ext uri="{FF2B5EF4-FFF2-40B4-BE49-F238E27FC236}">
                <a16:creationId xmlns:a16="http://schemas.microsoft.com/office/drawing/2014/main" id="{320A5F5C-C3A2-B9FA-716D-39D5A2404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398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15681" y="834477"/>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308724" y="2129131"/>
            <a:ext cx="6120000" cy="3240000"/>
          </a:xfrm>
          <a:prstGeom prst="rect">
            <a:avLst/>
          </a:prstGeom>
          <a:noFill/>
        </p:spPr>
        <p:txBody>
          <a:bodyPr wrap="square">
            <a:spAutoFit/>
          </a:bodyPr>
          <a:lstStyle/>
          <a:p>
            <a:pPr algn="ctr"/>
            <a:r>
              <a:rPr lang="en-US" b="1" dirty="0">
                <a:solidFill>
                  <a:srgbClr val="0070C0"/>
                </a:solidFill>
                <a:latin typeface="Frutiger LT Pro 57 Condensed" panose="020B0606020204020204" pitchFamily="34" charset="0"/>
              </a:rPr>
              <a:t>Inventory year</a:t>
            </a:r>
          </a:p>
          <a:p>
            <a:pPr algn="just"/>
            <a:endParaRPr lang="en-US" b="1"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dirty="0">
                <a:solidFill>
                  <a:srgbClr val="0070C0"/>
                </a:solidFill>
                <a:latin typeface="Frutiger LT Pro 57 Condensed" panose="020B0606020204020204" pitchFamily="34" charset="0"/>
              </a:rPr>
              <a:t>The project manager already set the inventory year time series prior to distributing the database – see </a:t>
            </a:r>
            <a:r>
              <a:rPr lang="en-US" i="1" dirty="0">
                <a:solidFill>
                  <a:srgbClr val="0070C0"/>
                </a:solidFill>
                <a:latin typeface="Frutiger LT Pro 57 Condensed" panose="020B0606020204020204" pitchFamily="34" charset="0"/>
              </a:rPr>
              <a:t>First Run</a:t>
            </a:r>
            <a:r>
              <a:rPr lang="en-US" dirty="0">
                <a:solidFill>
                  <a:srgbClr val="0070C0"/>
                </a:solidFill>
                <a:latin typeface="Frutiger LT Pro 57 Condensed" panose="020B0606020204020204" pitchFamily="34" charset="0"/>
              </a:rPr>
              <a:t>.  </a:t>
            </a:r>
          </a:p>
          <a:p>
            <a:pPr marL="285750" indent="-285750" algn="just">
              <a:buFont typeface="Arial" panose="020B0604020202020204" pitchFamily="34" charset="0"/>
              <a:buChar char="•"/>
            </a:pPr>
            <a:endParaRPr lang="en-US"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dirty="0">
                <a:solidFill>
                  <a:srgbClr val="0070C0"/>
                </a:solidFill>
                <a:latin typeface="Frutiger LT Pro 57 Condensed" panose="020B0606020204020204" pitchFamily="34" charset="0"/>
              </a:rPr>
              <a:t>Should you want to change this (</a:t>
            </a:r>
            <a:r>
              <a:rPr lang="en-US" dirty="0" err="1">
                <a:solidFill>
                  <a:srgbClr val="0070C0"/>
                </a:solidFill>
                <a:latin typeface="Frutiger LT Pro 57 Condensed" panose="020B0606020204020204" pitchFamily="34" charset="0"/>
              </a:rPr>
              <a:t>e.g</a:t>
            </a:r>
            <a:r>
              <a:rPr lang="en-US" dirty="0">
                <a:solidFill>
                  <a:srgbClr val="0070C0"/>
                </a:solidFill>
                <a:latin typeface="Frutiger LT Pro 57 Condensed" panose="020B0606020204020204" pitchFamily="34" charset="0"/>
              </a:rPr>
              <a:t> to include later years) you can.</a:t>
            </a:r>
          </a:p>
          <a:p>
            <a:pPr marL="285750" indent="-285750" algn="just">
              <a:buFont typeface="Arial" panose="020B0604020202020204" pitchFamily="34" charset="0"/>
              <a:buChar char="•"/>
            </a:pPr>
            <a:endParaRPr lang="en-US"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dirty="0">
                <a:solidFill>
                  <a:srgbClr val="0070C0"/>
                </a:solidFill>
                <a:latin typeface="Frutiger LT Pro 57 Condensed" panose="020B0606020204020204" pitchFamily="34" charset="0"/>
              </a:rPr>
              <a:t>A change in the </a:t>
            </a:r>
            <a:r>
              <a:rPr lang="en-US" i="1" dirty="0">
                <a:solidFill>
                  <a:srgbClr val="0070C0"/>
                </a:solidFill>
                <a:latin typeface="Frutiger LT Pro 57 Condensed" panose="020B0606020204020204" pitchFamily="34" charset="0"/>
              </a:rPr>
              <a:t>Inventory Year</a:t>
            </a:r>
            <a:r>
              <a:rPr lang="en-US" dirty="0">
                <a:solidFill>
                  <a:srgbClr val="0070C0"/>
                </a:solidFill>
                <a:latin typeface="Frutiger LT Pro 57 Condensed" panose="020B0606020204020204" pitchFamily="34" charset="0"/>
              </a:rPr>
              <a:t> panel shall be coordinated with the project manager given the manager can import data for inventory years set in its database only.</a:t>
            </a:r>
            <a:endParaRPr lang="en-US" sz="1600" b="0" i="0" u="none" strike="noStrike" baseline="0" dirty="0">
              <a:solidFill>
                <a:srgbClr val="0070C0"/>
              </a:solidFill>
              <a:latin typeface="Frutiger LT Pro 57 Condensed" panose="020B0606020204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3C4F8E9C-7D72-745D-CD43-50DF64108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123" y="1969443"/>
            <a:ext cx="4320000" cy="3458701"/>
          </a:xfrm>
          <a:prstGeom prst="rect">
            <a:avLst/>
          </a:prstGeom>
        </p:spPr>
      </p:pic>
      <p:grpSp>
        <p:nvGrpSpPr>
          <p:cNvPr id="2" name="Group 1">
            <a:extLst>
              <a:ext uri="{FF2B5EF4-FFF2-40B4-BE49-F238E27FC236}">
                <a16:creationId xmlns:a16="http://schemas.microsoft.com/office/drawing/2014/main" id="{1D243F5D-CAAB-336A-EDBC-426A90101E20}"/>
              </a:ext>
            </a:extLst>
          </p:cNvPr>
          <p:cNvGrpSpPr/>
          <p:nvPr/>
        </p:nvGrpSpPr>
        <p:grpSpPr>
          <a:xfrm>
            <a:off x="7322962" y="4260031"/>
            <a:ext cx="4480560" cy="798284"/>
            <a:chOff x="1615440" y="5475516"/>
            <a:chExt cx="4480560" cy="798284"/>
          </a:xfrm>
        </p:grpSpPr>
        <p:sp>
          <p:nvSpPr>
            <p:cNvPr id="3" name="TextBox 2">
              <a:extLst>
                <a:ext uri="{FF2B5EF4-FFF2-40B4-BE49-F238E27FC236}">
                  <a16:creationId xmlns:a16="http://schemas.microsoft.com/office/drawing/2014/main" id="{8619B459-5439-21FF-74C2-9CA9C76A58CF}"/>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5" name="Straight Arrow Connector 4">
              <a:extLst>
                <a:ext uri="{FF2B5EF4-FFF2-40B4-BE49-F238E27FC236}">
                  <a16:creationId xmlns:a16="http://schemas.microsoft.com/office/drawing/2014/main" id="{6BE090ED-6685-1015-77EB-94D5B9C1426C}"/>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8" name="Title 1">
            <a:extLst>
              <a:ext uri="{FF2B5EF4-FFF2-40B4-BE49-F238E27FC236}">
                <a16:creationId xmlns:a16="http://schemas.microsoft.com/office/drawing/2014/main" id="{DCB04523-3C30-B531-B824-34CD70925688}"/>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7" name="Graphic 6" descr="Award ribbon with star">
            <a:extLst>
              <a:ext uri="{FF2B5EF4-FFF2-40B4-BE49-F238E27FC236}">
                <a16:creationId xmlns:a16="http://schemas.microsoft.com/office/drawing/2014/main" id="{041D19AD-754A-5E80-D360-898CDC66BA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13995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06F1B-1673-6BE6-F5C5-4254C8CB92E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2E2C29A-EC71-A03A-7976-168B330304A1}"/>
              </a:ext>
            </a:extLst>
          </p:cNvPr>
          <p:cNvPicPr>
            <a:picLocks noChangeAspect="1"/>
          </p:cNvPicPr>
          <p:nvPr/>
        </p:nvPicPr>
        <p:blipFill>
          <a:blip r:embed="rId2"/>
          <a:stretch>
            <a:fillRect/>
          </a:stretch>
        </p:blipFill>
        <p:spPr>
          <a:xfrm>
            <a:off x="336000" y="815536"/>
            <a:ext cx="11520000" cy="440437"/>
          </a:xfrm>
          <a:prstGeom prst="rect">
            <a:avLst/>
          </a:prstGeom>
        </p:spPr>
      </p:pic>
      <p:sp>
        <p:nvSpPr>
          <p:cNvPr id="10" name="Rectangle 9">
            <a:extLst>
              <a:ext uri="{FF2B5EF4-FFF2-40B4-BE49-F238E27FC236}">
                <a16:creationId xmlns:a16="http://schemas.microsoft.com/office/drawing/2014/main" id="{F7447971-B858-B2D6-001F-60A4BBD4DB6F}"/>
              </a:ext>
            </a:extLst>
          </p:cNvPr>
          <p:cNvSpPr/>
          <p:nvPr/>
        </p:nvSpPr>
        <p:spPr>
          <a:xfrm>
            <a:off x="733750" y="853635"/>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214E1AC-7F1F-ECE4-9AD3-5E9BDA7D62F8}"/>
              </a:ext>
            </a:extLst>
          </p:cNvPr>
          <p:cNvSpPr txBox="1"/>
          <p:nvPr/>
        </p:nvSpPr>
        <p:spPr>
          <a:xfrm>
            <a:off x="308724" y="1542223"/>
            <a:ext cx="6109875" cy="4524315"/>
          </a:xfrm>
          <a:prstGeom prst="rect">
            <a:avLst/>
          </a:prstGeom>
          <a:noFill/>
        </p:spPr>
        <p:txBody>
          <a:bodyPr wrap="square">
            <a:spAutoFit/>
          </a:bodyPr>
          <a:lstStyle/>
          <a:p>
            <a:pPr algn="ctr"/>
            <a:r>
              <a:rPr lang="en-US" b="1" dirty="0">
                <a:solidFill>
                  <a:srgbClr val="0070C0"/>
                </a:solidFill>
                <a:latin typeface="Frutiger LT Pro 57 Condensed" panose="020B0606020204020204" pitchFamily="34" charset="0"/>
              </a:rPr>
              <a:t>Grid</a:t>
            </a:r>
          </a:p>
          <a:p>
            <a:endParaRPr lang="en-US" b="1" dirty="0">
              <a:solidFill>
                <a:srgbClr val="0070C0"/>
              </a:solidFill>
              <a:latin typeface="Frutiger LT Pro 57 Condensed" panose="020B0606020204020204" pitchFamily="34" charset="0"/>
            </a:endParaRPr>
          </a:p>
          <a:p>
            <a:pPr algn="just"/>
            <a:r>
              <a:rPr lang="en-US" dirty="0">
                <a:solidFill>
                  <a:srgbClr val="0070C0"/>
                </a:solidFill>
                <a:latin typeface="Frutiger LT Pro 57 Condensed" panose="020B0606020204020204" pitchFamily="34" charset="0"/>
              </a:rPr>
              <a:t>Users have the ability to modify the appearance of the</a:t>
            </a:r>
            <a:r>
              <a:rPr lang="en-US" i="1" dirty="0">
                <a:solidFill>
                  <a:srgbClr val="0070C0"/>
                </a:solidFill>
                <a:latin typeface="Frutiger LT Pro 57 Condensed" panose="020B0606020204020204" pitchFamily="34" charset="0"/>
              </a:rPr>
              <a:t> Software</a:t>
            </a:r>
            <a:r>
              <a:rPr lang="en-US" dirty="0">
                <a:solidFill>
                  <a:srgbClr val="0070C0"/>
                </a:solidFill>
                <a:latin typeface="Frutiger LT Pro 57 Condensed" panose="020B0606020204020204" pitchFamily="34" charset="0"/>
              </a:rPr>
              <a:t>, based on their personal preferences</a:t>
            </a:r>
          </a:p>
          <a:p>
            <a:pPr algn="just"/>
            <a:endParaRPr lang="en-US" b="1"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800" b="1" i="0" u="none" strike="noStrike" baseline="0" dirty="0">
                <a:solidFill>
                  <a:srgbClr val="0070C0"/>
                </a:solidFill>
                <a:latin typeface="Frutiger LT Pro 57 Condensed" panose="020B0606020204020204" pitchFamily="34" charset="0"/>
              </a:rPr>
              <a:t>Look preset </a:t>
            </a:r>
            <a:r>
              <a:rPr lang="en-US" sz="1800" b="0" i="0" u="none" strike="noStrike" baseline="0" dirty="0">
                <a:solidFill>
                  <a:srgbClr val="0070C0"/>
                </a:solidFill>
                <a:latin typeface="Frutiger LT Pro 57 Condensed" panose="020B0606020204020204" pitchFamily="34" charset="0"/>
              </a:rPr>
              <a:t>– provides the user with the set of standard predefined look presets to choose from</a:t>
            </a:r>
          </a:p>
          <a:p>
            <a:pPr marL="285750" indent="-285750" algn="just">
              <a:buFont typeface="Arial" panose="020B0604020202020204" pitchFamily="34" charset="0"/>
              <a:buChar char="•"/>
            </a:pPr>
            <a:r>
              <a:rPr lang="en-US" sz="1800" b="1" i="0" u="none" strike="noStrike" baseline="0" dirty="0">
                <a:solidFill>
                  <a:srgbClr val="0070C0"/>
                </a:solidFill>
                <a:latin typeface="Frutiger LT Pro 57 Condensed" panose="020B0606020204020204" pitchFamily="34" charset="0"/>
              </a:rPr>
              <a:t>Header</a:t>
            </a:r>
            <a:r>
              <a:rPr lang="en-US" sz="1800" b="0" i="0" u="none" strike="noStrike" baseline="0" dirty="0">
                <a:solidFill>
                  <a:srgbClr val="0070C0"/>
                </a:solidFill>
                <a:latin typeface="Frutiger LT Pro 57 Condensed" panose="020B0606020204020204" pitchFamily="34" charset="0"/>
              </a:rPr>
              <a:t> - defines the look of the grid header</a:t>
            </a:r>
          </a:p>
          <a:p>
            <a:pPr marL="285750" indent="-285750" algn="just">
              <a:buFont typeface="Arial" panose="020B0604020202020204" pitchFamily="34" charset="0"/>
              <a:buChar char="•"/>
            </a:pPr>
            <a:r>
              <a:rPr lang="en-US" sz="1800" b="1" i="0" u="none" strike="noStrike" baseline="0" dirty="0">
                <a:solidFill>
                  <a:srgbClr val="0070C0"/>
                </a:solidFill>
                <a:latin typeface="Frutiger LT Pro 57 Condensed" panose="020B0606020204020204" pitchFamily="34" charset="0"/>
              </a:rPr>
              <a:t>Selected row </a:t>
            </a:r>
            <a:r>
              <a:rPr lang="en-US" sz="1800" b="0" i="0" u="none" strike="noStrike" baseline="0" dirty="0">
                <a:solidFill>
                  <a:srgbClr val="0070C0"/>
                </a:solidFill>
                <a:latin typeface="Frutiger LT Pro 57 Condensed" panose="020B0606020204020204" pitchFamily="34" charset="0"/>
              </a:rPr>
              <a:t>– defines the look of the selected grid row</a:t>
            </a:r>
          </a:p>
          <a:p>
            <a:pPr marL="285750" indent="-285750" algn="just">
              <a:buFont typeface="Arial" panose="020B0604020202020204" pitchFamily="34" charset="0"/>
              <a:buChar char="•"/>
            </a:pPr>
            <a:r>
              <a:rPr lang="en-US" sz="1800" b="1" i="0" u="none" strike="noStrike" baseline="0" dirty="0">
                <a:solidFill>
                  <a:srgbClr val="0070C0"/>
                </a:solidFill>
                <a:latin typeface="Frutiger LT Pro 57 Condensed" panose="020B0606020204020204" pitchFamily="34" charset="0"/>
              </a:rPr>
              <a:t>Computed cells </a:t>
            </a:r>
            <a:r>
              <a:rPr lang="en-US" sz="1800" b="0" i="0" u="none" strike="noStrike" baseline="0" dirty="0">
                <a:solidFill>
                  <a:srgbClr val="0070C0"/>
                </a:solidFill>
                <a:latin typeface="Frutiger LT Pro 57 Condensed" panose="020B0606020204020204" pitchFamily="34" charset="0"/>
              </a:rPr>
              <a:t>– defines the look of grid cells that are computed (calculated)</a:t>
            </a:r>
          </a:p>
          <a:p>
            <a:pPr marL="285750" indent="-285750" algn="just">
              <a:buFont typeface="Arial" panose="020B0604020202020204" pitchFamily="34" charset="0"/>
              <a:buChar char="•"/>
            </a:pPr>
            <a:r>
              <a:rPr lang="en-US" sz="1800" b="1" i="0" u="none" strike="noStrike" baseline="0" dirty="0">
                <a:solidFill>
                  <a:srgbClr val="0070C0"/>
                </a:solidFill>
                <a:latin typeface="Frutiger LT Pro 57 Condensed" panose="020B0606020204020204" pitchFamily="34" charset="0"/>
              </a:rPr>
              <a:t>Use thousands separator </a:t>
            </a:r>
            <a:r>
              <a:rPr lang="en-US" sz="1800" b="0" i="0" u="none" strike="noStrike" baseline="0" dirty="0">
                <a:solidFill>
                  <a:srgbClr val="0070C0"/>
                </a:solidFill>
                <a:latin typeface="Frutiger LT Pro 57 Condensed" panose="020B0606020204020204" pitchFamily="34" charset="0"/>
              </a:rPr>
              <a:t>– if checked, thousand separator will be used to separate thousands in all numbers in grids. </a:t>
            </a:r>
          </a:p>
          <a:p>
            <a:pPr marL="285750" indent="-285750" algn="just">
              <a:buFont typeface="Arial" panose="020B0604020202020204" pitchFamily="34" charset="0"/>
              <a:buChar char="•"/>
            </a:pPr>
            <a:endParaRPr lang="en-US"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800" b="0" i="0" u="none" strike="noStrike" baseline="0" dirty="0">
                <a:solidFill>
                  <a:srgbClr val="0070C0"/>
                </a:solidFill>
                <a:latin typeface="Frutiger LT Pro 57 Condensed" panose="020B0606020204020204" pitchFamily="34" charset="0"/>
              </a:rPr>
              <a:t>Note: Thousands separator [i.e. “,” vs “.”] follows the operating system’s Control Panel / Regional Settings.</a:t>
            </a:r>
            <a:endParaRPr lang="en-US" sz="1600" b="0" i="0" u="none" strike="noStrike" baseline="0" dirty="0">
              <a:solidFill>
                <a:srgbClr val="0070C0"/>
              </a:solidFill>
              <a:latin typeface="Frutiger LT Pro 57 Condensed" panose="020B0606020204020204" pitchFamily="34" charset="0"/>
            </a:endParaRPr>
          </a:p>
        </p:txBody>
      </p:sp>
      <p:grpSp>
        <p:nvGrpSpPr>
          <p:cNvPr id="8" name="Group 7">
            <a:extLst>
              <a:ext uri="{FF2B5EF4-FFF2-40B4-BE49-F238E27FC236}">
                <a16:creationId xmlns:a16="http://schemas.microsoft.com/office/drawing/2014/main" id="{9B6BF273-ABA7-9B61-56A4-80589EB7ED9D}"/>
              </a:ext>
            </a:extLst>
          </p:cNvPr>
          <p:cNvGrpSpPr/>
          <p:nvPr/>
        </p:nvGrpSpPr>
        <p:grpSpPr>
          <a:xfrm>
            <a:off x="6843275" y="1566940"/>
            <a:ext cx="5040000" cy="4559785"/>
            <a:chOff x="5661283" y="1623556"/>
            <a:chExt cx="5820938" cy="4712538"/>
          </a:xfrm>
        </p:grpSpPr>
        <p:pic>
          <p:nvPicPr>
            <p:cNvPr id="5" name="Picture 4" descr="A screenshot of a computer application&#10;&#10;Description automatically generated">
              <a:extLst>
                <a:ext uri="{FF2B5EF4-FFF2-40B4-BE49-F238E27FC236}">
                  <a16:creationId xmlns:a16="http://schemas.microsoft.com/office/drawing/2014/main" id="{110B1399-590D-AB9D-A6FB-BC458C206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283" y="1623556"/>
              <a:ext cx="5820938" cy="4712538"/>
            </a:xfrm>
            <a:prstGeom prst="rect">
              <a:avLst/>
            </a:prstGeom>
            <a:ln w="3175">
              <a:solidFill>
                <a:schemeClr val="tx1"/>
              </a:solidFill>
            </a:ln>
          </p:spPr>
        </p:pic>
        <p:sp>
          <p:nvSpPr>
            <p:cNvPr id="7" name="Rectangle 6">
              <a:extLst>
                <a:ext uri="{FF2B5EF4-FFF2-40B4-BE49-F238E27FC236}">
                  <a16:creationId xmlns:a16="http://schemas.microsoft.com/office/drawing/2014/main" id="{1C514A47-E8A9-3B7A-FF8C-FF7C811B6A67}"/>
                </a:ext>
              </a:extLst>
            </p:cNvPr>
            <p:cNvSpPr/>
            <p:nvPr/>
          </p:nvSpPr>
          <p:spPr>
            <a:xfrm>
              <a:off x="8634413" y="2147888"/>
              <a:ext cx="504825" cy="309562"/>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C21663EA-0AD8-8B36-E52F-2E242BB93B5A}"/>
              </a:ext>
            </a:extLst>
          </p:cNvPr>
          <p:cNvGrpSpPr/>
          <p:nvPr/>
        </p:nvGrpSpPr>
        <p:grpSpPr>
          <a:xfrm>
            <a:off x="8194040" y="5291058"/>
            <a:ext cx="4480560" cy="609557"/>
            <a:chOff x="2098040" y="5731553"/>
            <a:chExt cx="4480560" cy="675833"/>
          </a:xfrm>
        </p:grpSpPr>
        <p:sp>
          <p:nvSpPr>
            <p:cNvPr id="3" name="TextBox 2">
              <a:extLst>
                <a:ext uri="{FF2B5EF4-FFF2-40B4-BE49-F238E27FC236}">
                  <a16:creationId xmlns:a16="http://schemas.microsoft.com/office/drawing/2014/main" id="{F2A5EE69-2844-30F9-4428-A8BD31CEF2CF}"/>
                </a:ext>
              </a:extLst>
            </p:cNvPr>
            <p:cNvSpPr txBox="1"/>
            <p:nvPr/>
          </p:nvSpPr>
          <p:spPr>
            <a:xfrm>
              <a:off x="2098040" y="5731553"/>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4" name="Straight Arrow Connector 3">
              <a:extLst>
                <a:ext uri="{FF2B5EF4-FFF2-40B4-BE49-F238E27FC236}">
                  <a16:creationId xmlns:a16="http://schemas.microsoft.com/office/drawing/2014/main" id="{73979F74-5633-3982-274F-E57841860404}"/>
                </a:ext>
              </a:extLst>
            </p:cNvPr>
            <p:cNvCxnSpPr>
              <a:cxnSpLocks/>
            </p:cNvCxnSpPr>
            <p:nvPr/>
          </p:nvCxnSpPr>
          <p:spPr>
            <a:xfrm>
              <a:off x="4991100" y="6043989"/>
              <a:ext cx="266700" cy="363397"/>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11" name="Title 1">
            <a:extLst>
              <a:ext uri="{FF2B5EF4-FFF2-40B4-BE49-F238E27FC236}">
                <a16:creationId xmlns:a16="http://schemas.microsoft.com/office/drawing/2014/main" id="{F893F469-7E54-7B60-853F-C95D8BB4F5B1}"/>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9" name="Graphic 8" descr="Award ribbon with star">
            <a:extLst>
              <a:ext uri="{FF2B5EF4-FFF2-40B4-BE49-F238E27FC236}">
                <a16:creationId xmlns:a16="http://schemas.microsoft.com/office/drawing/2014/main" id="{F8B68D5F-52CD-BE5C-E3F1-3FCCB31F68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899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3FA5-D9BB-7634-0CCC-E698679CB0F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DC76321-E4FE-5C4F-BB77-42BC98F4D658}"/>
              </a:ext>
            </a:extLst>
          </p:cNvPr>
          <p:cNvGrpSpPr/>
          <p:nvPr/>
        </p:nvGrpSpPr>
        <p:grpSpPr>
          <a:xfrm>
            <a:off x="3036000" y="2797365"/>
            <a:ext cx="6120000" cy="1263270"/>
            <a:chOff x="3036000" y="2797365"/>
            <a:chExt cx="6120000" cy="1263270"/>
          </a:xfrm>
        </p:grpSpPr>
        <p:pic>
          <p:nvPicPr>
            <p:cNvPr id="2" name="Picture 1">
              <a:extLst>
                <a:ext uri="{FF2B5EF4-FFF2-40B4-BE49-F238E27FC236}">
                  <a16:creationId xmlns:a16="http://schemas.microsoft.com/office/drawing/2014/main" id="{0919CD3F-8CE4-A9A6-9E77-7F6D87FDEFE8}"/>
                </a:ext>
              </a:extLst>
            </p:cNvPr>
            <p:cNvPicPr>
              <a:picLocks noChangeAspect="1"/>
            </p:cNvPicPr>
            <p:nvPr/>
          </p:nvPicPr>
          <p:blipFill rotWithShape="1">
            <a:blip r:embed="rId2"/>
            <a:srcRect l="1831" t="7645" r="1099" b="8611"/>
            <a:stretch/>
          </p:blipFill>
          <p:spPr>
            <a:xfrm>
              <a:off x="3036000" y="2797365"/>
              <a:ext cx="6120000" cy="1263270"/>
            </a:xfrm>
            <a:prstGeom prst="rect">
              <a:avLst/>
            </a:prstGeom>
            <a:ln w="3175">
              <a:solidFill>
                <a:schemeClr val="tx1"/>
              </a:solidFill>
            </a:ln>
          </p:spPr>
        </p:pic>
        <p:sp>
          <p:nvSpPr>
            <p:cNvPr id="9" name="Rectangle 8">
              <a:extLst>
                <a:ext uri="{FF2B5EF4-FFF2-40B4-BE49-F238E27FC236}">
                  <a16:creationId xmlns:a16="http://schemas.microsoft.com/office/drawing/2014/main" id="{B8D22734-707B-D8F5-924D-2F049F19071F}"/>
                </a:ext>
              </a:extLst>
            </p:cNvPr>
            <p:cNvSpPr/>
            <p:nvPr/>
          </p:nvSpPr>
          <p:spPr>
            <a:xfrm>
              <a:off x="5799544" y="2804440"/>
              <a:ext cx="3348000" cy="396000"/>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0E23596-8FEC-3655-6FBA-CB911473AE53}"/>
              </a:ext>
            </a:extLst>
          </p:cNvPr>
          <p:cNvSpPr txBox="1"/>
          <p:nvPr/>
        </p:nvSpPr>
        <p:spPr>
          <a:xfrm>
            <a:off x="9330963" y="3310323"/>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7" name="TextBox 6">
            <a:extLst>
              <a:ext uri="{FF2B5EF4-FFF2-40B4-BE49-F238E27FC236}">
                <a16:creationId xmlns:a16="http://schemas.microsoft.com/office/drawing/2014/main" id="{2A823F53-9C96-0255-519D-AA459356FE3E}"/>
              </a:ext>
            </a:extLst>
          </p:cNvPr>
          <p:cNvSpPr txBox="1"/>
          <p:nvPr/>
        </p:nvSpPr>
        <p:spPr>
          <a:xfrm>
            <a:off x="9293255" y="3691303"/>
            <a:ext cx="415498" cy="369332"/>
          </a:xfrm>
          <a:prstGeom prst="rect">
            <a:avLst/>
          </a:prstGeom>
          <a:noFill/>
        </p:spPr>
        <p:txBody>
          <a:bodyPr wrap="none" rtlCol="0">
            <a:spAutoFit/>
          </a:bodyPr>
          <a:lstStyle/>
          <a:p>
            <a:r>
              <a:rPr lang="en-GB">
                <a:latin typeface="Frutiger LT Pro 57 Condensed" panose="020B0606020204020204" pitchFamily="34" charset="0"/>
              </a:rPr>
              <a:t>…</a:t>
            </a:r>
          </a:p>
        </p:txBody>
      </p:sp>
      <p:pic>
        <p:nvPicPr>
          <p:cNvPr id="8" name="Picture 7">
            <a:extLst>
              <a:ext uri="{FF2B5EF4-FFF2-40B4-BE49-F238E27FC236}">
                <a16:creationId xmlns:a16="http://schemas.microsoft.com/office/drawing/2014/main" id="{A83E7134-B7B8-47F1-DE1B-26CECE26B581}"/>
              </a:ext>
            </a:extLst>
          </p:cNvPr>
          <p:cNvPicPr>
            <a:picLocks noChangeAspect="1"/>
          </p:cNvPicPr>
          <p:nvPr/>
        </p:nvPicPr>
        <p:blipFill>
          <a:blip r:embed="rId3"/>
          <a:stretch>
            <a:fillRect/>
          </a:stretch>
        </p:blipFill>
        <p:spPr>
          <a:xfrm>
            <a:off x="336000" y="815536"/>
            <a:ext cx="11520000" cy="440437"/>
          </a:xfrm>
          <a:prstGeom prst="rect">
            <a:avLst/>
          </a:prstGeom>
        </p:spPr>
      </p:pic>
      <p:sp>
        <p:nvSpPr>
          <p:cNvPr id="10" name="Rectangle 9">
            <a:extLst>
              <a:ext uri="{FF2B5EF4-FFF2-40B4-BE49-F238E27FC236}">
                <a16:creationId xmlns:a16="http://schemas.microsoft.com/office/drawing/2014/main" id="{98E71229-F0CE-DFA3-4ADD-98D16791FC17}"/>
              </a:ext>
            </a:extLst>
          </p:cNvPr>
          <p:cNvSpPr/>
          <p:nvPr/>
        </p:nvSpPr>
        <p:spPr>
          <a:xfrm>
            <a:off x="733653" y="848396"/>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673F8CA-345F-5C47-0BE0-D6B692DF9CB6}"/>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Application Menu - Language</a:t>
            </a:r>
            <a:endParaRPr lang="en-GB" sz="3300" b="1" i="1" dirty="0">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14437477-03A4-173C-A86C-E1A741F651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53340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99AC-B3E5-501C-BF72-0D7B174F9A8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C93504-CD55-5E4E-D0CB-75C58376D2C2}"/>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6385CB66-18DD-CA72-2932-48D843BF65D4}"/>
              </a:ext>
            </a:extLst>
          </p:cNvPr>
          <p:cNvSpPr/>
          <p:nvPr/>
        </p:nvSpPr>
        <p:spPr>
          <a:xfrm>
            <a:off x="724814" y="838871"/>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5A3AC6-73B1-6FA2-5E5A-DD4DBC8B84CB}"/>
              </a:ext>
            </a:extLst>
          </p:cNvPr>
          <p:cNvSpPr txBox="1"/>
          <p:nvPr/>
        </p:nvSpPr>
        <p:spPr>
          <a:xfrm>
            <a:off x="313936" y="1366477"/>
            <a:ext cx="5607683" cy="2862322"/>
          </a:xfrm>
          <a:prstGeom prst="rect">
            <a:avLst/>
          </a:prstGeom>
          <a:noFill/>
        </p:spPr>
        <p:txBody>
          <a:bodyPr wrap="square">
            <a:spAutoFit/>
          </a:bodyPr>
          <a:lstStyle/>
          <a:p>
            <a:pPr algn="ctr"/>
            <a:r>
              <a:rPr lang="en-US" b="1" dirty="0">
                <a:solidFill>
                  <a:srgbClr val="0070C0"/>
                </a:solidFill>
                <a:latin typeface="Frutiger LT Pro 57 Condensed" panose="020B0606020204020204" pitchFamily="34" charset="0"/>
              </a:rPr>
              <a:t>Language</a:t>
            </a:r>
          </a:p>
          <a:p>
            <a:pPr algn="just"/>
            <a:endParaRPr lang="en-US" b="1" dirty="0">
              <a:solidFill>
                <a:srgbClr val="0070C0"/>
              </a:solidFill>
              <a:latin typeface="Frutiger LT Pro 57 Condensed" panose="020B0606020204020204" pitchFamily="34" charset="0"/>
            </a:endParaRPr>
          </a:p>
          <a:p>
            <a:pPr algn="just"/>
            <a:r>
              <a:rPr lang="en-US" dirty="0">
                <a:solidFill>
                  <a:srgbClr val="0070C0"/>
                </a:solidFill>
                <a:latin typeface="Frutiger LT Pro 57 Condensed" panose="020B0606020204020204" pitchFamily="34" charset="0"/>
              </a:rPr>
              <a:t>To set alternative languages in the menu</a:t>
            </a:r>
          </a:p>
          <a:p>
            <a:pPr algn="just"/>
            <a:endParaRPr lang="en-US" dirty="0">
              <a:solidFill>
                <a:srgbClr val="0070C0"/>
              </a:solidFill>
              <a:latin typeface="Frutiger LT Pro 57 Condensed" panose="020B0606020204020204" pitchFamily="34" charset="0"/>
            </a:endParaRPr>
          </a:p>
          <a:p>
            <a:pPr marL="342900" indent="-342900" algn="just">
              <a:buAutoNum type="arabicPeriod"/>
            </a:pPr>
            <a:r>
              <a:rPr lang="en-US" dirty="0">
                <a:solidFill>
                  <a:srgbClr val="0070C0"/>
                </a:solidFill>
                <a:latin typeface="Frutiger LT Pro 57 Condensed" panose="020B0606020204020204" pitchFamily="34" charset="0"/>
              </a:rPr>
              <a:t>Users shall first create a file containing the translation by opening the Translation Editor (which is included in the setup of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a:t>
            </a:r>
          </a:p>
          <a:p>
            <a:pPr marL="342900" indent="-342900" algn="just">
              <a:buAutoNum type="arabicPeriod"/>
            </a:pPr>
            <a:endParaRPr lang="en-US" b="0" i="0" u="none" strike="noStrike" baseline="0" dirty="0">
              <a:solidFill>
                <a:srgbClr val="0070C0"/>
              </a:solidFill>
              <a:latin typeface="Frutiger LT Pro 57 Condensed" panose="020B0606020204020204" pitchFamily="34" charset="0"/>
            </a:endParaRPr>
          </a:p>
          <a:p>
            <a:pPr marL="342900" indent="-342900" algn="just">
              <a:buAutoNum type="arabicPeriod"/>
            </a:pPr>
            <a:r>
              <a:rPr lang="en-US" dirty="0">
                <a:solidFill>
                  <a:srgbClr val="0070C0"/>
                </a:solidFill>
                <a:latin typeface="Frutiger LT Pro 57 Condensed" panose="020B0606020204020204" pitchFamily="34" charset="0"/>
              </a:rPr>
              <a:t>Select Language from dropdown the user would like to add </a:t>
            </a:r>
            <a:endParaRPr lang="en-US" b="0" i="0" u="none" strike="noStrike" baseline="0" dirty="0">
              <a:solidFill>
                <a:srgbClr val="0070C0"/>
              </a:solidFill>
              <a:latin typeface="Frutiger LT Pro 57 Condensed" panose="020B0606020204020204" pitchFamily="34" charset="0"/>
            </a:endParaRPr>
          </a:p>
        </p:txBody>
      </p:sp>
      <p:grpSp>
        <p:nvGrpSpPr>
          <p:cNvPr id="4" name="Group 3">
            <a:extLst>
              <a:ext uri="{FF2B5EF4-FFF2-40B4-BE49-F238E27FC236}">
                <a16:creationId xmlns:a16="http://schemas.microsoft.com/office/drawing/2014/main" id="{B9B4ECD1-3CFD-552E-0489-5C79878C879E}"/>
              </a:ext>
            </a:extLst>
          </p:cNvPr>
          <p:cNvGrpSpPr/>
          <p:nvPr/>
        </p:nvGrpSpPr>
        <p:grpSpPr>
          <a:xfrm>
            <a:off x="6456138" y="1721775"/>
            <a:ext cx="2160000" cy="1255814"/>
            <a:chOff x="5700000" y="1732389"/>
            <a:chExt cx="2160000" cy="1255814"/>
          </a:xfrm>
        </p:grpSpPr>
        <p:pic>
          <p:nvPicPr>
            <p:cNvPr id="12" name="Picture 11">
              <a:extLst>
                <a:ext uri="{FF2B5EF4-FFF2-40B4-BE49-F238E27FC236}">
                  <a16:creationId xmlns:a16="http://schemas.microsoft.com/office/drawing/2014/main" id="{2C73C16D-3102-E4F5-9104-15C43AA5D5CF}"/>
                </a:ext>
              </a:extLst>
            </p:cNvPr>
            <p:cNvPicPr>
              <a:picLocks noChangeAspect="1"/>
            </p:cNvPicPr>
            <p:nvPr/>
          </p:nvPicPr>
          <p:blipFill>
            <a:blip r:embed="rId3"/>
            <a:stretch>
              <a:fillRect/>
            </a:stretch>
          </p:blipFill>
          <p:spPr>
            <a:xfrm>
              <a:off x="5700000" y="1732389"/>
              <a:ext cx="2160000" cy="1255814"/>
            </a:xfrm>
            <a:prstGeom prst="rect">
              <a:avLst/>
            </a:prstGeom>
          </p:spPr>
        </p:pic>
        <p:sp>
          <p:nvSpPr>
            <p:cNvPr id="13" name="Rectangle 12">
              <a:extLst>
                <a:ext uri="{FF2B5EF4-FFF2-40B4-BE49-F238E27FC236}">
                  <a16:creationId xmlns:a16="http://schemas.microsoft.com/office/drawing/2014/main" id="{49C4884D-3FD2-90D4-A0EF-709C4CA47703}"/>
                </a:ext>
              </a:extLst>
            </p:cNvPr>
            <p:cNvSpPr/>
            <p:nvPr/>
          </p:nvSpPr>
          <p:spPr>
            <a:xfrm>
              <a:off x="5772911" y="2360154"/>
              <a:ext cx="1260000" cy="324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84E13815-0949-26FF-368A-AAD54E5E70D4}"/>
              </a:ext>
            </a:extLst>
          </p:cNvPr>
          <p:cNvPicPr>
            <a:picLocks noChangeAspect="1"/>
          </p:cNvPicPr>
          <p:nvPr/>
        </p:nvPicPr>
        <p:blipFill>
          <a:blip r:embed="rId4"/>
          <a:stretch>
            <a:fillRect/>
          </a:stretch>
        </p:blipFill>
        <p:spPr>
          <a:xfrm>
            <a:off x="7860000" y="3181714"/>
            <a:ext cx="4320000" cy="3675224"/>
          </a:xfrm>
          <a:prstGeom prst="rect">
            <a:avLst/>
          </a:prstGeom>
          <a:ln w="3175">
            <a:solidFill>
              <a:schemeClr val="tx1"/>
            </a:solidFill>
          </a:ln>
        </p:spPr>
      </p:pic>
      <p:sp>
        <p:nvSpPr>
          <p:cNvPr id="16" name="TextBox 15">
            <a:extLst>
              <a:ext uri="{FF2B5EF4-FFF2-40B4-BE49-F238E27FC236}">
                <a16:creationId xmlns:a16="http://schemas.microsoft.com/office/drawing/2014/main" id="{F00E4555-DC93-3DEA-0FF4-ECCAFB061210}"/>
              </a:ext>
            </a:extLst>
          </p:cNvPr>
          <p:cNvSpPr txBox="1"/>
          <p:nvPr/>
        </p:nvSpPr>
        <p:spPr>
          <a:xfrm>
            <a:off x="313936" y="4280662"/>
            <a:ext cx="7546064" cy="1477328"/>
          </a:xfrm>
          <a:prstGeom prst="rect">
            <a:avLst/>
          </a:prstGeom>
          <a:noFill/>
        </p:spPr>
        <p:txBody>
          <a:bodyPr wrap="square">
            <a:spAutoFit/>
          </a:bodyPr>
          <a:lstStyle/>
          <a:p>
            <a:pPr algn="just"/>
            <a:r>
              <a:rPr lang="en-US" dirty="0">
                <a:solidFill>
                  <a:srgbClr val="0070C0"/>
                </a:solidFill>
                <a:latin typeface="Frutiger LT Pro 57 Condensed" panose="020B0606020204020204" pitchFamily="34" charset="0"/>
              </a:rPr>
              <a:t>3.  To produce the file, users compile the translation of each word/sentence    listed in the Translator</a:t>
            </a:r>
          </a:p>
          <a:p>
            <a:pPr algn="just"/>
            <a:endParaRPr lang="en-US" dirty="0">
              <a:solidFill>
                <a:srgbClr val="0070C0"/>
              </a:solidFill>
              <a:latin typeface="Frutiger LT Pro 57 Condensed" panose="020B0606020204020204" pitchFamily="34" charset="0"/>
            </a:endParaRPr>
          </a:p>
          <a:p>
            <a:pPr algn="just"/>
            <a:r>
              <a:rPr lang="en-US" dirty="0">
                <a:solidFill>
                  <a:srgbClr val="0070C0"/>
                </a:solidFill>
                <a:latin typeface="Frutiger LT Pro 57 Condensed" panose="020B0606020204020204" pitchFamily="34" charset="0"/>
              </a:rPr>
              <a:t>4. When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is re-opened, the user can switch between different languages. The default language is English.</a:t>
            </a:r>
            <a:endParaRPr lang="en-US" sz="1600" b="0" i="0" u="none" strike="noStrike" baseline="0" dirty="0">
              <a:solidFill>
                <a:srgbClr val="0070C0"/>
              </a:solidFill>
              <a:latin typeface="Frutiger LT Pro 57 Condensed" panose="020B0606020204020204" pitchFamily="34" charset="0"/>
            </a:endParaRPr>
          </a:p>
        </p:txBody>
      </p:sp>
      <p:sp>
        <p:nvSpPr>
          <p:cNvPr id="2" name="Title 1">
            <a:extLst>
              <a:ext uri="{FF2B5EF4-FFF2-40B4-BE49-F238E27FC236}">
                <a16:creationId xmlns:a16="http://schemas.microsoft.com/office/drawing/2014/main" id="{82AE961E-D331-0851-5150-5AA1DA39C93B}"/>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Language</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B733BF7A-8748-15F1-FBC2-257DAECB73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
        <p:nvSpPr>
          <p:cNvPr id="5" name="Rectangle 4">
            <a:extLst>
              <a:ext uri="{FF2B5EF4-FFF2-40B4-BE49-F238E27FC236}">
                <a16:creationId xmlns:a16="http://schemas.microsoft.com/office/drawing/2014/main" id="{EFAC842A-A3BC-C21D-2A1E-2A1990544729}"/>
              </a:ext>
            </a:extLst>
          </p:cNvPr>
          <p:cNvSpPr/>
          <p:nvPr/>
        </p:nvSpPr>
        <p:spPr>
          <a:xfrm>
            <a:off x="7859999" y="3563724"/>
            <a:ext cx="1437865" cy="2298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205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226636"/>
            <a:ext cx="12168000" cy="540000"/>
          </a:xfrm>
        </p:spPr>
        <p:txBody>
          <a:bodyPr anchor="ctr">
            <a:noAutofit/>
          </a:bodyPr>
          <a:lstStyle/>
          <a:p>
            <a:pPr algn="ctr" defTabSz="914400">
              <a:defRPr/>
            </a:pPr>
            <a:r>
              <a:rPr lang="en-US" sz="3300" kern="0" dirty="0">
                <a:solidFill>
                  <a:srgbClr val="990002"/>
                </a:solidFill>
                <a:latin typeface="Frutiger LT Pro 57 Condensed"/>
              </a:rPr>
              <a:t>The IPCC Inventory Software</a:t>
            </a:r>
            <a:endParaRPr lang="en-GB" sz="3300" kern="0" dirty="0">
              <a:solidFill>
                <a:srgbClr val="990002"/>
              </a:solidFill>
              <a:latin typeface="Frutiger LT Pro 57 Condensed"/>
            </a:endParaRPr>
          </a:p>
        </p:txBody>
      </p:sp>
      <p:sp>
        <p:nvSpPr>
          <p:cNvPr id="27" name="TextBox 26">
            <a:extLst>
              <a:ext uri="{FF2B5EF4-FFF2-40B4-BE49-F238E27FC236}">
                <a16:creationId xmlns:a16="http://schemas.microsoft.com/office/drawing/2014/main" id="{A59DF5D9-1AC9-30C2-5C24-F45CB184BF3E}"/>
              </a:ext>
            </a:extLst>
          </p:cNvPr>
          <p:cNvSpPr txBox="1"/>
          <p:nvPr/>
        </p:nvSpPr>
        <p:spPr>
          <a:xfrm>
            <a:off x="12000" y="772553"/>
            <a:ext cx="12168000" cy="769441"/>
          </a:xfrm>
          <a:prstGeom prst="rect">
            <a:avLst/>
          </a:prstGeom>
          <a:noFill/>
        </p:spPr>
        <p:txBody>
          <a:bodyPr wrap="square" rtlCol="0">
            <a:spAutoFit/>
          </a:bodyPr>
          <a:lstStyle/>
          <a:p>
            <a:pPr algn="ctr"/>
            <a:r>
              <a:rPr lang="en-US" sz="4400" b="1" u="sng" dirty="0">
                <a:solidFill>
                  <a:srgbClr val="0070C0"/>
                </a:solidFill>
              </a:rPr>
              <a:t>Complete</a:t>
            </a:r>
            <a:r>
              <a:rPr lang="en-US" sz="4400" b="1" dirty="0">
                <a:solidFill>
                  <a:srgbClr val="0070C0"/>
                </a:solidFill>
              </a:rPr>
              <a:t> </a:t>
            </a:r>
          </a:p>
        </p:txBody>
      </p:sp>
      <p:grpSp>
        <p:nvGrpSpPr>
          <p:cNvPr id="15" name="Group 14">
            <a:extLst>
              <a:ext uri="{FF2B5EF4-FFF2-40B4-BE49-F238E27FC236}">
                <a16:creationId xmlns:a16="http://schemas.microsoft.com/office/drawing/2014/main" id="{B556F98D-39E1-CB4B-B620-AA5127CB8B96}"/>
              </a:ext>
            </a:extLst>
          </p:cNvPr>
          <p:cNvGrpSpPr/>
          <p:nvPr/>
        </p:nvGrpSpPr>
        <p:grpSpPr>
          <a:xfrm>
            <a:off x="724813" y="2045938"/>
            <a:ext cx="4680000" cy="1440000"/>
            <a:chOff x="1522431" y="1861244"/>
            <a:chExt cx="4365587" cy="1312634"/>
          </a:xfrm>
        </p:grpSpPr>
        <p:sp>
          <p:nvSpPr>
            <p:cNvPr id="16" name="Rectangle 15">
              <a:extLst>
                <a:ext uri="{FF2B5EF4-FFF2-40B4-BE49-F238E27FC236}">
                  <a16:creationId xmlns:a16="http://schemas.microsoft.com/office/drawing/2014/main" id="{942F0625-4243-5586-0A0F-E5AD8FB34996}"/>
                </a:ext>
              </a:extLst>
            </p:cNvPr>
            <p:cNvSpPr/>
            <p:nvPr/>
          </p:nvSpPr>
          <p:spPr>
            <a:xfrm>
              <a:off x="1522431" y="1861244"/>
              <a:ext cx="4365587" cy="1312634"/>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TextBox 16">
              <a:extLst>
                <a:ext uri="{FF2B5EF4-FFF2-40B4-BE49-F238E27FC236}">
                  <a16:creationId xmlns:a16="http://schemas.microsoft.com/office/drawing/2014/main" id="{E85A04E5-2A8A-EB77-82B8-47B6EA09805A}"/>
                </a:ext>
              </a:extLst>
            </p:cNvPr>
            <p:cNvSpPr txBox="1"/>
            <p:nvPr/>
          </p:nvSpPr>
          <p:spPr>
            <a:xfrm>
              <a:off x="1522431" y="1861244"/>
              <a:ext cx="4365587" cy="13126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All IPCC methods</a:t>
              </a:r>
              <a:r>
                <a:rPr lang="en-US" sz="1700" i="1" dirty="0">
                  <a:solidFill>
                    <a:schemeClr val="tx1"/>
                  </a:solidFill>
                </a:rPr>
                <a:t> (all Tiers)</a:t>
              </a:r>
            </a:p>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and</a:t>
              </a:r>
              <a:r>
                <a:rPr lang="en-US" sz="2100" b="1" dirty="0">
                  <a:solidFill>
                    <a:prstClr val="black"/>
                  </a:solidFill>
                  <a:latin typeface="Frutiger LT Std 57 Cn"/>
                </a:rPr>
                <a:t> </a:t>
              </a:r>
              <a:r>
                <a:rPr kumimoji="0" lang="en-US" sz="2100" b="1" i="0" u="none" strike="noStrike" kern="1200" cap="none" spc="0" normalizeH="0" dirty="0">
                  <a:ln>
                    <a:noFill/>
                  </a:ln>
                  <a:solidFill>
                    <a:prstClr val="black"/>
                  </a:solidFill>
                  <a:effectLst/>
                  <a:uLnTx/>
                  <a:uFillTx/>
                  <a:latin typeface="Frutiger LT Std 57 Cn"/>
                  <a:ea typeface="+mn-ea"/>
                  <a:cs typeface="+mn-cs"/>
                </a:rPr>
                <a:t>all IPCC approaches</a:t>
              </a:r>
            </a:p>
          </p:txBody>
        </p:sp>
      </p:grpSp>
      <p:grpSp>
        <p:nvGrpSpPr>
          <p:cNvPr id="9" name="Group 8">
            <a:extLst>
              <a:ext uri="{FF2B5EF4-FFF2-40B4-BE49-F238E27FC236}">
                <a16:creationId xmlns:a16="http://schemas.microsoft.com/office/drawing/2014/main" id="{BC9FA103-6D23-76A2-E9DF-C33553F8AB7A}"/>
              </a:ext>
            </a:extLst>
          </p:cNvPr>
          <p:cNvGrpSpPr/>
          <p:nvPr/>
        </p:nvGrpSpPr>
        <p:grpSpPr>
          <a:xfrm>
            <a:off x="6787187" y="2045938"/>
            <a:ext cx="4680000" cy="1440000"/>
            <a:chOff x="673113" y="2146662"/>
            <a:chExt cx="4358998" cy="1329235"/>
          </a:xfrm>
        </p:grpSpPr>
        <p:sp>
          <p:nvSpPr>
            <p:cNvPr id="10" name="Rectangle 9">
              <a:extLst>
                <a:ext uri="{FF2B5EF4-FFF2-40B4-BE49-F238E27FC236}">
                  <a16:creationId xmlns:a16="http://schemas.microsoft.com/office/drawing/2014/main" id="{3948EFED-7E38-E5DC-A8C1-7FC3246026F1}"/>
                </a:ext>
              </a:extLst>
            </p:cNvPr>
            <p:cNvSpPr/>
            <p:nvPr/>
          </p:nvSpPr>
          <p:spPr>
            <a:xfrm>
              <a:off x="673113" y="2146662"/>
              <a:ext cx="4358998" cy="1329235"/>
            </a:xfrm>
            <a:prstGeom prst="rect">
              <a:avLst/>
            </a:prstGeom>
            <a:solidFill>
              <a:schemeClr val="accent3">
                <a:lumMod val="20000"/>
                <a:lumOff val="80000"/>
                <a:alpha val="40000"/>
              </a:schemeClr>
            </a:solidFill>
            <a:ln w="9525" cap="flat" cmpd="sng" algn="ctr">
              <a:solidFill>
                <a:srgbClr val="4F81BD">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183085EB-9078-92BA-E93E-B9CE3FD1D66A}"/>
                </a:ext>
              </a:extLst>
            </p:cNvPr>
            <p:cNvSpPr txBox="1"/>
            <p:nvPr/>
          </p:nvSpPr>
          <p:spPr>
            <a:xfrm>
              <a:off x="673113" y="2146662"/>
              <a:ext cx="4358998" cy="13292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5310" tIns="68580" rIns="68580" bIns="6858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All sectors and categories of the National GHG Inventory</a:t>
              </a:r>
            </a:p>
          </p:txBody>
        </p:sp>
      </p:grpSp>
      <p:sp>
        <p:nvSpPr>
          <p:cNvPr id="33" name="Rectangle 32" descr="Checklist with solid fill">
            <a:extLst>
              <a:ext uri="{FF2B5EF4-FFF2-40B4-BE49-F238E27FC236}">
                <a16:creationId xmlns:a16="http://schemas.microsoft.com/office/drawing/2014/main" id="{126E5618-E46E-7E69-3DAD-A180FD0B0BBB}"/>
              </a:ext>
            </a:extLst>
          </p:cNvPr>
          <p:cNvSpPr/>
          <p:nvPr/>
        </p:nvSpPr>
        <p:spPr>
          <a:xfrm>
            <a:off x="6833950" y="2059071"/>
            <a:ext cx="900000" cy="144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solidFill>
                <a:schemeClr val="tx1">
                  <a:lumMod val="65000"/>
                  <a:lumOff val="35000"/>
                </a:schemeClr>
              </a:solidFill>
            </a:endParaRPr>
          </a:p>
        </p:txBody>
      </p:sp>
      <p:sp>
        <p:nvSpPr>
          <p:cNvPr id="34" name="TextBox 33">
            <a:extLst>
              <a:ext uri="{FF2B5EF4-FFF2-40B4-BE49-F238E27FC236}">
                <a16:creationId xmlns:a16="http://schemas.microsoft.com/office/drawing/2014/main" id="{9F0870D6-7AA6-3A9F-C278-874EFC8FD74C}"/>
              </a:ext>
            </a:extLst>
          </p:cNvPr>
          <p:cNvSpPr txBox="1"/>
          <p:nvPr/>
        </p:nvSpPr>
        <p:spPr>
          <a:xfrm>
            <a:off x="836068" y="4273086"/>
            <a:ext cx="677490" cy="415498"/>
          </a:xfrm>
          <a:prstGeom prst="rect">
            <a:avLst/>
          </a:prstGeom>
          <a:noFill/>
        </p:spPr>
        <p:txBody>
          <a:bodyPr wrap="square" rtlCol="0">
            <a:spAutoFit/>
          </a:bodyPr>
          <a:lstStyle/>
          <a:p>
            <a:r>
              <a:rPr lang="en-US" sz="2100" dirty="0">
                <a:solidFill>
                  <a:schemeClr val="accent1">
                    <a:lumMod val="60000"/>
                    <a:lumOff val="40000"/>
                  </a:schemeClr>
                </a:solidFill>
              </a:rPr>
              <a:t>AR5</a:t>
            </a:r>
          </a:p>
        </p:txBody>
      </p:sp>
      <p:grpSp>
        <p:nvGrpSpPr>
          <p:cNvPr id="35" name="Group 34">
            <a:extLst>
              <a:ext uri="{FF2B5EF4-FFF2-40B4-BE49-F238E27FC236}">
                <a16:creationId xmlns:a16="http://schemas.microsoft.com/office/drawing/2014/main" id="{AFEFA84E-E6D4-BEDB-0AB0-A7448EDE42DD}"/>
              </a:ext>
            </a:extLst>
          </p:cNvPr>
          <p:cNvGrpSpPr/>
          <p:nvPr/>
        </p:nvGrpSpPr>
        <p:grpSpPr>
          <a:xfrm>
            <a:off x="724814" y="3875513"/>
            <a:ext cx="4680000" cy="1440000"/>
            <a:chOff x="1522431" y="1861244"/>
            <a:chExt cx="4365587" cy="1312634"/>
          </a:xfrm>
        </p:grpSpPr>
        <p:sp>
          <p:nvSpPr>
            <p:cNvPr id="36" name="Rectangle 35">
              <a:extLst>
                <a:ext uri="{FF2B5EF4-FFF2-40B4-BE49-F238E27FC236}">
                  <a16:creationId xmlns:a16="http://schemas.microsoft.com/office/drawing/2014/main" id="{E55F36DB-41B1-3699-DD70-D7F76B2B789A}"/>
                </a:ext>
              </a:extLst>
            </p:cNvPr>
            <p:cNvSpPr/>
            <p:nvPr/>
          </p:nvSpPr>
          <p:spPr>
            <a:xfrm>
              <a:off x="1522431" y="1861244"/>
              <a:ext cx="4365587" cy="1312634"/>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7" name="TextBox 36">
              <a:extLst>
                <a:ext uri="{FF2B5EF4-FFF2-40B4-BE49-F238E27FC236}">
                  <a16:creationId xmlns:a16="http://schemas.microsoft.com/office/drawing/2014/main" id="{EA6E22F5-DF42-4616-2278-C4B4A28690A0}"/>
                </a:ext>
              </a:extLst>
            </p:cNvPr>
            <p:cNvSpPr txBox="1"/>
            <p:nvPr/>
          </p:nvSpPr>
          <p:spPr>
            <a:xfrm>
              <a:off x="1522431" y="1861244"/>
              <a:ext cx="4365587" cy="13126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Automatically implements</a:t>
              </a:r>
            </a:p>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AR5 GWP100 values</a:t>
              </a:r>
            </a:p>
            <a:p>
              <a:pPr marL="0" lvl="0" indent="0" algn="ctr" defTabSz="800100">
                <a:lnSpc>
                  <a:spcPct val="90000"/>
                </a:lnSpc>
                <a:spcBef>
                  <a:spcPct val="0"/>
                </a:spcBef>
                <a:spcAft>
                  <a:spcPct val="35000"/>
                </a:spcAft>
                <a:buNone/>
              </a:pPr>
              <a:r>
                <a:rPr lang="en-US" sz="1700" i="1" kern="1200" dirty="0">
                  <a:solidFill>
                    <a:schemeClr val="tx1"/>
                  </a:solidFill>
                </a:rPr>
                <a:t>(and allows any other user-specific metric to be applied)</a:t>
              </a:r>
            </a:p>
          </p:txBody>
        </p:sp>
      </p:grpSp>
      <p:sp>
        <p:nvSpPr>
          <p:cNvPr id="38" name="Rectangle 37" descr="Thought bubble outline">
            <a:extLst>
              <a:ext uri="{FF2B5EF4-FFF2-40B4-BE49-F238E27FC236}">
                <a16:creationId xmlns:a16="http://schemas.microsoft.com/office/drawing/2014/main" id="{357BE7E7-E021-B389-21B0-CDBEE44FBE50}"/>
              </a:ext>
            </a:extLst>
          </p:cNvPr>
          <p:cNvSpPr/>
          <p:nvPr/>
        </p:nvSpPr>
        <p:spPr>
          <a:xfrm>
            <a:off x="724813" y="3889822"/>
            <a:ext cx="900000" cy="144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44" name="Group 43">
            <a:extLst>
              <a:ext uri="{FF2B5EF4-FFF2-40B4-BE49-F238E27FC236}">
                <a16:creationId xmlns:a16="http://schemas.microsoft.com/office/drawing/2014/main" id="{5ACC8C4B-EE42-00BA-F14D-F6F9236907FE}"/>
              </a:ext>
            </a:extLst>
          </p:cNvPr>
          <p:cNvGrpSpPr/>
          <p:nvPr/>
        </p:nvGrpSpPr>
        <p:grpSpPr>
          <a:xfrm>
            <a:off x="6787187" y="3889822"/>
            <a:ext cx="4680000" cy="1440000"/>
            <a:chOff x="1416991" y="157404"/>
            <a:chExt cx="4375285" cy="1402657"/>
          </a:xfrm>
        </p:grpSpPr>
        <p:sp>
          <p:nvSpPr>
            <p:cNvPr id="45" name="Rectangle 44">
              <a:extLst>
                <a:ext uri="{FF2B5EF4-FFF2-40B4-BE49-F238E27FC236}">
                  <a16:creationId xmlns:a16="http://schemas.microsoft.com/office/drawing/2014/main" id="{79B6E5EA-3722-A1E8-779A-7D18572D2E17}"/>
                </a:ext>
              </a:extLst>
            </p:cNvPr>
            <p:cNvSpPr/>
            <p:nvPr/>
          </p:nvSpPr>
          <p:spPr>
            <a:xfrm>
              <a:off x="1416991" y="157404"/>
              <a:ext cx="4375285" cy="1402657"/>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6" name="TextBox 45">
              <a:extLst>
                <a:ext uri="{FF2B5EF4-FFF2-40B4-BE49-F238E27FC236}">
                  <a16:creationId xmlns:a16="http://schemas.microsoft.com/office/drawing/2014/main" id="{7BEEFD31-BB51-D405-DEF4-ABFE5100F96A}"/>
                </a:ext>
              </a:extLst>
            </p:cNvPr>
            <p:cNvSpPr txBox="1"/>
            <p:nvPr/>
          </p:nvSpPr>
          <p:spPr>
            <a:xfrm>
              <a:off x="1416991" y="157404"/>
              <a:ext cx="4375285" cy="14026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4639" tIns="68580" rIns="68580" bIns="68580" numCol="1" spcCol="1270" anchor="ctr" anchorCtr="0">
              <a:noAutofit/>
            </a:bodyPr>
            <a:lstStyle/>
            <a:p>
              <a:pPr lvl="0" indent="0" algn="ctr" defTabSz="933450">
                <a:spcBef>
                  <a:spcPct val="0"/>
                </a:spcBef>
                <a:buNone/>
              </a:pPr>
              <a:r>
                <a:rPr lang="en-US" sz="2100" b="1" dirty="0">
                  <a:solidFill>
                    <a:prstClr val="black"/>
                  </a:solidFill>
                  <a:latin typeface="Frutiger LT Std 57 Cn"/>
                </a:rPr>
                <a:t>Cross-cutting elements</a:t>
              </a:r>
            </a:p>
            <a:p>
              <a:pPr lvl="0" indent="0" algn="ctr" defTabSz="933450">
                <a:spcBef>
                  <a:spcPct val="0"/>
                </a:spcBef>
                <a:buNone/>
              </a:pPr>
              <a:r>
                <a:rPr lang="en-US" sz="1700" i="1" dirty="0">
                  <a:solidFill>
                    <a:schemeClr val="tx1"/>
                  </a:solidFill>
                </a:rPr>
                <a:t>(Uncertainty Analysis</a:t>
              </a:r>
            </a:p>
            <a:p>
              <a:pPr lvl="0" indent="0" algn="ctr" defTabSz="933450">
                <a:spcBef>
                  <a:spcPct val="0"/>
                </a:spcBef>
                <a:buNone/>
              </a:pPr>
              <a:r>
                <a:rPr lang="en-US" sz="1700" i="1" dirty="0">
                  <a:solidFill>
                    <a:schemeClr val="tx1"/>
                  </a:solidFill>
                </a:rPr>
                <a:t>Key Category Analysis) </a:t>
              </a:r>
            </a:p>
          </p:txBody>
        </p:sp>
      </p:grpSp>
      <p:sp>
        <p:nvSpPr>
          <p:cNvPr id="47" name="Rectangle 46" descr="Hierarchy outline">
            <a:extLst>
              <a:ext uri="{FF2B5EF4-FFF2-40B4-BE49-F238E27FC236}">
                <a16:creationId xmlns:a16="http://schemas.microsoft.com/office/drawing/2014/main" id="{D79B31EF-6F62-3DA2-5F7E-4DD530BAA722}"/>
              </a:ext>
            </a:extLst>
          </p:cNvPr>
          <p:cNvSpPr/>
          <p:nvPr/>
        </p:nvSpPr>
        <p:spPr>
          <a:xfrm>
            <a:off x="6862525" y="3894563"/>
            <a:ext cx="900000" cy="144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48" name="Rectangle 47" descr="Checklist with solid fill">
            <a:extLst>
              <a:ext uri="{FF2B5EF4-FFF2-40B4-BE49-F238E27FC236}">
                <a16:creationId xmlns:a16="http://schemas.microsoft.com/office/drawing/2014/main" id="{83E645C4-8CE7-6F03-FA71-79C9795A20FC}"/>
              </a:ext>
            </a:extLst>
          </p:cNvPr>
          <p:cNvSpPr/>
          <p:nvPr/>
        </p:nvSpPr>
        <p:spPr>
          <a:xfrm>
            <a:off x="781963" y="2060247"/>
            <a:ext cx="900000" cy="144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2328233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6013-9E11-03B7-8745-09E65ABC9DA1}"/>
              </a:ext>
            </a:extLst>
          </p:cNvPr>
          <p:cNvSpPr>
            <a:spLocks noGrp="1"/>
          </p:cNvSpPr>
          <p:nvPr>
            <p:ph type="title"/>
          </p:nvPr>
        </p:nvSpPr>
        <p:spPr>
          <a:xfrm>
            <a:off x="12000" y="236538"/>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Screen Resolution for Optimal Viewing of </a:t>
            </a:r>
            <a:r>
              <a:rPr lang="en-US" sz="3300" b="1" i="1" dirty="0">
                <a:solidFill>
                  <a:srgbClr val="990002"/>
                </a:solidFill>
                <a:effectLst>
                  <a:outerShdw blurRad="38100" dist="38100" dir="2700000" algn="tl">
                    <a:srgbClr val="000000">
                      <a:alpha val="43137"/>
                    </a:srgbClr>
                  </a:outerShdw>
                </a:effectLst>
              </a:rPr>
              <a:t>Software</a:t>
            </a:r>
          </a:p>
        </p:txBody>
      </p:sp>
      <p:sp>
        <p:nvSpPr>
          <p:cNvPr id="3" name="Content Placeholder 2">
            <a:extLst>
              <a:ext uri="{FF2B5EF4-FFF2-40B4-BE49-F238E27FC236}">
                <a16:creationId xmlns:a16="http://schemas.microsoft.com/office/drawing/2014/main" id="{CE1C9FAD-9F4E-4B1A-A5FB-C106AE5EA565}"/>
              </a:ext>
            </a:extLst>
          </p:cNvPr>
          <p:cNvSpPr>
            <a:spLocks noGrp="1"/>
          </p:cNvSpPr>
          <p:nvPr>
            <p:ph idx="1"/>
          </p:nvPr>
        </p:nvSpPr>
        <p:spPr>
          <a:xfrm>
            <a:off x="696000" y="1418850"/>
            <a:ext cx="10800000" cy="4020300"/>
          </a:xfrm>
        </p:spPr>
        <p:txBody>
          <a:bodyPr>
            <a:normAutofit/>
          </a:bodyPr>
          <a:lstStyle/>
          <a:p>
            <a:pPr algn="just"/>
            <a:r>
              <a:rPr lang="en-US" sz="2200" dirty="0">
                <a:solidFill>
                  <a:srgbClr val="0070C0"/>
                </a:solidFill>
                <a:latin typeface="Frutiger LT Pro 57 Condensed" panose="020B0606020204020204" pitchFamily="34" charset="0"/>
              </a:rPr>
              <a:t>When a Display is not set to its optimal </a:t>
            </a:r>
            <a:r>
              <a:rPr lang="en-US" sz="2200" b="1" dirty="0">
                <a:solidFill>
                  <a:srgbClr val="0070C0"/>
                </a:solidFill>
                <a:latin typeface="Frutiger LT Pro 57 Condensed" panose="020B0606020204020204" pitchFamily="34" charset="0"/>
              </a:rPr>
              <a:t>resolution</a:t>
            </a:r>
            <a:r>
              <a:rPr lang="en-US" sz="2200" dirty="0">
                <a:solidFill>
                  <a:srgbClr val="0070C0"/>
                </a:solidFill>
                <a:latin typeface="Frutiger LT Pro 57 Condensed" panose="020B0606020204020204" pitchFamily="34" charset="0"/>
              </a:rPr>
              <a:t> (</a:t>
            </a:r>
            <a:r>
              <a:rPr lang="en-US" sz="2200" i="1" dirty="0">
                <a:solidFill>
                  <a:srgbClr val="0070C0"/>
                </a:solidFill>
                <a:latin typeface="Frutiger LT Pro 57 Condensed" panose="020B0606020204020204" pitchFamily="34" charset="0"/>
              </a:rPr>
              <a:t>i.e. recommended</a:t>
            </a:r>
            <a:r>
              <a:rPr lang="en-US" sz="2200" dirty="0">
                <a:solidFill>
                  <a:srgbClr val="0070C0"/>
                </a:solidFill>
                <a:latin typeface="Frutiger LT Pro 57 Condensed" panose="020B0606020204020204" pitchFamily="34" charset="0"/>
              </a:rPr>
              <a:t>) and/or its optimal </a:t>
            </a:r>
            <a:r>
              <a:rPr lang="en-US" sz="2200" b="1" dirty="0">
                <a:solidFill>
                  <a:srgbClr val="0070C0"/>
                </a:solidFill>
                <a:latin typeface="Frutiger LT Pro 57 Condensed" panose="020B0606020204020204" pitchFamily="34" charset="0"/>
              </a:rPr>
              <a:t>scale</a:t>
            </a:r>
            <a:r>
              <a:rPr lang="en-US" sz="2200" dirty="0">
                <a:solidFill>
                  <a:srgbClr val="0070C0"/>
                </a:solidFill>
                <a:latin typeface="Frutiger LT Pro 57 Condensed" panose="020B0606020204020204" pitchFamily="34" charset="0"/>
              </a:rPr>
              <a:t> (</a:t>
            </a:r>
            <a:r>
              <a:rPr lang="en-US" sz="2200" i="1" dirty="0">
                <a:solidFill>
                  <a:srgbClr val="0070C0"/>
                </a:solidFill>
                <a:latin typeface="Frutiger LT Pro 57 Condensed" panose="020B0606020204020204" pitchFamily="34" charset="0"/>
              </a:rPr>
              <a:t>i.e. recommended</a:t>
            </a:r>
            <a:r>
              <a:rPr lang="en-US" sz="2200" dirty="0">
                <a:solidFill>
                  <a:srgbClr val="0070C0"/>
                </a:solidFill>
                <a:latin typeface="Frutiger LT Pro 57 Condensed" panose="020B0606020204020204" pitchFamily="34" charset="0"/>
              </a:rPr>
              <a:t>), the </a:t>
            </a:r>
            <a:r>
              <a:rPr lang="en-US" sz="2200" i="1" dirty="0">
                <a:solidFill>
                  <a:srgbClr val="0070C0"/>
                </a:solidFill>
                <a:latin typeface="Frutiger LT Pro 57 Condensed" panose="020B0606020204020204" pitchFamily="34" charset="0"/>
              </a:rPr>
              <a:t>Software</a:t>
            </a:r>
            <a:r>
              <a:rPr lang="en-US" sz="2200" dirty="0">
                <a:solidFill>
                  <a:srgbClr val="0070C0"/>
                </a:solidFill>
                <a:latin typeface="Frutiger LT Pro 57 Condensed" panose="020B0606020204020204" pitchFamily="34" charset="0"/>
              </a:rPr>
              <a:t> may not be correctly displayed and thus windows appear trunked</a:t>
            </a:r>
          </a:p>
          <a:p>
            <a:pPr algn="just"/>
            <a:endParaRPr lang="en-US" sz="2200" dirty="0">
              <a:solidFill>
                <a:srgbClr val="0070C0"/>
              </a:solidFill>
              <a:latin typeface="Frutiger LT Pro 57 Condensed" panose="020B0606020204020204" pitchFamily="34" charset="0"/>
            </a:endParaRPr>
          </a:p>
          <a:p>
            <a:pPr algn="just"/>
            <a:r>
              <a:rPr lang="en-US" sz="2200" dirty="0">
                <a:solidFill>
                  <a:srgbClr val="0070C0"/>
                </a:solidFill>
                <a:latin typeface="Frutiger LT Pro 57 Condensed" panose="020B0606020204020204" pitchFamily="34" charset="0"/>
              </a:rPr>
              <a:t>In case of problems in the visualization of the </a:t>
            </a:r>
            <a:r>
              <a:rPr lang="en-US" sz="2200" i="1" dirty="0">
                <a:solidFill>
                  <a:srgbClr val="0070C0"/>
                </a:solidFill>
                <a:latin typeface="Frutiger LT Pro 57 Condensed" panose="020B0606020204020204" pitchFamily="34" charset="0"/>
              </a:rPr>
              <a:t>Software</a:t>
            </a:r>
            <a:r>
              <a:rPr lang="en-US" sz="2200" dirty="0">
                <a:solidFill>
                  <a:srgbClr val="0070C0"/>
                </a:solidFill>
                <a:latin typeface="Frutiger LT Pro 57 Condensed" panose="020B0606020204020204" pitchFamily="34" charset="0"/>
              </a:rPr>
              <a:t>, please set the </a:t>
            </a:r>
            <a:r>
              <a:rPr lang="en-US" sz="2200" b="1" dirty="0">
                <a:solidFill>
                  <a:srgbClr val="0070C0"/>
                </a:solidFill>
                <a:latin typeface="Frutiger LT Pro 57 Condensed" panose="020B0606020204020204" pitchFamily="34" charset="0"/>
              </a:rPr>
              <a:t>resolution</a:t>
            </a:r>
            <a:r>
              <a:rPr lang="en-US" sz="2200" dirty="0">
                <a:solidFill>
                  <a:srgbClr val="0070C0"/>
                </a:solidFill>
                <a:latin typeface="Frutiger LT Pro 57 Condensed" panose="020B0606020204020204" pitchFamily="34" charset="0"/>
              </a:rPr>
              <a:t> and the </a:t>
            </a:r>
            <a:r>
              <a:rPr lang="en-US" sz="2200" b="1" dirty="0">
                <a:solidFill>
                  <a:srgbClr val="0070C0"/>
                </a:solidFill>
                <a:latin typeface="Frutiger LT Pro 57 Condensed" panose="020B0606020204020204" pitchFamily="34" charset="0"/>
              </a:rPr>
              <a:t>scale</a:t>
            </a:r>
            <a:r>
              <a:rPr lang="en-US" sz="2200" dirty="0">
                <a:solidFill>
                  <a:srgbClr val="0070C0"/>
                </a:solidFill>
                <a:latin typeface="Frutiger LT Pro 57 Condensed" panose="020B0606020204020204" pitchFamily="34" charset="0"/>
              </a:rPr>
              <a:t> to the value indicated in your computer </a:t>
            </a:r>
            <a:r>
              <a:rPr lang="en-US" sz="2200" b="1" dirty="0">
                <a:solidFill>
                  <a:srgbClr val="0070C0"/>
                </a:solidFill>
                <a:latin typeface="Frutiger LT Pro 57 Condensed" panose="020B0606020204020204" pitchFamily="34" charset="0"/>
              </a:rPr>
              <a:t>as recommended</a:t>
            </a:r>
          </a:p>
          <a:p>
            <a:pPr algn="just"/>
            <a:endParaRPr lang="en-US" sz="2200" b="1" dirty="0">
              <a:solidFill>
                <a:srgbClr val="0070C0"/>
              </a:solidFill>
              <a:latin typeface="Frutiger LT Pro 57 Condensed" panose="020B0606020204020204" pitchFamily="34" charset="0"/>
            </a:endParaRPr>
          </a:p>
          <a:p>
            <a:pPr algn="just"/>
            <a:r>
              <a:rPr lang="en-US" sz="2200" dirty="0">
                <a:solidFill>
                  <a:srgbClr val="0070C0"/>
                </a:solidFill>
                <a:latin typeface="Frutiger LT Pro 57 Condensed" panose="020B0606020204020204" pitchFamily="34" charset="0"/>
              </a:rPr>
              <a:t>Where a problem in visualization persists, set resolution to </a:t>
            </a:r>
            <a:r>
              <a:rPr lang="en-US" sz="2200" b="1">
                <a:solidFill>
                  <a:srgbClr val="0070C0"/>
                </a:solidFill>
                <a:latin typeface="Frutiger LT Pro 57 Condensed" panose="020B0606020204020204" pitchFamily="34" charset="0"/>
              </a:rPr>
              <a:t>1600 x </a:t>
            </a:r>
            <a:r>
              <a:rPr lang="en-US" sz="2200" b="1" dirty="0">
                <a:solidFill>
                  <a:srgbClr val="0070C0"/>
                </a:solidFill>
                <a:latin typeface="Frutiger LT Pro 57 Condensed" panose="020B0606020204020204" pitchFamily="34" charset="0"/>
              </a:rPr>
              <a:t>900</a:t>
            </a:r>
          </a:p>
          <a:p>
            <a:pPr algn="just"/>
            <a:endParaRPr lang="en-US" sz="2200" dirty="0">
              <a:solidFill>
                <a:srgbClr val="0070C0"/>
              </a:solidFill>
              <a:latin typeface="Frutiger LT Pro 57 Condensed" panose="020B0606020204020204" pitchFamily="34" charset="0"/>
            </a:endParaRPr>
          </a:p>
          <a:p>
            <a:pPr algn="just"/>
            <a:r>
              <a:rPr lang="en-US" sz="2200" dirty="0">
                <a:solidFill>
                  <a:srgbClr val="0070C0"/>
                </a:solidFill>
                <a:latin typeface="Frutiger LT Pro 57 Condensed" panose="020B0606020204020204" pitchFamily="34" charset="0"/>
              </a:rPr>
              <a:t>Doing so, problems in </a:t>
            </a:r>
            <a:r>
              <a:rPr lang="en-US" sz="2200" i="1" dirty="0">
                <a:solidFill>
                  <a:srgbClr val="0070C0"/>
                </a:solidFill>
                <a:latin typeface="Frutiger LT Pro 57 Condensed" panose="020B0606020204020204" pitchFamily="34" charset="0"/>
              </a:rPr>
              <a:t>Software</a:t>
            </a:r>
            <a:r>
              <a:rPr lang="en-US" sz="2200" dirty="0">
                <a:solidFill>
                  <a:srgbClr val="0070C0"/>
                </a:solidFill>
                <a:latin typeface="Frutiger LT Pro 57 Condensed" panose="020B0606020204020204" pitchFamily="34" charset="0"/>
              </a:rPr>
              <a:t>’s visualization are addressed.</a:t>
            </a:r>
          </a:p>
        </p:txBody>
      </p:sp>
      <p:pic>
        <p:nvPicPr>
          <p:cNvPr id="4" name="Graphic 3" descr="Award ribbon with star">
            <a:extLst>
              <a:ext uri="{FF2B5EF4-FFF2-40B4-BE49-F238E27FC236}">
                <a16:creationId xmlns:a16="http://schemas.microsoft.com/office/drawing/2014/main" id="{EDEFE2B4-434C-74A2-4C28-1BFCD645BA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939429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994FD-A64F-6715-C61A-535FE044129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ABA0199-0D1C-21C1-2F3C-71C42E7D6258}"/>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D0552D96-4A70-6EB5-42C7-5A4347A26057}"/>
              </a:ext>
            </a:extLst>
          </p:cNvPr>
          <p:cNvSpPr/>
          <p:nvPr/>
        </p:nvSpPr>
        <p:spPr>
          <a:xfrm>
            <a:off x="733653" y="848396"/>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4A006FC-B482-03AD-ED62-4A1E991922B2}"/>
              </a:ext>
            </a:extLst>
          </p:cNvPr>
          <p:cNvSpPr txBox="1"/>
          <p:nvPr/>
        </p:nvSpPr>
        <p:spPr>
          <a:xfrm>
            <a:off x="696000" y="1722669"/>
            <a:ext cx="10800000" cy="3416320"/>
          </a:xfrm>
          <a:prstGeom prst="rect">
            <a:avLst/>
          </a:prstGeom>
          <a:noFill/>
        </p:spPr>
        <p:txBody>
          <a:bodyPr wrap="square">
            <a:spAutoFit/>
          </a:bodyPr>
          <a:lstStyle/>
          <a:p>
            <a:pPr algn="just"/>
            <a:r>
              <a:rPr lang="en-US">
                <a:solidFill>
                  <a:srgbClr val="0070C0"/>
                </a:solidFill>
                <a:latin typeface="Frutiger LT Pro 57 Condensed" panose="020B0606020204020204" pitchFamily="34" charset="0"/>
              </a:rPr>
              <a:t>Upon exiting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users are asked to confirm exit.</a:t>
            </a:r>
          </a:p>
          <a:p>
            <a:pPr algn="just"/>
            <a:endParaRPr lang="en-US">
              <a:solidFill>
                <a:srgbClr val="0070C0"/>
              </a:solidFill>
              <a:latin typeface="Frutiger LT Pro 57 Condensed" panose="020B0606020204020204" pitchFamily="34" charset="0"/>
            </a:endParaRPr>
          </a:p>
          <a:p>
            <a:pPr algn="just"/>
            <a:r>
              <a:rPr lang="en-US">
                <a:solidFill>
                  <a:srgbClr val="0070C0"/>
                </a:solidFill>
                <a:latin typeface="Frutiger LT Pro 57 Condensed" panose="020B0606020204020204" pitchFamily="34" charset="0"/>
              </a:rPr>
              <a:t>If any row of data has not been saved, users will be prompted again if you really want to exit:</a:t>
            </a: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marL="715963" indent="-357188" algn="just">
              <a:buFont typeface="Arial" panose="020B0604020202020204" pitchFamily="34" charset="0"/>
              <a:buChar char="•"/>
            </a:pPr>
            <a:r>
              <a:rPr lang="en-US">
                <a:solidFill>
                  <a:srgbClr val="0070C0"/>
                </a:solidFill>
                <a:latin typeface="Frutiger LT Pro 57 Condensed" panose="020B0606020204020204" pitchFamily="34" charset="0"/>
              </a:rPr>
              <a:t>Clicking </a:t>
            </a:r>
            <a:r>
              <a:rPr lang="en-US" sz="1800" b="1" i="0" u="none" strike="noStrike" baseline="0">
                <a:solidFill>
                  <a:srgbClr val="0070C0"/>
                </a:solidFill>
                <a:latin typeface="Frutiger LT Pro 57 Condensed" panose="020B0606020204020204" pitchFamily="34" charset="0"/>
              </a:rPr>
              <a:t>“Yes</a:t>
            </a:r>
            <a:r>
              <a:rPr lang="en-US" sz="1800" i="0" u="none" strike="noStrike" baseline="0">
                <a:solidFill>
                  <a:srgbClr val="0070C0"/>
                </a:solidFill>
                <a:latin typeface="Frutiger LT Pro 57 Condensed" panose="020B0606020204020204" pitchFamily="34" charset="0"/>
              </a:rPr>
              <a:t>”, exit is forced and all unsaved data are lost.</a:t>
            </a:r>
          </a:p>
          <a:p>
            <a:pPr marL="715963" indent="-357188" algn="just">
              <a:buFont typeface="Arial" panose="020B0604020202020204" pitchFamily="34" charset="0"/>
              <a:buChar char="•"/>
            </a:pPr>
            <a:endParaRPr lang="en-US" sz="1800" i="0" u="none" strike="noStrike" baseline="0">
              <a:solidFill>
                <a:srgbClr val="0070C0"/>
              </a:solidFill>
              <a:latin typeface="Frutiger LT Pro 57 Condensed" panose="020B0606020204020204" pitchFamily="34" charset="0"/>
            </a:endParaRPr>
          </a:p>
          <a:p>
            <a:pPr marL="715963" indent="-357188" algn="just">
              <a:buFont typeface="Arial" panose="020B0604020202020204" pitchFamily="34" charset="0"/>
              <a:buChar char="•"/>
            </a:pPr>
            <a:r>
              <a:rPr lang="en-US">
                <a:solidFill>
                  <a:srgbClr val="0070C0"/>
                </a:solidFill>
                <a:latin typeface="Frutiger LT Pro 57 Condensed" panose="020B0606020204020204" pitchFamily="34" charset="0"/>
              </a:rPr>
              <a:t>Clicking </a:t>
            </a:r>
            <a:r>
              <a:rPr lang="en-US" b="1">
                <a:solidFill>
                  <a:srgbClr val="0070C0"/>
                </a:solidFill>
                <a:latin typeface="Frutiger LT Pro 57 Condensed" panose="020B0606020204020204" pitchFamily="34" charset="0"/>
              </a:rPr>
              <a:t>“No”,</a:t>
            </a:r>
            <a:r>
              <a:rPr lang="en-US">
                <a:solidFill>
                  <a:srgbClr val="0070C0"/>
                </a:solidFill>
                <a:latin typeface="Frutiger LT Pro 57 Condensed" panose="020B0606020204020204" pitchFamily="34" charset="0"/>
              </a:rPr>
              <a:t> users are moved back to the worksheet to finalize data entry and to save entered data.</a:t>
            </a:r>
          </a:p>
        </p:txBody>
      </p:sp>
      <p:pic>
        <p:nvPicPr>
          <p:cNvPr id="9" name="Picture 8">
            <a:extLst>
              <a:ext uri="{FF2B5EF4-FFF2-40B4-BE49-F238E27FC236}">
                <a16:creationId xmlns:a16="http://schemas.microsoft.com/office/drawing/2014/main" id="{4379F48A-EB69-4247-983C-2305CB4804C3}"/>
              </a:ext>
            </a:extLst>
          </p:cNvPr>
          <p:cNvPicPr>
            <a:picLocks noChangeAspect="1"/>
          </p:cNvPicPr>
          <p:nvPr/>
        </p:nvPicPr>
        <p:blipFill>
          <a:blip r:embed="rId3"/>
          <a:stretch>
            <a:fillRect/>
          </a:stretch>
        </p:blipFill>
        <p:spPr>
          <a:xfrm>
            <a:off x="4296000" y="2732455"/>
            <a:ext cx="3600000" cy="1393089"/>
          </a:xfrm>
          <a:prstGeom prst="rect">
            <a:avLst/>
          </a:prstGeom>
          <a:ln w="3175">
            <a:solidFill>
              <a:schemeClr val="tx1"/>
            </a:solidFill>
          </a:ln>
        </p:spPr>
      </p:pic>
      <p:sp>
        <p:nvSpPr>
          <p:cNvPr id="5" name="Title 1">
            <a:extLst>
              <a:ext uri="{FF2B5EF4-FFF2-40B4-BE49-F238E27FC236}">
                <a16:creationId xmlns:a16="http://schemas.microsoft.com/office/drawing/2014/main" id="{F8E8A4D4-DC9E-5217-D12C-D9D3846CAC3F}"/>
              </a:ext>
            </a:extLst>
          </p:cNvPr>
          <p:cNvSpPr txBox="1">
            <a:spLocks/>
          </p:cNvSpPr>
          <p:nvPr/>
        </p:nvSpPr>
        <p:spPr>
          <a:xfrm>
            <a:off x="12000" y="24269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Exit</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7FAAE3D1-0D9C-6B4A-293F-68E82C572A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63311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Database Menu</a:t>
            </a:r>
          </a:p>
        </p:txBody>
      </p:sp>
    </p:spTree>
    <p:extLst>
      <p:ext uri="{BB962C8B-B14F-4D97-AF65-F5344CB8AC3E}">
        <p14:creationId xmlns:p14="http://schemas.microsoft.com/office/powerpoint/2010/main" val="3921331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C7B7-0140-99EB-77CD-80A69CDDEC6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AC00304-528D-BAB9-B324-CB8A3D231D00}"/>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a:t>
            </a:r>
            <a:endParaRPr lang="en-GB" sz="3300" b="1" i="1">
              <a:solidFill>
                <a:srgbClr val="990002"/>
              </a:solidFill>
              <a:effectLst>
                <a:outerShdw blurRad="38100" dist="38100" dir="2700000" algn="tl">
                  <a:srgbClr val="000000">
                    <a:alpha val="43137"/>
                  </a:srgbClr>
                </a:outerShdw>
              </a:effectLst>
            </a:endParaRPr>
          </a:p>
        </p:txBody>
      </p:sp>
      <p:grpSp>
        <p:nvGrpSpPr>
          <p:cNvPr id="9" name="Group 8">
            <a:extLst>
              <a:ext uri="{FF2B5EF4-FFF2-40B4-BE49-F238E27FC236}">
                <a16:creationId xmlns:a16="http://schemas.microsoft.com/office/drawing/2014/main" id="{7CF3753D-267D-952F-F175-A11B563026C3}"/>
              </a:ext>
            </a:extLst>
          </p:cNvPr>
          <p:cNvGrpSpPr>
            <a:grpSpLocks noChangeAspect="1"/>
          </p:cNvGrpSpPr>
          <p:nvPr/>
        </p:nvGrpSpPr>
        <p:grpSpPr>
          <a:xfrm>
            <a:off x="3756000" y="1707053"/>
            <a:ext cx="4680000" cy="3443895"/>
            <a:chOff x="3318233" y="1291472"/>
            <a:chExt cx="6120000" cy="4503536"/>
          </a:xfrm>
        </p:grpSpPr>
        <p:pic>
          <p:nvPicPr>
            <p:cNvPr id="4" name="Picture 3">
              <a:extLst>
                <a:ext uri="{FF2B5EF4-FFF2-40B4-BE49-F238E27FC236}">
                  <a16:creationId xmlns:a16="http://schemas.microsoft.com/office/drawing/2014/main" id="{1E0978E8-1A13-F08A-4058-77DFFCDCEE18}"/>
                </a:ext>
              </a:extLst>
            </p:cNvPr>
            <p:cNvPicPr>
              <a:picLocks noChangeAspect="1"/>
            </p:cNvPicPr>
            <p:nvPr/>
          </p:nvPicPr>
          <p:blipFill rotWithShape="1">
            <a:blip r:embed="rId2"/>
            <a:srcRect l="2639" t="981" b="2235"/>
            <a:stretch/>
          </p:blipFill>
          <p:spPr>
            <a:xfrm>
              <a:off x="3318233" y="1291472"/>
              <a:ext cx="6120000" cy="4503536"/>
            </a:xfrm>
            <a:prstGeom prst="rect">
              <a:avLst/>
            </a:prstGeom>
            <a:ln w="3175">
              <a:solidFill>
                <a:schemeClr val="tx1"/>
              </a:solidFill>
            </a:ln>
          </p:spPr>
        </p:pic>
        <p:sp>
          <p:nvSpPr>
            <p:cNvPr id="8" name="Rectangle 7">
              <a:extLst>
                <a:ext uri="{FF2B5EF4-FFF2-40B4-BE49-F238E27FC236}">
                  <a16:creationId xmlns:a16="http://schemas.microsoft.com/office/drawing/2014/main" id="{0F8238C3-0450-7915-82A1-52FB949F20EA}"/>
                </a:ext>
              </a:extLst>
            </p:cNvPr>
            <p:cNvSpPr/>
            <p:nvPr/>
          </p:nvSpPr>
          <p:spPr>
            <a:xfrm>
              <a:off x="6096000" y="1291472"/>
              <a:ext cx="3342233" cy="763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05C2D7F9-661A-912A-379E-368284BD6C38}"/>
              </a:ext>
            </a:extLst>
          </p:cNvPr>
          <p:cNvSpPr txBox="1"/>
          <p:nvPr/>
        </p:nvSpPr>
        <p:spPr>
          <a:xfrm>
            <a:off x="4488627" y="2506515"/>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19F6D9A8-B6D6-CEE4-B947-704CCA14BC18}"/>
              </a:ext>
            </a:extLst>
          </p:cNvPr>
          <p:cNvSpPr txBox="1"/>
          <p:nvPr/>
        </p:nvSpPr>
        <p:spPr>
          <a:xfrm>
            <a:off x="4477926" y="3177659"/>
            <a:ext cx="295274" cy="369332"/>
          </a:xfrm>
          <a:prstGeom prst="rect">
            <a:avLst/>
          </a:prstGeom>
          <a:noFill/>
        </p:spPr>
        <p:txBody>
          <a:bodyPr wrap="square" rtlCol="0">
            <a:spAutoFit/>
          </a:bodyPr>
          <a:lstStyle/>
          <a:p>
            <a:r>
              <a:rPr lang="en-GB">
                <a:latin typeface="Frutiger LT Pro 57 Condensed" panose="020B0606020204020204" pitchFamily="34" charset="0"/>
              </a:rPr>
              <a:t>2</a:t>
            </a:r>
          </a:p>
        </p:txBody>
      </p:sp>
      <p:sp>
        <p:nvSpPr>
          <p:cNvPr id="12" name="TextBox 11">
            <a:extLst>
              <a:ext uri="{FF2B5EF4-FFF2-40B4-BE49-F238E27FC236}">
                <a16:creationId xmlns:a16="http://schemas.microsoft.com/office/drawing/2014/main" id="{DE1386CE-6B05-C175-41B8-DA92A2B2F6C8}"/>
              </a:ext>
            </a:extLst>
          </p:cNvPr>
          <p:cNvSpPr txBox="1"/>
          <p:nvPr/>
        </p:nvSpPr>
        <p:spPr>
          <a:xfrm>
            <a:off x="4477926" y="3866409"/>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13" name="TextBox 12">
            <a:extLst>
              <a:ext uri="{FF2B5EF4-FFF2-40B4-BE49-F238E27FC236}">
                <a16:creationId xmlns:a16="http://schemas.microsoft.com/office/drawing/2014/main" id="{DB264B84-BF40-99A4-5AA9-0F5962038F83}"/>
              </a:ext>
            </a:extLst>
          </p:cNvPr>
          <p:cNvSpPr txBox="1"/>
          <p:nvPr/>
        </p:nvSpPr>
        <p:spPr>
          <a:xfrm>
            <a:off x="4477926" y="4555159"/>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pic>
        <p:nvPicPr>
          <p:cNvPr id="14" name="Picture 13">
            <a:extLst>
              <a:ext uri="{FF2B5EF4-FFF2-40B4-BE49-F238E27FC236}">
                <a16:creationId xmlns:a16="http://schemas.microsoft.com/office/drawing/2014/main" id="{DF34B7C3-8D04-FCD1-0117-A8C630156B20}"/>
              </a:ext>
            </a:extLst>
          </p:cNvPr>
          <p:cNvPicPr>
            <a:picLocks noChangeAspect="1"/>
          </p:cNvPicPr>
          <p:nvPr/>
        </p:nvPicPr>
        <p:blipFill>
          <a:blip r:embed="rId3"/>
          <a:stretch>
            <a:fillRect/>
          </a:stretch>
        </p:blipFill>
        <p:spPr>
          <a:xfrm>
            <a:off x="336000" y="815536"/>
            <a:ext cx="11520000" cy="440437"/>
          </a:xfrm>
          <a:prstGeom prst="rect">
            <a:avLst/>
          </a:prstGeom>
        </p:spPr>
      </p:pic>
      <p:sp>
        <p:nvSpPr>
          <p:cNvPr id="15" name="Rectangle 14">
            <a:extLst>
              <a:ext uri="{FF2B5EF4-FFF2-40B4-BE49-F238E27FC236}">
                <a16:creationId xmlns:a16="http://schemas.microsoft.com/office/drawing/2014/main" id="{98AE6FB4-1436-94DA-70F3-B90EE55067D2}"/>
              </a:ext>
            </a:extLst>
          </p:cNvPr>
          <p:cNvSpPr/>
          <p:nvPr/>
        </p:nvSpPr>
        <p:spPr>
          <a:xfrm>
            <a:off x="1736953" y="855754"/>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770ABD8D-A72E-A1C8-FD3F-C627A23177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01506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5FBE-D8E9-3EDD-81D1-87FC4CA0F3D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D1B1D5E-6DF8-8980-AFDF-17ED13F8FA61}"/>
              </a:ext>
            </a:extLst>
          </p:cNvPr>
          <p:cNvPicPr>
            <a:picLocks noChangeAspect="1"/>
          </p:cNvPicPr>
          <p:nvPr/>
        </p:nvPicPr>
        <p:blipFill>
          <a:blip r:embed="rId2"/>
          <a:stretch>
            <a:fillRect/>
          </a:stretch>
        </p:blipFill>
        <p:spPr>
          <a:xfrm>
            <a:off x="336000" y="810297"/>
            <a:ext cx="11520000" cy="440437"/>
          </a:xfrm>
          <a:prstGeom prst="rect">
            <a:avLst/>
          </a:prstGeom>
        </p:spPr>
      </p:pic>
      <p:sp>
        <p:nvSpPr>
          <p:cNvPr id="9" name="TextBox 8">
            <a:extLst>
              <a:ext uri="{FF2B5EF4-FFF2-40B4-BE49-F238E27FC236}">
                <a16:creationId xmlns:a16="http://schemas.microsoft.com/office/drawing/2014/main" id="{EAC96BA7-F542-D4B6-C879-A3FA2C42B140}"/>
              </a:ext>
            </a:extLst>
          </p:cNvPr>
          <p:cNvSpPr txBox="1"/>
          <p:nvPr/>
        </p:nvSpPr>
        <p:spPr>
          <a:xfrm>
            <a:off x="217232" y="1769366"/>
            <a:ext cx="5400000" cy="5251694"/>
          </a:xfrm>
          <a:prstGeom prst="rect">
            <a:avLst/>
          </a:prstGeom>
          <a:noFill/>
        </p:spPr>
        <p:txBody>
          <a:bodyPr wrap="square">
            <a:spAutoFit/>
          </a:bodyPr>
          <a:lstStyle/>
          <a:p>
            <a:pPr algn="ctr">
              <a:lnSpc>
                <a:spcPct val="90000"/>
              </a:lnSpc>
              <a:spcBef>
                <a:spcPts val="1000"/>
              </a:spcBef>
            </a:pPr>
            <a:r>
              <a:rPr lang="en-US" b="1">
                <a:solidFill>
                  <a:srgbClr val="0070C0"/>
                </a:solidFill>
                <a:latin typeface="Frutiger LT Pro 57 Condensed" panose="020B0606020204020204" pitchFamily="34" charset="0"/>
              </a:rPr>
              <a:t>Open / Close Database </a:t>
            </a:r>
          </a:p>
          <a:p>
            <a:endParaRPr lang="en-US">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b="1">
                <a:solidFill>
                  <a:srgbClr val="0070C0"/>
                </a:solidFill>
                <a:latin typeface="Frutiger LT Pro 57 Condensed" panose="020B0606020204020204" pitchFamily="34" charset="0"/>
              </a:rPr>
              <a:t>If the database is open, </a:t>
            </a:r>
            <a:r>
              <a:rPr lang="en-US">
                <a:solidFill>
                  <a:srgbClr val="0070C0"/>
                </a:solidFill>
                <a:latin typeface="Frutiger LT Pro 57 Condensed" panose="020B0606020204020204" pitchFamily="34" charset="0"/>
              </a:rPr>
              <a:t>use this menu item to close the current database. You will be asked to confirm if you want to exit. If you select “Yes”, the currently logged-in user will be logged out automatically. All database-related functions and modules of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are disabled.</a:t>
            </a:r>
          </a:p>
          <a:p>
            <a:pPr marL="179388" indent="-179388" algn="just">
              <a:lnSpc>
                <a:spcPct val="90000"/>
              </a:lnSpc>
              <a:spcBef>
                <a:spcPts val="1000"/>
              </a:spcBef>
            </a:pPr>
            <a:endParaRPr lang="en-US">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b="1">
                <a:solidFill>
                  <a:srgbClr val="0070C0"/>
                </a:solidFill>
                <a:latin typeface="Frutiger LT Pro 57 Condensed" panose="020B0606020204020204" pitchFamily="34" charset="0"/>
              </a:rPr>
              <a:t>If database is closed, </a:t>
            </a:r>
            <a:r>
              <a:rPr lang="en-US">
                <a:solidFill>
                  <a:srgbClr val="0070C0"/>
                </a:solidFill>
                <a:latin typeface="Frutiger LT Pro 57 Condensed" panose="020B0606020204020204" pitchFamily="34" charset="0"/>
              </a:rPr>
              <a:t>use this menu item to browse for, and open, the new database. You will be prompted if you want to make a backup upon opening (depending on selection in Preferences (see Preferences  - Database).  </a:t>
            </a:r>
          </a:p>
          <a:p>
            <a:pPr marL="285750" indent="-285750" algn="just">
              <a:buFont typeface="Arial" panose="020B0604020202020204" pitchFamily="34" charset="0"/>
              <a:buChar char="•"/>
            </a:pPr>
            <a:endParaRPr lang="en-US">
              <a:solidFill>
                <a:srgbClr val="0070C0"/>
              </a:solidFill>
              <a:latin typeface="Frutiger LT Pro 57 Condensed" panose="020B0606020204020204" pitchFamily="34" charset="0"/>
            </a:endParaRPr>
          </a:p>
          <a:p>
            <a:pPr marL="179388" algn="just"/>
            <a:r>
              <a:rPr lang="en-US">
                <a:solidFill>
                  <a:srgbClr val="0070C0"/>
                </a:solidFill>
                <a:latin typeface="Frutiger LT Pro 57 Condensed" panose="020B0606020204020204" pitchFamily="34" charset="0"/>
              </a:rPr>
              <a:t>All database related-functions will become available again after valid user logs in.</a:t>
            </a:r>
          </a:p>
          <a:p>
            <a:pPr>
              <a:lnSpc>
                <a:spcPct val="90000"/>
              </a:lnSpc>
              <a:spcBef>
                <a:spcPts val="1000"/>
              </a:spcBef>
            </a:pPr>
            <a:endParaRPr lang="en-US">
              <a:solidFill>
                <a:srgbClr val="000000"/>
              </a:solidFill>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A235A191-7B7B-34AD-C63A-12A22E9AFF25}"/>
              </a:ext>
            </a:extLst>
          </p:cNvPr>
          <p:cNvSpPr/>
          <p:nvPr/>
        </p:nvSpPr>
        <p:spPr>
          <a:xfrm>
            <a:off x="1759847" y="857921"/>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omputer&#10;&#10;Description automatically generated">
            <a:extLst>
              <a:ext uri="{FF2B5EF4-FFF2-40B4-BE49-F238E27FC236}">
                <a16:creationId xmlns:a16="http://schemas.microsoft.com/office/drawing/2014/main" id="{78EEE1DD-521A-E9B0-ED20-BA4CFC489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934" y="1768975"/>
            <a:ext cx="6104875" cy="2390736"/>
          </a:xfrm>
          <a:prstGeom prst="rect">
            <a:avLst/>
          </a:prstGeom>
        </p:spPr>
      </p:pic>
      <p:cxnSp>
        <p:nvCxnSpPr>
          <p:cNvPr id="20" name="Connector: Elbow 19">
            <a:extLst>
              <a:ext uri="{FF2B5EF4-FFF2-40B4-BE49-F238E27FC236}">
                <a16:creationId xmlns:a16="http://schemas.microsoft.com/office/drawing/2014/main" id="{B13EF17F-D2A8-5EDC-03C3-95F77B79EE9D}"/>
              </a:ext>
            </a:extLst>
          </p:cNvPr>
          <p:cNvCxnSpPr>
            <a:cxnSpLocks/>
          </p:cNvCxnSpPr>
          <p:nvPr/>
        </p:nvCxnSpPr>
        <p:spPr>
          <a:xfrm>
            <a:off x="6381750" y="1947863"/>
            <a:ext cx="4191000" cy="1943100"/>
          </a:xfrm>
          <a:prstGeom prst="bentConnector3">
            <a:avLst>
              <a:gd name="adj1" fmla="val -45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586872E-D113-B9AC-F4F5-7E2ECE6302EE}"/>
              </a:ext>
            </a:extLst>
          </p:cNvPr>
          <p:cNvPicPr>
            <a:picLocks noChangeAspect="1"/>
          </p:cNvPicPr>
          <p:nvPr/>
        </p:nvPicPr>
        <p:blipFill rotWithShape="1">
          <a:blip r:embed="rId4"/>
          <a:srcRect l="2179" t="5411" r="1849" b="5332"/>
          <a:stretch/>
        </p:blipFill>
        <p:spPr>
          <a:xfrm>
            <a:off x="5727934" y="4423441"/>
            <a:ext cx="3063711" cy="1206631"/>
          </a:xfrm>
          <a:prstGeom prst="rect">
            <a:avLst/>
          </a:prstGeom>
          <a:ln w="3175">
            <a:solidFill>
              <a:schemeClr val="tx1"/>
            </a:solidFill>
          </a:ln>
        </p:spPr>
      </p:pic>
      <p:pic>
        <p:nvPicPr>
          <p:cNvPr id="27" name="Picture 26">
            <a:extLst>
              <a:ext uri="{FF2B5EF4-FFF2-40B4-BE49-F238E27FC236}">
                <a16:creationId xmlns:a16="http://schemas.microsoft.com/office/drawing/2014/main" id="{C9C32600-F1FE-926D-2B5D-82B3118FCF41}"/>
              </a:ext>
            </a:extLst>
          </p:cNvPr>
          <p:cNvPicPr>
            <a:picLocks noChangeAspect="1"/>
          </p:cNvPicPr>
          <p:nvPr/>
        </p:nvPicPr>
        <p:blipFill rotWithShape="1">
          <a:blip r:embed="rId5"/>
          <a:srcRect l="2993" t="3127" r="3850"/>
          <a:stretch/>
        </p:blipFill>
        <p:spPr>
          <a:xfrm>
            <a:off x="9538777" y="5209456"/>
            <a:ext cx="2253006" cy="1309584"/>
          </a:xfrm>
          <a:prstGeom prst="rect">
            <a:avLst/>
          </a:prstGeom>
          <a:ln w="3175">
            <a:solidFill>
              <a:schemeClr val="tx1"/>
            </a:solidFill>
          </a:ln>
        </p:spPr>
      </p:pic>
      <p:sp>
        <p:nvSpPr>
          <p:cNvPr id="5" name="Title 1">
            <a:extLst>
              <a:ext uri="{FF2B5EF4-FFF2-40B4-BE49-F238E27FC236}">
                <a16:creationId xmlns:a16="http://schemas.microsoft.com/office/drawing/2014/main" id="{E8F62EA4-73A9-27E7-810B-E41B2EF36807}"/>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Close/Open</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03739EA3-83A2-D398-00EF-2AE56A99379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780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9FD78-23AA-CD04-E75B-B8D7A67751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15259E-978F-2BE7-4020-E781E10A9B3F}"/>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C8BC372F-E9BA-324F-4A1A-537CF558E297}"/>
              </a:ext>
            </a:extLst>
          </p:cNvPr>
          <p:cNvSpPr/>
          <p:nvPr/>
        </p:nvSpPr>
        <p:spPr>
          <a:xfrm>
            <a:off x="1767702" y="810296"/>
            <a:ext cx="108000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A3D274-26A7-BAB0-AC8B-CA528268E12B}"/>
              </a:ext>
            </a:extLst>
          </p:cNvPr>
          <p:cNvSpPr txBox="1"/>
          <p:nvPr/>
        </p:nvSpPr>
        <p:spPr>
          <a:xfrm>
            <a:off x="336000" y="2169000"/>
            <a:ext cx="11520000" cy="2862322"/>
          </a:xfrm>
          <a:prstGeom prst="rect">
            <a:avLst/>
          </a:prstGeom>
          <a:noFill/>
        </p:spPr>
        <p:txBody>
          <a:bodyPr wrap="square">
            <a:spAutoFit/>
          </a:bodyPr>
          <a:lstStyle/>
          <a:p>
            <a:pPr marL="285750" indent="-285750">
              <a:buFont typeface="Arial" panose="020B0604020202020204" pitchFamily="34" charset="0"/>
              <a:buChar char="•"/>
            </a:pPr>
            <a:r>
              <a:rPr lang="en-US" sz="1800" b="0" i="0" dirty="0">
                <a:solidFill>
                  <a:srgbClr val="0070C0"/>
                </a:solidFill>
                <a:effectLst/>
                <a:latin typeface="Frutiger LT Pro 57 Condensed" panose="020B0606020204020204" pitchFamily="34" charset="0"/>
              </a:rPr>
              <a:t>This menu item allows the user to save the database under a different file name to a different location. It is possible to compress (ZIP) the saved database file to save space. This opens the possibility to maintain several independent versions of the database</a:t>
            </a:r>
            <a:r>
              <a:rPr lang="en-US" dirty="0">
                <a:solidFill>
                  <a:srgbClr val="0070C0"/>
                </a:solidFill>
                <a:latin typeface="Frutiger LT Pro 57 Condensed" panose="020B0606020204020204" pitchFamily="34" charset="0"/>
              </a:rPr>
              <a:t> (although compressed database file must be uncompressed (unzipped) before opening it in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a:t>
            </a:r>
            <a:endParaRPr lang="en-US" sz="1800" b="0" dirty="0">
              <a:solidFill>
                <a:srgbClr val="0070C0"/>
              </a:solidFill>
              <a:effectLst/>
              <a:latin typeface="Frutiger LT Pro 57 Condensed" panose="020B0606020204020204" pitchFamily="34" charset="0"/>
            </a:endParaRPr>
          </a:p>
          <a:p>
            <a:pPr algn="l" rtl="0" fontAlgn="base"/>
            <a:endParaRPr lang="en-US" dirty="0">
              <a:solidFill>
                <a:srgbClr val="0070C0"/>
              </a:solidFill>
              <a:latin typeface="Frutiger LT Pro 57 Condensed" panose="020B0606020204020204" pitchFamily="34" charset="0"/>
            </a:endParaRPr>
          </a:p>
          <a:p>
            <a:pPr marL="285750" indent="-285750" algn="l" rtl="0" fontAlgn="base">
              <a:buFont typeface="Arial" panose="020B0604020202020204" pitchFamily="34" charset="0"/>
              <a:buChar char="•"/>
            </a:pPr>
            <a:r>
              <a:rPr lang="en-US" sz="1800" b="0" i="0" dirty="0">
                <a:solidFill>
                  <a:srgbClr val="0070C0"/>
                </a:solidFill>
                <a:effectLst/>
                <a:latin typeface="Frutiger LT Pro 57 Condensed" panose="020B0606020204020204" pitchFamily="34" charset="0"/>
              </a:rPr>
              <a:t>The database is password protected.  Although it is possible to remove password protection during saving, a database without a password cannot be opened in the </a:t>
            </a:r>
            <a:r>
              <a:rPr lang="en-US" sz="1800" b="0" i="1" dirty="0">
                <a:solidFill>
                  <a:srgbClr val="0070C0"/>
                </a:solidFill>
                <a:effectLst/>
                <a:latin typeface="Frutiger LT Pro 57 Condensed" panose="020B0606020204020204" pitchFamily="34" charset="0"/>
              </a:rPr>
              <a:t>Software.</a:t>
            </a:r>
          </a:p>
          <a:p>
            <a:pPr marL="285750" indent="-285750" algn="l" rtl="0" fontAlgn="base">
              <a:buFont typeface="Arial" panose="020B0604020202020204" pitchFamily="34" charset="0"/>
              <a:buChar char="•"/>
            </a:pPr>
            <a:endParaRPr lang="en-US" sz="1800" b="0" i="1" dirty="0">
              <a:solidFill>
                <a:srgbClr val="0070C0"/>
              </a:solidFill>
              <a:effectLst/>
              <a:latin typeface="Frutiger LT Pro 57 Condensed" panose="020B0606020204020204" pitchFamily="34" charset="0"/>
            </a:endParaRPr>
          </a:p>
          <a:p>
            <a:pPr marL="285750" indent="-285750" algn="l" rtl="0" fontAlgn="base">
              <a:buFont typeface="Arial" panose="020B0604020202020204" pitchFamily="34" charset="0"/>
              <a:buChar char="•"/>
            </a:pPr>
            <a:endParaRPr lang="en-US" sz="1800" b="0" i="1" dirty="0">
              <a:solidFill>
                <a:srgbClr val="0070C0"/>
              </a:solidFill>
              <a:effectLst/>
              <a:latin typeface="Frutiger LT Pro 57 Condensed" panose="020B0606020204020204" pitchFamily="34" charset="0"/>
            </a:endParaRPr>
          </a:p>
          <a:p>
            <a:pPr algn="l" rtl="0" fontAlgn="base"/>
            <a:r>
              <a:rPr lang="en-US" sz="1800" b="0" i="0" dirty="0">
                <a:solidFill>
                  <a:srgbClr val="0070C0"/>
                </a:solidFill>
                <a:effectLst/>
                <a:latin typeface="Frutiger LT Pro 57 Condensed" panose="020B0606020204020204" pitchFamily="34" charset="0"/>
              </a:rPr>
              <a:t> </a:t>
            </a:r>
            <a:r>
              <a:rPr lang="en-US" sz="1800" b="1" i="0" dirty="0">
                <a:solidFill>
                  <a:srgbClr val="0070C0"/>
                </a:solidFill>
                <a:effectLst/>
                <a:latin typeface="Frutiger LT Pro 57 Condensed" panose="020B0606020204020204" pitchFamily="34" charset="0"/>
              </a:rPr>
              <a:t>	Important</a:t>
            </a:r>
          </a:p>
          <a:p>
            <a:pPr algn="l" rtl="0" fontAlgn="base"/>
            <a:r>
              <a:rPr lang="en-US" b="1" dirty="0">
                <a:solidFill>
                  <a:srgbClr val="0070C0"/>
                </a:solidFill>
                <a:latin typeface="Frutiger LT Pro 57 Condensed" panose="020B0606020204020204" pitchFamily="34" charset="0"/>
              </a:rPr>
              <a:t>	</a:t>
            </a:r>
            <a:r>
              <a:rPr lang="en-US" dirty="0">
                <a:solidFill>
                  <a:srgbClr val="0070C0"/>
                </a:solidFill>
                <a:latin typeface="Frutiger LT Pro 57 Condensed" panose="020B0606020204020204" pitchFamily="34" charset="0"/>
              </a:rPr>
              <a:t>If password protection is removed, the database cannot be anymore opened by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a:t>
            </a:r>
          </a:p>
        </p:txBody>
      </p:sp>
      <p:pic>
        <p:nvPicPr>
          <p:cNvPr id="3" name="Graphic 2" descr="Lightbulb with solid fill">
            <a:extLst>
              <a:ext uri="{FF2B5EF4-FFF2-40B4-BE49-F238E27FC236}">
                <a16:creationId xmlns:a16="http://schemas.microsoft.com/office/drawing/2014/main" id="{668952DA-FFBA-93B6-4745-80B8AA8078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000" y="4431333"/>
            <a:ext cx="535780" cy="599989"/>
          </a:xfrm>
          <a:prstGeom prst="rect">
            <a:avLst/>
          </a:prstGeom>
        </p:spPr>
      </p:pic>
      <p:sp>
        <p:nvSpPr>
          <p:cNvPr id="8" name="Title 1">
            <a:extLst>
              <a:ext uri="{FF2B5EF4-FFF2-40B4-BE49-F238E27FC236}">
                <a16:creationId xmlns:a16="http://schemas.microsoft.com/office/drawing/2014/main" id="{F8DD173F-25D8-A420-E042-C3AA2855BAEF}"/>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Save as</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3CF019A1-7E9F-BDE3-07DE-385262C8F9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6270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10E2-C52C-4CB9-69FD-98D10DC8DE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D306ED2-0060-1252-7807-E9D23DE6F350}"/>
              </a:ext>
            </a:extLst>
          </p:cNvPr>
          <p:cNvSpPr txBox="1"/>
          <p:nvPr/>
        </p:nvSpPr>
        <p:spPr>
          <a:xfrm>
            <a:off x="336000" y="1532362"/>
            <a:ext cx="9360000" cy="4924425"/>
          </a:xfrm>
          <a:prstGeom prst="rect">
            <a:avLst/>
          </a:prstGeom>
          <a:noFill/>
        </p:spPr>
        <p:txBody>
          <a:bodyPr wrap="square" rtlCol="0">
            <a:spAutoFit/>
          </a:bodyPr>
          <a:lstStyle/>
          <a:p>
            <a:pPr marL="342900" indent="-342900">
              <a:lnSpc>
                <a:spcPct val="90000"/>
              </a:lnSpc>
              <a:spcBef>
                <a:spcPts val="1000"/>
              </a:spcBef>
              <a:buAutoNum type="arabicPeriod"/>
            </a:pPr>
            <a:r>
              <a:rPr lang="en-US" dirty="0">
                <a:solidFill>
                  <a:srgbClr val="0070C0"/>
                </a:solidFill>
                <a:latin typeface="Frutiger LT Pro 57 Condensed" panose="020B0606020204020204" pitchFamily="34" charset="0"/>
              </a:rPr>
              <a:t>On main menu, </a:t>
            </a:r>
            <a:r>
              <a:rPr lang="en-US" b="1" dirty="0">
                <a:solidFill>
                  <a:srgbClr val="0070C0"/>
                </a:solidFill>
                <a:latin typeface="Frutiger LT Pro 57 Condensed" panose="020B0606020204020204" pitchFamily="34" charset="0"/>
              </a:rPr>
              <a:t>select Database. </a:t>
            </a:r>
            <a:r>
              <a:rPr lang="en-US" dirty="0">
                <a:solidFill>
                  <a:srgbClr val="0070C0"/>
                </a:solidFill>
                <a:latin typeface="Frutiger LT Pro 57 Condensed" panose="020B0606020204020204" pitchFamily="34" charset="0"/>
              </a:rPr>
              <a:t>This will save the currently open database.</a:t>
            </a:r>
            <a:endParaRPr lang="en-US" b="1" dirty="0">
              <a:solidFill>
                <a:srgbClr val="0070C0"/>
              </a:solidFill>
              <a:latin typeface="Frutiger LT Pro 57 Condensed" panose="020B0606020204020204" pitchFamily="34" charset="0"/>
            </a:endParaRPr>
          </a:p>
          <a:p>
            <a:pPr marL="342900" indent="-342900">
              <a:lnSpc>
                <a:spcPct val="90000"/>
              </a:lnSpc>
              <a:spcBef>
                <a:spcPts val="1000"/>
              </a:spcBef>
              <a:buAutoNum type="arabicPeriod"/>
            </a:pPr>
            <a:r>
              <a:rPr lang="en-US" sz="1800" b="1" i="0" u="none" strike="noStrike" baseline="0" dirty="0">
                <a:solidFill>
                  <a:srgbClr val="0070C0"/>
                </a:solidFill>
                <a:latin typeface="Frutiger LT Pro 57 Condensed" panose="020B0606020204020204" pitchFamily="34" charset="0"/>
              </a:rPr>
              <a:t>Select Save as…</a:t>
            </a:r>
            <a:endParaRPr lang="en-US" dirty="0">
              <a:solidFill>
                <a:srgbClr val="0070C0"/>
              </a:solidFill>
              <a:latin typeface="Frutiger LT Pro 57 Condensed" panose="020B0606020204020204" pitchFamily="34" charset="0"/>
            </a:endParaRPr>
          </a:p>
          <a:p>
            <a:pPr marL="342900" indent="-342900">
              <a:lnSpc>
                <a:spcPct val="90000"/>
              </a:lnSpc>
              <a:spcBef>
                <a:spcPts val="1000"/>
              </a:spcBef>
              <a:buAutoNum type="arabicPeriod"/>
            </a:pPr>
            <a:r>
              <a:rPr lang="en-US" sz="1800" b="0" i="0" u="none" strike="noStrike" baseline="0" dirty="0">
                <a:solidFill>
                  <a:srgbClr val="0070C0"/>
                </a:solidFill>
                <a:latin typeface="Frutiger LT Pro 57 Condensed" panose="020B0606020204020204" pitchFamily="34" charset="0"/>
              </a:rPr>
              <a:t>Select </a:t>
            </a:r>
            <a:r>
              <a:rPr lang="en-US" sz="1800" b="1" i="0" u="none" strike="noStrike" baseline="0" dirty="0">
                <a:solidFill>
                  <a:srgbClr val="0070C0"/>
                </a:solidFill>
                <a:latin typeface="Frutiger LT Pro 57 Condensed" panose="020B0606020204020204" pitchFamily="34" charset="0"/>
              </a:rPr>
              <a:t>destination folder </a:t>
            </a:r>
            <a:r>
              <a:rPr lang="en-US" sz="1800" b="0" i="0" u="none" strike="noStrike" baseline="0" dirty="0">
                <a:solidFill>
                  <a:srgbClr val="0070C0"/>
                </a:solidFill>
                <a:latin typeface="Frutiger LT Pro 57 Condensed" panose="020B0606020204020204" pitchFamily="34" charset="0"/>
              </a:rPr>
              <a:t>and file name</a:t>
            </a:r>
          </a:p>
          <a:p>
            <a:pPr marL="715963" lvl="1" indent="-357188">
              <a:lnSpc>
                <a:spcPct val="90000"/>
              </a:lnSpc>
              <a:spcBef>
                <a:spcPts val="1000"/>
              </a:spcBef>
              <a:buFont typeface="Arial" panose="020B0604020202020204" pitchFamily="34" charset="0"/>
              <a:buChar char="•"/>
            </a:pPr>
            <a:r>
              <a:rPr lang="en-US" dirty="0">
                <a:solidFill>
                  <a:srgbClr val="0070C0"/>
                </a:solidFill>
                <a:latin typeface="Frutiger LT Pro 57 Condensed" panose="020B0606020204020204" pitchFamily="34" charset="0"/>
              </a:rPr>
              <a:t>You will be notified that the current database will be closed before saving; and reopened after saving and asked to confirm. Where you do not confirm the database is not saved</a:t>
            </a:r>
            <a:r>
              <a:rPr lang="en-US" b="1" dirty="0">
                <a:solidFill>
                  <a:srgbClr val="0070C0"/>
                </a:solidFill>
                <a:highlight>
                  <a:srgbClr val="FFFF00"/>
                </a:highlight>
                <a:latin typeface="Frutiger LT Pro 57 Condensed" panose="020B0606020204020204" pitchFamily="34" charset="0"/>
              </a:rPr>
              <a:t> </a:t>
            </a:r>
            <a:endParaRPr lang="en-US" b="1" i="0" u="none" strike="noStrike" baseline="0" dirty="0">
              <a:solidFill>
                <a:srgbClr val="0070C0"/>
              </a:solidFill>
              <a:highlight>
                <a:srgbClr val="FFFF00"/>
              </a:highlight>
              <a:latin typeface="Frutiger LT Pro 57 Condensed" panose="020B0606020204020204" pitchFamily="34" charset="0"/>
            </a:endParaRPr>
          </a:p>
          <a:p>
            <a:pPr>
              <a:spcBef>
                <a:spcPts val="600"/>
              </a:spcBef>
            </a:pPr>
            <a:r>
              <a:rPr lang="en-US" dirty="0">
                <a:solidFill>
                  <a:srgbClr val="0070C0"/>
                </a:solidFill>
                <a:latin typeface="Frutiger LT Pro 57 Condensed" panose="020B0606020204020204" pitchFamily="34" charset="0"/>
              </a:rPr>
              <a:t>4. </a:t>
            </a:r>
            <a:r>
              <a:rPr lang="en-US" sz="1800" b="0" i="0" u="none" strike="noStrike" baseline="0" dirty="0">
                <a:solidFill>
                  <a:srgbClr val="0070C0"/>
                </a:solidFill>
                <a:latin typeface="Frutiger LT Pro 57 Condensed" panose="020B0606020204020204" pitchFamily="34" charset="0"/>
              </a:rPr>
              <a:t>Choose whether to remove password protection.  </a:t>
            </a:r>
          </a:p>
          <a:p>
            <a:pPr>
              <a:spcBef>
                <a:spcPts val="600"/>
              </a:spcBef>
            </a:pPr>
            <a:endParaRPr lang="en-US" sz="1800" b="0" i="0" u="none" strike="noStrike" baseline="0" dirty="0">
              <a:solidFill>
                <a:srgbClr val="0070C0"/>
              </a:solidFill>
              <a:latin typeface="Frutiger LT Pro 57 Condensed" panose="020B0606020204020204" pitchFamily="34" charset="0"/>
            </a:endParaRPr>
          </a:p>
          <a:p>
            <a:pPr marL="358775"/>
            <a:r>
              <a:rPr lang="en-US" sz="1800" b="1" i="0" u="none" strike="noStrike" baseline="0" dirty="0">
                <a:solidFill>
                  <a:srgbClr val="FF0000"/>
                </a:solidFill>
                <a:latin typeface="Frutiger LT Pro 57 Condensed" panose="020B0606020204020204" pitchFamily="34" charset="0"/>
              </a:rPr>
              <a:t>Important</a:t>
            </a:r>
          </a:p>
          <a:p>
            <a:pPr marL="358775"/>
            <a:r>
              <a:rPr lang="en-US" sz="1800" b="0" i="0" u="none" strike="noStrike" baseline="0" dirty="0">
                <a:solidFill>
                  <a:srgbClr val="0070C0"/>
                </a:solidFill>
                <a:latin typeface="Frutiger LT Pro 57 Condensed" panose="020B0606020204020204" pitchFamily="34" charset="0"/>
              </a:rPr>
              <a:t>Do not remove password protection. Removing the password protection will prevent the database from opening in the </a:t>
            </a:r>
            <a:r>
              <a:rPr lang="en-US" sz="1800" b="0" i="1" u="none"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(The </a:t>
            </a:r>
            <a:r>
              <a:rPr lang="en-US" sz="1800" b="0" i="1"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strictly accepts password protected database only for security reasons). Nevertheless, you may remove the password to make the database accessible by another software</a:t>
            </a:r>
            <a:endParaRPr lang="en-US" dirty="0">
              <a:solidFill>
                <a:srgbClr val="0070C0"/>
              </a:solidFill>
              <a:latin typeface="Frutiger LT Pro 57 Condensed" panose="020B0606020204020204" pitchFamily="34" charset="0"/>
            </a:endParaRPr>
          </a:p>
          <a:p>
            <a:endParaRPr lang="en-US" sz="1800" b="0" i="0" u="none" strike="noStrike" baseline="0" dirty="0">
              <a:solidFill>
                <a:srgbClr val="0070C0"/>
              </a:solidFill>
              <a:latin typeface="Frutiger LT Pro 57 Condensed" panose="020B0606020204020204" pitchFamily="34" charset="0"/>
            </a:endParaRPr>
          </a:p>
          <a:p>
            <a:r>
              <a:rPr lang="en-US" dirty="0">
                <a:solidFill>
                  <a:srgbClr val="0070C0"/>
                </a:solidFill>
                <a:latin typeface="Frutiger LT Pro 57 Condensed" panose="020B0606020204020204" pitchFamily="34" charset="0"/>
              </a:rPr>
              <a:t>5.</a:t>
            </a:r>
            <a:r>
              <a:rPr lang="en-US" sz="1800" b="0" i="0" u="none" strike="noStrike" baseline="0" dirty="0">
                <a:solidFill>
                  <a:srgbClr val="0070C0"/>
                </a:solidFill>
                <a:latin typeface="Frutiger LT Pro 57 Condensed" panose="020B0606020204020204" pitchFamily="34" charset="0"/>
              </a:rPr>
              <a:t> Decide whether to compress (ZIP) database file (compressed database file must be uncompressed (unzipped) before opening it in the </a:t>
            </a:r>
            <a:r>
              <a:rPr lang="en-US" sz="1800" b="0" i="1" u="none"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a:t>
            </a:r>
          </a:p>
          <a:p>
            <a:endParaRPr lang="en-US" sz="1800" b="0" i="0" u="none" strike="noStrike" baseline="0" dirty="0">
              <a:solidFill>
                <a:srgbClr val="000000"/>
              </a:solidFill>
              <a:latin typeface="Frutiger LT Pro 57 Condensed" panose="020B0606020204020204" pitchFamily="34" charset="0"/>
            </a:endParaRPr>
          </a:p>
        </p:txBody>
      </p:sp>
      <p:sp>
        <p:nvSpPr>
          <p:cNvPr id="2" name="Title 1">
            <a:extLst>
              <a:ext uri="{FF2B5EF4-FFF2-40B4-BE49-F238E27FC236}">
                <a16:creationId xmlns:a16="http://schemas.microsoft.com/office/drawing/2014/main" id="{19D1F4FE-E4A4-2C63-6199-D26E33FB8CBB}"/>
              </a:ext>
            </a:extLst>
          </p:cNvPr>
          <p:cNvSpPr>
            <a:spLocks noGrp="1"/>
          </p:cNvSpPr>
          <p:nvPr>
            <p:ph type="title"/>
          </p:nvPr>
        </p:nvSpPr>
        <p:spPr/>
        <p:txBody>
          <a:bodyPr/>
          <a:lstStyle/>
          <a:p>
            <a:r>
              <a:rPr lang="en-US">
                <a:solidFill>
                  <a:schemeClr val="bg1"/>
                </a:solidFill>
              </a:rPr>
              <a:t>2.6 Distribute database</a:t>
            </a:r>
          </a:p>
        </p:txBody>
      </p:sp>
      <p:pic>
        <p:nvPicPr>
          <p:cNvPr id="3" name="Graphic 2" descr="Lightbulb with solid fill">
            <a:extLst>
              <a:ext uri="{FF2B5EF4-FFF2-40B4-BE49-F238E27FC236}">
                <a16:creationId xmlns:a16="http://schemas.microsoft.com/office/drawing/2014/main" id="{D1058440-14B3-4B7B-ECEC-6C7EF9483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800" y="4193883"/>
            <a:ext cx="535780" cy="599989"/>
          </a:xfrm>
          <a:prstGeom prst="rect">
            <a:avLst/>
          </a:prstGeom>
        </p:spPr>
      </p:pic>
      <p:pic>
        <p:nvPicPr>
          <p:cNvPr id="6" name="Graphic 5" descr="Database outline">
            <a:extLst>
              <a:ext uri="{FF2B5EF4-FFF2-40B4-BE49-F238E27FC236}">
                <a16:creationId xmlns:a16="http://schemas.microsoft.com/office/drawing/2014/main" id="{AF35F12C-75BB-86C2-75B0-B4658102C5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8549" y="2177332"/>
            <a:ext cx="2503336" cy="2503336"/>
          </a:xfrm>
          <a:prstGeom prst="rect">
            <a:avLst/>
          </a:prstGeom>
        </p:spPr>
      </p:pic>
      <p:pic>
        <p:nvPicPr>
          <p:cNvPr id="9" name="Picture 8">
            <a:extLst>
              <a:ext uri="{FF2B5EF4-FFF2-40B4-BE49-F238E27FC236}">
                <a16:creationId xmlns:a16="http://schemas.microsoft.com/office/drawing/2014/main" id="{3DD77366-3A70-7E67-AEF0-CB8153853892}"/>
              </a:ext>
            </a:extLst>
          </p:cNvPr>
          <p:cNvPicPr>
            <a:picLocks noChangeAspect="1"/>
          </p:cNvPicPr>
          <p:nvPr/>
        </p:nvPicPr>
        <p:blipFill>
          <a:blip r:embed="rId6"/>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F1B2FFA5-1076-1FC5-7887-241650871360}"/>
              </a:ext>
            </a:extLst>
          </p:cNvPr>
          <p:cNvSpPr/>
          <p:nvPr/>
        </p:nvSpPr>
        <p:spPr>
          <a:xfrm>
            <a:off x="1767702" y="810296"/>
            <a:ext cx="108000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65EE8CB-0B64-4A3E-3A38-729401DBB542}"/>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Database Menu – Save as</a:t>
            </a:r>
            <a:endParaRPr lang="en-GB" sz="3300" b="1" i="1" dirty="0">
              <a:solidFill>
                <a:srgbClr val="990002"/>
              </a:solidFill>
              <a:effectLst>
                <a:outerShdw blurRad="38100" dist="38100" dir="2700000" algn="tl">
                  <a:srgbClr val="000000">
                    <a:alpha val="43137"/>
                  </a:srgbClr>
                </a:outerShdw>
              </a:effectLst>
            </a:endParaRPr>
          </a:p>
        </p:txBody>
      </p:sp>
      <p:pic>
        <p:nvPicPr>
          <p:cNvPr id="7" name="Graphic 6" descr="Award ribbon with star">
            <a:extLst>
              <a:ext uri="{FF2B5EF4-FFF2-40B4-BE49-F238E27FC236}">
                <a16:creationId xmlns:a16="http://schemas.microsoft.com/office/drawing/2014/main" id="{DD97EC06-5DDF-35A7-0B27-7D4DB8ADA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95543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36C8C-BD19-4B9D-E8CF-C67A249B9A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FD619A-8049-484D-10F6-912500E1EBB1}"/>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5C5F4B70-EFA9-ADB2-994B-6C39730D484C}"/>
              </a:ext>
            </a:extLst>
          </p:cNvPr>
          <p:cNvSpPr/>
          <p:nvPr/>
        </p:nvSpPr>
        <p:spPr>
          <a:xfrm>
            <a:off x="1777009" y="810296"/>
            <a:ext cx="108000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DE9118-553F-AEEE-58D2-15A78A73EF82}"/>
              </a:ext>
            </a:extLst>
          </p:cNvPr>
          <p:cNvSpPr txBox="1"/>
          <p:nvPr/>
        </p:nvSpPr>
        <p:spPr>
          <a:xfrm>
            <a:off x="336000" y="1250734"/>
            <a:ext cx="11520000" cy="4860000"/>
          </a:xfrm>
          <a:prstGeom prst="rect">
            <a:avLst/>
          </a:prstGeom>
          <a:solidFill>
            <a:schemeClr val="bg1"/>
          </a:solidFill>
        </p:spPr>
        <p:txBody>
          <a:bodyPr wrap="square">
            <a:spAutoFit/>
          </a:bodyPr>
          <a:lstStyle/>
          <a:p>
            <a:pPr algn="l" rtl="0" fontAlgn="base">
              <a:spcBef>
                <a:spcPts val="300"/>
              </a:spcBef>
              <a:spcAft>
                <a:spcPts val="300"/>
              </a:spcAft>
            </a:pPr>
            <a:r>
              <a:rPr lang="en-US" dirty="0">
                <a:solidFill>
                  <a:srgbClr val="0070C0"/>
                </a:solidFill>
                <a:latin typeface="Frutiger LT Pro 57 Condensed" panose="020B0606020204020204" pitchFamily="34" charset="0"/>
              </a:rPr>
              <a:t>Selecting this menu item displays a dialog window containing properties of</a:t>
            </a:r>
          </a:p>
          <a:p>
            <a:pPr algn="l" rtl="0" fontAlgn="base">
              <a:spcBef>
                <a:spcPts val="300"/>
              </a:spcBef>
              <a:spcAft>
                <a:spcPts val="300"/>
              </a:spcAft>
            </a:pPr>
            <a:r>
              <a:rPr lang="en-US" dirty="0">
                <a:solidFill>
                  <a:srgbClr val="0070C0"/>
                </a:solidFill>
                <a:latin typeface="Frutiger LT Pro 57 Condensed" panose="020B0606020204020204" pitchFamily="34" charset="0"/>
              </a:rPr>
              <a:t>the currently open database. The following information is displayed: </a:t>
            </a: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Database file </a:t>
            </a:r>
            <a:r>
              <a:rPr lang="en-US" dirty="0">
                <a:solidFill>
                  <a:srgbClr val="0070C0"/>
                </a:solidFill>
                <a:latin typeface="Frutiger LT Pro 57 Condensed" panose="020B0606020204020204" pitchFamily="34" charset="0"/>
              </a:rPr>
              <a:t>– full path to currently open database file (ACCDB)</a:t>
            </a:r>
          </a:p>
          <a:p>
            <a:pPr marL="285750" indent="-285750">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Database version –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’s version</a:t>
            </a: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Database size – </a:t>
            </a:r>
            <a:r>
              <a:rPr lang="en-US" dirty="0">
                <a:solidFill>
                  <a:srgbClr val="0070C0"/>
                </a:solidFill>
                <a:latin typeface="Frutiger LT Pro 57 Condensed" panose="020B0606020204020204" pitchFamily="34" charset="0"/>
              </a:rPr>
              <a:t>size of the database file in bytes</a:t>
            </a: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Date created </a:t>
            </a:r>
            <a:r>
              <a:rPr lang="en-US" dirty="0">
                <a:solidFill>
                  <a:srgbClr val="0070C0"/>
                </a:solidFill>
                <a:latin typeface="Frutiger LT Pro 57 Condensed" panose="020B0606020204020204" pitchFamily="34" charset="0"/>
              </a:rPr>
              <a:t>– the date when the database was created</a:t>
            </a: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Date modified </a:t>
            </a:r>
            <a:r>
              <a:rPr lang="en-US" dirty="0">
                <a:solidFill>
                  <a:srgbClr val="0070C0"/>
                </a:solidFill>
                <a:latin typeface="Frutiger LT Pro 57 Condensed" panose="020B0606020204020204" pitchFamily="34" charset="0"/>
              </a:rPr>
              <a:t>– the date of the last modification of data in the database</a:t>
            </a: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Last backup </a:t>
            </a:r>
            <a:r>
              <a:rPr lang="en-US" dirty="0">
                <a:solidFill>
                  <a:srgbClr val="0070C0"/>
                </a:solidFill>
                <a:latin typeface="Frutiger LT Pro 57 Condensed" panose="020B0606020204020204" pitchFamily="34" charset="0"/>
              </a:rPr>
              <a:t>– the date of the last database backup </a:t>
            </a: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CO</a:t>
            </a:r>
            <a:r>
              <a:rPr lang="en-US" b="1" baseline="-25000" dirty="0">
                <a:solidFill>
                  <a:srgbClr val="0070C0"/>
                </a:solidFill>
                <a:latin typeface="Frutiger LT Pro 57 Condensed" panose="020B0606020204020204" pitchFamily="34" charset="0"/>
              </a:rPr>
              <a:t>2 </a:t>
            </a:r>
            <a:r>
              <a:rPr lang="en-US" b="1" dirty="0">
                <a:solidFill>
                  <a:srgbClr val="0070C0"/>
                </a:solidFill>
                <a:latin typeface="Frutiger LT Pro 57 Condensed" panose="020B0606020204020204" pitchFamily="34" charset="0"/>
              </a:rPr>
              <a:t>Equivalents </a:t>
            </a:r>
            <a:r>
              <a:rPr lang="en-US" dirty="0">
                <a:solidFill>
                  <a:srgbClr val="0070C0"/>
                </a:solidFill>
                <a:latin typeface="Frutiger LT Pro 57 Condensed" panose="020B0606020204020204" pitchFamily="34" charset="0"/>
              </a:rPr>
              <a:t>– currently selected default CO</a:t>
            </a:r>
            <a:r>
              <a:rPr lang="en-US" baseline="-25000" dirty="0">
                <a:solidFill>
                  <a:srgbClr val="0070C0"/>
                </a:solidFill>
                <a:latin typeface="Frutiger LT Pro 57 Condensed" panose="020B0606020204020204" pitchFamily="34" charset="0"/>
              </a:rPr>
              <a:t>2</a:t>
            </a:r>
            <a:r>
              <a:rPr lang="en-US" dirty="0">
                <a:solidFill>
                  <a:srgbClr val="0070C0"/>
                </a:solidFill>
                <a:latin typeface="Frutiger LT Pro 57 Condensed" panose="020B0606020204020204" pitchFamily="34" charset="0"/>
              </a:rPr>
              <a:t> equivalent type. CO</a:t>
            </a:r>
            <a:r>
              <a:rPr lang="en-US" baseline="-25000" dirty="0">
                <a:solidFill>
                  <a:srgbClr val="0070C0"/>
                </a:solidFill>
                <a:latin typeface="Frutiger LT Pro 57 Condensed" panose="020B0606020204020204" pitchFamily="34" charset="0"/>
              </a:rPr>
              <a:t>2</a:t>
            </a:r>
            <a:r>
              <a:rPr lang="en-US" dirty="0">
                <a:solidFill>
                  <a:srgbClr val="0070C0"/>
                </a:solidFill>
                <a:latin typeface="Frutiger LT Pro 57 Condensed" panose="020B0606020204020204" pitchFamily="34" charset="0"/>
              </a:rPr>
              <a:t> equivalent types can be managed using the Administrate / CO</a:t>
            </a:r>
            <a:r>
              <a:rPr lang="en-US" baseline="-25000" dirty="0">
                <a:solidFill>
                  <a:srgbClr val="0070C0"/>
                </a:solidFill>
                <a:latin typeface="Frutiger LT Pro 57 Condensed" panose="020B0606020204020204" pitchFamily="34" charset="0"/>
              </a:rPr>
              <a:t>2</a:t>
            </a:r>
            <a:r>
              <a:rPr lang="en-US" dirty="0">
                <a:solidFill>
                  <a:srgbClr val="0070C0"/>
                </a:solidFill>
                <a:latin typeface="Frutiger LT Pro 57 Condensed" panose="020B0606020204020204" pitchFamily="34" charset="0"/>
              </a:rPr>
              <a:t> Equivalents menu – see </a:t>
            </a:r>
            <a:r>
              <a:rPr lang="en-US" dirty="0">
                <a:solidFill>
                  <a:srgbClr val="0070C0"/>
                </a:solidFill>
                <a:highlight>
                  <a:srgbClr val="E9EDF4"/>
                </a:highlight>
                <a:latin typeface="Frutiger LT Pro 57 Condensed" panose="020B0606020204020204" pitchFamily="34" charset="0"/>
                <a:hlinkClick r:id="rId3" action="ppaction://hlinksldjump"/>
              </a:rPr>
              <a:t>Set CO2 Equivalent Values</a:t>
            </a:r>
            <a:endParaRPr lang="en-US" dirty="0">
              <a:solidFill>
                <a:srgbClr val="0070C0"/>
              </a:solidFill>
              <a:highlight>
                <a:srgbClr val="E9EDF4"/>
              </a:highlight>
              <a:latin typeface="Frutiger LT Pro 57 Condensed" panose="020B0606020204020204" pitchFamily="34" charset="0"/>
            </a:endParaRP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Inventory Years – </a:t>
            </a:r>
            <a:r>
              <a:rPr lang="en-US" dirty="0">
                <a:solidFill>
                  <a:srgbClr val="0070C0"/>
                </a:solidFill>
                <a:latin typeface="Frutiger LT Pro 57 Condensed" panose="020B0606020204020204" pitchFamily="34" charset="0"/>
              </a:rPr>
              <a:t>the list of inventory years in the currently open database – to see inventory years, see </a:t>
            </a:r>
            <a:r>
              <a:rPr lang="en-US" dirty="0">
                <a:solidFill>
                  <a:srgbClr val="0070C0"/>
                </a:solidFill>
                <a:highlight>
                  <a:srgbClr val="E9EDF4"/>
                </a:highlight>
                <a:latin typeface="Frutiger LT Pro 57 Condensed" panose="020B0606020204020204" pitchFamily="34" charset="0"/>
                <a:hlinkClick r:id="rId4" action="ppaction://hlinksldjump"/>
              </a:rPr>
              <a:t>Inventory Year Menu</a:t>
            </a:r>
            <a:r>
              <a:rPr lang="en-US" dirty="0">
                <a:solidFill>
                  <a:srgbClr val="0070C0"/>
                </a:solidFill>
                <a:latin typeface="Frutiger LT Pro 57 Condensed" panose="020B0606020204020204" pitchFamily="34" charset="0"/>
              </a:rPr>
              <a:t>; to delete inventory years, see </a:t>
            </a:r>
            <a:r>
              <a:rPr lang="en-US" dirty="0">
                <a:solidFill>
                  <a:srgbClr val="0070C0"/>
                </a:solidFill>
                <a:highlight>
                  <a:srgbClr val="E9EDF4"/>
                </a:highlight>
                <a:latin typeface="Frutiger LT Pro 57 Condensed" panose="020B0606020204020204" pitchFamily="34" charset="0"/>
                <a:hlinkClick r:id="rId5" action="ppaction://hlinksldjump"/>
              </a:rPr>
              <a:t>Delete Inventory Year</a:t>
            </a:r>
            <a:endParaRPr lang="en-US" dirty="0">
              <a:solidFill>
                <a:srgbClr val="0070C0"/>
              </a:solidFill>
              <a:highlight>
                <a:srgbClr val="E9EDF4"/>
              </a:highlight>
              <a:latin typeface="Frutiger LT Pro 57 Condensed" panose="020B0606020204020204" pitchFamily="34" charset="0"/>
            </a:endParaRPr>
          </a:p>
          <a:p>
            <a:pPr marL="285750" indent="-285750" algn="l" rtl="0" fontAlgn="base">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Users –</a:t>
            </a:r>
            <a:r>
              <a:rPr lang="en-US" dirty="0">
                <a:solidFill>
                  <a:srgbClr val="0070C0"/>
                </a:solidFill>
                <a:latin typeface="Frutiger LT Pro 57 Condensed" panose="020B0606020204020204" pitchFamily="34" charset="0"/>
              </a:rPr>
              <a:t> the list of defined users in the currently open database – see </a:t>
            </a:r>
            <a:r>
              <a:rPr lang="en-US" dirty="0">
                <a:solidFill>
                  <a:srgbClr val="0070C0"/>
                </a:solidFill>
                <a:highlight>
                  <a:srgbClr val="E9EDF4"/>
                </a:highlight>
                <a:latin typeface="Frutiger LT Pro 57 Condensed" panose="020B0606020204020204" pitchFamily="34" charset="0"/>
                <a:hlinkClick r:id="rId6" action="ppaction://hlinksldjump"/>
              </a:rPr>
              <a:t>Define Database’s Users </a:t>
            </a:r>
            <a:r>
              <a:rPr lang="en-US" dirty="0">
                <a:solidFill>
                  <a:srgbClr val="0070C0"/>
                </a:solidFill>
                <a:latin typeface="Frutiger LT Pro 57 Condensed" panose="020B0606020204020204" pitchFamily="34" charset="0"/>
              </a:rPr>
              <a:t>and </a:t>
            </a:r>
            <a:r>
              <a:rPr lang="en-US" dirty="0">
                <a:solidFill>
                  <a:srgbClr val="0070C0"/>
                </a:solidFill>
                <a:highlight>
                  <a:srgbClr val="E9EDF4"/>
                </a:highlight>
                <a:latin typeface="Frutiger LT Pro 57 Condensed" panose="020B0606020204020204" pitchFamily="34" charset="0"/>
                <a:hlinkClick r:id="rId7" action="ppaction://hlinksldjump"/>
              </a:rPr>
              <a:t>Adding Database’s Users</a:t>
            </a:r>
            <a:r>
              <a:rPr lang="en-US" dirty="0">
                <a:solidFill>
                  <a:srgbClr val="0070C0"/>
                </a:solidFill>
                <a:latin typeface="Frutiger LT Pro 57 Condensed" panose="020B0606020204020204" pitchFamily="34" charset="0"/>
                <a:hlinkClick r:id="rId7" action="ppaction://hlinksldjump"/>
              </a:rPr>
              <a:t> </a:t>
            </a:r>
            <a:endParaRPr lang="en-US" dirty="0">
              <a:solidFill>
                <a:srgbClr val="0070C0"/>
              </a:solidFill>
              <a:latin typeface="Frutiger LT Pro 57 Condensed" panose="020B0606020204020204" pitchFamily="34" charset="0"/>
            </a:endParaRPr>
          </a:p>
          <a:p>
            <a:pPr marL="285750" indent="-285750" algn="l" rtl="0" fontAlgn="base">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The button </a:t>
            </a:r>
            <a:r>
              <a:rPr lang="en-US" b="1" dirty="0">
                <a:solidFill>
                  <a:srgbClr val="0070C0"/>
                </a:solidFill>
                <a:latin typeface="Frutiger LT Pro 57 Condensed" panose="020B0606020204020204" pitchFamily="34" charset="0"/>
              </a:rPr>
              <a:t>Compact &amp; Repair </a:t>
            </a:r>
            <a:r>
              <a:rPr lang="en-US" dirty="0">
                <a:solidFill>
                  <a:srgbClr val="0070C0"/>
                </a:solidFill>
                <a:latin typeface="Frutiger LT Pro 57 Condensed" panose="020B0606020204020204" pitchFamily="34" charset="0"/>
              </a:rPr>
              <a:t>is used to compact (</a:t>
            </a:r>
            <a:r>
              <a:rPr lang="en-US" i="1" dirty="0">
                <a:solidFill>
                  <a:srgbClr val="0070C0"/>
                </a:solidFill>
                <a:latin typeface="Frutiger LT Pro 57 Condensed" panose="020B0606020204020204" pitchFamily="34" charset="0"/>
              </a:rPr>
              <a:t>i.e. reduce size on disk</a:t>
            </a:r>
            <a:r>
              <a:rPr lang="en-US" dirty="0">
                <a:solidFill>
                  <a:srgbClr val="0070C0"/>
                </a:solidFill>
                <a:latin typeface="Frutiger LT Pro 57 Condensed" panose="020B0606020204020204" pitchFamily="34" charset="0"/>
              </a:rPr>
              <a:t>) or repair the database file (in case corrupted).</a:t>
            </a:r>
          </a:p>
        </p:txBody>
      </p:sp>
      <p:pic>
        <p:nvPicPr>
          <p:cNvPr id="7" name="Picture 6">
            <a:extLst>
              <a:ext uri="{FF2B5EF4-FFF2-40B4-BE49-F238E27FC236}">
                <a16:creationId xmlns:a16="http://schemas.microsoft.com/office/drawing/2014/main" id="{BA75A1CB-1EC6-A535-DC1A-40E703FBC047}"/>
              </a:ext>
            </a:extLst>
          </p:cNvPr>
          <p:cNvPicPr>
            <a:picLocks noChangeAspect="1"/>
          </p:cNvPicPr>
          <p:nvPr/>
        </p:nvPicPr>
        <p:blipFill rotWithShape="1">
          <a:blip r:embed="rId8"/>
          <a:srcRect t="5777"/>
          <a:stretch/>
        </p:blipFill>
        <p:spPr>
          <a:xfrm>
            <a:off x="7860000" y="1112083"/>
            <a:ext cx="4320000" cy="3201630"/>
          </a:xfrm>
          <a:prstGeom prst="rect">
            <a:avLst/>
          </a:prstGeom>
          <a:ln w="3175">
            <a:solidFill>
              <a:schemeClr val="tx1"/>
            </a:solidFill>
          </a:ln>
        </p:spPr>
      </p:pic>
      <p:sp>
        <p:nvSpPr>
          <p:cNvPr id="2" name="Title 1">
            <a:extLst>
              <a:ext uri="{FF2B5EF4-FFF2-40B4-BE49-F238E27FC236}">
                <a16:creationId xmlns:a16="http://schemas.microsoft.com/office/drawing/2014/main" id="{3F5AAB9F-4313-0C22-57B2-E5B636B59984}"/>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Properties</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261708F5-081A-AC9F-E258-32ED64B0A21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221927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2020-0795-D791-64D2-7DA2B726B88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D479DAC-FD8D-B1F8-72A7-94AF6FD50436}"/>
              </a:ext>
            </a:extLst>
          </p:cNvPr>
          <p:cNvPicPr>
            <a:picLocks noChangeAspect="1"/>
          </p:cNvPicPr>
          <p:nvPr/>
        </p:nvPicPr>
        <p:blipFill>
          <a:blip r:embed="rId3"/>
          <a:stretch>
            <a:fillRect/>
          </a:stretch>
        </p:blipFill>
        <p:spPr>
          <a:xfrm>
            <a:off x="336000" y="993753"/>
            <a:ext cx="11520000" cy="440437"/>
          </a:xfrm>
          <a:prstGeom prst="rect">
            <a:avLst/>
          </a:prstGeom>
        </p:spPr>
      </p:pic>
      <p:sp>
        <p:nvSpPr>
          <p:cNvPr id="9" name="TextBox 8">
            <a:extLst>
              <a:ext uri="{FF2B5EF4-FFF2-40B4-BE49-F238E27FC236}">
                <a16:creationId xmlns:a16="http://schemas.microsoft.com/office/drawing/2014/main" id="{D1E17CA0-93C8-9BC9-A662-4350B8333F95}"/>
              </a:ext>
            </a:extLst>
          </p:cNvPr>
          <p:cNvSpPr txBox="1"/>
          <p:nvPr/>
        </p:nvSpPr>
        <p:spPr>
          <a:xfrm>
            <a:off x="336000" y="2125566"/>
            <a:ext cx="8223800" cy="1972848"/>
          </a:xfrm>
          <a:prstGeom prst="rect">
            <a:avLst/>
          </a:prstGeom>
          <a:noFill/>
        </p:spPr>
        <p:txBody>
          <a:bodyPr wrap="square">
            <a:spAutoFit/>
          </a:bodyPr>
          <a:lstStyle/>
          <a:p>
            <a:pPr>
              <a:lnSpc>
                <a:spcPct val="90000"/>
              </a:lnSpc>
              <a:spcBef>
                <a:spcPts val="1000"/>
              </a:spcBef>
            </a:pPr>
            <a:r>
              <a:rPr lang="en-US" sz="1800" b="0" i="0" u="none" strike="noStrike" baseline="0">
                <a:solidFill>
                  <a:srgbClr val="0070C0"/>
                </a:solidFill>
                <a:latin typeface="Frutiger LT Pro 57 Condensed" panose="020B0606020204020204" pitchFamily="34" charset="0"/>
              </a:rPr>
              <a:t>This menu item logs out currently logged in user</a:t>
            </a:r>
            <a:r>
              <a:rPr lang="en-US">
                <a:solidFill>
                  <a:srgbClr val="0070C0"/>
                </a:solidFill>
                <a:latin typeface="Frutiger LT Pro 57 Condensed" panose="020B0606020204020204" pitchFamily="34" charset="0"/>
              </a:rPr>
              <a:t>. When selecting Logout:</a:t>
            </a:r>
          </a:p>
          <a:p>
            <a:pPr marL="285750" indent="-285750">
              <a:lnSpc>
                <a:spcPct val="90000"/>
              </a:lnSpc>
              <a:spcBef>
                <a:spcPts val="1000"/>
              </a:spcBef>
              <a:buFont typeface="Arial" panose="020B0604020202020204" pitchFamily="34" charset="0"/>
              <a:buChar char="•"/>
            </a:pPr>
            <a:r>
              <a:rPr lang="en-US">
                <a:solidFill>
                  <a:srgbClr val="0070C0"/>
                </a:solidFill>
                <a:latin typeface="Frutiger LT Pro 57 Condensed" panose="020B0606020204020204" pitchFamily="34" charset="0"/>
              </a:rPr>
              <a:t>If any row of data has not been saved, users will be prompted again if he/she really wants to exit:</a:t>
            </a:r>
          </a:p>
          <a:p>
            <a:pPr marL="285750" indent="-285750">
              <a:lnSpc>
                <a:spcPct val="90000"/>
              </a:lnSpc>
              <a:spcBef>
                <a:spcPts val="1000"/>
              </a:spcBef>
              <a:buFont typeface="Arial" panose="020B0604020202020204" pitchFamily="34" charset="0"/>
              <a:buChar char="•"/>
            </a:pPr>
            <a:r>
              <a:rPr lang="en-US">
                <a:solidFill>
                  <a:srgbClr val="0070C0"/>
                </a:solidFill>
                <a:latin typeface="Frutiger LT Pro 57 Condensed" panose="020B0606020204020204" pitchFamily="34" charset="0"/>
              </a:rPr>
              <a:t>Otherwise, user is instantly logged out and a login dialogue box appears to allow to log in again</a:t>
            </a:r>
          </a:p>
          <a:p>
            <a:pPr>
              <a:lnSpc>
                <a:spcPct val="90000"/>
              </a:lnSpc>
              <a:spcBef>
                <a:spcPts val="1000"/>
              </a:spcBef>
            </a:pPr>
            <a:endParaRPr lang="en-US">
              <a:solidFill>
                <a:srgbClr val="000000"/>
              </a:solidFill>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CE634664-B0DF-DDD1-28B8-F2B4849817BE}"/>
              </a:ext>
            </a:extLst>
          </p:cNvPr>
          <p:cNvSpPr/>
          <p:nvPr/>
        </p:nvSpPr>
        <p:spPr>
          <a:xfrm>
            <a:off x="1778897" y="1041377"/>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337D65-5942-9583-19D4-CD81E2F13665}"/>
              </a:ext>
            </a:extLst>
          </p:cNvPr>
          <p:cNvSpPr txBox="1"/>
          <p:nvPr/>
        </p:nvSpPr>
        <p:spPr>
          <a:xfrm>
            <a:off x="252616" y="4420747"/>
            <a:ext cx="8053184" cy="1754326"/>
          </a:xfrm>
          <a:prstGeom prst="rect">
            <a:avLst/>
          </a:prstGeom>
          <a:noFill/>
        </p:spPr>
        <p:txBody>
          <a:bodyPr wrap="square">
            <a:spAutoFit/>
          </a:bodyPr>
          <a:lstStyle/>
          <a:p>
            <a:pPr marL="358775" algn="l" rtl="0" fontAlgn="base"/>
            <a:r>
              <a:rPr lang="en-US" sz="1800" b="1" i="0">
                <a:solidFill>
                  <a:srgbClr val="FF0000"/>
                </a:solidFill>
                <a:effectLst/>
                <a:latin typeface="Frutiger LT Pro 57 Condensed" panose="020B0606020204020204" pitchFamily="34" charset="0"/>
              </a:rPr>
              <a:t>Important</a:t>
            </a:r>
          </a:p>
          <a:p>
            <a:pPr marL="644525" indent="-285750" algn="just">
              <a:buFont typeface="Arial" panose="020B0604020202020204" pitchFamily="34" charset="0"/>
              <a:buChar char="•"/>
            </a:pPr>
            <a:r>
              <a:rPr lang="en-US">
                <a:solidFill>
                  <a:srgbClr val="0070C0"/>
                </a:solidFill>
                <a:latin typeface="Frutiger LT Pro 57 Condensed" panose="020B0606020204020204" pitchFamily="34" charset="0"/>
              </a:rPr>
              <a:t>This functionality is likely to be used when users leave the working position for a break and want to avoid that somebody else access the database in their absence </a:t>
            </a:r>
          </a:p>
          <a:p>
            <a:pPr marL="644525" indent="-285750" algn="just">
              <a:buFont typeface="Arial" panose="020B0604020202020204" pitchFamily="34" charset="0"/>
              <a:buChar char="•"/>
            </a:pPr>
            <a:r>
              <a:rPr lang="en-US">
                <a:solidFill>
                  <a:srgbClr val="0070C0"/>
                </a:solidFill>
                <a:latin typeface="Frutiger LT Pro 57 Condensed" panose="020B0606020204020204" pitchFamily="34" charset="0"/>
              </a:rPr>
              <a:t>This functionality is not to be used to switch from one database to another one (</a:t>
            </a:r>
            <a:r>
              <a:rPr lang="en-US" i="1">
                <a:solidFill>
                  <a:srgbClr val="0070C0"/>
                </a:solidFill>
                <a:latin typeface="Frutiger LT Pro 57 Condensed" panose="020B0606020204020204" pitchFamily="34" charset="0"/>
              </a:rPr>
              <a:t>to do so users shall close the database and open the next one</a:t>
            </a:r>
            <a:r>
              <a:rPr lang="en-US">
                <a:solidFill>
                  <a:srgbClr val="0070C0"/>
                </a:solidFill>
                <a:latin typeface="Frutiger LT Pro 57 Condensed" panose="020B0606020204020204" pitchFamily="34" charset="0"/>
              </a:rPr>
              <a:t>). 	</a:t>
            </a:r>
          </a:p>
        </p:txBody>
      </p:sp>
      <p:pic>
        <p:nvPicPr>
          <p:cNvPr id="8" name="Graphic 7" descr="Lightbulb with solid fill">
            <a:extLst>
              <a:ext uri="{FF2B5EF4-FFF2-40B4-BE49-F238E27FC236}">
                <a16:creationId xmlns:a16="http://schemas.microsoft.com/office/drawing/2014/main" id="{EEED6D22-A901-61B2-B993-730D5648B6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10" y="4444652"/>
            <a:ext cx="535780" cy="599989"/>
          </a:xfrm>
          <a:prstGeom prst="rect">
            <a:avLst/>
          </a:prstGeom>
        </p:spPr>
      </p:pic>
      <p:pic>
        <p:nvPicPr>
          <p:cNvPr id="12" name="Picture 11">
            <a:extLst>
              <a:ext uri="{FF2B5EF4-FFF2-40B4-BE49-F238E27FC236}">
                <a16:creationId xmlns:a16="http://schemas.microsoft.com/office/drawing/2014/main" id="{98192BA6-FE3C-8F38-FF41-2F14C864F31B}"/>
              </a:ext>
            </a:extLst>
          </p:cNvPr>
          <p:cNvPicPr>
            <a:picLocks noChangeAspect="1"/>
          </p:cNvPicPr>
          <p:nvPr/>
        </p:nvPicPr>
        <p:blipFill rotWithShape="1">
          <a:blip r:embed="rId6"/>
          <a:srcRect l="1" t="2604" r="924"/>
          <a:stretch/>
        </p:blipFill>
        <p:spPr>
          <a:xfrm>
            <a:off x="8559800" y="2125566"/>
            <a:ext cx="3240000" cy="1173447"/>
          </a:xfrm>
          <a:prstGeom prst="rect">
            <a:avLst/>
          </a:prstGeom>
          <a:ln w="3175">
            <a:solidFill>
              <a:schemeClr val="tx1"/>
            </a:solidFill>
          </a:ln>
        </p:spPr>
      </p:pic>
      <p:pic>
        <p:nvPicPr>
          <p:cNvPr id="14" name="Picture 13">
            <a:extLst>
              <a:ext uri="{FF2B5EF4-FFF2-40B4-BE49-F238E27FC236}">
                <a16:creationId xmlns:a16="http://schemas.microsoft.com/office/drawing/2014/main" id="{412DDFCE-42E6-4F4B-BBD0-8505C36250CE}"/>
              </a:ext>
            </a:extLst>
          </p:cNvPr>
          <p:cNvPicPr>
            <a:picLocks noChangeAspect="1"/>
          </p:cNvPicPr>
          <p:nvPr/>
        </p:nvPicPr>
        <p:blipFill rotWithShape="1">
          <a:blip r:embed="rId7"/>
          <a:srcRect/>
          <a:stretch/>
        </p:blipFill>
        <p:spPr>
          <a:xfrm>
            <a:off x="8559800" y="3463211"/>
            <a:ext cx="3240000" cy="1834699"/>
          </a:xfrm>
          <a:prstGeom prst="rect">
            <a:avLst/>
          </a:prstGeom>
        </p:spPr>
      </p:pic>
      <p:sp>
        <p:nvSpPr>
          <p:cNvPr id="2" name="Title 1">
            <a:extLst>
              <a:ext uri="{FF2B5EF4-FFF2-40B4-BE49-F238E27FC236}">
                <a16:creationId xmlns:a16="http://schemas.microsoft.com/office/drawing/2014/main" id="{8A95FAFE-47C4-C4C9-4BE6-62FF46CD7E1A}"/>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Logout</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DAB18D26-8CA2-601D-A4FA-D502E84F57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183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Inventory Year Menu</a:t>
            </a:r>
          </a:p>
        </p:txBody>
      </p:sp>
    </p:spTree>
    <p:extLst>
      <p:ext uri="{BB962C8B-B14F-4D97-AF65-F5344CB8AC3E}">
        <p14:creationId xmlns:p14="http://schemas.microsoft.com/office/powerpoint/2010/main" val="3431959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226636"/>
            <a:ext cx="12168000" cy="540000"/>
          </a:xfrm>
        </p:spPr>
        <p:txBody>
          <a:bodyPr anchor="ctr">
            <a:noAutofit/>
          </a:bodyPr>
          <a:lstStyle/>
          <a:p>
            <a:pPr algn="ctr" defTabSz="914400">
              <a:defRPr/>
            </a:pPr>
            <a:r>
              <a:rPr lang="en-US" sz="3300" kern="0" dirty="0">
                <a:solidFill>
                  <a:srgbClr val="990002"/>
                </a:solidFill>
                <a:latin typeface="Frutiger LT Pro 57 Condensed"/>
              </a:rPr>
              <a:t>The IPCC Inventory Software</a:t>
            </a:r>
            <a:endParaRPr lang="en-GB" sz="3300" kern="0" dirty="0">
              <a:solidFill>
                <a:srgbClr val="990002"/>
              </a:solidFill>
              <a:latin typeface="Frutiger LT Pro 57 Condensed"/>
            </a:endParaRPr>
          </a:p>
        </p:txBody>
      </p:sp>
      <p:sp>
        <p:nvSpPr>
          <p:cNvPr id="27" name="TextBox 26">
            <a:extLst>
              <a:ext uri="{FF2B5EF4-FFF2-40B4-BE49-F238E27FC236}">
                <a16:creationId xmlns:a16="http://schemas.microsoft.com/office/drawing/2014/main" id="{A59DF5D9-1AC9-30C2-5C24-F45CB184BF3E}"/>
              </a:ext>
            </a:extLst>
          </p:cNvPr>
          <p:cNvSpPr txBox="1"/>
          <p:nvPr/>
        </p:nvSpPr>
        <p:spPr>
          <a:xfrm>
            <a:off x="12000" y="772553"/>
            <a:ext cx="12168000" cy="769441"/>
          </a:xfrm>
          <a:prstGeom prst="rect">
            <a:avLst/>
          </a:prstGeom>
          <a:noFill/>
        </p:spPr>
        <p:txBody>
          <a:bodyPr wrap="square" rtlCol="0">
            <a:spAutoFit/>
          </a:bodyPr>
          <a:lstStyle/>
          <a:p>
            <a:pPr algn="ctr"/>
            <a:r>
              <a:rPr lang="en-US" sz="4400" b="1" u="sng" dirty="0">
                <a:solidFill>
                  <a:srgbClr val="0070C0"/>
                </a:solidFill>
              </a:rPr>
              <a:t>Easy to Use </a:t>
            </a:r>
          </a:p>
        </p:txBody>
      </p:sp>
      <p:grpSp>
        <p:nvGrpSpPr>
          <p:cNvPr id="2" name="Group 1">
            <a:extLst>
              <a:ext uri="{FF2B5EF4-FFF2-40B4-BE49-F238E27FC236}">
                <a16:creationId xmlns:a16="http://schemas.microsoft.com/office/drawing/2014/main" id="{010F74D1-6FEF-4BCD-7BBF-EB061B4D90A8}"/>
              </a:ext>
            </a:extLst>
          </p:cNvPr>
          <p:cNvGrpSpPr/>
          <p:nvPr/>
        </p:nvGrpSpPr>
        <p:grpSpPr>
          <a:xfrm>
            <a:off x="930465" y="1584983"/>
            <a:ext cx="4680000" cy="1440000"/>
            <a:chOff x="696848" y="473303"/>
            <a:chExt cx="4327351" cy="1329235"/>
          </a:xfrm>
          <a:solidFill>
            <a:schemeClr val="accent3">
              <a:lumMod val="40000"/>
              <a:lumOff val="60000"/>
            </a:schemeClr>
          </a:solidFill>
        </p:grpSpPr>
        <p:sp>
          <p:nvSpPr>
            <p:cNvPr id="3" name="Rectangle 2">
              <a:extLst>
                <a:ext uri="{FF2B5EF4-FFF2-40B4-BE49-F238E27FC236}">
                  <a16:creationId xmlns:a16="http://schemas.microsoft.com/office/drawing/2014/main" id="{6A0D8DD3-2C41-1504-997A-B8633A9293D3}"/>
                </a:ext>
              </a:extLst>
            </p:cNvPr>
            <p:cNvSpPr/>
            <p:nvPr/>
          </p:nvSpPr>
          <p:spPr>
            <a:xfrm>
              <a:off x="696848" y="473303"/>
              <a:ext cx="4327351" cy="1329235"/>
            </a:xfrm>
            <a:prstGeom prst="rect">
              <a:avLst/>
            </a:prstGeom>
            <a:grpFill/>
            <a:ln w="9525" cap="flat" cmpd="sng" algn="ctr">
              <a:solidFill>
                <a:schemeClr val="tx1"/>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4" name="TextBox 3">
              <a:extLst>
                <a:ext uri="{FF2B5EF4-FFF2-40B4-BE49-F238E27FC236}">
                  <a16:creationId xmlns:a16="http://schemas.microsoft.com/office/drawing/2014/main" id="{815B37A3-29CE-E074-FC9D-ECD9B70CE27E}"/>
                </a:ext>
              </a:extLst>
            </p:cNvPr>
            <p:cNvSpPr txBox="1"/>
            <p:nvPr/>
          </p:nvSpPr>
          <p:spPr>
            <a:xfrm>
              <a:off x="696848" y="473303"/>
              <a:ext cx="4327351" cy="1329235"/>
            </a:xfrm>
            <a:prstGeom prst="rect">
              <a:avLst/>
            </a:prstGeom>
            <a:solidFill>
              <a:schemeClr val="accent3">
                <a:lumMod val="20000"/>
                <a:lumOff val="80000"/>
              </a:schemeClr>
            </a:solidFill>
            <a:ln w="3175">
              <a:solidFill>
                <a:srgbClr val="0070C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5310" tIns="68580" rIns="68580" bIns="6858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noProof="0" dirty="0">
                  <a:ln>
                    <a:noFill/>
                  </a:ln>
                  <a:solidFill>
                    <a:prstClr val="black"/>
                  </a:solidFill>
                  <a:effectLst/>
                  <a:uLnTx/>
                  <a:uFillTx/>
                  <a:latin typeface="Frutiger LT Std 57 Cn"/>
                  <a:ea typeface="+mn-ea"/>
                  <a:cs typeface="+mn-cs"/>
                </a:rPr>
                <a:t>Prepare</a:t>
              </a:r>
              <a:r>
                <a:rPr kumimoji="0" lang="en-US" sz="2100" b="1" i="0" u="none" strike="noStrike" kern="1200" cap="none" spc="0" normalizeH="0" noProof="0" dirty="0">
                  <a:ln>
                    <a:noFill/>
                  </a:ln>
                  <a:solidFill>
                    <a:schemeClr val="tx1"/>
                  </a:solidFill>
                  <a:effectLst/>
                  <a:uLnTx/>
                  <a:uFillTx/>
                  <a:latin typeface="Frutiger LT Std 57 Cn"/>
                  <a:ea typeface="+mn-ea"/>
                  <a:cs typeface="+mn-cs"/>
                </a:rPr>
                <a:t> an inventory using</a:t>
              </a:r>
            </a:p>
            <a:p>
              <a:pPr marL="0" lvl="0" indent="0" algn="ctr" defTabSz="933450">
                <a:lnSpc>
                  <a:spcPct val="100000"/>
                </a:lnSpc>
                <a:spcBef>
                  <a:spcPct val="0"/>
                </a:spcBef>
                <a:spcAft>
                  <a:spcPts val="0"/>
                </a:spcAft>
                <a:buNone/>
              </a:pPr>
              <a:r>
                <a:rPr kumimoji="0" lang="en-US" sz="2100" b="1" i="0" u="none" strike="noStrike" kern="1200" cap="none" spc="0" normalizeH="0" noProof="0" dirty="0">
                  <a:ln>
                    <a:noFill/>
                  </a:ln>
                  <a:solidFill>
                    <a:schemeClr val="tx1"/>
                  </a:solidFill>
                  <a:effectLst/>
                  <a:uLnTx/>
                  <a:uFillTx/>
                  <a:latin typeface="Frutiger LT Std 57 Cn"/>
                  <a:ea typeface="+mn-ea"/>
                  <a:cs typeface="+mn-cs"/>
                </a:rPr>
                <a:t>IPCC default methods</a:t>
              </a:r>
            </a:p>
            <a:p>
              <a:pPr marL="0" lvl="0" indent="0" algn="ctr" defTabSz="933450">
                <a:lnSpc>
                  <a:spcPct val="100000"/>
                </a:lnSpc>
                <a:spcBef>
                  <a:spcPct val="0"/>
                </a:spcBef>
                <a:spcAft>
                  <a:spcPts val="0"/>
                </a:spcAft>
                <a:buNone/>
              </a:pPr>
              <a:r>
                <a:rPr kumimoji="0" lang="en-US" sz="2100" b="1" i="0" u="none" strike="noStrike" kern="1200" cap="none" spc="0" normalizeH="0" noProof="0" dirty="0">
                  <a:ln>
                    <a:noFill/>
                  </a:ln>
                  <a:solidFill>
                    <a:schemeClr val="tx1"/>
                  </a:solidFill>
                  <a:effectLst/>
                  <a:uLnTx/>
                  <a:uFillTx/>
                  <a:latin typeface="Frutiger LT Std 57 Cn"/>
                  <a:ea typeface="+mn-ea"/>
                  <a:cs typeface="+mn-cs"/>
                </a:rPr>
                <a:t>with minimal efforts</a:t>
              </a:r>
              <a:endParaRPr lang="en-US" sz="2100" b="1" kern="1200" dirty="0"/>
            </a:p>
          </p:txBody>
        </p:sp>
      </p:grpSp>
      <p:sp>
        <p:nvSpPr>
          <p:cNvPr id="6" name="Rectangle 5" descr="Play with solid fill">
            <a:extLst>
              <a:ext uri="{FF2B5EF4-FFF2-40B4-BE49-F238E27FC236}">
                <a16:creationId xmlns:a16="http://schemas.microsoft.com/office/drawing/2014/main" id="{B4CFD99E-8BD4-69CD-13D5-524ADAEEC72B}"/>
              </a:ext>
            </a:extLst>
          </p:cNvPr>
          <p:cNvSpPr/>
          <p:nvPr/>
        </p:nvSpPr>
        <p:spPr>
          <a:xfrm>
            <a:off x="931949" y="1584983"/>
            <a:ext cx="900000" cy="144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2" name="Group 11">
            <a:extLst>
              <a:ext uri="{FF2B5EF4-FFF2-40B4-BE49-F238E27FC236}">
                <a16:creationId xmlns:a16="http://schemas.microsoft.com/office/drawing/2014/main" id="{0B8782A6-A22A-9D3B-26F7-B7F2BEB838D2}"/>
              </a:ext>
            </a:extLst>
          </p:cNvPr>
          <p:cNvGrpSpPr/>
          <p:nvPr/>
        </p:nvGrpSpPr>
        <p:grpSpPr>
          <a:xfrm>
            <a:off x="930464" y="3257605"/>
            <a:ext cx="4680001" cy="1440000"/>
            <a:chOff x="673081" y="3820022"/>
            <a:chExt cx="4359041" cy="1329235"/>
          </a:xfrm>
          <a:solidFill>
            <a:schemeClr val="accent3">
              <a:lumMod val="20000"/>
              <a:lumOff val="80000"/>
            </a:schemeClr>
          </a:solidFill>
        </p:grpSpPr>
        <p:sp>
          <p:nvSpPr>
            <p:cNvPr id="13" name="Rectangle 12">
              <a:extLst>
                <a:ext uri="{FF2B5EF4-FFF2-40B4-BE49-F238E27FC236}">
                  <a16:creationId xmlns:a16="http://schemas.microsoft.com/office/drawing/2014/main" id="{3E284691-E584-5BB7-E23D-1F114EC2B75A}"/>
                </a:ext>
              </a:extLst>
            </p:cNvPr>
            <p:cNvSpPr/>
            <p:nvPr/>
          </p:nvSpPr>
          <p:spPr>
            <a:xfrm>
              <a:off x="673081" y="3820022"/>
              <a:ext cx="4359040" cy="1329235"/>
            </a:xfrm>
            <a:prstGeom prst="rect">
              <a:avLst/>
            </a:prstGeom>
            <a:grp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3D8F9879-FF09-9554-4C83-B7812A631E72}"/>
                </a:ext>
              </a:extLst>
            </p:cNvPr>
            <p:cNvSpPr txBox="1"/>
            <p:nvPr/>
          </p:nvSpPr>
          <p:spPr>
            <a:xfrm>
              <a:off x="673082" y="3820022"/>
              <a:ext cx="4359040" cy="1329235"/>
            </a:xfrm>
            <a:prstGeom prst="rect">
              <a:avLst/>
            </a:prstGeom>
            <a:grpFill/>
            <a:ln>
              <a:solidFill>
                <a:srgbClr val="0070C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335" tIns="80010" rIns="80010" bIns="8001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srgbClr val="FF0000"/>
                  </a:solidFill>
                  <a:effectLst/>
                  <a:uLnTx/>
                  <a:uFillTx/>
                  <a:latin typeface="Frutiger LT Std 57 Cn"/>
                  <a:ea typeface="+mn-ea"/>
                  <a:cs typeface="+mn-cs"/>
                </a:rPr>
                <a:t>Avoids methodological and calculation errors</a:t>
              </a:r>
            </a:p>
          </p:txBody>
        </p:sp>
      </p:grpSp>
      <p:sp>
        <p:nvSpPr>
          <p:cNvPr id="8" name="Rectangle 7" descr="Calculator outline">
            <a:extLst>
              <a:ext uri="{FF2B5EF4-FFF2-40B4-BE49-F238E27FC236}">
                <a16:creationId xmlns:a16="http://schemas.microsoft.com/office/drawing/2014/main" id="{05907F5A-52F2-E5AC-B664-966172330F77}"/>
              </a:ext>
            </a:extLst>
          </p:cNvPr>
          <p:cNvSpPr/>
          <p:nvPr/>
        </p:nvSpPr>
        <p:spPr>
          <a:xfrm>
            <a:off x="941474" y="3267130"/>
            <a:ext cx="900000" cy="144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7" name="Rectangle 6" descr="Keyboard with solid fill">
            <a:extLst>
              <a:ext uri="{FF2B5EF4-FFF2-40B4-BE49-F238E27FC236}">
                <a16:creationId xmlns:a16="http://schemas.microsoft.com/office/drawing/2014/main" id="{4300049C-481D-7E7C-D2DA-75C8D4DA7202}"/>
              </a:ext>
            </a:extLst>
          </p:cNvPr>
          <p:cNvSpPr/>
          <p:nvPr/>
        </p:nvSpPr>
        <p:spPr>
          <a:xfrm>
            <a:off x="6647348" y="1591688"/>
            <a:ext cx="900000" cy="144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9" name="Group 18">
            <a:extLst>
              <a:ext uri="{FF2B5EF4-FFF2-40B4-BE49-F238E27FC236}">
                <a16:creationId xmlns:a16="http://schemas.microsoft.com/office/drawing/2014/main" id="{7CDD67E8-E60B-583A-C9FD-726FACE36A2B}"/>
              </a:ext>
            </a:extLst>
          </p:cNvPr>
          <p:cNvGrpSpPr/>
          <p:nvPr/>
        </p:nvGrpSpPr>
        <p:grpSpPr>
          <a:xfrm>
            <a:off x="6581535" y="3268910"/>
            <a:ext cx="4680000" cy="1440000"/>
            <a:chOff x="1477406" y="152908"/>
            <a:chExt cx="4379423" cy="1303357"/>
          </a:xfrm>
        </p:grpSpPr>
        <p:sp>
          <p:nvSpPr>
            <p:cNvPr id="20" name="Rectangle 19">
              <a:extLst>
                <a:ext uri="{FF2B5EF4-FFF2-40B4-BE49-F238E27FC236}">
                  <a16:creationId xmlns:a16="http://schemas.microsoft.com/office/drawing/2014/main" id="{21EC0955-5E7C-2EC6-8659-1EF07CCA08FA}"/>
                </a:ext>
              </a:extLst>
            </p:cNvPr>
            <p:cNvSpPr/>
            <p:nvPr/>
          </p:nvSpPr>
          <p:spPr>
            <a:xfrm>
              <a:off x="1477406" y="152908"/>
              <a:ext cx="4379423" cy="1303357"/>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1" name="TextBox 20">
              <a:extLst>
                <a:ext uri="{FF2B5EF4-FFF2-40B4-BE49-F238E27FC236}">
                  <a16:creationId xmlns:a16="http://schemas.microsoft.com/office/drawing/2014/main" id="{E73EA5DB-46D3-23E0-E3EB-8B28768DE328}"/>
                </a:ext>
              </a:extLst>
            </p:cNvPr>
            <p:cNvSpPr txBox="1"/>
            <p:nvPr/>
          </p:nvSpPr>
          <p:spPr>
            <a:xfrm>
              <a:off x="1477406" y="152908"/>
              <a:ext cx="4379423" cy="13033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933450">
                <a:lnSpc>
                  <a:spcPct val="90000"/>
                </a:lnSpc>
                <a:spcBef>
                  <a:spcPct val="0"/>
                </a:spcBef>
                <a:spcAft>
                  <a:spcPct val="3500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Data Managers facilitate </a:t>
              </a:r>
              <a:br>
                <a:rPr kumimoji="0" lang="en-US" sz="2100" b="1" i="0" u="none" strike="noStrike" kern="1200" cap="none" spc="0" normalizeH="0" dirty="0">
                  <a:ln>
                    <a:noFill/>
                  </a:ln>
                  <a:solidFill>
                    <a:prstClr val="black"/>
                  </a:solidFill>
                  <a:effectLst/>
                  <a:uLnTx/>
                  <a:uFillTx/>
                  <a:latin typeface="Frutiger LT Std 57 Cn"/>
                  <a:ea typeface="+mn-ea"/>
                  <a:cs typeface="+mn-cs"/>
                </a:rPr>
              </a:br>
              <a:r>
                <a:rPr kumimoji="0" lang="en-US" sz="2100" b="1" i="0" u="none" strike="noStrike" kern="1200" cap="none" spc="0" normalizeH="0" dirty="0">
                  <a:ln>
                    <a:noFill/>
                  </a:ln>
                  <a:solidFill>
                    <a:prstClr val="black"/>
                  </a:solidFill>
                  <a:effectLst/>
                  <a:uLnTx/>
                  <a:uFillTx/>
                  <a:latin typeface="Frutiger LT Std 57 Cn"/>
                  <a:ea typeface="+mn-ea"/>
                  <a:cs typeface="+mn-cs"/>
                </a:rPr>
                <a:t>data entry </a:t>
              </a:r>
              <a:br>
                <a:rPr lang="en-US" sz="1800" kern="1200" dirty="0">
                  <a:solidFill>
                    <a:schemeClr val="tx1"/>
                  </a:solidFill>
                </a:rPr>
              </a:br>
              <a:r>
                <a:rPr lang="en-US" sz="1600" i="1" kern="1200" dirty="0">
                  <a:solidFill>
                    <a:schemeClr val="tx1"/>
                  </a:solidFill>
                </a:rPr>
                <a:t>(Fuels, Solid Waste, F-gases, Livestock, Land Representation, Land Use) </a:t>
              </a:r>
              <a:endParaRPr lang="en-US" sz="1800" kern="1200" dirty="0">
                <a:solidFill>
                  <a:schemeClr val="tx1"/>
                </a:solidFill>
              </a:endParaRPr>
            </a:p>
          </p:txBody>
        </p:sp>
      </p:grpSp>
      <p:sp>
        <p:nvSpPr>
          <p:cNvPr id="22" name="Rectangle 21" descr="Box outline">
            <a:extLst>
              <a:ext uri="{FF2B5EF4-FFF2-40B4-BE49-F238E27FC236}">
                <a16:creationId xmlns:a16="http://schemas.microsoft.com/office/drawing/2014/main" id="{8E74DAC8-7585-10CE-A514-9E34A8CD5696}"/>
              </a:ext>
            </a:extLst>
          </p:cNvPr>
          <p:cNvSpPr/>
          <p:nvPr/>
        </p:nvSpPr>
        <p:spPr>
          <a:xfrm>
            <a:off x="6648210" y="3271282"/>
            <a:ext cx="900000" cy="144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9" name="Group 8">
            <a:extLst>
              <a:ext uri="{FF2B5EF4-FFF2-40B4-BE49-F238E27FC236}">
                <a16:creationId xmlns:a16="http://schemas.microsoft.com/office/drawing/2014/main" id="{BC9FA103-6D23-76A2-E9DF-C33553F8AB7A}"/>
              </a:ext>
            </a:extLst>
          </p:cNvPr>
          <p:cNvGrpSpPr/>
          <p:nvPr/>
        </p:nvGrpSpPr>
        <p:grpSpPr>
          <a:xfrm>
            <a:off x="6581537" y="1584983"/>
            <a:ext cx="4680000" cy="1440000"/>
            <a:chOff x="673113" y="2146662"/>
            <a:chExt cx="4358998" cy="1329235"/>
          </a:xfrm>
        </p:grpSpPr>
        <p:sp>
          <p:nvSpPr>
            <p:cNvPr id="10" name="Rectangle 9">
              <a:extLst>
                <a:ext uri="{FF2B5EF4-FFF2-40B4-BE49-F238E27FC236}">
                  <a16:creationId xmlns:a16="http://schemas.microsoft.com/office/drawing/2014/main" id="{3948EFED-7E38-E5DC-A8C1-7FC3246026F1}"/>
                </a:ext>
              </a:extLst>
            </p:cNvPr>
            <p:cNvSpPr/>
            <p:nvPr/>
          </p:nvSpPr>
          <p:spPr>
            <a:xfrm>
              <a:off x="673113" y="2146662"/>
              <a:ext cx="4358998" cy="1329235"/>
            </a:xfrm>
            <a:prstGeom prst="rect">
              <a:avLst/>
            </a:prstGeom>
            <a:solidFill>
              <a:schemeClr val="accent3">
                <a:lumMod val="20000"/>
                <a:lumOff val="80000"/>
                <a:alpha val="40000"/>
              </a:schemeClr>
            </a:solidFill>
            <a:ln w="9525" cap="flat" cmpd="sng" algn="ctr">
              <a:solidFill>
                <a:srgbClr val="4F81BD">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183085EB-9078-92BA-E93E-B9CE3FD1D66A}"/>
                </a:ext>
              </a:extLst>
            </p:cNvPr>
            <p:cNvSpPr txBox="1"/>
            <p:nvPr/>
          </p:nvSpPr>
          <p:spPr>
            <a:xfrm>
              <a:off x="673113" y="2146662"/>
              <a:ext cx="4358998" cy="13292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5310" tIns="68580" rIns="68580" bIns="6858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All IPCC defaults</a:t>
              </a:r>
            </a:p>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 at your fingertips</a:t>
              </a:r>
            </a:p>
          </p:txBody>
        </p:sp>
      </p:grpSp>
      <p:grpSp>
        <p:nvGrpSpPr>
          <p:cNvPr id="23" name="Group 22">
            <a:extLst>
              <a:ext uri="{FF2B5EF4-FFF2-40B4-BE49-F238E27FC236}">
                <a16:creationId xmlns:a16="http://schemas.microsoft.com/office/drawing/2014/main" id="{DE02D510-D1A6-75EE-9223-E7A10BFD2858}"/>
              </a:ext>
            </a:extLst>
          </p:cNvPr>
          <p:cNvGrpSpPr/>
          <p:nvPr/>
        </p:nvGrpSpPr>
        <p:grpSpPr>
          <a:xfrm>
            <a:off x="3756000" y="4930064"/>
            <a:ext cx="4680000" cy="1440000"/>
            <a:chOff x="1525198" y="3493688"/>
            <a:chExt cx="4360053" cy="1235316"/>
          </a:xfrm>
        </p:grpSpPr>
        <p:sp>
          <p:nvSpPr>
            <p:cNvPr id="24" name="Rectangle 23">
              <a:extLst>
                <a:ext uri="{FF2B5EF4-FFF2-40B4-BE49-F238E27FC236}">
                  <a16:creationId xmlns:a16="http://schemas.microsoft.com/office/drawing/2014/main" id="{8DE5F9A2-091E-1EC8-52DA-DCAB1509C0C4}"/>
                </a:ext>
              </a:extLst>
            </p:cNvPr>
            <p:cNvSpPr/>
            <p:nvPr/>
          </p:nvSpPr>
          <p:spPr>
            <a:xfrm>
              <a:off x="1525198" y="3493688"/>
              <a:ext cx="4360053" cy="1235316"/>
            </a:xfrm>
            <a:prstGeom prst="rect">
              <a:avLst/>
            </a:prstGeom>
            <a:solidFill>
              <a:schemeClr val="accent3">
                <a:lumMod val="60000"/>
                <a:lumOff val="4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TextBox 27">
              <a:extLst>
                <a:ext uri="{FF2B5EF4-FFF2-40B4-BE49-F238E27FC236}">
                  <a16:creationId xmlns:a16="http://schemas.microsoft.com/office/drawing/2014/main" id="{DFA56B03-9210-31C5-B464-9BE5C299E508}"/>
                </a:ext>
              </a:extLst>
            </p:cNvPr>
            <p:cNvSpPr txBox="1"/>
            <p:nvPr/>
          </p:nvSpPr>
          <p:spPr>
            <a:xfrm>
              <a:off x="1525198" y="3493688"/>
              <a:ext cx="4360053" cy="1235316"/>
            </a:xfrm>
            <a:prstGeom prst="rect">
              <a:avLst/>
            </a:prstGeom>
            <a:solidFill>
              <a:schemeClr val="accent3">
                <a:lumMod val="60000"/>
                <a:lumOff val="40000"/>
              </a:schemeClr>
            </a:solidFill>
            <a:ln>
              <a:solidFill>
                <a:schemeClr val="tx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srgbClr val="FF0000"/>
                  </a:solidFill>
                  <a:effectLst/>
                  <a:uLnTx/>
                  <a:uFillTx/>
                  <a:latin typeface="Frutiger LT Std 57 Cn"/>
                  <a:ea typeface="+mn-ea"/>
                  <a:cs typeface="+mn-cs"/>
                </a:rPr>
                <a:t>Have NGHGI estimates ready for Paris Agreement reporting</a:t>
              </a:r>
            </a:p>
          </p:txBody>
        </p:sp>
      </p:grpSp>
      <p:pic>
        <p:nvPicPr>
          <p:cNvPr id="18" name="Graphic 17" descr="Checklist outline">
            <a:extLst>
              <a:ext uri="{FF2B5EF4-FFF2-40B4-BE49-F238E27FC236}">
                <a16:creationId xmlns:a16="http://schemas.microsoft.com/office/drawing/2014/main" id="{E16EC31A-CCCE-0D76-9860-B0F9583711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52982" y="4930063"/>
            <a:ext cx="1149928" cy="1286009"/>
          </a:xfrm>
          <a:prstGeom prst="rect">
            <a:avLst/>
          </a:prstGeom>
        </p:spPr>
      </p:pic>
    </p:spTree>
    <p:custDataLst>
      <p:tags r:id="rId1"/>
    </p:custDataLst>
    <p:extLst>
      <p:ext uri="{BB962C8B-B14F-4D97-AF65-F5344CB8AC3E}">
        <p14:creationId xmlns:p14="http://schemas.microsoft.com/office/powerpoint/2010/main" val="1124295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426FF-FFD1-4386-FE65-3181CDC530F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84F9622-BBE5-ADD1-2FF9-BBD3378E85B0}"/>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Inventory Year Menu</a:t>
            </a:r>
            <a:endParaRPr lang="en-GB" sz="3300" b="1" i="1" dirty="0">
              <a:solidFill>
                <a:srgbClr val="990002"/>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E9E9623-D288-A513-173F-FC289DA5A88E}"/>
              </a:ext>
            </a:extLst>
          </p:cNvPr>
          <p:cNvPicPr>
            <a:picLocks noChangeAspect="1"/>
          </p:cNvPicPr>
          <p:nvPr/>
        </p:nvPicPr>
        <p:blipFill rotWithShape="1">
          <a:blip r:embed="rId2"/>
          <a:srcRect l="1968" t="2591" r="-1"/>
          <a:stretch/>
        </p:blipFill>
        <p:spPr>
          <a:xfrm>
            <a:off x="3756000" y="2331018"/>
            <a:ext cx="4680000" cy="2195965"/>
          </a:xfrm>
          <a:prstGeom prst="rect">
            <a:avLst/>
          </a:prstGeom>
          <a:ln w="3175">
            <a:solidFill>
              <a:schemeClr val="tx1"/>
            </a:solidFill>
          </a:ln>
        </p:spPr>
      </p:pic>
      <p:sp>
        <p:nvSpPr>
          <p:cNvPr id="11" name="TextBox 10">
            <a:extLst>
              <a:ext uri="{FF2B5EF4-FFF2-40B4-BE49-F238E27FC236}">
                <a16:creationId xmlns:a16="http://schemas.microsoft.com/office/drawing/2014/main" id="{EDB1C9A4-1FDC-F887-94CC-F717709B981A}"/>
              </a:ext>
            </a:extLst>
          </p:cNvPr>
          <p:cNvSpPr txBox="1"/>
          <p:nvPr/>
        </p:nvSpPr>
        <p:spPr>
          <a:xfrm>
            <a:off x="4535076" y="3937205"/>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0" name="TextBox 9">
            <a:extLst>
              <a:ext uri="{FF2B5EF4-FFF2-40B4-BE49-F238E27FC236}">
                <a16:creationId xmlns:a16="http://schemas.microsoft.com/office/drawing/2014/main" id="{92CF91D6-8B8C-F72A-37A0-65006F331845}"/>
              </a:ext>
            </a:extLst>
          </p:cNvPr>
          <p:cNvSpPr txBox="1"/>
          <p:nvPr/>
        </p:nvSpPr>
        <p:spPr>
          <a:xfrm>
            <a:off x="4535076" y="3175620"/>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6" name="Rectangle 5">
            <a:extLst>
              <a:ext uri="{FF2B5EF4-FFF2-40B4-BE49-F238E27FC236}">
                <a16:creationId xmlns:a16="http://schemas.microsoft.com/office/drawing/2014/main" id="{98B24486-BCBB-8883-2956-2C4DFFC6387C}"/>
              </a:ext>
            </a:extLst>
          </p:cNvPr>
          <p:cNvSpPr/>
          <p:nvPr/>
        </p:nvSpPr>
        <p:spPr>
          <a:xfrm>
            <a:off x="6889825" y="2331018"/>
            <a:ext cx="1546175" cy="5839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30685DE-9C8A-DEA8-C863-0655D9AE4021}"/>
              </a:ext>
            </a:extLst>
          </p:cNvPr>
          <p:cNvPicPr>
            <a:picLocks noChangeAspect="1"/>
          </p:cNvPicPr>
          <p:nvPr/>
        </p:nvPicPr>
        <p:blipFill>
          <a:blip r:embed="rId3"/>
          <a:stretch>
            <a:fillRect/>
          </a:stretch>
        </p:blipFill>
        <p:spPr>
          <a:xfrm>
            <a:off x="336000" y="993753"/>
            <a:ext cx="11520000" cy="440437"/>
          </a:xfrm>
          <a:prstGeom prst="rect">
            <a:avLst/>
          </a:prstGeom>
        </p:spPr>
      </p:pic>
      <p:sp>
        <p:nvSpPr>
          <p:cNvPr id="14" name="Rectangle 13">
            <a:extLst>
              <a:ext uri="{FF2B5EF4-FFF2-40B4-BE49-F238E27FC236}">
                <a16:creationId xmlns:a16="http://schemas.microsoft.com/office/drawing/2014/main" id="{EFAEC150-CD1C-8AB1-F651-D18B13F36160}"/>
              </a:ext>
            </a:extLst>
          </p:cNvPr>
          <p:cNvSpPr/>
          <p:nvPr/>
        </p:nvSpPr>
        <p:spPr>
          <a:xfrm>
            <a:off x="2874272" y="1031853"/>
            <a:ext cx="1188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75F11DC-BBB9-688E-ABAA-B46742D1AC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360371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82C61-2CE7-29BB-7D73-7BE5DBE27C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2395BE-6492-49AC-21C8-FF18DFE8481F}"/>
              </a:ext>
            </a:extLst>
          </p:cNvPr>
          <p:cNvPicPr>
            <a:picLocks noChangeAspect="1"/>
          </p:cNvPicPr>
          <p:nvPr/>
        </p:nvPicPr>
        <p:blipFill>
          <a:blip r:embed="rId2"/>
          <a:stretch>
            <a:fillRect/>
          </a:stretch>
        </p:blipFill>
        <p:spPr>
          <a:xfrm>
            <a:off x="336000" y="810297"/>
            <a:ext cx="11520000" cy="440437"/>
          </a:xfrm>
          <a:prstGeom prst="rect">
            <a:avLst/>
          </a:prstGeom>
        </p:spPr>
      </p:pic>
      <p:sp>
        <p:nvSpPr>
          <p:cNvPr id="9" name="TextBox 8">
            <a:extLst>
              <a:ext uri="{FF2B5EF4-FFF2-40B4-BE49-F238E27FC236}">
                <a16:creationId xmlns:a16="http://schemas.microsoft.com/office/drawing/2014/main" id="{348496EC-292A-ED56-5E01-123C97939F44}"/>
              </a:ext>
            </a:extLst>
          </p:cNvPr>
          <p:cNvSpPr txBox="1"/>
          <p:nvPr/>
        </p:nvSpPr>
        <p:spPr>
          <a:xfrm>
            <a:off x="336000" y="2062066"/>
            <a:ext cx="11520000" cy="4154984"/>
          </a:xfrm>
          <a:prstGeom prst="rect">
            <a:avLst/>
          </a:prstGeom>
          <a:noFill/>
        </p:spPr>
        <p:txBody>
          <a:bodyPr wrap="square">
            <a:spAutoFit/>
          </a:bodyPr>
          <a:lstStyle/>
          <a:p>
            <a:pPr>
              <a:spcBef>
                <a:spcPts val="300"/>
              </a:spcBef>
              <a:spcAft>
                <a:spcPts val="300"/>
              </a:spcAft>
            </a:pPr>
            <a:r>
              <a:rPr lang="en-US" sz="1800" b="0" i="0" u="none" strike="noStrike" baseline="0" dirty="0">
                <a:solidFill>
                  <a:srgbClr val="0070C0"/>
                </a:solidFill>
                <a:latin typeface="Frutiger LT Pro 57 Condensed" panose="020B0606020204020204" pitchFamily="34" charset="0"/>
              </a:rPr>
              <a:t>This menu allows the user to choose current inventory </a:t>
            </a:r>
            <a:br>
              <a:rPr lang="en-US" sz="1800" b="0" i="0" u="none" strike="noStrike" baseline="0" dirty="0">
                <a:solidFill>
                  <a:srgbClr val="0070C0"/>
                </a:solidFill>
                <a:latin typeface="Frutiger LT Pro 57 Condensed" panose="020B0606020204020204" pitchFamily="34" charset="0"/>
              </a:rPr>
            </a:br>
            <a:r>
              <a:rPr lang="en-US" sz="1800" b="0" i="0" u="none" strike="noStrike" baseline="0" dirty="0">
                <a:solidFill>
                  <a:srgbClr val="0070C0"/>
                </a:solidFill>
                <a:latin typeface="Frutiger LT Pro 57 Condensed" panose="020B0606020204020204" pitchFamily="34" charset="0"/>
              </a:rPr>
              <a:t>year as well as to create new inventory year. </a:t>
            </a:r>
            <a:endParaRPr lang="en-US" b="1" dirty="0">
              <a:solidFill>
                <a:srgbClr val="0070C0"/>
              </a:solidFill>
              <a:latin typeface="Frutiger LT Pro 57 Condensed" panose="020B0606020204020204" pitchFamily="34" charset="0"/>
            </a:endParaRPr>
          </a:p>
          <a:p>
            <a:pPr>
              <a:spcBef>
                <a:spcPts val="300"/>
              </a:spcBef>
              <a:spcAft>
                <a:spcPts val="300"/>
              </a:spcAft>
            </a:pPr>
            <a:r>
              <a:rPr lang="en-US" dirty="0">
                <a:solidFill>
                  <a:srgbClr val="0070C0"/>
                </a:solidFill>
                <a:latin typeface="Frutiger LT Pro 57 Condensed" panose="020B0606020204020204" pitchFamily="34" charset="0"/>
              </a:rPr>
              <a:t>Users usually need to switch between inventory years when </a:t>
            </a:r>
          </a:p>
          <a:p>
            <a:pPr>
              <a:spcBef>
                <a:spcPts val="300"/>
              </a:spcBef>
              <a:spcAft>
                <a:spcPts val="300"/>
              </a:spcAft>
            </a:pPr>
            <a:r>
              <a:rPr lang="en-US" dirty="0">
                <a:solidFill>
                  <a:srgbClr val="0070C0"/>
                </a:solidFill>
                <a:latin typeface="Frutiger LT Pro 57 Condensed" panose="020B0606020204020204" pitchFamily="34" charset="0"/>
              </a:rPr>
              <a:t>Entering inventory data, to do so: </a:t>
            </a:r>
          </a:p>
          <a:p>
            <a:pPr marL="358775" indent="-358775">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Select </a:t>
            </a:r>
            <a:r>
              <a:rPr lang="en-US" b="1" dirty="0">
                <a:solidFill>
                  <a:srgbClr val="0070C0"/>
                </a:solidFill>
                <a:latin typeface="Frutiger LT Pro 57 Condensed" panose="020B0606020204020204" pitchFamily="34" charset="0"/>
              </a:rPr>
              <a:t>Inventory Year </a:t>
            </a:r>
            <a:r>
              <a:rPr lang="en-US" dirty="0">
                <a:solidFill>
                  <a:srgbClr val="0070C0"/>
                </a:solidFill>
                <a:latin typeface="Frutiger LT Pro 57 Condensed" panose="020B0606020204020204" pitchFamily="34" charset="0"/>
              </a:rPr>
              <a:t>from main menu.</a:t>
            </a:r>
          </a:p>
          <a:p>
            <a:pPr marL="358775" indent="-358775">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Select </a:t>
            </a:r>
            <a:r>
              <a:rPr lang="en-US" b="1" dirty="0">
                <a:solidFill>
                  <a:srgbClr val="0070C0"/>
                </a:solidFill>
                <a:latin typeface="Frutiger LT Pro 57 Condensed" panose="020B0606020204020204" pitchFamily="34" charset="0"/>
              </a:rPr>
              <a:t>Choose.</a:t>
            </a:r>
          </a:p>
          <a:p>
            <a:pPr marL="358775" indent="-358775">
              <a:spcBef>
                <a:spcPts val="300"/>
              </a:spcBef>
              <a:spcAft>
                <a:spcPts val="0"/>
              </a:spcAft>
              <a:buFont typeface="Arial" panose="020B0604020202020204" pitchFamily="34" charset="0"/>
              <a:buChar char="•"/>
            </a:pPr>
            <a:r>
              <a:rPr lang="en-US" dirty="0">
                <a:solidFill>
                  <a:srgbClr val="0070C0"/>
                </a:solidFill>
                <a:latin typeface="Frutiger LT Pro 57 Condensed" panose="020B0606020204020204" pitchFamily="34" charset="0"/>
              </a:rPr>
              <a:t>Select </a:t>
            </a:r>
            <a:r>
              <a:rPr lang="en-US" b="1" dirty="0">
                <a:solidFill>
                  <a:srgbClr val="0070C0"/>
                </a:solidFill>
                <a:latin typeface="Frutiger LT Pro 57 Condensed" panose="020B0606020204020204" pitchFamily="34" charset="0"/>
              </a:rPr>
              <a:t>the inventory year </a:t>
            </a:r>
            <a:r>
              <a:rPr lang="en-US" dirty="0">
                <a:solidFill>
                  <a:srgbClr val="0070C0"/>
                </a:solidFill>
                <a:latin typeface="Frutiger LT Pro 57 Condensed" panose="020B0606020204020204" pitchFamily="34" charset="0"/>
              </a:rPr>
              <a:t>to work on from the dropdown list.</a:t>
            </a:r>
          </a:p>
          <a:p>
            <a:pPr marL="358775" indent="-358775">
              <a:spcBef>
                <a:spcPts val="300"/>
              </a:spcBef>
              <a:spcAft>
                <a:spcPts val="0"/>
              </a:spcAft>
              <a:buFont typeface="Arial" panose="020B0604020202020204" pitchFamily="34" charset="0"/>
              <a:buChar char="•"/>
            </a:pPr>
            <a:r>
              <a:rPr lang="en-US" dirty="0">
                <a:solidFill>
                  <a:srgbClr val="0070C0"/>
                </a:solidFill>
                <a:latin typeface="Frutiger LT Pro 57 Condensed" panose="020B0606020204020204" pitchFamily="34" charset="0"/>
              </a:rPr>
              <a:t>Select </a:t>
            </a:r>
            <a:r>
              <a:rPr lang="en-US" b="1" dirty="0">
                <a:solidFill>
                  <a:srgbClr val="0070C0"/>
                </a:solidFill>
                <a:latin typeface="Frutiger LT Pro 57 Condensed" panose="020B0606020204020204" pitchFamily="34" charset="0"/>
              </a:rPr>
              <a:t>OK - </a:t>
            </a:r>
            <a:r>
              <a:rPr lang="en-US" dirty="0">
                <a:solidFill>
                  <a:srgbClr val="0070C0"/>
                </a:solidFill>
                <a:latin typeface="Frutiger LT Pro 57 Condensed" panose="020B0606020204020204" pitchFamily="34" charset="0"/>
              </a:rPr>
              <a:t>all related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modules will update data and </a:t>
            </a:r>
            <a:br>
              <a:rPr lang="en-US" dirty="0">
                <a:solidFill>
                  <a:srgbClr val="0070C0"/>
                </a:solidFill>
                <a:latin typeface="Frutiger LT Pro 57 Condensed" panose="020B0606020204020204" pitchFamily="34" charset="0"/>
              </a:rPr>
            </a:br>
            <a:r>
              <a:rPr lang="en-US" dirty="0">
                <a:solidFill>
                  <a:srgbClr val="0070C0"/>
                </a:solidFill>
                <a:latin typeface="Frutiger LT Pro 57 Condensed" panose="020B0606020204020204" pitchFamily="34" charset="0"/>
              </a:rPr>
              <a:t>information to correspond to the new Inventory Year.</a:t>
            </a:r>
          </a:p>
          <a:p>
            <a:pPr marL="358775" indent="-358775">
              <a:spcBef>
                <a:spcPts val="300"/>
              </a:spcBef>
              <a:spcAft>
                <a:spcPts val="0"/>
              </a:spcAft>
              <a:buFont typeface="Arial" panose="020B0604020202020204" pitchFamily="34" charset="0"/>
              <a:buChar char="•"/>
            </a:pPr>
            <a:endParaRPr lang="en-US" dirty="0">
              <a:solidFill>
                <a:srgbClr val="0070C0"/>
              </a:solidFill>
              <a:latin typeface="Frutiger LT Pro 57 Condensed" panose="020B0606020204020204" pitchFamily="34" charset="0"/>
            </a:endParaRPr>
          </a:p>
          <a:p>
            <a:pPr marL="715963">
              <a:spcBef>
                <a:spcPts val="0"/>
              </a:spcBef>
              <a:spcAft>
                <a:spcPts val="0"/>
              </a:spcAft>
            </a:pPr>
            <a:r>
              <a:rPr lang="en-US" sz="1800" b="1" i="0" dirty="0">
                <a:solidFill>
                  <a:srgbClr val="FF0000"/>
                </a:solidFill>
                <a:effectLst/>
                <a:latin typeface="Frutiger LT Pro 57 Condensed" panose="020B0606020204020204" pitchFamily="34" charset="0"/>
              </a:rPr>
              <a:t>Important</a:t>
            </a:r>
          </a:p>
          <a:p>
            <a:pPr marL="715963">
              <a:spcBef>
                <a:spcPts val="0"/>
              </a:spcBef>
              <a:spcAft>
                <a:spcPts val="0"/>
              </a:spcAft>
            </a:pPr>
            <a:r>
              <a:rPr lang="en-US" dirty="0">
                <a:solidFill>
                  <a:srgbClr val="0070C0"/>
                </a:solidFill>
                <a:latin typeface="Frutiger LT Pro 57 Condensed" panose="020B0606020204020204" pitchFamily="34" charset="0"/>
              </a:rPr>
              <a:t>The years available in the dropdown list are those that users have already added.  Where the year of interest is not listed, users disengage the dropdown and select the option to </a:t>
            </a:r>
            <a:r>
              <a:rPr lang="en-US" b="1" dirty="0">
                <a:solidFill>
                  <a:srgbClr val="0070C0"/>
                </a:solidFill>
                <a:latin typeface="Frutiger LT Pro 57 Condensed" panose="020B0606020204020204" pitchFamily="34" charset="0"/>
              </a:rPr>
              <a:t>Create new  - </a:t>
            </a:r>
            <a:r>
              <a:rPr lang="en-US" dirty="0">
                <a:solidFill>
                  <a:srgbClr val="0070C0"/>
                </a:solidFill>
                <a:latin typeface="Frutiger LT Pro 57 Condensed" panose="020B0606020204020204" pitchFamily="34" charset="0"/>
              </a:rPr>
              <a:t>see </a:t>
            </a:r>
            <a:r>
              <a:rPr lang="en-US" dirty="0">
                <a:solidFill>
                  <a:srgbClr val="0070C0"/>
                </a:solidFill>
                <a:highlight>
                  <a:srgbClr val="E9EDF4"/>
                </a:highlight>
                <a:latin typeface="Frutiger LT Pro 57 Condensed" panose="020B0606020204020204" pitchFamily="34" charset="0"/>
                <a:hlinkClick r:id="rId3" action="ppaction://hlinksldjump"/>
              </a:rPr>
              <a:t>Inventory Year Menu - Create</a:t>
            </a:r>
            <a:endParaRPr lang="en-US" dirty="0">
              <a:solidFill>
                <a:srgbClr val="0070C0"/>
              </a:solidFill>
              <a:highlight>
                <a:srgbClr val="E9EDF4"/>
              </a:highlight>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DA22B855-C23D-C8EC-91B8-51610AF4E003}"/>
              </a:ext>
            </a:extLst>
          </p:cNvPr>
          <p:cNvSpPr/>
          <p:nvPr/>
        </p:nvSpPr>
        <p:spPr>
          <a:xfrm>
            <a:off x="2827849" y="818696"/>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666672B7-B1C3-A380-5BDB-4D8D3B94D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5592" y="1367225"/>
            <a:ext cx="5070408" cy="3268275"/>
          </a:xfrm>
          <a:prstGeom prst="rect">
            <a:avLst/>
          </a:prstGeom>
          <a:ln w="3175">
            <a:solidFill>
              <a:schemeClr val="tx1"/>
            </a:solidFill>
          </a:ln>
        </p:spPr>
      </p:pic>
      <p:cxnSp>
        <p:nvCxnSpPr>
          <p:cNvPr id="7" name="Straight Arrow Connector 6">
            <a:extLst>
              <a:ext uri="{FF2B5EF4-FFF2-40B4-BE49-F238E27FC236}">
                <a16:creationId xmlns:a16="http://schemas.microsoft.com/office/drawing/2014/main" id="{6EB20E5B-7A4C-16F1-6578-9B039ADD62AB}"/>
              </a:ext>
            </a:extLst>
          </p:cNvPr>
          <p:cNvCxnSpPr>
            <a:cxnSpLocks/>
          </p:cNvCxnSpPr>
          <p:nvPr/>
        </p:nvCxnSpPr>
        <p:spPr>
          <a:xfrm>
            <a:off x="9262936" y="3995256"/>
            <a:ext cx="67821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Lightbulb with solid fill">
            <a:extLst>
              <a:ext uri="{FF2B5EF4-FFF2-40B4-BE49-F238E27FC236}">
                <a16:creationId xmlns:a16="http://schemas.microsoft.com/office/drawing/2014/main" id="{6B73A202-B9E0-3750-FF38-E06DDA9C31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6500" y="5447714"/>
            <a:ext cx="535780" cy="599989"/>
          </a:xfrm>
          <a:prstGeom prst="rect">
            <a:avLst/>
          </a:prstGeom>
        </p:spPr>
      </p:pic>
      <p:sp>
        <p:nvSpPr>
          <p:cNvPr id="2" name="Title 1">
            <a:extLst>
              <a:ext uri="{FF2B5EF4-FFF2-40B4-BE49-F238E27FC236}">
                <a16:creationId xmlns:a16="http://schemas.microsoft.com/office/drawing/2014/main" id="{059BA8DE-33C9-2BBC-2025-D4700F79BF6C}"/>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Inventory Year Menu - Choose</a:t>
            </a:r>
            <a:endParaRPr lang="en-GB" sz="3300" b="1" i="1">
              <a:solidFill>
                <a:srgbClr val="990002"/>
              </a:solidFill>
              <a:effectLst>
                <a:outerShdw blurRad="38100" dist="38100" dir="2700000" algn="tl">
                  <a:srgbClr val="000000">
                    <a:alpha val="43137"/>
                  </a:srgbClr>
                </a:outerShdw>
              </a:effectLst>
            </a:endParaRPr>
          </a:p>
        </p:txBody>
      </p:sp>
      <p:pic>
        <p:nvPicPr>
          <p:cNvPr id="4" name="Graphic 3" descr="Award ribbon with star">
            <a:extLst>
              <a:ext uri="{FF2B5EF4-FFF2-40B4-BE49-F238E27FC236}">
                <a16:creationId xmlns:a16="http://schemas.microsoft.com/office/drawing/2014/main" id="{80D57A85-DC74-897A-44C0-DE07B886DB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0531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2C41-1EC7-99ED-F306-E66D2E5F5A8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EDB7D02-449B-6728-A57C-7C35A7B9AAED}"/>
              </a:ext>
            </a:extLst>
          </p:cNvPr>
          <p:cNvPicPr>
            <a:picLocks noChangeAspect="1"/>
          </p:cNvPicPr>
          <p:nvPr/>
        </p:nvPicPr>
        <p:blipFill>
          <a:blip r:embed="rId2"/>
          <a:stretch>
            <a:fillRect/>
          </a:stretch>
        </p:blipFill>
        <p:spPr>
          <a:xfrm>
            <a:off x="336000" y="852071"/>
            <a:ext cx="11520000" cy="440437"/>
          </a:xfrm>
          <a:prstGeom prst="rect">
            <a:avLst/>
          </a:prstGeom>
        </p:spPr>
      </p:pic>
      <p:sp>
        <p:nvSpPr>
          <p:cNvPr id="9" name="TextBox 8">
            <a:extLst>
              <a:ext uri="{FF2B5EF4-FFF2-40B4-BE49-F238E27FC236}">
                <a16:creationId xmlns:a16="http://schemas.microsoft.com/office/drawing/2014/main" id="{A887F254-E5EC-E309-5BC0-487863DFA02E}"/>
              </a:ext>
            </a:extLst>
          </p:cNvPr>
          <p:cNvSpPr txBox="1"/>
          <p:nvPr/>
        </p:nvSpPr>
        <p:spPr>
          <a:xfrm>
            <a:off x="336000" y="1908560"/>
            <a:ext cx="11520000" cy="4508927"/>
          </a:xfrm>
          <a:prstGeom prst="rect">
            <a:avLst/>
          </a:prstGeom>
          <a:noFill/>
        </p:spPr>
        <p:txBody>
          <a:bodyPr wrap="square">
            <a:spAutoFit/>
          </a:bodyPr>
          <a:lstStyle/>
          <a:p>
            <a:pPr algn="just">
              <a:spcBef>
                <a:spcPts val="300"/>
              </a:spcBef>
              <a:spcAft>
                <a:spcPts val="300"/>
              </a:spcAft>
            </a:pPr>
            <a:r>
              <a:rPr lang="en-US">
                <a:solidFill>
                  <a:srgbClr val="0070C0"/>
                </a:solidFill>
                <a:latin typeface="Frutiger LT Pro 57 Condensed" panose="020B0606020204020204" pitchFamily="34" charset="0"/>
              </a:rPr>
              <a:t>Take the following steps to create new Inventory Year:</a:t>
            </a:r>
          </a:p>
          <a:p>
            <a:pPr marL="358775" indent="-358775" algn="just">
              <a:spcBef>
                <a:spcPts val="300"/>
              </a:spcBef>
              <a:spcAft>
                <a:spcPts val="0"/>
              </a:spcAft>
              <a:buAutoNum type="arabicPeriod"/>
            </a:pPr>
            <a:r>
              <a:rPr lang="en-US">
                <a:solidFill>
                  <a:srgbClr val="0070C0"/>
                </a:solidFill>
                <a:latin typeface="Frutiger LT Pro 57 Condensed" panose="020B0606020204020204" pitchFamily="34" charset="0"/>
              </a:rPr>
              <a:t>Choose available Inventory Year from the </a:t>
            </a:r>
            <a:r>
              <a:rPr lang="en-US" b="1">
                <a:solidFill>
                  <a:srgbClr val="0070C0"/>
                </a:solidFill>
                <a:latin typeface="Frutiger LT Pro 57 Condensed" panose="020B0606020204020204" pitchFamily="34" charset="0"/>
              </a:rPr>
              <a:t>New Inventory Year </a:t>
            </a:r>
            <a:r>
              <a:rPr lang="en-US">
                <a:solidFill>
                  <a:srgbClr val="0070C0"/>
                </a:solidFill>
                <a:latin typeface="Frutiger LT Pro 57 Condensed" panose="020B0606020204020204" pitchFamily="34" charset="0"/>
              </a:rPr>
              <a:t>list.</a:t>
            </a:r>
          </a:p>
          <a:p>
            <a:pPr marL="358775">
              <a:spcBef>
                <a:spcPts val="0"/>
              </a:spcBef>
              <a:spcAft>
                <a:spcPts val="300"/>
              </a:spcAft>
            </a:pPr>
            <a:r>
              <a:rPr lang="en-US">
                <a:solidFill>
                  <a:srgbClr val="0070C0"/>
                </a:solidFill>
                <a:latin typeface="Frutiger LT Pro 57 Condensed" panose="020B0606020204020204" pitchFamily="34" charset="0"/>
              </a:rPr>
              <a:t>The years available in the dropdown list includes years within the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Inventory time series set under </a:t>
            </a:r>
            <a:r>
              <a:rPr lang="en-US" b="1">
                <a:solidFill>
                  <a:srgbClr val="0070C0"/>
                </a:solidFill>
                <a:latin typeface="Frutiger LT Pro 57 Condensed" panose="020B0606020204020204" pitchFamily="34" charset="0"/>
              </a:rPr>
              <a:t>Application Preferences – </a:t>
            </a:r>
            <a:br>
              <a:rPr lang="en-US" b="1">
                <a:solidFill>
                  <a:srgbClr val="0070C0"/>
                </a:solidFill>
                <a:latin typeface="Frutiger LT Pro 57 Condensed" panose="020B0606020204020204" pitchFamily="34" charset="0"/>
              </a:rPr>
            </a:br>
            <a:r>
              <a:rPr lang="en-US" b="1">
                <a:solidFill>
                  <a:srgbClr val="0070C0"/>
                </a:solidFill>
                <a:latin typeface="Frutiger LT Pro 57 Condensed" panose="020B0606020204020204" pitchFamily="34" charset="0"/>
              </a:rPr>
              <a:t>Inventory year</a:t>
            </a:r>
            <a:r>
              <a:rPr lang="en-US">
                <a:solidFill>
                  <a:srgbClr val="0070C0"/>
                </a:solidFill>
                <a:latin typeface="Frutiger LT Pro 57 Condensed" panose="020B0606020204020204" pitchFamily="34" charset="0"/>
              </a:rPr>
              <a:t> tab</a:t>
            </a:r>
            <a:r>
              <a:rPr lang="en-US" b="1">
                <a:solidFill>
                  <a:srgbClr val="0070C0"/>
                </a:solidFill>
                <a:latin typeface="Frutiger LT Pro 57 Condensed" panose="020B0606020204020204" pitchFamily="34" charset="0"/>
              </a:rPr>
              <a:t> </a:t>
            </a:r>
            <a:r>
              <a:rPr lang="en-US">
                <a:solidFill>
                  <a:srgbClr val="0070C0"/>
                </a:solidFill>
                <a:latin typeface="Frutiger LT Pro 57 Condensed" panose="020B0606020204020204" pitchFamily="34" charset="0"/>
              </a:rPr>
              <a:t>that have not yet been created.</a:t>
            </a:r>
            <a:r>
              <a:rPr lang="en-US" dirty="0">
                <a:solidFill>
                  <a:srgbClr val="0070C0"/>
                </a:solidFill>
                <a:latin typeface="Frutiger LT Pro 57 Condensed" panose="020B0606020204020204" pitchFamily="34" charset="0"/>
              </a:rPr>
              <a:t> (see</a:t>
            </a:r>
            <a:br>
              <a:rPr lang="en-US" dirty="0">
                <a:solidFill>
                  <a:srgbClr val="0070C0"/>
                </a:solidFill>
                <a:highlight>
                  <a:srgbClr val="FFFF00"/>
                </a:highlight>
                <a:latin typeface="Frutiger LT Pro 57 Condensed" panose="020B0606020204020204" pitchFamily="34" charset="0"/>
              </a:rPr>
            </a:br>
            <a:r>
              <a:rPr lang="en-US" dirty="0">
                <a:solidFill>
                  <a:srgbClr val="0070C0"/>
                </a:solidFill>
                <a:latin typeface="Frutiger LT Pro 57 Condensed" panose="020B0606020204020204" pitchFamily="34" charset="0"/>
                <a:hlinkClick r:id="rId3" action="ppaction://hlinksldjump"/>
              </a:rPr>
              <a:t>Application Menu- Preferences - Inventory Year</a:t>
            </a:r>
            <a:r>
              <a:rPr lang="en-US" dirty="0">
                <a:solidFill>
                  <a:srgbClr val="0070C0"/>
                </a:solidFill>
                <a:latin typeface="Frutiger LT Pro 57 Condensed" panose="020B0606020204020204" pitchFamily="34" charset="0"/>
              </a:rPr>
              <a:t>)</a:t>
            </a:r>
            <a:endParaRPr lang="en-US">
              <a:solidFill>
                <a:srgbClr val="0070C0"/>
              </a:solidFill>
              <a:latin typeface="Frutiger LT Pro 57 Condensed" panose="020B0606020204020204" pitchFamily="34" charset="0"/>
            </a:endParaRPr>
          </a:p>
          <a:p>
            <a:pPr marL="358775" indent="-358775" algn="just">
              <a:spcBef>
                <a:spcPts val="300"/>
              </a:spcBef>
              <a:spcAft>
                <a:spcPts val="300"/>
              </a:spcAft>
              <a:buFont typeface="+mj-lt"/>
              <a:buAutoNum type="arabicPeriod" startAt="2"/>
            </a:pPr>
            <a:r>
              <a:rPr lang="en-US">
                <a:solidFill>
                  <a:srgbClr val="0070C0"/>
                </a:solidFill>
                <a:latin typeface="Frutiger LT Pro 57 Condensed" panose="020B0606020204020204" pitchFamily="34" charset="0"/>
              </a:rPr>
              <a:t>Decide whether to:</a:t>
            </a:r>
          </a:p>
          <a:p>
            <a:pPr marL="715963" lvl="1" indent="-358775" algn="just">
              <a:spcBef>
                <a:spcPts val="300"/>
              </a:spcBef>
              <a:spcAft>
                <a:spcPts val="300"/>
              </a:spcAft>
              <a:buFont typeface="Wingdings" panose="05000000000000000000" pitchFamily="2" charset="2"/>
              <a:buChar char="Ø"/>
            </a:pPr>
            <a:r>
              <a:rPr lang="en-US" b="1">
                <a:solidFill>
                  <a:srgbClr val="0070C0"/>
                </a:solidFill>
                <a:latin typeface="Frutiger LT Pro 57 Condensed" panose="020B0606020204020204" pitchFamily="34" charset="0"/>
              </a:rPr>
              <a:t>Create empty inventory year</a:t>
            </a:r>
            <a:r>
              <a:rPr lang="en-US">
                <a:solidFill>
                  <a:srgbClr val="0070C0"/>
                </a:solidFill>
                <a:latin typeface="Frutiger LT Pro 57 Condensed" panose="020B0606020204020204" pitchFamily="34" charset="0"/>
              </a:rPr>
              <a:t> or</a:t>
            </a:r>
          </a:p>
          <a:p>
            <a:pPr marL="715963" lvl="1" indent="-358775" algn="just">
              <a:spcBef>
                <a:spcPts val="300"/>
              </a:spcBef>
              <a:spcAft>
                <a:spcPts val="300"/>
              </a:spcAft>
              <a:buFont typeface="Wingdings" panose="05000000000000000000" pitchFamily="2" charset="2"/>
              <a:buChar char="Ø"/>
            </a:pPr>
            <a:r>
              <a:rPr lang="en-US" b="1">
                <a:solidFill>
                  <a:srgbClr val="0070C0"/>
                </a:solidFill>
                <a:latin typeface="Frutiger LT Pro 57 Condensed" panose="020B0606020204020204" pitchFamily="34" charset="0"/>
              </a:rPr>
              <a:t>Copy data from an existing inventory year</a:t>
            </a:r>
          </a:p>
          <a:p>
            <a:pPr marL="358775" algn="just">
              <a:spcBef>
                <a:spcPts val="300"/>
              </a:spcBef>
              <a:spcAft>
                <a:spcPts val="300"/>
              </a:spcAft>
            </a:pPr>
            <a:r>
              <a:rPr lang="en-US">
                <a:solidFill>
                  <a:srgbClr val="0070C0"/>
                </a:solidFill>
                <a:latin typeface="Frutiger LT Pro 57 Condensed" panose="020B0606020204020204" pitchFamily="34" charset="0"/>
              </a:rPr>
              <a:t>by selecting the appropriate button. In case of </a:t>
            </a:r>
            <a:r>
              <a:rPr lang="en-US" b="1">
                <a:solidFill>
                  <a:srgbClr val="0070C0"/>
                </a:solidFill>
                <a:latin typeface="Frutiger LT Pro 57 Condensed" panose="020B0606020204020204" pitchFamily="34" charset="0"/>
              </a:rPr>
              <a:t>copy</a:t>
            </a:r>
            <a:r>
              <a:rPr lang="en-US">
                <a:solidFill>
                  <a:srgbClr val="0070C0"/>
                </a:solidFill>
                <a:latin typeface="Frutiger LT Pro 57 Condensed" panose="020B0606020204020204" pitchFamily="34" charset="0"/>
              </a:rPr>
              <a:t>, </a:t>
            </a:r>
            <a:r>
              <a:rPr lang="en-US" b="1">
                <a:solidFill>
                  <a:srgbClr val="0070C0"/>
                </a:solidFill>
                <a:latin typeface="Frutiger LT Pro 57 Condensed" panose="020B0606020204020204" pitchFamily="34" charset="0"/>
              </a:rPr>
              <a:t>choose the source inventory year</a:t>
            </a:r>
            <a:r>
              <a:rPr lang="en-US">
                <a:solidFill>
                  <a:srgbClr val="0070C0"/>
                </a:solidFill>
                <a:latin typeface="Frutiger LT Pro 57 Condensed" panose="020B0606020204020204" pitchFamily="34" charset="0"/>
              </a:rPr>
              <a:t> from the corresponding list of available inventory years.</a:t>
            </a:r>
          </a:p>
          <a:p>
            <a:pPr marL="358775" algn="just">
              <a:spcBef>
                <a:spcPts val="300"/>
              </a:spcBef>
              <a:spcAft>
                <a:spcPts val="300"/>
              </a:spcAft>
            </a:pPr>
            <a:endParaRPr lang="en-US">
              <a:solidFill>
                <a:srgbClr val="0070C0"/>
              </a:solidFill>
              <a:latin typeface="Frutiger LT Pro 57 Condensed" panose="020B0606020204020204" pitchFamily="34" charset="0"/>
            </a:endParaRPr>
          </a:p>
          <a:p>
            <a:pPr marL="342900" indent="-342900" algn="just">
              <a:spcBef>
                <a:spcPts val="300"/>
              </a:spcBef>
              <a:spcAft>
                <a:spcPts val="300"/>
              </a:spcAft>
              <a:buFont typeface="+mj-lt"/>
              <a:buAutoNum type="arabicPeriod" startAt="3"/>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Create</a:t>
            </a:r>
            <a:r>
              <a:rPr lang="en-US">
                <a:solidFill>
                  <a:srgbClr val="0070C0"/>
                </a:solidFill>
                <a:latin typeface="Frutiger LT Pro 57 Condensed" panose="020B0606020204020204" pitchFamily="34" charset="0"/>
              </a:rPr>
              <a:t> to create the new inventory year. Once the new year, is created. it is automatically set as the current Inventory Year. </a:t>
            </a:r>
            <a:endParaRPr lang="en-US">
              <a:solidFill>
                <a:srgbClr val="0070C0"/>
              </a:solidFill>
              <a:highlight>
                <a:srgbClr val="FFFF00"/>
              </a:highlight>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6769E670-0A20-E367-6695-03FF802B381E}"/>
              </a:ext>
            </a:extLst>
          </p:cNvPr>
          <p:cNvSpPr/>
          <p:nvPr/>
        </p:nvSpPr>
        <p:spPr>
          <a:xfrm>
            <a:off x="2856130" y="862195"/>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39D45068-CBDF-ADD4-9F61-0E21636A9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085" y="1459253"/>
            <a:ext cx="4348915" cy="3248743"/>
          </a:xfrm>
          <a:prstGeom prst="rect">
            <a:avLst/>
          </a:prstGeom>
        </p:spPr>
      </p:pic>
      <p:pic>
        <p:nvPicPr>
          <p:cNvPr id="11" name="Graphic 10" descr="Badge 1 with solid fill">
            <a:extLst>
              <a:ext uri="{FF2B5EF4-FFF2-40B4-BE49-F238E27FC236}">
                <a16:creationId xmlns:a16="http://schemas.microsoft.com/office/drawing/2014/main" id="{376F673A-18E6-0A48-68A4-58637BA145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1287" y="2907413"/>
            <a:ext cx="352424" cy="352424"/>
          </a:xfrm>
          <a:prstGeom prst="rect">
            <a:avLst/>
          </a:prstGeom>
        </p:spPr>
      </p:pic>
      <p:pic>
        <p:nvPicPr>
          <p:cNvPr id="13" name="Graphic 12" descr="Badge with solid fill">
            <a:extLst>
              <a:ext uri="{FF2B5EF4-FFF2-40B4-BE49-F238E27FC236}">
                <a16:creationId xmlns:a16="http://schemas.microsoft.com/office/drawing/2014/main" id="{4C22D306-B7CC-BF6E-13AD-AE6B9A486E7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0304" y="3121788"/>
            <a:ext cx="356616" cy="356616"/>
          </a:xfrm>
          <a:prstGeom prst="rect">
            <a:avLst/>
          </a:prstGeom>
        </p:spPr>
      </p:pic>
      <p:pic>
        <p:nvPicPr>
          <p:cNvPr id="14" name="Graphic 13" descr="Badge 3 with solid fill">
            <a:extLst>
              <a:ext uri="{FF2B5EF4-FFF2-40B4-BE49-F238E27FC236}">
                <a16:creationId xmlns:a16="http://schemas.microsoft.com/office/drawing/2014/main" id="{C5195DFF-50EE-9B83-1FA3-D0337EDF0F6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68076" y="3648672"/>
            <a:ext cx="356616" cy="356616"/>
          </a:xfrm>
          <a:prstGeom prst="rect">
            <a:avLst/>
          </a:prstGeom>
        </p:spPr>
      </p:pic>
      <p:sp>
        <p:nvSpPr>
          <p:cNvPr id="2" name="Title 1">
            <a:extLst>
              <a:ext uri="{FF2B5EF4-FFF2-40B4-BE49-F238E27FC236}">
                <a16:creationId xmlns:a16="http://schemas.microsoft.com/office/drawing/2014/main" id="{9EE60509-F19F-99DB-6C05-C296F1F79658}"/>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Inventory Year Menu - Create</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96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53E8D-25F2-B030-0E29-A3A13371047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42E0B54-16DB-0AFC-BF8A-61BA3E8AA413}"/>
              </a:ext>
            </a:extLst>
          </p:cNvPr>
          <p:cNvSpPr txBox="1"/>
          <p:nvPr/>
        </p:nvSpPr>
        <p:spPr>
          <a:xfrm>
            <a:off x="336000" y="1516723"/>
            <a:ext cx="11520000" cy="4662815"/>
          </a:xfrm>
          <a:prstGeom prst="rect">
            <a:avLst/>
          </a:prstGeom>
          <a:noFill/>
        </p:spPr>
        <p:txBody>
          <a:bodyPr wrap="square">
            <a:spAutoFit/>
          </a:bodyPr>
          <a:lstStyle/>
          <a:p>
            <a:pPr algn="ctr">
              <a:spcBef>
                <a:spcPts val="300"/>
              </a:spcBef>
              <a:spcAft>
                <a:spcPts val="300"/>
              </a:spcAft>
            </a:pPr>
            <a:r>
              <a:rPr lang="en-US" sz="2200" b="1">
                <a:solidFill>
                  <a:srgbClr val="FF0000"/>
                </a:solidFill>
                <a:latin typeface="Frutiger LT Pro 57 Condensed" panose="020B0606020204020204" pitchFamily="34" charset="0"/>
              </a:rPr>
              <a:t>Efficient data entry using Inventory Year menu</a:t>
            </a:r>
          </a:p>
          <a:p>
            <a:pPr>
              <a:spcBef>
                <a:spcPts val="300"/>
              </a:spcBef>
              <a:spcAft>
                <a:spcPts val="300"/>
              </a:spcAft>
            </a:pPr>
            <a:endParaRPr lang="en-US" sz="2200" b="1">
              <a:solidFill>
                <a:srgbClr val="000000"/>
              </a:solidFill>
              <a:latin typeface="Frutiger LT Pro 57 Condensed" panose="020B0606020204020204" pitchFamily="34" charset="0"/>
            </a:endParaRPr>
          </a:p>
          <a:p>
            <a:pPr marL="1074738">
              <a:spcBef>
                <a:spcPts val="300"/>
              </a:spcBef>
              <a:spcAft>
                <a:spcPts val="300"/>
              </a:spcAft>
            </a:pPr>
            <a:r>
              <a:rPr lang="en-US" b="1">
                <a:solidFill>
                  <a:srgbClr val="FF0000"/>
                </a:solidFill>
                <a:latin typeface="Frutiger LT Pro 57 Condensed" panose="020B0606020204020204" pitchFamily="34" charset="0"/>
              </a:rPr>
              <a:t>Tip: </a:t>
            </a:r>
            <a:r>
              <a:rPr lang="en-US" b="1">
                <a:solidFill>
                  <a:srgbClr val="0070C0"/>
                </a:solidFill>
                <a:latin typeface="Frutiger LT Pro 57 Condensed" panose="020B0606020204020204" pitchFamily="34" charset="0"/>
              </a:rPr>
              <a:t>The efficient and optimal way to enter data is:</a:t>
            </a:r>
          </a:p>
          <a:p>
            <a:pPr>
              <a:spcBef>
                <a:spcPts val="300"/>
              </a:spcBef>
              <a:spcAft>
                <a:spcPts val="300"/>
              </a:spcAft>
            </a:pPr>
            <a:endParaRPr lang="en-US" b="1">
              <a:solidFill>
                <a:srgbClr val="000000"/>
              </a:solidFill>
              <a:latin typeface="Frutiger LT Pro 57 Condensed" panose="020B0606020204020204" pitchFamily="34" charset="0"/>
            </a:endParaRPr>
          </a:p>
          <a:p>
            <a:pPr marL="342900" indent="-342900">
              <a:spcBef>
                <a:spcPts val="300"/>
              </a:spcBef>
              <a:spcAft>
                <a:spcPts val="300"/>
              </a:spcAft>
              <a:buAutoNum type="arabicPeriod"/>
            </a:pPr>
            <a:r>
              <a:rPr lang="en-US">
                <a:solidFill>
                  <a:srgbClr val="0070C0"/>
                </a:solidFill>
                <a:latin typeface="Frutiger LT Pro 57 Condensed" panose="020B0606020204020204" pitchFamily="34" charset="0"/>
              </a:rPr>
              <a:t>Complete inventory for one basic year at first</a:t>
            </a:r>
          </a:p>
          <a:p>
            <a:pPr marL="342900" indent="-342900">
              <a:spcBef>
                <a:spcPts val="300"/>
              </a:spcBef>
              <a:spcAft>
                <a:spcPts val="300"/>
              </a:spcAft>
              <a:buAutoNum type="arabicPeriod"/>
            </a:pPr>
            <a:endParaRPr lang="en-US">
              <a:solidFill>
                <a:srgbClr val="0070C0"/>
              </a:solidFill>
              <a:latin typeface="Frutiger LT Pro 57 Condensed" panose="020B0606020204020204" pitchFamily="34" charset="0"/>
            </a:endParaRPr>
          </a:p>
          <a:p>
            <a:pPr>
              <a:spcBef>
                <a:spcPts val="300"/>
              </a:spcBef>
              <a:spcAft>
                <a:spcPts val="300"/>
              </a:spcAft>
            </a:pPr>
            <a:endParaRPr lang="en-US">
              <a:solidFill>
                <a:srgbClr val="0070C0"/>
              </a:solidFill>
              <a:latin typeface="Frutiger LT Pro 57 Condensed" panose="020B0606020204020204" pitchFamily="34" charset="0"/>
            </a:endParaRPr>
          </a:p>
          <a:p>
            <a:pPr>
              <a:spcBef>
                <a:spcPts val="300"/>
              </a:spcBef>
              <a:spcAft>
                <a:spcPts val="300"/>
              </a:spcAft>
            </a:pPr>
            <a:endParaRPr lang="en-US" b="1">
              <a:solidFill>
                <a:srgbClr val="0070C0"/>
              </a:solidFill>
              <a:latin typeface="Frutiger LT Pro 57 Condensed" panose="020B0606020204020204" pitchFamily="34" charset="0"/>
            </a:endParaRPr>
          </a:p>
          <a:p>
            <a:pPr>
              <a:spcBef>
                <a:spcPts val="300"/>
              </a:spcBef>
              <a:spcAft>
                <a:spcPts val="300"/>
              </a:spcAft>
            </a:pPr>
            <a:endParaRPr lang="en-US">
              <a:solidFill>
                <a:srgbClr val="0070C0"/>
              </a:solidFill>
              <a:latin typeface="Frutiger LT Pro 57 Condensed" panose="020B0606020204020204" pitchFamily="34" charset="0"/>
            </a:endParaRPr>
          </a:p>
          <a:p>
            <a:pPr>
              <a:spcBef>
                <a:spcPts val="300"/>
              </a:spcBef>
              <a:spcAft>
                <a:spcPts val="300"/>
              </a:spcAft>
            </a:pPr>
            <a:r>
              <a:rPr lang="en-US">
                <a:solidFill>
                  <a:srgbClr val="0070C0"/>
                </a:solidFill>
                <a:latin typeface="Frutiger LT Pro 57 Condensed" panose="020B0606020204020204" pitchFamily="34" charset="0"/>
              </a:rPr>
              <a:t>2. Create additional years by copying data from the existing year inventory created in Step 1</a:t>
            </a:r>
            <a:r>
              <a:rPr lang="en-US" dirty="0">
                <a:solidFill>
                  <a:srgbClr val="0070C0"/>
                </a:solidFill>
                <a:latin typeface="Frutiger LT Pro 57 Condensed" panose="020B0606020204020204" pitchFamily="34" charset="0"/>
              </a:rPr>
              <a:t> (see </a:t>
            </a:r>
            <a:r>
              <a:rPr lang="en-US" dirty="0">
                <a:solidFill>
                  <a:srgbClr val="0070C0"/>
                </a:solidFill>
                <a:highlight>
                  <a:srgbClr val="E9EDF4"/>
                </a:highlight>
                <a:latin typeface="Frutiger LT Pro 57 Condensed" panose="020B0606020204020204" pitchFamily="34" charset="0"/>
                <a:hlinkClick r:id="rId2" action="ppaction://hlinksldjump"/>
              </a:rPr>
              <a:t>Inventory Year Menu- Create</a:t>
            </a:r>
            <a:r>
              <a:rPr lang="en-US" dirty="0">
                <a:solidFill>
                  <a:srgbClr val="0070C0"/>
                </a:solidFill>
                <a:latin typeface="Frutiger LT Pro 57 Condensed" panose="020B0606020204020204" pitchFamily="34" charset="0"/>
              </a:rPr>
              <a:t>) </a:t>
            </a:r>
            <a:r>
              <a:rPr lang="en-US">
                <a:solidFill>
                  <a:srgbClr val="0070C0"/>
                </a:solidFill>
                <a:latin typeface="Frutiger LT Pro 57 Condensed" panose="020B0606020204020204" pitchFamily="34" charset="0"/>
              </a:rPr>
              <a:t>.</a:t>
            </a:r>
          </a:p>
          <a:p>
            <a:pPr>
              <a:spcBef>
                <a:spcPts val="300"/>
              </a:spcBef>
              <a:spcAft>
                <a:spcPts val="300"/>
              </a:spcAft>
            </a:pPr>
            <a:endParaRPr lang="en-US">
              <a:solidFill>
                <a:srgbClr val="0070C0"/>
              </a:solidFill>
              <a:latin typeface="Frutiger LT Pro 57 Condensed" panose="020B0606020204020204" pitchFamily="34" charset="0"/>
            </a:endParaRPr>
          </a:p>
          <a:p>
            <a:pPr>
              <a:spcBef>
                <a:spcPts val="300"/>
              </a:spcBef>
              <a:spcAft>
                <a:spcPts val="300"/>
              </a:spcAft>
            </a:pPr>
            <a:r>
              <a:rPr lang="en-US">
                <a:solidFill>
                  <a:srgbClr val="0070C0"/>
                </a:solidFill>
                <a:latin typeface="Frutiger LT Pro 57 Condensed" panose="020B0606020204020204" pitchFamily="34" charset="0"/>
              </a:rPr>
              <a:t>3. Use time series data entry to make adjustments to data across years  </a:t>
            </a:r>
            <a:r>
              <a:rPr lang="en-US" dirty="0">
                <a:solidFill>
                  <a:srgbClr val="0070C0"/>
                </a:solidFill>
                <a:latin typeface="Frutiger LT Pro 57 Condensed" panose="020B0606020204020204" pitchFamily="34" charset="0"/>
              </a:rPr>
              <a:t>(see further discussion on time series, beginning at </a:t>
            </a:r>
            <a:r>
              <a:rPr lang="en-US" dirty="0">
                <a:solidFill>
                  <a:srgbClr val="0070C0"/>
                </a:solidFill>
                <a:highlight>
                  <a:srgbClr val="E9EDF4"/>
                </a:highlight>
                <a:latin typeface="Frutiger LT Pro 57 Condensed" panose="020B0606020204020204" pitchFamily="34" charset="0"/>
                <a:hlinkClick r:id="rId3" action="ppaction://hlinksldjump"/>
              </a:rPr>
              <a:t>Time Series Data Entry</a:t>
            </a:r>
            <a:r>
              <a:rPr lang="en-US" dirty="0">
                <a:solidFill>
                  <a:srgbClr val="0070C0"/>
                </a:solidFill>
                <a:highlight>
                  <a:srgbClr val="E9EDF4"/>
                </a:highlight>
                <a:latin typeface="Frutiger LT Pro 57 Condensed" panose="020B0606020204020204" pitchFamily="34" charset="0"/>
              </a:rPr>
              <a:t>)</a:t>
            </a:r>
          </a:p>
        </p:txBody>
      </p:sp>
      <p:pic>
        <p:nvPicPr>
          <p:cNvPr id="6" name="Picture 5">
            <a:extLst>
              <a:ext uri="{FF2B5EF4-FFF2-40B4-BE49-F238E27FC236}">
                <a16:creationId xmlns:a16="http://schemas.microsoft.com/office/drawing/2014/main" id="{43B0A3CC-FBE0-2838-2DCA-C33F72F26C17}"/>
              </a:ext>
            </a:extLst>
          </p:cNvPr>
          <p:cNvPicPr>
            <a:picLocks noChangeAspect="1"/>
          </p:cNvPicPr>
          <p:nvPr/>
        </p:nvPicPr>
        <p:blipFill>
          <a:blip r:embed="rId4"/>
          <a:stretch>
            <a:fillRect/>
          </a:stretch>
        </p:blipFill>
        <p:spPr>
          <a:xfrm>
            <a:off x="335999" y="814682"/>
            <a:ext cx="11520000" cy="440437"/>
          </a:xfrm>
          <a:prstGeom prst="rect">
            <a:avLst/>
          </a:prstGeom>
        </p:spPr>
      </p:pic>
      <p:sp>
        <p:nvSpPr>
          <p:cNvPr id="10" name="Rectangle 9">
            <a:extLst>
              <a:ext uri="{FF2B5EF4-FFF2-40B4-BE49-F238E27FC236}">
                <a16:creationId xmlns:a16="http://schemas.microsoft.com/office/drawing/2014/main" id="{8EA5401D-3EFD-EE86-38D3-77D1C0A87AAC}"/>
              </a:ext>
            </a:extLst>
          </p:cNvPr>
          <p:cNvSpPr/>
          <p:nvPr/>
        </p:nvSpPr>
        <p:spPr>
          <a:xfrm>
            <a:off x="2856129" y="823355"/>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egaphone1 outline">
            <a:extLst>
              <a:ext uri="{FF2B5EF4-FFF2-40B4-BE49-F238E27FC236}">
                <a16:creationId xmlns:a16="http://schemas.microsoft.com/office/drawing/2014/main" id="{816078EE-D49F-0991-A602-F19BFB6D2B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999" y="1900524"/>
            <a:ext cx="1147157" cy="1147157"/>
          </a:xfrm>
          <a:prstGeom prst="rect">
            <a:avLst/>
          </a:prstGeom>
        </p:spPr>
      </p:pic>
      <p:grpSp>
        <p:nvGrpSpPr>
          <p:cNvPr id="11" name="Group 10">
            <a:extLst>
              <a:ext uri="{FF2B5EF4-FFF2-40B4-BE49-F238E27FC236}">
                <a16:creationId xmlns:a16="http://schemas.microsoft.com/office/drawing/2014/main" id="{22658899-17C7-FF00-CB3E-D9442518782F}"/>
              </a:ext>
            </a:extLst>
          </p:cNvPr>
          <p:cNvGrpSpPr/>
          <p:nvPr/>
        </p:nvGrpSpPr>
        <p:grpSpPr>
          <a:xfrm>
            <a:off x="736022" y="3505932"/>
            <a:ext cx="10384403" cy="1200329"/>
            <a:chOff x="736022" y="3286857"/>
            <a:chExt cx="10384403" cy="1200329"/>
          </a:xfrm>
        </p:grpSpPr>
        <p:sp>
          <p:nvSpPr>
            <p:cNvPr id="7" name="TextBox 6">
              <a:extLst>
                <a:ext uri="{FF2B5EF4-FFF2-40B4-BE49-F238E27FC236}">
                  <a16:creationId xmlns:a16="http://schemas.microsoft.com/office/drawing/2014/main" id="{2E6222C3-70C8-8795-8860-1D73A37A6468}"/>
                </a:ext>
              </a:extLst>
            </p:cNvPr>
            <p:cNvSpPr txBox="1"/>
            <p:nvPr/>
          </p:nvSpPr>
          <p:spPr>
            <a:xfrm>
              <a:off x="736022" y="3286857"/>
              <a:ext cx="10384403" cy="1200329"/>
            </a:xfrm>
            <a:prstGeom prst="rect">
              <a:avLst/>
            </a:prstGeom>
            <a:noFill/>
          </p:spPr>
          <p:txBody>
            <a:bodyPr wrap="square">
              <a:spAutoFit/>
            </a:bodyPr>
            <a:lstStyle/>
            <a:p>
              <a:pPr marL="715963" algn="just" rtl="0" fontAlgn="base"/>
              <a:r>
                <a:rPr lang="en-US" sz="1800" b="1" i="0" dirty="0">
                  <a:solidFill>
                    <a:srgbClr val="FF0000"/>
                  </a:solidFill>
                  <a:effectLst/>
                  <a:latin typeface="Frutiger LT Pro 57 Condensed" panose="020B0606020204020204" pitchFamily="34" charset="0"/>
                </a:rPr>
                <a:t>Important</a:t>
              </a:r>
            </a:p>
            <a:p>
              <a:pPr marL="715963" algn="just" rtl="0" fontAlgn="base"/>
              <a:r>
                <a:rPr lang="en-US" dirty="0">
                  <a:solidFill>
                    <a:srgbClr val="0070C0"/>
                  </a:solidFill>
                  <a:latin typeface="Frutiger LT Pro 57 Condensed" panose="020B0606020204020204" pitchFamily="34" charset="0"/>
                </a:rPr>
                <a:t>Ideally you should start with the first inventory year in your inventory time series (e.g. 1990). For some sectors (e.g. entering data for the Land Representation – (see </a:t>
              </a:r>
              <a:r>
                <a:rPr lang="en-US" dirty="0">
                  <a:solidFill>
                    <a:srgbClr val="0070C0"/>
                  </a:solidFill>
                  <a:highlight>
                    <a:srgbClr val="E9EDF4"/>
                  </a:highlight>
                  <a:latin typeface="Frutiger LT Pro 57 Condensed" panose="020B0606020204020204" pitchFamily="34" charset="0"/>
                  <a:hlinkClick r:id="rId7"/>
                </a:rPr>
                <a:t>Guide to Land Representation</a:t>
              </a:r>
              <a:r>
                <a:rPr lang="en-US" dirty="0">
                  <a:solidFill>
                    <a:srgbClr val="0070C0"/>
                  </a:solidFill>
                  <a:latin typeface="Frutiger LT Pro 57 Condensed" panose="020B0606020204020204" pitchFamily="34" charset="0"/>
                </a:rPr>
                <a:t>) you </a:t>
              </a:r>
              <a:r>
                <a:rPr lang="en-US" b="1" dirty="0">
                  <a:solidFill>
                    <a:srgbClr val="0070C0"/>
                  </a:solidFill>
                  <a:latin typeface="Frutiger LT Pro 57 Condensed" panose="020B0606020204020204" pitchFamily="34" charset="0"/>
                </a:rPr>
                <a:t>must </a:t>
              </a:r>
              <a:r>
                <a:rPr lang="en-US" dirty="0">
                  <a:solidFill>
                    <a:srgbClr val="0070C0"/>
                  </a:solidFill>
                  <a:latin typeface="Frutiger LT Pro 57 Condensed" panose="020B0606020204020204" pitchFamily="34" charset="0"/>
                </a:rPr>
                <a:t>start with the first year.</a:t>
              </a:r>
            </a:p>
          </p:txBody>
        </p:sp>
        <p:pic>
          <p:nvPicPr>
            <p:cNvPr id="8" name="Graphic 7" descr="Lightbulb with solid fill">
              <a:extLst>
                <a:ext uri="{FF2B5EF4-FFF2-40B4-BE49-F238E27FC236}">
                  <a16:creationId xmlns:a16="http://schemas.microsoft.com/office/drawing/2014/main" id="{415CECD4-59C9-DDBD-801D-222C56D11E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0542" y="3479764"/>
              <a:ext cx="535780" cy="599989"/>
            </a:xfrm>
            <a:prstGeom prst="rect">
              <a:avLst/>
            </a:prstGeom>
          </p:spPr>
        </p:pic>
      </p:grpSp>
      <p:sp>
        <p:nvSpPr>
          <p:cNvPr id="3" name="Title 1">
            <a:extLst>
              <a:ext uri="{FF2B5EF4-FFF2-40B4-BE49-F238E27FC236}">
                <a16:creationId xmlns:a16="http://schemas.microsoft.com/office/drawing/2014/main" id="{2F8019A7-AD9B-3A3B-2250-F05C77CE2F00}"/>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Inventory Year Menu – Data Entry</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03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Administrate Menu</a:t>
            </a:r>
          </a:p>
        </p:txBody>
      </p:sp>
    </p:spTree>
    <p:extLst>
      <p:ext uri="{BB962C8B-B14F-4D97-AF65-F5344CB8AC3E}">
        <p14:creationId xmlns:p14="http://schemas.microsoft.com/office/powerpoint/2010/main" val="3457878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2CFFF-DA89-7C7A-9860-AFB346375F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0D0AF2-6409-1B02-FBC0-0E1CBCF2734C}"/>
              </a:ext>
            </a:extLst>
          </p:cNvPr>
          <p:cNvPicPr>
            <a:picLocks noChangeAspect="1"/>
          </p:cNvPicPr>
          <p:nvPr/>
        </p:nvPicPr>
        <p:blipFill rotWithShape="1">
          <a:blip r:embed="rId2"/>
          <a:srcRect l="2233"/>
          <a:stretch/>
        </p:blipFill>
        <p:spPr>
          <a:xfrm>
            <a:off x="3756000" y="1548452"/>
            <a:ext cx="4680000" cy="3761096"/>
          </a:xfrm>
          <a:prstGeom prst="rect">
            <a:avLst/>
          </a:prstGeom>
          <a:ln w="3175">
            <a:solidFill>
              <a:schemeClr val="tx1"/>
            </a:solidFill>
          </a:ln>
        </p:spPr>
      </p:pic>
      <p:sp>
        <p:nvSpPr>
          <p:cNvPr id="11" name="TextBox 10">
            <a:extLst>
              <a:ext uri="{FF2B5EF4-FFF2-40B4-BE49-F238E27FC236}">
                <a16:creationId xmlns:a16="http://schemas.microsoft.com/office/drawing/2014/main" id="{8E8A6359-58D4-52AC-A9DA-210F2EF7A30F}"/>
              </a:ext>
            </a:extLst>
          </p:cNvPr>
          <p:cNvSpPr txBox="1"/>
          <p:nvPr/>
        </p:nvSpPr>
        <p:spPr>
          <a:xfrm>
            <a:off x="3944526" y="2540137"/>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0" name="TextBox 9">
            <a:extLst>
              <a:ext uri="{FF2B5EF4-FFF2-40B4-BE49-F238E27FC236}">
                <a16:creationId xmlns:a16="http://schemas.microsoft.com/office/drawing/2014/main" id="{0B369751-7E49-20FA-6857-24BF53A40CE8}"/>
              </a:ext>
            </a:extLst>
          </p:cNvPr>
          <p:cNvSpPr txBox="1"/>
          <p:nvPr/>
        </p:nvSpPr>
        <p:spPr>
          <a:xfrm>
            <a:off x="3944526" y="2080245"/>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6" name="TextBox 5">
            <a:extLst>
              <a:ext uri="{FF2B5EF4-FFF2-40B4-BE49-F238E27FC236}">
                <a16:creationId xmlns:a16="http://schemas.microsoft.com/office/drawing/2014/main" id="{4EE904D0-F893-3203-D9F2-0C88EEAAA446}"/>
              </a:ext>
            </a:extLst>
          </p:cNvPr>
          <p:cNvSpPr txBox="1"/>
          <p:nvPr/>
        </p:nvSpPr>
        <p:spPr>
          <a:xfrm>
            <a:off x="3944526" y="3003067"/>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7" name="TextBox 6">
            <a:extLst>
              <a:ext uri="{FF2B5EF4-FFF2-40B4-BE49-F238E27FC236}">
                <a16:creationId xmlns:a16="http://schemas.microsoft.com/office/drawing/2014/main" id="{AA459983-04B4-5715-FAB6-0BD84ED84106}"/>
              </a:ext>
            </a:extLst>
          </p:cNvPr>
          <p:cNvSpPr txBox="1"/>
          <p:nvPr/>
        </p:nvSpPr>
        <p:spPr>
          <a:xfrm>
            <a:off x="3944526" y="3465997"/>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sp>
        <p:nvSpPr>
          <p:cNvPr id="8" name="TextBox 7">
            <a:extLst>
              <a:ext uri="{FF2B5EF4-FFF2-40B4-BE49-F238E27FC236}">
                <a16:creationId xmlns:a16="http://schemas.microsoft.com/office/drawing/2014/main" id="{7060C2C8-5EFB-53B1-2383-1893783C038D}"/>
              </a:ext>
            </a:extLst>
          </p:cNvPr>
          <p:cNvSpPr txBox="1"/>
          <p:nvPr/>
        </p:nvSpPr>
        <p:spPr>
          <a:xfrm>
            <a:off x="3944526" y="3924842"/>
            <a:ext cx="295274" cy="369332"/>
          </a:xfrm>
          <a:prstGeom prst="rect">
            <a:avLst/>
          </a:prstGeom>
          <a:noFill/>
        </p:spPr>
        <p:txBody>
          <a:bodyPr wrap="none" rtlCol="0">
            <a:spAutoFit/>
          </a:bodyPr>
          <a:lstStyle/>
          <a:p>
            <a:r>
              <a:rPr lang="en-GB">
                <a:latin typeface="Frutiger LT Pro 57 Condensed" panose="020B0606020204020204" pitchFamily="34" charset="0"/>
              </a:rPr>
              <a:t>5</a:t>
            </a:r>
          </a:p>
        </p:txBody>
      </p:sp>
      <p:sp>
        <p:nvSpPr>
          <p:cNvPr id="9" name="TextBox 8">
            <a:extLst>
              <a:ext uri="{FF2B5EF4-FFF2-40B4-BE49-F238E27FC236}">
                <a16:creationId xmlns:a16="http://schemas.microsoft.com/office/drawing/2014/main" id="{68EBDC46-426D-4C2E-BA92-F6509E7E141B}"/>
              </a:ext>
            </a:extLst>
          </p:cNvPr>
          <p:cNvSpPr txBox="1"/>
          <p:nvPr/>
        </p:nvSpPr>
        <p:spPr>
          <a:xfrm>
            <a:off x="3944526" y="4383687"/>
            <a:ext cx="295274" cy="369332"/>
          </a:xfrm>
          <a:prstGeom prst="rect">
            <a:avLst/>
          </a:prstGeom>
          <a:noFill/>
        </p:spPr>
        <p:txBody>
          <a:bodyPr wrap="none" rtlCol="0">
            <a:spAutoFit/>
          </a:bodyPr>
          <a:lstStyle/>
          <a:p>
            <a:r>
              <a:rPr lang="en-GB">
                <a:latin typeface="Frutiger LT Pro 57 Condensed" panose="020B0606020204020204" pitchFamily="34" charset="0"/>
              </a:rPr>
              <a:t>6</a:t>
            </a:r>
          </a:p>
        </p:txBody>
      </p:sp>
      <p:sp>
        <p:nvSpPr>
          <p:cNvPr id="12" name="TextBox 11">
            <a:extLst>
              <a:ext uri="{FF2B5EF4-FFF2-40B4-BE49-F238E27FC236}">
                <a16:creationId xmlns:a16="http://schemas.microsoft.com/office/drawing/2014/main" id="{7913E5F8-1B7E-9389-1B8C-81A921A9B3B4}"/>
              </a:ext>
            </a:extLst>
          </p:cNvPr>
          <p:cNvSpPr txBox="1"/>
          <p:nvPr/>
        </p:nvSpPr>
        <p:spPr>
          <a:xfrm>
            <a:off x="3944526" y="4842532"/>
            <a:ext cx="295274" cy="369332"/>
          </a:xfrm>
          <a:prstGeom prst="rect">
            <a:avLst/>
          </a:prstGeom>
          <a:noFill/>
        </p:spPr>
        <p:txBody>
          <a:bodyPr wrap="none" rtlCol="0">
            <a:spAutoFit/>
          </a:bodyPr>
          <a:lstStyle/>
          <a:p>
            <a:r>
              <a:rPr lang="en-GB">
                <a:latin typeface="Frutiger LT Pro 57 Condensed" panose="020B0606020204020204" pitchFamily="34" charset="0"/>
              </a:rPr>
              <a:t>7</a:t>
            </a:r>
          </a:p>
        </p:txBody>
      </p:sp>
      <p:sp>
        <p:nvSpPr>
          <p:cNvPr id="13" name="Rectangle 12">
            <a:extLst>
              <a:ext uri="{FF2B5EF4-FFF2-40B4-BE49-F238E27FC236}">
                <a16:creationId xmlns:a16="http://schemas.microsoft.com/office/drawing/2014/main" id="{A5E4F21A-35E8-0667-F709-3F68703A2CC9}"/>
              </a:ext>
            </a:extLst>
          </p:cNvPr>
          <p:cNvSpPr/>
          <p:nvPr/>
        </p:nvSpPr>
        <p:spPr>
          <a:xfrm>
            <a:off x="5603950" y="1538927"/>
            <a:ext cx="2844000" cy="43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1CBCCDA-B3EE-1160-097E-A8E336358942}"/>
              </a:ext>
            </a:extLst>
          </p:cNvPr>
          <p:cNvPicPr>
            <a:picLocks noChangeAspect="1"/>
          </p:cNvPicPr>
          <p:nvPr/>
        </p:nvPicPr>
        <p:blipFill>
          <a:blip r:embed="rId3"/>
          <a:stretch>
            <a:fillRect/>
          </a:stretch>
        </p:blipFill>
        <p:spPr>
          <a:xfrm>
            <a:off x="335999" y="814682"/>
            <a:ext cx="11520000" cy="440437"/>
          </a:xfrm>
          <a:prstGeom prst="rect">
            <a:avLst/>
          </a:prstGeom>
        </p:spPr>
      </p:pic>
      <p:sp>
        <p:nvSpPr>
          <p:cNvPr id="15" name="Rectangle 14">
            <a:extLst>
              <a:ext uri="{FF2B5EF4-FFF2-40B4-BE49-F238E27FC236}">
                <a16:creationId xmlns:a16="http://schemas.microsoft.com/office/drawing/2014/main" id="{84736B47-77FF-D9D5-6674-065D01B92D5A}"/>
              </a:ext>
            </a:extLst>
          </p:cNvPr>
          <p:cNvSpPr/>
          <p:nvPr/>
        </p:nvSpPr>
        <p:spPr>
          <a:xfrm>
            <a:off x="4092163" y="822793"/>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1BB259-CD74-AADE-4698-FA4D086B4F50}"/>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Administrate Menu</a:t>
            </a:r>
            <a:endParaRPr lang="en-GB" sz="3300" b="1" i="1" dirty="0">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78168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D64CF-541B-2EF2-C547-53BD6D1CFE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D75F68F-DBC5-7757-1B7D-F68E1483FB81}"/>
              </a:ext>
            </a:extLst>
          </p:cNvPr>
          <p:cNvPicPr>
            <a:picLocks noChangeAspect="1"/>
          </p:cNvPicPr>
          <p:nvPr/>
        </p:nvPicPr>
        <p:blipFill>
          <a:blip r:embed="rId2"/>
          <a:stretch>
            <a:fillRect/>
          </a:stretch>
        </p:blipFill>
        <p:spPr>
          <a:xfrm>
            <a:off x="336000" y="810296"/>
            <a:ext cx="11520000" cy="440437"/>
          </a:xfrm>
          <a:prstGeom prst="rect">
            <a:avLst/>
          </a:prstGeom>
        </p:spPr>
      </p:pic>
      <p:sp>
        <p:nvSpPr>
          <p:cNvPr id="10" name="Rectangle 9">
            <a:extLst>
              <a:ext uri="{FF2B5EF4-FFF2-40B4-BE49-F238E27FC236}">
                <a16:creationId xmlns:a16="http://schemas.microsoft.com/office/drawing/2014/main" id="{F4FAF6CE-8F8C-FF98-CE3F-5416954EEE31}"/>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1EFCCC5-55AB-947D-B074-AA6FE85543A1}"/>
              </a:ext>
            </a:extLst>
          </p:cNvPr>
          <p:cNvSpPr txBox="1"/>
          <p:nvPr/>
        </p:nvSpPr>
        <p:spPr>
          <a:xfrm>
            <a:off x="336000" y="1754487"/>
            <a:ext cx="11520000" cy="3400931"/>
          </a:xfrm>
          <a:prstGeom prst="rect">
            <a:avLst/>
          </a:prstGeom>
          <a:noFill/>
        </p:spPr>
        <p:txBody>
          <a:bodyPr wrap="square">
            <a:spAutoFit/>
          </a:bodyPr>
          <a:lstStyle/>
          <a:p>
            <a:pPr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This menu section </a:t>
            </a:r>
            <a:r>
              <a:rPr lang="en-US" dirty="0">
                <a:solidFill>
                  <a:srgbClr val="0070C0"/>
                </a:solidFill>
                <a:latin typeface="Frutiger LT Pro 57 Condensed" panose="020B0606020204020204" pitchFamily="34" charset="0"/>
              </a:rPr>
              <a:t>is only</a:t>
            </a:r>
            <a:r>
              <a:rPr lang="en-US" sz="1800" b="0" i="0" u="none" strike="noStrike" baseline="0" dirty="0">
                <a:solidFill>
                  <a:srgbClr val="0070C0"/>
                </a:solidFill>
                <a:latin typeface="Frutiger LT Pro 57 Condensed" panose="020B0606020204020204" pitchFamily="34" charset="0"/>
              </a:rPr>
              <a:t> available to Administrators (i.e. Superusers). From this menu, the Superuser(s) can: </a:t>
            </a:r>
          </a:p>
          <a:p>
            <a:pPr algn="just">
              <a:spcBef>
                <a:spcPts val="300"/>
              </a:spcBef>
              <a:spcAft>
                <a:spcPts val="300"/>
              </a:spcAft>
            </a:pPr>
            <a:endParaRPr lang="en-US" dirty="0">
              <a:solidFill>
                <a:srgbClr val="0070C0"/>
              </a:solidFill>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Add / Delete / Modify </a:t>
            </a:r>
            <a:r>
              <a:rPr lang="en-US" b="1" dirty="0">
                <a:solidFill>
                  <a:srgbClr val="0070C0"/>
                </a:solidFill>
                <a:latin typeface="Frutiger LT Pro 57 Condensed" panose="020B0606020204020204" pitchFamily="34" charset="0"/>
              </a:rPr>
              <a:t>Users </a:t>
            </a:r>
            <a:r>
              <a:rPr lang="en-US" dirty="0">
                <a:solidFill>
                  <a:srgbClr val="0070C0"/>
                </a:solidFill>
                <a:latin typeface="Frutiger LT Pro 57 Condensed" panose="020B0606020204020204" pitchFamily="34" charset="0"/>
              </a:rPr>
              <a:t>– see discussion starting at </a:t>
            </a:r>
            <a:r>
              <a:rPr lang="en-US" dirty="0">
                <a:solidFill>
                  <a:srgbClr val="0070C0"/>
                </a:solidFill>
                <a:highlight>
                  <a:srgbClr val="E9EDF4"/>
                </a:highlight>
                <a:latin typeface="Frutiger LT Pro 57 Condensed" panose="020B0606020204020204" pitchFamily="34" charset="0"/>
                <a:hlinkClick r:id="rId3" action="ppaction://hlinksldjump"/>
              </a:rPr>
              <a:t>Define Database’s Users </a:t>
            </a:r>
            <a:endParaRPr lang="en-US" dirty="0">
              <a:solidFill>
                <a:srgbClr val="0070C0"/>
              </a:solidFill>
              <a:highlight>
                <a:srgbClr val="E9EDF4"/>
              </a:highlight>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Set </a:t>
            </a:r>
            <a:r>
              <a:rPr lang="en-US" b="1" dirty="0">
                <a:solidFill>
                  <a:srgbClr val="0070C0"/>
                </a:solidFill>
                <a:latin typeface="Frutiger LT Pro 57 Condensed" panose="020B0606020204020204" pitchFamily="34" charset="0"/>
              </a:rPr>
              <a:t>Country / territory</a:t>
            </a:r>
            <a:r>
              <a:rPr lang="en-US" dirty="0">
                <a:solidFill>
                  <a:srgbClr val="0070C0"/>
                </a:solidFill>
                <a:latin typeface="Frutiger LT Pro 57 Condensed" panose="020B0606020204020204" pitchFamily="34" charset="0"/>
              </a:rPr>
              <a:t> – see </a:t>
            </a:r>
            <a:r>
              <a:rPr lang="en-US" i="1" dirty="0">
                <a:solidFill>
                  <a:srgbClr val="0070C0"/>
                </a:solidFill>
                <a:latin typeface="Frutiger LT Pro 57 Condensed" panose="020B0606020204020204" pitchFamily="34" charset="0"/>
              </a:rPr>
              <a:t>First Run</a:t>
            </a:r>
          </a:p>
          <a:p>
            <a:pPr marL="714375" algn="just">
              <a:spcBef>
                <a:spcPts val="300"/>
              </a:spcBef>
              <a:spcAft>
                <a:spcPts val="300"/>
              </a:spcAft>
            </a:pPr>
            <a:r>
              <a:rPr lang="en-US" b="1" dirty="0">
                <a:solidFill>
                  <a:srgbClr val="0070C0"/>
                </a:solidFill>
                <a:latin typeface="Frutiger LT Pro 57 Condensed" panose="020B0606020204020204" pitchFamily="34" charset="0"/>
              </a:rPr>
              <a:t>Note</a:t>
            </a:r>
            <a:r>
              <a:rPr lang="en-US" dirty="0">
                <a:solidFill>
                  <a:srgbClr val="0070C0"/>
                </a:solidFill>
                <a:latin typeface="Frutiger LT Pro 57 Condensed" panose="020B0606020204020204" pitchFamily="34" charset="0"/>
              </a:rPr>
              <a:t> that changing the Country/Territory determines the closure of the currently open database and the setting of a new database (all data entered won’t be transferred to the new database)</a:t>
            </a: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Add </a:t>
            </a:r>
            <a:r>
              <a:rPr lang="en-US" b="1" dirty="0">
                <a:solidFill>
                  <a:srgbClr val="0070C0"/>
                </a:solidFill>
                <a:latin typeface="Frutiger LT Pro 57 Condensed" panose="020B0606020204020204" pitchFamily="34" charset="0"/>
              </a:rPr>
              <a:t>CO</a:t>
            </a:r>
            <a:r>
              <a:rPr lang="en-US" b="1" baseline="-25000" dirty="0">
                <a:solidFill>
                  <a:srgbClr val="0070C0"/>
                </a:solidFill>
                <a:latin typeface="Frutiger LT Pro 57 Condensed" panose="020B0606020204020204" pitchFamily="34" charset="0"/>
              </a:rPr>
              <a:t>2</a:t>
            </a:r>
            <a:r>
              <a:rPr lang="en-US" b="1" dirty="0">
                <a:solidFill>
                  <a:srgbClr val="0070C0"/>
                </a:solidFill>
                <a:latin typeface="Frutiger LT Pro 57 Condensed" panose="020B0606020204020204" pitchFamily="34" charset="0"/>
              </a:rPr>
              <a:t> equivalent types</a:t>
            </a:r>
            <a:r>
              <a:rPr lang="en-US" dirty="0">
                <a:solidFill>
                  <a:srgbClr val="0070C0"/>
                </a:solidFill>
                <a:latin typeface="Frutiger LT Pro 57 Condensed" panose="020B0606020204020204" pitchFamily="34" charset="0"/>
              </a:rPr>
              <a:t>, and set default – see discussion starting at </a:t>
            </a:r>
            <a:r>
              <a:rPr lang="en-US" dirty="0">
                <a:solidFill>
                  <a:srgbClr val="0070C0"/>
                </a:solidFill>
                <a:highlight>
                  <a:srgbClr val="E9EDF4"/>
                </a:highlight>
                <a:latin typeface="Frutiger LT Pro 57 Condensed" panose="020B0606020204020204" pitchFamily="34" charset="0"/>
                <a:hlinkClick r:id="rId4" action="ppaction://hlinksldjump"/>
              </a:rPr>
              <a:t>Set CO2 Equivalent Values</a:t>
            </a:r>
            <a:endParaRPr lang="en-US" dirty="0">
              <a:solidFill>
                <a:srgbClr val="0070C0"/>
              </a:solidFill>
              <a:highlight>
                <a:srgbClr val="E9EDF4"/>
              </a:highlight>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Delete Inventory</a:t>
            </a:r>
            <a:r>
              <a:rPr lang="en-US" dirty="0">
                <a:solidFill>
                  <a:srgbClr val="0070C0"/>
                </a:solidFill>
                <a:latin typeface="Frutiger LT Pro 57 Condensed" panose="020B0606020204020204" pitchFamily="34" charset="0"/>
              </a:rPr>
              <a:t> year – next slide</a:t>
            </a:r>
            <a:endParaRPr lang="en-US" dirty="0">
              <a:solidFill>
                <a:srgbClr val="0070C0"/>
              </a:solidFill>
              <a:highlight>
                <a:srgbClr val="FFFF00"/>
              </a:highlight>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Access </a:t>
            </a:r>
            <a:r>
              <a:rPr lang="en-US" b="1" dirty="0">
                <a:solidFill>
                  <a:srgbClr val="0070C0"/>
                </a:solidFill>
                <a:latin typeface="Frutiger LT Pro 57 Condensed" panose="020B0606020204020204" pitchFamily="34" charset="0"/>
              </a:rPr>
              <a:t>Data Managers </a:t>
            </a:r>
            <a:r>
              <a:rPr lang="en-US" dirty="0">
                <a:solidFill>
                  <a:srgbClr val="0070C0"/>
                </a:solidFill>
                <a:latin typeface="Frutiger LT Pro 57 Condensed" panose="020B0606020204020204" pitchFamily="34" charset="0"/>
              </a:rPr>
              <a:t>for the Energy, IPPU, AFOLU, and Waste sectors – see discussion starting at </a:t>
            </a:r>
            <a:r>
              <a:rPr lang="en-US" dirty="0">
                <a:solidFill>
                  <a:srgbClr val="0070C0"/>
                </a:solidFill>
                <a:highlight>
                  <a:srgbClr val="E9EDF4"/>
                </a:highlight>
                <a:latin typeface="Frutiger LT Pro 57 Condensed" panose="020B0606020204020204" pitchFamily="34" charset="0"/>
                <a:hlinkClick r:id="rId5" action="ppaction://hlinksldjump"/>
              </a:rPr>
              <a:t>Data Managers- Energy</a:t>
            </a:r>
            <a:endParaRPr lang="en-US" sz="1800" b="0" i="0" u="none" strike="noStrike" baseline="0" dirty="0">
              <a:solidFill>
                <a:srgbClr val="0070C0"/>
              </a:solidFill>
              <a:highlight>
                <a:srgbClr val="E9EDF4"/>
              </a:highlight>
              <a:latin typeface="Frutiger LT Pro 57 Condensed" panose="020B0606020204020204" pitchFamily="34" charset="0"/>
            </a:endParaRPr>
          </a:p>
        </p:txBody>
      </p:sp>
      <p:pic>
        <p:nvPicPr>
          <p:cNvPr id="5" name="Graphic 4" descr="Lightbulb with solid fill">
            <a:extLst>
              <a:ext uri="{FF2B5EF4-FFF2-40B4-BE49-F238E27FC236}">
                <a16:creationId xmlns:a16="http://schemas.microsoft.com/office/drawing/2014/main" id="{FA83898C-7404-E269-A6A6-434C034918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83" y="5477499"/>
            <a:ext cx="249916" cy="599989"/>
          </a:xfrm>
          <a:prstGeom prst="rect">
            <a:avLst/>
          </a:prstGeom>
        </p:spPr>
      </p:pic>
      <p:grpSp>
        <p:nvGrpSpPr>
          <p:cNvPr id="8" name="Group 7">
            <a:extLst>
              <a:ext uri="{FF2B5EF4-FFF2-40B4-BE49-F238E27FC236}">
                <a16:creationId xmlns:a16="http://schemas.microsoft.com/office/drawing/2014/main" id="{BE0CDBF7-1B10-9A78-1E91-5E1108030094}"/>
              </a:ext>
            </a:extLst>
          </p:cNvPr>
          <p:cNvGrpSpPr/>
          <p:nvPr/>
        </p:nvGrpSpPr>
        <p:grpSpPr>
          <a:xfrm>
            <a:off x="256816" y="5404728"/>
            <a:ext cx="11631030" cy="672760"/>
            <a:chOff x="405338" y="5618294"/>
            <a:chExt cx="11068385" cy="672760"/>
          </a:xfrm>
        </p:grpSpPr>
        <p:sp>
          <p:nvSpPr>
            <p:cNvPr id="3" name="TextBox 2">
              <a:extLst>
                <a:ext uri="{FF2B5EF4-FFF2-40B4-BE49-F238E27FC236}">
                  <a16:creationId xmlns:a16="http://schemas.microsoft.com/office/drawing/2014/main" id="{2401C439-E342-7BA8-AC52-BEC854CD4621}"/>
                </a:ext>
              </a:extLst>
            </p:cNvPr>
            <p:cNvSpPr txBox="1"/>
            <p:nvPr/>
          </p:nvSpPr>
          <p:spPr>
            <a:xfrm>
              <a:off x="835771" y="5618294"/>
              <a:ext cx="10637952" cy="646331"/>
            </a:xfrm>
            <a:prstGeom prst="rect">
              <a:avLst/>
            </a:prstGeom>
            <a:noFill/>
          </p:spPr>
          <p:txBody>
            <a:bodyPr wrap="square">
              <a:spAutoFit/>
            </a:bodyPr>
            <a:lstStyle/>
            <a:p>
              <a:pPr algn="just" rtl="0" fontAlgn="base"/>
              <a:r>
                <a:rPr lang="en-US" sz="1800" b="1" i="0" dirty="0">
                  <a:solidFill>
                    <a:srgbClr val="FF0000"/>
                  </a:solidFill>
                  <a:effectLst/>
                  <a:latin typeface="Frutiger LT Pro 57 Condensed" panose="020B0606020204020204" pitchFamily="34" charset="0"/>
                </a:rPr>
                <a:t>Note</a:t>
              </a:r>
              <a:r>
                <a:rPr lang="en-US" sz="1800" b="1" i="0" dirty="0">
                  <a:solidFill>
                    <a:srgbClr val="5492CD"/>
                  </a:solidFill>
                  <a:effectLst/>
                  <a:latin typeface="Frutiger LT Pro 57 Condensed" panose="020B0606020204020204" pitchFamily="34" charset="0"/>
                </a:rPr>
                <a:t> </a:t>
              </a:r>
              <a:r>
                <a:rPr lang="en-US" sz="1800" i="0" dirty="0">
                  <a:solidFill>
                    <a:srgbClr val="0070C0"/>
                  </a:solidFill>
                  <a:effectLst/>
                  <a:latin typeface="Frutiger LT Pro 57 Condensed" panose="020B0606020204020204" pitchFamily="34" charset="0"/>
                </a:rPr>
                <a:t>Although the Administrate tab is only accessible by Superusers, the Data Managers are accessible to users via the relevant </a:t>
              </a:r>
              <a:r>
                <a:rPr lang="en-US" dirty="0">
                  <a:solidFill>
                    <a:srgbClr val="0070C0"/>
                  </a:solidFill>
                  <a:latin typeface="Frutiger LT Pro 57 Condensed" panose="020B0606020204020204" pitchFamily="34" charset="0"/>
                </a:rPr>
                <a:t>sectoral worksheets.</a:t>
              </a:r>
            </a:p>
          </p:txBody>
        </p:sp>
        <p:pic>
          <p:nvPicPr>
            <p:cNvPr id="7" name="Graphic 6" descr="Lightbulb with solid fill">
              <a:extLst>
                <a:ext uri="{FF2B5EF4-FFF2-40B4-BE49-F238E27FC236}">
                  <a16:creationId xmlns:a16="http://schemas.microsoft.com/office/drawing/2014/main" id="{D1E09F85-353D-F324-F76D-F69AFD03B1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338" y="5691065"/>
              <a:ext cx="535780" cy="599989"/>
            </a:xfrm>
            <a:prstGeom prst="rect">
              <a:avLst/>
            </a:prstGeom>
          </p:spPr>
        </p:pic>
      </p:grpSp>
      <p:pic>
        <p:nvPicPr>
          <p:cNvPr id="15" name="Graphic 14" descr="Lightbulb with solid fill">
            <a:extLst>
              <a:ext uri="{FF2B5EF4-FFF2-40B4-BE49-F238E27FC236}">
                <a16:creationId xmlns:a16="http://schemas.microsoft.com/office/drawing/2014/main" id="{631FC976-A400-CD95-3B40-A5E3DCDF19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283" y="3129005"/>
            <a:ext cx="563016" cy="599989"/>
          </a:xfrm>
          <a:prstGeom prst="rect">
            <a:avLst/>
          </a:prstGeom>
        </p:spPr>
      </p:pic>
      <p:sp>
        <p:nvSpPr>
          <p:cNvPr id="2" name="Title 1">
            <a:extLst>
              <a:ext uri="{FF2B5EF4-FFF2-40B4-BE49-F238E27FC236}">
                <a16:creationId xmlns:a16="http://schemas.microsoft.com/office/drawing/2014/main" id="{46DC3C67-79D7-5F93-7E8B-7E8B5C64E2E6}"/>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22863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496222" y="1666885"/>
            <a:ext cx="11520000" cy="2682786"/>
          </a:xfrm>
          <a:prstGeom prst="rect">
            <a:avLst/>
          </a:prstGeom>
          <a:noFill/>
        </p:spPr>
        <p:txBody>
          <a:bodyPr wrap="square" rtlCol="0">
            <a:spAutoFit/>
          </a:bodyPr>
          <a:lstStyle/>
          <a:p>
            <a:pPr algn="just">
              <a:lnSpc>
                <a:spcPct val="90000"/>
              </a:lnSpc>
              <a:spcBef>
                <a:spcPts val="1000"/>
              </a:spcBef>
            </a:pPr>
            <a:r>
              <a:rPr lang="en-US">
                <a:solidFill>
                  <a:srgbClr val="0070C0"/>
                </a:solidFill>
                <a:latin typeface="Frutiger LT Pro 57 Condensed" panose="020B0606020204020204" pitchFamily="34" charset="0"/>
              </a:rPr>
              <a:t>If you entered an inventory year in error, or would like to delete an intervening year from the inventory time series:</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from the main menu </a:t>
            </a:r>
            <a:r>
              <a:rPr lang="en-US" b="1">
                <a:solidFill>
                  <a:srgbClr val="0070C0"/>
                </a:solidFill>
                <a:latin typeface="Frutiger LT Pro 57 Condensed" panose="020B0606020204020204" pitchFamily="34" charset="0"/>
              </a:rPr>
              <a:t>Administrate. </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Delete Inventory.</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Year</a:t>
            </a:r>
            <a:r>
              <a:rPr lang="en-US">
                <a:solidFill>
                  <a:srgbClr val="0070C0"/>
                </a:solidFill>
                <a:latin typeface="Frutiger LT Pro 57 Condensed" panose="020B0606020204020204" pitchFamily="34" charset="0"/>
              </a:rPr>
              <a:t> you want to delete.  </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Delete.</a:t>
            </a:r>
          </a:p>
          <a:p>
            <a:pPr algn="just"/>
            <a:endParaRPr lang="en-US" b="0" i="0" u="none" strike="noStrike" baseline="0">
              <a:solidFill>
                <a:srgbClr val="0070C0"/>
              </a:solidFill>
              <a:latin typeface="Frutiger LT Pro 57 Condensed" panose="020B0606020204020204" pitchFamily="34" charset="0"/>
            </a:endParaRPr>
          </a:p>
          <a:p>
            <a:r>
              <a:rPr lang="en-US" b="0" i="0" u="none" strike="noStrike" baseline="0">
                <a:solidFill>
                  <a:srgbClr val="0070C0"/>
                </a:solidFill>
                <a:latin typeface="Frutiger LT Pro 57 Condensed" panose="020B0606020204020204" pitchFamily="34" charset="0"/>
              </a:rPr>
              <a:t>You w</a:t>
            </a:r>
            <a:r>
              <a:rPr lang="en-US">
                <a:solidFill>
                  <a:srgbClr val="0070C0"/>
                </a:solidFill>
                <a:latin typeface="Frutiger LT Pro 57 Condensed" panose="020B0606020204020204" pitchFamily="34" charset="0"/>
              </a:rPr>
              <a:t>ill be prompted to confirm your selection to permanently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remove all inventory data for that year from the inventory. </a:t>
            </a:r>
          </a:p>
        </p:txBody>
      </p:sp>
      <p:grpSp>
        <p:nvGrpSpPr>
          <p:cNvPr id="3" name="Group 2">
            <a:extLst>
              <a:ext uri="{FF2B5EF4-FFF2-40B4-BE49-F238E27FC236}">
                <a16:creationId xmlns:a16="http://schemas.microsoft.com/office/drawing/2014/main" id="{91724368-92CE-8FC3-6366-958CB6F7EDCD}"/>
              </a:ext>
            </a:extLst>
          </p:cNvPr>
          <p:cNvGrpSpPr/>
          <p:nvPr/>
        </p:nvGrpSpPr>
        <p:grpSpPr>
          <a:xfrm>
            <a:off x="12000" y="4637832"/>
            <a:ext cx="8697170" cy="599989"/>
            <a:chOff x="207065" y="4845008"/>
            <a:chExt cx="9623219" cy="599989"/>
          </a:xfrm>
        </p:grpSpPr>
        <p:pic>
          <p:nvPicPr>
            <p:cNvPr id="7" name="Graphic 6" descr="Lightbulb with solid fill">
              <a:extLst>
                <a:ext uri="{FF2B5EF4-FFF2-40B4-BE49-F238E27FC236}">
                  <a16:creationId xmlns:a16="http://schemas.microsoft.com/office/drawing/2014/main" id="{A38182B6-8200-B7C1-0267-13F7E35432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065" y="4845008"/>
              <a:ext cx="535780" cy="599989"/>
            </a:xfrm>
            <a:prstGeom prst="rect">
              <a:avLst/>
            </a:prstGeom>
          </p:spPr>
        </p:pic>
        <p:sp>
          <p:nvSpPr>
            <p:cNvPr id="8" name="TextBox 7">
              <a:extLst>
                <a:ext uri="{FF2B5EF4-FFF2-40B4-BE49-F238E27FC236}">
                  <a16:creationId xmlns:a16="http://schemas.microsoft.com/office/drawing/2014/main" id="{971D063C-2184-29AF-BC2C-6FADA4663551}"/>
                </a:ext>
              </a:extLst>
            </p:cNvPr>
            <p:cNvSpPr txBox="1"/>
            <p:nvPr/>
          </p:nvSpPr>
          <p:spPr>
            <a:xfrm>
              <a:off x="742845" y="4960336"/>
              <a:ext cx="9087439" cy="369332"/>
            </a:xfrm>
            <a:prstGeom prst="rect">
              <a:avLst/>
            </a:prstGeom>
            <a:noFill/>
          </p:spPr>
          <p:txBody>
            <a:bodyPr wrap="square" rtlCol="0">
              <a:spAutoFit/>
            </a:bodyPr>
            <a:lstStyle/>
            <a:p>
              <a:pPr algn="just"/>
              <a:r>
                <a:rPr lang="en-US" b="1" dirty="0">
                  <a:solidFill>
                    <a:srgbClr val="FF0000"/>
                  </a:solidFill>
                  <a:latin typeface="Frutiger LT Pro 57 Condensed" panose="020B0606020204020204" pitchFamily="34" charset="0"/>
                </a:rPr>
                <a:t>Note</a:t>
              </a:r>
              <a:r>
                <a:rPr lang="en-US" dirty="0">
                  <a:solidFill>
                    <a:srgbClr val="0070C0"/>
                  </a:solidFill>
                  <a:latin typeface="Frutiger LT Pro 57 Condensed" panose="020B0606020204020204" pitchFamily="34" charset="0"/>
                </a:rPr>
                <a:t>: The inventory year that is actively open on the screen cannot be deleted </a:t>
              </a:r>
            </a:p>
          </p:txBody>
        </p:sp>
      </p:grpSp>
      <p:pic>
        <p:nvPicPr>
          <p:cNvPr id="11" name="Picture 10">
            <a:extLst>
              <a:ext uri="{FF2B5EF4-FFF2-40B4-BE49-F238E27FC236}">
                <a16:creationId xmlns:a16="http://schemas.microsoft.com/office/drawing/2014/main" id="{36FCC45F-27A0-CB4C-8855-03B6287B4182}"/>
              </a:ext>
            </a:extLst>
          </p:cNvPr>
          <p:cNvPicPr>
            <a:picLocks noChangeAspect="1"/>
          </p:cNvPicPr>
          <p:nvPr/>
        </p:nvPicPr>
        <p:blipFill>
          <a:blip r:embed="rId4"/>
          <a:stretch>
            <a:fillRect/>
          </a:stretch>
        </p:blipFill>
        <p:spPr>
          <a:xfrm>
            <a:off x="336000" y="810296"/>
            <a:ext cx="11520000" cy="440437"/>
          </a:xfrm>
          <a:prstGeom prst="rect">
            <a:avLst/>
          </a:prstGeom>
        </p:spPr>
      </p:pic>
      <p:sp>
        <p:nvSpPr>
          <p:cNvPr id="12" name="Rectangle 11">
            <a:extLst>
              <a:ext uri="{FF2B5EF4-FFF2-40B4-BE49-F238E27FC236}">
                <a16:creationId xmlns:a16="http://schemas.microsoft.com/office/drawing/2014/main" id="{57E28DB2-63BB-DE6F-0EF0-BF817AE8CA12}"/>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B6ABD04F-EB3D-FE39-BC22-D6C324262A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450" y="2149663"/>
            <a:ext cx="3766084" cy="1392084"/>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C79127B0-4F8C-0658-A641-81B303E5B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1271" y="3745290"/>
            <a:ext cx="2381208" cy="2891649"/>
          </a:xfrm>
          <a:prstGeom prst="rect">
            <a:avLst/>
          </a:prstGeom>
        </p:spPr>
      </p:pic>
      <p:pic>
        <p:nvPicPr>
          <p:cNvPr id="18" name="Graphic 17" descr="Badge 1 with solid fill">
            <a:extLst>
              <a:ext uri="{FF2B5EF4-FFF2-40B4-BE49-F238E27FC236}">
                <a16:creationId xmlns:a16="http://schemas.microsoft.com/office/drawing/2014/main" id="{E564C71D-3C6B-C102-0A4D-8887B0D530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67852" y="1902372"/>
            <a:ext cx="352424" cy="352424"/>
          </a:xfrm>
          <a:prstGeom prst="rect">
            <a:avLst/>
          </a:prstGeom>
        </p:spPr>
      </p:pic>
      <p:pic>
        <p:nvPicPr>
          <p:cNvPr id="19" name="Graphic 18" descr="Badge with solid fill">
            <a:extLst>
              <a:ext uri="{FF2B5EF4-FFF2-40B4-BE49-F238E27FC236}">
                <a16:creationId xmlns:a16="http://schemas.microsoft.com/office/drawing/2014/main" id="{166643A0-89AA-5D6C-063F-83AB0E7EDB1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54222" y="3262764"/>
            <a:ext cx="356616" cy="356616"/>
          </a:xfrm>
          <a:prstGeom prst="rect">
            <a:avLst/>
          </a:prstGeom>
        </p:spPr>
      </p:pic>
      <p:pic>
        <p:nvPicPr>
          <p:cNvPr id="20" name="Graphic 19" descr="Badge 3 with solid fill">
            <a:extLst>
              <a:ext uri="{FF2B5EF4-FFF2-40B4-BE49-F238E27FC236}">
                <a16:creationId xmlns:a16="http://schemas.microsoft.com/office/drawing/2014/main" id="{50898379-203E-C03B-4ACC-682A0FBCFD1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9234" y="4281215"/>
            <a:ext cx="356616" cy="356616"/>
          </a:xfrm>
          <a:prstGeom prst="rect">
            <a:avLst/>
          </a:prstGeom>
        </p:spPr>
      </p:pic>
      <p:pic>
        <p:nvPicPr>
          <p:cNvPr id="22" name="Graphic 21" descr="Badge 4 with solid fill">
            <a:extLst>
              <a:ext uri="{FF2B5EF4-FFF2-40B4-BE49-F238E27FC236}">
                <a16:creationId xmlns:a16="http://schemas.microsoft.com/office/drawing/2014/main" id="{7B66322C-4DDA-578C-96EE-188408D586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85259" y="6182591"/>
            <a:ext cx="356616" cy="356616"/>
          </a:xfrm>
          <a:prstGeom prst="rect">
            <a:avLst/>
          </a:prstGeom>
        </p:spPr>
      </p:pic>
      <p:sp>
        <p:nvSpPr>
          <p:cNvPr id="2" name="Title 1">
            <a:extLst>
              <a:ext uri="{FF2B5EF4-FFF2-40B4-BE49-F238E27FC236}">
                <a16:creationId xmlns:a16="http://schemas.microsoft.com/office/drawing/2014/main" id="{FAE4DB59-21FD-C8E7-F714-0D3DB51BE34E}"/>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Delete Inventory Year</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872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A434-3345-4238-3EC8-019C0F7125F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F63DF06-8C19-749B-2787-29259D5F2752}"/>
              </a:ext>
            </a:extLst>
          </p:cNvPr>
          <p:cNvSpPr txBox="1"/>
          <p:nvPr/>
        </p:nvSpPr>
        <p:spPr>
          <a:xfrm>
            <a:off x="491864" y="2765560"/>
            <a:ext cx="11520000" cy="2185214"/>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a:t>
            </a:r>
          </a:p>
          <a:p>
            <a:pPr marL="0" lvl="1"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 </a:t>
            </a:r>
            <a:endParaRPr lang="en-US" sz="18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2">
                  <a:extLst>
                    <a:ext uri="{A12FA001-AC4F-418D-AE19-62706E023703}">
                      <ahyp:hlinkClr xmlns:ahyp="http://schemas.microsoft.com/office/drawing/2018/hyperlinkcolor" val="tx"/>
                    </a:ext>
                  </a:extLst>
                </a:hlinkClick>
              </a:rPr>
              <a:t>Fuel manager</a:t>
            </a:r>
            <a:r>
              <a:rPr lang="en-US" sz="1800" b="1" i="0" u="none" strike="noStrike" baseline="0" dirty="0">
                <a:solidFill>
                  <a:srgbClr val="0070C0"/>
                </a:solidFill>
                <a:latin typeface="Frutiger LT Pro 57 Condensed" panose="020B0606020204020204" pitchFamily="34" charset="0"/>
              </a:rPr>
              <a:t>: </a:t>
            </a:r>
            <a:r>
              <a:rPr lang="en-US" sz="1800" i="0" u="none" strike="noStrike" baseline="0" dirty="0">
                <a:solidFill>
                  <a:srgbClr val="0070C0"/>
                </a:solidFill>
                <a:latin typeface="Frutiger LT Pro 57 Condensed" panose="020B0606020204020204" pitchFamily="34" charset="0"/>
              </a:rPr>
              <a:t>The Fuel Manager contains data on carbon content and calorific value for each fuel used in the NGHGI. All IPCC default fuels are listed in it; in addition, the user can enter its own user-specific fuels together with relevant data required by the Fuel Manager.</a:t>
            </a:r>
          </a:p>
        </p:txBody>
      </p:sp>
      <p:sp>
        <p:nvSpPr>
          <p:cNvPr id="5" name="TextBox 4">
            <a:extLst>
              <a:ext uri="{FF2B5EF4-FFF2-40B4-BE49-F238E27FC236}">
                <a16:creationId xmlns:a16="http://schemas.microsoft.com/office/drawing/2014/main" id="{08CC1EE7-9139-3091-FBF2-1163D4163845}"/>
              </a:ext>
            </a:extLst>
          </p:cNvPr>
          <p:cNvSpPr txBox="1"/>
          <p:nvPr/>
        </p:nvSpPr>
        <p:spPr>
          <a:xfrm>
            <a:off x="1283016" y="1530296"/>
            <a:ext cx="9720000" cy="646331"/>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For complete information </a:t>
            </a:r>
            <a:r>
              <a:rPr lang="en-US">
                <a:solidFill>
                  <a:srgbClr val="0070C0"/>
                </a:solidFill>
                <a:latin typeface="Frutiger LT Pro 57 Condensed" panose="020B0606020204020204" pitchFamily="34" charset="0"/>
              </a:rPr>
              <a:t>on this </a:t>
            </a:r>
            <a:r>
              <a:rPr lang="en-US" dirty="0">
                <a:solidFill>
                  <a:srgbClr val="0070C0"/>
                </a:solidFill>
                <a:latin typeface="Frutiger LT Pro 57 Condensed" panose="020B0606020204020204" pitchFamily="34" charset="0"/>
              </a:rPr>
              <a:t>data manager, please see the </a:t>
            </a:r>
            <a:r>
              <a:rPr lang="en-US">
                <a:solidFill>
                  <a:srgbClr val="0070C0"/>
                </a:solidFill>
                <a:latin typeface="Frutiger LT Pro 57 Condensed" panose="020B0606020204020204" pitchFamily="34" charset="0"/>
              </a:rPr>
              <a:t>Energy Guidebook (available at </a:t>
            </a:r>
            <a:r>
              <a:rPr lang="en-US">
                <a:solidFill>
                  <a:srgbClr val="0070C0"/>
                </a:solidFill>
                <a:latin typeface="Frutiger LT Pro 57 Condensed" panose="020B0606020204020204" pitchFamily="34" charset="0"/>
                <a:hlinkClick r:id="rId3"/>
              </a:rPr>
              <a:t>https://www.ipcc-nggip.iges.or.jp/software/index.html</a:t>
            </a:r>
            <a:r>
              <a:rPr lang="en-US">
                <a:solidFill>
                  <a:srgbClr val="0070C0"/>
                </a:solidFill>
                <a:latin typeface="Frutiger LT Pro 57 Condensed" panose="020B0606020204020204" pitchFamily="34" charset="0"/>
              </a:rPr>
              <a:t>)</a:t>
            </a:r>
            <a:endParaRPr lang="en-US" dirty="0">
              <a:solidFill>
                <a:srgbClr val="0070C0"/>
              </a:solidFill>
              <a:latin typeface="Frutiger LT Pro 57 Condensed" panose="020B0606020204020204" pitchFamily="34" charset="0"/>
            </a:endParaRPr>
          </a:p>
        </p:txBody>
      </p:sp>
      <p:pic>
        <p:nvPicPr>
          <p:cNvPr id="3" name="Graphic 2" descr="Lightbulb with solid fill">
            <a:extLst>
              <a:ext uri="{FF2B5EF4-FFF2-40B4-BE49-F238E27FC236}">
                <a16:creationId xmlns:a16="http://schemas.microsoft.com/office/drawing/2014/main" id="{A0FD1256-FF9F-97D6-8758-B2F2077B5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119" y="1530296"/>
            <a:ext cx="563016" cy="599989"/>
          </a:xfrm>
          <a:prstGeom prst="rect">
            <a:avLst/>
          </a:prstGeom>
        </p:spPr>
      </p:pic>
      <p:pic>
        <p:nvPicPr>
          <p:cNvPr id="14" name="Picture 13">
            <a:extLst>
              <a:ext uri="{FF2B5EF4-FFF2-40B4-BE49-F238E27FC236}">
                <a16:creationId xmlns:a16="http://schemas.microsoft.com/office/drawing/2014/main" id="{BFBE3C57-6C5B-9418-CDE1-36EBCC2A2385}"/>
              </a:ext>
            </a:extLst>
          </p:cNvPr>
          <p:cNvPicPr>
            <a:picLocks noChangeAspect="1"/>
          </p:cNvPicPr>
          <p:nvPr/>
        </p:nvPicPr>
        <p:blipFill>
          <a:blip r:embed="rId6"/>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CFEC2D3E-163D-77CB-68D7-3BD21E9D4F12}"/>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E8F5E23-3D74-C6F7-EFE5-DB45368435F9}"/>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Administrate Menu – Data Managers - Energy</a:t>
            </a:r>
            <a:endParaRPr lang="en-GB" sz="3300" b="1" i="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B9EB9DB5-5868-3AEF-4D72-DEE64E62E48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pic>
        <p:nvPicPr>
          <p:cNvPr id="6" name="Graphic 5" descr="Lightbulb with solid fill">
            <a:extLst>
              <a:ext uri="{FF2B5EF4-FFF2-40B4-BE49-F238E27FC236}">
                <a16:creationId xmlns:a16="http://schemas.microsoft.com/office/drawing/2014/main" id="{350B57DF-7085-914A-DC5D-FB79DC44B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000" y="5447715"/>
            <a:ext cx="563016" cy="599989"/>
          </a:xfrm>
          <a:prstGeom prst="rect">
            <a:avLst/>
          </a:prstGeom>
        </p:spPr>
      </p:pic>
      <p:sp>
        <p:nvSpPr>
          <p:cNvPr id="7" name="TextBox 6">
            <a:extLst>
              <a:ext uri="{FF2B5EF4-FFF2-40B4-BE49-F238E27FC236}">
                <a16:creationId xmlns:a16="http://schemas.microsoft.com/office/drawing/2014/main" id="{096BBE74-1C8E-DFC5-3393-BD6D746BE4BB}"/>
              </a:ext>
            </a:extLst>
          </p:cNvPr>
          <p:cNvSpPr txBox="1"/>
          <p:nvPr/>
        </p:nvSpPr>
        <p:spPr>
          <a:xfrm>
            <a:off x="1283016" y="5447715"/>
            <a:ext cx="9720000" cy="646331"/>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Users may instead access the Fuel Manager by clicking the relevant button at the bottom of the right-hand side of the relevant calculation worksheet .</a:t>
            </a:r>
          </a:p>
        </p:txBody>
      </p:sp>
    </p:spTree>
    <p:extLst>
      <p:ext uri="{BB962C8B-B14F-4D97-AF65-F5344CB8AC3E}">
        <p14:creationId xmlns:p14="http://schemas.microsoft.com/office/powerpoint/2010/main" val="17361227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B5D52-9807-7FDE-9361-F841C9D1A16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743C6D-B4CE-1A96-1437-00353452CBFE}"/>
              </a:ext>
            </a:extLst>
          </p:cNvPr>
          <p:cNvSpPr txBox="1"/>
          <p:nvPr/>
        </p:nvSpPr>
        <p:spPr>
          <a:xfrm>
            <a:off x="1339534" y="1646454"/>
            <a:ext cx="9716393" cy="646331"/>
          </a:xfrm>
          <a:prstGeom prst="rect">
            <a:avLst/>
          </a:prstGeom>
          <a:noFill/>
        </p:spPr>
        <p:txBody>
          <a:bodyPr wrap="square" rtlCol="0">
            <a:spAutoFit/>
          </a:bodyPr>
          <a:lstStyle/>
          <a:p>
            <a:r>
              <a:rPr lang="en-US">
                <a:solidFill>
                  <a:srgbClr val="0070C0"/>
                </a:solidFill>
                <a:latin typeface="Frutiger LT Pro 57 Condensed" panose="020B0606020204020204" pitchFamily="34" charset="0"/>
              </a:rPr>
              <a:t>For more information on this data manager, please see the IPPU Guidebook, (available at </a:t>
            </a:r>
            <a:r>
              <a:rPr lang="en-US">
                <a:solidFill>
                  <a:srgbClr val="0070C0"/>
                </a:solidFill>
                <a:latin typeface="Frutiger LT Pro 57 Condensed" panose="020B0606020204020204" pitchFamily="34" charset="0"/>
                <a:hlinkClick r:id="rId2"/>
              </a:rPr>
              <a:t>https://www.ipcc-nggip.iges.or.jp/software/index.html</a:t>
            </a:r>
            <a:r>
              <a:rPr lang="en-US">
                <a:solidFill>
                  <a:srgbClr val="0070C0"/>
                </a:solidFill>
                <a:latin typeface="Frutiger LT Pro 57 Condensed" panose="020B0606020204020204" pitchFamily="34" charset="0"/>
              </a:rPr>
              <a:t>).</a:t>
            </a:r>
          </a:p>
        </p:txBody>
      </p:sp>
      <p:pic>
        <p:nvPicPr>
          <p:cNvPr id="3" name="Graphic 2" descr="Lightbulb with solid fill">
            <a:extLst>
              <a:ext uri="{FF2B5EF4-FFF2-40B4-BE49-F238E27FC236}">
                <a16:creationId xmlns:a16="http://schemas.microsoft.com/office/drawing/2014/main" id="{8F8EA705-8449-8236-0305-37D20E9C8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517" y="1526459"/>
            <a:ext cx="638853" cy="599989"/>
          </a:xfrm>
          <a:prstGeom prst="rect">
            <a:avLst/>
          </a:prstGeom>
        </p:spPr>
      </p:pic>
      <p:pic>
        <p:nvPicPr>
          <p:cNvPr id="14" name="Picture 13">
            <a:extLst>
              <a:ext uri="{FF2B5EF4-FFF2-40B4-BE49-F238E27FC236}">
                <a16:creationId xmlns:a16="http://schemas.microsoft.com/office/drawing/2014/main" id="{76D067D6-ED01-AC85-A225-F46076F85652}"/>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B24D6372-4550-AFB3-CAB4-2E64B6AE61AB}"/>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3AD31-89BA-539D-C674-C6CA759E4C1B}"/>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Data Managers - IPPU</a:t>
            </a:r>
            <a:endParaRPr lang="en-GB" sz="3300" b="1" i="1">
              <a:solidFill>
                <a:srgbClr val="990002"/>
              </a:solidFill>
              <a:effectLst>
                <a:outerShdw blurRad="38100" dist="38100" dir="2700000" algn="tl">
                  <a:srgbClr val="000000">
                    <a:alpha val="43137"/>
                  </a:srgbClr>
                </a:outerShdw>
              </a:effectLst>
            </a:endParaRPr>
          </a:p>
        </p:txBody>
      </p:sp>
      <p:pic>
        <p:nvPicPr>
          <p:cNvPr id="4" name="Graphic 3" descr="Award ribbon with star">
            <a:extLst>
              <a:ext uri="{FF2B5EF4-FFF2-40B4-BE49-F238E27FC236}">
                <a16:creationId xmlns:a16="http://schemas.microsoft.com/office/drawing/2014/main" id="{E8A4EE38-F4D7-DDB6-FA99-37E58DD7F5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
        <p:nvSpPr>
          <p:cNvPr id="9" name="TextBox 8">
            <a:extLst>
              <a:ext uri="{FF2B5EF4-FFF2-40B4-BE49-F238E27FC236}">
                <a16:creationId xmlns:a16="http://schemas.microsoft.com/office/drawing/2014/main" id="{0B0B5A8F-829D-4179-18FF-B27F1DE84F63}"/>
              </a:ext>
            </a:extLst>
          </p:cNvPr>
          <p:cNvSpPr txBox="1"/>
          <p:nvPr/>
        </p:nvSpPr>
        <p:spPr>
          <a:xfrm>
            <a:off x="336000" y="2459759"/>
            <a:ext cx="11520000" cy="3447098"/>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a:t>
            </a:r>
          </a:p>
          <a:p>
            <a:pPr marL="0" lvl="1"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 </a:t>
            </a:r>
            <a:endParaRPr lang="en-US" sz="18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8">
                  <a:extLst>
                    <a:ext uri="{A12FA001-AC4F-418D-AE19-62706E023703}">
                      <ahyp:hlinkClr xmlns:ahyp="http://schemas.microsoft.com/office/drawing/2018/hyperlinkcolor" val="tx"/>
                    </a:ext>
                  </a:extLst>
                </a:hlinkClick>
              </a:rPr>
              <a:t>F-gas manager</a:t>
            </a:r>
            <a:r>
              <a:rPr lang="en-US" sz="1800" b="1" i="0" u="none" strike="noStrike" baseline="0" dirty="0">
                <a:solidFill>
                  <a:srgbClr val="0070C0"/>
                </a:solidFill>
                <a:latin typeface="Frutiger LT Pro 57 Condensed" panose="020B0606020204020204" pitchFamily="34" charset="0"/>
              </a:rPr>
              <a:t> (chemicals): </a:t>
            </a:r>
            <a:r>
              <a:rPr lang="en-US" sz="1800" i="0" u="none" strike="noStrike" baseline="0" dirty="0">
                <a:solidFill>
                  <a:srgbClr val="0070C0"/>
                </a:solidFill>
                <a:latin typeface="Frutiger LT Pro 57 Condensed" panose="020B0606020204020204" pitchFamily="34" charset="0"/>
              </a:rPr>
              <a:t>It contains a list of F-gases, an</a:t>
            </a:r>
            <a:r>
              <a:rPr lang="en-US" dirty="0">
                <a:solidFill>
                  <a:srgbClr val="0070C0"/>
                </a:solidFill>
                <a:latin typeface="Frutiger LT Pro 57 Condensed" panose="020B0606020204020204" pitchFamily="34" charset="0"/>
              </a:rPr>
              <a:t>d associated climate-relevant value in the common metric (by default AR5 GWP</a:t>
            </a:r>
            <a:r>
              <a:rPr lang="en-US" baseline="-25000" dirty="0">
                <a:solidFill>
                  <a:srgbClr val="0070C0"/>
                </a:solidFill>
                <a:latin typeface="Frutiger LT Pro 57 Condensed" panose="020B0606020204020204" pitchFamily="34" charset="0"/>
              </a:rPr>
              <a:t>100</a:t>
            </a:r>
            <a:r>
              <a:rPr lang="en-US" sz="1800" i="0" u="none" strike="noStrike" baseline="0" dirty="0">
                <a:solidFill>
                  <a:srgbClr val="0070C0"/>
                </a:solidFill>
                <a:latin typeface="Frutiger LT Pro 57 Condensed" panose="020B0606020204020204" pitchFamily="34" charset="0"/>
              </a:rPr>
              <a:t>), among which user selects those used in </a:t>
            </a:r>
            <a:r>
              <a:rPr lang="en-US" dirty="0">
                <a:solidFill>
                  <a:srgbClr val="0070C0"/>
                </a:solidFill>
                <a:latin typeface="Frutiger LT Pro 57 Condensed" panose="020B0606020204020204" pitchFamily="34" charset="0"/>
              </a:rPr>
              <a:t>its</a:t>
            </a:r>
            <a:r>
              <a:rPr lang="en-US" sz="1800" i="0" u="none" strike="noStrike" baseline="0" dirty="0">
                <a:solidFill>
                  <a:srgbClr val="0070C0"/>
                </a:solidFill>
                <a:latin typeface="Frutiger LT Pro 57 Condensed" panose="020B0606020204020204" pitchFamily="34" charset="0"/>
              </a:rPr>
              <a:t> NGHGI; in addition, the user can enter its own user-specific chemical together with the associated value in the common metric selected.</a:t>
            </a:r>
          </a:p>
          <a:p>
            <a:pPr marL="361950" lvl="1" indent="-361950" algn="just">
              <a:spcBef>
                <a:spcPts val="300"/>
              </a:spcBef>
              <a:spcAft>
                <a:spcPts val="300"/>
              </a:spcAft>
              <a:buFont typeface="Wingdings" panose="05000000000000000000" pitchFamily="2" charset="2"/>
              <a:buChar char="ü"/>
            </a:pPr>
            <a:endParaRPr lang="en-US" sz="18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8">
                  <a:extLst>
                    <a:ext uri="{A12FA001-AC4F-418D-AE19-62706E023703}">
                      <ahyp:hlinkClr xmlns:ahyp="http://schemas.microsoft.com/office/drawing/2018/hyperlinkcolor" val="tx"/>
                    </a:ext>
                  </a:extLst>
                </a:hlinkClick>
              </a:rPr>
              <a:t>F-gas manager</a:t>
            </a:r>
            <a:r>
              <a:rPr lang="en-US" sz="1800" b="1" i="0" u="none" strike="noStrike" baseline="0" dirty="0">
                <a:solidFill>
                  <a:srgbClr val="0070C0"/>
                </a:solidFill>
                <a:latin typeface="Frutiger LT Pro 57 Condensed" panose="020B0606020204020204" pitchFamily="34" charset="0"/>
              </a:rPr>
              <a:t> (blends): </a:t>
            </a:r>
            <a:r>
              <a:rPr lang="en-US" sz="1800" i="0" u="none" strike="noStrike" baseline="0" dirty="0">
                <a:solidFill>
                  <a:srgbClr val="0070C0"/>
                </a:solidFill>
                <a:latin typeface="Frutiger LT Pro 57 Condensed" panose="020B0606020204020204" pitchFamily="34" charset="0"/>
              </a:rPr>
              <a:t>It contains a list of chemical blends containing at least one F-gas, among which user selects those used in </a:t>
            </a:r>
            <a:r>
              <a:rPr lang="en-US" dirty="0">
                <a:solidFill>
                  <a:srgbClr val="0070C0"/>
                </a:solidFill>
                <a:latin typeface="Frutiger LT Pro 57 Condensed" panose="020B0606020204020204" pitchFamily="34" charset="0"/>
              </a:rPr>
              <a:t>its</a:t>
            </a:r>
            <a:r>
              <a:rPr lang="en-US" sz="1800" i="0" u="none" strike="noStrike" baseline="0" dirty="0">
                <a:solidFill>
                  <a:srgbClr val="0070C0"/>
                </a:solidFill>
                <a:latin typeface="Frutiger LT Pro 57 Condensed" panose="020B0606020204020204" pitchFamily="34" charset="0"/>
              </a:rPr>
              <a:t> NGHGI; in addition, the user can enter its own blends by providing, for each blend, each component as well as its percentual contribution. Note that </a:t>
            </a:r>
            <a:r>
              <a:rPr lang="en-US" sz="1800" i="0" u="none" strike="noStrike" baseline="0">
                <a:solidFill>
                  <a:srgbClr val="0070C0"/>
                </a:solidFill>
                <a:latin typeface="Frutiger LT Pro 57 Condensed" panose="020B0606020204020204" pitchFamily="34" charset="0"/>
              </a:rPr>
              <a:t>each component </a:t>
            </a:r>
            <a:r>
              <a:rPr lang="en-US" sz="1800" i="0" u="none" strike="noStrike" baseline="0" dirty="0">
                <a:solidFill>
                  <a:srgbClr val="0070C0"/>
                </a:solidFill>
                <a:latin typeface="Frutiger LT Pro 57 Condensed" panose="020B0606020204020204" pitchFamily="34" charset="0"/>
              </a:rPr>
              <a:t>for which the GHG contribution is to be calculated shall be listed in the </a:t>
            </a:r>
            <a:r>
              <a:rPr lang="en-US" sz="1800" i="0" u="none" strike="noStrike" baseline="0">
                <a:solidFill>
                  <a:srgbClr val="0070C0"/>
                </a:solidFill>
                <a:latin typeface="Frutiger LT Pro 57 Condensed" panose="020B0606020204020204" pitchFamily="34" charset="0"/>
              </a:rPr>
              <a:t>CO</a:t>
            </a:r>
            <a:r>
              <a:rPr lang="en-US" sz="1800" i="0" u="none" strike="noStrike" baseline="-25000">
                <a:solidFill>
                  <a:srgbClr val="0070C0"/>
                </a:solidFill>
                <a:latin typeface="Frutiger LT Pro 57 Condensed" panose="020B0606020204020204" pitchFamily="34" charset="0"/>
              </a:rPr>
              <a:t>2</a:t>
            </a:r>
            <a:r>
              <a:rPr lang="en-US" sz="1800" i="0" u="none" strike="noStrike" baseline="0">
                <a:solidFill>
                  <a:srgbClr val="0070C0"/>
                </a:solidFill>
                <a:latin typeface="Frutiger LT Pro 57 Condensed" panose="020B0606020204020204" pitchFamily="34" charset="0"/>
              </a:rPr>
              <a:t> Equivalents </a:t>
            </a:r>
            <a:r>
              <a:rPr lang="en-US" sz="1800" i="0" u="none" strike="noStrike" baseline="0" dirty="0">
                <a:solidFill>
                  <a:srgbClr val="0070C0"/>
                </a:solidFill>
                <a:latin typeface="Frutiger LT Pro 57 Condensed" panose="020B0606020204020204" pitchFamily="34" charset="0"/>
              </a:rPr>
              <a:t>Tab with the associated metric (e.g. </a:t>
            </a:r>
            <a:r>
              <a:rPr lang="en-US" dirty="0">
                <a:solidFill>
                  <a:srgbClr val="0070C0"/>
                </a:solidFill>
                <a:latin typeface="Frutiger LT Pro 57 Condensed" panose="020B0606020204020204" pitchFamily="34" charset="0"/>
              </a:rPr>
              <a:t>AR5 GWP</a:t>
            </a:r>
            <a:r>
              <a:rPr lang="en-US" baseline="-25000" dirty="0">
                <a:solidFill>
                  <a:srgbClr val="0070C0"/>
                </a:solidFill>
                <a:latin typeface="Frutiger LT Pro 57 Condensed" panose="020B0606020204020204" pitchFamily="34" charset="0"/>
              </a:rPr>
              <a:t>100</a:t>
            </a:r>
            <a:r>
              <a:rPr lang="en-US" dirty="0">
                <a:solidFill>
                  <a:srgbClr val="0070C0"/>
                </a:solidFill>
                <a:latin typeface="Frutiger LT Pro 57 Condensed" panose="020B0606020204020204" pitchFamily="34" charset="0"/>
              </a:rPr>
              <a:t>)</a:t>
            </a:r>
            <a:endParaRPr lang="en-US" sz="1800" i="0" u="none" strike="noStrike" baseline="0" dirty="0">
              <a:solidFill>
                <a:srgbClr val="0070C0"/>
              </a:solidFill>
              <a:latin typeface="Frutiger LT Pro 57 Condensed" panose="020B0606020204020204" pitchFamily="34" charset="0"/>
            </a:endParaRPr>
          </a:p>
        </p:txBody>
      </p:sp>
    </p:spTree>
    <p:extLst>
      <p:ext uri="{BB962C8B-B14F-4D97-AF65-F5344CB8AC3E}">
        <p14:creationId xmlns:p14="http://schemas.microsoft.com/office/powerpoint/2010/main" val="3101177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226636"/>
            <a:ext cx="12168000" cy="540000"/>
          </a:xfrm>
        </p:spPr>
        <p:txBody>
          <a:bodyPr anchor="ctr">
            <a:noAutofit/>
          </a:bodyPr>
          <a:lstStyle/>
          <a:p>
            <a:pPr algn="ctr" defTabSz="914400">
              <a:defRPr/>
            </a:pPr>
            <a:r>
              <a:rPr lang="en-US" sz="3300" kern="0" dirty="0">
                <a:solidFill>
                  <a:srgbClr val="990002"/>
                </a:solidFill>
                <a:latin typeface="Frutiger LT Pro 57 Condensed"/>
              </a:rPr>
              <a:t>The IPCC Inventory Software</a:t>
            </a:r>
            <a:endParaRPr lang="en-GB" sz="3300" kern="0" dirty="0">
              <a:solidFill>
                <a:srgbClr val="990002"/>
              </a:solidFill>
              <a:latin typeface="Frutiger LT Pro 57 Condensed"/>
            </a:endParaRPr>
          </a:p>
        </p:txBody>
      </p:sp>
      <p:sp>
        <p:nvSpPr>
          <p:cNvPr id="27" name="TextBox 26">
            <a:extLst>
              <a:ext uri="{FF2B5EF4-FFF2-40B4-BE49-F238E27FC236}">
                <a16:creationId xmlns:a16="http://schemas.microsoft.com/office/drawing/2014/main" id="{A59DF5D9-1AC9-30C2-5C24-F45CB184BF3E}"/>
              </a:ext>
            </a:extLst>
          </p:cNvPr>
          <p:cNvSpPr txBox="1"/>
          <p:nvPr/>
        </p:nvSpPr>
        <p:spPr>
          <a:xfrm>
            <a:off x="0" y="782626"/>
            <a:ext cx="12168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None/>
              <a:tabLst/>
              <a:defRPr/>
            </a:pPr>
            <a:r>
              <a:rPr lang="en-US" sz="4000" b="1" u="sng" kern="0" dirty="0">
                <a:solidFill>
                  <a:srgbClr val="0070C0"/>
                </a:solidFill>
                <a:latin typeface="+mj-lt"/>
              </a:rPr>
              <a:t>Pivotal</a:t>
            </a:r>
            <a:r>
              <a:rPr lang="en-US" sz="3200" b="1" u="sng" kern="0" dirty="0">
                <a:solidFill>
                  <a:srgbClr val="0070C0"/>
                </a:solidFill>
                <a:latin typeface="+mj-lt"/>
              </a:rPr>
              <a:t> </a:t>
            </a:r>
            <a:r>
              <a:rPr lang="en-US" sz="4000" b="1" u="sng" kern="0" dirty="0">
                <a:solidFill>
                  <a:srgbClr val="0070C0"/>
                </a:solidFill>
                <a:latin typeface="+mj-lt"/>
              </a:rPr>
              <a:t>for</a:t>
            </a:r>
            <a:r>
              <a:rPr lang="en-US" sz="3200" b="1" u="sng" kern="0" dirty="0">
                <a:solidFill>
                  <a:srgbClr val="0070C0"/>
                </a:solidFill>
                <a:latin typeface="+mj-lt"/>
              </a:rPr>
              <a:t> </a:t>
            </a:r>
            <a:r>
              <a:rPr lang="en-US" sz="4000" b="1" u="sng" kern="0" dirty="0">
                <a:solidFill>
                  <a:srgbClr val="0070C0"/>
                </a:solidFill>
                <a:latin typeface="+mj-lt"/>
              </a:rPr>
              <a:t>National</a:t>
            </a:r>
            <a:r>
              <a:rPr lang="en-US" sz="3200" b="1" u="sng" kern="0" dirty="0">
                <a:solidFill>
                  <a:srgbClr val="0070C0"/>
                </a:solidFill>
                <a:latin typeface="+mj-lt"/>
              </a:rPr>
              <a:t> </a:t>
            </a:r>
            <a:r>
              <a:rPr lang="en-US" sz="4000" b="1" u="sng" kern="0" dirty="0">
                <a:solidFill>
                  <a:srgbClr val="0070C0"/>
                </a:solidFill>
                <a:latin typeface="+mj-lt"/>
              </a:rPr>
              <a:t>GHG</a:t>
            </a:r>
            <a:r>
              <a:rPr lang="en-US" sz="3200" b="1" u="sng" kern="0" dirty="0">
                <a:solidFill>
                  <a:srgbClr val="0070C0"/>
                </a:solidFill>
                <a:latin typeface="+mj-lt"/>
              </a:rPr>
              <a:t> </a:t>
            </a:r>
            <a:r>
              <a:rPr lang="en-US" sz="4000" b="1" u="sng" kern="0" dirty="0">
                <a:solidFill>
                  <a:srgbClr val="0070C0"/>
                </a:solidFill>
                <a:latin typeface="+mj-lt"/>
              </a:rPr>
              <a:t>Inventory</a:t>
            </a:r>
            <a:r>
              <a:rPr lang="en-US" sz="2800" b="1" u="sng" kern="0" dirty="0">
                <a:solidFill>
                  <a:srgbClr val="0070C0"/>
                </a:solidFill>
                <a:latin typeface="+mj-lt"/>
              </a:rPr>
              <a:t> (NGHGI) </a:t>
            </a:r>
            <a:r>
              <a:rPr lang="en-US" sz="4000" b="1" u="sng" kern="0" dirty="0">
                <a:solidFill>
                  <a:srgbClr val="0070C0"/>
                </a:solidFill>
                <a:latin typeface="+mj-lt"/>
              </a:rPr>
              <a:t>Preparation</a:t>
            </a:r>
          </a:p>
        </p:txBody>
      </p:sp>
      <p:grpSp>
        <p:nvGrpSpPr>
          <p:cNvPr id="2" name="Group 1">
            <a:extLst>
              <a:ext uri="{FF2B5EF4-FFF2-40B4-BE49-F238E27FC236}">
                <a16:creationId xmlns:a16="http://schemas.microsoft.com/office/drawing/2014/main" id="{CD2C17CF-9047-BDC8-693A-4CBD5DE0685E}"/>
              </a:ext>
            </a:extLst>
          </p:cNvPr>
          <p:cNvGrpSpPr/>
          <p:nvPr/>
        </p:nvGrpSpPr>
        <p:grpSpPr>
          <a:xfrm>
            <a:off x="3035999" y="1653212"/>
            <a:ext cx="6643709" cy="1440000"/>
            <a:chOff x="1705737" y="301210"/>
            <a:chExt cx="4422578" cy="1389337"/>
          </a:xfrm>
          <a:solidFill>
            <a:schemeClr val="accent3">
              <a:lumMod val="20000"/>
              <a:lumOff val="80000"/>
            </a:schemeClr>
          </a:solidFill>
        </p:grpSpPr>
        <p:sp>
          <p:nvSpPr>
            <p:cNvPr id="3" name="Rectangle 2">
              <a:extLst>
                <a:ext uri="{FF2B5EF4-FFF2-40B4-BE49-F238E27FC236}">
                  <a16:creationId xmlns:a16="http://schemas.microsoft.com/office/drawing/2014/main" id="{580D2892-D262-88BD-F157-1390C1097460}"/>
                </a:ext>
              </a:extLst>
            </p:cNvPr>
            <p:cNvSpPr/>
            <p:nvPr/>
          </p:nvSpPr>
          <p:spPr>
            <a:xfrm>
              <a:off x="1705737" y="301210"/>
              <a:ext cx="4422578" cy="1389337"/>
            </a:xfrm>
            <a:prstGeom prst="rect">
              <a:avLst/>
            </a:prstGeom>
            <a:grpFill/>
            <a:ln>
              <a:solidFill>
                <a:srgbClr val="C2CDE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70E3E7FA-48A4-6A1D-2EEA-7D4D56487841}"/>
                </a:ext>
              </a:extLst>
            </p:cNvPr>
            <p:cNvSpPr txBox="1"/>
            <p:nvPr/>
          </p:nvSpPr>
          <p:spPr>
            <a:xfrm>
              <a:off x="1705737" y="301210"/>
              <a:ext cx="4422578" cy="1389337"/>
            </a:xfrm>
            <a:prstGeom prst="rect">
              <a:avLst/>
            </a:prstGeom>
            <a:grpFill/>
            <a:ln>
              <a:solidFill>
                <a:srgbClr val="C2CDE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1918" tIns="68580" rIns="68580" bIns="68580" numCol="1" spcCol="1270" anchor="ctr" anchorCtr="0">
              <a:noAutofit/>
            </a:bodyPr>
            <a:lstStyle/>
            <a:p>
              <a:pPr lvl="0" algn="ctr"/>
              <a:r>
                <a:rPr kumimoji="0" lang="en-US" sz="2100" b="1" i="0" u="none" strike="noStrike" kern="1200" cap="none" spc="0" normalizeH="0" baseline="0" noProof="0" dirty="0">
                  <a:ln>
                    <a:noFill/>
                  </a:ln>
                  <a:solidFill>
                    <a:schemeClr val="tx1"/>
                  </a:solidFill>
                  <a:effectLst/>
                  <a:uLnTx/>
                  <a:uFillTx/>
                  <a:latin typeface="Frutiger LT Std 57 Cn"/>
                  <a:ea typeface="+mn-ea"/>
                  <a:cs typeface="+mn-cs"/>
                </a:rPr>
                <a:t>Adaptable to national circumstances</a:t>
              </a:r>
              <a:endParaRPr kumimoji="0" lang="en-US" sz="300" b="1" i="0" u="none" strike="noStrike" kern="1200" cap="none" spc="0" normalizeH="0" baseline="0" noProof="0" dirty="0">
                <a:ln>
                  <a:noFill/>
                </a:ln>
                <a:solidFill>
                  <a:schemeClr val="tx1"/>
                </a:solidFill>
                <a:effectLst/>
                <a:uLnTx/>
                <a:uFillTx/>
                <a:latin typeface="Frutiger LT Std 57 Cn"/>
                <a:ea typeface="+mn-ea"/>
                <a:cs typeface="+mn-cs"/>
              </a:endParaRPr>
            </a:p>
            <a:p>
              <a:pPr lvl="0" algn="ctr"/>
              <a:br>
                <a:rPr lang="en-US" sz="300" kern="1200" dirty="0">
                  <a:solidFill>
                    <a:schemeClr val="tx1"/>
                  </a:solidFill>
                  <a:latin typeface="Frutiger LT Std 57 Cn"/>
                </a:rPr>
              </a:br>
              <a:r>
                <a:rPr lang="en-US" sz="1700" kern="1200" dirty="0">
                  <a:solidFill>
                    <a:schemeClr val="tx1"/>
                  </a:solidFill>
                  <a:latin typeface="Frutiger LT Std 57 Cn"/>
                </a:rPr>
                <a:t>-     Allows subnational level of reporting</a:t>
              </a:r>
            </a:p>
            <a:p>
              <a:pPr marL="285750" lvl="0" indent="-285750" algn="ctr">
                <a:buFontTx/>
                <a:buChar char="-"/>
              </a:pPr>
              <a:r>
                <a:rPr kumimoji="0" lang="en-US" sz="1700" u="none" strike="noStrike" kern="1200" cap="none" spc="0" normalizeH="0" baseline="0" noProof="0" dirty="0">
                  <a:ln>
                    <a:noFill/>
                  </a:ln>
                  <a:solidFill>
                    <a:schemeClr val="tx1"/>
                  </a:solidFill>
                  <a:effectLst/>
                  <a:uLnTx/>
                  <a:uFillTx/>
                  <a:latin typeface="Frutiger LT Std 57 Cn"/>
                  <a:ea typeface="+mn-ea"/>
                  <a:cs typeface="+mn-cs"/>
                </a:rPr>
                <a:t>U</a:t>
              </a:r>
              <a:r>
                <a:rPr kumimoji="0" lang="en-US" sz="1700" u="none" strike="noStrike" kern="1200" cap="none" spc="0" normalizeH="0" noProof="0" dirty="0">
                  <a:ln>
                    <a:noFill/>
                  </a:ln>
                  <a:solidFill>
                    <a:schemeClr val="tx1"/>
                  </a:solidFill>
                  <a:effectLst/>
                  <a:uLnTx/>
                  <a:uFillTx/>
                  <a:latin typeface="Frutiger LT Std 57 Cn"/>
                  <a:ea typeface="+mn-ea"/>
                  <a:cs typeface="+mn-cs"/>
                </a:rPr>
                <a:t>se multiple tiers across inventory, even within a category</a:t>
              </a:r>
            </a:p>
            <a:p>
              <a:pPr marL="285750" lvl="0" indent="-285750" algn="ctr">
                <a:buFontTx/>
                <a:buChar char="-"/>
              </a:pPr>
              <a:r>
                <a:rPr lang="en-US" sz="1700" kern="1200" dirty="0">
                  <a:solidFill>
                    <a:schemeClr val="tx1"/>
                  </a:solidFill>
                  <a:latin typeface="Frutiger LT Std 57 Cn"/>
                </a:rPr>
                <a:t>Apply your own country-specific values wherever available</a:t>
              </a:r>
              <a:endParaRPr lang="en-US" sz="1800" kern="1200" dirty="0">
                <a:solidFill>
                  <a:schemeClr val="tx1"/>
                </a:solidFill>
              </a:endParaRPr>
            </a:p>
          </p:txBody>
        </p:sp>
      </p:grpSp>
      <p:sp>
        <p:nvSpPr>
          <p:cNvPr id="9" name="Rectangle 8" descr="Globe with solid fill">
            <a:extLst>
              <a:ext uri="{FF2B5EF4-FFF2-40B4-BE49-F238E27FC236}">
                <a16:creationId xmlns:a16="http://schemas.microsoft.com/office/drawing/2014/main" id="{9CDCEA6F-EC58-0358-A8D7-D61AC23D500C}"/>
              </a:ext>
            </a:extLst>
          </p:cNvPr>
          <p:cNvSpPr/>
          <p:nvPr/>
        </p:nvSpPr>
        <p:spPr>
          <a:xfrm>
            <a:off x="3036000" y="1658513"/>
            <a:ext cx="944555" cy="144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468FA551-D7F6-8427-3554-8480A9371B78}"/>
              </a:ext>
            </a:extLst>
          </p:cNvPr>
          <p:cNvGrpSpPr/>
          <p:nvPr/>
        </p:nvGrpSpPr>
        <p:grpSpPr>
          <a:xfrm>
            <a:off x="6816000" y="3374952"/>
            <a:ext cx="4680000" cy="1440000"/>
            <a:chOff x="1371416" y="81089"/>
            <a:chExt cx="4317968" cy="1349365"/>
          </a:xfrm>
        </p:grpSpPr>
        <p:sp>
          <p:nvSpPr>
            <p:cNvPr id="11" name="Rectangle 10">
              <a:extLst>
                <a:ext uri="{FF2B5EF4-FFF2-40B4-BE49-F238E27FC236}">
                  <a16:creationId xmlns:a16="http://schemas.microsoft.com/office/drawing/2014/main" id="{4C038077-5182-1689-46BA-2805CEC7AA3C}"/>
                </a:ext>
              </a:extLst>
            </p:cNvPr>
            <p:cNvSpPr/>
            <p:nvPr/>
          </p:nvSpPr>
          <p:spPr>
            <a:xfrm>
              <a:off x="1371416" y="81089"/>
              <a:ext cx="4317968" cy="1349365"/>
            </a:xfrm>
            <a:prstGeom prst="rect">
              <a:avLst/>
            </a:prstGeom>
            <a:solidFill>
              <a:schemeClr val="accent3">
                <a:lumMod val="20000"/>
                <a:lumOff val="80000"/>
                <a:alpha val="40000"/>
              </a:schemeClr>
            </a:solidFill>
            <a:ln w="9525" cap="flat" cmpd="sng" algn="ctr">
              <a:solidFill>
                <a:srgbClr val="4F81BD">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41A596F7-96E4-A76D-EB08-C508E3E1EAD5}"/>
                </a:ext>
              </a:extLst>
            </p:cNvPr>
            <p:cNvSpPr txBox="1"/>
            <p:nvPr/>
          </p:nvSpPr>
          <p:spPr>
            <a:xfrm>
              <a:off x="1371416" y="81089"/>
              <a:ext cx="4317968" cy="13493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3970" tIns="68580" rIns="68580" bIns="68580" numCol="1" spcCol="1270" anchor="ctr" anchorCtr="0">
              <a:noAutofit/>
            </a:bodyPr>
            <a:lstStyle/>
            <a:p>
              <a:pPr algn="ctr" defTabSz="933450">
                <a:spcBef>
                  <a:spcPct val="0"/>
                </a:spcBef>
              </a:pPr>
              <a:r>
                <a:rPr lang="en-US" sz="1900" b="1" dirty="0">
                  <a:solidFill>
                    <a:prstClr val="black"/>
                  </a:solidFill>
                  <a:latin typeface="Frutiger LT Std 57 Cn"/>
                </a:rPr>
                <a:t>Multiple experts in your country</a:t>
              </a:r>
            </a:p>
            <a:p>
              <a:pPr algn="ctr" defTabSz="933450">
                <a:spcBef>
                  <a:spcPct val="0"/>
                </a:spcBef>
              </a:pPr>
              <a:r>
                <a:rPr lang="en-US" sz="1900" b="1" dirty="0">
                  <a:solidFill>
                    <a:prstClr val="black"/>
                  </a:solidFill>
                  <a:latin typeface="Frutiger LT Std 57 Cn"/>
                </a:rPr>
                <a:t>can work on different categories/ sectors simultaneously </a:t>
              </a:r>
            </a:p>
          </p:txBody>
        </p:sp>
      </p:grpSp>
      <p:sp>
        <p:nvSpPr>
          <p:cNvPr id="13" name="Rectangle 12" descr="Hierarchy outline">
            <a:extLst>
              <a:ext uri="{FF2B5EF4-FFF2-40B4-BE49-F238E27FC236}">
                <a16:creationId xmlns:a16="http://schemas.microsoft.com/office/drawing/2014/main" id="{47AB944D-4A43-D8B6-D442-76F9B4631A32}"/>
              </a:ext>
            </a:extLst>
          </p:cNvPr>
          <p:cNvSpPr/>
          <p:nvPr/>
        </p:nvSpPr>
        <p:spPr>
          <a:xfrm>
            <a:off x="6886679" y="3364684"/>
            <a:ext cx="900000" cy="144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5" name="Group 14">
            <a:extLst>
              <a:ext uri="{FF2B5EF4-FFF2-40B4-BE49-F238E27FC236}">
                <a16:creationId xmlns:a16="http://schemas.microsoft.com/office/drawing/2014/main" id="{A733F3AD-C11A-2BB2-6E98-6610FDB08A8E}"/>
              </a:ext>
            </a:extLst>
          </p:cNvPr>
          <p:cNvGrpSpPr/>
          <p:nvPr/>
        </p:nvGrpSpPr>
        <p:grpSpPr>
          <a:xfrm>
            <a:off x="6816000" y="4972265"/>
            <a:ext cx="4680000" cy="1440000"/>
            <a:chOff x="1085653" y="1936329"/>
            <a:chExt cx="4317968" cy="1349365"/>
          </a:xfrm>
        </p:grpSpPr>
        <p:sp>
          <p:nvSpPr>
            <p:cNvPr id="16" name="Rectangle 15">
              <a:extLst>
                <a:ext uri="{FF2B5EF4-FFF2-40B4-BE49-F238E27FC236}">
                  <a16:creationId xmlns:a16="http://schemas.microsoft.com/office/drawing/2014/main" id="{20F40C5D-0A5B-6C30-710B-1ED1A6F2B489}"/>
                </a:ext>
              </a:extLst>
            </p:cNvPr>
            <p:cNvSpPr/>
            <p:nvPr/>
          </p:nvSpPr>
          <p:spPr>
            <a:xfrm>
              <a:off x="1085653" y="1936329"/>
              <a:ext cx="4317968" cy="1349365"/>
            </a:xfrm>
            <a:prstGeom prst="rect">
              <a:avLst/>
            </a:prstGeom>
            <a:solidFill>
              <a:schemeClr val="accent3">
                <a:lumMod val="60000"/>
                <a:lumOff val="4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TextBox 16">
              <a:extLst>
                <a:ext uri="{FF2B5EF4-FFF2-40B4-BE49-F238E27FC236}">
                  <a16:creationId xmlns:a16="http://schemas.microsoft.com/office/drawing/2014/main" id="{FFD012A4-6B05-521C-4E5F-611BEACADC00}"/>
                </a:ext>
              </a:extLst>
            </p:cNvPr>
            <p:cNvSpPr txBox="1"/>
            <p:nvPr/>
          </p:nvSpPr>
          <p:spPr>
            <a:xfrm>
              <a:off x="1085653" y="1936329"/>
              <a:ext cx="4317968" cy="1349365"/>
            </a:xfrm>
            <a:prstGeom prst="rect">
              <a:avLst/>
            </a:prstGeom>
            <a:solidFill>
              <a:schemeClr val="accent3">
                <a:lumMod val="20000"/>
                <a:lumOff val="80000"/>
              </a:schemeClr>
            </a:solidFill>
            <a:ln>
              <a:solidFill>
                <a:schemeClr val="tx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3970" tIns="68580" rIns="68580" bIns="68580" numCol="1" spcCol="1270" anchor="ctr" anchorCtr="0">
              <a:noAutofit/>
            </a:bodyPr>
            <a:lstStyle/>
            <a:p>
              <a:pPr marL="0" lvl="0" indent="0" algn="ctr" defTabSz="800100">
                <a:spcBef>
                  <a:spcPct val="0"/>
                </a:spcBef>
                <a:buNone/>
              </a:pPr>
              <a:r>
                <a:rPr lang="en-US" sz="2100" b="1" kern="1200" dirty="0">
                  <a:solidFill>
                    <a:srgbClr val="FF0000"/>
                  </a:solidFill>
                </a:rPr>
                <a:t>Confidence that your inventory is consistent with the</a:t>
              </a:r>
            </a:p>
            <a:p>
              <a:pPr marL="0" lvl="0" indent="0" algn="ctr" defTabSz="800100">
                <a:spcBef>
                  <a:spcPct val="0"/>
                </a:spcBef>
                <a:buNone/>
              </a:pPr>
              <a:r>
                <a:rPr lang="en-US" sz="2100" b="1" kern="1200" dirty="0">
                  <a:solidFill>
                    <a:srgbClr val="FF0000"/>
                  </a:solidFill>
                </a:rPr>
                <a:t> </a:t>
              </a:r>
              <a:r>
                <a:rPr lang="en-US" sz="2100" b="1" i="1" kern="1200" dirty="0">
                  <a:solidFill>
                    <a:srgbClr val="FF0000"/>
                  </a:solidFill>
                </a:rPr>
                <a:t>2006 IPCC Guidelines</a:t>
              </a:r>
              <a:r>
                <a:rPr lang="en-US" sz="2100" b="1" kern="1200" dirty="0">
                  <a:solidFill>
                    <a:srgbClr val="FF0000"/>
                  </a:solidFill>
                </a:rPr>
                <a:t> </a:t>
              </a:r>
              <a:r>
                <a:rPr lang="en-GB" sz="2100" b="1" dirty="0">
                  <a:solidFill>
                    <a:srgbClr val="FF0000"/>
                  </a:solidFill>
                </a:rPr>
                <a:t>&amp;</a:t>
              </a:r>
            </a:p>
            <a:p>
              <a:pPr marL="0" lvl="0" indent="0" algn="ctr" defTabSz="800100">
                <a:spcBef>
                  <a:spcPct val="0"/>
                </a:spcBef>
                <a:buNone/>
              </a:pPr>
              <a:r>
                <a:rPr lang="en-US" sz="2100" b="1" kern="1200" dirty="0">
                  <a:solidFill>
                    <a:srgbClr val="FF0000"/>
                  </a:solidFill>
                </a:rPr>
                <a:t>UNFCCC requirements</a:t>
              </a:r>
              <a:endParaRPr kumimoji="0" lang="en-US" sz="2100" b="1" u="none" strike="noStrike" kern="1200" cap="none" spc="0" normalizeH="0" dirty="0">
                <a:ln>
                  <a:noFill/>
                </a:ln>
                <a:solidFill>
                  <a:srgbClr val="FF0000"/>
                </a:solidFill>
                <a:effectLst/>
                <a:uLnTx/>
                <a:uFillTx/>
                <a:latin typeface="Frutiger LT Std 57 Cn"/>
                <a:ea typeface="+mn-ea"/>
                <a:cs typeface="+mn-cs"/>
              </a:endParaRPr>
            </a:p>
          </p:txBody>
        </p:sp>
      </p:grpSp>
      <p:grpSp>
        <p:nvGrpSpPr>
          <p:cNvPr id="18" name="Group 17">
            <a:extLst>
              <a:ext uri="{FF2B5EF4-FFF2-40B4-BE49-F238E27FC236}">
                <a16:creationId xmlns:a16="http://schemas.microsoft.com/office/drawing/2014/main" id="{E9C7797D-05CF-86CC-A9C4-639BFD76D0E7}"/>
              </a:ext>
            </a:extLst>
          </p:cNvPr>
          <p:cNvGrpSpPr/>
          <p:nvPr/>
        </p:nvGrpSpPr>
        <p:grpSpPr>
          <a:xfrm>
            <a:off x="695999" y="3374952"/>
            <a:ext cx="4680000" cy="1440000"/>
            <a:chOff x="1416991" y="157404"/>
            <a:chExt cx="4375285" cy="1402657"/>
          </a:xfrm>
        </p:grpSpPr>
        <p:sp>
          <p:nvSpPr>
            <p:cNvPr id="19" name="Rectangle 18">
              <a:extLst>
                <a:ext uri="{FF2B5EF4-FFF2-40B4-BE49-F238E27FC236}">
                  <a16:creationId xmlns:a16="http://schemas.microsoft.com/office/drawing/2014/main" id="{968CE7F2-40E2-B5F4-55D3-E7D6DF6642DE}"/>
                </a:ext>
              </a:extLst>
            </p:cNvPr>
            <p:cNvSpPr/>
            <p:nvPr/>
          </p:nvSpPr>
          <p:spPr>
            <a:xfrm>
              <a:off x="1416991" y="157404"/>
              <a:ext cx="4375285" cy="1402657"/>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7B0665E2-B806-D24A-F864-06DAC3B461EF}"/>
                </a:ext>
              </a:extLst>
            </p:cNvPr>
            <p:cNvSpPr txBox="1"/>
            <p:nvPr/>
          </p:nvSpPr>
          <p:spPr>
            <a:xfrm>
              <a:off x="1416991" y="157404"/>
              <a:ext cx="4375285" cy="14026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4639" tIns="68580" rIns="68580" bIns="68580" numCol="1" spcCol="1270" anchor="ctr" anchorCtr="0">
              <a:noAutofit/>
            </a:bodyPr>
            <a:lstStyle/>
            <a:p>
              <a:pPr lvl="0" indent="0" algn="ctr" defTabSz="933450">
                <a:lnSpc>
                  <a:spcPct val="90000"/>
                </a:lnSpc>
                <a:spcBef>
                  <a:spcPct val="0"/>
                </a:spcBef>
                <a:spcAft>
                  <a:spcPct val="35000"/>
                </a:spcAft>
                <a:buNone/>
              </a:pPr>
              <a:r>
                <a:rPr lang="en-US" sz="1900" b="1" dirty="0">
                  <a:solidFill>
                    <a:prstClr val="black"/>
                  </a:solidFill>
                  <a:latin typeface="Frutiger LT Std 57 Cn"/>
                </a:rPr>
                <a:t>Organizing framework for data collection among national entities</a:t>
              </a:r>
            </a:p>
          </p:txBody>
        </p:sp>
      </p:grpSp>
      <p:sp>
        <p:nvSpPr>
          <p:cNvPr id="21" name="Rectangle 20" descr="Open folder outline">
            <a:extLst>
              <a:ext uri="{FF2B5EF4-FFF2-40B4-BE49-F238E27FC236}">
                <a16:creationId xmlns:a16="http://schemas.microsoft.com/office/drawing/2014/main" id="{0ADF8A11-15D7-3E2B-3ABE-63D44B97A96D}"/>
              </a:ext>
            </a:extLst>
          </p:cNvPr>
          <p:cNvSpPr/>
          <p:nvPr/>
        </p:nvSpPr>
        <p:spPr>
          <a:xfrm>
            <a:off x="789613" y="3364684"/>
            <a:ext cx="900000" cy="1440000"/>
          </a:xfrm>
          <a:prstGeom prst="rect">
            <a:avLst/>
          </a:prstGeom>
          <a:blipFill>
            <a:blip r:embed="rId8">
              <a:extLs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US" dirty="0"/>
              <a:t>/</a:t>
            </a:r>
            <a:endParaRPr lang="en-GB" dirty="0"/>
          </a:p>
        </p:txBody>
      </p:sp>
      <p:grpSp>
        <p:nvGrpSpPr>
          <p:cNvPr id="22" name="Group 21">
            <a:extLst>
              <a:ext uri="{FF2B5EF4-FFF2-40B4-BE49-F238E27FC236}">
                <a16:creationId xmlns:a16="http://schemas.microsoft.com/office/drawing/2014/main" id="{C820966B-501E-9A69-80AA-C3CF4E0830F2}"/>
              </a:ext>
            </a:extLst>
          </p:cNvPr>
          <p:cNvGrpSpPr/>
          <p:nvPr/>
        </p:nvGrpSpPr>
        <p:grpSpPr>
          <a:xfrm>
            <a:off x="696000" y="4972263"/>
            <a:ext cx="4680000" cy="1440000"/>
            <a:chOff x="942796" y="1862028"/>
            <a:chExt cx="4455864" cy="1428478"/>
          </a:xfrm>
        </p:grpSpPr>
        <p:sp>
          <p:nvSpPr>
            <p:cNvPr id="23" name="Rectangle 22">
              <a:extLst>
                <a:ext uri="{FF2B5EF4-FFF2-40B4-BE49-F238E27FC236}">
                  <a16:creationId xmlns:a16="http://schemas.microsoft.com/office/drawing/2014/main" id="{DBDF8357-3155-AD26-331C-8E29441FF27A}"/>
                </a:ext>
              </a:extLst>
            </p:cNvPr>
            <p:cNvSpPr/>
            <p:nvPr/>
          </p:nvSpPr>
          <p:spPr>
            <a:xfrm>
              <a:off x="942796" y="1862028"/>
              <a:ext cx="4455864" cy="1428478"/>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TextBox 23">
              <a:extLst>
                <a:ext uri="{FF2B5EF4-FFF2-40B4-BE49-F238E27FC236}">
                  <a16:creationId xmlns:a16="http://schemas.microsoft.com/office/drawing/2014/main" id="{36FFB98E-F312-36F2-0B2A-E9777CA3DE9D}"/>
                </a:ext>
              </a:extLst>
            </p:cNvPr>
            <p:cNvSpPr txBox="1"/>
            <p:nvPr/>
          </p:nvSpPr>
          <p:spPr>
            <a:xfrm>
              <a:off x="1028227" y="1862028"/>
              <a:ext cx="4370432" cy="1428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4639"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Establishes a single archive, in-country, to help you build for the future</a:t>
              </a:r>
              <a:endParaRPr kumimoji="0" lang="en-US" sz="1800" b="1" i="0" u="none" strike="noStrike" kern="1200" cap="none" spc="0" normalizeH="0" dirty="0">
                <a:ln>
                  <a:noFill/>
                </a:ln>
                <a:solidFill>
                  <a:schemeClr val="tx1"/>
                </a:solidFill>
                <a:effectLst/>
                <a:uLnTx/>
                <a:uFillTx/>
                <a:latin typeface="Frutiger LT Std 57 Cn"/>
                <a:ea typeface="+mn-ea"/>
                <a:cs typeface="+mn-cs"/>
              </a:endParaRPr>
            </a:p>
          </p:txBody>
        </p:sp>
      </p:grpSp>
      <p:sp>
        <p:nvSpPr>
          <p:cNvPr id="28" name="Rectangle 27" descr="Filing Box Archive with solid fill">
            <a:extLst>
              <a:ext uri="{FF2B5EF4-FFF2-40B4-BE49-F238E27FC236}">
                <a16:creationId xmlns:a16="http://schemas.microsoft.com/office/drawing/2014/main" id="{31BB6C60-9674-7AA1-AFAE-89B6E7FF5EBF}"/>
              </a:ext>
            </a:extLst>
          </p:cNvPr>
          <p:cNvSpPr/>
          <p:nvPr/>
        </p:nvSpPr>
        <p:spPr>
          <a:xfrm>
            <a:off x="752030" y="4982531"/>
            <a:ext cx="900000" cy="144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13" descr="Badge Tick with solid fill">
            <a:extLst>
              <a:ext uri="{FF2B5EF4-FFF2-40B4-BE49-F238E27FC236}">
                <a16:creationId xmlns:a16="http://schemas.microsoft.com/office/drawing/2014/main" id="{18DF7146-5C97-59DE-4DDE-5E998E300C6D}"/>
              </a:ext>
            </a:extLst>
          </p:cNvPr>
          <p:cNvSpPr/>
          <p:nvPr/>
        </p:nvSpPr>
        <p:spPr>
          <a:xfrm>
            <a:off x="6886679" y="4972264"/>
            <a:ext cx="900000" cy="1440000"/>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custDataLst>
      <p:tags r:id="rId1"/>
    </p:custDataLst>
    <p:extLst>
      <p:ext uri="{BB962C8B-B14F-4D97-AF65-F5344CB8AC3E}">
        <p14:creationId xmlns:p14="http://schemas.microsoft.com/office/powerpoint/2010/main" val="382696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53236C-E87E-F2D8-29AD-CFD6AA2CF31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7696B06-5E8A-513F-7478-2E77BD93E86D}"/>
              </a:ext>
            </a:extLst>
          </p:cNvPr>
          <p:cNvSpPr txBox="1"/>
          <p:nvPr/>
        </p:nvSpPr>
        <p:spPr>
          <a:xfrm>
            <a:off x="336000" y="2013937"/>
            <a:ext cx="11520000" cy="3831818"/>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 </a:t>
            </a:r>
          </a:p>
          <a:p>
            <a:pPr marL="0" lvl="1" algn="just">
              <a:spcBef>
                <a:spcPts val="300"/>
              </a:spcBef>
              <a:spcAft>
                <a:spcPts val="300"/>
              </a:spcAft>
            </a:pPr>
            <a:endParaRPr lang="en-US" sz="9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b="1" dirty="0">
                <a:solidFill>
                  <a:srgbClr val="0070C0"/>
                </a:solidFill>
                <a:latin typeface="Frutiger LT Pro 57 Condensed" panose="020B0606020204020204" pitchFamily="34" charset="0"/>
                <a:hlinkClick r:id="rId2">
                  <a:extLst>
                    <a:ext uri="{A12FA001-AC4F-418D-AE19-62706E023703}">
                      <ahyp:hlinkClr xmlns:ahyp="http://schemas.microsoft.com/office/drawing/2018/hyperlinkcolor" val="tx"/>
                    </a:ext>
                  </a:extLst>
                </a:hlinkClick>
              </a:rPr>
              <a:t>Livestock Manager</a:t>
            </a:r>
            <a:r>
              <a:rPr lang="en-US" b="1"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This menu item opens a dialog window which allows managing of Livestock populations for AFOLU category 3.A – Livestock. The Manager is comprised of three tabs: </a:t>
            </a:r>
            <a:r>
              <a:rPr lang="en-US" sz="1600" b="1" i="0" u="none" strike="noStrike" baseline="0" dirty="0">
                <a:solidFill>
                  <a:srgbClr val="0070C0"/>
                </a:solidFill>
                <a:latin typeface="Frutiger LT Pro 57 Condensed" panose="020B0606020204020204" pitchFamily="34" charset="0"/>
              </a:rPr>
              <a:t>Geographic zones, Livestock characterization and Manure Management System. </a:t>
            </a:r>
          </a:p>
          <a:p>
            <a:pPr marL="0" lvl="1" algn="just">
              <a:spcBef>
                <a:spcPts val="300"/>
              </a:spcBef>
              <a:spcAft>
                <a:spcPts val="300"/>
              </a:spcAft>
            </a:pPr>
            <a:endParaRPr lang="en-US" sz="900" b="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Lan</a:t>
            </a:r>
            <a:r>
              <a:rPr lang="en-US" b="1"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d Use Manager</a:t>
            </a:r>
            <a:r>
              <a:rPr lang="en-US" b="1"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This menu item opens a dialog window which allows managing of Land Use Subdivisions under AFOLU category 3.B – Land</a:t>
            </a:r>
            <a:r>
              <a:rPr lang="en-US" sz="1200" dirty="0">
                <a:solidFill>
                  <a:srgbClr val="0070C0"/>
                </a:solidFill>
                <a:latin typeface="Frutiger LT Pro 57 Condensed" panose="020B0606020204020204" pitchFamily="34" charset="0"/>
              </a:rPr>
              <a:t> (and relevant 3.C categories)</a:t>
            </a:r>
            <a:r>
              <a:rPr lang="en-US" sz="1600" b="0" i="0" u="none" strike="noStrike" baseline="0" dirty="0">
                <a:solidFill>
                  <a:srgbClr val="0070C0"/>
                </a:solidFill>
                <a:latin typeface="Frutiger LT Pro 57 Condensed" panose="020B0606020204020204" pitchFamily="34" charset="0"/>
              </a:rPr>
              <a:t>. The Manager is comprised of a single tab, </a:t>
            </a:r>
            <a:r>
              <a:rPr lang="en-US" sz="1600" b="1" i="0" u="none" strike="noStrike" baseline="0" dirty="0">
                <a:solidFill>
                  <a:srgbClr val="0070C0"/>
                </a:solidFill>
                <a:latin typeface="Frutiger LT Pro 57 Condensed" panose="020B0606020204020204" pitchFamily="34" charset="0"/>
              </a:rPr>
              <a:t>Land use subdivision</a:t>
            </a:r>
            <a:r>
              <a:rPr lang="en-US" sz="1600" i="0" u="none" strike="noStrike" baseline="0"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that opens for all land use subcategories.</a:t>
            </a:r>
          </a:p>
          <a:p>
            <a:pPr marL="0" lvl="1" algn="just">
              <a:spcBef>
                <a:spcPts val="300"/>
              </a:spcBef>
              <a:spcAft>
                <a:spcPts val="300"/>
              </a:spcAft>
            </a:pPr>
            <a:endParaRPr lang="en-US" sz="900" b="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Lan</a:t>
            </a:r>
            <a:r>
              <a:rPr lang="en-US" b="1"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d Representation Manager</a:t>
            </a:r>
            <a:r>
              <a:rPr lang="en-US" b="1"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This menu item opens a dialog window which allows managing Land Representation for AFOLU categories under 3.B – Land</a:t>
            </a:r>
            <a:r>
              <a:rPr lang="en-US" sz="1200" dirty="0">
                <a:solidFill>
                  <a:srgbClr val="0070C0"/>
                </a:solidFill>
                <a:latin typeface="Frutiger LT Pro 57 Condensed" panose="020B0606020204020204" pitchFamily="34" charset="0"/>
              </a:rPr>
              <a:t> (and relevant 3.C categories)</a:t>
            </a:r>
            <a:r>
              <a:rPr lang="en-US" sz="1600" b="0" i="0" u="none" strike="noStrike" baseline="0" dirty="0">
                <a:solidFill>
                  <a:srgbClr val="0070C0"/>
                </a:solidFill>
                <a:latin typeface="Frutiger LT Pro 57 Condensed" panose="020B0606020204020204" pitchFamily="34" charset="0"/>
              </a:rPr>
              <a:t>. The Manager is comprised of four tabs; two tabs to enter data: </a:t>
            </a:r>
            <a:r>
              <a:rPr lang="en-US" sz="1600" b="1" i="0" u="none" strike="noStrike" baseline="0" dirty="0">
                <a:solidFill>
                  <a:srgbClr val="0070C0"/>
                </a:solidFill>
                <a:latin typeface="Frutiger LT Pro 57 Condensed" panose="020B0606020204020204" pitchFamily="34" charset="0"/>
              </a:rPr>
              <a:t>Regions</a:t>
            </a:r>
            <a:r>
              <a:rPr lang="en-US" sz="1600" i="0" u="none" strike="noStrike" baseline="0" dirty="0">
                <a:solidFill>
                  <a:srgbClr val="0070C0"/>
                </a:solidFill>
                <a:latin typeface="Frutiger LT Pro 57 Condensed" panose="020B0606020204020204" pitchFamily="34" charset="0"/>
              </a:rPr>
              <a:t> and </a:t>
            </a:r>
            <a:r>
              <a:rPr lang="en-US" sz="1600" b="1" i="0" u="none" strike="noStrike" baseline="0" dirty="0">
                <a:solidFill>
                  <a:srgbClr val="0070C0"/>
                </a:solidFill>
                <a:latin typeface="Frutiger LT Pro 57 Condensed" panose="020B0606020204020204" pitchFamily="34" charset="0"/>
              </a:rPr>
              <a:t>Land representation table</a:t>
            </a:r>
            <a:r>
              <a:rPr lang="en-US" sz="1600" i="0" u="none" strike="noStrike" baseline="0" dirty="0">
                <a:solidFill>
                  <a:srgbClr val="0070C0"/>
                </a:solidFill>
                <a:latin typeface="Frutiger LT Pro 57 Condensed" panose="020B0606020204020204" pitchFamily="34" charset="0"/>
              </a:rPr>
              <a:t>, and two summary tabs: </a:t>
            </a:r>
            <a:r>
              <a:rPr lang="en-US" sz="1600" b="1" i="0" u="none" strike="noStrike" baseline="0" dirty="0">
                <a:solidFill>
                  <a:srgbClr val="0070C0"/>
                </a:solidFill>
                <a:latin typeface="Frutiger LT Pro 57 Condensed" panose="020B0606020204020204" pitchFamily="34" charset="0"/>
              </a:rPr>
              <a:t>Land-use conversion matrix (Approach 2&amp;3)</a:t>
            </a:r>
            <a:r>
              <a:rPr lang="en-US" sz="1600" i="1" u="none" strike="noStrike" baseline="0" dirty="0">
                <a:solidFill>
                  <a:srgbClr val="0070C0"/>
                </a:solidFill>
                <a:latin typeface="Frutiger LT Pro 57 Condensed" panose="020B0606020204020204" pitchFamily="34" charset="0"/>
              </a:rPr>
              <a:t> –limited to a single Region-</a:t>
            </a:r>
            <a:r>
              <a:rPr lang="en-US" sz="1600" b="1" i="0" u="none" strike="noStrike" baseline="0" dirty="0">
                <a:solidFill>
                  <a:srgbClr val="0070C0"/>
                </a:solidFill>
                <a:latin typeface="Frutiger LT Pro 57 Condensed" panose="020B0606020204020204" pitchFamily="34" charset="0"/>
              </a:rPr>
              <a:t> </a:t>
            </a:r>
            <a:r>
              <a:rPr lang="en-US" sz="1600" i="0" u="none" strike="noStrike" baseline="0" dirty="0">
                <a:solidFill>
                  <a:srgbClr val="0070C0"/>
                </a:solidFill>
                <a:latin typeface="Frutiger LT Pro 57 Condensed" panose="020B0606020204020204" pitchFamily="34" charset="0"/>
              </a:rPr>
              <a:t>and </a:t>
            </a:r>
            <a:r>
              <a:rPr lang="en-US" sz="1600" b="1" i="0" u="none" strike="noStrike" baseline="0" dirty="0">
                <a:solidFill>
                  <a:srgbClr val="0070C0"/>
                </a:solidFill>
                <a:latin typeface="Frutiger LT Pro 57 Condensed" panose="020B0606020204020204" pitchFamily="34" charset="0"/>
              </a:rPr>
              <a:t>Total Land use conversion matrix (All regions and approaches)</a:t>
            </a:r>
            <a:r>
              <a:rPr lang="en-US" sz="1600" i="0" u="none" strike="noStrike" baseline="0" dirty="0">
                <a:solidFill>
                  <a:srgbClr val="0070C0"/>
                </a:solidFill>
                <a:latin typeface="Frutiger LT Pro 57 Condensed" panose="020B0606020204020204" pitchFamily="34" charset="0"/>
              </a:rPr>
              <a:t> </a:t>
            </a:r>
            <a:r>
              <a:rPr lang="en-US" sz="1600" i="1" u="none" strike="noStrike" baseline="0" dirty="0">
                <a:solidFill>
                  <a:srgbClr val="0070C0"/>
                </a:solidFill>
                <a:latin typeface="Frutiger LT Pro 57 Condensed" panose="020B0606020204020204" pitchFamily="34" charset="0"/>
              </a:rPr>
              <a:t>for the entire territory of the NGHGI</a:t>
            </a:r>
            <a:r>
              <a:rPr lang="en-US" sz="1600" i="0" u="none" strike="noStrike" baseline="0" dirty="0">
                <a:solidFill>
                  <a:srgbClr val="0070C0"/>
                </a:solidFill>
                <a:latin typeface="Frutiger LT Pro 57 Condensed" panose="020B0606020204020204" pitchFamily="34" charset="0"/>
              </a:rPr>
              <a:t>.</a:t>
            </a:r>
            <a:endParaRPr lang="en-US" sz="1800" i="0" u="none" strike="noStrike" baseline="0" dirty="0">
              <a:solidFill>
                <a:srgbClr val="0070C0"/>
              </a:solidFill>
              <a:latin typeface="Frutiger LT Pro 57 Condensed" panose="020B0606020204020204" pitchFamily="34" charset="0"/>
            </a:endParaRPr>
          </a:p>
        </p:txBody>
      </p:sp>
      <p:sp>
        <p:nvSpPr>
          <p:cNvPr id="5" name="TextBox 4">
            <a:extLst>
              <a:ext uri="{FF2B5EF4-FFF2-40B4-BE49-F238E27FC236}">
                <a16:creationId xmlns:a16="http://schemas.microsoft.com/office/drawing/2014/main" id="{0FFC7E56-B458-7055-F7FA-5EB97C2F77B6}"/>
              </a:ext>
            </a:extLst>
          </p:cNvPr>
          <p:cNvSpPr txBox="1"/>
          <p:nvPr/>
        </p:nvSpPr>
        <p:spPr>
          <a:xfrm>
            <a:off x="1139600" y="1358273"/>
            <a:ext cx="10370993" cy="646331"/>
          </a:xfrm>
          <a:prstGeom prst="rect">
            <a:avLst/>
          </a:prstGeom>
          <a:noFill/>
        </p:spPr>
        <p:txBody>
          <a:bodyPr wrap="square" rtlCol="0">
            <a:spAutoFit/>
          </a:bodyPr>
          <a:lstStyle/>
          <a:p>
            <a:r>
              <a:rPr lang="en-US">
                <a:solidFill>
                  <a:srgbClr val="0070C0"/>
                </a:solidFill>
                <a:latin typeface="Frutiger LT Pro 57 Condensed" panose="020B0606020204020204" pitchFamily="34" charset="0"/>
              </a:rPr>
              <a:t>For more information on the respective data manager, please see the relevant Guidebook (available at </a:t>
            </a:r>
            <a:r>
              <a:rPr lang="en-US">
                <a:solidFill>
                  <a:srgbClr val="0070C0"/>
                </a:solidFill>
                <a:latin typeface="Frutiger LT Pro 57 Condensed" panose="020B0606020204020204" pitchFamily="34" charset="0"/>
                <a:hlinkClick r:id="rId4"/>
              </a:rPr>
              <a:t>https://www.ipcc-nggip.iges.or.jp/software/index.html</a:t>
            </a:r>
            <a:r>
              <a:rPr lang="en-US">
                <a:solidFill>
                  <a:srgbClr val="0070C0"/>
                </a:solidFill>
                <a:latin typeface="Frutiger LT Pro 57 Condensed" panose="020B0606020204020204" pitchFamily="34" charset="0"/>
              </a:rPr>
              <a:t>)</a:t>
            </a:r>
          </a:p>
        </p:txBody>
      </p:sp>
      <p:pic>
        <p:nvPicPr>
          <p:cNvPr id="3" name="Graphic 2" descr="Lightbulb with solid fill">
            <a:extLst>
              <a:ext uri="{FF2B5EF4-FFF2-40B4-BE49-F238E27FC236}">
                <a16:creationId xmlns:a16="http://schemas.microsoft.com/office/drawing/2014/main" id="{2398E4BD-3FA6-FDBA-D896-85A6ADF0F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964" y="1404615"/>
            <a:ext cx="643636" cy="599989"/>
          </a:xfrm>
          <a:prstGeom prst="rect">
            <a:avLst/>
          </a:prstGeom>
        </p:spPr>
      </p:pic>
      <p:pic>
        <p:nvPicPr>
          <p:cNvPr id="14" name="Picture 13">
            <a:extLst>
              <a:ext uri="{FF2B5EF4-FFF2-40B4-BE49-F238E27FC236}">
                <a16:creationId xmlns:a16="http://schemas.microsoft.com/office/drawing/2014/main" id="{00CB7F2F-DCAB-FBB6-DC40-AD2D53901DB2}"/>
              </a:ext>
            </a:extLst>
          </p:cNvPr>
          <p:cNvPicPr>
            <a:picLocks noChangeAspect="1"/>
          </p:cNvPicPr>
          <p:nvPr/>
        </p:nvPicPr>
        <p:blipFill>
          <a:blip r:embed="rId7"/>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6F8407F2-8B20-053A-7D12-50C892E30CAF}"/>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751BD-3678-DA4C-530D-B3594363668E}"/>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Data Managers - AFOLU</a:t>
            </a:r>
            <a:endParaRPr lang="en-GB" sz="3300" b="1" i="1">
              <a:solidFill>
                <a:srgbClr val="990002"/>
              </a:solidFill>
              <a:effectLst>
                <a:outerShdw blurRad="38100" dist="38100" dir="2700000" algn="tl">
                  <a:srgbClr val="000000">
                    <a:alpha val="43137"/>
                  </a:srgbClr>
                </a:outerShdw>
              </a:effectLst>
            </a:endParaRPr>
          </a:p>
        </p:txBody>
      </p:sp>
      <p:pic>
        <p:nvPicPr>
          <p:cNvPr id="4" name="Graphic 3" descr="Award ribbon with star">
            <a:extLst>
              <a:ext uri="{FF2B5EF4-FFF2-40B4-BE49-F238E27FC236}">
                <a16:creationId xmlns:a16="http://schemas.microsoft.com/office/drawing/2014/main" id="{12638DF2-8B86-D9F4-A9E6-E4C9D974C1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pic>
        <p:nvPicPr>
          <p:cNvPr id="6" name="Graphic 5" descr="Lightbulb with solid fill">
            <a:extLst>
              <a:ext uri="{FF2B5EF4-FFF2-40B4-BE49-F238E27FC236}">
                <a16:creationId xmlns:a16="http://schemas.microsoft.com/office/drawing/2014/main" id="{68755922-C20D-A896-0491-1E30778E3E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584" y="6101128"/>
            <a:ext cx="563016" cy="599989"/>
          </a:xfrm>
          <a:prstGeom prst="rect">
            <a:avLst/>
          </a:prstGeom>
        </p:spPr>
      </p:pic>
      <p:sp>
        <p:nvSpPr>
          <p:cNvPr id="7" name="TextBox 6">
            <a:extLst>
              <a:ext uri="{FF2B5EF4-FFF2-40B4-BE49-F238E27FC236}">
                <a16:creationId xmlns:a16="http://schemas.microsoft.com/office/drawing/2014/main" id="{E80374D4-87F2-FFC6-33B2-F1081F595401}"/>
              </a:ext>
            </a:extLst>
          </p:cNvPr>
          <p:cNvSpPr txBox="1"/>
          <p:nvPr/>
        </p:nvSpPr>
        <p:spPr>
          <a:xfrm>
            <a:off x="1139600" y="6101128"/>
            <a:ext cx="9720000" cy="646331"/>
          </a:xfrm>
          <a:prstGeom prst="rect">
            <a:avLst/>
          </a:prstGeom>
          <a:solidFill>
            <a:schemeClr val="bg1"/>
          </a:solidFill>
        </p:spPr>
        <p:txBody>
          <a:bodyPr wrap="square" rtlCol="0">
            <a:spAutoFit/>
          </a:bodyPr>
          <a:lstStyle/>
          <a:p>
            <a:r>
              <a:rPr lang="en-US" dirty="0">
                <a:solidFill>
                  <a:srgbClr val="0070C0"/>
                </a:solidFill>
                <a:latin typeface="Frutiger LT Pro 57 Condensed" panose="020B0606020204020204" pitchFamily="34" charset="0"/>
              </a:rPr>
              <a:t>Users may instead access any of the AFOLU Managers by clicking the relevant button at the bottom of the right-hand side of the relevant calculation worksheet .</a:t>
            </a:r>
          </a:p>
        </p:txBody>
      </p:sp>
    </p:spTree>
    <p:extLst>
      <p:ext uri="{BB962C8B-B14F-4D97-AF65-F5344CB8AC3E}">
        <p14:creationId xmlns:p14="http://schemas.microsoft.com/office/powerpoint/2010/main" val="5493011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21D5A-12AD-B65F-5CC4-BD27FCBA446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1614072-4E3D-F7D8-9A01-B3A9512E31E4}"/>
              </a:ext>
            </a:extLst>
          </p:cNvPr>
          <p:cNvSpPr txBox="1"/>
          <p:nvPr/>
        </p:nvSpPr>
        <p:spPr>
          <a:xfrm>
            <a:off x="330357" y="2613392"/>
            <a:ext cx="11520000" cy="2046714"/>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a:t>
            </a:r>
          </a:p>
          <a:p>
            <a:pPr marL="0" lvl="1" algn="just">
              <a:spcBef>
                <a:spcPts val="300"/>
              </a:spcBef>
              <a:spcAft>
                <a:spcPts val="300"/>
              </a:spcAft>
            </a:pPr>
            <a:endParaRPr lang="en-US" sz="9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b="1" dirty="0">
                <a:solidFill>
                  <a:srgbClr val="0070C0"/>
                </a:solidFill>
                <a:latin typeface="+mj-lt"/>
              </a:rPr>
              <a:t>Waste manager: </a:t>
            </a:r>
            <a:r>
              <a:rPr lang="en-US" sz="1800" b="0" i="0" u="none" strike="noStrike" baseline="0" dirty="0">
                <a:solidFill>
                  <a:srgbClr val="0070C0"/>
                </a:solidFill>
                <a:latin typeface="Frutiger LT Pro 57 Condensed" panose="020B0606020204020204" pitchFamily="34" charset="0"/>
              </a:rPr>
              <a:t>This menu item opens a dialog window which allows managing waste categories and associated waste types by decomposability class. For each waste type the following information is associated: DOC/</a:t>
            </a:r>
            <a:r>
              <a:rPr lang="en-US" sz="1800" b="0" i="0" u="none" strike="noStrike" baseline="0" dirty="0" err="1">
                <a:solidFill>
                  <a:srgbClr val="0070C0"/>
                </a:solidFill>
                <a:latin typeface="Frutiger LT Pro 57 Condensed" panose="020B0606020204020204" pitchFamily="34" charset="0"/>
              </a:rPr>
              <a:t>DOCf</a:t>
            </a:r>
            <a:r>
              <a:rPr lang="en-US" sz="1800" b="0" i="0" u="none" strike="noStrike" baseline="0" dirty="0">
                <a:solidFill>
                  <a:srgbClr val="0070C0"/>
                </a:solidFill>
                <a:latin typeface="Frutiger LT Pro 57 Condensed" panose="020B0606020204020204" pitchFamily="34" charset="0"/>
              </a:rPr>
              <a:t>/DM content/C in DM/Fossil C in DM</a:t>
            </a:r>
            <a:r>
              <a:rPr lang="en-US" sz="1800" i="0" u="none" strike="noStrike" baseline="0" dirty="0">
                <a:solidFill>
                  <a:srgbClr val="0070C0"/>
                </a:solidFill>
                <a:latin typeface="Frutiger LT Pro 57 Condensed" panose="020B0606020204020204" pitchFamily="34" charset="0"/>
              </a:rPr>
              <a:t>. All IPCC default waste types are listed in it; in addition, the user can enter its own user-specific waste types together with relevant data required by the Fuel Manager.</a:t>
            </a:r>
          </a:p>
        </p:txBody>
      </p:sp>
      <p:sp>
        <p:nvSpPr>
          <p:cNvPr id="5" name="TextBox 4">
            <a:extLst>
              <a:ext uri="{FF2B5EF4-FFF2-40B4-BE49-F238E27FC236}">
                <a16:creationId xmlns:a16="http://schemas.microsoft.com/office/drawing/2014/main" id="{C55EBF67-9E88-52B8-82CC-A79330A87AA2}"/>
              </a:ext>
            </a:extLst>
          </p:cNvPr>
          <p:cNvSpPr txBox="1"/>
          <p:nvPr/>
        </p:nvSpPr>
        <p:spPr>
          <a:xfrm>
            <a:off x="1485007" y="1630316"/>
            <a:ext cx="9435838" cy="646331"/>
          </a:xfrm>
          <a:prstGeom prst="rect">
            <a:avLst/>
          </a:prstGeom>
          <a:noFill/>
        </p:spPr>
        <p:txBody>
          <a:bodyPr wrap="square" rtlCol="0">
            <a:spAutoFit/>
          </a:bodyPr>
          <a:lstStyle/>
          <a:p>
            <a:r>
              <a:rPr lang="en-US">
                <a:solidFill>
                  <a:srgbClr val="0070C0"/>
                </a:solidFill>
                <a:latin typeface="Frutiger LT Pro 57 Condensed" panose="020B0606020204020204" pitchFamily="34" charset="0"/>
              </a:rPr>
              <a:t>For more information on this data manager, please see the relevant Guidebook (available at </a:t>
            </a:r>
            <a:r>
              <a:rPr lang="en-US">
                <a:solidFill>
                  <a:srgbClr val="0070C0"/>
                </a:solidFill>
                <a:latin typeface="Frutiger LT Pro 57 Condensed" panose="020B0606020204020204" pitchFamily="34" charset="0"/>
                <a:hlinkClick r:id="rId2"/>
              </a:rPr>
              <a:t>https://www.ipcc-nggip.iges.or.jp/software/index.html</a:t>
            </a:r>
            <a:r>
              <a:rPr lang="en-US">
                <a:solidFill>
                  <a:srgbClr val="0070C0"/>
                </a:solidFill>
                <a:latin typeface="Frutiger LT Pro 57 Condensed" panose="020B0606020204020204" pitchFamily="34" charset="0"/>
              </a:rPr>
              <a:t>).</a:t>
            </a:r>
          </a:p>
        </p:txBody>
      </p:sp>
      <p:pic>
        <p:nvPicPr>
          <p:cNvPr id="3" name="Graphic 2" descr="Lightbulb with solid fill">
            <a:extLst>
              <a:ext uri="{FF2B5EF4-FFF2-40B4-BE49-F238E27FC236}">
                <a16:creationId xmlns:a16="http://schemas.microsoft.com/office/drawing/2014/main" id="{CFF20AAD-C48C-DB49-07E0-C5A3286031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991" y="1510321"/>
            <a:ext cx="563016" cy="599989"/>
          </a:xfrm>
          <a:prstGeom prst="rect">
            <a:avLst/>
          </a:prstGeom>
        </p:spPr>
      </p:pic>
      <p:pic>
        <p:nvPicPr>
          <p:cNvPr id="14" name="Picture 13">
            <a:extLst>
              <a:ext uri="{FF2B5EF4-FFF2-40B4-BE49-F238E27FC236}">
                <a16:creationId xmlns:a16="http://schemas.microsoft.com/office/drawing/2014/main" id="{D7EAF421-3889-0479-7644-4006FEB736C5}"/>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3A4272A3-F3EE-C602-44C2-0527D90C9A50}"/>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9423D3-B375-56CB-12E7-979C56B76032}"/>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Data Managers - Waste</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09C0D0FA-6184-6369-E96C-FC7E0181BAE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pic>
        <p:nvPicPr>
          <p:cNvPr id="6" name="Graphic 5" descr="Lightbulb with solid fill">
            <a:extLst>
              <a:ext uri="{FF2B5EF4-FFF2-40B4-BE49-F238E27FC236}">
                <a16:creationId xmlns:a16="http://schemas.microsoft.com/office/drawing/2014/main" id="{9174B680-6869-821B-F850-CDF8A21A8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000" y="5447715"/>
            <a:ext cx="563016" cy="599989"/>
          </a:xfrm>
          <a:prstGeom prst="rect">
            <a:avLst/>
          </a:prstGeom>
        </p:spPr>
      </p:pic>
      <p:sp>
        <p:nvSpPr>
          <p:cNvPr id="7" name="TextBox 6">
            <a:extLst>
              <a:ext uri="{FF2B5EF4-FFF2-40B4-BE49-F238E27FC236}">
                <a16:creationId xmlns:a16="http://schemas.microsoft.com/office/drawing/2014/main" id="{713AA986-2614-C941-4169-83A2BB602948}"/>
              </a:ext>
            </a:extLst>
          </p:cNvPr>
          <p:cNvSpPr txBox="1"/>
          <p:nvPr/>
        </p:nvSpPr>
        <p:spPr>
          <a:xfrm>
            <a:off x="1283016" y="5447715"/>
            <a:ext cx="9720000" cy="923330"/>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Users may instead access the Waste Type Manager by clicking the relevant button in the </a:t>
            </a:r>
            <a:r>
              <a:rPr lang="en-US" i="1" dirty="0">
                <a:solidFill>
                  <a:srgbClr val="0070C0"/>
                </a:solidFill>
                <a:latin typeface="Frutiger LT Pro 57 Condensed" panose="020B0606020204020204" pitchFamily="34" charset="0"/>
              </a:rPr>
              <a:t>Parameter</a:t>
            </a:r>
            <a:r>
              <a:rPr lang="en-US" dirty="0">
                <a:solidFill>
                  <a:srgbClr val="0070C0"/>
                </a:solidFill>
                <a:latin typeface="Frutiger LT Pro 57 Condensed" panose="020B0606020204020204" pitchFamily="34" charset="0"/>
              </a:rPr>
              <a:t> worksheet of Category 4.A or at the bottom of the right-hand side of the relevant calculation worksheet for categories 4.B and 4.C.</a:t>
            </a:r>
          </a:p>
        </p:txBody>
      </p:sp>
    </p:spTree>
    <p:extLst>
      <p:ext uri="{BB962C8B-B14F-4D97-AF65-F5344CB8AC3E}">
        <p14:creationId xmlns:p14="http://schemas.microsoft.com/office/powerpoint/2010/main" val="34530141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Worksheets Menu</a:t>
            </a:r>
          </a:p>
        </p:txBody>
      </p:sp>
    </p:spTree>
    <p:extLst>
      <p:ext uri="{BB962C8B-B14F-4D97-AF65-F5344CB8AC3E}">
        <p14:creationId xmlns:p14="http://schemas.microsoft.com/office/powerpoint/2010/main" val="27291750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4E751-B4A4-D545-F833-6EA77CA9DAB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71387D9-5FE8-DAA3-6114-8A8E5074EB42}"/>
              </a:ext>
            </a:extLst>
          </p:cNvPr>
          <p:cNvSpPr txBox="1"/>
          <p:nvPr/>
        </p:nvSpPr>
        <p:spPr>
          <a:xfrm>
            <a:off x="556873" y="1297287"/>
            <a:ext cx="10800000" cy="5114221"/>
          </a:xfrm>
          <a:prstGeom prst="rect">
            <a:avLst/>
          </a:prstGeom>
          <a:noFill/>
        </p:spPr>
        <p:txBody>
          <a:bodyPr wrap="square">
            <a:spAutoFit/>
          </a:bodyPr>
          <a:lstStyle/>
          <a:p>
            <a:pPr>
              <a:lnSpc>
                <a:spcPct val="90000"/>
              </a:lnSpc>
              <a:spcBef>
                <a:spcPts val="1000"/>
              </a:spcBef>
            </a:pPr>
            <a:r>
              <a:rPr lang="en-US" dirty="0">
                <a:solidFill>
                  <a:srgbClr val="0070C0"/>
                </a:solidFill>
                <a:latin typeface="+mj-lt"/>
              </a:rPr>
              <a:t>This menu item displays the calculation worksheets as defined in the </a:t>
            </a:r>
            <a:r>
              <a:rPr lang="en-US" b="1" i="1" u="sng" dirty="0">
                <a:solidFill>
                  <a:srgbClr val="0070C0"/>
                </a:solidFill>
                <a:latin typeface="+mj-lt"/>
              </a:rPr>
              <a:t>2006 IPCC Guidelines</a:t>
            </a:r>
            <a:r>
              <a:rPr lang="en-US" dirty="0">
                <a:solidFill>
                  <a:srgbClr val="0070C0"/>
                </a:solidFill>
                <a:latin typeface="+mj-lt"/>
              </a:rPr>
              <a:t>, and, where applicable, the </a:t>
            </a:r>
            <a:r>
              <a:rPr lang="en-US" sz="1700" b="1" i="1" dirty="0">
                <a:solidFill>
                  <a:srgbClr val="7030A0"/>
                </a:solidFill>
                <a:latin typeface="Frutiger LT Pro 57 Condensed" panose="020B0606020204020204" pitchFamily="34" charset="0"/>
                <a:hlinkClick r:id="rId2">
                  <a:extLst>
                    <a:ext uri="{A12FA001-AC4F-418D-AE19-62706E023703}">
                      <ahyp:hlinkClr xmlns:ahyp="http://schemas.microsoft.com/office/drawing/2018/hyperlinkcolor" val="tx"/>
                    </a:ext>
                  </a:extLst>
                </a:hlinkClick>
              </a:rPr>
              <a:t>Wetlands Supplement</a:t>
            </a:r>
            <a:r>
              <a:rPr lang="en-US" sz="1700" b="1" dirty="0">
                <a:solidFill>
                  <a:srgbClr val="7030A0"/>
                </a:solidFill>
                <a:latin typeface="Frutiger LT Pro 57 Condensed" panose="020B0606020204020204" pitchFamily="34" charset="0"/>
              </a:rPr>
              <a:t> </a:t>
            </a:r>
            <a:r>
              <a:rPr lang="en-US" dirty="0">
                <a:solidFill>
                  <a:srgbClr val="0070C0"/>
                </a:solidFill>
                <a:latin typeface="+mj-lt"/>
              </a:rPr>
              <a:t>and the </a:t>
            </a:r>
            <a:r>
              <a:rPr lang="en-US" b="1" i="1" dirty="0">
                <a:solidFill>
                  <a:srgbClr val="F533D9"/>
                </a:solidFill>
                <a:latin typeface="+mj-lt"/>
                <a:hlinkClick r:id="rId3">
                  <a:extLst>
                    <a:ext uri="{A12FA001-AC4F-418D-AE19-62706E023703}">
                      <ahyp:hlinkClr xmlns:ahyp="http://schemas.microsoft.com/office/drawing/2018/hyperlinkcolor" val="tx"/>
                    </a:ext>
                  </a:extLst>
                </a:hlinkClick>
              </a:rPr>
              <a:t>2019 Refinement</a:t>
            </a:r>
            <a:r>
              <a:rPr lang="en-US" dirty="0">
                <a:solidFill>
                  <a:srgbClr val="F533D9"/>
                </a:solidFill>
                <a:latin typeface="+mj-lt"/>
              </a:rPr>
              <a:t>.</a:t>
            </a: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r>
              <a:rPr lang="en-US" dirty="0">
                <a:solidFill>
                  <a:srgbClr val="0070C0"/>
                </a:solidFill>
                <a:latin typeface="+mn-lt"/>
              </a:rPr>
              <a:t>Typically, the </a:t>
            </a:r>
            <a:r>
              <a:rPr lang="en-US" i="1" dirty="0">
                <a:solidFill>
                  <a:srgbClr val="0070C0"/>
                </a:solidFill>
                <a:latin typeface="+mn-lt"/>
              </a:rPr>
              <a:t>Software </a:t>
            </a:r>
            <a:r>
              <a:rPr lang="en-US" dirty="0">
                <a:solidFill>
                  <a:srgbClr val="0070C0"/>
                </a:solidFill>
                <a:latin typeface="+mn-lt"/>
              </a:rPr>
              <a:t> already displays the worksheets, and it is not necessary to use this menu function. </a:t>
            </a:r>
          </a:p>
          <a:p>
            <a:pPr>
              <a:lnSpc>
                <a:spcPct val="90000"/>
              </a:lnSpc>
              <a:spcBef>
                <a:spcPts val="1000"/>
              </a:spcBef>
            </a:pPr>
            <a:r>
              <a:rPr lang="en-US" dirty="0">
                <a:solidFill>
                  <a:srgbClr val="0070C0"/>
                </a:solidFill>
                <a:latin typeface="+mn-lt"/>
              </a:rPr>
              <a:t>If you log in and do not see the worksheets, check in </a:t>
            </a:r>
            <a:r>
              <a:rPr lang="en-US" b="1" dirty="0">
                <a:solidFill>
                  <a:srgbClr val="0070C0"/>
                </a:solidFill>
                <a:highlight>
                  <a:srgbClr val="E9EDF4"/>
                </a:highlight>
                <a:latin typeface="+mn-lt"/>
                <a:hlinkClick r:id="rId4" action="ppaction://hlinksldjump"/>
              </a:rPr>
              <a:t>Application Menu - Preferences</a:t>
            </a:r>
            <a:r>
              <a:rPr lang="en-US" b="1" dirty="0">
                <a:solidFill>
                  <a:srgbClr val="0070C0"/>
                </a:solidFill>
                <a:highlight>
                  <a:srgbClr val="E9EDF4"/>
                </a:highlight>
                <a:latin typeface="+mn-lt"/>
              </a:rPr>
              <a:t> </a:t>
            </a:r>
            <a:r>
              <a:rPr lang="en-US" b="1" dirty="0">
                <a:solidFill>
                  <a:srgbClr val="0070C0"/>
                </a:solidFill>
                <a:latin typeface="+mn-lt"/>
              </a:rPr>
              <a:t> </a:t>
            </a:r>
            <a:r>
              <a:rPr lang="en-US" dirty="0">
                <a:solidFill>
                  <a:srgbClr val="0070C0"/>
                </a:solidFill>
                <a:latin typeface="+mn-lt"/>
              </a:rPr>
              <a:t>to see if you have checked open worksheets window after login.  If this is unchecked in preferences, then selecting Worksheets from main menu will open the window containing the worksheets.</a:t>
            </a:r>
          </a:p>
          <a:p>
            <a:pPr>
              <a:lnSpc>
                <a:spcPct val="90000"/>
              </a:lnSpc>
              <a:spcBef>
                <a:spcPts val="1000"/>
              </a:spcBef>
            </a:pPr>
            <a:r>
              <a:rPr lang="en-US" dirty="0">
                <a:solidFill>
                  <a:srgbClr val="0070C0"/>
                </a:solidFill>
                <a:latin typeface="+mn-lt"/>
              </a:rPr>
              <a:t>If</a:t>
            </a:r>
            <a:r>
              <a:rPr lang="en-US" b="1" dirty="0">
                <a:solidFill>
                  <a:srgbClr val="0070C0"/>
                </a:solidFill>
                <a:latin typeface="+mn-lt"/>
              </a:rPr>
              <a:t> </a:t>
            </a:r>
            <a:r>
              <a:rPr lang="en-US" dirty="0">
                <a:solidFill>
                  <a:srgbClr val="0070C0"/>
                </a:solidFill>
                <a:latin typeface="+mn-lt"/>
              </a:rPr>
              <a:t>you have checked the box “Open worksheets window after login”, you will not need to select Worksheets from the main menu.</a:t>
            </a:r>
          </a:p>
        </p:txBody>
      </p:sp>
      <p:sp>
        <p:nvSpPr>
          <p:cNvPr id="13" name="TextBox 12">
            <a:extLst>
              <a:ext uri="{FF2B5EF4-FFF2-40B4-BE49-F238E27FC236}">
                <a16:creationId xmlns:a16="http://schemas.microsoft.com/office/drawing/2014/main" id="{E47F3A01-B06D-3371-D2B3-7C4B4A8764A1}"/>
              </a:ext>
            </a:extLst>
          </p:cNvPr>
          <p:cNvSpPr txBox="1"/>
          <p:nvPr/>
        </p:nvSpPr>
        <p:spPr>
          <a:xfrm>
            <a:off x="8395854" y="3105446"/>
            <a:ext cx="3460145" cy="615553"/>
          </a:xfrm>
          <a:prstGeom prst="rect">
            <a:avLst/>
          </a:prstGeom>
          <a:noFill/>
        </p:spPr>
        <p:txBody>
          <a:bodyPr wrap="square" rtlCol="0">
            <a:spAutoFit/>
          </a:bodyPr>
          <a:lstStyle/>
          <a:p>
            <a:pPr algn="ctr"/>
            <a:r>
              <a:rPr lang="en-US" sz="1700">
                <a:solidFill>
                  <a:srgbClr val="0070C0"/>
                </a:solidFill>
                <a:latin typeface="+mj-lt"/>
              </a:rPr>
              <a:t>See next slides for detailed information on the list of Worksheets</a:t>
            </a:r>
            <a:endParaRPr lang="en-US" sz="1700">
              <a:solidFill>
                <a:srgbClr val="0070C0"/>
              </a:solidFill>
            </a:endParaRPr>
          </a:p>
        </p:txBody>
      </p:sp>
      <p:pic>
        <p:nvPicPr>
          <p:cNvPr id="8" name="Picture 7">
            <a:extLst>
              <a:ext uri="{FF2B5EF4-FFF2-40B4-BE49-F238E27FC236}">
                <a16:creationId xmlns:a16="http://schemas.microsoft.com/office/drawing/2014/main" id="{ECA955E8-5896-CCCF-2549-F7998570908C}"/>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4F0F994E-562C-9C83-F6AA-348AD5024715}"/>
              </a:ext>
            </a:extLst>
          </p:cNvPr>
          <p:cNvSpPr/>
          <p:nvPr/>
        </p:nvSpPr>
        <p:spPr>
          <a:xfrm>
            <a:off x="5327303" y="808211"/>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mputer screen shot of a blue box&#10;&#10;Description automatically generated">
            <a:extLst>
              <a:ext uri="{FF2B5EF4-FFF2-40B4-BE49-F238E27FC236}">
                <a16:creationId xmlns:a16="http://schemas.microsoft.com/office/drawing/2014/main" id="{E44024F0-AAC5-A8E9-4153-7AF7C3BEE4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827" y="2109608"/>
            <a:ext cx="7440082" cy="2441793"/>
          </a:xfrm>
          <a:prstGeom prst="rect">
            <a:avLst/>
          </a:prstGeom>
          <a:ln w="3175">
            <a:solidFill>
              <a:schemeClr val="tx1"/>
            </a:solidFill>
          </a:ln>
        </p:spPr>
      </p:pic>
      <p:sp>
        <p:nvSpPr>
          <p:cNvPr id="4" name="Rectangle 3">
            <a:extLst>
              <a:ext uri="{FF2B5EF4-FFF2-40B4-BE49-F238E27FC236}">
                <a16:creationId xmlns:a16="http://schemas.microsoft.com/office/drawing/2014/main" id="{5478566D-27D4-43CF-023B-E48E76433602}"/>
              </a:ext>
            </a:extLst>
          </p:cNvPr>
          <p:cNvSpPr/>
          <p:nvPr/>
        </p:nvSpPr>
        <p:spPr>
          <a:xfrm>
            <a:off x="2362431" y="2090558"/>
            <a:ext cx="360000" cy="18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F5EA24-82D2-2C84-9583-9860AFD9F736}"/>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Worksheets Menu</a:t>
            </a:r>
            <a:endParaRPr lang="en-GB" sz="3300" b="1" i="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8EF80E00-8511-8473-5B5E-B0D9E7C87E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964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72D00-53A8-F684-5ECE-A1D136D6B3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F37644-C5C2-A213-F044-FF0A8344ABD8}"/>
              </a:ext>
            </a:extLst>
          </p:cNvPr>
          <p:cNvPicPr>
            <a:picLocks noChangeAspect="1"/>
          </p:cNvPicPr>
          <p:nvPr/>
        </p:nvPicPr>
        <p:blipFill rotWithShape="1">
          <a:blip r:embed="rId3"/>
          <a:srcRect b="3637"/>
          <a:stretch/>
        </p:blipFill>
        <p:spPr>
          <a:xfrm>
            <a:off x="1524000" y="1011284"/>
            <a:ext cx="9144000" cy="4956409"/>
          </a:xfrm>
          <a:prstGeom prst="rect">
            <a:avLst/>
          </a:prstGeom>
        </p:spPr>
      </p:pic>
      <p:grpSp>
        <p:nvGrpSpPr>
          <p:cNvPr id="20" name="Group 19">
            <a:extLst>
              <a:ext uri="{FF2B5EF4-FFF2-40B4-BE49-F238E27FC236}">
                <a16:creationId xmlns:a16="http://schemas.microsoft.com/office/drawing/2014/main" id="{ECCE06C8-B110-E464-A332-52BD8EFBF3E5}"/>
              </a:ext>
            </a:extLst>
          </p:cNvPr>
          <p:cNvGrpSpPr/>
          <p:nvPr/>
        </p:nvGrpSpPr>
        <p:grpSpPr>
          <a:xfrm>
            <a:off x="4092253" y="306293"/>
            <a:ext cx="4815766" cy="2754940"/>
            <a:chOff x="4092253" y="306293"/>
            <a:chExt cx="4815766" cy="2754940"/>
          </a:xfrm>
        </p:grpSpPr>
        <p:sp>
          <p:nvSpPr>
            <p:cNvPr id="14" name="Speech Bubble: Rectangle with Corners Rounded 13">
              <a:extLst>
                <a:ext uri="{FF2B5EF4-FFF2-40B4-BE49-F238E27FC236}">
                  <a16:creationId xmlns:a16="http://schemas.microsoft.com/office/drawing/2014/main" id="{69A1B4CB-2D86-7403-7FBF-5E14E7E9D70C}"/>
                </a:ext>
              </a:extLst>
            </p:cNvPr>
            <p:cNvSpPr/>
            <p:nvPr/>
          </p:nvSpPr>
          <p:spPr>
            <a:xfrm>
              <a:off x="6262269" y="306293"/>
              <a:ext cx="2645750" cy="612648"/>
            </a:xfrm>
            <a:prstGeom prst="wedgeRoundRectCallout">
              <a:avLst>
                <a:gd name="adj1" fmla="val -123085"/>
                <a:gd name="adj2" fmla="val 204016"/>
                <a:gd name="adj3" fmla="val 16667"/>
              </a:avLst>
            </a:prstGeom>
            <a:solidFill>
              <a:schemeClr val="bg1">
                <a:alpha val="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Default or User-defined process/technology</a:t>
              </a:r>
            </a:p>
          </p:txBody>
        </p:sp>
        <p:sp>
          <p:nvSpPr>
            <p:cNvPr id="16" name="Rectangle: Rounded Corners 15">
              <a:extLst>
                <a:ext uri="{FF2B5EF4-FFF2-40B4-BE49-F238E27FC236}">
                  <a16:creationId xmlns:a16="http://schemas.microsoft.com/office/drawing/2014/main" id="{B0A85D29-79B5-2A42-79D2-66C4C43DD57A}"/>
                </a:ext>
              </a:extLst>
            </p:cNvPr>
            <p:cNvSpPr/>
            <p:nvPr/>
          </p:nvSpPr>
          <p:spPr>
            <a:xfrm>
              <a:off x="4092253" y="1861652"/>
              <a:ext cx="1134919" cy="1199581"/>
            </a:xfrm>
            <a:prstGeom prst="roundRect">
              <a:avLst/>
            </a:prstGeom>
            <a:solidFill>
              <a:schemeClr val="accent1">
                <a:alpha val="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1D392880-2E10-7BE0-8C34-E96ABF8EE69E}"/>
              </a:ext>
            </a:extLst>
          </p:cNvPr>
          <p:cNvGrpSpPr/>
          <p:nvPr/>
        </p:nvGrpSpPr>
        <p:grpSpPr>
          <a:xfrm>
            <a:off x="2184907" y="255157"/>
            <a:ext cx="3445805" cy="1164912"/>
            <a:chOff x="2184907" y="255157"/>
            <a:chExt cx="3445805" cy="1164912"/>
          </a:xfrm>
        </p:grpSpPr>
        <p:sp>
          <p:nvSpPr>
            <p:cNvPr id="8" name="Speech Bubble: Rectangle with Corners Rounded 7">
              <a:extLst>
                <a:ext uri="{FF2B5EF4-FFF2-40B4-BE49-F238E27FC236}">
                  <a16:creationId xmlns:a16="http://schemas.microsoft.com/office/drawing/2014/main" id="{2A3D3DAA-750D-E8F1-221E-DCE80B8146B2}"/>
                </a:ext>
              </a:extLst>
            </p:cNvPr>
            <p:cNvSpPr/>
            <p:nvPr/>
          </p:nvSpPr>
          <p:spPr>
            <a:xfrm>
              <a:off x="2184907" y="255157"/>
              <a:ext cx="2084727" cy="612648"/>
            </a:xfrm>
            <a:prstGeom prst="wedgeRoundRectCallout">
              <a:avLst>
                <a:gd name="adj1" fmla="val -4373"/>
                <a:gd name="adj2" fmla="val 94336"/>
                <a:gd name="adj3" fmla="val 16667"/>
              </a:avLst>
            </a:prstGeom>
            <a:solidFill>
              <a:schemeClr val="bg1">
                <a:alpha val="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Worksheets</a:t>
              </a:r>
            </a:p>
          </p:txBody>
        </p:sp>
        <p:sp>
          <p:nvSpPr>
            <p:cNvPr id="10" name="Rectangle: Rounded Corners 9">
              <a:extLst>
                <a:ext uri="{FF2B5EF4-FFF2-40B4-BE49-F238E27FC236}">
                  <a16:creationId xmlns:a16="http://schemas.microsoft.com/office/drawing/2014/main" id="{D13B08B1-23A4-CAA7-0B6B-A279E0653920}"/>
                </a:ext>
              </a:extLst>
            </p:cNvPr>
            <p:cNvSpPr/>
            <p:nvPr/>
          </p:nvSpPr>
          <p:spPr>
            <a:xfrm>
              <a:off x="3009817" y="1229788"/>
              <a:ext cx="2620895" cy="190281"/>
            </a:xfrm>
            <a:prstGeom prst="roundRect">
              <a:avLst/>
            </a:prstGeom>
            <a:solidFill>
              <a:schemeClr val="accent1">
                <a:alpha val="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79303B05-1F5F-71F9-73DF-812D717E108D}"/>
              </a:ext>
            </a:extLst>
          </p:cNvPr>
          <p:cNvGrpSpPr/>
          <p:nvPr/>
        </p:nvGrpSpPr>
        <p:grpSpPr>
          <a:xfrm>
            <a:off x="5901671" y="320826"/>
            <a:ext cx="5709375" cy="2773264"/>
            <a:chOff x="5830330" y="287973"/>
            <a:chExt cx="5709375" cy="2773264"/>
          </a:xfrm>
        </p:grpSpPr>
        <p:sp>
          <p:nvSpPr>
            <p:cNvPr id="11" name="Rectangle: Rounded Corners 10">
              <a:extLst>
                <a:ext uri="{FF2B5EF4-FFF2-40B4-BE49-F238E27FC236}">
                  <a16:creationId xmlns:a16="http://schemas.microsoft.com/office/drawing/2014/main" id="{0D76FA29-B62B-F699-260A-428967380DC5}"/>
                </a:ext>
              </a:extLst>
            </p:cNvPr>
            <p:cNvSpPr/>
            <p:nvPr/>
          </p:nvSpPr>
          <p:spPr>
            <a:xfrm>
              <a:off x="5830330" y="1808622"/>
              <a:ext cx="1970137" cy="1252615"/>
            </a:xfrm>
            <a:prstGeom prst="roundRect">
              <a:avLst/>
            </a:prstGeom>
            <a:solidFill>
              <a:schemeClr val="accent1">
                <a:alpha val="0"/>
              </a:schemeClr>
            </a:solidFill>
            <a:ln w="1905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Rectangle with Corners Rounded 11">
              <a:extLst>
                <a:ext uri="{FF2B5EF4-FFF2-40B4-BE49-F238E27FC236}">
                  <a16:creationId xmlns:a16="http://schemas.microsoft.com/office/drawing/2014/main" id="{1C65EF84-498A-5E46-C10B-6DB7F79FDCB9}"/>
                </a:ext>
              </a:extLst>
            </p:cNvPr>
            <p:cNvSpPr/>
            <p:nvPr/>
          </p:nvSpPr>
          <p:spPr>
            <a:xfrm>
              <a:off x="8893955" y="287973"/>
              <a:ext cx="2645750" cy="612648"/>
            </a:xfrm>
            <a:prstGeom prst="wedgeRoundRectCallout">
              <a:avLst>
                <a:gd name="adj1" fmla="val -103314"/>
                <a:gd name="adj2" fmla="val 203562"/>
                <a:gd name="adj3" fmla="val 16667"/>
              </a:avLst>
            </a:prstGeom>
            <a:solidFill>
              <a:schemeClr val="bg1">
                <a:alpha val="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Default or User-defined EF &amp; parameters</a:t>
              </a:r>
            </a:p>
          </p:txBody>
        </p:sp>
      </p:grpSp>
      <p:sp>
        <p:nvSpPr>
          <p:cNvPr id="13" name="Title 1">
            <a:extLst>
              <a:ext uri="{FF2B5EF4-FFF2-40B4-BE49-F238E27FC236}">
                <a16:creationId xmlns:a16="http://schemas.microsoft.com/office/drawing/2014/main" id="{E297EEE0-93FE-A390-5292-2AB5B1D321D5}"/>
              </a:ext>
            </a:extLst>
          </p:cNvPr>
          <p:cNvSpPr>
            <a:spLocks noGrp="1"/>
          </p:cNvSpPr>
          <p:nvPr>
            <p:ph type="title"/>
          </p:nvPr>
        </p:nvSpPr>
        <p:spPr>
          <a:xfrm>
            <a:off x="12000" y="5965101"/>
            <a:ext cx="12168000" cy="720000"/>
          </a:xfrm>
        </p:spPr>
        <p:txBody>
          <a:bodyPr>
            <a:normAutofit/>
          </a:bodyPr>
          <a:lstStyle/>
          <a:p>
            <a:pPr defTabSz="914400"/>
            <a:r>
              <a:rPr lang="en-GB" sz="3300" b="1" dirty="0">
                <a:solidFill>
                  <a:srgbClr val="990002"/>
                </a:solidFill>
              </a:rPr>
              <a:t>Calculation Worksheet - Example</a:t>
            </a:r>
          </a:p>
        </p:txBody>
      </p:sp>
      <p:grpSp>
        <p:nvGrpSpPr>
          <p:cNvPr id="17" name="Group 16">
            <a:extLst>
              <a:ext uri="{FF2B5EF4-FFF2-40B4-BE49-F238E27FC236}">
                <a16:creationId xmlns:a16="http://schemas.microsoft.com/office/drawing/2014/main" id="{7FD8533A-AB32-0771-D53A-0DA4917865EA}"/>
              </a:ext>
            </a:extLst>
          </p:cNvPr>
          <p:cNvGrpSpPr/>
          <p:nvPr/>
        </p:nvGrpSpPr>
        <p:grpSpPr>
          <a:xfrm>
            <a:off x="178211" y="246997"/>
            <a:ext cx="2831602" cy="4042199"/>
            <a:chOff x="178211" y="246997"/>
            <a:chExt cx="2831602" cy="4042199"/>
          </a:xfrm>
        </p:grpSpPr>
        <p:sp>
          <p:nvSpPr>
            <p:cNvPr id="4" name="Speech Bubble: Rectangle with Corners Rounded 3">
              <a:extLst>
                <a:ext uri="{FF2B5EF4-FFF2-40B4-BE49-F238E27FC236}">
                  <a16:creationId xmlns:a16="http://schemas.microsoft.com/office/drawing/2014/main" id="{6F5807E1-B3B6-4C17-1D86-23CA11C87904}"/>
                </a:ext>
              </a:extLst>
            </p:cNvPr>
            <p:cNvSpPr/>
            <p:nvPr/>
          </p:nvSpPr>
          <p:spPr>
            <a:xfrm>
              <a:off x="178211" y="246997"/>
              <a:ext cx="1862805" cy="612648"/>
            </a:xfrm>
            <a:prstGeom prst="wedgeRoundRectCallout">
              <a:avLst>
                <a:gd name="adj1" fmla="val 48091"/>
                <a:gd name="adj2" fmla="val 104059"/>
                <a:gd name="adj3" fmla="val 16667"/>
              </a:avLst>
            </a:prstGeom>
            <a:solidFill>
              <a:schemeClr val="bg1">
                <a:alpha val="0"/>
              </a:schemeClr>
            </a:solidFill>
            <a:ln w="19050">
              <a:solidFill>
                <a:srgbClr val="EE8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Categories</a:t>
              </a:r>
            </a:p>
          </p:txBody>
        </p:sp>
        <p:sp>
          <p:nvSpPr>
            <p:cNvPr id="2" name="Rectangle: Rounded Corners 1">
              <a:extLst>
                <a:ext uri="{FF2B5EF4-FFF2-40B4-BE49-F238E27FC236}">
                  <a16:creationId xmlns:a16="http://schemas.microsoft.com/office/drawing/2014/main" id="{E95D5406-25AB-DBB5-3CA7-C1E8C2D8D710}"/>
                </a:ext>
              </a:extLst>
            </p:cNvPr>
            <p:cNvSpPr/>
            <p:nvPr/>
          </p:nvSpPr>
          <p:spPr>
            <a:xfrm>
              <a:off x="1464128" y="1238017"/>
              <a:ext cx="1545685" cy="3051179"/>
            </a:xfrm>
            <a:prstGeom prst="roundRect">
              <a:avLst/>
            </a:prstGeom>
            <a:solidFill>
              <a:schemeClr val="accent1">
                <a:alpha val="0"/>
              </a:schemeClr>
            </a:solidFill>
            <a:ln w="19050">
              <a:solidFill>
                <a:srgbClr val="EE8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E8B20856-5117-9EDB-3AA9-3191C0F37F14}"/>
              </a:ext>
            </a:extLst>
          </p:cNvPr>
          <p:cNvGrpSpPr/>
          <p:nvPr/>
        </p:nvGrpSpPr>
        <p:grpSpPr>
          <a:xfrm>
            <a:off x="3096810" y="270540"/>
            <a:ext cx="3108182" cy="2807123"/>
            <a:chOff x="3203153" y="255157"/>
            <a:chExt cx="3108182" cy="2807123"/>
          </a:xfrm>
        </p:grpSpPr>
        <p:sp>
          <p:nvSpPr>
            <p:cNvPr id="5" name="Speech Bubble: Rectangle with Corners Rounded 4">
              <a:extLst>
                <a:ext uri="{FF2B5EF4-FFF2-40B4-BE49-F238E27FC236}">
                  <a16:creationId xmlns:a16="http://schemas.microsoft.com/office/drawing/2014/main" id="{E404CCB8-8EE4-DA8C-A99A-D2B81DED18F1}"/>
                </a:ext>
              </a:extLst>
            </p:cNvPr>
            <p:cNvSpPr/>
            <p:nvPr/>
          </p:nvSpPr>
          <p:spPr>
            <a:xfrm>
              <a:off x="4448530" y="255157"/>
              <a:ext cx="1862805" cy="604488"/>
            </a:xfrm>
            <a:prstGeom prst="wedgeRoundRectCallout">
              <a:avLst>
                <a:gd name="adj1" fmla="val -70832"/>
                <a:gd name="adj2" fmla="val 218109"/>
                <a:gd name="adj3" fmla="val 16667"/>
              </a:avLst>
            </a:prstGeom>
            <a:solidFill>
              <a:schemeClr val="bg1">
                <a:alpha val="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Sub-divisions</a:t>
              </a:r>
            </a:p>
          </p:txBody>
        </p:sp>
        <p:sp>
          <p:nvSpPr>
            <p:cNvPr id="6" name="Rectangle: Rounded Corners 5">
              <a:extLst>
                <a:ext uri="{FF2B5EF4-FFF2-40B4-BE49-F238E27FC236}">
                  <a16:creationId xmlns:a16="http://schemas.microsoft.com/office/drawing/2014/main" id="{E736A038-7603-B34A-02ED-4C7132E14D09}"/>
                </a:ext>
              </a:extLst>
            </p:cNvPr>
            <p:cNvSpPr/>
            <p:nvPr/>
          </p:nvSpPr>
          <p:spPr>
            <a:xfrm>
              <a:off x="3203153" y="1895552"/>
              <a:ext cx="954346" cy="1166728"/>
            </a:xfrm>
            <a:prstGeom prst="roundRect">
              <a:avLst/>
            </a:prstGeom>
            <a:solidFill>
              <a:schemeClr val="accent1">
                <a:alpha val="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B0D2968E-5563-9F92-7465-B750751AC856}"/>
              </a:ext>
            </a:extLst>
          </p:cNvPr>
          <p:cNvGrpSpPr/>
          <p:nvPr/>
        </p:nvGrpSpPr>
        <p:grpSpPr>
          <a:xfrm>
            <a:off x="5314169" y="1894509"/>
            <a:ext cx="3037855" cy="1935785"/>
            <a:chOff x="5314169" y="1894509"/>
            <a:chExt cx="3037855" cy="1935785"/>
          </a:xfrm>
        </p:grpSpPr>
        <p:sp>
          <p:nvSpPr>
            <p:cNvPr id="7" name="Rectangle: Rounded Corners 6">
              <a:extLst>
                <a:ext uri="{FF2B5EF4-FFF2-40B4-BE49-F238E27FC236}">
                  <a16:creationId xmlns:a16="http://schemas.microsoft.com/office/drawing/2014/main" id="{7A40AB1C-2CE3-7A84-7F6F-4CC8A76F93AC}"/>
                </a:ext>
              </a:extLst>
            </p:cNvPr>
            <p:cNvSpPr/>
            <p:nvPr/>
          </p:nvSpPr>
          <p:spPr>
            <a:xfrm>
              <a:off x="5314169" y="1894509"/>
              <a:ext cx="587502" cy="1199581"/>
            </a:xfrm>
            <a:prstGeom prst="roundRect">
              <a:avLst/>
            </a:prstGeom>
            <a:solidFill>
              <a:schemeClr val="accent1">
                <a:alpha val="0"/>
              </a:scheme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9824C1FF-27E8-9C4B-AE81-AC94F83BC2CB}"/>
                </a:ext>
              </a:extLst>
            </p:cNvPr>
            <p:cNvSpPr/>
            <p:nvPr/>
          </p:nvSpPr>
          <p:spPr>
            <a:xfrm>
              <a:off x="6489219" y="3400719"/>
              <a:ext cx="1862805" cy="429575"/>
            </a:xfrm>
            <a:prstGeom prst="wedgeRoundRectCallout">
              <a:avLst>
                <a:gd name="adj1" fmla="val -81669"/>
                <a:gd name="adj2" fmla="val -122625"/>
                <a:gd name="adj3" fmla="val 16667"/>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Activity Data</a:t>
              </a:r>
            </a:p>
          </p:txBody>
        </p:sp>
      </p:grpSp>
      <p:sp>
        <p:nvSpPr>
          <p:cNvPr id="15" name="Rectangle: Rounded Corners 14">
            <a:extLst>
              <a:ext uri="{FF2B5EF4-FFF2-40B4-BE49-F238E27FC236}">
                <a16:creationId xmlns:a16="http://schemas.microsoft.com/office/drawing/2014/main" id="{44DE2464-907F-10F9-97EB-6EA721CA8219}"/>
              </a:ext>
            </a:extLst>
          </p:cNvPr>
          <p:cNvSpPr/>
          <p:nvPr/>
        </p:nvSpPr>
        <p:spPr>
          <a:xfrm>
            <a:off x="8186534" y="1808618"/>
            <a:ext cx="1862805" cy="1252615"/>
          </a:xfrm>
          <a:prstGeom prst="roundRect">
            <a:avLst/>
          </a:prstGeom>
          <a:solidFill>
            <a:schemeClr val="accent1">
              <a:alpha val="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FA45294A-852D-5729-5D38-B5AFB44744C1}"/>
              </a:ext>
            </a:extLst>
          </p:cNvPr>
          <p:cNvSpPr/>
          <p:nvPr/>
        </p:nvSpPr>
        <p:spPr>
          <a:xfrm>
            <a:off x="9953755" y="3383302"/>
            <a:ext cx="1862805" cy="429575"/>
          </a:xfrm>
          <a:prstGeom prst="wedgeRoundRectCallout">
            <a:avLst>
              <a:gd name="adj1" fmla="val -81669"/>
              <a:gd name="adj2" fmla="val -122625"/>
              <a:gd name="adj3" fmla="val 16667"/>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GHG emissions</a:t>
            </a:r>
          </a:p>
        </p:txBody>
      </p:sp>
      <p:pic>
        <p:nvPicPr>
          <p:cNvPr id="24" name="Graphic 23" descr="Award ribbon with star">
            <a:extLst>
              <a:ext uri="{FF2B5EF4-FFF2-40B4-BE49-F238E27FC236}">
                <a16:creationId xmlns:a16="http://schemas.microsoft.com/office/drawing/2014/main" id="{24C7DC9C-92CD-8B53-3D81-0DD75EC1F2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4277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4E6FA-30C6-358F-926E-46D2B55C6C2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EB38BF8-BB47-AF9B-55DC-4EB1DF1CD9F6}"/>
              </a:ext>
            </a:extLst>
          </p:cNvPr>
          <p:cNvSpPr txBox="1">
            <a:spLocks/>
          </p:cNvSpPr>
          <p:nvPr/>
        </p:nvSpPr>
        <p:spPr>
          <a:xfrm>
            <a:off x="12000" y="225260"/>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Calculation</a:t>
            </a:r>
            <a:r>
              <a:rPr lang="en-GB" sz="3300" b="1">
                <a:solidFill>
                  <a:srgbClr val="990002"/>
                </a:solidFill>
                <a:effectLst>
                  <a:outerShdw blurRad="38100" dist="38100" dir="2700000" algn="tl">
                    <a:srgbClr val="000000">
                      <a:alpha val="43137"/>
                    </a:srgbClr>
                  </a:outerShdw>
                </a:effectLst>
              </a:rPr>
              <a:t> </a:t>
            </a:r>
            <a:r>
              <a:rPr lang="en-GB" sz="3300" b="1">
                <a:solidFill>
                  <a:srgbClr val="990002"/>
                </a:solidFill>
              </a:rPr>
              <a:t>Worksheets</a:t>
            </a:r>
            <a:endParaRPr lang="en-GB" sz="3300" b="1" i="1">
              <a:solidFill>
                <a:srgbClr val="990002"/>
              </a:solidFill>
              <a:highlight>
                <a:srgbClr val="FFFF00"/>
              </a:highlight>
            </a:endParaRPr>
          </a:p>
        </p:txBody>
      </p:sp>
      <p:pic>
        <p:nvPicPr>
          <p:cNvPr id="8" name="Picture 7">
            <a:extLst>
              <a:ext uri="{FF2B5EF4-FFF2-40B4-BE49-F238E27FC236}">
                <a16:creationId xmlns:a16="http://schemas.microsoft.com/office/drawing/2014/main" id="{094F0FAA-316F-D305-320C-8EE039532613}"/>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714D4507-70AA-3D1E-3CCB-3FEBAD17E7FD}"/>
              </a:ext>
            </a:extLst>
          </p:cNvPr>
          <p:cNvSpPr/>
          <p:nvPr/>
        </p:nvSpPr>
        <p:spPr>
          <a:xfrm>
            <a:off x="5327303" y="808211"/>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F062A5-394C-ADE9-9DA1-0201A1111E36}"/>
              </a:ext>
            </a:extLst>
          </p:cNvPr>
          <p:cNvSpPr txBox="1"/>
          <p:nvPr/>
        </p:nvSpPr>
        <p:spPr>
          <a:xfrm>
            <a:off x="336000" y="1449000"/>
            <a:ext cx="11520000" cy="3960000"/>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solidFill>
                  <a:srgbClr val="0070C0"/>
                </a:solidFill>
                <a:latin typeface="+mn-lt"/>
              </a:rPr>
              <a:t>The </a:t>
            </a:r>
            <a:r>
              <a:rPr lang="en-US" sz="2000" i="1" dirty="0">
                <a:solidFill>
                  <a:srgbClr val="0070C0"/>
                </a:solidFill>
                <a:latin typeface="+mn-lt"/>
              </a:rPr>
              <a:t>Software</a:t>
            </a:r>
            <a:r>
              <a:rPr lang="en-US" sz="2000" dirty="0">
                <a:solidFill>
                  <a:srgbClr val="0070C0"/>
                </a:solidFill>
                <a:latin typeface="+mn-lt"/>
              </a:rPr>
              <a:t> has been built to accommodate ALL methods and approaches in the </a:t>
            </a:r>
            <a:r>
              <a:rPr lang="en-US" sz="2000" i="1" dirty="0">
                <a:solidFill>
                  <a:srgbClr val="0070C0"/>
                </a:solidFill>
                <a:latin typeface="+mn-lt"/>
              </a:rPr>
              <a:t>2006 IPCC Guidelines</a:t>
            </a:r>
            <a:r>
              <a:rPr lang="en-US" sz="2000" dirty="0">
                <a:solidFill>
                  <a:srgbClr val="0070C0"/>
                </a:solidFill>
                <a:latin typeface="+mn-lt"/>
              </a:rPr>
              <a:t> and the </a:t>
            </a:r>
            <a:r>
              <a:rPr lang="en-US" sz="2000" i="1" dirty="0">
                <a:solidFill>
                  <a:srgbClr val="7030A0"/>
                </a:solidFill>
                <a:latin typeface="+mn-lt"/>
              </a:rPr>
              <a:t>Wetlands Supplement</a:t>
            </a:r>
            <a:r>
              <a:rPr lang="en-US" sz="2000" dirty="0">
                <a:solidFill>
                  <a:srgbClr val="0070C0"/>
                </a:solidFill>
                <a:latin typeface="+mn-lt"/>
              </a:rPr>
              <a:t>, as well as the </a:t>
            </a:r>
            <a:r>
              <a:rPr lang="en-US" sz="2000" i="1" dirty="0">
                <a:solidFill>
                  <a:srgbClr val="F533D9"/>
                </a:solidFill>
                <a:latin typeface="+mn-lt"/>
              </a:rPr>
              <a:t>2019 Refinement</a:t>
            </a:r>
            <a:r>
              <a:rPr lang="en-US" sz="2000" dirty="0">
                <a:solidFill>
                  <a:srgbClr val="0070C0"/>
                </a:solidFill>
                <a:latin typeface="+mn-lt"/>
              </a:rPr>
              <a:t>, where needed for interoperability. </a:t>
            </a:r>
          </a:p>
          <a:p>
            <a:pPr marL="285750" indent="-285750" algn="just">
              <a:buFont typeface="Arial" panose="020B0604020202020204" pitchFamily="34" charset="0"/>
              <a:buChar char="•"/>
            </a:pPr>
            <a:endParaRPr lang="en-US" sz="2000" dirty="0">
              <a:solidFill>
                <a:srgbClr val="0070C0"/>
              </a:solidFill>
              <a:latin typeface="+mn-lt"/>
            </a:endParaRPr>
          </a:p>
          <a:p>
            <a:pPr marL="285750" indent="-285750" algn="just">
              <a:buFont typeface="Arial" panose="020B0604020202020204" pitchFamily="34" charset="0"/>
              <a:buChar char="•"/>
            </a:pPr>
            <a:r>
              <a:rPr lang="en-US" sz="2000" dirty="0">
                <a:solidFill>
                  <a:srgbClr val="0070C0"/>
                </a:solidFill>
                <a:latin typeface="+mn-lt"/>
              </a:rPr>
              <a:t>The number of worksheets reflects the comprehensiveness of the system; a single inventory generally only use a fraction of these worksheets depending on approaches and methods applied.</a:t>
            </a:r>
          </a:p>
          <a:p>
            <a:pPr marL="285750" indent="-285750" algn="just">
              <a:buFont typeface="Arial" panose="020B0604020202020204" pitchFamily="34" charset="0"/>
              <a:buChar char="•"/>
            </a:pPr>
            <a:endParaRPr lang="en-US" sz="2000" dirty="0">
              <a:solidFill>
                <a:srgbClr val="0070C0"/>
              </a:solidFill>
              <a:latin typeface="+mn-lt"/>
            </a:endParaRPr>
          </a:p>
          <a:p>
            <a:pPr marL="285750" indent="-285750" algn="just">
              <a:buFont typeface="Arial" panose="020B0604020202020204" pitchFamily="34" charset="0"/>
              <a:buChar char="•"/>
            </a:pPr>
            <a:r>
              <a:rPr lang="en-US" sz="2000" dirty="0">
                <a:solidFill>
                  <a:srgbClr val="0070C0"/>
                </a:solidFill>
                <a:latin typeface="+mn-lt"/>
              </a:rPr>
              <a:t>Given that calculation worksheets have been built according to IPCC good practice, some calculation worksheets are used in multiple categories, while some categories may have several category-specific worksheets</a:t>
            </a:r>
          </a:p>
          <a:p>
            <a:pPr marL="285750" indent="-285750" algn="just">
              <a:buFont typeface="Arial" panose="020B0604020202020204" pitchFamily="34" charset="0"/>
              <a:buChar char="•"/>
            </a:pPr>
            <a:endParaRPr lang="en-US" sz="2000" dirty="0">
              <a:solidFill>
                <a:srgbClr val="0070C0"/>
              </a:solidFill>
              <a:latin typeface="+mn-lt"/>
            </a:endParaRPr>
          </a:p>
          <a:p>
            <a:pPr marL="285750" indent="-285750" algn="just">
              <a:buFont typeface="Arial" panose="020B0604020202020204" pitchFamily="34" charset="0"/>
              <a:buChar char="•"/>
            </a:pPr>
            <a:r>
              <a:rPr lang="en-US" sz="2000" dirty="0">
                <a:solidFill>
                  <a:srgbClr val="0070C0"/>
                </a:solidFill>
                <a:latin typeface="+mn-lt"/>
              </a:rPr>
              <a:t>Guidebooks, published by the Technical Support Unit (TSU) of the Task Force on National Greenhouse Gas Inventories (TFI) in the TFI website (</a:t>
            </a:r>
            <a:r>
              <a:rPr lang="en-US" sz="2000" dirty="0">
                <a:solidFill>
                  <a:srgbClr val="0070C0"/>
                </a:solidFill>
                <a:latin typeface="+mn-lt"/>
                <a:hlinkClick r:id="rId4"/>
              </a:rPr>
              <a:t>https://www.ipcc-nggip.iges.or.jp/software/index.html</a:t>
            </a:r>
            <a:r>
              <a:rPr lang="en-US" sz="2000" dirty="0">
                <a:solidFill>
                  <a:srgbClr val="0070C0"/>
                </a:solidFill>
                <a:latin typeface="+mn-lt"/>
              </a:rPr>
              <a:t>), contain </a:t>
            </a:r>
            <a:r>
              <a:rPr lang="en-US" sz="2000" i="1" dirty="0">
                <a:solidFill>
                  <a:srgbClr val="0070C0"/>
                </a:solidFill>
                <a:latin typeface="+mn-lt"/>
              </a:rPr>
              <a:t>step-by-step</a:t>
            </a:r>
            <a:r>
              <a:rPr lang="en-US" sz="2000" dirty="0">
                <a:solidFill>
                  <a:srgbClr val="0070C0"/>
                </a:solidFill>
                <a:latin typeface="+mn-lt"/>
              </a:rPr>
              <a:t> instructions for the use of each and every calculation worksheet in the </a:t>
            </a:r>
            <a:r>
              <a:rPr lang="en-US" sz="2000" i="1" dirty="0">
                <a:solidFill>
                  <a:srgbClr val="0070C0"/>
                </a:solidFill>
                <a:latin typeface="+mn-lt"/>
              </a:rPr>
              <a:t>Software</a:t>
            </a:r>
            <a:r>
              <a:rPr lang="en-US" sz="2000" dirty="0">
                <a:solidFill>
                  <a:srgbClr val="0070C0"/>
                </a:solidFill>
                <a:latin typeface="+mn-lt"/>
              </a:rPr>
              <a:t>.</a:t>
            </a:r>
          </a:p>
        </p:txBody>
      </p:sp>
      <p:pic>
        <p:nvPicPr>
          <p:cNvPr id="2" name="Graphic 1" descr="Award ribbon with star">
            <a:extLst>
              <a:ext uri="{FF2B5EF4-FFF2-40B4-BE49-F238E27FC236}">
                <a16:creationId xmlns:a16="http://schemas.microsoft.com/office/drawing/2014/main" id="{B41DE34A-069E-CF76-589C-0B445B6FF3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645541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4E6FA-30C6-358F-926E-46D2B55C6C2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EB38BF8-BB47-AF9B-55DC-4EB1DF1CD9F6}"/>
              </a:ext>
            </a:extLst>
          </p:cNvPr>
          <p:cNvSpPr txBox="1">
            <a:spLocks/>
          </p:cNvSpPr>
          <p:nvPr/>
        </p:nvSpPr>
        <p:spPr>
          <a:xfrm>
            <a:off x="12000" y="225260"/>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Calculation Worksheets - Summary</a:t>
            </a:r>
            <a:endParaRPr lang="en-GB" sz="3300" b="1" i="1">
              <a:solidFill>
                <a:srgbClr val="990002"/>
              </a:solidFill>
              <a:highlight>
                <a:srgbClr val="FFFF00"/>
              </a:highlight>
            </a:endParaRPr>
          </a:p>
        </p:txBody>
      </p:sp>
      <p:pic>
        <p:nvPicPr>
          <p:cNvPr id="8" name="Picture 7">
            <a:extLst>
              <a:ext uri="{FF2B5EF4-FFF2-40B4-BE49-F238E27FC236}">
                <a16:creationId xmlns:a16="http://schemas.microsoft.com/office/drawing/2014/main" id="{094F0FAA-316F-D305-320C-8EE039532613}"/>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714D4507-70AA-3D1E-3CCB-3FEBAD17E7FD}"/>
              </a:ext>
            </a:extLst>
          </p:cNvPr>
          <p:cNvSpPr/>
          <p:nvPr/>
        </p:nvSpPr>
        <p:spPr>
          <a:xfrm>
            <a:off x="5327303" y="808211"/>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Lightbulb with solid fill">
            <a:extLst>
              <a:ext uri="{FF2B5EF4-FFF2-40B4-BE49-F238E27FC236}">
                <a16:creationId xmlns:a16="http://schemas.microsoft.com/office/drawing/2014/main" id="{0C0218E2-153E-C9F0-5D52-5128B5CFA9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755" y="6065772"/>
            <a:ext cx="643636" cy="599989"/>
          </a:xfrm>
          <a:prstGeom prst="rect">
            <a:avLst/>
          </a:prstGeom>
        </p:spPr>
      </p:pic>
      <p:sp>
        <p:nvSpPr>
          <p:cNvPr id="4" name="TextBox 3">
            <a:extLst>
              <a:ext uri="{FF2B5EF4-FFF2-40B4-BE49-F238E27FC236}">
                <a16:creationId xmlns:a16="http://schemas.microsoft.com/office/drawing/2014/main" id="{FBE1110A-B235-A8C7-4B83-09F25F2991FE}"/>
              </a:ext>
            </a:extLst>
          </p:cNvPr>
          <p:cNvSpPr txBox="1"/>
          <p:nvPr/>
        </p:nvSpPr>
        <p:spPr>
          <a:xfrm>
            <a:off x="696000" y="2080897"/>
            <a:ext cx="10800000" cy="3154710"/>
          </a:xfrm>
          <a:prstGeom prst="rect">
            <a:avLst/>
          </a:prstGeom>
          <a:solidFill>
            <a:schemeClr val="bg1"/>
          </a:solidFill>
        </p:spPr>
        <p:txBody>
          <a:bodyPr wrap="square" rtlCol="0">
            <a:spAutoFit/>
          </a:bodyPr>
          <a:lstStyle/>
          <a:p>
            <a:pPr algn="ctr"/>
            <a:endParaRPr lang="en-GB" sz="3300" b="1" dirty="0">
              <a:solidFill>
                <a:srgbClr val="FF0000"/>
              </a:solidFill>
              <a:latin typeface="+mn-lt"/>
            </a:endParaRPr>
          </a:p>
          <a:p>
            <a:pPr algn="ctr"/>
            <a:endParaRPr lang="en-GB" sz="3300" b="1" dirty="0">
              <a:solidFill>
                <a:srgbClr val="FF0000"/>
              </a:solidFill>
              <a:latin typeface="+mn-lt"/>
            </a:endParaRPr>
          </a:p>
          <a:p>
            <a:pPr algn="ctr"/>
            <a:r>
              <a:rPr lang="en-GB" sz="6700" b="1" dirty="0">
                <a:solidFill>
                  <a:srgbClr val="FF0000"/>
                </a:solidFill>
                <a:latin typeface="+mn-lt"/>
              </a:rPr>
              <a:t>ADD Summary Table</a:t>
            </a:r>
          </a:p>
          <a:p>
            <a:pPr algn="ctr"/>
            <a:endParaRPr lang="en-GB" sz="3300" b="1" dirty="0">
              <a:solidFill>
                <a:srgbClr val="FF0000"/>
              </a:solidFill>
              <a:latin typeface="+mn-lt"/>
            </a:endParaRPr>
          </a:p>
          <a:p>
            <a:pPr algn="ctr"/>
            <a:endParaRPr lang="en-GB" sz="3300" b="1" dirty="0">
              <a:solidFill>
                <a:srgbClr val="FF0000"/>
              </a:solidFill>
              <a:latin typeface="+mn-lt"/>
            </a:endParaRPr>
          </a:p>
        </p:txBody>
      </p:sp>
      <p:sp>
        <p:nvSpPr>
          <p:cNvPr id="5" name="TextBox 4">
            <a:extLst>
              <a:ext uri="{FF2B5EF4-FFF2-40B4-BE49-F238E27FC236}">
                <a16:creationId xmlns:a16="http://schemas.microsoft.com/office/drawing/2014/main" id="{B6EBA100-7ED0-32B4-35C1-2A3A339CEB40}"/>
              </a:ext>
            </a:extLst>
          </p:cNvPr>
          <p:cNvSpPr txBox="1"/>
          <p:nvPr/>
        </p:nvSpPr>
        <p:spPr>
          <a:xfrm>
            <a:off x="1302391" y="6181100"/>
            <a:ext cx="5548719" cy="369332"/>
          </a:xfrm>
          <a:prstGeom prst="rect">
            <a:avLst/>
          </a:prstGeom>
          <a:noFill/>
        </p:spPr>
        <p:txBody>
          <a:bodyPr wrap="square" rtlCol="0">
            <a:spAutoFit/>
          </a:bodyPr>
          <a:lstStyle/>
          <a:p>
            <a:r>
              <a:rPr lang="en-US" dirty="0">
                <a:solidFill>
                  <a:srgbClr val="0070C0"/>
                </a:solidFill>
                <a:latin typeface="+mn-lt"/>
              </a:rPr>
              <a:t>For the full calculation worksheets map, by sector, see Annex I</a:t>
            </a:r>
          </a:p>
        </p:txBody>
      </p:sp>
      <p:pic>
        <p:nvPicPr>
          <p:cNvPr id="3" name="Graphic 2" descr="Award ribbon with star">
            <a:extLst>
              <a:ext uri="{FF2B5EF4-FFF2-40B4-BE49-F238E27FC236}">
                <a16:creationId xmlns:a16="http://schemas.microsoft.com/office/drawing/2014/main" id="{AA683F5D-FB25-73B9-DA5D-3F67418120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558515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Tools Menu</a:t>
            </a:r>
          </a:p>
        </p:txBody>
      </p:sp>
    </p:spTree>
    <p:extLst>
      <p:ext uri="{BB962C8B-B14F-4D97-AF65-F5344CB8AC3E}">
        <p14:creationId xmlns:p14="http://schemas.microsoft.com/office/powerpoint/2010/main" val="5912134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038DD-4FD6-9841-92E0-ECDF19DF8A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1EE16D-DB94-CD3F-7D66-84D6AE8C9682}"/>
              </a:ext>
            </a:extLst>
          </p:cNvPr>
          <p:cNvPicPr>
            <a:picLocks noChangeAspect="1"/>
          </p:cNvPicPr>
          <p:nvPr/>
        </p:nvPicPr>
        <p:blipFill rotWithShape="1">
          <a:blip r:embed="rId2"/>
          <a:srcRect b="4784"/>
          <a:stretch/>
        </p:blipFill>
        <p:spPr>
          <a:xfrm>
            <a:off x="4476000" y="2644579"/>
            <a:ext cx="3240000" cy="1493788"/>
          </a:xfrm>
          <a:prstGeom prst="rect">
            <a:avLst/>
          </a:prstGeom>
          <a:ln w="3175">
            <a:solidFill>
              <a:schemeClr val="tx1"/>
            </a:solidFill>
          </a:ln>
        </p:spPr>
      </p:pic>
      <p:sp>
        <p:nvSpPr>
          <p:cNvPr id="5" name="Title 1">
            <a:extLst>
              <a:ext uri="{FF2B5EF4-FFF2-40B4-BE49-F238E27FC236}">
                <a16:creationId xmlns:a16="http://schemas.microsoft.com/office/drawing/2014/main" id="{211D77C6-7D6D-6F76-239B-3658DC383971}"/>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a:t>
            </a:r>
            <a:r>
              <a:rPr lang="en-GB" sz="3300" b="1" dirty="0">
                <a:solidFill>
                  <a:srgbClr val="990002"/>
                </a:solidFill>
                <a:effectLst>
                  <a:outerShdw blurRad="38100" dist="38100" dir="2700000" algn="tl">
                    <a:srgbClr val="000000">
                      <a:alpha val="43137"/>
                    </a:srgbClr>
                  </a:outerShdw>
                </a:effectLst>
              </a:rPr>
              <a:t> </a:t>
            </a:r>
            <a:r>
              <a:rPr lang="en-GB" sz="3300" b="1" dirty="0">
                <a:solidFill>
                  <a:srgbClr val="990002"/>
                </a:solidFill>
              </a:rPr>
              <a:t>Menu</a:t>
            </a:r>
          </a:p>
        </p:txBody>
      </p:sp>
      <p:sp>
        <p:nvSpPr>
          <p:cNvPr id="11" name="TextBox 10">
            <a:extLst>
              <a:ext uri="{FF2B5EF4-FFF2-40B4-BE49-F238E27FC236}">
                <a16:creationId xmlns:a16="http://schemas.microsoft.com/office/drawing/2014/main" id="{68DADD1B-3E26-E70E-B503-111D40209FB8}"/>
              </a:ext>
            </a:extLst>
          </p:cNvPr>
          <p:cNvSpPr txBox="1"/>
          <p:nvPr/>
        </p:nvSpPr>
        <p:spPr>
          <a:xfrm>
            <a:off x="4574096" y="3399703"/>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6" name="TextBox 5">
            <a:extLst>
              <a:ext uri="{FF2B5EF4-FFF2-40B4-BE49-F238E27FC236}">
                <a16:creationId xmlns:a16="http://schemas.microsoft.com/office/drawing/2014/main" id="{658A41F0-D67F-4774-CC68-493097D5C853}"/>
              </a:ext>
            </a:extLst>
          </p:cNvPr>
          <p:cNvSpPr txBox="1"/>
          <p:nvPr/>
        </p:nvSpPr>
        <p:spPr>
          <a:xfrm>
            <a:off x="4574096" y="3777265"/>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13" name="Rectangle 12">
            <a:extLst>
              <a:ext uri="{FF2B5EF4-FFF2-40B4-BE49-F238E27FC236}">
                <a16:creationId xmlns:a16="http://schemas.microsoft.com/office/drawing/2014/main" id="{DE862CC0-05D0-1738-7796-3D33D0044B47}"/>
              </a:ext>
            </a:extLst>
          </p:cNvPr>
          <p:cNvSpPr/>
          <p:nvPr/>
        </p:nvSpPr>
        <p:spPr>
          <a:xfrm>
            <a:off x="7715999" y="966805"/>
            <a:ext cx="2448000"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18C0293-70C4-8E34-7BAD-0B5133E98D5E}"/>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5" name="Rectangle 14">
            <a:extLst>
              <a:ext uri="{FF2B5EF4-FFF2-40B4-BE49-F238E27FC236}">
                <a16:creationId xmlns:a16="http://schemas.microsoft.com/office/drawing/2014/main" id="{4E826DDE-FF7D-8719-2C58-7ACCF32EB908}"/>
              </a:ext>
            </a:extLst>
          </p:cNvPr>
          <p:cNvSpPr/>
          <p:nvPr/>
        </p:nvSpPr>
        <p:spPr>
          <a:xfrm>
            <a:off x="6474174" y="815656"/>
            <a:ext cx="756185"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3D9A1A-D34A-2400-C495-738B9150AE45}"/>
              </a:ext>
            </a:extLst>
          </p:cNvPr>
          <p:cNvSpPr/>
          <p:nvPr/>
        </p:nvSpPr>
        <p:spPr>
          <a:xfrm>
            <a:off x="5285314" y="2644579"/>
            <a:ext cx="2448000"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8C7DE7D-73CB-3486-7D32-A1FBD669F417}"/>
              </a:ext>
            </a:extLst>
          </p:cNvPr>
          <p:cNvSpPr txBox="1"/>
          <p:nvPr/>
        </p:nvSpPr>
        <p:spPr>
          <a:xfrm>
            <a:off x="4574096" y="3022141"/>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pic>
        <p:nvPicPr>
          <p:cNvPr id="2" name="Graphic 1" descr="Award ribbon with star">
            <a:extLst>
              <a:ext uri="{FF2B5EF4-FFF2-40B4-BE49-F238E27FC236}">
                <a16:creationId xmlns:a16="http://schemas.microsoft.com/office/drawing/2014/main" id="{79C7EB68-4220-1C62-A102-FD0CD0BB12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25389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4227-C82E-37E0-ED88-4B0AA92C8C1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0BD035D-6C31-80F5-5B1C-AEA84304D400}"/>
              </a:ext>
            </a:extLst>
          </p:cNvPr>
          <p:cNvSpPr txBox="1"/>
          <p:nvPr/>
        </p:nvSpPr>
        <p:spPr>
          <a:xfrm>
            <a:off x="335999" y="2030441"/>
            <a:ext cx="5400000" cy="2343206"/>
          </a:xfrm>
          <a:prstGeom prst="rect">
            <a:avLst/>
          </a:prstGeom>
          <a:noFill/>
        </p:spPr>
        <p:txBody>
          <a:bodyPr wrap="square">
            <a:spAutoFit/>
          </a:bodyPr>
          <a:lstStyle/>
          <a:p>
            <a:pPr>
              <a:lnSpc>
                <a:spcPct val="90000"/>
              </a:lnSpc>
              <a:spcBef>
                <a:spcPts val="1000"/>
              </a:spcBef>
            </a:pPr>
            <a:r>
              <a:rPr lang="en-US" sz="1800" b="0" i="0" u="none" strike="noStrike" baseline="0" dirty="0">
                <a:solidFill>
                  <a:srgbClr val="0070C0"/>
                </a:solidFill>
                <a:latin typeface="Frutiger LT Pro 57 Condensed" panose="020B0606020204020204" pitchFamily="34" charset="0"/>
              </a:rPr>
              <a:t>The Reference Approach is a top-down approach, using a country’s energy supply data to calculate emissions of </a:t>
            </a:r>
            <a:r>
              <a:rPr lang="en-US" dirty="0">
                <a:solidFill>
                  <a:srgbClr val="0070C0"/>
                </a:solidFill>
                <a:latin typeface="Frutiger LT Pro 57 Condensed" panose="020B0606020204020204" pitchFamily="34" charset="0"/>
              </a:rPr>
              <a:t>CO</a:t>
            </a:r>
            <a:r>
              <a:rPr lang="en-US" baseline="-25000" dirty="0">
                <a:solidFill>
                  <a:srgbClr val="0070C0"/>
                </a:solidFill>
                <a:latin typeface="Frutiger LT Pro 57 Condensed" panose="020B0606020204020204" pitchFamily="34" charset="0"/>
              </a:rPr>
              <a:t>2</a:t>
            </a:r>
            <a:r>
              <a:rPr lang="en-US" dirty="0">
                <a:solidFill>
                  <a:srgbClr val="0070C0"/>
                </a:solidFill>
                <a:latin typeface="Frutiger LT Pro 57 Condensed" panose="020B0606020204020204" pitchFamily="34" charset="0"/>
              </a:rPr>
              <a:t> </a:t>
            </a:r>
            <a:r>
              <a:rPr lang="en-US" sz="1800" b="0" i="0" u="none" strike="noStrike" baseline="0" dirty="0">
                <a:solidFill>
                  <a:srgbClr val="0070C0"/>
                </a:solidFill>
                <a:latin typeface="Frutiger LT Pro 57 Condensed" panose="020B0606020204020204" pitchFamily="34" charset="0"/>
              </a:rPr>
              <a:t>from combustion of fossil fuels.</a:t>
            </a:r>
          </a:p>
          <a:p>
            <a:pPr>
              <a:lnSpc>
                <a:spcPct val="90000"/>
              </a:lnSpc>
              <a:spcBef>
                <a:spcPts val="1000"/>
              </a:spcBef>
            </a:pPr>
            <a:r>
              <a:rPr lang="en-US" sz="1800" b="0" i="0" u="none" strike="noStrike" baseline="0" dirty="0">
                <a:solidFill>
                  <a:srgbClr val="0070C0"/>
                </a:solidFill>
                <a:latin typeface="Frutiger LT Pro 57 Condensed" panose="020B0606020204020204" pitchFamily="34" charset="0"/>
              </a:rPr>
              <a:t>The Reference Approach can be applied using relatively easily available energy supply statistics. </a:t>
            </a:r>
          </a:p>
          <a:p>
            <a:pPr>
              <a:lnSpc>
                <a:spcPct val="90000"/>
              </a:lnSpc>
              <a:spcBef>
                <a:spcPts val="1000"/>
              </a:spcBef>
            </a:pPr>
            <a:r>
              <a:rPr lang="en-US" dirty="0">
                <a:solidFill>
                  <a:srgbClr val="0070C0"/>
                </a:solidFill>
                <a:latin typeface="Frutiger LT Pro 57 Condensed" panose="020B0606020204020204" pitchFamily="34" charset="0"/>
              </a:rPr>
              <a:t>The </a:t>
            </a:r>
            <a:r>
              <a:rPr lang="en-US" i="1" dirty="0">
                <a:solidFill>
                  <a:srgbClr val="0070C0"/>
                </a:solidFill>
                <a:latin typeface="Frutiger LT Pro 57 Condensed" panose="020B0606020204020204" pitchFamily="34" charset="0"/>
              </a:rPr>
              <a:t>Software </a:t>
            </a:r>
            <a:r>
              <a:rPr lang="en-US" dirty="0">
                <a:solidFill>
                  <a:srgbClr val="0070C0"/>
                </a:solidFill>
                <a:latin typeface="Frutiger LT Pro 57 Condensed" panose="020B0606020204020204" pitchFamily="34" charset="0"/>
              </a:rPr>
              <a:t>has 4 TABs to enter data (3 TABS) and calculate results (1 TAB) for the Reference approach, see the </a:t>
            </a:r>
            <a:r>
              <a:rPr lang="en-US"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Energy Sector Users’ Guidebook</a:t>
            </a:r>
            <a:r>
              <a:rPr lang="en-US" dirty="0">
                <a:solidFill>
                  <a:srgbClr val="0070C0"/>
                </a:solidFill>
                <a:latin typeface="Frutiger LT Pro 57 Condensed" panose="020B0606020204020204" pitchFamily="34" charset="0"/>
              </a:rPr>
              <a:t>.</a:t>
            </a:r>
          </a:p>
        </p:txBody>
      </p:sp>
      <p:pic>
        <p:nvPicPr>
          <p:cNvPr id="4" name="Picture 3" descr="A screenshot of a computer&#10;&#10;Description automatically generated">
            <a:extLst>
              <a:ext uri="{FF2B5EF4-FFF2-40B4-BE49-F238E27FC236}">
                <a16:creationId xmlns:a16="http://schemas.microsoft.com/office/drawing/2014/main" id="{27B0EAE6-A5EF-B443-ABEB-46E27AB01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533" y="1378977"/>
            <a:ext cx="6120000" cy="3481129"/>
          </a:xfrm>
          <a:prstGeom prst="rect">
            <a:avLst/>
          </a:prstGeom>
        </p:spPr>
      </p:pic>
      <p:grpSp>
        <p:nvGrpSpPr>
          <p:cNvPr id="8" name="Group 7">
            <a:extLst>
              <a:ext uri="{FF2B5EF4-FFF2-40B4-BE49-F238E27FC236}">
                <a16:creationId xmlns:a16="http://schemas.microsoft.com/office/drawing/2014/main" id="{17FBCC56-39FE-AC00-42DC-0A0D6E64A9FC}"/>
              </a:ext>
            </a:extLst>
          </p:cNvPr>
          <p:cNvGrpSpPr/>
          <p:nvPr/>
        </p:nvGrpSpPr>
        <p:grpSpPr>
          <a:xfrm>
            <a:off x="593174" y="5026451"/>
            <a:ext cx="11520000" cy="1762237"/>
            <a:chOff x="711925" y="4988351"/>
            <a:chExt cx="11079858" cy="1762237"/>
          </a:xfrm>
        </p:grpSpPr>
        <p:sp>
          <p:nvSpPr>
            <p:cNvPr id="5" name="TextBox 4">
              <a:extLst>
                <a:ext uri="{FF2B5EF4-FFF2-40B4-BE49-F238E27FC236}">
                  <a16:creationId xmlns:a16="http://schemas.microsoft.com/office/drawing/2014/main" id="{6504D692-833E-5BA4-FC13-859E1715D36E}"/>
                </a:ext>
              </a:extLst>
            </p:cNvPr>
            <p:cNvSpPr txBox="1"/>
            <p:nvPr/>
          </p:nvSpPr>
          <p:spPr>
            <a:xfrm>
              <a:off x="711925" y="5150150"/>
              <a:ext cx="10387367" cy="1600438"/>
            </a:xfrm>
            <a:prstGeom prst="rect">
              <a:avLst/>
            </a:prstGeom>
            <a:solidFill>
              <a:schemeClr val="accent3">
                <a:lumMod val="20000"/>
                <a:lumOff val="80000"/>
              </a:schemeClr>
            </a:solidFill>
          </p:spPr>
          <p:txBody>
            <a:bodyPr wrap="square" rtlCol="0">
              <a:spAutoFit/>
            </a:bodyPr>
            <a:lstStyle/>
            <a:p>
              <a:r>
                <a:rPr lang="en-US" sz="1600" b="1" dirty="0">
                  <a:latin typeface="Frutiger LT Pro 57 Condensed" panose="020B0606020204020204" pitchFamily="34" charset="0"/>
                </a:rPr>
                <a:t>For users preparing a GHG inventory for upload to the UNFCCC ETF Reporting Tool:</a:t>
              </a:r>
            </a:p>
            <a:p>
              <a:endParaRPr lang="en-US" sz="1600" dirty="0">
                <a:latin typeface="Frutiger LT Pro 57 Condensed" panose="020B0606020204020204" pitchFamily="34" charset="0"/>
              </a:endParaRPr>
            </a:p>
            <a:p>
              <a:pPr algn="just"/>
              <a:r>
                <a:rPr lang="en-US" sz="1600" dirty="0">
                  <a:latin typeface="Frutiger LT Pro 57 Condensed" panose="020B0606020204020204" pitchFamily="34" charset="0"/>
                </a:rPr>
                <a:t>According to para. 36 of the MPGs, “Each Party should compare the national estimates of CO</a:t>
              </a:r>
              <a:r>
                <a:rPr lang="en-US" sz="1600" baseline="-25000" dirty="0">
                  <a:latin typeface="Frutiger LT Pro 57 Condensed" panose="020B0606020204020204" pitchFamily="34" charset="0"/>
                </a:rPr>
                <a:t>2</a:t>
              </a:r>
              <a:r>
                <a:rPr lang="en-US" sz="1600" dirty="0">
                  <a:latin typeface="Frutiger LT Pro 57 Condensed" panose="020B0606020204020204" pitchFamily="34" charset="0"/>
                </a:rPr>
                <a:t> emissions from fuel combustion with those obtained using the reference approach, as contained in the IPCC Guidelines… …and report the results of this comparison in its national inventory report.”  Thus, information added in the Reference approach tabs is included in the JSON file for upload to the UNFCCC ETF Reporting Tool .  </a:t>
              </a:r>
            </a:p>
          </p:txBody>
        </p:sp>
        <p:sp>
          <p:nvSpPr>
            <p:cNvPr id="7" name="Wave 6">
              <a:extLst>
                <a:ext uri="{FF2B5EF4-FFF2-40B4-BE49-F238E27FC236}">
                  <a16:creationId xmlns:a16="http://schemas.microsoft.com/office/drawing/2014/main" id="{4547C671-FF17-FB47-20A5-7C88C997AE0C}"/>
                </a:ext>
              </a:extLst>
            </p:cNvPr>
            <p:cNvSpPr/>
            <p:nvPr/>
          </p:nvSpPr>
          <p:spPr>
            <a:xfrm>
              <a:off x="10769316" y="4988351"/>
              <a:ext cx="1022467"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sp>
        <p:nvSpPr>
          <p:cNvPr id="12" name="Title 1">
            <a:extLst>
              <a:ext uri="{FF2B5EF4-FFF2-40B4-BE49-F238E27FC236}">
                <a16:creationId xmlns:a16="http://schemas.microsoft.com/office/drawing/2014/main" id="{AD16A9A4-5563-9834-805C-0B031E72BDE8}"/>
              </a:ext>
            </a:extLst>
          </p:cNvPr>
          <p:cNvSpPr txBox="1">
            <a:spLocks/>
          </p:cNvSpPr>
          <p:nvPr/>
        </p:nvSpPr>
        <p:spPr>
          <a:xfrm>
            <a:off x="12000" y="90296"/>
            <a:ext cx="12168000" cy="72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 Menu – Reference approach</a:t>
            </a:r>
          </a:p>
        </p:txBody>
      </p:sp>
      <p:pic>
        <p:nvPicPr>
          <p:cNvPr id="13" name="Picture 12">
            <a:extLst>
              <a:ext uri="{FF2B5EF4-FFF2-40B4-BE49-F238E27FC236}">
                <a16:creationId xmlns:a16="http://schemas.microsoft.com/office/drawing/2014/main" id="{3393FFA4-B863-02BA-C92B-FEB2E03D8670}"/>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3C6F033D-5413-ABD0-FB80-FE1C96E86DFA}"/>
              </a:ext>
            </a:extLst>
          </p:cNvPr>
          <p:cNvSpPr/>
          <p:nvPr/>
        </p:nvSpPr>
        <p:spPr>
          <a:xfrm>
            <a:off x="6486802" y="808211"/>
            <a:ext cx="72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CD775EA4-D339-8C32-2B29-87456DCDD1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8708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11.4|24.1|31.2|40.9|13.1|10.7"/>
</p:tagLst>
</file>

<file path=ppt/tags/tag2.xml><?xml version="1.0" encoding="utf-8"?>
<p:tagLst xmlns:a="http://schemas.openxmlformats.org/drawingml/2006/main" xmlns:r="http://schemas.openxmlformats.org/officeDocument/2006/relationships" xmlns:p="http://schemas.openxmlformats.org/presentationml/2006/main">
  <p:tag name="TIMING" val="|12.5|11.4|24.1|31.2|40.9|13.1|10.7"/>
</p:tagLst>
</file>

<file path=ppt/tags/tag3.xml><?xml version="1.0" encoding="utf-8"?>
<p:tagLst xmlns:a="http://schemas.openxmlformats.org/drawingml/2006/main" xmlns:r="http://schemas.openxmlformats.org/officeDocument/2006/relationships" xmlns:p="http://schemas.openxmlformats.org/presentationml/2006/main">
  <p:tag name="TIMING" val="|12.5|11.4|24.1|31.2|40.9|13.1|10.7"/>
</p:tagLst>
</file>

<file path=ppt/tags/tag4.xml><?xml version="1.0" encoding="utf-8"?>
<p:tagLst xmlns:a="http://schemas.openxmlformats.org/drawingml/2006/main" xmlns:r="http://schemas.openxmlformats.org/officeDocument/2006/relationships" xmlns:p="http://schemas.openxmlformats.org/presentationml/2006/main">
  <p:tag name="TIMING" val="|28.9|28.3|7.9|18.2"/>
</p:tagLst>
</file>

<file path=ppt/tags/tag5.xml><?xml version="1.0" encoding="utf-8"?>
<p:tagLst xmlns:a="http://schemas.openxmlformats.org/drawingml/2006/main" xmlns:r="http://schemas.openxmlformats.org/officeDocument/2006/relationships" xmlns:p="http://schemas.openxmlformats.org/presentationml/2006/main">
  <p:tag name="TIMING" val="|21|7.4|5.7"/>
</p:tagLst>
</file>

<file path=ppt/tags/tag6.xml><?xml version="1.0" encoding="utf-8"?>
<p:tagLst xmlns:a="http://schemas.openxmlformats.org/drawingml/2006/main" xmlns:r="http://schemas.openxmlformats.org/officeDocument/2006/relationships" xmlns:p="http://schemas.openxmlformats.org/presentationml/2006/main">
  <p:tag name="TIMING" val="|0.7|0.5|0.5|0.5|0.4"/>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テーマ">
  <a:themeElements>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Frutiger LT Std 57 Cn"/>
        <a:ea typeface=""/>
        <a:cs typeface=""/>
      </a:majorFont>
      <a:minorFont>
        <a:latin typeface="Frutiger LT Std 57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14628</TotalTime>
  <Words>26506</Words>
  <Application>Microsoft Office PowerPoint</Application>
  <PresentationFormat>Widescreen</PresentationFormat>
  <Paragraphs>2362</Paragraphs>
  <Slides>228</Slides>
  <Notes>103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228</vt:i4>
      </vt:variant>
    </vt:vector>
  </HeadingPairs>
  <TitlesOfParts>
    <vt:vector size="239" baseType="lpstr">
      <vt:lpstr>Aptos</vt:lpstr>
      <vt:lpstr>Aptos Narrow</vt:lpstr>
      <vt:lpstr>Arial</vt:lpstr>
      <vt:lpstr>Calibri</vt:lpstr>
      <vt:lpstr>Courier New</vt:lpstr>
      <vt:lpstr>Frutiger LT Pro 57 Condensed</vt:lpstr>
      <vt:lpstr>Frutiger LT Std 57 Cn</vt:lpstr>
      <vt:lpstr>Garamond</vt:lpstr>
      <vt:lpstr>Symbol</vt:lpstr>
      <vt:lpstr>Wingdings</vt:lpstr>
      <vt:lpstr>Office テーマ</vt:lpstr>
      <vt:lpstr>IPCC Inventory Software</vt:lpstr>
      <vt:lpstr>PowerPoint Presentation</vt:lpstr>
      <vt:lpstr>PowerPoint Presentation</vt:lpstr>
      <vt:lpstr>PowerPoint Presentation</vt:lpstr>
      <vt:lpstr>PowerPoint Presentation</vt:lpstr>
      <vt:lpstr>Introduction</vt:lpstr>
      <vt:lpstr>The IPCC Inventory Software</vt:lpstr>
      <vt:lpstr>The IPCC Inventory Software</vt:lpstr>
      <vt:lpstr>The IPCC Inventory Software</vt:lpstr>
      <vt:lpstr>PowerPoint Presentation</vt:lpstr>
      <vt:lpstr>PowerPoint Presentation</vt:lpstr>
      <vt:lpstr>PowerPoint Presentation</vt:lpstr>
      <vt:lpstr>Who is using the IPCC Inventory Software – Historical NC/BUR  </vt:lpstr>
      <vt:lpstr>The Software in the Paris Agreement Reporting – A first glimpse</vt:lpstr>
      <vt:lpstr>What are Countries Saying?</vt:lpstr>
      <vt:lpstr>Available resources</vt:lpstr>
      <vt:lpstr>Available resources</vt:lpstr>
      <vt:lpstr>PowerPoint Presentation</vt:lpstr>
      <vt:lpstr>Other Supporting Tools</vt:lpstr>
      <vt:lpstr>PowerPoint Presentation</vt:lpstr>
      <vt:lpstr>First Run</vt:lpstr>
      <vt:lpstr>PowerPoint Presentation</vt:lpstr>
      <vt:lpstr>Software Download</vt:lpstr>
      <vt:lpstr>Software Download</vt:lpstr>
      <vt:lpstr>Software Download</vt:lpstr>
      <vt:lpstr>Software Download</vt:lpstr>
      <vt:lpstr>First run</vt:lpstr>
      <vt:lpstr>First run</vt:lpstr>
      <vt:lpstr>PowerPoint Presentation</vt:lpstr>
      <vt:lpstr>PowerPoint Presentation</vt:lpstr>
      <vt:lpstr>Set Software Preferences</vt:lpstr>
      <vt:lpstr>PowerPoint Presentation</vt:lpstr>
      <vt:lpstr>PowerPoint Presentation</vt:lpstr>
      <vt:lpstr>Set Database Preferences</vt:lpstr>
      <vt:lpstr>PowerPoint Presentation</vt:lpstr>
      <vt:lpstr>Set CO2 Equivalent Values</vt:lpstr>
      <vt:lpstr>2.4 Set CO2 Equivalent Values</vt:lpstr>
      <vt:lpstr>PowerPoint Presentation</vt:lpstr>
      <vt:lpstr>Define Database’s Users </vt:lpstr>
      <vt:lpstr>Adding Database’s Users </vt:lpstr>
      <vt:lpstr>PowerPoint Presentation</vt:lpstr>
      <vt:lpstr>2.6 Distribute database</vt:lpstr>
      <vt:lpstr>Save Database</vt:lpstr>
      <vt:lpstr>Distribute database</vt:lpstr>
      <vt:lpstr>Sharing the Database in the Cloud</vt:lpstr>
      <vt:lpstr>Sharing the Database in the Cloud</vt:lpstr>
      <vt:lpstr>Sharing the Database in the Cloud</vt:lpstr>
      <vt:lpstr>Maintaining Multiple Copies of the Database: Sharing Data</vt:lpstr>
      <vt:lpstr>Automatic Database Upgrade</vt:lpstr>
      <vt:lpstr>Creating and Initializing a new Database</vt:lpstr>
      <vt:lpstr>PowerPoint Presentation</vt:lpstr>
      <vt:lpstr>PowerPoint Presentation</vt:lpstr>
      <vt:lpstr>PowerPoint Presentation</vt:lpstr>
      <vt:lpstr>PowerPoint Presentation</vt:lpstr>
      <vt:lpstr>PowerPoint Presentation</vt:lpstr>
      <vt:lpstr>Navigating the Main Ribbon</vt:lpstr>
      <vt:lpstr>Main Window</vt:lpstr>
      <vt:lpstr>PowerPoint Presentation</vt:lpstr>
      <vt:lpstr>Application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Screen Resolution for Optimal Viewing of Software</vt:lpstr>
      <vt:lpstr>PowerPoint Presentation</vt:lpstr>
      <vt:lpstr>Database Menu</vt:lpstr>
      <vt:lpstr>PowerPoint Presentation</vt:lpstr>
      <vt:lpstr>PowerPoint Presentation</vt:lpstr>
      <vt:lpstr>PowerPoint Presentation</vt:lpstr>
      <vt:lpstr>2.6 Distribute database</vt:lpstr>
      <vt:lpstr>PowerPoint Presentation</vt:lpstr>
      <vt:lpstr>PowerPoint Presentation</vt:lpstr>
      <vt:lpstr>Inventory Year Menu</vt:lpstr>
      <vt:lpstr>PowerPoint Presentation</vt:lpstr>
      <vt:lpstr>PowerPoint Presentation</vt:lpstr>
      <vt:lpstr>PowerPoint Presentation</vt:lpstr>
      <vt:lpstr>PowerPoint Presentation</vt:lpstr>
      <vt:lpstr>Administrate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Worksheets Menu</vt:lpstr>
      <vt:lpstr>PowerPoint Presentation</vt:lpstr>
      <vt:lpstr>Calculation Worksheet - Example</vt:lpstr>
      <vt:lpstr>PowerPoint Presentation</vt:lpstr>
      <vt:lpstr>PowerPoint Presentation</vt:lpstr>
      <vt:lpstr>Tools Menu</vt:lpstr>
      <vt:lpstr>PowerPoint Presentation</vt:lpstr>
      <vt:lpstr>PowerPoint Presentation</vt:lpstr>
      <vt:lpstr>PowerPoint Presentation</vt:lpstr>
      <vt:lpstr>PowerPoint Presentation</vt:lpstr>
      <vt:lpstr>Export/Import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XML Worksheet Import Scenario - Merge</vt:lpstr>
      <vt:lpstr>XML Worksheet Import – Update Existing</vt:lpstr>
      <vt:lpstr>XML Worksheet Import – Insert new</vt:lpstr>
      <vt:lpstr>XML Worksheet Import - Replace</vt:lpstr>
      <vt:lpstr>PowerPoint Presentation</vt:lpstr>
      <vt:lpstr>PowerPoint Presentation</vt:lpstr>
      <vt:lpstr>PowerPoint Presentation</vt:lpstr>
      <vt:lpstr>Reports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Window Menu</vt:lpstr>
      <vt:lpstr>PowerPoint Presentation</vt:lpstr>
      <vt:lpstr>PowerPoint Presentation</vt:lpstr>
      <vt:lpstr>Help Menu</vt:lpstr>
      <vt:lpstr>PowerPoint Presentation</vt:lpstr>
      <vt:lpstr>PowerPoint Presentation</vt:lpstr>
      <vt:lpstr>Data Entry</vt:lpstr>
      <vt:lpstr>Windows</vt:lpstr>
      <vt:lpstr>PowerPoint Presentation</vt:lpstr>
      <vt:lpstr>PowerPoint Presentation</vt:lpstr>
      <vt:lpstr>Calculation Worksheets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Series Data Entry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to Excel</vt:lpstr>
      <vt:lpstr>PowerPoint Presentation</vt:lpstr>
      <vt:lpstr>Interoperability with the UNFCCC  ETF |GHG INVENTORY| Reporting Tool  </vt:lpstr>
      <vt:lpstr>1. Introduction</vt:lpstr>
      <vt:lpstr>Introducing “Interoperability” with the UNFCCC ETF Reporting Tool</vt:lpstr>
      <vt:lpstr>PowerPoint Presentation</vt:lpstr>
      <vt:lpstr>2. CRT Data Set Manager </vt:lpstr>
      <vt:lpstr>Introducing CRT Data Set Manager</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 Data for Upload to UNFCCC CRT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 Mode and Pale-Green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JSON Export    </vt:lpstr>
      <vt:lpstr>PowerPoint Presentation</vt:lpstr>
      <vt:lpstr>PowerPoint Presentation</vt:lpstr>
      <vt:lpstr>PowerPoint Presentation</vt:lpstr>
      <vt:lpstr>PowerPoint Presentation</vt:lpstr>
      <vt:lpstr>Upload to UNFCCC ETF Inventory Reporting Tool  </vt:lpstr>
      <vt:lpstr>Upload IPCC JSON into UNFCCC ETF Reporting Tool</vt:lpstr>
      <vt:lpstr>Version Settings in UNFCCC ETF Reporting Tool</vt:lpstr>
      <vt:lpstr>Version Settings in UNFCCC ETF Reporting Tool</vt:lpstr>
      <vt:lpstr>Version Settings in UNFCCC ETF Reporting Tool</vt:lpstr>
      <vt:lpstr>Version Settings in UNFCCC ETF Reporting Tool</vt:lpstr>
      <vt:lpstr>QA/QC IPCC JSON into UNFCCC ETF Reporting Tool </vt:lpstr>
      <vt:lpstr>Annex I – Confidentiality</vt:lpstr>
      <vt:lpstr>PowerPoint Presentation</vt:lpstr>
      <vt:lpstr>PowerPoint Presentation</vt:lpstr>
      <vt:lpstr>PowerPoint Presentation</vt:lpstr>
      <vt:lpstr>PowerPoint Presentation</vt:lpstr>
      <vt:lpstr>PowerPoint Presentation</vt:lpstr>
    </vt:vector>
  </TitlesOfParts>
  <Company>IGES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Aims &amp; Objectives</dc:title>
  <dc:creator>Simon Eggleston</dc:creator>
  <cp:lastModifiedBy>sandro federici</cp:lastModifiedBy>
  <cp:revision>226</cp:revision>
  <dcterms:created xsi:type="dcterms:W3CDTF">2006-10-09T17:01:38Z</dcterms:created>
  <dcterms:modified xsi:type="dcterms:W3CDTF">2025-06-24T07:12:38Z</dcterms:modified>
</cp:coreProperties>
</file>