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58" r:id="rId2"/>
    <p:sldId id="305" r:id="rId3"/>
    <p:sldId id="292" r:id="rId4"/>
    <p:sldId id="286" r:id="rId5"/>
    <p:sldId id="273" r:id="rId6"/>
    <p:sldId id="274" r:id="rId7"/>
    <p:sldId id="301" r:id="rId8"/>
    <p:sldId id="303" r:id="rId9"/>
    <p:sldId id="277" r:id="rId10"/>
    <p:sldId id="300" r:id="rId11"/>
    <p:sldId id="279" r:id="rId12"/>
    <p:sldId id="298" r:id="rId13"/>
    <p:sldId id="297" r:id="rId14"/>
    <p:sldId id="294" r:id="rId15"/>
    <p:sldId id="266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FF0066"/>
    <a:srgbClr val="FF00FF"/>
    <a:srgbClr val="0099FF"/>
    <a:srgbClr val="33CCFF"/>
    <a:srgbClr val="33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7055" autoAdjust="0"/>
  </p:normalViewPr>
  <p:slideViewPr>
    <p:cSldViewPr>
      <p:cViewPr varScale="1">
        <p:scale>
          <a:sx n="83" d="100"/>
          <a:sy n="83" d="100"/>
        </p:scale>
        <p:origin x="14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BA8F1B-7B73-4560-BB4E-96D22086758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62429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94B9A7-4CBC-44D7-9ACA-42C304967558}" type="slidenum">
              <a:rPr lang="en-GB" altLang="ja-JP" smtClean="0"/>
              <a:pPr eaLnBrk="1" hangingPunct="1"/>
              <a:t>1</a:t>
            </a:fld>
            <a:endParaRPr lang="en-GB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07CDF-0C25-4E49-9EA1-2667493688BA}" type="slidenum">
              <a:rPr lang="en-US" altLang="ja-JP" smtClean="0"/>
              <a:pPr eaLnBrk="1" hangingPunct="1"/>
              <a:t>11</a:t>
            </a:fld>
            <a:endParaRPr lang="en-US" altLang="ja-JP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0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9B2D2-E888-4C4B-9D5A-01AC9723E74C}" type="slidenum">
              <a:rPr lang="en-US" altLang="ja-JP" smtClean="0"/>
              <a:pPr eaLnBrk="1" hangingPunct="1"/>
              <a:t>12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1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B57A2-46F2-4637-A402-5D5A60B1F772}" type="slidenum">
              <a:rPr lang="en-US" altLang="ja-JP" smtClean="0"/>
              <a:pPr eaLnBrk="1" hangingPunct="1"/>
              <a:t>13</a:t>
            </a:fld>
            <a:endParaRPr lang="en-US" altLang="ja-JP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5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4DE37-5CBB-4E24-8DE3-1181DA18BAAD}" type="slidenum">
              <a:rPr lang="en-US" altLang="ja-JP" smtClean="0"/>
              <a:pPr eaLnBrk="1" hangingPunct="1"/>
              <a:t>14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1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532292-49F5-4D1A-B56B-9582A3160869}" type="slidenum">
              <a:rPr lang="en-GB" altLang="ja-JP" smtClean="0"/>
              <a:pPr eaLnBrk="1" hangingPunct="1"/>
              <a:t>15</a:t>
            </a:fld>
            <a:endParaRPr lang="en-GB" altLang="ja-JP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B99EC-23AB-4A8C-8CF9-66C8A100B7F2}" type="slidenum">
              <a:rPr lang="en-US" altLang="ja-JP" smtClean="0"/>
              <a:pPr eaLnBrk="1" hangingPunct="1"/>
              <a:t>2</a:t>
            </a:fld>
            <a:endParaRPr lang="en-US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6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B4A83-394C-4BC9-B9B3-05856B039BA2}" type="slidenum">
              <a:rPr lang="en-US" altLang="ja-JP" smtClean="0"/>
              <a:pPr eaLnBrk="1" hangingPunct="1"/>
              <a:t>3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8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8F016C-09D0-47F0-AC3B-DDA7181078E8}" type="slidenum">
              <a:rPr lang="en-US" altLang="ja-JP" smtClean="0"/>
              <a:pPr eaLnBrk="1" hangingPunct="1"/>
              <a:t>5</a:t>
            </a:fld>
            <a:endParaRPr lang="en-US" altLang="ja-JP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9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14BAC-790D-4BA0-A98B-C4882DA21A18}" type="slidenum">
              <a:rPr lang="en-US" altLang="ja-JP" smtClean="0"/>
              <a:pPr eaLnBrk="1" hangingPunct="1"/>
              <a:t>6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7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1898C6-02C5-435D-A415-1AD11D372CDC}" type="slidenum">
              <a:rPr lang="en-US" altLang="ja-JP" smtClean="0"/>
              <a:pPr eaLnBrk="1" hangingPunct="1"/>
              <a:t>7</a:t>
            </a:fld>
            <a:endParaRPr lang="en-US" altLang="ja-JP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2A00C1-99CC-4D87-B07D-C356C93A6A79}" type="slidenum">
              <a:rPr lang="en-US" altLang="ja-JP" smtClean="0"/>
              <a:pPr eaLnBrk="1" hangingPunct="1"/>
              <a:t>8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3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95D93-02D4-4A76-B017-F2D62A83B34D}" type="slidenum">
              <a:rPr lang="en-US" altLang="ja-JP" smtClean="0"/>
              <a:pPr eaLnBrk="1" hangingPunct="1"/>
              <a:t>9</a:t>
            </a:fld>
            <a:endParaRPr lang="en-US" altLang="ja-JP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7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2A910-24D1-4C42-88C7-7D93F97C4897}" type="slidenum">
              <a:rPr lang="en-US" altLang="ja-JP" smtClean="0"/>
              <a:pPr eaLnBrk="1" hangingPunct="1"/>
              <a:t>10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ja-JP">
              <a:ea typeface="MS PGothic" pitchFamily="34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928688" y="5054600"/>
            <a:ext cx="8072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2400" dirty="0">
                <a:solidFill>
                  <a:schemeClr val="bg1"/>
                </a:solidFill>
                <a:latin typeface="Frutiger LT Pro 57 Condensed" pitchFamily="34" charset="0"/>
                <a:ea typeface="MS PGothic" pitchFamily="34" charset="-128"/>
              </a:rPr>
              <a:t>Task Force on National Greenhouse Gas Inventories</a:t>
            </a:r>
            <a:endParaRPr lang="en-GB" altLang="ja-JP" sz="2400" dirty="0">
              <a:solidFill>
                <a:schemeClr val="bg1"/>
              </a:solidFill>
              <a:latin typeface="Frutiger LT Pro 57 Condensed" pitchFamily="34" charset="0"/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/>
          <p:nvPr userDrawn="1"/>
        </p:nvSpPr>
        <p:spPr>
          <a:xfrm>
            <a:off x="1043608" y="14709"/>
            <a:ext cx="8072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Task Force on National Greenhouse Gas Inventories</a:t>
            </a:r>
            <a:endParaRPr lang="en-GB" altLang="ja-JP" sz="2400" dirty="0">
              <a:solidFill>
                <a:schemeClr val="bg1"/>
              </a:solidFill>
              <a:latin typeface="Arial Narrow" panose="020B0606020202030204" pitchFamily="34" charset="0"/>
              <a:ea typeface="MS PGothic" pitchFamily="34" charset="-128"/>
            </a:endParaRP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4376"/>
            <a:ext cx="1607817" cy="203372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75" y="-7565"/>
            <a:ext cx="1629745" cy="2036911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6313" y="-12506"/>
            <a:ext cx="1638240" cy="204185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04647" y="-2"/>
            <a:ext cx="1662592" cy="2029348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65463" y="3188"/>
            <a:ext cx="1654816" cy="202615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6244" y="-12507"/>
            <a:ext cx="1684842" cy="2041853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 userDrawn="1"/>
        </p:nvPicPr>
        <p:blipFill rotWithShape="1">
          <a:blip r:embed="rId10"/>
          <a:srcRect t="1" r="19381" b="150"/>
          <a:stretch/>
        </p:blipFill>
        <p:spPr>
          <a:xfrm>
            <a:off x="7672834" y="3187"/>
            <a:ext cx="1471166" cy="20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6432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5E63-8DD4-407D-B75D-3F58D24E18F3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7724222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4989-062C-434C-AF07-9C2B889CBFA8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6572598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215C-5B6B-4F25-A043-9FE8B89081EC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66657642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BD3F-249D-450D-A718-56DA98E512A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5490145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18D6-5F45-4AD6-AB5B-A30AE799D4E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7964850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3336524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BBCC-D351-4D09-BD9A-29654F0F68E3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77239290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1162-4598-4512-8CEC-61E7EBEC1D3F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4883218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2664-8EAB-4739-BB5F-71DF3C34875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67304175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AD95-4B84-4F7E-BD0C-73EF5CB7B82C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8814919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11F7-C209-42DF-BF32-4AEE5ED8593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55417298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98F7-9400-4952-B79C-C224AC10FE48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1353798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F3A8-D9D1-4F33-AB29-20CCB60CD49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99974633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6F59-B7C8-4F38-BE61-B6239DA1AF64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9986978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426F-7981-471E-89B9-9BA562E561F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1097009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fld id="{08F1CBA4-A167-47C6-BC5A-D7ADD4C273A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  <p:sldLayoutId id="2147484989" r:id="rId12"/>
    <p:sldLayoutId id="2147484990" r:id="rId13"/>
    <p:sldLayoutId id="2147484991" r:id="rId14"/>
    <p:sldLayoutId id="2147484992" r:id="rId15"/>
    <p:sldLayoutId id="2147484993" r:id="rId16"/>
  </p:sldLayoutIdLst>
  <p:transition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04801" y="2276872"/>
            <a:ext cx="8534400" cy="51397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</a:rPr>
              <a:t>Time Series Consistency</a:t>
            </a:r>
            <a:endParaRPr lang="en-US" altLang="ja-JP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3284984"/>
            <a:ext cx="878497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 eaLnBrk="1" hangingPunct="1">
              <a:spcBef>
                <a:spcPct val="20000"/>
              </a:spcBef>
            </a:pPr>
            <a:r>
              <a:rPr kumimoji="1" lang="en-US" altLang="ja-JP" sz="2000" b="1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Africa Regional Workshop on the Building of Sustainable National</a:t>
            </a:r>
          </a:p>
          <a:p>
            <a:pPr lvl="0" algn="r" eaLnBrk="1" hangingPunct="1">
              <a:spcBef>
                <a:spcPct val="20000"/>
              </a:spcBef>
            </a:pPr>
            <a:r>
              <a:rPr kumimoji="1" lang="en-US" altLang="ja-JP" sz="2000" b="1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Greenhouse Gas Inventory Management Systems, and the Use of the 2006</a:t>
            </a:r>
          </a:p>
          <a:p>
            <a:pPr lvl="0" algn="r" eaLnBrk="1" hangingPunct="1">
              <a:spcBef>
                <a:spcPct val="20000"/>
              </a:spcBef>
            </a:pPr>
            <a:r>
              <a:rPr kumimoji="1" lang="en-US" altLang="ja-JP" sz="2000" b="1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IPCC Guidelines for National Greenhouse Gas Inventories</a:t>
            </a:r>
          </a:p>
          <a:p>
            <a:pPr lvl="0" algn="r" eaLnBrk="1" hangingPunct="1">
              <a:spcBef>
                <a:spcPct val="20000"/>
              </a:spcBef>
            </a:pPr>
            <a:r>
              <a:rPr kumimoji="1" lang="en-US" altLang="ja-JP" sz="2000" kern="0" dirty="0" err="1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Swakopmund</a:t>
            </a:r>
            <a:r>
              <a:rPr kumimoji="1" lang="en-US" altLang="ja-JP" sz="2000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, Namibia</a:t>
            </a:r>
          </a:p>
          <a:p>
            <a:pPr lvl="0" algn="r" eaLnBrk="1" hangingPunct="1">
              <a:spcBef>
                <a:spcPct val="20000"/>
              </a:spcBef>
            </a:pPr>
            <a:r>
              <a:rPr kumimoji="1" lang="en-US" altLang="ja-JP" sz="2000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24-28 April 2017</a:t>
            </a:r>
            <a:br>
              <a:rPr kumimoji="1" lang="en-US" altLang="ja-JP" sz="2000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</a:br>
            <a:r>
              <a:rPr kumimoji="1" lang="en-US" altLang="ja-JP" sz="2000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Baasansuren </a:t>
            </a:r>
            <a:r>
              <a:rPr kumimoji="1" lang="en-US" altLang="ja-JP" sz="2000" kern="0" dirty="0" err="1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Jamsranjav</a:t>
            </a:r>
            <a:r>
              <a:rPr kumimoji="1" lang="en-US" altLang="ja-JP" sz="2000" kern="0" dirty="0">
                <a:solidFill>
                  <a:srgbClr val="5492CD"/>
                </a:solidFill>
                <a:latin typeface="Arial Narrow" pitchFamily="34" charset="0"/>
                <a:ea typeface="ＭＳ Ｐゴシック" charset="-128"/>
              </a:rPr>
              <a:t>, IPCC TFI TSU </a:t>
            </a:r>
            <a:r>
              <a:rPr lang="ja-JP" altLang="en-US" sz="2000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　　</a:t>
            </a:r>
            <a:br>
              <a:rPr lang="ja-JP" altLang="en-US" sz="2000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</a:br>
            <a:endParaRPr lang="ja-JP" altLang="en-US" sz="2000" b="1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  <a:p>
            <a:pPr algn="r">
              <a:spcBef>
                <a:spcPct val="20000"/>
              </a:spcBef>
            </a:pPr>
            <a:endParaRPr lang="en-US" altLang="ja-JP" sz="20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16632"/>
            <a:ext cx="8362950" cy="522288"/>
          </a:xfrm>
        </p:spPr>
        <p:txBody>
          <a:bodyPr tIns="0" bIns="0"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Interpolation</a:t>
            </a:r>
          </a:p>
        </p:txBody>
      </p:sp>
      <p:pic>
        <p:nvPicPr>
          <p:cNvPr id="27651" name="Picture 1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24744"/>
            <a:ext cx="6324600" cy="4743450"/>
          </a:xfrm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7" y="150019"/>
            <a:ext cx="8077200" cy="533400"/>
          </a:xfrm>
          <a:noFill/>
        </p:spPr>
        <p:txBody>
          <a:bodyPr tIns="0" bIns="0"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Extrapolation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31168"/>
            <a:ext cx="8565455" cy="22098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zh-CN" sz="2200" dirty="0">
                <a:latin typeface="Arial Narrow" pitchFamily="34" charset="0"/>
                <a:ea typeface="MS PGothic" pitchFamily="34" charset="-128"/>
              </a:rPr>
              <a:t>When data for the base year or the most recent year are not available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zh-CN" sz="2200" dirty="0">
                <a:latin typeface="Arial Narrow" pitchFamily="34" charset="0"/>
                <a:ea typeface="MS PGothic" pitchFamily="34" charset="-128"/>
              </a:rPr>
              <a:t>The data can be extrapolated assuming that the trend in emissions/removals remains constant over the period of extrapolation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zh-CN" sz="2000" dirty="0">
                <a:latin typeface="Arial Narrow" pitchFamily="34" charset="0"/>
                <a:ea typeface="MS PGothic" pitchFamily="34" charset="-128"/>
              </a:rPr>
              <a:t>Should not be used if the trend is not constant over time.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Analyse the character of trend – e.g. linear or more complex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81363"/>
            <a:ext cx="557053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07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229600" cy="504056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Summary of Splicing Techniques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92" y="1792560"/>
            <a:ext cx="6794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65471" y="692696"/>
            <a:ext cx="85737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kumimoji="1" lang="en-GB" altLang="zh-CN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Each technique can be appropriate in certain situation. It is good practice to perform the splicing using more than one technique before making a final decision</a:t>
            </a:r>
            <a:endParaRPr kumimoji="1" lang="en-US" altLang="zh-CN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918450" cy="432049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Quality of Time Series</a:t>
            </a:r>
            <a:r>
              <a:rPr lang="ja-JP" altLang="en-US" sz="36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altLang="ja-JP" sz="3600" dirty="0">
                <a:latin typeface="Arial Narrow" pitchFamily="34" charset="0"/>
                <a:ea typeface="MS PGothic" pitchFamily="34" charset="-128"/>
              </a:rPr>
              <a:t>and Documentation</a:t>
            </a:r>
            <a:endParaRPr lang="en-GB" altLang="ja-JP" sz="36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87680" cy="525658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Comparison of the results of multiple approaches where it is possible to use more than one approach</a:t>
            </a:r>
          </a:p>
          <a:p>
            <a:pPr lvl="1" algn="just"/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Plotting and comparing the results of splicing techniques on a graph is useful </a:t>
            </a:r>
          </a:p>
          <a:p>
            <a:pPr lvl="1" algn="just"/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If alternative splicing methods produce different results, should consider which result is most realistic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Comparison of recalculated estimates with previous estimates can be a useful check on the quality of a recalculation</a:t>
            </a:r>
          </a:p>
          <a:p>
            <a:pPr lvl="1"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However, higher tier methods may produce different trends than lower tier methods because  they more accurately reflect actual conditions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All recalculations and measures taken to improve time series consistency should be documented and reported</a:t>
            </a:r>
          </a:p>
          <a:p>
            <a:pPr lvl="1" algn="just"/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Reason of the recalculation </a:t>
            </a:r>
          </a:p>
          <a:p>
            <a:pPr lvl="1" algn="just"/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Effect of the recalculation on the time series</a:t>
            </a:r>
          </a:p>
          <a:p>
            <a:pPr lvl="1" algn="just"/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Splicing techniques used </a:t>
            </a:r>
          </a:p>
          <a:p>
            <a:pPr marL="457200" lvl="1" indent="0" algn="just">
              <a:buNone/>
            </a:pPr>
            <a:endParaRPr lang="en-US" altLang="ja-JP" sz="2000" dirty="0">
              <a:latin typeface="Arial Narrow" pitchFamily="34" charset="0"/>
              <a:ea typeface="MS PGothic" pitchFamily="34" charset="-128"/>
            </a:endParaRPr>
          </a:p>
          <a:p>
            <a:pPr lvl="1" algn="just"/>
            <a:endParaRPr lang="en-GB" altLang="ja-JP" sz="2000" dirty="0">
              <a:solidFill>
                <a:srgbClr val="C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algn="just"/>
            <a:endParaRPr lang="en-GB" altLang="ja-JP" sz="22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6" y="188640"/>
            <a:ext cx="7918450" cy="533400"/>
          </a:xfrm>
        </p:spPr>
        <p:txBody>
          <a:bodyPr/>
          <a:lstStyle/>
          <a:p>
            <a:pPr algn="ctr" eaLnBrk="1" hangingPunct="1">
              <a:spcBef>
                <a:spcPct val="40000"/>
              </a:spcBef>
            </a:pPr>
            <a:r>
              <a:rPr lang="en-US" altLang="ja-JP" sz="3600" dirty="0">
                <a:latin typeface="Arial Narrow" pitchFamily="34" charset="0"/>
                <a:ea typeface="MS PGothic" pitchFamily="34" charset="-128"/>
              </a:rPr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640960" cy="4343400"/>
          </a:xfrm>
        </p:spPr>
        <p:txBody>
          <a:bodyPr/>
          <a:lstStyle/>
          <a:p>
            <a:pPr algn="just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200" b="1" dirty="0">
                <a:latin typeface="Arial Narrow" pitchFamily="34" charset="0"/>
                <a:ea typeface="MS PGothic" pitchFamily="34" charset="-128"/>
              </a:rPr>
              <a:t>We need consistent estimates of emissions/ removals for all years</a:t>
            </a:r>
          </a:p>
          <a:p>
            <a:pPr lvl="1" algn="just" eaLnBrk="1" hangingPunct="1">
              <a:spcBef>
                <a:spcPct val="40000"/>
              </a:spcBef>
              <a:defRPr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  <a:cs typeface="+mn-cs"/>
              </a:rPr>
              <a:t>Same method and data sources should be applied to all years, if possible</a:t>
            </a:r>
          </a:p>
          <a:p>
            <a:pPr algn="just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200" b="1" dirty="0">
                <a:latin typeface="Arial Narrow" pitchFamily="34" charset="0"/>
                <a:ea typeface="MS PGothic" pitchFamily="34" charset="-128"/>
              </a:rPr>
              <a:t>Where this is not possible, inventory compilers should follow the time series consistency guidance to provide consistent estimates for all years</a:t>
            </a:r>
          </a:p>
          <a:p>
            <a:pPr lvl="1" algn="just" eaLnBrk="1" hangingPunct="1">
              <a:spcBef>
                <a:spcPct val="40000"/>
              </a:spcBef>
              <a:defRPr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  <a:cs typeface="+mn-cs"/>
              </a:rPr>
              <a:t>Overlap/ Surrogate / Interpolation / Extrapolation /etc.</a:t>
            </a:r>
          </a:p>
          <a:p>
            <a:pPr algn="just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200" b="1" dirty="0">
                <a:latin typeface="Arial Narrow" pitchFamily="34" charset="0"/>
                <a:ea typeface="MS PGothic" pitchFamily="34" charset="-128"/>
              </a:rPr>
              <a:t>We need to ensure quality of time series</a:t>
            </a:r>
          </a:p>
          <a:p>
            <a:pPr lvl="1" algn="just" eaLnBrk="1" hangingPunct="1">
              <a:spcBef>
                <a:spcPct val="40000"/>
              </a:spcBef>
              <a:defRPr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  <a:cs typeface="+mn-cs"/>
              </a:rPr>
              <a:t>Quality checks are applied to entire time series</a:t>
            </a:r>
          </a:p>
          <a:p>
            <a:pPr algn="just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200" b="1" dirty="0">
                <a:latin typeface="Arial Narrow" pitchFamily="34" charset="0"/>
                <a:ea typeface="MS PGothic" pitchFamily="34" charset="-128"/>
              </a:rPr>
              <a:t>All decisions, methods and reasons should be documented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971800"/>
            <a:ext cx="8072438" cy="838200"/>
          </a:xfrm>
        </p:spPr>
        <p:txBody>
          <a:bodyPr/>
          <a:lstStyle/>
          <a:p>
            <a:pPr algn="ctr" eaLnBrk="1" hangingPunct="1"/>
            <a:r>
              <a:rPr lang="en-GB" altLang="ja-JP" i="1" dirty="0">
                <a:latin typeface="Arial Narrow" pitchFamily="34" charset="0"/>
                <a:ea typeface="MS PGothic" pitchFamily="34" charset="-128"/>
              </a:rPr>
              <a:t>Thank you 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622326" y="6021288"/>
            <a:ext cx="432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ja-JP" dirty="0">
                <a:latin typeface="Arial Narrow" pitchFamily="34" charset="0"/>
                <a:ea typeface="MS PGothic" pitchFamily="34" charset="-128"/>
              </a:rPr>
              <a:t>Diagrams © IPCC unless otherwise noted </a:t>
            </a:r>
            <a:endParaRPr lang="en-GB" altLang="ja-JP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0409"/>
            <a:ext cx="7994650" cy="522287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Time Series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606408" cy="4495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An inventory is not just an estimate of a single year. It includes estimates for a number of years (time series of estimates)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Information on historical emissions trend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Tracking the effects of strategies to reduce emissions at the national level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Annual estimates should be comparable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Should reflect the real annual fluctuations in emissions and removals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Therefore, emissions and removals in time series should be estimated consistently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Use of the same method and data sources in all years, where possible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However, it is not always possible to use the same method and data sets for the entire time series due to a lack of data</a:t>
            </a:r>
          </a:p>
          <a:p>
            <a:pPr lvl="1" algn="just">
              <a:buFont typeface="Arial Narrow" pitchFamily="34" charset="0"/>
              <a:buChar char="–"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  <a:p>
            <a:pPr lvl="1" algn="just">
              <a:buFontTx/>
              <a:buNone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918450" cy="522288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Splicing Techniques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663880" cy="5181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Splicing: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combining or joining of more than one method or data series to form a complete time series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marL="804863" lvl="1" indent="-404813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Methodological change and refinement</a:t>
            </a:r>
          </a:p>
          <a:p>
            <a:pPr marL="804863" lvl="1" indent="-404813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Data gaps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The 2006 IPCC Guidelines provide several splicing techniques</a:t>
            </a:r>
          </a:p>
          <a:p>
            <a:pPr marL="804863" lvl="1" indent="-404813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Overlap</a:t>
            </a:r>
          </a:p>
          <a:p>
            <a:pPr marL="804863" lvl="1" indent="-404813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Surrogate</a:t>
            </a:r>
          </a:p>
          <a:p>
            <a:pPr marL="804863" lvl="1" indent="-404813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Interpolation</a:t>
            </a:r>
          </a:p>
          <a:p>
            <a:pPr marL="804863" lvl="1" indent="-404813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Extrapolation</a:t>
            </a: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Selecting a technique requires an evaluation of the specific circumstances and a determination of the best option for the particular case</a:t>
            </a:r>
          </a:p>
          <a:p>
            <a:pPr algn="just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algn="just"/>
            <a:endParaRPr lang="en-GB" altLang="ja-JP" sz="22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2460" y="188640"/>
            <a:ext cx="8305800" cy="504056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Overlap</a:t>
            </a:r>
            <a:endParaRPr lang="en-US" altLang="ja-JP" sz="36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87680" cy="38100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When a new method is introduced but data are not available for early years in the time series (e.g. implementing a higher tier methodology)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Develop a time series based on the relationship (or overlap) observed between the previously used and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new method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during the years when both can be used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It is preferable to compare the overlap for multiple years to evaluate the relationship between the two methods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If there is no consistent overlap between methods and it is not good practice to use the overlap technique</a:t>
            </a:r>
          </a:p>
          <a:p>
            <a:pPr algn="just" eaLnBrk="1" hangingPunct="1">
              <a:buFontTx/>
              <a:buNone/>
            </a:pPr>
            <a:endParaRPr lang="en-GB" altLang="ja-JP" sz="22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MS PGothic" pitchFamily="34" charset="-128"/>
            </a:endParaRPr>
          </a:p>
        </p:txBody>
      </p: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1104900" y="908720"/>
            <a:ext cx="6934200" cy="5210175"/>
            <a:chOff x="914400" y="762000"/>
            <a:chExt cx="6934200" cy="5210282"/>
          </a:xfrm>
        </p:grpSpPr>
        <p:pic>
          <p:nvPicPr>
            <p:cNvPr id="22534" name="Picture 6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0"/>
              <a:ext cx="6934200" cy="521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200400"/>
              <a:ext cx="3657600" cy="83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Box 15"/>
            <p:cNvSpPr txBox="1">
              <a:spLocks noChangeArrowheads="1"/>
            </p:cNvSpPr>
            <p:nvPr/>
          </p:nvSpPr>
          <p:spPr bwMode="auto">
            <a:xfrm>
              <a:off x="2819400" y="914400"/>
              <a:ext cx="3276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ja-JP">
                <a:ea typeface="MS PGothic" pitchFamily="34" charset="-128"/>
              </a:endParaRPr>
            </a:p>
          </p:txBody>
        </p:sp>
      </p:grpSp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2514600" y="4419600"/>
            <a:ext cx="396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y</a:t>
            </a:r>
            <a:r>
              <a:rPr lang="en-GB" altLang="ja-JP" sz="1400" b="1" baseline="-25000">
                <a:latin typeface="Arial Narrow" pitchFamily="34" charset="0"/>
                <a:ea typeface="MS PGothic" pitchFamily="34" charset="-128"/>
              </a:rPr>
              <a:t>0</a:t>
            </a:r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:  </a:t>
            </a:r>
            <a:r>
              <a:rPr lang="en-GB" altLang="ja-JP" sz="1400">
                <a:latin typeface="Arial Narrow" pitchFamily="34" charset="0"/>
                <a:ea typeface="MS PGothic" pitchFamily="34" charset="-128"/>
              </a:rPr>
              <a:t>recalculated estimate using the overlap method</a:t>
            </a:r>
          </a:p>
          <a:p>
            <a:pPr eaLnBrk="1" hangingPunct="1"/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x</a:t>
            </a:r>
            <a:r>
              <a:rPr lang="en-GB" altLang="ja-JP" sz="1400" b="1" baseline="-25000">
                <a:latin typeface="Arial Narrow" pitchFamily="34" charset="0"/>
                <a:ea typeface="MS PGothic" pitchFamily="34" charset="-128"/>
              </a:rPr>
              <a:t>0 </a:t>
            </a:r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400">
                <a:latin typeface="Arial Narrow" pitchFamily="34" charset="0"/>
                <a:ea typeface="MS PGothic" pitchFamily="34" charset="-128"/>
              </a:rPr>
              <a:t>estimate developed using the previously used method</a:t>
            </a:r>
          </a:p>
          <a:p>
            <a:pPr eaLnBrk="1" hangingPunct="1"/>
            <a:r>
              <a:rPr lang="en-GB" altLang="ja-JP" sz="1400" b="1" i="1">
                <a:latin typeface="Arial Narrow" pitchFamily="34" charset="0"/>
                <a:ea typeface="MS PGothic" pitchFamily="34" charset="-128"/>
              </a:rPr>
              <a:t>m,n :</a:t>
            </a:r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400">
                <a:latin typeface="Arial Narrow" pitchFamily="34" charset="0"/>
                <a:ea typeface="MS PGothic" pitchFamily="34" charset="-128"/>
              </a:rPr>
              <a:t>overlapping years</a:t>
            </a:r>
          </a:p>
        </p:txBody>
      </p:sp>
      <p:sp>
        <p:nvSpPr>
          <p:cNvPr id="22533" name="タイトル 1"/>
          <p:cNvSpPr>
            <a:spLocks noGrp="1"/>
          </p:cNvSpPr>
          <p:nvPr>
            <p:ph type="title"/>
          </p:nvPr>
        </p:nvSpPr>
        <p:spPr>
          <a:xfrm>
            <a:off x="457200" y="117697"/>
            <a:ext cx="8229600" cy="573087"/>
          </a:xfrm>
        </p:spPr>
        <p:txBody>
          <a:bodyPr/>
          <a:lstStyle/>
          <a:p>
            <a:pPr algn="ctr"/>
            <a:r>
              <a:rPr lang="en-US" altLang="ja-JP" sz="3600" dirty="0">
                <a:latin typeface="Arial Narrow" pitchFamily="34" charset="0"/>
                <a:ea typeface="MS PGothic" pitchFamily="34" charset="-128"/>
              </a:rPr>
              <a:t>Overlap: Consistent Relationship</a:t>
            </a:r>
            <a:endParaRPr lang="ja-JP" altLang="en-US" sz="36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34400" cy="522287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Overlap: Inconsistent Relationship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2865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64" y="188640"/>
            <a:ext cx="8229600" cy="457200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Surrogate Data</a:t>
            </a:r>
          </a:p>
        </p:txBody>
      </p:sp>
      <p:sp>
        <p:nvSpPr>
          <p:cNvPr id="24579" name="Rectangle 144"/>
          <p:cNvSpPr txBox="1">
            <a:spLocks noChangeArrowheads="1"/>
          </p:cNvSpPr>
          <p:nvPr/>
        </p:nvSpPr>
        <p:spPr bwMode="auto">
          <a:xfrm>
            <a:off x="323528" y="980728"/>
            <a:ext cx="851567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404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The surrogate method relates emissions or removals to underlying activity or other indicative data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GB" altLang="zh-CN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Data (statistical) that is related to the emission (emissions may be proportional to production, vehicle distances travelled and population etc.)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Although the relationship between emissions/removals and surrogate can be developed on the basis of data for a single year, the use of multiple years might provide a better estimate</a:t>
            </a:r>
            <a:endParaRPr lang="en-GB" altLang="zh-CN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endParaRPr lang="en-GB" altLang="zh-CN" sz="20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3488"/>
            <a:ext cx="8229600" cy="457200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Surrogate Data</a:t>
            </a:r>
          </a:p>
        </p:txBody>
      </p:sp>
      <p:pic>
        <p:nvPicPr>
          <p:cNvPr id="2560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95400"/>
            <a:ext cx="6096000" cy="4572000"/>
          </a:xfrm>
        </p:spPr>
      </p:pic>
      <p:graphicFrame>
        <p:nvGraphicFramePr>
          <p:cNvPr id="2560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3581400"/>
          <a:ext cx="2955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5" imgW="1155700" imgH="190500" progId="Equation.3">
                  <p:embed/>
                </p:oleObj>
              </mc:Choice>
              <mc:Fallback>
                <p:oleObj name="Equation" r:id="rId5" imgW="11557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29559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514600" y="42672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y : </a:t>
            </a:r>
            <a:r>
              <a:rPr lang="en-GB" altLang="ja-JP" sz="1400">
                <a:latin typeface="Arial Narrow" pitchFamily="34" charset="0"/>
                <a:ea typeface="MS PGothic" pitchFamily="34" charset="-128"/>
              </a:rPr>
              <a:t>emission/removal estimate in years 0 and </a:t>
            </a:r>
            <a:r>
              <a:rPr lang="en-GB" altLang="ja-JP" sz="1400" i="1">
                <a:latin typeface="Arial Narrow" pitchFamily="34" charset="0"/>
                <a:ea typeface="MS PGothic" pitchFamily="34" charset="-128"/>
              </a:rPr>
              <a:t>t</a:t>
            </a:r>
          </a:p>
          <a:p>
            <a:pPr eaLnBrk="1" hangingPunct="1"/>
            <a:r>
              <a:rPr lang="en-GB" altLang="ja-JP" sz="1400" b="1">
                <a:latin typeface="Arial Narrow" pitchFamily="34" charset="0"/>
                <a:ea typeface="MS PGothic" pitchFamily="34" charset="-128"/>
              </a:rPr>
              <a:t>s : </a:t>
            </a:r>
            <a:r>
              <a:rPr lang="en-GB" altLang="ja-JP" sz="1400">
                <a:latin typeface="Arial Narrow" pitchFamily="34" charset="0"/>
                <a:ea typeface="MS PGothic" pitchFamily="34" charset="-128"/>
              </a:rPr>
              <a:t>surrogate statistical parameter in years 0 and </a:t>
            </a:r>
            <a:r>
              <a:rPr lang="en-GB" altLang="ja-JP" sz="1400" i="1">
                <a:latin typeface="Arial Narrow" pitchFamily="34" charset="0"/>
                <a:ea typeface="MS PGothic" pitchFamily="34" charset="-128"/>
              </a:rPr>
              <a:t>t</a:t>
            </a:r>
            <a:endParaRPr lang="en-US" altLang="ja-JP" sz="140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9600" cy="576064"/>
          </a:xfrm>
        </p:spPr>
        <p:txBody>
          <a:bodyPr/>
          <a:lstStyle/>
          <a:p>
            <a:pPr algn="ctr" eaLnBrk="1" hangingPunct="1"/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Interpolation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640960" cy="3657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zh-CN" sz="2200" dirty="0">
                <a:latin typeface="Arial Narrow" pitchFamily="34" charset="0"/>
                <a:ea typeface="MS PGothic" pitchFamily="34" charset="-128"/>
              </a:rPr>
              <a:t>When detailed statistics is collected every few years, or it is impractical to conduct detailed surveys on an annual basis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zh-CN" sz="2200" dirty="0">
                <a:latin typeface="Arial Narrow" pitchFamily="34" charset="0"/>
                <a:ea typeface="MS PGothic" pitchFamily="34" charset="-128"/>
              </a:rPr>
              <a:t>Estimates for the intermediate years in the time series can be developed by interpolating between the detailed estimates when: </a:t>
            </a:r>
          </a:p>
          <a:p>
            <a:pPr lvl="1" algn="just" eaLnBrk="1" hangingPunct="1">
              <a:lnSpc>
                <a:spcPct val="90000"/>
              </a:lnSpc>
              <a:buFont typeface="Arial Narrow" pitchFamily="34" charset="0"/>
              <a:buChar char="–"/>
            </a:pPr>
            <a:r>
              <a:rPr lang="en-GB" altLang="zh-CN" sz="2000" dirty="0">
                <a:latin typeface="Arial Narrow" pitchFamily="34" charset="0"/>
                <a:ea typeface="MS PGothic" pitchFamily="34" charset="-128"/>
              </a:rPr>
              <a:t>Overall trend appears stable </a:t>
            </a:r>
          </a:p>
          <a:p>
            <a:pPr lvl="1" algn="just" eaLnBrk="1" hangingPunct="1">
              <a:lnSpc>
                <a:spcPct val="90000"/>
              </a:lnSpc>
              <a:buFont typeface="Arial Narrow" pitchFamily="34" charset="0"/>
              <a:buChar char="–"/>
            </a:pPr>
            <a:r>
              <a:rPr lang="en-GB" altLang="zh-CN" sz="2000" dirty="0">
                <a:latin typeface="Arial Narrow" pitchFamily="34" charset="0"/>
                <a:ea typeface="MS PGothic" pitchFamily="34" charset="-128"/>
              </a:rPr>
              <a:t>Actual emissions are not substantially different from the values estimated by interpolation</a:t>
            </a:r>
            <a:endParaRPr lang="en-GB" altLang="zh-CN" sz="2200" dirty="0">
              <a:latin typeface="Arial Narrow" pitchFamily="34" charset="0"/>
              <a:ea typeface="MS PGothic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zh-CN" sz="2200" dirty="0">
                <a:latin typeface="Arial Narrow" pitchFamily="34" charset="0"/>
                <a:ea typeface="MS PGothic" pitchFamily="34" charset="-128"/>
              </a:rPr>
              <a:t>If information on the general trends or underlying parameters is available, then the surrogate data can be used</a:t>
            </a:r>
          </a:p>
          <a:p>
            <a:pPr lvl="1" algn="just" eaLnBrk="1" hangingPunct="1">
              <a:lnSpc>
                <a:spcPct val="90000"/>
              </a:lnSpc>
              <a:buFont typeface="Arial Narrow" pitchFamily="34" charset="0"/>
              <a:buChar char="–"/>
            </a:pPr>
            <a:r>
              <a:rPr lang="en-GB" altLang="zh-CN" sz="2000" dirty="0">
                <a:latin typeface="Arial Narrow" pitchFamily="34" charset="0"/>
                <a:ea typeface="MS PGothic" pitchFamily="34" charset="-128"/>
              </a:rPr>
              <a:t>It is good practice to compare interpolated </a:t>
            </a:r>
            <a:r>
              <a:rPr lang="en-US" altLang="zh-CN" sz="2000" dirty="0">
                <a:latin typeface="Arial Narrow" pitchFamily="34" charset="0"/>
                <a:ea typeface="MS PGothic" pitchFamily="34" charset="-128"/>
              </a:rPr>
              <a:t>estimates with surrogate data as a QA/QC check </a:t>
            </a: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04_Time Series Consistency_2016_Kobe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04_Time Series Consistency_2016_Kobe</Template>
  <TotalTime>119</TotalTime>
  <Words>830</Words>
  <Application>Microsoft Office PowerPoint</Application>
  <PresentationFormat>画面に合わせる (4:3)</PresentationFormat>
  <Paragraphs>92</Paragraphs>
  <Slides>15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Frutiger LT Pro 57 Condensed</vt:lpstr>
      <vt:lpstr>MS PGothic</vt:lpstr>
      <vt:lpstr>MS PGothic</vt:lpstr>
      <vt:lpstr>Arial</vt:lpstr>
      <vt:lpstr>Arial Narrow</vt:lpstr>
      <vt:lpstr>Wingdings</vt:lpstr>
      <vt:lpstr>04_Time Series Consistency_2016_Kobe</vt:lpstr>
      <vt:lpstr>Equation</vt:lpstr>
      <vt:lpstr>Time Series Consistency</vt:lpstr>
      <vt:lpstr>Time Series </vt:lpstr>
      <vt:lpstr>Splicing Techniques</vt:lpstr>
      <vt:lpstr>Overlap</vt:lpstr>
      <vt:lpstr>Overlap: Consistent Relationship</vt:lpstr>
      <vt:lpstr>Overlap: Inconsistent Relationship</vt:lpstr>
      <vt:lpstr>Surrogate Data</vt:lpstr>
      <vt:lpstr>Surrogate Data</vt:lpstr>
      <vt:lpstr>Interpolation</vt:lpstr>
      <vt:lpstr>Interpolation</vt:lpstr>
      <vt:lpstr>Extrapolation</vt:lpstr>
      <vt:lpstr>Summary of Splicing Techniques</vt:lpstr>
      <vt:lpstr>Quality of Time Series and Documentation</vt:lpstr>
      <vt:lpstr>Summary</vt:lpstr>
      <vt:lpstr>Thank you 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Consistency</dc:title>
  <dc:creator>baasansuren</dc:creator>
  <cp:lastModifiedBy>baasansuren</cp:lastModifiedBy>
  <cp:revision>21</cp:revision>
  <dcterms:created xsi:type="dcterms:W3CDTF">2016-01-19T00:45:03Z</dcterms:created>
  <dcterms:modified xsi:type="dcterms:W3CDTF">2017-05-31T02:35:32Z</dcterms:modified>
</cp:coreProperties>
</file>