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21" r:id="rId2"/>
    <p:sldMasterId id="2147483737" r:id="rId3"/>
  </p:sldMasterIdLst>
  <p:notesMasterIdLst>
    <p:notesMasterId r:id="rId20"/>
  </p:notesMasterIdLst>
  <p:sldIdLst>
    <p:sldId id="404" r:id="rId4"/>
    <p:sldId id="390" r:id="rId5"/>
    <p:sldId id="391" r:id="rId6"/>
    <p:sldId id="368" r:id="rId7"/>
    <p:sldId id="349" r:id="rId8"/>
    <p:sldId id="351" r:id="rId9"/>
    <p:sldId id="392" r:id="rId10"/>
    <p:sldId id="395" r:id="rId11"/>
    <p:sldId id="393" r:id="rId12"/>
    <p:sldId id="394" r:id="rId13"/>
    <p:sldId id="389" r:id="rId14"/>
    <p:sldId id="375" r:id="rId15"/>
    <p:sldId id="387" r:id="rId16"/>
    <p:sldId id="367" r:id="rId17"/>
    <p:sldId id="396" r:id="rId18"/>
    <p:sldId id="403" r:id="rId19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50E"/>
    <a:srgbClr val="FF9900"/>
    <a:srgbClr val="F0833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89601" autoAdjust="0"/>
  </p:normalViewPr>
  <p:slideViewPr>
    <p:cSldViewPr snapToGrid="0">
      <p:cViewPr varScale="1">
        <p:scale>
          <a:sx n="62" d="100"/>
          <a:sy n="62" d="100"/>
        </p:scale>
        <p:origin x="90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DEC70C-CBE6-4153-B79C-5AF27DB301FD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1E7966-BC4D-4F99-A24C-95170EC0E8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646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94B9A7-4CBC-44D7-9ACA-42C304967558}" type="slidenum">
              <a:rPr lang="en-GB" altLang="ja-JP" smtClean="0"/>
              <a:pPr eaLnBrk="1" hangingPunct="1"/>
              <a:t>1</a:t>
            </a:fld>
            <a:endParaRPr lang="en-GB" altLang="ja-JP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89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E7966-BC4D-4F99-A24C-95170EC0E80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27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416ABF-0860-4D27-836F-9691A1F61A06}" type="slidenum">
              <a:rPr lang="en-GB" altLang="ja-JP" smtClean="0"/>
              <a:pPr eaLnBrk="1" hangingPunct="1"/>
              <a:t>2</a:t>
            </a:fld>
            <a:endParaRPr lang="en-GB" altLang="ja-JP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43836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416ABF-0860-4D27-836F-9691A1F61A06}" type="slidenum">
              <a:rPr lang="en-GB" altLang="ja-JP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69876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E7966-BC4D-4F99-A24C-95170EC0E80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4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6BE1-8501-4A3E-82C8-73964AC61DF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880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416ABF-0860-4D27-836F-9691A1F61A06}" type="slidenum">
              <a:rPr lang="en-GB" altLang="ja-JP" smtClean="0">
                <a:solidFill>
                  <a:srgbClr val="000000"/>
                </a:solidFill>
              </a:rPr>
              <a:pPr eaLnBrk="1" hangingPunct="1"/>
              <a:t>7</a:t>
            </a:fld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760486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E7966-BC4D-4F99-A24C-95170EC0E80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120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E7966-BC4D-4F99-A24C-95170EC0E80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120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E7966-BC4D-4F99-A24C-95170EC0E80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3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103008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0"/>
            <a:ext cx="18843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1020749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18827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P1030306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8" y="0"/>
            <a:ext cx="18843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103031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9638" y="0"/>
            <a:ext cx="18843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IPCCLogoBlue_RGB_72PPI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8" y="6000750"/>
            <a:ext cx="38735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P1020857.JP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6513" y="0"/>
            <a:ext cx="18843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141287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 Narrow" pitchFamily="34" charset="0"/>
              </a:rPr>
              <a:t>Task Force on National Greenhouse Gas Inventories</a:t>
            </a:r>
            <a:endParaRPr lang="en-GB" sz="2400" dirty="0">
              <a:latin typeface="Arial Narrow" pitchFamily="34" charset="0"/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132856"/>
            <a:ext cx="7956376" cy="1296144"/>
          </a:xfrm>
        </p:spPr>
        <p:txBody>
          <a:bodyPr/>
          <a:lstStyle>
            <a:lvl1pPr algn="r">
              <a:defRPr sz="4400" b="1" i="0" cap="none" spc="0">
                <a:ln>
                  <a:noFill/>
                </a:ln>
                <a:solidFill>
                  <a:srgbClr val="990002"/>
                </a:solidFill>
                <a:effectLst/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717032"/>
            <a:ext cx="8072462" cy="1368152"/>
          </a:xfrm>
        </p:spPr>
        <p:txBody>
          <a:bodyPr/>
          <a:lstStyle>
            <a:lvl1pPr marL="0" indent="0" algn="r">
              <a:buFontTx/>
              <a:buNone/>
              <a:defRPr b="1" i="0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163513"/>
            <a:ext cx="1979612" cy="5962650"/>
          </a:xfrm>
        </p:spPr>
        <p:txBody>
          <a:bodyPr vert="eaVert"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2513" y="163513"/>
            <a:ext cx="5788025" cy="5962650"/>
          </a:xfrm>
        </p:spPr>
        <p:txBody>
          <a:bodyPr vert="eaVert"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52513" y="1600200"/>
            <a:ext cx="7634287" cy="4525963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</p:spTree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SzPct val="116000"/>
              <a:buFont typeface="Arial" pitchFamily="34" charset="0"/>
              <a:buChar char="•"/>
              <a:defRPr sz="2800">
                <a:latin typeface="Arial Narrow" pitchFamily="34" charset="0"/>
              </a:defRPr>
            </a:lvl1pPr>
            <a:lvl2pPr>
              <a:buFont typeface="Wingdings" pitchFamily="2" charset="2"/>
              <a:buChar char="v"/>
              <a:defRPr sz="2400">
                <a:latin typeface="Arial Narrow" pitchFamily="34" charset="0"/>
              </a:defRPr>
            </a:lvl2pPr>
            <a:lvl3pPr>
              <a:buFont typeface="Wingdings" pitchFamily="2" charset="2"/>
              <a:buChar char="§"/>
              <a:defRPr sz="2000">
                <a:latin typeface="Arial Narrow" pitchFamily="34" charset="0"/>
              </a:defRPr>
            </a:lvl3pPr>
            <a:lvl4pPr>
              <a:buFont typeface="Wingdings" pitchFamily="2" charset="2"/>
              <a:buChar char="Ø"/>
              <a:defRPr sz="1800">
                <a:latin typeface="Arial Narrow" pitchFamily="34" charset="0"/>
              </a:defRPr>
            </a:lvl4pPr>
            <a:lvl5pPr>
              <a:buFont typeface="Arial" pitchFamily="34" charset="0"/>
              <a:buChar char="•"/>
              <a:defRPr sz="1800">
                <a:latin typeface="Arial Narrow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288" y="260350"/>
            <a:ext cx="874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ja-JP" altLang="ja-JP">
              <a:solidFill>
                <a:srgbClr val="000000"/>
              </a:solidFill>
              <a:ea typeface="ＭＳ Ｐゴシック" pitchFamily="50" charset="-128"/>
            </a:endParaRPr>
          </a:p>
        </p:txBody>
      </p:sp>
      <p:pic>
        <p:nvPicPr>
          <p:cNvPr id="6" name="Picture 12" descr="IPCCLogoBlue_RGB_72P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516563"/>
            <a:ext cx="6159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71563" y="0"/>
            <a:ext cx="8072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ja-JP" sz="2400">
                <a:solidFill>
                  <a:srgbClr val="FFFFFF"/>
                </a:solidFill>
                <a:latin typeface="Frutiger LT Pro 57 Condensed"/>
                <a:ea typeface="ＭＳ Ｐゴシック" pitchFamily="50" charset="-128"/>
              </a:rPr>
              <a:t>Task Force on National Greenhouse Gas Inventories</a:t>
            </a:r>
            <a:endParaRPr lang="en-GB" altLang="ja-JP" sz="2400">
              <a:solidFill>
                <a:srgbClr val="FFFFFF"/>
              </a:solidFill>
              <a:latin typeface="Frutiger LT Pro 57 Condensed"/>
              <a:ea typeface="ＭＳ Ｐゴシック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130425"/>
            <a:ext cx="8072462" cy="1470025"/>
          </a:xfrm>
        </p:spPr>
        <p:txBody>
          <a:bodyPr/>
          <a:lstStyle>
            <a:lvl1pPr algn="r">
              <a:defRPr sz="4400" b="1" i="0" cap="none" spc="0">
                <a:ln>
                  <a:noFill/>
                </a:ln>
                <a:solidFill>
                  <a:srgbClr val="990002"/>
                </a:solidFill>
                <a:effectLst/>
                <a:latin typeface="Frutiger LT Pro 57 Condensed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GB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886200"/>
            <a:ext cx="8072462" cy="1752600"/>
          </a:xfrm>
        </p:spPr>
        <p:txBody>
          <a:bodyPr/>
          <a:lstStyle>
            <a:lvl1pPr marL="0" indent="0" algn="r">
              <a:buFontTx/>
              <a:buNone/>
              <a:defRPr b="1" i="0">
                <a:solidFill>
                  <a:srgbClr val="5492CD"/>
                </a:solidFill>
                <a:latin typeface="Frutiger LT Pro 57 Condensed" pitchFamily="34" charset="0"/>
              </a:defRPr>
            </a:lvl1pPr>
          </a:lstStyle>
          <a:p>
            <a:r>
              <a:rPr lang="ja-JP" altLang="en-US"/>
              <a:t>マスタ サブタイトルの書式設定</a:t>
            </a:r>
            <a:endParaRPr lang="en-GB" dirty="0"/>
          </a:p>
        </p:txBody>
      </p:sp>
      <p:pic>
        <p:nvPicPr>
          <p:cNvPr id="9" name="図 8" descr="http://www.iges.or.jp/files/access/images/hayama.jp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5"/>
          <a:srcRect b="14817"/>
          <a:stretch/>
        </p:blipFill>
        <p:spPr>
          <a:xfrm>
            <a:off x="0" y="0"/>
            <a:ext cx="5828676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09155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92CD"/>
                </a:solidFill>
              </a:defRPr>
            </a:lvl1pPr>
            <a:lvl2pPr>
              <a:defRPr>
                <a:solidFill>
                  <a:srgbClr val="5492CD"/>
                </a:solidFill>
              </a:defRPr>
            </a:lvl2pPr>
            <a:lvl3pPr>
              <a:defRPr>
                <a:solidFill>
                  <a:srgbClr val="5492CD"/>
                </a:solidFill>
              </a:defRPr>
            </a:lvl3pPr>
            <a:lvl4pPr>
              <a:defRPr>
                <a:solidFill>
                  <a:srgbClr val="5492CD"/>
                </a:solidFill>
              </a:defRPr>
            </a:lvl4pPr>
            <a:lvl5pPr>
              <a:defRPr>
                <a:solidFill>
                  <a:srgbClr val="5492CD"/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DC73-1F51-47EC-982D-42EDA8CE97E4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29427"/>
      </p:ext>
    </p:extLst>
  </p:cSld>
  <p:clrMapOvr>
    <a:masterClrMapping/>
  </p:clrMapOvr>
  <p:transition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0A93-1734-4CDE-B884-852EB83737BF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70789"/>
      </p:ext>
    </p:extLst>
  </p:cSld>
  <p:clrMapOvr>
    <a:masterClrMapping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9287-C716-473B-8768-C4FC934D4242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84702"/>
      </p:ext>
    </p:extLst>
  </p:cSld>
  <p:clrMapOvr>
    <a:masterClrMapping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CEA70-AC09-4778-B57A-0570561A9199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16664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 Narrow" pitchFamily="34" charset="0"/>
              </a:defRPr>
            </a:lvl1pPr>
            <a:lvl2pPr>
              <a:defRPr>
                <a:solidFill>
                  <a:srgbClr val="002060"/>
                </a:solidFill>
                <a:latin typeface="Arial Narrow" pitchFamily="34" charset="0"/>
              </a:defRPr>
            </a:lvl2pPr>
            <a:lvl3pPr>
              <a:defRPr>
                <a:solidFill>
                  <a:srgbClr val="002060"/>
                </a:solidFill>
                <a:latin typeface="Arial Narrow" pitchFamily="34" charset="0"/>
              </a:defRPr>
            </a:lvl3pPr>
            <a:lvl4pPr>
              <a:defRPr>
                <a:solidFill>
                  <a:srgbClr val="002060"/>
                </a:solidFill>
                <a:latin typeface="Arial Narrow" pitchFamily="34" charset="0"/>
              </a:defRPr>
            </a:lvl4pPr>
            <a:lvl5pPr>
              <a:defRPr>
                <a:solidFill>
                  <a:srgbClr val="00206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8EAF-58E8-4492-8472-42D2466E8412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03333"/>
      </p:ext>
    </p:extLst>
  </p:cSld>
  <p:clrMapOvr>
    <a:masterClrMapping/>
  </p:clrMapOvr>
  <p:transition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5924-2DD9-424F-A156-322DE09FDDAD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92916"/>
      </p:ext>
    </p:extLst>
  </p:cSld>
  <p:clrMapOvr>
    <a:masterClrMapping/>
  </p:clrMapOvr>
  <p:transition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4A48-C57F-4935-896A-F05A1E248CEF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08840"/>
      </p:ext>
    </p:extLst>
  </p:cSld>
  <p:clrMapOvr>
    <a:masterClrMapping/>
  </p:clrMapOvr>
  <p:transition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ACA3-FF0D-403E-890C-E8C89030C128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60249"/>
      </p:ext>
    </p:extLst>
  </p:cSld>
  <p:clrMapOvr>
    <a:masterClrMapping/>
  </p:clrMapOvr>
  <p:transition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D05F-C5C1-42C6-8FA6-02122CDB9B1A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87101"/>
      </p:ext>
    </p:extLst>
  </p:cSld>
  <p:clrMapOvr>
    <a:masterClrMapping/>
  </p:clrMapOvr>
  <p:transition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163513"/>
            <a:ext cx="1979612" cy="596265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2513" y="163513"/>
            <a:ext cx="5788025" cy="596265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CE3F-B012-44A5-B75F-8440C52CB2A7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91403"/>
      </p:ext>
    </p:extLst>
  </p:cSld>
  <p:clrMapOvr>
    <a:masterClrMapping/>
  </p:clrMapOvr>
  <p:transition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71B6-5B5A-45D4-82BB-8113A1BFC230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82177"/>
      </p:ext>
    </p:extLst>
  </p:cSld>
  <p:clrMapOvr>
    <a:masterClrMapping/>
  </p:clrMapOvr>
  <p:transition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52513" y="1600200"/>
            <a:ext cx="7634287" cy="4525963"/>
          </a:xfrm>
        </p:spPr>
        <p:txBody>
          <a:bodyPr/>
          <a:lstStyle/>
          <a:p>
            <a:pPr lvl="0"/>
            <a:r>
              <a:rPr lang="ja-JP" altLang="en-US" noProof="0"/>
              <a:t>アイコンをクリックして表を追加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8454-7990-41E2-90BA-09F9B5D84741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72553"/>
      </p:ext>
    </p:extLst>
  </p:cSld>
  <p:clrMapOvr>
    <a:masterClrMapping/>
  </p:clrMapOvr>
  <p:transition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SzPct val="116000"/>
              <a:buFont typeface="Arial" pitchFamily="34" charset="0"/>
              <a:buChar char="•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Ø"/>
              <a:defRPr sz="1800"/>
            </a:lvl4pPr>
            <a:lvl5pP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GB" noProof="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E0D7-2661-4DE4-959F-27CE666AF65D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94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ea typeface="ＭＳ Ｐゴシック" pitchFamily="50" charset="-128"/>
            </a:endParaRPr>
          </a:p>
        </p:txBody>
      </p:sp>
      <p:pic>
        <p:nvPicPr>
          <p:cNvPr id="4" name="Picture 7" descr="IPCClogoWMOUNEP_B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5791200"/>
            <a:ext cx="4741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PCClogoWMOUNEP_WH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48180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819400"/>
          </a:xfrm>
        </p:spPr>
        <p:txBody>
          <a:bodyPr anchor="t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ja-JP" altLang="en-US" noProof="0"/>
              <a:t>マスタ タイトルの書式設定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10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 Narrow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288" y="260350"/>
            <a:ext cx="874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ja-JP">
              <a:ea typeface="MS PGothic" pitchFamily="34" charset="-128"/>
            </a:endParaRPr>
          </a:p>
        </p:txBody>
      </p:sp>
      <p:pic>
        <p:nvPicPr>
          <p:cNvPr id="6" name="Picture 12" descr="IPCCLogoBlue_RGB_72P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516563"/>
            <a:ext cx="6159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/>
          <p:nvPr/>
        </p:nvSpPr>
        <p:spPr>
          <a:xfrm>
            <a:off x="928688" y="5054600"/>
            <a:ext cx="8072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2400" dirty="0">
                <a:solidFill>
                  <a:schemeClr val="bg1"/>
                </a:solidFill>
                <a:latin typeface="Frutiger LT Pro 57 Condensed" pitchFamily="34" charset="0"/>
                <a:ea typeface="MS PGothic" pitchFamily="34" charset="-128"/>
              </a:rPr>
              <a:t>Task Force on National Greenhouse Gas Inventories</a:t>
            </a:r>
            <a:endParaRPr lang="en-GB" altLang="ja-JP" sz="2400" dirty="0">
              <a:solidFill>
                <a:schemeClr val="bg1"/>
              </a:solidFill>
              <a:latin typeface="Frutiger LT Pro 57 Condensed" pitchFamily="34" charset="0"/>
              <a:ea typeface="MS PGothic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0"/>
          <p:cNvSpPr txBox="1"/>
          <p:nvPr userDrawn="1"/>
        </p:nvSpPr>
        <p:spPr>
          <a:xfrm>
            <a:off x="1043608" y="14709"/>
            <a:ext cx="8072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2400" dirty="0">
                <a:solidFill>
                  <a:schemeClr val="bg1"/>
                </a:solidFill>
                <a:latin typeface="Arial Narrow" panose="020B0606020202030204" pitchFamily="34" charset="0"/>
                <a:ea typeface="MS PGothic" pitchFamily="34" charset="-128"/>
              </a:rPr>
              <a:t>Task Force on National Greenhouse Gas Inventories</a:t>
            </a:r>
            <a:endParaRPr lang="en-GB" altLang="ja-JP" sz="2400" dirty="0">
              <a:solidFill>
                <a:schemeClr val="bg1"/>
              </a:solidFill>
              <a:latin typeface="Arial Narrow" panose="020B0606020202030204" pitchFamily="34" charset="0"/>
              <a:ea typeface="MS PGothic" pitchFamily="34" charset="-128"/>
            </a:endParaRPr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-4376"/>
            <a:ext cx="1607817" cy="2033721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75" y="-7565"/>
            <a:ext cx="1629745" cy="2036911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26313" y="-12506"/>
            <a:ext cx="1638240" cy="2041852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04647" y="-2"/>
            <a:ext cx="1662592" cy="2029348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065463" y="3188"/>
            <a:ext cx="1654816" cy="2026159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56244" y="-12507"/>
            <a:ext cx="1684842" cy="2041853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 userDrawn="1"/>
        </p:nvPicPr>
        <p:blipFill rotWithShape="1">
          <a:blip r:embed="rId10"/>
          <a:srcRect t="1" r="19381" b="150"/>
          <a:stretch/>
        </p:blipFill>
        <p:spPr>
          <a:xfrm>
            <a:off x="7672834" y="3187"/>
            <a:ext cx="1471166" cy="20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66692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288" y="260350"/>
            <a:ext cx="874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ja-JP" altLang="ja-JP">
              <a:solidFill>
                <a:srgbClr val="000000"/>
              </a:solidFill>
              <a:ea typeface="ＭＳ Ｐゴシック" pitchFamily="50" charset="-128"/>
            </a:endParaRPr>
          </a:p>
        </p:txBody>
      </p:sp>
      <p:pic>
        <p:nvPicPr>
          <p:cNvPr id="6" name="Picture 12" descr="IPCCLogoBlue_RGB_72P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516563"/>
            <a:ext cx="6159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71563" y="0"/>
            <a:ext cx="8072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ja-JP" sz="2400">
                <a:solidFill>
                  <a:srgbClr val="FFFFFF"/>
                </a:solidFill>
                <a:latin typeface="Frutiger LT Pro 57 Condensed"/>
                <a:ea typeface="ＭＳ Ｐゴシック" pitchFamily="50" charset="-128"/>
              </a:rPr>
              <a:t>Task Force on National Greenhouse Gas Inventories</a:t>
            </a:r>
            <a:endParaRPr lang="en-GB" altLang="ja-JP" sz="2400">
              <a:solidFill>
                <a:srgbClr val="FFFFFF"/>
              </a:solidFill>
              <a:latin typeface="Frutiger LT Pro 57 Condensed"/>
              <a:ea typeface="ＭＳ Ｐゴシック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130425"/>
            <a:ext cx="8072462" cy="1470025"/>
          </a:xfrm>
        </p:spPr>
        <p:txBody>
          <a:bodyPr/>
          <a:lstStyle>
            <a:lvl1pPr algn="r">
              <a:defRPr sz="4400" b="1" i="0" cap="none" spc="0">
                <a:ln>
                  <a:noFill/>
                </a:ln>
                <a:solidFill>
                  <a:srgbClr val="990002"/>
                </a:solidFill>
                <a:effectLst/>
                <a:latin typeface="Frutiger LT Pro 57 Condensed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GB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886200"/>
            <a:ext cx="8072462" cy="1752600"/>
          </a:xfrm>
        </p:spPr>
        <p:txBody>
          <a:bodyPr/>
          <a:lstStyle>
            <a:lvl1pPr marL="0" indent="0" algn="r">
              <a:buFontTx/>
              <a:buNone/>
              <a:defRPr b="1" i="0">
                <a:solidFill>
                  <a:srgbClr val="5492CD"/>
                </a:solidFill>
                <a:latin typeface="Frutiger LT Pro 57 Condensed" pitchFamily="34" charset="0"/>
              </a:defRPr>
            </a:lvl1pPr>
          </a:lstStyle>
          <a:p>
            <a:r>
              <a:rPr lang="ja-JP" altLang="en-US"/>
              <a:t>マスタ サブタイトルの書式設定</a:t>
            </a:r>
            <a:endParaRPr lang="en-GB" dirty="0"/>
          </a:p>
        </p:txBody>
      </p:sp>
      <p:pic>
        <p:nvPicPr>
          <p:cNvPr id="9" name="図 8" descr="http://www.iges.or.jp/files/access/images/hayama.jp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5"/>
          <a:srcRect b="14817"/>
          <a:stretch/>
        </p:blipFill>
        <p:spPr>
          <a:xfrm>
            <a:off x="0" y="0"/>
            <a:ext cx="5828676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51479"/>
      </p:ext>
    </p:extLst>
  </p:cSld>
  <p:clrMapOvr>
    <a:masterClrMapping/>
  </p:clrMapOvr>
  <p:transition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92CD"/>
                </a:solidFill>
              </a:defRPr>
            </a:lvl1pPr>
            <a:lvl2pPr>
              <a:defRPr>
                <a:solidFill>
                  <a:srgbClr val="5492CD"/>
                </a:solidFill>
              </a:defRPr>
            </a:lvl2pPr>
            <a:lvl3pPr>
              <a:defRPr>
                <a:solidFill>
                  <a:srgbClr val="5492CD"/>
                </a:solidFill>
              </a:defRPr>
            </a:lvl3pPr>
            <a:lvl4pPr>
              <a:defRPr>
                <a:solidFill>
                  <a:srgbClr val="5492CD"/>
                </a:solidFill>
              </a:defRPr>
            </a:lvl4pPr>
            <a:lvl5pPr>
              <a:defRPr>
                <a:solidFill>
                  <a:srgbClr val="5492CD"/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DC73-1F51-47EC-982D-42EDA8CE97E4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40710"/>
      </p:ext>
    </p:extLst>
  </p:cSld>
  <p:clrMapOvr>
    <a:masterClrMapping/>
  </p:clrMapOvr>
  <p:transition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0A93-1734-4CDE-B884-852EB83737BF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72905"/>
      </p:ext>
    </p:extLst>
  </p:cSld>
  <p:clrMapOvr>
    <a:masterClrMapping/>
  </p:clrMapOvr>
  <p:transition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9287-C716-473B-8768-C4FC934D4242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98853"/>
      </p:ext>
    </p:extLst>
  </p:cSld>
  <p:clrMapOvr>
    <a:masterClrMapping/>
  </p:clrMapOvr>
  <p:transition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CEA70-AC09-4778-B57A-0570561A9199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7737"/>
      </p:ext>
    </p:extLst>
  </p:cSld>
  <p:clrMapOvr>
    <a:masterClrMapping/>
  </p:clrMapOvr>
  <p:transition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8EAF-58E8-4492-8472-42D2466E8412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62059"/>
      </p:ext>
    </p:extLst>
  </p:cSld>
  <p:clrMapOvr>
    <a:masterClrMapping/>
  </p:clrMapOvr>
  <p:transition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5924-2DD9-424F-A156-322DE09FDDAD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04835"/>
      </p:ext>
    </p:extLst>
  </p:cSld>
  <p:clrMapOvr>
    <a:masterClrMapping/>
  </p:clrMapOvr>
  <p:transition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4A48-C57F-4935-896A-F05A1E248CEF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42186"/>
      </p:ext>
    </p:extLst>
  </p:cSld>
  <p:clrMapOvr>
    <a:masterClrMapping/>
  </p:clrMapOvr>
  <p:transition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ACA3-FF0D-403E-890C-E8C89030C128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6565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>
            <a:lvl1pPr>
              <a:defRPr sz="2800">
                <a:latin typeface="Arial Narrow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1800">
                <a:latin typeface="Arial Narrow" pitchFamily="34" charset="0"/>
              </a:defRPr>
            </a:lvl4pPr>
            <a:lvl5pPr>
              <a:defRPr sz="18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>
            <a:lvl1pPr>
              <a:defRPr sz="2800">
                <a:latin typeface="Arial Narrow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1800">
                <a:latin typeface="Arial Narrow" pitchFamily="34" charset="0"/>
              </a:defRPr>
            </a:lvl4pPr>
            <a:lvl5pPr>
              <a:defRPr sz="18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D05F-C5C1-42C6-8FA6-02122CDB9B1A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63897"/>
      </p:ext>
    </p:extLst>
  </p:cSld>
  <p:clrMapOvr>
    <a:masterClrMapping/>
  </p:clrMapOvr>
  <p:transition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163513"/>
            <a:ext cx="1979612" cy="596265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2513" y="163513"/>
            <a:ext cx="5788025" cy="596265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CE3F-B012-44A5-B75F-8440C52CB2A7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59069"/>
      </p:ext>
    </p:extLst>
  </p:cSld>
  <p:clrMapOvr>
    <a:masterClrMapping/>
  </p:clrMapOvr>
  <p:transition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71B6-5B5A-45D4-82BB-8113A1BFC230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38996"/>
      </p:ext>
    </p:extLst>
  </p:cSld>
  <p:clrMapOvr>
    <a:masterClrMapping/>
  </p:clrMapOvr>
  <p:transition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52513" y="1600200"/>
            <a:ext cx="7634287" cy="4525963"/>
          </a:xfrm>
        </p:spPr>
        <p:txBody>
          <a:bodyPr/>
          <a:lstStyle/>
          <a:p>
            <a:pPr lvl="0"/>
            <a:r>
              <a:rPr lang="ja-JP" altLang="en-US" noProof="0"/>
              <a:t>アイコンをクリックして表を追加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8454-7990-41E2-90BA-09F9B5D84741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15226"/>
      </p:ext>
    </p:extLst>
  </p:cSld>
  <p:clrMapOvr>
    <a:masterClrMapping/>
  </p:clrMapOvr>
  <p:transition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SzPct val="116000"/>
              <a:buFont typeface="Arial" pitchFamily="34" charset="0"/>
              <a:buChar char="•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Ø"/>
              <a:defRPr sz="1800"/>
            </a:lvl4pPr>
            <a:lvl5pP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GB" noProof="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E0D7-2661-4DE4-959F-27CE666AF65D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79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ea typeface="ＭＳ Ｐゴシック" pitchFamily="50" charset="-128"/>
            </a:endParaRPr>
          </a:p>
        </p:txBody>
      </p:sp>
      <p:pic>
        <p:nvPicPr>
          <p:cNvPr id="4" name="Picture 7" descr="IPCClogoWMOUNEP_B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5791200"/>
            <a:ext cx="4741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PCClogoWMOUNEP_WH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48180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819400"/>
          </a:xfrm>
        </p:spPr>
        <p:txBody>
          <a:bodyPr anchor="t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ja-JP" altLang="en-US" noProof="0"/>
              <a:t>マスタ タイトルの書式設定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817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 Narrow" pitchFamily="34" charset="0"/>
              </a:defRPr>
            </a:lvl1pPr>
            <a:lvl2pPr>
              <a:defRPr sz="2800">
                <a:latin typeface="Arial Narrow" pitchFamily="34" charset="0"/>
              </a:defRPr>
            </a:lvl2pPr>
            <a:lvl3pPr>
              <a:defRPr sz="2400">
                <a:latin typeface="Arial Narrow" pitchFamily="34" charset="0"/>
              </a:defRPr>
            </a:lvl3pPr>
            <a:lvl4pPr>
              <a:defRPr sz="2000">
                <a:latin typeface="Arial Narrow" pitchFamily="34" charset="0"/>
              </a:defRPr>
            </a:lvl4pPr>
            <a:lvl5pPr>
              <a:defRPr sz="2000">
                <a:latin typeface="Arial Narrow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 Narrow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IPCCLogoBlue_RGB_72PPI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14938" y="6000750"/>
            <a:ext cx="38735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63513"/>
            <a:ext cx="79184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3" y="1600200"/>
            <a:ext cx="76342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FFFFFF"/>
              </a:solidFill>
              <a:latin typeface="Arial Narrow" pitchFamily="34" charset="0"/>
              <a:ea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ransition>
    <p:cover/>
  </p:transition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990002"/>
          </a:solidFill>
          <a:latin typeface="Frutiger LT Pro 57 Condense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2060"/>
          </a:solidFill>
          <a:latin typeface="Frutiger LT Pro 57 Condensed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2060"/>
          </a:solidFill>
          <a:latin typeface="Frutiger LT Pro 57 Condensed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2060"/>
          </a:solidFill>
          <a:latin typeface="Frutiger LT Pro 57 Condensed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2060"/>
          </a:solidFill>
          <a:latin typeface="Frutiger LT Pro 57 Condensed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2060"/>
          </a:solidFill>
          <a:latin typeface="Frutiger LT Pro 57 Condensed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IPCCLogoBlue_RGB_72PPI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000750"/>
            <a:ext cx="38735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63513"/>
            <a:ext cx="7918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GB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3" y="1600200"/>
            <a:ext cx="7634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altLang="ja-JP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5875" y="6572250"/>
            <a:ext cx="642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FAD25F27-B112-463A-97A0-91F2B8832FB0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07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53" r:id="rId16"/>
  </p:sldLayoutIdLst>
  <p:transition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latin typeface="Frutiger LT Pro 57 Condense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5492CD"/>
          </a:solidFill>
          <a:latin typeface="Frutiger LT Pro 57 Condensed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5B92E5"/>
          </a:solidFill>
          <a:latin typeface="Frutiger LT Pro 57 Condensed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5B92E5"/>
          </a:solidFill>
          <a:latin typeface="Frutiger LT Pro 57 Condensed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5B92E5"/>
          </a:solidFill>
          <a:latin typeface="Frutiger LT Pro 57 Condensed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5B92E5"/>
          </a:solidFill>
          <a:latin typeface="Frutiger LT Pro 57 Condensed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IPCCLogoBlue_RGB_72PPI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000750"/>
            <a:ext cx="38735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63513"/>
            <a:ext cx="7918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GB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3" y="1600200"/>
            <a:ext cx="7634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altLang="ja-JP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5875" y="6572250"/>
            <a:ext cx="642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FAD25F27-B112-463A-97A0-91F2B8832FB0}" type="slidenum">
              <a:rPr lang="ja-JP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29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</p:sldLayoutIdLst>
  <p:transition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latin typeface="Frutiger LT Pro 57 Condense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5492CD"/>
          </a:solidFill>
          <a:latin typeface="Frutiger LT Pro 57 Condensed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5B92E5"/>
          </a:solidFill>
          <a:latin typeface="Frutiger LT Pro 57 Condensed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5B92E5"/>
          </a:solidFill>
          <a:latin typeface="Frutiger LT Pro 57 Condensed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5B92E5"/>
          </a:solidFill>
          <a:latin typeface="Frutiger LT Pro 57 Condensed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5B92E5"/>
          </a:solidFill>
          <a:latin typeface="Frutiger LT Pro 57 Condensed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2276872"/>
            <a:ext cx="9144000" cy="89199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50" charset="-128"/>
              </a:rPr>
              <a:t>IPCC Inventory Software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" y="3373820"/>
            <a:ext cx="9144001" cy="223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GB" altLang="ja-JP" sz="20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Africa Regional Workshop on the Building of Sustainable National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altLang="ja-JP" sz="20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Greenhouse Gas Inventory Management Systems, and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altLang="ja-JP" sz="20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the use of the 2006 IPCC Guidelines for National Greenhouse Gas Inventories</a:t>
            </a:r>
          </a:p>
          <a:p>
            <a:pPr marL="0" indent="0" algn="r">
              <a:spcBef>
                <a:spcPts val="0"/>
              </a:spcBef>
              <a:buNone/>
            </a:pPr>
            <a:endParaRPr lang="en-GB" altLang="ja-JP" sz="2000" kern="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GB" altLang="ja-JP" sz="20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24-28 April 2017, </a:t>
            </a:r>
            <a:r>
              <a:rPr lang="en-GB" altLang="ja-JP" sz="2000" kern="0" dirty="0" err="1">
                <a:solidFill>
                  <a:srgbClr val="0070C0"/>
                </a:solidFill>
                <a:latin typeface="Arial Narrow" panose="020B0606020202030204" pitchFamily="34" charset="0"/>
              </a:rPr>
              <a:t>Swakopmund</a:t>
            </a:r>
            <a:r>
              <a:rPr lang="en-GB" altLang="ja-JP" sz="20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, Namibia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altLang="ja-JP" sz="20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Pavel </a:t>
            </a:r>
            <a:r>
              <a:rPr lang="en-GB" altLang="ja-JP" sz="2000" kern="0" dirty="0" err="1">
                <a:solidFill>
                  <a:srgbClr val="0070C0"/>
                </a:solidFill>
                <a:latin typeface="Arial Narrow" panose="020B0606020202030204" pitchFamily="34" charset="0"/>
              </a:rPr>
              <a:t>Shermanau</a:t>
            </a:r>
            <a:r>
              <a:rPr lang="en-GB" altLang="ja-JP" sz="20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, IPCC TFI TSU</a:t>
            </a:r>
          </a:p>
        </p:txBody>
      </p:sp>
    </p:spTree>
    <p:extLst>
      <p:ext uri="{BB962C8B-B14F-4D97-AF65-F5344CB8AC3E}">
        <p14:creationId xmlns:p14="http://schemas.microsoft.com/office/powerpoint/2010/main" val="404894391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0" y="163513"/>
            <a:ext cx="7918450" cy="1008062"/>
          </a:xfrm>
        </p:spPr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Tools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38" y="1171575"/>
            <a:ext cx="8291512" cy="5181600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altLang="ja-JP" sz="2800" b="1" dirty="0">
                <a:latin typeface="Arial Narrow" panose="020B0606020202030204" pitchFamily="34" charset="0"/>
              </a:rPr>
              <a:t>Uncertainty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ja-JP" sz="2800" b="1" dirty="0">
                <a:latin typeface="Arial Narrow" panose="020B0606020202030204" pitchFamily="34" charset="0"/>
              </a:rPr>
              <a:t>Key category analysis</a:t>
            </a:r>
          </a:p>
          <a:p>
            <a:pPr marL="0" indent="0">
              <a:buNone/>
            </a:pPr>
            <a:endParaRPr lang="en-US" altLang="ja-JP" sz="1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altLang="ja-JP" b="1" dirty="0">
                <a:latin typeface="Arial Narrow" panose="020B0606020202030204" pitchFamily="34" charset="0"/>
              </a:rPr>
              <a:t>When all values are entered in the worksheet for each sector, these analysis can be performed by following steps:</a:t>
            </a:r>
          </a:p>
          <a:p>
            <a:pPr marL="0" lvl="0" indent="0">
              <a:buNone/>
            </a:pPr>
            <a:endParaRPr lang="en-US" altLang="ja-JP" sz="1400" b="1" u="sng" dirty="0"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en-US" altLang="ja-JP" sz="2400" b="1" u="sng" dirty="0">
                <a:latin typeface="Arial Narrow" panose="020B0606020202030204" pitchFamily="34" charset="0"/>
              </a:rPr>
              <a:t>Main Menu </a:t>
            </a:r>
          </a:p>
          <a:p>
            <a:pPr marL="800100" lvl="2" indent="0">
              <a:buNone/>
            </a:pPr>
            <a:r>
              <a:rPr lang="en-US" altLang="ja-JP" sz="2400" b="1" dirty="0">
                <a:latin typeface="Arial Narrow" panose="020B0606020202030204" pitchFamily="34" charset="0"/>
              </a:rPr>
              <a:t>→ Export/Import </a:t>
            </a:r>
          </a:p>
          <a:p>
            <a:pPr marL="1714500" lvl="4" indent="0">
              <a:buNone/>
            </a:pPr>
            <a:r>
              <a:rPr lang="en-US" altLang="ja-JP" sz="2400" b="1" dirty="0">
                <a:latin typeface="Arial Narrow" panose="020B0606020202030204" pitchFamily="34" charset="0"/>
              </a:rPr>
              <a:t>→ Uncertainty Analysis  </a:t>
            </a:r>
          </a:p>
          <a:p>
            <a:pPr marL="1714500" lvl="4" indent="0">
              <a:buNone/>
            </a:pPr>
            <a:r>
              <a:rPr lang="en-US" altLang="ja-JP" sz="2400" b="1" dirty="0">
                <a:latin typeface="Arial Narrow" panose="020B0606020202030204" pitchFamily="34" charset="0"/>
              </a:rPr>
              <a:t>                               or Key Category Analysis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b="1" i="1" dirty="0">
                <a:solidFill>
                  <a:srgbClr val="F2750E"/>
                </a:solidFill>
                <a:latin typeface="Arial Narrow" panose="020B0606020202030204" pitchFamily="34" charset="0"/>
              </a:rPr>
              <a:t>click “Refresh” button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623887"/>
      </p:ext>
    </p:extLst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5" y="40846"/>
            <a:ext cx="7918450" cy="790821"/>
          </a:xfrm>
        </p:spPr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Tools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664"/>
            <a:ext cx="9144000" cy="594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48" y="3430588"/>
            <a:ext cx="6515100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10"/>
          <p:cNvSpPr/>
          <p:nvPr/>
        </p:nvSpPr>
        <p:spPr>
          <a:xfrm>
            <a:off x="6441252" y="5310136"/>
            <a:ext cx="2548943" cy="685520"/>
          </a:xfrm>
          <a:prstGeom prst="wedgeRectCallout">
            <a:avLst>
              <a:gd name="adj1" fmla="val -102081"/>
              <a:gd name="adj2" fmla="val 125131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“Refresh Data” to perform analysis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004507" y="171059"/>
            <a:ext cx="2548943" cy="660608"/>
          </a:xfrm>
          <a:prstGeom prst="wedgeRectCallout">
            <a:avLst>
              <a:gd name="adj1" fmla="val -88784"/>
              <a:gd name="adj2" fmla="val 149985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Tools – Uncertainty Analysis</a:t>
            </a:r>
          </a:p>
        </p:txBody>
      </p:sp>
    </p:spTree>
    <p:extLst>
      <p:ext uri="{BB962C8B-B14F-4D97-AF65-F5344CB8AC3E}">
        <p14:creationId xmlns:p14="http://schemas.microsoft.com/office/powerpoint/2010/main" val="409939867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basic operations - Year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3"/>
          <a:stretch/>
        </p:blipFill>
        <p:spPr bwMode="auto">
          <a:xfrm>
            <a:off x="1" y="1147199"/>
            <a:ext cx="9144000" cy="158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10"/>
          <p:cNvSpPr/>
          <p:nvPr/>
        </p:nvSpPr>
        <p:spPr>
          <a:xfrm>
            <a:off x="413080" y="3372468"/>
            <a:ext cx="2853995" cy="1161432"/>
          </a:xfrm>
          <a:prstGeom prst="wedgeRectCallout">
            <a:avLst>
              <a:gd name="adj1" fmla="val 11666"/>
              <a:gd name="adj2" fmla="val -20561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Inventory Year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Create New year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Select year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24" y="2914649"/>
            <a:ext cx="4407631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4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basic operations - Export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3"/>
          <a:stretch/>
        </p:blipFill>
        <p:spPr bwMode="auto">
          <a:xfrm>
            <a:off x="442397" y="1336303"/>
            <a:ext cx="8303222" cy="127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10"/>
          <p:cNvSpPr/>
          <p:nvPr/>
        </p:nvSpPr>
        <p:spPr>
          <a:xfrm>
            <a:off x="727404" y="3124817"/>
            <a:ext cx="3286455" cy="2967225"/>
          </a:xfrm>
          <a:prstGeom prst="wedgeRectCallout">
            <a:avLst>
              <a:gd name="adj1" fmla="val 75062"/>
              <a:gd name="adj2" fmla="val -9910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Export/Import worksheet data as XML file format.</a:t>
            </a:r>
          </a:p>
          <a:p>
            <a:endParaRPr lang="en-GB" sz="2000" dirty="0"/>
          </a:p>
          <a:p>
            <a:r>
              <a:rPr lang="en-GB" sz="2000" dirty="0"/>
              <a:t>In this example, </a:t>
            </a:r>
          </a:p>
          <a:p>
            <a:r>
              <a:rPr lang="en-GB" sz="2000" dirty="0"/>
              <a:t>Worksheet data for category 1A for year 1994 will be exported.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800671"/>
            <a:ext cx="4572001" cy="405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円/楕円 2"/>
          <p:cNvSpPr/>
          <p:nvPr/>
        </p:nvSpPr>
        <p:spPr>
          <a:xfrm>
            <a:off x="7873331" y="1915062"/>
            <a:ext cx="819397" cy="436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657333" y="3492499"/>
            <a:ext cx="508433" cy="436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60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ft-Right Arrow 26"/>
          <p:cNvSpPr/>
          <p:nvPr/>
        </p:nvSpPr>
        <p:spPr>
          <a:xfrm rot="5400000">
            <a:off x="2239328" y="5415070"/>
            <a:ext cx="780161" cy="438339"/>
          </a:xfrm>
          <a:prstGeom prst="leftRightArrow">
            <a:avLst>
              <a:gd name="adj1" fmla="val 33477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26" name="Left-Right Arrow 25"/>
          <p:cNvSpPr/>
          <p:nvPr/>
        </p:nvSpPr>
        <p:spPr>
          <a:xfrm rot="5400000">
            <a:off x="2053741" y="2676418"/>
            <a:ext cx="1151334" cy="438339"/>
          </a:xfrm>
          <a:prstGeom prst="leftRightArrow">
            <a:avLst>
              <a:gd name="adj1" fmla="val 33477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939" y="145406"/>
            <a:ext cx="7918450" cy="100806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Users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2375" y="2157382"/>
            <a:ext cx="1874067" cy="9614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PM: Initialise Database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549548" y="1877823"/>
            <a:ext cx="2044606" cy="6065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Compile Sector 1</a:t>
            </a:r>
          </a:p>
        </p:txBody>
      </p:sp>
      <p:sp>
        <p:nvSpPr>
          <p:cNvPr id="9" name="Rectangle 8"/>
          <p:cNvSpPr/>
          <p:nvPr/>
        </p:nvSpPr>
        <p:spPr>
          <a:xfrm>
            <a:off x="6549548" y="2617189"/>
            <a:ext cx="2044606" cy="606582"/>
          </a:xfrm>
          <a:prstGeom prst="rect">
            <a:avLst/>
          </a:prstGeom>
          <a:solidFill>
            <a:schemeClr val="accent3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Compile Sector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49548" y="3626652"/>
            <a:ext cx="2044606" cy="606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Compile Sector n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6151266" y="1909722"/>
            <a:ext cx="334978" cy="2355411"/>
          </a:xfrm>
          <a:prstGeom prst="leftBrace">
            <a:avLst>
              <a:gd name="adj1" fmla="val 8333"/>
              <a:gd name="adj2" fmla="val 41160"/>
            </a:avLst>
          </a:prstGeom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grpSp>
        <p:nvGrpSpPr>
          <p:cNvPr id="16" name="Group 15"/>
          <p:cNvGrpSpPr/>
          <p:nvPr/>
        </p:nvGrpSpPr>
        <p:grpSpPr>
          <a:xfrm>
            <a:off x="7360604" y="3358819"/>
            <a:ext cx="422495" cy="99589"/>
            <a:chOff x="3730028" y="2370498"/>
            <a:chExt cx="422495" cy="99589"/>
          </a:xfrm>
        </p:grpSpPr>
        <p:sp>
          <p:nvSpPr>
            <p:cNvPr id="13" name="Oval 12"/>
            <p:cNvSpPr/>
            <p:nvPr/>
          </p:nvSpPr>
          <p:spPr>
            <a:xfrm>
              <a:off x="3730028" y="2370498"/>
              <a:ext cx="117695" cy="9958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/>
            </a:p>
          </p:txBody>
        </p:sp>
        <p:sp>
          <p:nvSpPr>
            <p:cNvPr id="14" name="Oval 13"/>
            <p:cNvSpPr/>
            <p:nvPr/>
          </p:nvSpPr>
          <p:spPr>
            <a:xfrm>
              <a:off x="3882428" y="2370498"/>
              <a:ext cx="117695" cy="9958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/>
            </a:p>
          </p:txBody>
        </p:sp>
        <p:sp>
          <p:nvSpPr>
            <p:cNvPr id="15" name="Oval 14"/>
            <p:cNvSpPr/>
            <p:nvPr/>
          </p:nvSpPr>
          <p:spPr>
            <a:xfrm>
              <a:off x="4034828" y="2370498"/>
              <a:ext cx="117695" cy="9958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/>
            </a:p>
          </p:txBody>
        </p:sp>
      </p:grpSp>
      <p:sp>
        <p:nvSpPr>
          <p:cNvPr id="18" name="Flowchart: Direct Access Storage 17"/>
          <p:cNvSpPr/>
          <p:nvPr/>
        </p:nvSpPr>
        <p:spPr>
          <a:xfrm>
            <a:off x="1751222" y="3460622"/>
            <a:ext cx="1756372" cy="1009463"/>
          </a:xfrm>
          <a:prstGeom prst="flowChartMagneticDrum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/>
            <a:r>
              <a:rPr lang="en-GB" sz="1600" b="1" dirty="0"/>
              <a:t>Database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92375" y="4921299"/>
            <a:ext cx="1874067" cy="6065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Checks, Uncertainty, KCA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92375" y="6024320"/>
            <a:ext cx="1874067" cy="6065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Prepare Outputs</a:t>
            </a:r>
          </a:p>
        </p:txBody>
      </p:sp>
      <p:sp>
        <p:nvSpPr>
          <p:cNvPr id="24" name="Left-Right Arrow 23"/>
          <p:cNvSpPr/>
          <p:nvPr/>
        </p:nvSpPr>
        <p:spPr>
          <a:xfrm rot="5400000">
            <a:off x="2383090" y="4472331"/>
            <a:ext cx="492637" cy="438339"/>
          </a:xfrm>
          <a:prstGeom prst="leftRightArrow">
            <a:avLst>
              <a:gd name="adj1" fmla="val 33477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29" name="Left Arrow 28"/>
          <p:cNvSpPr/>
          <p:nvPr/>
        </p:nvSpPr>
        <p:spPr>
          <a:xfrm>
            <a:off x="3585761" y="2843908"/>
            <a:ext cx="2512339" cy="334893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31" name="TextBox 30"/>
          <p:cNvSpPr txBox="1"/>
          <p:nvPr/>
        </p:nvSpPr>
        <p:spPr>
          <a:xfrm>
            <a:off x="1690690" y="103755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/>
              <a:t>Project manager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69893" y="103755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err="1"/>
              <a:t>Sectoral</a:t>
            </a:r>
            <a:r>
              <a:rPr lang="en-GB" b="1" i="1" u="sng" dirty="0"/>
              <a:t> Experts(s)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73129" y="1573731"/>
            <a:ext cx="286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Distribute empty database</a:t>
            </a:r>
          </a:p>
          <a:p>
            <a:pPr algn="ctr"/>
            <a:r>
              <a:rPr lang="en-GB" dirty="0"/>
              <a:t>(MDB file)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96876" y="3204371"/>
            <a:ext cx="2299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Combine Databases</a:t>
            </a:r>
          </a:p>
          <a:p>
            <a:pPr algn="ctr"/>
            <a:r>
              <a:rPr lang="en-GB" dirty="0"/>
              <a:t>(XML File)</a:t>
            </a:r>
          </a:p>
        </p:txBody>
      </p:sp>
      <p:sp>
        <p:nvSpPr>
          <p:cNvPr id="25" name="Left Arrow 28"/>
          <p:cNvSpPr/>
          <p:nvPr/>
        </p:nvSpPr>
        <p:spPr>
          <a:xfrm rot="10800000">
            <a:off x="3643710" y="2189281"/>
            <a:ext cx="2512339" cy="3375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32" name="Rectangle 3"/>
          <p:cNvSpPr/>
          <p:nvPr/>
        </p:nvSpPr>
        <p:spPr>
          <a:xfrm>
            <a:off x="1701269" y="2163396"/>
            <a:ext cx="1874067" cy="9614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PM: Update  Database</a:t>
            </a:r>
          </a:p>
        </p:txBody>
      </p:sp>
      <p:sp>
        <p:nvSpPr>
          <p:cNvPr id="36" name="TextBox 33"/>
          <p:cNvSpPr txBox="1"/>
          <p:nvPr/>
        </p:nvSpPr>
        <p:spPr>
          <a:xfrm>
            <a:off x="3515661" y="1518053"/>
            <a:ext cx="26932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Distribute updated DB (MDB file)</a:t>
            </a:r>
          </a:p>
        </p:txBody>
      </p:sp>
      <p:sp>
        <p:nvSpPr>
          <p:cNvPr id="37" name="Left Arrow 28"/>
          <p:cNvSpPr/>
          <p:nvPr/>
        </p:nvSpPr>
        <p:spPr>
          <a:xfrm rot="10800000">
            <a:off x="3638927" y="2195574"/>
            <a:ext cx="2512339" cy="337580"/>
          </a:xfrm>
          <a:prstGeom prst="lef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38" name="Left Arrow 28"/>
          <p:cNvSpPr/>
          <p:nvPr/>
        </p:nvSpPr>
        <p:spPr>
          <a:xfrm>
            <a:off x="3581025" y="2843908"/>
            <a:ext cx="2512339" cy="334893"/>
          </a:xfrm>
          <a:prstGeom prst="lef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39" name="TextBox 34"/>
          <p:cNvSpPr txBox="1"/>
          <p:nvPr/>
        </p:nvSpPr>
        <p:spPr>
          <a:xfrm>
            <a:off x="3692140" y="3204371"/>
            <a:ext cx="2299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Combine Databases</a:t>
            </a:r>
          </a:p>
          <a:p>
            <a:pPr algn="ctr"/>
            <a:r>
              <a:rPr lang="en-GB" dirty="0"/>
              <a:t>(XML File)</a:t>
            </a:r>
          </a:p>
        </p:txBody>
      </p:sp>
      <p:sp>
        <p:nvSpPr>
          <p:cNvPr id="5" name="四角形吹き出し 4"/>
          <p:cNvSpPr/>
          <p:nvPr/>
        </p:nvSpPr>
        <p:spPr>
          <a:xfrm>
            <a:off x="4672707" y="4939343"/>
            <a:ext cx="2899144" cy="1389792"/>
          </a:xfrm>
          <a:prstGeom prst="wedgeRectCallout">
            <a:avLst>
              <a:gd name="adj1" fmla="val -43484"/>
              <a:gd name="adj2" fmla="val -12417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Using XML file will reduce the chances of losing or overwriting the database unintentionally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939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4" grpId="0" animBg="1"/>
      <p:bldP spid="18" grpId="0" animBg="1"/>
      <p:bldP spid="19" grpId="0" animBg="1"/>
      <p:bldP spid="23" grpId="0" animBg="1"/>
      <p:bldP spid="24" grpId="0" animBg="1"/>
      <p:bldP spid="29" grpId="0" animBg="1"/>
      <p:bldP spid="34" grpId="0"/>
      <p:bldP spid="35" grpId="0"/>
      <p:bldP spid="25" grpId="0" animBg="1"/>
      <p:bldP spid="32" grpId="0" animBg="1"/>
      <p:bldP spid="36" grpId="0" animBg="1"/>
      <p:bldP spid="37" grpId="0" animBg="1"/>
      <p:bldP spid="38" grpId="0" animBg="1"/>
      <p:bldP spid="39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Support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285875"/>
            <a:ext cx="8186737" cy="45259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b="1" dirty="0">
                <a:latin typeface="Arial Narrow" panose="020B0606020202030204" pitchFamily="34" charset="0"/>
              </a:rPr>
              <a:t>The TSU is supporting the IPCC Inventory Software: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Help Desk E-mail:  </a:t>
            </a:r>
            <a:r>
              <a:rPr lang="en-GB" dirty="0">
                <a:solidFill>
                  <a:srgbClr val="F2750E"/>
                </a:solidFill>
                <a:latin typeface="Arial Narrow" panose="020B0606020202030204" pitchFamily="34" charset="0"/>
              </a:rPr>
              <a:t>ipcc-software@iges.or.jp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Web Forum: </a:t>
            </a:r>
            <a:r>
              <a:rPr lang="en-GB" dirty="0">
                <a:solidFill>
                  <a:srgbClr val="F2750E"/>
                </a:solidFill>
                <a:latin typeface="Arial Narrow" panose="020B0606020202030204" pitchFamily="34" charset="0"/>
              </a:rPr>
              <a:t>https://discussions.zoho.com/ipccinventorysoftware/</a:t>
            </a:r>
          </a:p>
          <a:p>
            <a:pPr lvl="1" algn="r">
              <a:buFont typeface="Wingdings" panose="05000000000000000000" pitchFamily="2" charset="2"/>
              <a:buChar char="ü"/>
            </a:pPr>
            <a:r>
              <a:rPr lang="en-GB" b="1" i="1" dirty="0">
                <a:solidFill>
                  <a:srgbClr val="F275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please, read the User Manual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1500" b="1" dirty="0">
              <a:latin typeface="Arial Narrow" panose="020B0606020202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>
                <a:latin typeface="Arial Narrow" panose="020B0606020202030204" pitchFamily="34" charset="0"/>
              </a:rPr>
              <a:t>TSU will maintain the IPCC Inventory Software and is planning to implement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Tier 2 methods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>
                <a:latin typeface="Arial Narrow" panose="020B0606020202030204" pitchFamily="34" charset="0"/>
              </a:rPr>
              <a:t>with Version 2.54, the Software implements Tier 2 methods in the 2006 IPCC Guidelines for most categories under Energy, IPPU and Waste Sectors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>
                <a:latin typeface="Arial Narrow" panose="020B0606020202030204" pitchFamily="34" charset="0"/>
              </a:rPr>
              <a:t>Livestock categories are under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Wetlands Supplement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059247"/>
      </p:ext>
    </p:extLst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4991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789" y="0"/>
            <a:ext cx="2809875" cy="202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664" y="0"/>
            <a:ext cx="1854068" cy="202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356" y="0"/>
            <a:ext cx="2521644" cy="202882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98554" y="2220938"/>
            <a:ext cx="811022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latin typeface="Frutiger LT Pro 57 Condense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99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LT Pro 57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i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endParaRPr lang="en-GB" altLang="ja-JP" kern="0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ＭＳ Ｐゴシック" pitchFamily="50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78539" y="2898800"/>
            <a:ext cx="8350250" cy="196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en-GB" altLang="ja-JP" sz="3600" b="1" kern="0" dirty="0">
                <a:latin typeface="Arial Narrow" panose="020B0606020202030204" pitchFamily="34" charset="0"/>
              </a:rPr>
              <a:t>Thank you for your attention! </a:t>
            </a:r>
          </a:p>
          <a:p>
            <a:pPr marL="0" lvl="0" indent="0" algn="ctr">
              <a:buNone/>
            </a:pPr>
            <a:r>
              <a:rPr lang="en-GB" altLang="ja-JP" sz="3600" b="1" kern="0" dirty="0">
                <a:latin typeface="Arial Narrow" panose="020B0606020202030204" pitchFamily="34" charset="0"/>
              </a:rPr>
              <a:t>Any questions?</a:t>
            </a:r>
            <a:endParaRPr lang="en-US" altLang="ja-JP" sz="3600" b="1" kern="0" dirty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endParaRPr lang="en-GB" altLang="ja-JP" sz="1800" kern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26410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050" y="321496"/>
            <a:ext cx="7941924" cy="9128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50" charset="-128"/>
              </a:rPr>
              <a:t>Introduction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95339" y="1411290"/>
            <a:ext cx="8409635" cy="445856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2400" b="1" i="1" dirty="0">
                <a:latin typeface="Arial Narrow" panose="020B0606020202030204" pitchFamily="34" charset="0"/>
              </a:rPr>
              <a:t>The IPCC Inventory Software </a:t>
            </a:r>
            <a:r>
              <a:rPr lang="en-GB" sz="2400" b="1" dirty="0">
                <a:latin typeface="Arial Narrow" panose="020B0606020202030204" pitchFamily="34" charset="0"/>
              </a:rPr>
              <a:t>implements </a:t>
            </a:r>
            <a:r>
              <a:rPr lang="en-GB" sz="2400" b="1" i="1" dirty="0">
                <a:latin typeface="Arial Narrow" panose="020B0606020202030204" pitchFamily="34" charset="0"/>
              </a:rPr>
              <a:t>the 2006 IPCC Guidelines </a:t>
            </a:r>
            <a:r>
              <a:rPr lang="en-GB" sz="2400" b="1" dirty="0">
                <a:latin typeface="Arial Narrow" panose="020B0606020202030204" pitchFamily="34" charset="0"/>
              </a:rPr>
              <a:t>for National Greenhouse Gas Inventories. It can also be used for reporting under </a:t>
            </a:r>
            <a:r>
              <a:rPr lang="en-GB" sz="2400" b="1" i="1" dirty="0">
                <a:latin typeface="Arial Narrow" panose="020B0606020202030204" pitchFamily="34" charset="0"/>
              </a:rPr>
              <a:t>the 1996 IPCC Guidelines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Arial Narrow" panose="020B0606020202030204" pitchFamily="34" charset="0"/>
              </a:rPr>
              <a:t>it allows countries to utilise the improvements in the methodologies and default values since 1996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2000" b="1" dirty="0"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GB" sz="2400" b="1" dirty="0">
                <a:latin typeface="Arial Narrow" panose="020B0606020202030204" pitchFamily="34" charset="0"/>
              </a:rPr>
              <a:t>The IPCC launched </a:t>
            </a:r>
            <a:r>
              <a:rPr lang="en-GB" sz="2400" b="1" i="1" dirty="0">
                <a:latin typeface="Arial Narrow" panose="020B0606020202030204" pitchFamily="34" charset="0"/>
              </a:rPr>
              <a:t>the</a:t>
            </a:r>
            <a:r>
              <a:rPr lang="en-GB" sz="2400" b="1" dirty="0">
                <a:latin typeface="Arial Narrow" panose="020B0606020202030204" pitchFamily="34" charset="0"/>
              </a:rPr>
              <a:t> </a:t>
            </a:r>
            <a:r>
              <a:rPr lang="en-GB" sz="2400" b="1" i="1" dirty="0">
                <a:latin typeface="Arial Narrow" panose="020B0606020202030204" pitchFamily="34" charset="0"/>
              </a:rPr>
              <a:t>IPCC Inventory Software </a:t>
            </a:r>
            <a:r>
              <a:rPr lang="en-GB" sz="2400" b="1" dirty="0">
                <a:latin typeface="Arial Narrow" panose="020B0606020202030204" pitchFamily="34" charset="0"/>
              </a:rPr>
              <a:t>in 2012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2000" b="1" dirty="0"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GB" sz="2000" b="1" dirty="0"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300" b="1" dirty="0">
                <a:latin typeface="Arial Narrow" panose="020B0606020202030204" pitchFamily="34" charset="0"/>
              </a:rPr>
              <a:t>The latest officially published version is available from: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ja-JP" altLang="en-US" sz="2300" b="1" dirty="0">
                <a:solidFill>
                  <a:srgbClr val="F2750E"/>
                </a:solidFill>
                <a:latin typeface="Arial Narrow" panose="020B0606020202030204" pitchFamily="34" charset="0"/>
              </a:rPr>
              <a:t> </a:t>
            </a:r>
            <a:r>
              <a:rPr lang="en-GB" sz="2300" u="sng" dirty="0">
                <a:solidFill>
                  <a:srgbClr val="F2750E"/>
                </a:solidFill>
                <a:latin typeface="Arial Narrow" panose="020B0606020202030204" pitchFamily="34" charset="0"/>
              </a:rPr>
              <a:t>http://www.ipcc-nggip.iges.or.jp/software/index.html</a:t>
            </a:r>
            <a:endParaRPr lang="en-GB" sz="2300" b="1" dirty="0">
              <a:solidFill>
                <a:srgbClr val="F08332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78855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09012" y="113017"/>
            <a:ext cx="8229600" cy="9128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50" charset="-128"/>
              </a:rPr>
              <a:t>IPCC Inventory Software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27937" y="1048768"/>
            <a:ext cx="8638256" cy="564167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Arial Narrow" panose="020B0606020202030204" pitchFamily="34" charset="0"/>
              </a:rPr>
              <a:t>The IPCC Inventory Software can assist inventory compilers in using the IPCC Guidelines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b="1" dirty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stand alone software with modest hardware requirements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data entry in worksheets following the 2006 IPCC Guidelines for ease-of-use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it can be used for the whole inventory or just individual categories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allows different parts of the inventory to be developed simultaneously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can be used when reporting 1996 or 2006 Guidelines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provides default data from the 2006 IPCC Guidelines but gives users the flexibility to use their own country-specific information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includes Uncertainty and Key Category Analysis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aids QA/QC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outputs in non-Annex I National Communications format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FREE!</a:t>
            </a:r>
          </a:p>
        </p:txBody>
      </p:sp>
    </p:spTree>
    <p:extLst>
      <p:ext uri="{BB962C8B-B14F-4D97-AF65-F5344CB8AC3E}">
        <p14:creationId xmlns:p14="http://schemas.microsoft.com/office/powerpoint/2010/main" val="3219845032"/>
      </p:ext>
    </p:extLst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Functions</a:t>
            </a:r>
          </a:p>
        </p:txBody>
      </p:sp>
      <p:sp>
        <p:nvSpPr>
          <p:cNvPr id="6" name="Hexagon 5"/>
          <p:cNvSpPr/>
          <p:nvPr/>
        </p:nvSpPr>
        <p:spPr>
          <a:xfrm>
            <a:off x="3665130" y="3076600"/>
            <a:ext cx="1883121" cy="1305237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/>
              <a:t>Worksheets for data entry</a:t>
            </a:r>
          </a:p>
        </p:txBody>
      </p:sp>
      <p:sp>
        <p:nvSpPr>
          <p:cNvPr id="7" name="Hexagon 6"/>
          <p:cNvSpPr/>
          <p:nvPr/>
        </p:nvSpPr>
        <p:spPr>
          <a:xfrm>
            <a:off x="2118492" y="3729219"/>
            <a:ext cx="1883121" cy="1305237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/>
              <a:t>Data Managers</a:t>
            </a:r>
            <a:r>
              <a:rPr lang="en-GB" sz="1400" b="1" dirty="0"/>
              <a:t>: </a:t>
            </a:r>
            <a:r>
              <a:rPr lang="en-GB" sz="1400" dirty="0"/>
              <a:t>Land Types and Livestock</a:t>
            </a:r>
          </a:p>
        </p:txBody>
      </p:sp>
      <p:sp>
        <p:nvSpPr>
          <p:cNvPr id="8" name="Hexagon 7"/>
          <p:cNvSpPr/>
          <p:nvPr/>
        </p:nvSpPr>
        <p:spPr>
          <a:xfrm>
            <a:off x="3665130" y="1774437"/>
            <a:ext cx="1883121" cy="1305237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/>
              <a:t>Administration functions: Country, Users, Years</a:t>
            </a:r>
          </a:p>
        </p:txBody>
      </p:sp>
      <p:sp>
        <p:nvSpPr>
          <p:cNvPr id="9" name="Hexagon 8"/>
          <p:cNvSpPr/>
          <p:nvPr/>
        </p:nvSpPr>
        <p:spPr>
          <a:xfrm>
            <a:off x="5222328" y="2424788"/>
            <a:ext cx="1883121" cy="1305237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/>
              <a:t>QA/QC: Uncertainty analysis, KCA, Reference Approach</a:t>
            </a:r>
          </a:p>
        </p:txBody>
      </p:sp>
      <p:sp>
        <p:nvSpPr>
          <p:cNvPr id="10" name="Hexagon 9"/>
          <p:cNvSpPr/>
          <p:nvPr/>
        </p:nvSpPr>
        <p:spPr>
          <a:xfrm>
            <a:off x="5222328" y="3729219"/>
            <a:ext cx="1883121" cy="1305237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/>
              <a:t>Data Export </a:t>
            </a:r>
          </a:p>
          <a:p>
            <a:pPr algn="ctr"/>
            <a:r>
              <a:rPr lang="en-GB" sz="1400" dirty="0"/>
              <a:t>and </a:t>
            </a:r>
          </a:p>
          <a:p>
            <a:pPr algn="ctr"/>
            <a:r>
              <a:rPr lang="en-GB" sz="1400" dirty="0"/>
              <a:t>Import</a:t>
            </a:r>
          </a:p>
        </p:txBody>
      </p:sp>
      <p:sp>
        <p:nvSpPr>
          <p:cNvPr id="11" name="Hexagon 10"/>
          <p:cNvSpPr/>
          <p:nvPr/>
        </p:nvSpPr>
        <p:spPr>
          <a:xfrm>
            <a:off x="3665129" y="4381837"/>
            <a:ext cx="1883121" cy="1305237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/>
              <a:t>Data Archive</a:t>
            </a:r>
          </a:p>
        </p:txBody>
      </p:sp>
      <p:sp>
        <p:nvSpPr>
          <p:cNvPr id="12" name="Hexagon 11"/>
          <p:cNvSpPr/>
          <p:nvPr/>
        </p:nvSpPr>
        <p:spPr>
          <a:xfrm>
            <a:off x="2109439" y="2423982"/>
            <a:ext cx="1883121" cy="1305237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/>
              <a:t>Contains default data</a:t>
            </a:r>
          </a:p>
        </p:txBody>
      </p:sp>
    </p:spTree>
    <p:extLst>
      <p:ext uri="{BB962C8B-B14F-4D97-AF65-F5344CB8AC3E}">
        <p14:creationId xmlns:p14="http://schemas.microsoft.com/office/powerpoint/2010/main" val="26163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85875" y="6572250"/>
            <a:ext cx="642938" cy="285750"/>
          </a:xfrm>
          <a:prstGeom prst="rect">
            <a:avLst/>
          </a:prstGeom>
        </p:spPr>
        <p:txBody>
          <a:bodyPr/>
          <a:lstStyle/>
          <a:p>
            <a:fld id="{67ED7F18-2BC7-4F60-835E-6B918012801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713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ular Callout 7"/>
          <p:cNvSpPr/>
          <p:nvPr/>
        </p:nvSpPr>
        <p:spPr>
          <a:xfrm>
            <a:off x="1238250" y="2946400"/>
            <a:ext cx="2063750" cy="762000"/>
          </a:xfrm>
          <a:prstGeom prst="wedgeRectCallout">
            <a:avLst>
              <a:gd name="adj1" fmla="val -70987"/>
              <a:gd name="adj2" fmla="val -17584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Hierarchical list of categories</a:t>
            </a:r>
          </a:p>
        </p:txBody>
      </p:sp>
      <p:sp>
        <p:nvSpPr>
          <p:cNvPr id="11" name="Rectangular Callout 8"/>
          <p:cNvSpPr/>
          <p:nvPr/>
        </p:nvSpPr>
        <p:spPr>
          <a:xfrm>
            <a:off x="4334932" y="3959577"/>
            <a:ext cx="2249311" cy="1045560"/>
          </a:xfrm>
          <a:prstGeom prst="wedgeRectCallout">
            <a:avLst>
              <a:gd name="adj1" fmla="val 13445"/>
              <a:gd name="adj2" fmla="val -10957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Worksheet-based calculations follow 2006 Guidelines</a:t>
            </a:r>
          </a:p>
        </p:txBody>
      </p:sp>
      <p:sp>
        <p:nvSpPr>
          <p:cNvPr id="12" name="Rectangular Callout 9"/>
          <p:cNvSpPr/>
          <p:nvPr/>
        </p:nvSpPr>
        <p:spPr>
          <a:xfrm>
            <a:off x="4334932" y="2582333"/>
            <a:ext cx="875241" cy="728133"/>
          </a:xfrm>
          <a:prstGeom prst="wedgeRectCallout">
            <a:avLst>
              <a:gd name="adj1" fmla="val -144441"/>
              <a:gd name="adj2" fmla="val -7016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Data Entry</a:t>
            </a:r>
          </a:p>
        </p:txBody>
      </p:sp>
      <p:sp>
        <p:nvSpPr>
          <p:cNvPr id="14" name="Rectangular Callout 11"/>
          <p:cNvSpPr/>
          <p:nvPr/>
        </p:nvSpPr>
        <p:spPr>
          <a:xfrm>
            <a:off x="6942667" y="4447822"/>
            <a:ext cx="1608667" cy="762000"/>
          </a:xfrm>
          <a:prstGeom prst="wedgeRectCallout">
            <a:avLst>
              <a:gd name="adj1" fmla="val -107090"/>
              <a:gd name="adj2" fmla="val 14248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Time Series Display</a:t>
            </a:r>
          </a:p>
        </p:txBody>
      </p:sp>
      <p:sp>
        <p:nvSpPr>
          <p:cNvPr id="15" name="Rectangular Callout 12"/>
          <p:cNvSpPr/>
          <p:nvPr/>
        </p:nvSpPr>
        <p:spPr>
          <a:xfrm>
            <a:off x="4739180" y="694153"/>
            <a:ext cx="2598450" cy="381000"/>
          </a:xfrm>
          <a:prstGeom prst="wedgeRectCallout">
            <a:avLst>
              <a:gd name="adj1" fmla="val -111732"/>
              <a:gd name="adj2" fmla="val -5963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Category: Energy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-29543" y="124365"/>
            <a:ext cx="4612408" cy="24730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ular Callout 12"/>
          <p:cNvSpPr/>
          <p:nvPr/>
        </p:nvSpPr>
        <p:spPr>
          <a:xfrm>
            <a:off x="5210173" y="181169"/>
            <a:ext cx="1656465" cy="381000"/>
          </a:xfrm>
          <a:prstGeom prst="wedgeRectCallout">
            <a:avLst>
              <a:gd name="adj1" fmla="val -87520"/>
              <a:gd name="adj2" fmla="val -3042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Main menu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-76200" y="6669552"/>
            <a:ext cx="6140417" cy="18773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ular Callout 11"/>
          <p:cNvSpPr/>
          <p:nvPr/>
        </p:nvSpPr>
        <p:spPr>
          <a:xfrm>
            <a:off x="457200" y="4588418"/>
            <a:ext cx="2502568" cy="1486824"/>
          </a:xfrm>
          <a:prstGeom prst="wedgeRectCallout">
            <a:avLst>
              <a:gd name="adj1" fmla="val 58200"/>
              <a:gd name="adj2" fmla="val 8617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Status bar contains useful information</a:t>
            </a:r>
          </a:p>
          <a:p>
            <a:pPr algn="ctr"/>
            <a:r>
              <a:rPr lang="en-GB" sz="2000" dirty="0"/>
              <a:t>e.g. country, inventory year</a:t>
            </a:r>
          </a:p>
        </p:txBody>
      </p:sp>
    </p:spTree>
    <p:extLst>
      <p:ext uri="{BB962C8B-B14F-4D97-AF65-F5344CB8AC3E}">
        <p14:creationId xmlns:p14="http://schemas.microsoft.com/office/powerpoint/2010/main" val="38408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3" grpId="0" animBg="1"/>
      <p:bldP spid="13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1285875" y="6572250"/>
            <a:ext cx="642938" cy="285750"/>
          </a:xfrm>
          <a:prstGeom prst="rect">
            <a:avLst/>
          </a:prstGeom>
        </p:spPr>
        <p:txBody>
          <a:bodyPr/>
          <a:lstStyle/>
          <a:p>
            <a:fld id="{67ED7F18-2BC7-4F60-835E-6B9180128011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" y="0"/>
            <a:ext cx="9177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ular Callout 10"/>
          <p:cNvSpPr/>
          <p:nvPr/>
        </p:nvSpPr>
        <p:spPr>
          <a:xfrm>
            <a:off x="6349486" y="3320431"/>
            <a:ext cx="2658794" cy="1467470"/>
          </a:xfrm>
          <a:prstGeom prst="wedgeRectCallout">
            <a:avLst>
              <a:gd name="adj1" fmla="val -84905"/>
              <a:gd name="adj2" fmla="val -11116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Defaults Available: can be over-written with country specific data</a:t>
            </a:r>
          </a:p>
        </p:txBody>
      </p:sp>
      <p:sp>
        <p:nvSpPr>
          <p:cNvPr id="12" name="Rectangular Callout 10"/>
          <p:cNvSpPr/>
          <p:nvPr/>
        </p:nvSpPr>
        <p:spPr>
          <a:xfrm>
            <a:off x="4053738" y="797404"/>
            <a:ext cx="1896533" cy="795867"/>
          </a:xfrm>
          <a:prstGeom prst="wedgeRectCallout">
            <a:avLst>
              <a:gd name="adj1" fmla="val -42287"/>
              <a:gd name="adj2" fmla="val 15047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Notation Keys</a:t>
            </a:r>
          </a:p>
          <a:p>
            <a:pPr algn="ctr"/>
            <a:r>
              <a:rPr lang="en-GB" sz="2000" dirty="0"/>
              <a:t>Available</a:t>
            </a:r>
          </a:p>
        </p:txBody>
      </p:sp>
      <p:sp>
        <p:nvSpPr>
          <p:cNvPr id="13" name="Rectangular Callout 10"/>
          <p:cNvSpPr/>
          <p:nvPr/>
        </p:nvSpPr>
        <p:spPr>
          <a:xfrm>
            <a:off x="4571485" y="5588001"/>
            <a:ext cx="1778001" cy="953910"/>
          </a:xfrm>
          <a:prstGeom prst="wedgeRectCallout">
            <a:avLst>
              <a:gd name="adj1" fmla="val 126837"/>
              <a:gd name="adj2" fmla="val -10028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Time Series Data Entry</a:t>
            </a:r>
          </a:p>
        </p:txBody>
      </p:sp>
      <p:sp>
        <p:nvSpPr>
          <p:cNvPr id="16" name="Rectangular Callout 10"/>
          <p:cNvSpPr/>
          <p:nvPr/>
        </p:nvSpPr>
        <p:spPr>
          <a:xfrm>
            <a:off x="2590285" y="3922890"/>
            <a:ext cx="1778001" cy="953910"/>
          </a:xfrm>
          <a:prstGeom prst="wedgeRectCallout">
            <a:avLst>
              <a:gd name="adj1" fmla="val 142075"/>
              <a:gd name="adj2" fmla="val 7485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Uncertainties</a:t>
            </a:r>
          </a:p>
        </p:txBody>
      </p:sp>
    </p:spTree>
    <p:extLst>
      <p:ext uri="{BB962C8B-B14F-4D97-AF65-F5344CB8AC3E}">
        <p14:creationId xmlns:p14="http://schemas.microsoft.com/office/powerpoint/2010/main" val="18200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58789" y="223068"/>
            <a:ext cx="7932198" cy="9128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ＭＳ Ｐゴシック" pitchFamily="50" charset="-128"/>
              </a:rPr>
              <a:t>Reports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07490" y="4400234"/>
            <a:ext cx="7634795" cy="74295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None/>
              <a:defRPr/>
            </a:pPr>
            <a:r>
              <a:rPr lang="en-US" altLang="ja-JP" sz="2000" b="1" dirty="0">
                <a:latin typeface="Arial Narrow" panose="020B0606020202030204" pitchFamily="34" charset="0"/>
              </a:rPr>
              <a:t>Note:   </a:t>
            </a:r>
            <a:r>
              <a:rPr lang="en-US" altLang="ja-JP" sz="2000" i="1" dirty="0">
                <a:latin typeface="Arial Narrow" panose="020B0606020202030204" pitchFamily="34" charset="0"/>
              </a:rPr>
              <a:t>All reports can be exported as MS Excel file</a:t>
            </a:r>
            <a:endParaRPr lang="ja-JP" altLang="en-US" sz="2000" i="1" dirty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40000"/>
              </a:spcBef>
              <a:buNone/>
              <a:defRPr/>
            </a:pPr>
            <a:endParaRPr lang="en-US" altLang="ja-JP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060163"/>
              </p:ext>
            </p:extLst>
          </p:nvPr>
        </p:nvGraphicFramePr>
        <p:xfrm>
          <a:off x="851886" y="1472657"/>
          <a:ext cx="7396763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2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Report</a:t>
                      </a:r>
                      <a:endParaRPr kumimoji="1" lang="ja-JP" alt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Level</a:t>
                      </a:r>
                      <a:endParaRPr kumimoji="1" lang="ja-JP" alt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Contents</a:t>
                      </a:r>
                      <a:endParaRPr kumimoji="1" lang="ja-JP" alt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Summary</a:t>
                      </a:r>
                      <a:endParaRPr kumimoji="1" lang="ja-JP" alt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1.A.1</a:t>
                      </a:r>
                      <a:endParaRPr kumimoji="1" lang="ja-JP" alt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Emissions</a:t>
                      </a:r>
                      <a:endParaRPr kumimoji="1" lang="ja-JP" alt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Short summary</a:t>
                      </a:r>
                      <a:r>
                        <a:rPr kumimoji="1" lang="en-US" altLang="ja-JP" sz="2000" b="1" baseline="0" dirty="0">
                          <a:latin typeface="Arial Narrow" panose="020B0606020202030204" pitchFamily="34" charset="0"/>
                        </a:rPr>
                        <a:t> </a:t>
                      </a:r>
                      <a:endParaRPr kumimoji="1" lang="ja-JP" alt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1.A</a:t>
                      </a:r>
                      <a:endParaRPr kumimoji="1" lang="ja-JP" alt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Emissions</a:t>
                      </a:r>
                      <a:endParaRPr kumimoji="1" lang="ja-JP" alt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1" dirty="0" err="1">
                          <a:latin typeface="Arial Narrow" panose="020B0606020202030204" pitchFamily="34" charset="0"/>
                        </a:rPr>
                        <a:t>Sectoral</a:t>
                      </a:r>
                      <a:endParaRPr kumimoji="1" lang="ja-JP" alt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1.A.1.a.ii </a:t>
                      </a:r>
                    </a:p>
                    <a:p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(most disaggregated level)</a:t>
                      </a:r>
                      <a:endParaRPr kumimoji="1" lang="ja-JP" alt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Emissions</a:t>
                      </a:r>
                      <a:endParaRPr kumimoji="1" lang="ja-JP" alt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Background</a:t>
                      </a:r>
                      <a:endParaRPr kumimoji="1" lang="ja-JP" alt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1.A.1.a.ii </a:t>
                      </a:r>
                    </a:p>
                    <a:p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(most disaggregated level)</a:t>
                      </a:r>
                      <a:endParaRPr kumimoji="1" lang="ja-JP" alt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latin typeface="Arial Narrow" panose="020B0606020202030204" pitchFamily="34" charset="0"/>
                        </a:rPr>
                        <a:t>Activity data Emissions</a:t>
                      </a:r>
                      <a:endParaRPr kumimoji="1" lang="ja-JP" alt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971562"/>
      </p:ext>
    </p:extLst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413625" cy="1008062"/>
          </a:xfrm>
        </p:spPr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NAI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Reporting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8" y="1533526"/>
            <a:ext cx="7634287" cy="36576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ja-JP" sz="2400" b="1" dirty="0">
                <a:latin typeface="Arial Narrow" panose="020B0606020202030204" pitchFamily="34" charset="0"/>
              </a:rPr>
              <a:t>The IPCC Inventory Software follows the format of Tables in Annex to Decision 17/CP.8 </a:t>
            </a:r>
            <a:r>
              <a:rPr lang="en-US" altLang="ja-JP" sz="2400" dirty="0">
                <a:latin typeface="Arial Narrow" panose="020B0606020202030204" pitchFamily="34" charset="0"/>
              </a:rPr>
              <a:t>(</a:t>
            </a:r>
            <a:r>
              <a:rPr lang="en-US" altLang="ja-JP" sz="2400" i="1" dirty="0">
                <a:latin typeface="Arial Narrow" panose="020B0606020202030204" pitchFamily="34" charset="0"/>
              </a:rPr>
              <a:t>Guidelines for the preparation of National Communications from Parties not included in Annex I to the Convention</a:t>
            </a:r>
            <a:r>
              <a:rPr lang="en-US" altLang="ja-JP" sz="2400" dirty="0">
                <a:latin typeface="Arial Narrow" panose="020B0606020202030204" pitchFamily="34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ja-JP" altLang="en-US" sz="2400" b="1" dirty="0">
              <a:latin typeface="Arial Narrow" panose="020B0606020202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ja-JP" sz="2400" b="1" u="sng" dirty="0">
                <a:latin typeface="Arial Narrow" panose="020B0606020202030204" pitchFamily="34" charset="0"/>
              </a:rPr>
              <a:t>Main Menu </a:t>
            </a:r>
          </a:p>
          <a:p>
            <a:pPr marL="800100" lvl="2" indent="0">
              <a:buNone/>
            </a:pPr>
            <a:r>
              <a:rPr lang="en-US" altLang="ja-JP" sz="2400" b="1" dirty="0">
                <a:latin typeface="Arial Narrow" panose="020B0606020202030204" pitchFamily="34" charset="0"/>
              </a:rPr>
              <a:t>→ Export/Import </a:t>
            </a:r>
          </a:p>
          <a:p>
            <a:pPr marL="1714500" lvl="4" indent="0">
              <a:buNone/>
            </a:pPr>
            <a:r>
              <a:rPr lang="en-US" altLang="ja-JP" sz="2400" b="1" dirty="0">
                <a:latin typeface="Arial Narrow" panose="020B0606020202030204" pitchFamily="34" charset="0"/>
              </a:rPr>
              <a:t>→ NAI Reporting Tables</a:t>
            </a:r>
          </a:p>
          <a:p>
            <a:pPr marL="0" indent="0">
              <a:buNone/>
            </a:pPr>
            <a:endParaRPr lang="en-US" altLang="ja-JP" b="1" dirty="0">
              <a:latin typeface="Arial Narrow" panose="020B0606020202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194715"/>
      </p:ext>
    </p:extLst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76200"/>
            <a:ext cx="7918450" cy="904875"/>
          </a:xfrm>
        </p:spPr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NAI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Reporting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Table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374"/>
            <a:ext cx="9144000" cy="576262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 flipH="1">
            <a:off x="314325" y="2057594"/>
            <a:ext cx="3905248" cy="381000"/>
          </a:xfrm>
          <a:prstGeom prst="wedgeRectCallout">
            <a:avLst>
              <a:gd name="adj1" fmla="val -65335"/>
              <a:gd name="adj2" fmla="val -185421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Export → NAI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Reporting Table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73302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FI1">
  <a:themeElements>
    <a:clrScheme name="IPCC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2"/>
      </a:accent1>
      <a:accent2>
        <a:srgbClr val="C47900"/>
      </a:accent2>
      <a:accent3>
        <a:srgbClr val="004F00"/>
      </a:accent3>
      <a:accent4>
        <a:srgbClr val="00AAD0"/>
      </a:accent4>
      <a:accent5>
        <a:srgbClr val="003466"/>
      </a:accent5>
      <a:accent6>
        <a:srgbClr val="7F006E"/>
      </a:accent6>
      <a:hlink>
        <a:srgbClr val="E00000"/>
      </a:hlink>
      <a:folHlink>
        <a:srgbClr val="EF550F"/>
      </a:folHlink>
    </a:clrScheme>
    <a:fontScheme name="Promotion_Introduction_200709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motion_Introduction_200709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motion_Introduction_20070913">
  <a:themeElements>
    <a:clrScheme name="Promotion_Introduction_2007091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motion_Introduction_200709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motion_Introduction_200709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motion_Introduction_20070913">
  <a:themeElements>
    <a:clrScheme name="Promotion_Introduction_2007091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motion_Introduction_200709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motion_Introduction_200709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CIFOR_v2</Template>
  <TotalTime>5992</TotalTime>
  <Words>726</Words>
  <Application>Microsoft Office PowerPoint</Application>
  <PresentationFormat>画面に合わせる (4:3)</PresentationFormat>
  <Paragraphs>146</Paragraphs>
  <Slides>16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16</vt:i4>
      </vt:variant>
    </vt:vector>
  </HeadingPairs>
  <TitlesOfParts>
    <vt:vector size="27" baseType="lpstr">
      <vt:lpstr>Frutiger LT Pro 57 Condensed</vt:lpstr>
      <vt:lpstr>ＭＳ Ｐゴシック</vt:lpstr>
      <vt:lpstr>ＭＳ Ｐゴシック</vt:lpstr>
      <vt:lpstr>Arial</vt:lpstr>
      <vt:lpstr>Arial Narrow</vt:lpstr>
      <vt:lpstr>Calibri</vt:lpstr>
      <vt:lpstr>Courier New</vt:lpstr>
      <vt:lpstr>Wingdings</vt:lpstr>
      <vt:lpstr>TFI1</vt:lpstr>
      <vt:lpstr>Promotion_Introduction_20070913</vt:lpstr>
      <vt:lpstr>1_Promotion_Introduction_20070913</vt:lpstr>
      <vt:lpstr>IPCC Inventory Software</vt:lpstr>
      <vt:lpstr>Introduction</vt:lpstr>
      <vt:lpstr>IPCC Inventory Software</vt:lpstr>
      <vt:lpstr>Software Functions</vt:lpstr>
      <vt:lpstr>PowerPoint プレゼンテーション</vt:lpstr>
      <vt:lpstr>PowerPoint プレゼンテーション</vt:lpstr>
      <vt:lpstr>Reports</vt:lpstr>
      <vt:lpstr>NAI Reporting Table</vt:lpstr>
      <vt:lpstr>NAI Reporting Table</vt:lpstr>
      <vt:lpstr>Tools</vt:lpstr>
      <vt:lpstr>Tools</vt:lpstr>
      <vt:lpstr>Other basic operations - Year</vt:lpstr>
      <vt:lpstr>Other basic operations - Export</vt:lpstr>
      <vt:lpstr>Multiple Users</vt:lpstr>
      <vt:lpstr>Support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Inventory Software</dc:title>
  <dc:creator>m-fukuda</dc:creator>
  <cp:lastModifiedBy>m-fukuda</cp:lastModifiedBy>
  <cp:revision>175</cp:revision>
  <dcterms:created xsi:type="dcterms:W3CDTF">2011-07-27T02:26:50Z</dcterms:created>
  <dcterms:modified xsi:type="dcterms:W3CDTF">2017-10-20T02:35:30Z</dcterms:modified>
</cp:coreProperties>
</file>