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4070" r:id="rId2"/>
  </p:sldMasterIdLst>
  <p:notesMasterIdLst>
    <p:notesMasterId r:id="rId42"/>
  </p:notesMasterIdLst>
  <p:handoutMasterIdLst>
    <p:handoutMasterId r:id="rId43"/>
  </p:handoutMasterIdLst>
  <p:sldIdLst>
    <p:sldId id="495" r:id="rId3"/>
    <p:sldId id="493" r:id="rId4"/>
    <p:sldId id="496" r:id="rId5"/>
    <p:sldId id="451" r:id="rId6"/>
    <p:sldId id="452" r:id="rId7"/>
    <p:sldId id="453" r:id="rId8"/>
    <p:sldId id="454" r:id="rId9"/>
    <p:sldId id="455" r:id="rId10"/>
    <p:sldId id="456" r:id="rId11"/>
    <p:sldId id="449" r:id="rId12"/>
    <p:sldId id="450" r:id="rId13"/>
    <p:sldId id="462" r:id="rId14"/>
    <p:sldId id="498" r:id="rId15"/>
    <p:sldId id="458" r:id="rId16"/>
    <p:sldId id="460" r:id="rId17"/>
    <p:sldId id="480" r:id="rId18"/>
    <p:sldId id="473" r:id="rId19"/>
    <p:sldId id="474" r:id="rId20"/>
    <p:sldId id="481" r:id="rId21"/>
    <p:sldId id="482" r:id="rId22"/>
    <p:sldId id="479" r:id="rId23"/>
    <p:sldId id="475" r:id="rId24"/>
    <p:sldId id="488" r:id="rId25"/>
    <p:sldId id="476" r:id="rId26"/>
    <p:sldId id="489" r:id="rId27"/>
    <p:sldId id="477" r:id="rId28"/>
    <p:sldId id="478" r:id="rId29"/>
    <p:sldId id="467" r:id="rId30"/>
    <p:sldId id="490" r:id="rId31"/>
    <p:sldId id="469" r:id="rId32"/>
    <p:sldId id="470" r:id="rId33"/>
    <p:sldId id="471" r:id="rId34"/>
    <p:sldId id="484" r:id="rId35"/>
    <p:sldId id="485" r:id="rId36"/>
    <p:sldId id="483" r:id="rId37"/>
    <p:sldId id="465" r:id="rId38"/>
    <p:sldId id="491" r:id="rId39"/>
    <p:sldId id="464" r:id="rId40"/>
    <p:sldId id="497" r:id="rId41"/>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434"/>
    <a:srgbClr val="5492CD"/>
    <a:srgbClr val="5492E5"/>
    <a:srgbClr val="EFD933"/>
    <a:srgbClr val="F9CA6B"/>
    <a:srgbClr val="3399FF"/>
    <a:srgbClr val="CB0022"/>
    <a:srgbClr val="EF6933"/>
    <a:srgbClr val="FF500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214" autoAdjust="0"/>
  </p:normalViewPr>
  <p:slideViewPr>
    <p:cSldViewPr snapToGrid="0">
      <p:cViewPr varScale="1">
        <p:scale>
          <a:sx n="87" d="100"/>
          <a:sy n="87" d="100"/>
        </p:scale>
        <p:origin x="131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69635"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69636"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69637"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7FDA663-6B58-4C64-85D7-5B8D4E0A1F08}" type="slidenum">
              <a:rPr lang="ja-JP" altLang="en-US"/>
              <a:pPr>
                <a:defRPr/>
              </a:pPr>
              <a:t>‹#›</a:t>
            </a:fld>
            <a:endParaRPr lang="en-US" altLang="ja-JP"/>
          </a:p>
        </p:txBody>
      </p:sp>
    </p:spTree>
    <p:extLst>
      <p:ext uri="{BB962C8B-B14F-4D97-AF65-F5344CB8AC3E}">
        <p14:creationId xmlns:p14="http://schemas.microsoft.com/office/powerpoint/2010/main" val="1895610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ltLang="ja-JP"/>
          </a:p>
        </p:txBody>
      </p:sp>
      <p:sp>
        <p:nvSpPr>
          <p:cNvPr id="99331"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ja-JP"/>
          </a:p>
        </p:txBody>
      </p:sp>
      <p:sp>
        <p:nvSpPr>
          <p:cNvPr id="6758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9334"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ltLang="ja-JP"/>
          </a:p>
        </p:txBody>
      </p:sp>
      <p:sp>
        <p:nvSpPr>
          <p:cNvPr id="99335"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11CC14-D109-462E-A840-07371AD1D5CB}" type="slidenum">
              <a:rPr lang="en-GB" altLang="ja-JP"/>
              <a:pPr>
                <a:defRPr/>
              </a:pPr>
              <a:t>‹#›</a:t>
            </a:fld>
            <a:endParaRPr lang="en-GB" altLang="ja-JP"/>
          </a:p>
        </p:txBody>
      </p:sp>
    </p:spTree>
    <p:extLst>
      <p:ext uri="{BB962C8B-B14F-4D97-AF65-F5344CB8AC3E}">
        <p14:creationId xmlns:p14="http://schemas.microsoft.com/office/powerpoint/2010/main" val="70248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B4AA3A-1800-4BF4-9570-7664AADD103B}" type="slidenum">
              <a:rPr lang="en-GB" smtClean="0"/>
              <a:pPr eaLnBrk="1" hangingPunct="1"/>
              <a:t>28</a:t>
            </a:fld>
            <a:endParaRPr lang="en-GB"/>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82304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 both of Oil and Natural</a:t>
            </a:r>
            <a:r>
              <a:rPr kumimoji="1" lang="en-US" altLang="ja-JP" baseline="0" dirty="0"/>
              <a:t> gas system, sources are considered according to the type of activity.</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4EC06DA-04E4-439F-92F3-093143EAA11F}" type="slidenum">
              <a:rPr lang="en-GB" smtClean="0"/>
              <a:pPr>
                <a:defRPr/>
              </a:pPr>
              <a:t>35</a:t>
            </a:fld>
            <a:endParaRPr lang="en-GB"/>
          </a:p>
        </p:txBody>
      </p:sp>
    </p:spTree>
    <p:extLst>
      <p:ext uri="{BB962C8B-B14F-4D97-AF65-F5344CB8AC3E}">
        <p14:creationId xmlns:p14="http://schemas.microsoft.com/office/powerpoint/2010/main" val="292735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E9BF97-1079-4962-B942-E4429E86CA4A}" type="slidenum">
              <a:rPr lang="en-GB" smtClean="0"/>
              <a:pPr eaLnBrk="1" hangingPunct="1"/>
              <a:t>36</a:t>
            </a:fld>
            <a:endParaRPr lang="en-GB"/>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59488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614254-2D3A-4C34-99EB-2533C01CACE0}" type="slidenum">
              <a:rPr lang="en-GB" smtClean="0"/>
              <a:pPr eaLnBrk="1" hangingPunct="1"/>
              <a:t>38</a:t>
            </a:fld>
            <a:endParaRPr lang="en-GB"/>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4216344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95288" y="260350"/>
            <a:ext cx="8748712" cy="366713"/>
          </a:xfrm>
          <a:prstGeom prst="rect">
            <a:avLst/>
          </a:prstGeom>
          <a:noFill/>
          <a:ln w="9525">
            <a:noFill/>
            <a:miter lim="800000"/>
            <a:headEnd/>
            <a:tailEnd/>
          </a:ln>
        </p:spPr>
        <p:txBody>
          <a:bodyPr>
            <a:spAutoFit/>
          </a:bodyPr>
          <a:lstStyle/>
          <a:p>
            <a:pPr>
              <a:spcBef>
                <a:spcPct val="50000"/>
              </a:spcBef>
              <a:defRPr/>
            </a:pPr>
            <a:endParaRPr lang="ja-JP" altLang="ja-JP">
              <a:ea typeface="ＭＳ Ｐゴシック" pitchFamily="50" charset="-128"/>
            </a:endParaRPr>
          </a:p>
        </p:txBody>
      </p:sp>
      <p:pic>
        <p:nvPicPr>
          <p:cNvPr id="6" name="Picture 12" descr="IPCCLogoBlue_RGB_72P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5516563"/>
            <a:ext cx="6159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1071563" y="0"/>
            <a:ext cx="8072437" cy="461963"/>
          </a:xfrm>
          <a:prstGeom prst="rect">
            <a:avLst/>
          </a:prstGeom>
          <a:noFill/>
          <a:ln w="9525">
            <a:noFill/>
            <a:miter lim="800000"/>
            <a:headEnd/>
            <a:tailEnd/>
          </a:ln>
        </p:spPr>
        <p:txBody>
          <a:bodyPr>
            <a:spAutoFit/>
          </a:bodyPr>
          <a:lstStyle/>
          <a:p>
            <a:pPr algn="r">
              <a:defRPr/>
            </a:pPr>
            <a:r>
              <a:rPr lang="en-US" altLang="ja-JP" sz="2400">
                <a:solidFill>
                  <a:schemeClr val="bg1"/>
                </a:solidFill>
                <a:latin typeface="Frutiger LT Pro 57 Condensed"/>
                <a:ea typeface="ＭＳ Ｐゴシック" pitchFamily="50" charset="-128"/>
              </a:rPr>
              <a:t>Task Force on National Greenhouse Gas Inventories</a:t>
            </a:r>
            <a:endParaRPr lang="en-GB" altLang="ja-JP" sz="2400">
              <a:solidFill>
                <a:schemeClr val="bg1"/>
              </a:solidFill>
              <a:latin typeface="Frutiger LT Pro 57 Condensed"/>
              <a:ea typeface="ＭＳ Ｐゴシック" pitchFamily="50" charset="-128"/>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Rectangle 2"/>
          <p:cNvSpPr>
            <a:spLocks noGrp="1" noChangeArrowheads="1"/>
          </p:cNvSpPr>
          <p:nvPr>
            <p:ph type="ctrTitle"/>
          </p:nvPr>
        </p:nvSpPr>
        <p:spPr>
          <a:xfrm>
            <a:off x="1071538" y="2130425"/>
            <a:ext cx="8072462" cy="1470025"/>
          </a:xfrm>
        </p:spPr>
        <p:txBody>
          <a:bodyPr/>
          <a:lstStyle>
            <a:lvl1pPr algn="r">
              <a:defRPr sz="4400" b="1" i="0" cap="none" spc="0">
                <a:ln>
                  <a:noFill/>
                </a:ln>
                <a:solidFill>
                  <a:srgbClr val="990002"/>
                </a:solidFill>
                <a:effectLst/>
                <a:latin typeface="Frutiger LT Pro 57 Condensed" pitchFamily="34" charset="0"/>
              </a:defRPr>
            </a:lvl1pPr>
          </a:lstStyle>
          <a:p>
            <a:r>
              <a:rPr lang="ja-JP" altLang="en-US"/>
              <a:t>マスタ タイトルの書式設定</a:t>
            </a:r>
            <a:endParaRPr lang="en-GB" dirty="0"/>
          </a:p>
        </p:txBody>
      </p:sp>
      <p:sp>
        <p:nvSpPr>
          <p:cNvPr id="140291" name="Rectangle 3"/>
          <p:cNvSpPr>
            <a:spLocks noGrp="1" noChangeArrowheads="1"/>
          </p:cNvSpPr>
          <p:nvPr>
            <p:ph type="subTitle" idx="1"/>
          </p:nvPr>
        </p:nvSpPr>
        <p:spPr>
          <a:xfrm>
            <a:off x="1071538" y="3886200"/>
            <a:ext cx="8072462" cy="1752600"/>
          </a:xfrm>
        </p:spPr>
        <p:txBody>
          <a:bodyPr/>
          <a:lstStyle>
            <a:lvl1pPr marL="0" indent="0" algn="r">
              <a:buFontTx/>
              <a:buNone/>
              <a:defRPr b="1" i="0">
                <a:solidFill>
                  <a:srgbClr val="5492CD"/>
                </a:solidFill>
                <a:latin typeface="Frutiger LT Pro 57 Condensed" pitchFamily="34" charset="0"/>
              </a:defRPr>
            </a:lvl1pPr>
          </a:lstStyle>
          <a:p>
            <a:r>
              <a:rPr lang="ja-JP" altLang="en-US"/>
              <a:t>マスタ サブタイトルの書式設定</a:t>
            </a:r>
            <a:endParaRPr lang="en-GB" dirty="0"/>
          </a:p>
        </p:txBody>
      </p:sp>
      <p:pic>
        <p:nvPicPr>
          <p:cNvPr id="9" name="図 8" descr="http://www.iges.or.jp/files/access/images/hayama.jpg"/>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10250" y="0"/>
            <a:ext cx="3333750" cy="2219325"/>
          </a:xfrm>
          <a:prstGeom prst="rect">
            <a:avLst/>
          </a:prstGeom>
          <a:noFill/>
          <a:ln>
            <a:noFill/>
          </a:ln>
        </p:spPr>
      </p:pic>
      <p:pic>
        <p:nvPicPr>
          <p:cNvPr id="10" name="図 9"/>
          <p:cNvPicPr>
            <a:picLocks noChangeAspect="1"/>
          </p:cNvPicPr>
          <p:nvPr userDrawn="1"/>
        </p:nvPicPr>
        <p:blipFill rotWithShape="1">
          <a:blip r:embed="rId5"/>
          <a:srcRect b="14817"/>
          <a:stretch/>
        </p:blipFill>
        <p:spPr>
          <a:xfrm>
            <a:off x="0" y="0"/>
            <a:ext cx="5828676" cy="2222500"/>
          </a:xfrm>
          <a:prstGeom prst="rect">
            <a:avLst/>
          </a:prstGeom>
        </p:spPr>
      </p:pic>
    </p:spTree>
    <p:extLst>
      <p:ext uri="{BB962C8B-B14F-4D97-AF65-F5344CB8AC3E}">
        <p14:creationId xmlns:p14="http://schemas.microsoft.com/office/powerpoint/2010/main" val="400701020"/>
      </p:ext>
    </p:extLst>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68D9D05F-C5C1-42C6-8FA6-02122CDB9B1A}" type="slidenum">
              <a:rPr lang="ja-JP" altLang="en-GB"/>
              <a:pPr>
                <a:defRPr/>
              </a:pPr>
              <a:t>‹#›</a:t>
            </a:fld>
            <a:endParaRPr lang="en-GB" altLang="ja-JP"/>
          </a:p>
        </p:txBody>
      </p:sp>
    </p:spTree>
    <p:extLst>
      <p:ext uri="{BB962C8B-B14F-4D97-AF65-F5344CB8AC3E}">
        <p14:creationId xmlns:p14="http://schemas.microsoft.com/office/powerpoint/2010/main" val="2409913679"/>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163513"/>
            <a:ext cx="1979612" cy="5962650"/>
          </a:xfrm>
        </p:spPr>
        <p:txBody>
          <a:bodyPr vert="eaVert"/>
          <a:lstStyle/>
          <a:p>
            <a:r>
              <a:rPr lang="ja-JP" altLang="en-US"/>
              <a:t>マスタ タイトルの書式設定</a:t>
            </a:r>
            <a:endParaRPr lang="en-GB"/>
          </a:p>
        </p:txBody>
      </p:sp>
      <p:sp>
        <p:nvSpPr>
          <p:cNvPr id="3" name="Vertical Text Placeholder 2"/>
          <p:cNvSpPr>
            <a:spLocks noGrp="1"/>
          </p:cNvSpPr>
          <p:nvPr>
            <p:ph type="body" orient="vert" idx="1"/>
          </p:nvPr>
        </p:nvSpPr>
        <p:spPr>
          <a:xfrm>
            <a:off x="1052513" y="163513"/>
            <a:ext cx="5788025" cy="59626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6653CE3F-B012-44A5-B75F-8440C52CB2A7}" type="slidenum">
              <a:rPr lang="ja-JP" altLang="en-GB"/>
              <a:pPr>
                <a:defRPr/>
              </a:pPr>
              <a:t>‹#›</a:t>
            </a:fld>
            <a:endParaRPr lang="en-GB" altLang="ja-JP"/>
          </a:p>
        </p:txBody>
      </p:sp>
    </p:spTree>
    <p:extLst>
      <p:ext uri="{BB962C8B-B14F-4D97-AF65-F5344CB8AC3E}">
        <p14:creationId xmlns:p14="http://schemas.microsoft.com/office/powerpoint/2010/main" val="3100518611"/>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ja-JP" altLang="en-US"/>
              <a:t>マスタ タイトルの書式設定</a:t>
            </a:r>
            <a:endParaRPr lang="en-GB"/>
          </a:p>
        </p:txBody>
      </p:sp>
      <p:sp>
        <p:nvSpPr>
          <p:cNvPr id="3" name="Text Placeholder 2"/>
          <p:cNvSpPr>
            <a:spLocks noGrp="1"/>
          </p:cNvSpPr>
          <p:nvPr>
            <p:ph type="body" sz="half" idx="1"/>
          </p:nvPr>
        </p:nvSpPr>
        <p:spPr>
          <a:xfrm>
            <a:off x="1052513" y="1600200"/>
            <a:ext cx="3740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945063" y="1600200"/>
            <a:ext cx="3741737"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7" name="Rectangle 8"/>
          <p:cNvSpPr>
            <a:spLocks noGrp="1" noChangeArrowheads="1"/>
          </p:cNvSpPr>
          <p:nvPr>
            <p:ph type="sldNum" sz="quarter" idx="12"/>
          </p:nvPr>
        </p:nvSpPr>
        <p:spPr/>
        <p:txBody>
          <a:bodyPr/>
          <a:lstStyle>
            <a:lvl1pPr>
              <a:defRPr/>
            </a:lvl1pPr>
          </a:lstStyle>
          <a:p>
            <a:pPr>
              <a:defRPr/>
            </a:pPr>
            <a:fld id="{1FD171B6-5B5A-45D4-82BB-8113A1BFC230}" type="slidenum">
              <a:rPr lang="ja-JP" altLang="en-GB"/>
              <a:pPr>
                <a:defRPr/>
              </a:pPr>
              <a:t>‹#›</a:t>
            </a:fld>
            <a:endParaRPr lang="en-GB" altLang="ja-JP"/>
          </a:p>
        </p:txBody>
      </p:sp>
    </p:spTree>
    <p:extLst>
      <p:ext uri="{BB962C8B-B14F-4D97-AF65-F5344CB8AC3E}">
        <p14:creationId xmlns:p14="http://schemas.microsoft.com/office/powerpoint/2010/main" val="2957050058"/>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ja-JP" altLang="en-US"/>
              <a:t>マスタ タイトルの書式設定</a:t>
            </a:r>
            <a:endParaRPr lang="en-GB"/>
          </a:p>
        </p:txBody>
      </p:sp>
      <p:sp>
        <p:nvSpPr>
          <p:cNvPr id="3" name="Table Placeholder 2"/>
          <p:cNvSpPr>
            <a:spLocks noGrp="1"/>
          </p:cNvSpPr>
          <p:nvPr>
            <p:ph type="tbl" idx="1"/>
          </p:nvPr>
        </p:nvSpPr>
        <p:spPr>
          <a:xfrm>
            <a:off x="1052513" y="1600200"/>
            <a:ext cx="7634287" cy="4525963"/>
          </a:xfrm>
        </p:spPr>
        <p:txBody>
          <a:bodyPr/>
          <a:lstStyle/>
          <a:p>
            <a:pPr lvl="0"/>
            <a:r>
              <a:rPr lang="ja-JP" altLang="en-US" noProof="0"/>
              <a:t>アイコンをクリックして表を追加</a:t>
            </a:r>
            <a:endParaRPr lang="en-GB" noProof="0"/>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72018454-7990-41E2-90BA-09F9B5D84741}" type="slidenum">
              <a:rPr lang="ja-JP" altLang="en-GB"/>
              <a:pPr>
                <a:defRPr/>
              </a:pPr>
              <a:t>‹#›</a:t>
            </a:fld>
            <a:endParaRPr lang="en-GB" altLang="ja-JP"/>
          </a:p>
        </p:txBody>
      </p:sp>
    </p:spTree>
    <p:extLst>
      <p:ext uri="{BB962C8B-B14F-4D97-AF65-F5344CB8AC3E}">
        <p14:creationId xmlns:p14="http://schemas.microsoft.com/office/powerpoint/2010/main" val="1822463972"/>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ja-JP" altLang="ja-JP">
              <a:solidFill>
                <a:srgbClr val="FFFFFF"/>
              </a:solidFill>
              <a:ea typeface="ＭＳ Ｐゴシック" pitchFamily="50" charset="-128"/>
            </a:endParaRPr>
          </a:p>
        </p:txBody>
      </p:sp>
      <p:sp>
        <p:nvSpPr>
          <p:cNvPr id="2" name="Title 1"/>
          <p:cNvSpPr>
            <a:spLocks noGrp="1"/>
          </p:cNvSpPr>
          <p:nvPr>
            <p:ph type="title"/>
          </p:nvPr>
        </p:nvSpPr>
        <p:spPr/>
        <p:txBody>
          <a:bodyPr/>
          <a:lstStyle>
            <a:lvl1pPr algn="l">
              <a:defRPr/>
            </a:lvl1pPr>
          </a:lstStyle>
          <a:p>
            <a:r>
              <a:rPr lang="ja-JP" altLang="en-US"/>
              <a:t>マスタ タイトルの書式設定</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vl1pPr>
            <a:lvl2pPr>
              <a:buFont typeface="Wingdings" pitchFamily="2" charset="2"/>
              <a:buChar char="v"/>
              <a:defRPr sz="2400"/>
            </a:lvl2pPr>
            <a:lvl3pPr>
              <a:buFont typeface="Wingdings" pitchFamily="2" charset="2"/>
              <a:buChar char="§"/>
              <a:defRPr sz="2000"/>
            </a:lvl3pPr>
            <a:lvl4pPr>
              <a:buFont typeface="Wingdings" pitchFamily="2" charset="2"/>
              <a:buChar char="Ø"/>
              <a:defRPr sz="1800"/>
            </a:lvl4pPr>
            <a:lvl5pPr>
              <a:buFont typeface="Arial" pitchFamily="34" charset="0"/>
              <a:buChar char="•"/>
              <a:defRPr sz="1800"/>
            </a:lvl5p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GB" noProof="0" dirty="0"/>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7"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8" name="Slide Number Placeholder 4"/>
          <p:cNvSpPr>
            <a:spLocks noGrp="1"/>
          </p:cNvSpPr>
          <p:nvPr>
            <p:ph type="sldNum" sz="quarter" idx="12"/>
          </p:nvPr>
        </p:nvSpPr>
        <p:spPr/>
        <p:txBody>
          <a:bodyPr/>
          <a:lstStyle>
            <a:lvl1pPr>
              <a:defRPr/>
            </a:lvl1pPr>
          </a:lstStyle>
          <a:p>
            <a:pPr>
              <a:defRPr/>
            </a:pPr>
            <a:fld id="{696FE0D7-2661-4DE4-959F-27CE666AF65D}" type="slidenum">
              <a:rPr lang="ja-JP" altLang="en-GB"/>
              <a:pPr>
                <a:defRPr/>
              </a:pPr>
              <a:t>‹#›</a:t>
            </a:fld>
            <a:endParaRPr lang="en-GB" altLang="ja-JP"/>
          </a:p>
        </p:txBody>
      </p:sp>
    </p:spTree>
    <p:extLst>
      <p:ext uri="{BB962C8B-B14F-4D97-AF65-F5344CB8AC3E}">
        <p14:creationId xmlns:p14="http://schemas.microsoft.com/office/powerpoint/2010/main" val="2212335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9144000" cy="6858000"/>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ja-JP" altLang="ja-JP">
              <a:solidFill>
                <a:srgbClr val="FFFFFF"/>
              </a:solidFill>
              <a:ea typeface="ＭＳ Ｐゴシック" pitchFamily="50" charset="-128"/>
            </a:endParaRPr>
          </a:p>
        </p:txBody>
      </p:sp>
      <p:pic>
        <p:nvPicPr>
          <p:cNvPr id="4" name="Picture 7" descr="IPCClogoWMOUNEP_B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5938" y="5791200"/>
            <a:ext cx="4741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PCClogoWMOUNEP_WH.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791200"/>
            <a:ext cx="48180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57400"/>
            <a:ext cx="8229600" cy="2819400"/>
          </a:xfrm>
        </p:spPr>
        <p:txBody>
          <a:bodyPr anchor="t"/>
          <a:lstStyle>
            <a:lvl1pPr>
              <a:defRPr b="1">
                <a:solidFill>
                  <a:srgbClr val="FFFFFF"/>
                </a:solidFill>
              </a:defRPr>
            </a:lvl1pPr>
          </a:lstStyle>
          <a:p>
            <a:r>
              <a:rPr lang="ja-JP" altLang="en-US" noProof="0"/>
              <a:t>マスタ タイトルの書式設定</a:t>
            </a:r>
            <a:endParaRPr lang="en-GB" noProof="0" dirty="0"/>
          </a:p>
        </p:txBody>
      </p:sp>
    </p:spTree>
    <p:extLst>
      <p:ext uri="{BB962C8B-B14F-4D97-AF65-F5344CB8AC3E}">
        <p14:creationId xmlns:p14="http://schemas.microsoft.com/office/powerpoint/2010/main" val="2678931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IPCCLogoBlue_RGB_72P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5516563"/>
            <a:ext cx="6159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71563" y="0"/>
            <a:ext cx="807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ja-JP" sz="2400" b="0" i="0" u="none" strike="noStrike" kern="1200" cap="none" spc="0" normalizeH="0" baseline="0" noProof="0">
                <a:ln>
                  <a:noFill/>
                </a:ln>
                <a:solidFill>
                  <a:srgbClr val="FFFFFF"/>
                </a:solidFill>
                <a:effectLst/>
                <a:uLnTx/>
                <a:uFillTx/>
                <a:latin typeface="Frutiger LT Pro 57 Condensed"/>
                <a:ea typeface="ＭＳ Ｐゴシック" pitchFamily="50" charset="-128"/>
                <a:cs typeface="+mn-cs"/>
              </a:rPr>
              <a:t>Task Force on National Greenhouse Gas Inventories</a:t>
            </a:r>
            <a:endParaRPr kumimoji="0" lang="en-GB" altLang="ja-JP" sz="2400" b="0" i="0" u="none" strike="noStrike" kern="1200" cap="none" spc="0" normalizeH="0" baseline="0" noProof="0">
              <a:ln>
                <a:noFill/>
              </a:ln>
              <a:solidFill>
                <a:srgbClr val="FFFFFF"/>
              </a:solidFill>
              <a:effectLst/>
              <a:uLnTx/>
              <a:uFillTx/>
              <a:latin typeface="Frutiger LT Pro 57 Condensed"/>
              <a:ea typeface="ＭＳ Ｐゴシック" pitchFamily="50" charset="-128"/>
              <a:cs typeface="+mn-cs"/>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Rectangle 2"/>
          <p:cNvSpPr>
            <a:spLocks noGrp="1" noChangeArrowheads="1"/>
          </p:cNvSpPr>
          <p:nvPr>
            <p:ph type="ctrTitle"/>
          </p:nvPr>
        </p:nvSpPr>
        <p:spPr>
          <a:xfrm>
            <a:off x="1071538" y="2130425"/>
            <a:ext cx="8072462" cy="1470025"/>
          </a:xfrm>
        </p:spPr>
        <p:txBody>
          <a:bodyPr/>
          <a:lstStyle>
            <a:lvl1pPr algn="r">
              <a:defRPr sz="4400" b="1" i="0" cap="none" spc="0">
                <a:ln>
                  <a:noFill/>
                </a:ln>
                <a:solidFill>
                  <a:srgbClr val="990002"/>
                </a:solidFill>
                <a:effectLst/>
                <a:latin typeface="Arial Narrow" pitchFamily="34" charset="0"/>
              </a:defRPr>
            </a:lvl1pPr>
          </a:lstStyle>
          <a:p>
            <a:r>
              <a:rPr lang="en-US"/>
              <a:t>Click to edit Master title style</a:t>
            </a:r>
            <a:endParaRPr lang="en-GB" dirty="0"/>
          </a:p>
        </p:txBody>
      </p:sp>
      <p:sp>
        <p:nvSpPr>
          <p:cNvPr id="140291" name="Rectangle 3"/>
          <p:cNvSpPr>
            <a:spLocks noGrp="1" noChangeArrowheads="1"/>
          </p:cNvSpPr>
          <p:nvPr>
            <p:ph type="subTitle" idx="1"/>
          </p:nvPr>
        </p:nvSpPr>
        <p:spPr>
          <a:xfrm>
            <a:off x="1071538" y="3886200"/>
            <a:ext cx="8072462" cy="1752600"/>
          </a:xfrm>
        </p:spPr>
        <p:txBody>
          <a:bodyPr/>
          <a:lstStyle>
            <a:lvl1pPr marL="0" indent="0" algn="r">
              <a:buFontTx/>
              <a:buNone/>
              <a:defRPr b="1" i="0">
                <a:solidFill>
                  <a:srgbClr val="5492CD"/>
                </a:solidFill>
                <a:latin typeface="Arial Narrow" pitchFamily="34" charset="0"/>
              </a:defRPr>
            </a:lvl1pPr>
          </a:lstStyle>
          <a:p>
            <a:r>
              <a:rPr lang="en-US"/>
              <a:t>Click to edit Master subtitle style</a:t>
            </a:r>
            <a:endParaRPr lang="en-GB" dirty="0"/>
          </a:p>
        </p:txBody>
      </p:sp>
    </p:spTree>
    <p:extLst>
      <p:ext uri="{BB962C8B-B14F-4D97-AF65-F5344CB8AC3E}">
        <p14:creationId xmlns:p14="http://schemas.microsoft.com/office/powerpoint/2010/main" val="3545962204"/>
      </p:ext>
    </p:extLst>
  </p:cSld>
  <p:clrMapOvr>
    <a:masterClrMapping/>
  </p:clrMapOvr>
  <p:transition>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5492CD"/>
                </a:solidFill>
                <a:latin typeface="Arial Narrow" pitchFamily="34" charset="0"/>
              </a:defRPr>
            </a:lvl1pPr>
            <a:lvl2pPr>
              <a:defRPr>
                <a:solidFill>
                  <a:srgbClr val="5492CD"/>
                </a:solidFill>
                <a:latin typeface="Arial Narrow" pitchFamily="34" charset="0"/>
              </a:defRPr>
            </a:lvl2pPr>
            <a:lvl3pPr>
              <a:defRPr>
                <a:solidFill>
                  <a:srgbClr val="5492CD"/>
                </a:solidFill>
                <a:latin typeface="Arial Narrow" pitchFamily="34" charset="0"/>
              </a:defRPr>
            </a:lvl3pPr>
            <a:lvl4pPr>
              <a:defRPr>
                <a:solidFill>
                  <a:srgbClr val="5492CD"/>
                </a:solidFill>
                <a:latin typeface="Arial Narrow" pitchFamily="34" charset="0"/>
              </a:defRPr>
            </a:lvl4pPr>
            <a:lvl5pPr>
              <a:defRPr>
                <a:solidFill>
                  <a:srgbClr val="5492CD"/>
                </a:solidFill>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143572-D193-4B31-A826-6423C7D5885A}" type="datetimeFigureOut">
              <a:rPr kumimoji="0" lang="en-US" sz="18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9/5/2017</a:t>
            </a:fld>
            <a:endParaRPr kumimoji="0" lang="en-US" sz="18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C028FF-D1CE-4A16-AC43-A1EB36AF04E8}" type="slidenum">
              <a:rPr kumimoji="0" lang="en-US" sz="14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696449878"/>
      </p:ext>
    </p:extLst>
  </p:cSld>
  <p:clrMapOvr>
    <a:masterClrMapping/>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Narrow"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Narrow"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124798-1910-4B22-9FFE-16E93986BFE0}" type="datetimeFigureOut">
              <a:rPr kumimoji="0" lang="en-US" sz="18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9/5/2017</a:t>
            </a:fld>
            <a:endParaRPr kumimoji="0" lang="en-US" sz="18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D9AFA0-AB0F-4A2F-887E-04D19A85DBB7}" type="slidenum">
              <a:rPr kumimoji="0" lang="en-US" sz="14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983442441"/>
      </p:ext>
    </p:extLst>
  </p:cSld>
  <p:clrMapOvr>
    <a:masterClrMapping/>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1052513" y="1600200"/>
            <a:ext cx="374015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945063" y="1600200"/>
            <a:ext cx="3741737"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137721-7B7B-4026-8A47-84FD83668670}" type="datetimeFigureOut">
              <a:rPr kumimoji="0" lang="en-US" sz="18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9/5/2017</a:t>
            </a:fld>
            <a:endParaRPr kumimoji="0" lang="en-US" sz="18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D6435E-B0E7-4E2B-8F77-D97EAA051676}" type="slidenum">
              <a:rPr kumimoji="0" lang="en-US" sz="14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4056726702"/>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idx="1"/>
          </p:nvPr>
        </p:nvSpPr>
        <p:spPr/>
        <p:txBody>
          <a:bodyPr/>
          <a:lstStyle>
            <a:lvl1pPr>
              <a:defRPr>
                <a:solidFill>
                  <a:srgbClr val="5492CD"/>
                </a:solidFill>
              </a:defRPr>
            </a:lvl1pPr>
            <a:lvl2pPr>
              <a:defRPr>
                <a:solidFill>
                  <a:srgbClr val="5492CD"/>
                </a:solidFill>
              </a:defRPr>
            </a:lvl2pPr>
            <a:lvl3pPr>
              <a:defRPr>
                <a:solidFill>
                  <a:srgbClr val="5492CD"/>
                </a:solidFill>
              </a:defRPr>
            </a:lvl3pPr>
            <a:lvl4pPr>
              <a:defRPr>
                <a:solidFill>
                  <a:srgbClr val="5492CD"/>
                </a:solidFill>
              </a:defRPr>
            </a:lvl4pPr>
            <a:lvl5pPr>
              <a:defRPr>
                <a:solidFill>
                  <a:srgbClr val="5492CD"/>
                </a:solidFill>
              </a:defRPr>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97A6DC73-1F51-47EC-982D-42EDA8CE97E4}" type="slidenum">
              <a:rPr lang="ja-JP" altLang="en-GB"/>
              <a:pPr>
                <a:defRPr/>
              </a:pPr>
              <a:t>‹#›</a:t>
            </a:fld>
            <a:endParaRPr lang="en-GB" altLang="ja-JP"/>
          </a:p>
        </p:txBody>
      </p:sp>
    </p:spTree>
    <p:extLst>
      <p:ext uri="{BB962C8B-B14F-4D97-AF65-F5344CB8AC3E}">
        <p14:creationId xmlns:p14="http://schemas.microsoft.com/office/powerpoint/2010/main" val="1817074662"/>
      </p:ext>
    </p:extLst>
  </p:cSld>
  <p:clrMapOvr>
    <a:masterClrMapping/>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Narrow"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5EADF9-88A6-4177-995C-7E7CF5D38DE4}" type="datetimeFigureOut">
              <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9/5/2017</a:t>
            </a:fld>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8"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9" name="Rectangle 6"/>
          <p:cNvSpPr>
            <a:spLocks noGrp="1" noChangeArrowheads="1"/>
          </p:cNvSpPr>
          <p:nvPr>
            <p:ph type="sldNum" sz="quarter" idx="12"/>
          </p:nvPr>
        </p:nvSpPr>
        <p:spPr/>
        <p:txBody>
          <a:bodyPr/>
          <a:lstStyle>
            <a:lvl1pPr>
              <a:defRPr>
                <a:latin typeface="Arial Narrow"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63A228-D262-4F0C-B11A-8EAEE88B769D}" type="slidenum">
              <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Tree>
    <p:extLst>
      <p:ext uri="{BB962C8B-B14F-4D97-AF65-F5344CB8AC3E}">
        <p14:creationId xmlns:p14="http://schemas.microsoft.com/office/powerpoint/2010/main" val="1030588823"/>
      </p:ext>
    </p:extLst>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A69AF8-D08F-4B12-B8D5-644C97970E8E}" type="datetimeFigureOut">
              <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9/5/2017</a:t>
            </a:fld>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4"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5" name="Rectangle 6"/>
          <p:cNvSpPr>
            <a:spLocks noGrp="1" noChangeArrowheads="1"/>
          </p:cNvSpPr>
          <p:nvPr>
            <p:ph type="sldNum" sz="quarter" idx="12"/>
          </p:nvPr>
        </p:nvSpPr>
        <p:spPr/>
        <p:txBody>
          <a:bodyPr/>
          <a:lstStyle>
            <a:lvl1pPr>
              <a:defRPr>
                <a:latin typeface="Arial Narrow"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1DB302-3C78-4047-B93B-F79F276F0CDD}" type="slidenum">
              <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Tree>
    <p:extLst>
      <p:ext uri="{BB962C8B-B14F-4D97-AF65-F5344CB8AC3E}">
        <p14:creationId xmlns:p14="http://schemas.microsoft.com/office/powerpoint/2010/main" val="4088971432"/>
      </p:ext>
    </p:extLst>
  </p:cSld>
  <p:clrMapOvr>
    <a:masterClrMapping/>
  </p:clrMapOvr>
  <p:transition>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75FBC0-EEEC-4AC3-B8DF-B2269C1B8A22}" type="datetimeFigureOut">
              <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9/5/2017</a:t>
            </a:fld>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3"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4" name="Rectangle 6"/>
          <p:cNvSpPr>
            <a:spLocks noGrp="1" noChangeArrowheads="1"/>
          </p:cNvSpPr>
          <p:nvPr>
            <p:ph type="sldNum" sz="quarter" idx="12"/>
          </p:nvPr>
        </p:nvSpPr>
        <p:spPr/>
        <p:txBody>
          <a:bodyPr/>
          <a:lstStyle>
            <a:lvl1pPr>
              <a:defRPr>
                <a:latin typeface="Arial Narrow"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7931D9-AABC-4DEB-96E9-3B4CB8EEDFAE}" type="slidenum">
              <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Tree>
    <p:extLst>
      <p:ext uri="{BB962C8B-B14F-4D97-AF65-F5344CB8AC3E}">
        <p14:creationId xmlns:p14="http://schemas.microsoft.com/office/powerpoint/2010/main" val="1881273264"/>
      </p:ext>
    </p:extLst>
  </p:cSld>
  <p:clrMapOvr>
    <a:masterClrMapping/>
  </p:clrMapOvr>
  <p:transition>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Narrow" pitchFamily="34" charset="0"/>
              </a:defRPr>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atin typeface="Arial Narrow" pitchFamily="34" charset="0"/>
              </a:defRPr>
            </a:lvl1pPr>
            <a:lvl2pPr>
              <a:defRPr sz="2800">
                <a:latin typeface="Arial Narrow" pitchFamily="34" charset="0"/>
              </a:defRPr>
            </a:lvl2pPr>
            <a:lvl3pPr>
              <a:defRPr sz="2400">
                <a:latin typeface="Arial Narrow" pitchFamily="34" charset="0"/>
              </a:defRPr>
            </a:lvl3pPr>
            <a:lvl4pPr>
              <a:defRPr sz="2000">
                <a:latin typeface="Arial Narrow" pitchFamily="34" charset="0"/>
              </a:defRPr>
            </a:lvl4pPr>
            <a:lvl5pPr>
              <a:defRPr sz="2000">
                <a:latin typeface="Arial Narrow"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F29096-6467-4D4A-9C00-C37992149F23}" type="datetimeFigureOut">
              <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9/5/2017</a:t>
            </a:fld>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7" name="Rectangle 6"/>
          <p:cNvSpPr>
            <a:spLocks noGrp="1" noChangeArrowheads="1"/>
          </p:cNvSpPr>
          <p:nvPr>
            <p:ph type="sldNum" sz="quarter" idx="12"/>
          </p:nvPr>
        </p:nvSpPr>
        <p:spPr/>
        <p:txBody>
          <a:bodyPr/>
          <a:lstStyle>
            <a:lvl1pPr>
              <a:defRPr>
                <a:latin typeface="Arial Narrow"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FE2BBB-85DF-4D65-83FF-43B421E30E12}" type="slidenum">
              <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Tree>
    <p:extLst>
      <p:ext uri="{BB962C8B-B14F-4D97-AF65-F5344CB8AC3E}">
        <p14:creationId xmlns:p14="http://schemas.microsoft.com/office/powerpoint/2010/main" val="2194965781"/>
      </p:ext>
    </p:extLst>
  </p:cSld>
  <p:clrMapOvr>
    <a:masterClrMapping/>
  </p:clrMapOvr>
  <p:transition>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Narrow"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Narrow"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1C860A-66FA-47A2-82D6-A70964C4D427}" type="datetimeFigureOut">
              <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9/5/2017</a:t>
            </a:fld>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7" name="Rectangle 6"/>
          <p:cNvSpPr>
            <a:spLocks noGrp="1" noChangeArrowheads="1"/>
          </p:cNvSpPr>
          <p:nvPr>
            <p:ph type="sldNum" sz="quarter" idx="12"/>
          </p:nvPr>
        </p:nvSpPr>
        <p:spPr/>
        <p:txBody>
          <a:bodyPr/>
          <a:lstStyle>
            <a:lvl1pPr>
              <a:defRPr>
                <a:latin typeface="Arial Narrow"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630941-92FD-485C-B60D-A4A791A87A77}" type="slidenum">
              <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Tree>
    <p:extLst>
      <p:ext uri="{BB962C8B-B14F-4D97-AF65-F5344CB8AC3E}">
        <p14:creationId xmlns:p14="http://schemas.microsoft.com/office/powerpoint/2010/main" val="1700401672"/>
      </p:ext>
    </p:extLst>
  </p:cSld>
  <p:clrMapOvr>
    <a:masterClrMapping/>
  </p:clrMapOvr>
  <p:transition>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6CC584-2BFA-4DFF-90E2-389D9000179B}" type="datetimeFigureOut">
              <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9/5/2017</a:t>
            </a:fld>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6" name="Rectangle 6"/>
          <p:cNvSpPr>
            <a:spLocks noGrp="1" noChangeArrowheads="1"/>
          </p:cNvSpPr>
          <p:nvPr>
            <p:ph type="sldNum" sz="quarter" idx="12"/>
          </p:nvPr>
        </p:nvSpPr>
        <p:spPr/>
        <p:txBody>
          <a:bodyPr/>
          <a:lstStyle>
            <a:lvl1pPr>
              <a:defRPr>
                <a:latin typeface="Arial Narrow"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B54455-6B5F-4432-805D-4EE4685B0649}" type="slidenum">
              <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Tree>
    <p:extLst>
      <p:ext uri="{BB962C8B-B14F-4D97-AF65-F5344CB8AC3E}">
        <p14:creationId xmlns:p14="http://schemas.microsoft.com/office/powerpoint/2010/main" val="3530707668"/>
      </p:ext>
    </p:extLst>
  </p:cSld>
  <p:clrMapOvr>
    <a:masterClrMapping/>
  </p:clrMapOvr>
  <p:transition>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163513"/>
            <a:ext cx="1979612" cy="5962650"/>
          </a:xfrm>
        </p:spPr>
        <p:txBody>
          <a:bodyPr vert="eaVert"/>
          <a:lstStyle>
            <a:lvl1pPr>
              <a:defRPr>
                <a:latin typeface="Arial Narrow"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1052513" y="163513"/>
            <a:ext cx="5788025" cy="5962650"/>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536270-C3AE-400F-8E57-189DDEE7DF33}" type="datetimeFigureOut">
              <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9/5/2017</a:t>
            </a:fld>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6" name="Rectangle 6"/>
          <p:cNvSpPr>
            <a:spLocks noGrp="1" noChangeArrowheads="1"/>
          </p:cNvSpPr>
          <p:nvPr>
            <p:ph type="sldNum" sz="quarter" idx="12"/>
          </p:nvPr>
        </p:nvSpPr>
        <p:spPr/>
        <p:txBody>
          <a:bodyPr/>
          <a:lstStyle>
            <a:lvl1pPr>
              <a:defRPr>
                <a:latin typeface="Arial Narrow"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D65CB1-B646-41AC-BA4F-227AB69BDA87}" type="slidenum">
              <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Tree>
    <p:extLst>
      <p:ext uri="{BB962C8B-B14F-4D97-AF65-F5344CB8AC3E}">
        <p14:creationId xmlns:p14="http://schemas.microsoft.com/office/powerpoint/2010/main" val="3617895979"/>
      </p:ext>
    </p:extLst>
  </p:cSld>
  <p:clrMapOvr>
    <a:masterClrMapping/>
  </p:clrMapOvr>
  <p:transition>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lvl1pPr>
              <a:defRPr>
                <a:latin typeface="Arial Narrow" pitchFamily="34" charset="0"/>
              </a:defRPr>
            </a:lvl1pPr>
          </a:lstStyle>
          <a:p>
            <a:r>
              <a:rPr lang="en-US"/>
              <a:t>Click to edit Master title style</a:t>
            </a:r>
            <a:endParaRPr lang="en-GB"/>
          </a:p>
        </p:txBody>
      </p:sp>
      <p:sp>
        <p:nvSpPr>
          <p:cNvPr id="3" name="Text Placeholder 2"/>
          <p:cNvSpPr>
            <a:spLocks noGrp="1"/>
          </p:cNvSpPr>
          <p:nvPr>
            <p:ph type="body" sz="half" idx="1"/>
          </p:nvPr>
        </p:nvSpPr>
        <p:spPr>
          <a:xfrm>
            <a:off x="1052513" y="1600200"/>
            <a:ext cx="3740150" cy="4525963"/>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5063" y="1600200"/>
            <a:ext cx="3741737" cy="4525963"/>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7C4CE7-143F-45F2-A312-0372F4B9AC8E}" type="datetimeFigureOut">
              <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9/5/2017</a:t>
            </a:fld>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7" name="Rectangle 6"/>
          <p:cNvSpPr>
            <a:spLocks noGrp="1" noChangeArrowheads="1"/>
          </p:cNvSpPr>
          <p:nvPr>
            <p:ph type="sldNum" sz="quarter" idx="12"/>
          </p:nvPr>
        </p:nvSpPr>
        <p:spPr/>
        <p:txBody>
          <a:bodyPr/>
          <a:lstStyle>
            <a:lvl1pPr>
              <a:defRPr>
                <a:latin typeface="Arial Narrow"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1A5AF3-31FA-4E52-BD56-3C4319F11325}" type="slidenum">
              <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Tree>
    <p:extLst>
      <p:ext uri="{BB962C8B-B14F-4D97-AF65-F5344CB8AC3E}">
        <p14:creationId xmlns:p14="http://schemas.microsoft.com/office/powerpoint/2010/main" val="3575196459"/>
      </p:ext>
    </p:extLst>
  </p:cSld>
  <p:clrMapOvr>
    <a:masterClrMapping/>
  </p:clrMapOvr>
  <p:transition>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lvl1pPr>
              <a:defRPr>
                <a:latin typeface="Arial Narrow" pitchFamily="34" charset="0"/>
              </a:defRPr>
            </a:lvl1pPr>
          </a:lstStyle>
          <a:p>
            <a:r>
              <a:rPr lang="en-US"/>
              <a:t>Click to edit Master title style</a:t>
            </a:r>
            <a:endParaRPr lang="en-GB"/>
          </a:p>
        </p:txBody>
      </p:sp>
      <p:sp>
        <p:nvSpPr>
          <p:cNvPr id="3" name="Table Placeholder 2"/>
          <p:cNvSpPr>
            <a:spLocks noGrp="1"/>
          </p:cNvSpPr>
          <p:nvPr>
            <p:ph type="tbl" idx="1"/>
          </p:nvPr>
        </p:nvSpPr>
        <p:spPr>
          <a:xfrm>
            <a:off x="1052513" y="1600200"/>
            <a:ext cx="7634287" cy="4525963"/>
          </a:xfrm>
        </p:spPr>
        <p:txBody>
          <a:bodyPr/>
          <a:lstStyle>
            <a:lvl1pPr>
              <a:defRPr>
                <a:latin typeface="Arial Narrow" pitchFamily="34" charset="0"/>
              </a:defRPr>
            </a:lvl1pPr>
          </a:lstStyle>
          <a:p>
            <a:pPr lvl="0"/>
            <a:r>
              <a:rPr lang="en-US" noProof="0"/>
              <a:t>Click icon to add table</a:t>
            </a:r>
            <a:endParaRPr lang="en-GB" noProof="0"/>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9029B3-86A5-4E68-92F2-2D94D510B5C9}" type="datetimeFigureOut">
              <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9/5/2017</a:t>
            </a:fld>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a:latin typeface="Arial Narrow" pitchFamily="34"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6" name="Rectangle 6"/>
          <p:cNvSpPr>
            <a:spLocks noGrp="1" noChangeArrowheads="1"/>
          </p:cNvSpPr>
          <p:nvPr>
            <p:ph type="sldNum" sz="quarter" idx="12"/>
          </p:nvPr>
        </p:nvSpPr>
        <p:spPr/>
        <p:txBody>
          <a:bodyPr/>
          <a:lstStyle>
            <a:lvl1pPr>
              <a:defRPr>
                <a:latin typeface="Arial Narrow"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DEB7D-C077-47DC-901B-C17D9322CEC9}" type="slidenum">
              <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Tree>
    <p:extLst>
      <p:ext uri="{BB962C8B-B14F-4D97-AF65-F5344CB8AC3E}">
        <p14:creationId xmlns:p14="http://schemas.microsoft.com/office/powerpoint/2010/main" val="1851583073"/>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a:lvl1pPr>
          </a:lstStyle>
          <a:p>
            <a:pPr>
              <a:defRPr/>
            </a:pPr>
            <a:fld id="{1D1A0A93-1734-4CDE-B884-852EB83737BF}" type="slidenum">
              <a:rPr lang="ja-JP" altLang="en-GB"/>
              <a:pPr>
                <a:defRPr/>
              </a:pPr>
              <a:t>‹#›</a:t>
            </a:fld>
            <a:endParaRPr lang="en-GB" altLang="ja-JP"/>
          </a:p>
        </p:txBody>
      </p:sp>
    </p:spTree>
    <p:extLst>
      <p:ext uri="{BB962C8B-B14F-4D97-AF65-F5344CB8AC3E}">
        <p14:creationId xmlns:p14="http://schemas.microsoft.com/office/powerpoint/2010/main" val="2541848267"/>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sz="half" idx="1"/>
          </p:nvPr>
        </p:nvSpPr>
        <p:spPr>
          <a:xfrm>
            <a:off x="1052513" y="1600200"/>
            <a:ext cx="3740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945063" y="160020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7" name="Rectangle 8"/>
          <p:cNvSpPr>
            <a:spLocks noGrp="1" noChangeArrowheads="1"/>
          </p:cNvSpPr>
          <p:nvPr>
            <p:ph type="sldNum" sz="quarter" idx="12"/>
          </p:nvPr>
        </p:nvSpPr>
        <p:spPr/>
        <p:txBody>
          <a:bodyPr/>
          <a:lstStyle>
            <a:lvl1pPr>
              <a:defRPr/>
            </a:lvl1pPr>
          </a:lstStyle>
          <a:p>
            <a:pPr>
              <a:defRPr/>
            </a:pPr>
            <a:fld id="{9D4C9287-C716-473B-8768-C4FC934D4242}" type="slidenum">
              <a:rPr lang="ja-JP" altLang="en-GB"/>
              <a:pPr>
                <a:defRPr/>
              </a:pPr>
              <a:t>‹#›</a:t>
            </a:fld>
            <a:endParaRPr lang="en-GB" altLang="ja-JP"/>
          </a:p>
        </p:txBody>
      </p:sp>
    </p:spTree>
    <p:extLst>
      <p:ext uri="{BB962C8B-B14F-4D97-AF65-F5344CB8AC3E}">
        <p14:creationId xmlns:p14="http://schemas.microsoft.com/office/powerpoint/2010/main" val="4202103141"/>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8"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9" name="Rectangle 6"/>
          <p:cNvSpPr>
            <a:spLocks noGrp="1" noChangeArrowheads="1"/>
          </p:cNvSpPr>
          <p:nvPr>
            <p:ph type="sldNum" sz="quarter" idx="12"/>
          </p:nvPr>
        </p:nvSpPr>
        <p:spPr/>
        <p:txBody>
          <a:bodyPr/>
          <a:lstStyle>
            <a:lvl1pPr>
              <a:defRPr/>
            </a:lvl1pPr>
          </a:lstStyle>
          <a:p>
            <a:pPr>
              <a:defRPr/>
            </a:pPr>
            <a:fld id="{984CEA70-AC09-4778-B57A-0570561A9199}" type="slidenum">
              <a:rPr lang="ja-JP" altLang="en-GB"/>
              <a:pPr>
                <a:defRPr/>
              </a:pPr>
              <a:t>‹#›</a:t>
            </a:fld>
            <a:endParaRPr lang="en-GB" altLang="ja-JP"/>
          </a:p>
        </p:txBody>
      </p:sp>
    </p:spTree>
    <p:extLst>
      <p:ext uri="{BB962C8B-B14F-4D97-AF65-F5344CB8AC3E}">
        <p14:creationId xmlns:p14="http://schemas.microsoft.com/office/powerpoint/2010/main" val="913962993"/>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4"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5" name="Rectangle 6"/>
          <p:cNvSpPr>
            <a:spLocks noGrp="1" noChangeArrowheads="1"/>
          </p:cNvSpPr>
          <p:nvPr>
            <p:ph type="sldNum" sz="quarter" idx="12"/>
          </p:nvPr>
        </p:nvSpPr>
        <p:spPr/>
        <p:txBody>
          <a:bodyPr/>
          <a:lstStyle>
            <a:lvl1pPr>
              <a:defRPr/>
            </a:lvl1pPr>
          </a:lstStyle>
          <a:p>
            <a:pPr>
              <a:defRPr/>
            </a:pPr>
            <a:fld id="{5B578EAF-58E8-4492-8472-42D2466E8412}" type="slidenum">
              <a:rPr lang="ja-JP" altLang="en-GB"/>
              <a:pPr>
                <a:defRPr/>
              </a:pPr>
              <a:t>‹#›</a:t>
            </a:fld>
            <a:endParaRPr lang="en-GB" altLang="ja-JP"/>
          </a:p>
        </p:txBody>
      </p:sp>
    </p:spTree>
    <p:extLst>
      <p:ext uri="{BB962C8B-B14F-4D97-AF65-F5344CB8AC3E}">
        <p14:creationId xmlns:p14="http://schemas.microsoft.com/office/powerpoint/2010/main" val="4293463994"/>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3"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4" name="Rectangle 6"/>
          <p:cNvSpPr>
            <a:spLocks noGrp="1" noChangeArrowheads="1"/>
          </p:cNvSpPr>
          <p:nvPr>
            <p:ph type="sldNum" sz="quarter" idx="12"/>
          </p:nvPr>
        </p:nvSpPr>
        <p:spPr/>
        <p:txBody>
          <a:bodyPr/>
          <a:lstStyle>
            <a:lvl1pPr>
              <a:defRPr/>
            </a:lvl1pPr>
          </a:lstStyle>
          <a:p>
            <a:pPr>
              <a:defRPr/>
            </a:pPr>
            <a:fld id="{DADB5924-2DD9-424F-A156-322DE09FDDAD}" type="slidenum">
              <a:rPr lang="ja-JP" altLang="en-GB"/>
              <a:pPr>
                <a:defRPr/>
              </a:pPr>
              <a:t>‹#›</a:t>
            </a:fld>
            <a:endParaRPr lang="en-GB" altLang="ja-JP"/>
          </a:p>
        </p:txBody>
      </p:sp>
    </p:spTree>
    <p:extLst>
      <p:ext uri="{BB962C8B-B14F-4D97-AF65-F5344CB8AC3E}">
        <p14:creationId xmlns:p14="http://schemas.microsoft.com/office/powerpoint/2010/main" val="795183363"/>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7" name="Rectangle 8"/>
          <p:cNvSpPr>
            <a:spLocks noGrp="1" noChangeArrowheads="1"/>
          </p:cNvSpPr>
          <p:nvPr>
            <p:ph type="sldNum" sz="quarter" idx="12"/>
          </p:nvPr>
        </p:nvSpPr>
        <p:spPr/>
        <p:txBody>
          <a:bodyPr/>
          <a:lstStyle>
            <a:lvl1pPr>
              <a:defRPr/>
            </a:lvl1pPr>
          </a:lstStyle>
          <a:p>
            <a:pPr>
              <a:defRPr/>
            </a:pPr>
            <a:fld id="{C7EA4A48-C57F-4935-896A-F05A1E248CEF}" type="slidenum">
              <a:rPr lang="ja-JP" altLang="en-GB"/>
              <a:pPr>
                <a:defRPr/>
              </a:pPr>
              <a:t>‹#›</a:t>
            </a:fld>
            <a:endParaRPr lang="en-GB" altLang="ja-JP"/>
          </a:p>
        </p:txBody>
      </p:sp>
    </p:spTree>
    <p:extLst>
      <p:ext uri="{BB962C8B-B14F-4D97-AF65-F5344CB8AC3E}">
        <p14:creationId xmlns:p14="http://schemas.microsoft.com/office/powerpoint/2010/main" val="916602116"/>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a:p>
        </p:txBody>
      </p:sp>
      <p:sp>
        <p:nvSpPr>
          <p:cNvPr id="7" name="Rectangle 8"/>
          <p:cNvSpPr>
            <a:spLocks noGrp="1" noChangeArrowheads="1"/>
          </p:cNvSpPr>
          <p:nvPr>
            <p:ph type="sldNum" sz="quarter" idx="12"/>
          </p:nvPr>
        </p:nvSpPr>
        <p:spPr/>
        <p:txBody>
          <a:bodyPr/>
          <a:lstStyle>
            <a:lvl1pPr>
              <a:defRPr/>
            </a:lvl1pPr>
          </a:lstStyle>
          <a:p>
            <a:pPr>
              <a:defRPr/>
            </a:pPr>
            <a:fld id="{F0BDACA3-FF0D-403E-890C-E8C89030C128}" type="slidenum">
              <a:rPr lang="ja-JP" altLang="en-GB"/>
              <a:pPr>
                <a:defRPr/>
              </a:pPr>
              <a:t>‹#›</a:t>
            </a:fld>
            <a:endParaRPr lang="en-GB" altLang="ja-JP"/>
          </a:p>
        </p:txBody>
      </p:sp>
    </p:spTree>
    <p:extLst>
      <p:ext uri="{BB962C8B-B14F-4D97-AF65-F5344CB8AC3E}">
        <p14:creationId xmlns:p14="http://schemas.microsoft.com/office/powerpoint/2010/main" val="2500953488"/>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IPCCLogoBlue_RGB_72PPI.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214938" y="6000750"/>
            <a:ext cx="38735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054100" y="163513"/>
            <a:ext cx="7918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endParaRPr lang="en-GB" altLang="ja-JP"/>
          </a:p>
        </p:txBody>
      </p:sp>
      <p:sp>
        <p:nvSpPr>
          <p:cNvPr id="1028" name="Rectangle 3"/>
          <p:cNvSpPr>
            <a:spLocks noGrp="1" noChangeArrowheads="1"/>
          </p:cNvSpPr>
          <p:nvPr>
            <p:ph type="body" idx="1"/>
          </p:nvPr>
        </p:nvSpPr>
        <p:spPr bwMode="auto">
          <a:xfrm>
            <a:off x="1052513" y="1600200"/>
            <a:ext cx="7634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ltLang="ja-JP"/>
          </a:p>
        </p:txBody>
      </p:sp>
      <p:sp>
        <p:nvSpPr>
          <p:cNvPr id="139270" name="Rectangle 6"/>
          <p:cNvSpPr>
            <a:spLocks noGrp="1" noChangeArrowheads="1"/>
          </p:cNvSpPr>
          <p:nvPr>
            <p:ph type="sldNum" sz="quarter" idx="4"/>
          </p:nvPr>
        </p:nvSpPr>
        <p:spPr bwMode="auto">
          <a:xfrm>
            <a:off x="1285875" y="6572250"/>
            <a:ext cx="642938"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fld id="{FAD25F27-B112-463A-97A0-91F2B8832FB0}" type="slidenum">
              <a:rPr lang="ja-JP" altLang="en-GB"/>
              <a:pPr>
                <a:defRPr/>
              </a:pPr>
              <a:t>‹#›</a:t>
            </a:fld>
            <a:endParaRPr lang="en-GB" altLang="ja-JP"/>
          </a:p>
        </p:txBody>
      </p:sp>
      <p:pic>
        <p:nvPicPr>
          <p:cNvPr id="1030"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Lst>
  <p:transition>
    <p:cover/>
  </p:transition>
  <p:txStyles>
    <p:titleStyle>
      <a:lvl1pPr algn="l" rtl="0" eaLnBrk="0" fontAlgn="base" hangingPunct="0">
        <a:spcBef>
          <a:spcPct val="0"/>
        </a:spcBef>
        <a:spcAft>
          <a:spcPct val="0"/>
        </a:spcAft>
        <a:defRPr kumimoji="1" sz="4000" b="1">
          <a:solidFill>
            <a:srgbClr val="990002"/>
          </a:solidFill>
          <a:latin typeface="Frutiger LT Pro 57 Condensed" pitchFamily="34" charset="0"/>
          <a:ea typeface="+mj-ea"/>
          <a:cs typeface="+mj-cs"/>
        </a:defRPr>
      </a:lvl1pPr>
      <a:lvl2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2pPr>
      <a:lvl3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3pPr>
      <a:lvl4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4pPr>
      <a:lvl5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B92E5"/>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B92E5"/>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B92E5"/>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B92E5"/>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IPCCLogoBlue_RGB_72PPI.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214938" y="6000750"/>
            <a:ext cx="38735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054100" y="163513"/>
            <a:ext cx="7918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endParaRPr lang="en-GB" altLang="ja-JP"/>
          </a:p>
        </p:txBody>
      </p:sp>
      <p:sp>
        <p:nvSpPr>
          <p:cNvPr id="1028" name="Rectangle 3"/>
          <p:cNvSpPr>
            <a:spLocks noGrp="1" noChangeArrowheads="1"/>
          </p:cNvSpPr>
          <p:nvPr>
            <p:ph type="body" idx="1"/>
          </p:nvPr>
        </p:nvSpPr>
        <p:spPr bwMode="auto">
          <a:xfrm>
            <a:off x="1052513" y="1600200"/>
            <a:ext cx="7634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altLang="ja-JP"/>
          </a:p>
        </p:txBody>
      </p:sp>
      <p:sp>
        <p:nvSpPr>
          <p:cNvPr id="139270" name="Rectangle 6"/>
          <p:cNvSpPr>
            <a:spLocks noGrp="1" noChangeArrowheads="1"/>
          </p:cNvSpPr>
          <p:nvPr>
            <p:ph type="sldNum" sz="quarter" idx="4"/>
          </p:nvPr>
        </p:nvSpPr>
        <p:spPr bwMode="auto">
          <a:xfrm>
            <a:off x="1285875" y="6572250"/>
            <a:ext cx="642938"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a:latin typeface="Arial" charset="0"/>
                <a:ea typeface="MS PGothic"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0D5AF4-DE49-4FAD-AD8B-4D35DCB50BC6}" type="slidenum">
              <a:rPr kumimoji="0" lang="en-US" sz="14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pic>
        <p:nvPicPr>
          <p:cNvPr id="103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067759"/>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Lst>
  <p:transition>
    <p:cover/>
  </p:transition>
  <p:txStyles>
    <p:titleStyle>
      <a:lvl1pPr algn="l" rtl="0" eaLnBrk="0" fontAlgn="base" hangingPunct="0">
        <a:spcBef>
          <a:spcPct val="0"/>
        </a:spcBef>
        <a:spcAft>
          <a:spcPct val="0"/>
        </a:spcAft>
        <a:defRPr sz="4000" b="1">
          <a:solidFill>
            <a:srgbClr val="990002"/>
          </a:solidFill>
          <a:latin typeface="Frutiger LT Pro 57 Condensed" pitchFamily="34" charset="0"/>
          <a:ea typeface="+mj-ea"/>
          <a:cs typeface="+mj-cs"/>
        </a:defRPr>
      </a:lvl1pPr>
      <a:lvl2pPr algn="l" rtl="0" eaLnBrk="0" fontAlgn="base" hangingPunct="0">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2pPr>
      <a:lvl3pPr algn="l" rtl="0" eaLnBrk="0" fontAlgn="base" hangingPunct="0">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3pPr>
      <a:lvl4pPr algn="l" rtl="0" eaLnBrk="0" fontAlgn="base" hangingPunct="0">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4pPr>
      <a:lvl5pPr algn="l" rtl="0" eaLnBrk="0" fontAlgn="base" hangingPunct="0">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har char="•"/>
        <a:defRPr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sz="2400">
          <a:solidFill>
            <a:srgbClr val="5B92E5"/>
          </a:solidFill>
          <a:latin typeface="Frutiger LT Pro 57 Condensed" pitchFamily="34" charset="0"/>
        </a:defRPr>
      </a:lvl2pPr>
      <a:lvl3pPr marL="1143000" indent="-228600" algn="l" rtl="0" eaLnBrk="0" fontAlgn="base" hangingPunct="0">
        <a:spcBef>
          <a:spcPct val="20000"/>
        </a:spcBef>
        <a:spcAft>
          <a:spcPct val="0"/>
        </a:spcAft>
        <a:buChar char="•"/>
        <a:defRPr sz="2000">
          <a:solidFill>
            <a:srgbClr val="5B92E5"/>
          </a:solidFill>
          <a:latin typeface="Frutiger LT Pro 57 Condensed" pitchFamily="34" charset="0"/>
        </a:defRPr>
      </a:lvl3pPr>
      <a:lvl4pPr marL="1600200" indent="-228600" algn="l" rtl="0" eaLnBrk="0" fontAlgn="base" hangingPunct="0">
        <a:spcBef>
          <a:spcPct val="20000"/>
        </a:spcBef>
        <a:spcAft>
          <a:spcPct val="0"/>
        </a:spcAft>
        <a:buChar char="–"/>
        <a:defRPr>
          <a:solidFill>
            <a:srgbClr val="5B92E5"/>
          </a:solidFill>
          <a:latin typeface="Frutiger LT Pro 57 Condensed" pitchFamily="34" charset="0"/>
        </a:defRPr>
      </a:lvl4pPr>
      <a:lvl5pPr marL="2057400" indent="-228600" algn="l" rtl="0" eaLnBrk="0" fontAlgn="base" hangingPunct="0">
        <a:spcBef>
          <a:spcPct val="20000"/>
        </a:spcBef>
        <a:spcAft>
          <a:spcPct val="0"/>
        </a:spcAft>
        <a:buChar char="»"/>
        <a:defRPr sz="1600">
          <a:solidFill>
            <a:srgbClr val="5B92E5"/>
          </a:solidFill>
          <a:latin typeface="Frutiger LT Pro 57 Condensed"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sgs.gov/blogs/features/slidedeck2/types-of-coal/anthracite-2/"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69" y="2643063"/>
            <a:ext cx="7772400" cy="785938"/>
          </a:xfrm>
        </p:spPr>
        <p:txBody>
          <a:bodyPr/>
          <a:lstStyle/>
          <a:p>
            <a:pPr algn="ctr"/>
            <a:r>
              <a:rPr kumimoji="1" lang="en-GB" altLang="ja-JP" sz="3900" cap="none" dirty="0">
                <a:effectLst>
                  <a:outerShdw blurRad="38100" dist="38100" dir="2700000" algn="tl">
                    <a:srgbClr val="C0C0C0"/>
                  </a:outerShdw>
                </a:effectLst>
                <a:ea typeface="ＭＳ Ｐゴシック" pitchFamily="50" charset="-128"/>
              </a:rPr>
              <a:t>Energy Sector</a:t>
            </a:r>
            <a:endParaRPr lang="en-US" dirty="0"/>
          </a:p>
        </p:txBody>
      </p:sp>
      <p:pic>
        <p:nvPicPr>
          <p:cNvPr id="4" name="Picture 3"/>
          <p:cNvPicPr>
            <a:picLocks noChangeAspect="1"/>
          </p:cNvPicPr>
          <p:nvPr/>
        </p:nvPicPr>
        <p:blipFill>
          <a:blip r:embed="rId2"/>
          <a:stretch>
            <a:fillRect/>
          </a:stretch>
        </p:blipFill>
        <p:spPr>
          <a:xfrm>
            <a:off x="-1" y="-4376"/>
            <a:ext cx="1607817" cy="2033721"/>
          </a:xfrm>
          <a:prstGeom prst="rect">
            <a:avLst/>
          </a:prstGeom>
        </p:spPr>
      </p:pic>
      <p:pic>
        <p:nvPicPr>
          <p:cNvPr id="7" name="Picture 6"/>
          <p:cNvPicPr>
            <a:picLocks noChangeAspect="1"/>
          </p:cNvPicPr>
          <p:nvPr/>
        </p:nvPicPr>
        <p:blipFill>
          <a:blip r:embed="rId3"/>
          <a:stretch>
            <a:fillRect/>
          </a:stretch>
        </p:blipFill>
        <p:spPr>
          <a:xfrm>
            <a:off x="1261575" y="-7565"/>
            <a:ext cx="1629745" cy="2036911"/>
          </a:xfrm>
          <a:prstGeom prst="rect">
            <a:avLst/>
          </a:prstGeom>
        </p:spPr>
      </p:pic>
      <p:pic>
        <p:nvPicPr>
          <p:cNvPr id="5" name="Picture 4"/>
          <p:cNvPicPr>
            <a:picLocks noChangeAspect="1"/>
          </p:cNvPicPr>
          <p:nvPr/>
        </p:nvPicPr>
        <p:blipFill>
          <a:blip r:embed="rId4"/>
          <a:stretch>
            <a:fillRect/>
          </a:stretch>
        </p:blipFill>
        <p:spPr>
          <a:xfrm>
            <a:off x="2526313" y="-12506"/>
            <a:ext cx="1638240" cy="2041852"/>
          </a:xfrm>
          <a:prstGeom prst="rect">
            <a:avLst/>
          </a:prstGeom>
        </p:spPr>
      </p:pic>
      <p:pic>
        <p:nvPicPr>
          <p:cNvPr id="8" name="Picture 7"/>
          <p:cNvPicPr>
            <a:picLocks noChangeAspect="1"/>
          </p:cNvPicPr>
          <p:nvPr/>
        </p:nvPicPr>
        <p:blipFill>
          <a:blip r:embed="rId5"/>
          <a:stretch>
            <a:fillRect/>
          </a:stretch>
        </p:blipFill>
        <p:spPr>
          <a:xfrm>
            <a:off x="3804647" y="-2"/>
            <a:ext cx="1662592" cy="2029348"/>
          </a:xfrm>
          <a:prstGeom prst="rect">
            <a:avLst/>
          </a:prstGeom>
        </p:spPr>
      </p:pic>
      <p:pic>
        <p:nvPicPr>
          <p:cNvPr id="9" name="Picture 8"/>
          <p:cNvPicPr>
            <a:picLocks noChangeAspect="1"/>
          </p:cNvPicPr>
          <p:nvPr/>
        </p:nvPicPr>
        <p:blipFill>
          <a:blip r:embed="rId6"/>
          <a:stretch>
            <a:fillRect/>
          </a:stretch>
        </p:blipFill>
        <p:spPr>
          <a:xfrm>
            <a:off x="5065463" y="3188"/>
            <a:ext cx="1654816" cy="2026159"/>
          </a:xfrm>
          <a:prstGeom prst="rect">
            <a:avLst/>
          </a:prstGeom>
        </p:spPr>
      </p:pic>
      <p:pic>
        <p:nvPicPr>
          <p:cNvPr id="10" name="Picture 9"/>
          <p:cNvPicPr>
            <a:picLocks noChangeAspect="1"/>
          </p:cNvPicPr>
          <p:nvPr/>
        </p:nvPicPr>
        <p:blipFill>
          <a:blip r:embed="rId7"/>
          <a:stretch>
            <a:fillRect/>
          </a:stretch>
        </p:blipFill>
        <p:spPr>
          <a:xfrm>
            <a:off x="6356244" y="-12507"/>
            <a:ext cx="1684842" cy="2041853"/>
          </a:xfrm>
          <a:prstGeom prst="rect">
            <a:avLst/>
          </a:prstGeom>
        </p:spPr>
      </p:pic>
      <p:pic>
        <p:nvPicPr>
          <p:cNvPr id="11" name="Picture 10"/>
          <p:cNvPicPr>
            <a:picLocks noChangeAspect="1"/>
          </p:cNvPicPr>
          <p:nvPr/>
        </p:nvPicPr>
        <p:blipFill rotWithShape="1">
          <a:blip r:embed="rId8"/>
          <a:srcRect t="1" r="19381" b="150"/>
          <a:stretch/>
        </p:blipFill>
        <p:spPr>
          <a:xfrm>
            <a:off x="7672834" y="3187"/>
            <a:ext cx="1471166" cy="2026159"/>
          </a:xfrm>
          <a:prstGeom prst="rect">
            <a:avLst/>
          </a:prstGeom>
        </p:spPr>
      </p:pic>
      <p:sp>
        <p:nvSpPr>
          <p:cNvPr id="12" name="Rectangle 3"/>
          <p:cNvSpPr txBox="1">
            <a:spLocks noChangeArrowheads="1"/>
          </p:cNvSpPr>
          <p:nvPr/>
        </p:nvSpPr>
        <p:spPr bwMode="auto">
          <a:xfrm>
            <a:off x="216816" y="3837631"/>
            <a:ext cx="8700940" cy="202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1" lang="en-GB" altLang="ja-JP" sz="2000" b="1" i="0" u="none" strike="noStrike" kern="0" cap="none" spc="0" normalizeH="0" baseline="0" noProof="0" dirty="0">
                <a:ln>
                  <a:noFill/>
                </a:ln>
                <a:solidFill>
                  <a:srgbClr val="5492CD"/>
                </a:solidFill>
                <a:effectLst/>
                <a:uLnTx/>
                <a:uFillTx/>
                <a:latin typeface="Arial Narrow" panose="020B0606020202030204" pitchFamily="34" charset="0"/>
                <a:ea typeface="+mn-ea"/>
                <a:cs typeface="+mn-cs"/>
              </a:rPr>
              <a:t>Africa Regional Workshop on the Building of Sustainable National </a:t>
            </a:r>
          </a:p>
          <a:p>
            <a:pPr marL="0" marR="0" lvl="0" indent="0" algn="r" defTabSz="914400" rtl="0" eaLnBrk="0" fontAlgn="base" latinLnBrk="0" hangingPunct="0">
              <a:lnSpc>
                <a:spcPct val="100000"/>
              </a:lnSpc>
              <a:spcBef>
                <a:spcPts val="0"/>
              </a:spcBef>
              <a:spcAft>
                <a:spcPct val="0"/>
              </a:spcAft>
              <a:buClrTx/>
              <a:buSzTx/>
              <a:buFontTx/>
              <a:buNone/>
              <a:tabLst/>
              <a:defRPr/>
            </a:pPr>
            <a:r>
              <a:rPr kumimoji="1" lang="en-GB" altLang="ja-JP" sz="2000" b="1" i="0" u="none" strike="noStrike" kern="0" cap="none" spc="0" normalizeH="0" baseline="0" noProof="0" dirty="0">
                <a:ln>
                  <a:noFill/>
                </a:ln>
                <a:solidFill>
                  <a:srgbClr val="5492CD"/>
                </a:solidFill>
                <a:effectLst/>
                <a:uLnTx/>
                <a:uFillTx/>
                <a:latin typeface="Arial Narrow" panose="020B0606020202030204" pitchFamily="34" charset="0"/>
                <a:ea typeface="+mn-ea"/>
                <a:cs typeface="+mn-cs"/>
              </a:rPr>
              <a:t>Greenhouse Gas Inventory Management Systems, and </a:t>
            </a:r>
          </a:p>
          <a:p>
            <a:pPr marL="0" marR="0" lvl="0" indent="0" algn="r" defTabSz="914400" rtl="0" eaLnBrk="0" fontAlgn="base" latinLnBrk="0" hangingPunct="0">
              <a:lnSpc>
                <a:spcPct val="100000"/>
              </a:lnSpc>
              <a:spcBef>
                <a:spcPts val="0"/>
              </a:spcBef>
              <a:spcAft>
                <a:spcPct val="0"/>
              </a:spcAft>
              <a:buClrTx/>
              <a:buSzTx/>
              <a:buFontTx/>
              <a:buNone/>
              <a:tabLst/>
              <a:defRPr/>
            </a:pPr>
            <a:r>
              <a:rPr kumimoji="1" lang="en-GB" altLang="ja-JP" sz="2000" b="1" i="0" u="none" strike="noStrike" kern="0" cap="none" spc="0" normalizeH="0" baseline="0" noProof="0" dirty="0">
                <a:ln>
                  <a:noFill/>
                </a:ln>
                <a:solidFill>
                  <a:srgbClr val="5492CD"/>
                </a:solidFill>
                <a:effectLst/>
                <a:uLnTx/>
                <a:uFillTx/>
                <a:latin typeface="Arial Narrow" panose="020B0606020202030204" pitchFamily="34" charset="0"/>
                <a:ea typeface="+mn-ea"/>
                <a:cs typeface="+mn-cs"/>
              </a:rPr>
              <a:t>the use of the 2006 IPCC Guidelines for National Greenhouse Gas Inventories</a:t>
            </a:r>
            <a:endParaRPr kumimoji="1" lang="en-GB" altLang="ja-JP" sz="1900" b="1" i="0" u="none" strike="noStrike" kern="0" cap="none" spc="0" normalizeH="0" baseline="0" noProof="0" dirty="0">
              <a:ln>
                <a:noFill/>
              </a:ln>
              <a:solidFill>
                <a:srgbClr val="5492CD"/>
              </a:solidFill>
              <a:effectLst/>
              <a:uLnTx/>
              <a:uFillTx/>
              <a:latin typeface="Arial Narrow" panose="020B0606020202030204" pitchFamily="34" charset="0"/>
              <a:ea typeface="+mn-ea"/>
              <a:cs typeface="+mn-cs"/>
            </a:endParaRPr>
          </a:p>
          <a:p>
            <a:pPr marL="0" marR="0" lvl="0" indent="0" algn="r" defTabSz="914400" rtl="0" eaLnBrk="0" fontAlgn="base" latinLnBrk="0" hangingPunct="0">
              <a:lnSpc>
                <a:spcPct val="100000"/>
              </a:lnSpc>
              <a:spcBef>
                <a:spcPts val="0"/>
              </a:spcBef>
              <a:spcAft>
                <a:spcPct val="0"/>
              </a:spcAft>
              <a:buClrTx/>
              <a:buSzTx/>
              <a:buFontTx/>
              <a:buNone/>
              <a:tabLst/>
              <a:defRPr/>
            </a:pPr>
            <a:endParaRPr kumimoji="1" lang="en-GB" altLang="ja-JP" sz="1800" b="0" i="0" u="none" strike="noStrike" kern="0" cap="none" spc="0" normalizeH="0" baseline="0" noProof="0" dirty="0">
              <a:ln>
                <a:noFill/>
              </a:ln>
              <a:solidFill>
                <a:srgbClr val="5492CD"/>
              </a:solidFill>
              <a:effectLst/>
              <a:uLnTx/>
              <a:uFillTx/>
              <a:latin typeface="Arial Narrow" panose="020B0606020202030204" pitchFamily="34" charset="0"/>
              <a:ea typeface="+mn-ea"/>
              <a:cs typeface="+mn-cs"/>
            </a:endParaRPr>
          </a:p>
          <a:p>
            <a:pPr marL="0" marR="0" lvl="0" indent="0" algn="r" defTabSz="914400" rtl="0" eaLnBrk="0" fontAlgn="base" latinLnBrk="0" hangingPunct="0">
              <a:lnSpc>
                <a:spcPct val="100000"/>
              </a:lnSpc>
              <a:spcBef>
                <a:spcPts val="0"/>
              </a:spcBef>
              <a:spcAft>
                <a:spcPct val="0"/>
              </a:spcAft>
              <a:buClrTx/>
              <a:buSzTx/>
              <a:buFontTx/>
              <a:buNone/>
              <a:tabLst/>
              <a:defRPr/>
            </a:pPr>
            <a:r>
              <a:rPr kumimoji="1" lang="en-GB" altLang="ja-JP" sz="1800" b="0" i="0" u="none" strike="noStrike" kern="0" cap="none" spc="0" normalizeH="0" baseline="0" noProof="0" dirty="0">
                <a:ln>
                  <a:noFill/>
                </a:ln>
                <a:solidFill>
                  <a:srgbClr val="5492CD"/>
                </a:solidFill>
                <a:effectLst/>
                <a:uLnTx/>
                <a:uFillTx/>
                <a:latin typeface="Arial Narrow" panose="020B0606020202030204" pitchFamily="34" charset="0"/>
                <a:ea typeface="+mn-ea"/>
                <a:cs typeface="+mn-cs"/>
              </a:rPr>
              <a:t>24-28 April 2017, </a:t>
            </a:r>
            <a:r>
              <a:rPr kumimoji="1" lang="en-GB" altLang="ja-JP" sz="1800" b="0" i="0" u="none" strike="noStrike" kern="0" cap="none" spc="0" normalizeH="0" baseline="0" noProof="0" dirty="0" err="1">
                <a:ln>
                  <a:noFill/>
                </a:ln>
                <a:solidFill>
                  <a:srgbClr val="5492CD"/>
                </a:solidFill>
                <a:effectLst/>
                <a:uLnTx/>
                <a:uFillTx/>
                <a:latin typeface="Arial Narrow" panose="020B0606020202030204" pitchFamily="34" charset="0"/>
                <a:ea typeface="+mn-ea"/>
                <a:cs typeface="+mn-cs"/>
              </a:rPr>
              <a:t>Swakopmund</a:t>
            </a:r>
            <a:r>
              <a:rPr kumimoji="1" lang="en-GB" altLang="ja-JP" sz="1800" b="0" i="0" u="none" strike="noStrike" kern="0" cap="none" spc="0" normalizeH="0" baseline="0" noProof="0" dirty="0">
                <a:ln>
                  <a:noFill/>
                </a:ln>
                <a:solidFill>
                  <a:srgbClr val="5492CD"/>
                </a:solidFill>
                <a:effectLst/>
                <a:uLnTx/>
                <a:uFillTx/>
                <a:latin typeface="Arial Narrow" panose="020B0606020202030204" pitchFamily="34" charset="0"/>
                <a:ea typeface="+mn-ea"/>
                <a:cs typeface="+mn-cs"/>
              </a:rPr>
              <a:t>, Namibia</a:t>
            </a:r>
          </a:p>
          <a:p>
            <a:pPr marL="0" marR="0" lvl="0" indent="0" algn="r" defTabSz="914400" rtl="0" eaLnBrk="0" fontAlgn="base" latinLnBrk="0" hangingPunct="0">
              <a:lnSpc>
                <a:spcPct val="100000"/>
              </a:lnSpc>
              <a:spcBef>
                <a:spcPts val="0"/>
              </a:spcBef>
              <a:spcAft>
                <a:spcPct val="0"/>
              </a:spcAft>
              <a:buClrTx/>
              <a:buSzTx/>
              <a:buFontTx/>
              <a:buNone/>
              <a:tabLst/>
              <a:defRPr/>
            </a:pPr>
            <a:r>
              <a:rPr kumimoji="1" lang="en-GB" altLang="ja-JP" sz="1800" b="0" i="0" u="none" strike="noStrike" kern="0" cap="none" spc="0" normalizeH="0" baseline="0" noProof="0" dirty="0">
                <a:ln>
                  <a:noFill/>
                </a:ln>
                <a:solidFill>
                  <a:srgbClr val="5492CD"/>
                </a:solidFill>
                <a:effectLst/>
                <a:uLnTx/>
                <a:uFillTx/>
                <a:latin typeface="Arial Narrow" panose="020B0606020202030204" pitchFamily="34" charset="0"/>
                <a:ea typeface="+mn-ea"/>
                <a:cs typeface="+mn-cs"/>
              </a:rPr>
              <a:t>Pavel Shermanau, IPCC TFI TSU</a:t>
            </a:r>
          </a:p>
        </p:txBody>
      </p:sp>
    </p:spTree>
    <p:extLst>
      <p:ext uri="{BB962C8B-B14F-4D97-AF65-F5344CB8AC3E}">
        <p14:creationId xmlns:p14="http://schemas.microsoft.com/office/powerpoint/2010/main" val="2137427637"/>
      </p:ext>
    </p:extLst>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935" y="163513"/>
            <a:ext cx="7918450" cy="1008062"/>
          </a:xfrm>
        </p:spPr>
        <p:txBody>
          <a:bodyPr/>
          <a:lstStyle/>
          <a:p>
            <a:r>
              <a:rPr lang="en-GB" altLang="ja-JP" dirty="0">
                <a:effectLst>
                  <a:outerShdw blurRad="38100" dist="38100" dir="2700000" algn="tl">
                    <a:srgbClr val="C0C0C0"/>
                  </a:outerShdw>
                </a:effectLst>
                <a:latin typeface="Arial Narrow" panose="020B0606020202030204" pitchFamily="34" charset="0"/>
                <a:ea typeface="ＭＳ Ｐゴシック" pitchFamily="50" charset="-128"/>
              </a:rPr>
              <a:t>1A. Fuel Combustion</a:t>
            </a:r>
            <a:endParaRPr lang="en-GB" dirty="0"/>
          </a:p>
        </p:txBody>
      </p:sp>
      <p:sp>
        <p:nvSpPr>
          <p:cNvPr id="3" name="Content Placeholder 2"/>
          <p:cNvSpPr>
            <a:spLocks noGrp="1"/>
          </p:cNvSpPr>
          <p:nvPr>
            <p:ph idx="1"/>
          </p:nvPr>
        </p:nvSpPr>
        <p:spPr>
          <a:xfrm>
            <a:off x="732414" y="1298626"/>
            <a:ext cx="7799111" cy="4661054"/>
          </a:xfrm>
        </p:spPr>
        <p:txBody>
          <a:bodyPr/>
          <a:lstStyle/>
          <a:p>
            <a:pPr marL="0" indent="0" algn="just">
              <a:buNone/>
            </a:pPr>
            <a:r>
              <a:rPr lang="en-GB" sz="2400" b="1" dirty="0">
                <a:latin typeface="Arial Narrow" panose="020B0606020202030204" pitchFamily="34" charset="0"/>
              </a:rPr>
              <a:t>For inventory purposes, </a:t>
            </a:r>
            <a:r>
              <a:rPr lang="en-GB" sz="2400" b="1" i="1" dirty="0">
                <a:solidFill>
                  <a:srgbClr val="EE8434"/>
                </a:solidFill>
                <a:latin typeface="Arial Narrow" panose="020B0606020202030204" pitchFamily="34" charset="0"/>
              </a:rPr>
              <a:t>fuel combustion</a:t>
            </a:r>
            <a:r>
              <a:rPr lang="en-GB" sz="2400" b="1" dirty="0">
                <a:solidFill>
                  <a:srgbClr val="EE8434"/>
                </a:solidFill>
                <a:latin typeface="Arial Narrow" panose="020B0606020202030204" pitchFamily="34" charset="0"/>
              </a:rPr>
              <a:t> </a:t>
            </a:r>
            <a:r>
              <a:rPr lang="en-GB" sz="2400" b="1" dirty="0">
                <a:latin typeface="Arial Narrow" panose="020B0606020202030204" pitchFamily="34" charset="0"/>
              </a:rPr>
              <a:t>may be defined as the intentional oxidation of materials within an apparatus that is designed to provide heat or mechanical work to a process, or for use away from the apparatus</a:t>
            </a:r>
            <a:endParaRPr lang="en-GB" altLang="ja-JP" sz="2400" b="1" dirty="0">
              <a:latin typeface="Arial Narrow" panose="020B0606020202030204" pitchFamily="34" charset="0"/>
            </a:endParaRPr>
          </a:p>
          <a:p>
            <a:pPr marL="0" indent="0" algn="just">
              <a:buNone/>
            </a:pPr>
            <a:endParaRPr lang="en-GB" altLang="ja-JP" sz="1600" b="1" dirty="0">
              <a:latin typeface="Arial Narrow" panose="020B0606020202030204" pitchFamily="34" charset="0"/>
            </a:endParaRPr>
          </a:p>
          <a:p>
            <a:pPr algn="just">
              <a:buFont typeface="Wingdings" panose="05000000000000000000" pitchFamily="2" charset="2"/>
              <a:buChar char="ü"/>
            </a:pPr>
            <a:r>
              <a:rPr lang="en-GB" altLang="ja-JP" sz="2400" b="1" i="1" dirty="0">
                <a:latin typeface="Arial Narrow" panose="020B0606020202030204" pitchFamily="34" charset="0"/>
              </a:rPr>
              <a:t> </a:t>
            </a:r>
            <a:r>
              <a:rPr lang="en-GB" altLang="ja-JP" sz="2400" b="1" i="1" dirty="0">
                <a:solidFill>
                  <a:srgbClr val="EE8434"/>
                </a:solidFill>
                <a:latin typeface="Arial Narrow" panose="020B0606020202030204" pitchFamily="34" charset="0"/>
              </a:rPr>
              <a:t>Not</a:t>
            </a:r>
            <a:r>
              <a:rPr lang="en-GB" altLang="ja-JP" sz="2400" b="1" i="1" dirty="0">
                <a:latin typeface="Arial Narrow" panose="020B0606020202030204" pitchFamily="34" charset="0"/>
              </a:rPr>
              <a:t> Energy Sector:</a:t>
            </a:r>
          </a:p>
          <a:p>
            <a:pPr lvl="1" algn="just">
              <a:spcBef>
                <a:spcPts val="0"/>
              </a:spcBef>
              <a:buFont typeface="Arial" panose="020B0604020202020204" pitchFamily="34" charset="0"/>
              <a:buChar char="•"/>
            </a:pPr>
            <a:r>
              <a:rPr lang="en-GB" sz="2000" b="1" dirty="0">
                <a:latin typeface="Arial Narrow" panose="020B0606020202030204" pitchFamily="34" charset="0"/>
              </a:rPr>
              <a:t>waste incineration without energy recovery → Waste</a:t>
            </a:r>
          </a:p>
          <a:p>
            <a:pPr lvl="1" algn="just">
              <a:spcBef>
                <a:spcPts val="0"/>
              </a:spcBef>
              <a:buFont typeface="Arial" panose="020B0604020202020204" pitchFamily="34" charset="0"/>
              <a:buChar char="•"/>
            </a:pPr>
            <a:r>
              <a:rPr lang="en-GB" sz="2000" b="1" dirty="0">
                <a:latin typeface="Arial Narrow" panose="020B0606020202030204" pitchFamily="34" charset="0"/>
              </a:rPr>
              <a:t>use of fossil fuels as a feedstock in the Industrial Sector </a:t>
            </a:r>
            <a:r>
              <a:rPr lang="en-GB" sz="2000" dirty="0">
                <a:latin typeface="Arial Narrow" panose="020B0606020202030204" pitchFamily="34" charset="0"/>
              </a:rPr>
              <a:t>(e.g., coke in </a:t>
            </a:r>
            <a:r>
              <a:rPr lang="en-GB" sz="2000" dirty="0" err="1">
                <a:latin typeface="Arial Narrow" panose="020B0606020202030204" pitchFamily="34" charset="0"/>
              </a:rPr>
              <a:t>Iron&amp;Steel</a:t>
            </a:r>
            <a:r>
              <a:rPr lang="en-GB" sz="2000" dirty="0">
                <a:latin typeface="Arial Narrow" panose="020B0606020202030204" pitchFamily="34" charset="0"/>
              </a:rPr>
              <a:t>) </a:t>
            </a:r>
            <a:r>
              <a:rPr lang="en-GB" sz="2000" b="1" dirty="0">
                <a:latin typeface="Arial Narrow" panose="020B0606020202030204" pitchFamily="34" charset="0"/>
              </a:rPr>
              <a:t>→ IPPU     </a:t>
            </a:r>
          </a:p>
          <a:p>
            <a:pPr lvl="1" algn="just">
              <a:spcBef>
                <a:spcPts val="0"/>
              </a:spcBef>
              <a:buFont typeface="Arial" panose="020B0604020202020204" pitchFamily="34" charset="0"/>
              <a:buChar char="•"/>
            </a:pPr>
            <a:r>
              <a:rPr lang="en-GB" sz="2000" b="1" dirty="0">
                <a:latin typeface="Arial Narrow" panose="020B0606020202030204" pitchFamily="34" charset="0"/>
              </a:rPr>
              <a:t>biomass fires/open burning → AFOLU</a:t>
            </a:r>
          </a:p>
          <a:p>
            <a:pPr marL="457200" lvl="1" indent="0" algn="just">
              <a:buNone/>
            </a:pPr>
            <a:endParaRPr lang="en-GB" sz="1400" b="1" dirty="0">
              <a:latin typeface="Arial Narrow" panose="020B0606020202030204" pitchFamily="34" charset="0"/>
            </a:endParaRPr>
          </a:p>
          <a:p>
            <a:pPr algn="just">
              <a:buFont typeface="Wingdings" panose="05000000000000000000" pitchFamily="2" charset="2"/>
              <a:buChar char="ü"/>
            </a:pPr>
            <a:r>
              <a:rPr lang="en-GB" sz="2400" b="1" i="1" dirty="0">
                <a:latin typeface="Arial Narrow" panose="020B0606020202030204" pitchFamily="34" charset="0"/>
              </a:rPr>
              <a:t>Coal mines fires, Gas flaring are in Fugitive Emissions</a:t>
            </a:r>
          </a:p>
        </p:txBody>
      </p:sp>
    </p:spTree>
    <p:extLst>
      <p:ext uri="{BB962C8B-B14F-4D97-AF65-F5344CB8AC3E}">
        <p14:creationId xmlns:p14="http://schemas.microsoft.com/office/powerpoint/2010/main" val="743024014"/>
      </p:ext>
    </p:extLst>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03" y="190146"/>
            <a:ext cx="7918450" cy="1008062"/>
          </a:xfrm>
        </p:spPr>
        <p:txBody>
          <a:bodyPr/>
          <a:lstStyle/>
          <a:p>
            <a:r>
              <a:rPr lang="en-GB" altLang="ja-JP" dirty="0">
                <a:effectLst>
                  <a:outerShdw blurRad="38100" dist="38100" dir="2700000" algn="tl">
                    <a:srgbClr val="C0C0C0"/>
                  </a:outerShdw>
                </a:effectLst>
                <a:latin typeface="Arial Narrow" panose="020B0606020202030204" pitchFamily="34" charset="0"/>
                <a:ea typeface="ＭＳ Ｐゴシック" pitchFamily="50" charset="-128"/>
              </a:rPr>
              <a:t>1A. Fuel Combustion. CO</a:t>
            </a:r>
            <a:r>
              <a:rPr lang="en-GB" altLang="ja-JP" sz="2400" dirty="0">
                <a:effectLst>
                  <a:outerShdw blurRad="38100" dist="38100" dir="2700000" algn="tl">
                    <a:srgbClr val="C0C0C0"/>
                  </a:outerShdw>
                </a:effectLst>
                <a:latin typeface="Arial Narrow" panose="020B0606020202030204" pitchFamily="34" charset="0"/>
                <a:ea typeface="ＭＳ Ｐゴシック" pitchFamily="50" charset="-128"/>
              </a:rPr>
              <a:t>2</a:t>
            </a:r>
            <a:endParaRPr lang="en-GB" sz="2400" dirty="0"/>
          </a:p>
        </p:txBody>
      </p:sp>
      <p:sp>
        <p:nvSpPr>
          <p:cNvPr id="4" name="Content Placeholder 2"/>
          <p:cNvSpPr>
            <a:spLocks noGrp="1"/>
          </p:cNvSpPr>
          <p:nvPr>
            <p:ph idx="1"/>
          </p:nvPr>
        </p:nvSpPr>
        <p:spPr>
          <a:xfrm>
            <a:off x="590874" y="1198208"/>
            <a:ext cx="8062079" cy="3959719"/>
          </a:xfrm>
        </p:spPr>
        <p:txBody>
          <a:bodyPr/>
          <a:lstStyle/>
          <a:p>
            <a:pPr eaLnBrk="1" hangingPunct="1">
              <a:buFont typeface="Wingdings" panose="05000000000000000000" pitchFamily="2" charset="2"/>
              <a:buChar char="§"/>
            </a:pPr>
            <a:r>
              <a:rPr lang="en-US" sz="2000" b="1" dirty="0">
                <a:latin typeface="Arial Narrow" pitchFamily="34" charset="0"/>
              </a:rPr>
              <a:t>CO</a:t>
            </a:r>
            <a:r>
              <a:rPr lang="en-US" sz="2000" b="1" baseline="-25000" dirty="0">
                <a:latin typeface="Arial Narrow" pitchFamily="34" charset="0"/>
              </a:rPr>
              <a:t>2</a:t>
            </a:r>
            <a:r>
              <a:rPr lang="en-US" sz="2000" b="1" dirty="0">
                <a:latin typeface="Arial Narrow" pitchFamily="34" charset="0"/>
              </a:rPr>
              <a:t> emissions depend almost entirely on the carbon content of the fuel, though a small amount of carbon is un-oxidized (less than 1%). </a:t>
            </a:r>
            <a:endParaRPr lang="en-GB" sz="2000" b="1" dirty="0">
              <a:latin typeface="Arial Narrow" pitchFamily="34" charset="0"/>
            </a:endParaRPr>
          </a:p>
          <a:p>
            <a:pPr>
              <a:buFont typeface="Wingdings" panose="05000000000000000000" pitchFamily="2" charset="2"/>
              <a:buChar char="§"/>
            </a:pPr>
            <a:endParaRPr lang="en-GB" sz="2000" b="1" dirty="0">
              <a:latin typeface="Arial Narrow" pitchFamily="34" charset="0"/>
            </a:endParaRPr>
          </a:p>
          <a:p>
            <a:pPr>
              <a:buFont typeface="Wingdings" panose="05000000000000000000" pitchFamily="2" charset="2"/>
              <a:buChar char="§"/>
            </a:pPr>
            <a:r>
              <a:rPr lang="en-GB" sz="2000" b="1" dirty="0">
                <a:latin typeface="Arial Narrow" pitchFamily="34" charset="0"/>
              </a:rPr>
              <a:t>During the combustion process, most carbon is immediately emitted as CO2 regardless combustion technology</a:t>
            </a:r>
          </a:p>
          <a:p>
            <a:pPr>
              <a:buFont typeface="Wingdings" panose="05000000000000000000" pitchFamily="2" charset="2"/>
              <a:buChar char="§"/>
            </a:pPr>
            <a:endParaRPr lang="en-GB" sz="2000" b="1" dirty="0">
              <a:latin typeface="Arial Narrow" pitchFamily="34" charset="0"/>
            </a:endParaRPr>
          </a:p>
          <a:p>
            <a:pPr>
              <a:buFont typeface="Wingdings" panose="05000000000000000000" pitchFamily="2" charset="2"/>
              <a:buChar char="§"/>
            </a:pPr>
            <a:r>
              <a:rPr lang="en-GB" sz="2000" b="1" dirty="0">
                <a:latin typeface="Arial Narrow" pitchFamily="34" charset="0"/>
              </a:rPr>
              <a:t>By default </a:t>
            </a:r>
            <a:r>
              <a:rPr lang="en-GB" sz="2000" b="1" i="1" dirty="0">
                <a:latin typeface="Arial Narrow" panose="020B0606020202030204" pitchFamily="34" charset="0"/>
              </a:rPr>
              <a:t>the 2006 IPCC Guidelines </a:t>
            </a:r>
            <a:r>
              <a:rPr lang="en-GB" sz="2000" b="1" dirty="0">
                <a:latin typeface="Arial Narrow" panose="020B0606020202030204" pitchFamily="34" charset="0"/>
              </a:rPr>
              <a:t>assume a complete combustion process (100% carbon conversion or oxidation fraction is 1)</a:t>
            </a:r>
          </a:p>
          <a:p>
            <a:pPr>
              <a:buFont typeface="Wingdings" panose="05000000000000000000" pitchFamily="2" charset="2"/>
              <a:buChar char="§"/>
            </a:pPr>
            <a:endParaRPr lang="en-GB" sz="800" b="1" dirty="0">
              <a:latin typeface="Arial Narrow" panose="020B0606020202030204" pitchFamily="34" charset="0"/>
            </a:endParaRPr>
          </a:p>
          <a:p>
            <a:pPr marL="0" indent="0">
              <a:buNone/>
            </a:pPr>
            <a:r>
              <a:rPr lang="en-GB" altLang="ja-JP" sz="40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cs typeface="+mj-cs"/>
              </a:rPr>
              <a:t>                  C + O</a:t>
            </a:r>
            <a:r>
              <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cs typeface="+mj-cs"/>
              </a:rPr>
              <a:t>2</a:t>
            </a:r>
            <a:r>
              <a:rPr lang="en-GB" altLang="ja-JP" sz="40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cs typeface="+mj-cs"/>
              </a:rPr>
              <a:t>  =  </a:t>
            </a:r>
            <a:r>
              <a:rPr lang="en-GB" altLang="ja-JP" sz="40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CO</a:t>
            </a:r>
            <a:r>
              <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2 </a:t>
            </a:r>
          </a:p>
          <a:p>
            <a:pPr marL="0" indent="0">
              <a:buNone/>
            </a:pPr>
            <a:r>
              <a:rPr lang="en-GB" altLang="ja-JP" sz="40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         1 tonne C  =&gt; 3.667 tonne CO</a:t>
            </a:r>
            <a:r>
              <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2 </a:t>
            </a:r>
          </a:p>
          <a:p>
            <a:pPr marL="0" indent="0">
              <a:buNone/>
            </a:pPr>
            <a:r>
              <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                                                 </a:t>
            </a:r>
            <a:r>
              <a:rPr lang="en-GB" altLang="ja-JP" sz="2400" b="1" dirty="0">
                <a:latin typeface="Arial Narrow" panose="020B0606020202030204" pitchFamily="34" charset="0"/>
              </a:rPr>
              <a:t>    </a:t>
            </a:r>
            <a:r>
              <a:rPr lang="en-GB" sz="3200" b="1" i="1" dirty="0">
                <a:latin typeface="Arial Narrow" panose="020B0606020202030204" pitchFamily="34" charset="0"/>
              </a:rPr>
              <a:t>(44/12)   </a:t>
            </a:r>
            <a:endParaRPr lang="en-GB" altLang="ja-JP" sz="3600" b="1" i="1" dirty="0">
              <a:solidFill>
                <a:srgbClr val="3399FF"/>
              </a:solidFill>
              <a:effectLst>
                <a:outerShdw blurRad="38100" dist="38100" dir="2700000" algn="tl">
                  <a:srgbClr val="C0C0C0"/>
                </a:outerShdw>
              </a:effectLst>
              <a:latin typeface="Arial Narrow" panose="020B0606020202030204" pitchFamily="34" charset="0"/>
              <a:ea typeface="ＭＳ Ｐゴシック" pitchFamily="50" charset="-128"/>
            </a:endParaRPr>
          </a:p>
          <a:p>
            <a:pPr marL="0" indent="0">
              <a:buNone/>
            </a:pPr>
            <a:endParaRPr lang="en-GB" sz="2400" b="1" dirty="0">
              <a:latin typeface="Arial Narrow" panose="020B0606020202030204" pitchFamily="34" charset="0"/>
            </a:endParaRPr>
          </a:p>
          <a:p>
            <a:pPr marL="0" indent="0">
              <a:buNone/>
            </a:pPr>
            <a:r>
              <a:rPr lang="en-GB" altLang="ja-JP" sz="40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cs typeface="+mj-cs"/>
              </a:rPr>
              <a:t> </a:t>
            </a:r>
            <a:endParaRPr lang="en-GB" sz="2400" b="1" dirty="0">
              <a:latin typeface="Arial Narrow" panose="020B0606020202030204" pitchFamily="34" charset="0"/>
            </a:endParaRPr>
          </a:p>
        </p:txBody>
      </p:sp>
      <p:sp>
        <p:nvSpPr>
          <p:cNvPr id="3" name="Rounded Rectangle 2"/>
          <p:cNvSpPr/>
          <p:nvPr/>
        </p:nvSpPr>
        <p:spPr>
          <a:xfrm>
            <a:off x="1515522" y="4097493"/>
            <a:ext cx="6356412" cy="2068496"/>
          </a:xfrm>
          <a:prstGeom prst="roundRect">
            <a:avLst/>
          </a:prstGeom>
          <a:solidFill>
            <a:srgbClr val="EFD933">
              <a:alpha val="22745"/>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4586124"/>
      </p:ext>
    </p:extLst>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49" y="210345"/>
            <a:ext cx="7918450" cy="1008062"/>
          </a:xfrm>
        </p:spPr>
        <p:txBody>
          <a:bodyPr/>
          <a:lstStyle/>
          <a:p>
            <a:r>
              <a:rPr lang="en-GB" altLang="ja-JP" dirty="0">
                <a:effectLst>
                  <a:outerShdw blurRad="38100" dist="38100" dir="2700000" algn="tl">
                    <a:srgbClr val="C0C0C0"/>
                  </a:outerShdw>
                </a:effectLst>
                <a:latin typeface="Arial Narrow" panose="020B0606020202030204" pitchFamily="34" charset="0"/>
                <a:ea typeface="ＭＳ Ｐゴシック" pitchFamily="50" charset="-128"/>
              </a:rPr>
              <a:t>Exercise 1: CO</a:t>
            </a:r>
            <a:r>
              <a:rPr lang="en-GB" altLang="ja-JP" sz="2400" dirty="0">
                <a:effectLst>
                  <a:outerShdw blurRad="38100" dist="38100" dir="2700000" algn="tl">
                    <a:srgbClr val="C0C0C0"/>
                  </a:outerShdw>
                </a:effectLst>
                <a:latin typeface="Arial Narrow" panose="020B0606020202030204" pitchFamily="34" charset="0"/>
                <a:ea typeface="ＭＳ Ｐゴシック" pitchFamily="50" charset="-128"/>
              </a:rPr>
              <a:t>2 </a:t>
            </a:r>
            <a:r>
              <a:rPr lang="en-GB" altLang="ja-JP" dirty="0">
                <a:effectLst>
                  <a:outerShdw blurRad="38100" dist="38100" dir="2700000" algn="tl">
                    <a:srgbClr val="C0C0C0"/>
                  </a:outerShdw>
                </a:effectLst>
                <a:latin typeface="Arial Narrow" panose="020B0606020202030204" pitchFamily="34" charset="0"/>
                <a:ea typeface="ＭＳ Ｐゴシック" pitchFamily="50" charset="-128"/>
              </a:rPr>
              <a:t>emissions - ?</a:t>
            </a:r>
            <a:endParaRPr lang="en-GB" dirty="0"/>
          </a:p>
        </p:txBody>
      </p:sp>
      <p:sp>
        <p:nvSpPr>
          <p:cNvPr id="3" name="Content Placeholder 2"/>
          <p:cNvSpPr>
            <a:spLocks noGrp="1"/>
          </p:cNvSpPr>
          <p:nvPr>
            <p:ph idx="1"/>
          </p:nvPr>
        </p:nvSpPr>
        <p:spPr>
          <a:xfrm>
            <a:off x="457631" y="1428751"/>
            <a:ext cx="7634287" cy="4892150"/>
          </a:xfrm>
        </p:spPr>
        <p:txBody>
          <a:bodyPr/>
          <a:lstStyle/>
          <a:p>
            <a:pPr marL="0" indent="0">
              <a:spcBef>
                <a:spcPts val="0"/>
              </a:spcBef>
              <a:buNone/>
            </a:pPr>
            <a:r>
              <a:rPr lang="en-GB" sz="2000" b="1" dirty="0">
                <a:latin typeface="Arial Narrow" panose="020B0606020202030204" pitchFamily="34" charset="0"/>
              </a:rPr>
              <a:t>Anthracite (80-98% of Carbon, by mass):</a:t>
            </a:r>
          </a:p>
          <a:p>
            <a:pPr marL="857250" lvl="1" indent="-457200">
              <a:spcBef>
                <a:spcPts val="0"/>
              </a:spcBef>
              <a:buAutoNum type="arabicPeriod"/>
            </a:pPr>
            <a:r>
              <a:rPr lang="en-GB" sz="1800" b="1" dirty="0">
                <a:latin typeface="Arial Narrow" panose="020B0606020202030204" pitchFamily="34" charset="0"/>
              </a:rPr>
              <a:t>“Hypothetical Anthracite”: 100% of Carbon, 100% combustion </a:t>
            </a:r>
          </a:p>
          <a:p>
            <a:pPr marL="857250" lvl="1" indent="-457200">
              <a:spcBef>
                <a:spcPts val="0"/>
              </a:spcBef>
              <a:buAutoNum type="arabicPeriod"/>
            </a:pPr>
            <a:r>
              <a:rPr lang="en-GB" sz="1800" b="1" dirty="0">
                <a:latin typeface="Arial Narrow" panose="020B0606020202030204" pitchFamily="34" charset="0"/>
              </a:rPr>
              <a:t>Anthracite: 85% of Carbon, 100% combustion</a:t>
            </a:r>
          </a:p>
          <a:p>
            <a:pPr marL="857250" lvl="1" indent="-457200">
              <a:spcBef>
                <a:spcPts val="0"/>
              </a:spcBef>
              <a:buAutoNum type="arabicPeriod"/>
            </a:pPr>
            <a:r>
              <a:rPr lang="en-GB" sz="1800" b="1" dirty="0">
                <a:latin typeface="Arial Narrow" panose="020B0606020202030204" pitchFamily="34" charset="0"/>
              </a:rPr>
              <a:t>Anthracite: 85 % of Carbon, 99% combustion</a:t>
            </a:r>
          </a:p>
          <a:p>
            <a:pPr marL="857250" lvl="1" indent="-457200">
              <a:spcBef>
                <a:spcPts val="0"/>
              </a:spcBef>
              <a:buAutoNum type="arabicPeriod"/>
            </a:pPr>
            <a:r>
              <a:rPr lang="en-GB" sz="1800" b="1" dirty="0">
                <a:latin typeface="Arial Narrow" panose="020B0606020202030204" pitchFamily="34" charset="0"/>
              </a:rPr>
              <a:t>Anthracite: 85% of Carbon, 95% combustion</a:t>
            </a:r>
          </a:p>
          <a:p>
            <a:pPr marL="857250" lvl="1" indent="-457200">
              <a:spcBef>
                <a:spcPts val="0"/>
              </a:spcBef>
              <a:buAutoNum type="arabicPeriod"/>
            </a:pPr>
            <a:r>
              <a:rPr lang="en-GB" sz="1800" b="1" dirty="0">
                <a:latin typeface="Arial Narrow" panose="020B0606020202030204" pitchFamily="34" charset="0"/>
              </a:rPr>
              <a:t>Anthracite: 80% of Carbon, 99% combustion</a:t>
            </a:r>
          </a:p>
          <a:p>
            <a:pPr marL="0" indent="0">
              <a:spcBef>
                <a:spcPts val="0"/>
              </a:spcBef>
              <a:buNone/>
            </a:pPr>
            <a:r>
              <a:rPr lang="en-GB" sz="2400" b="1" dirty="0">
                <a:latin typeface="Arial Narrow" panose="020B0606020202030204" pitchFamily="34" charset="0"/>
              </a:rPr>
              <a:t> </a:t>
            </a:r>
          </a:p>
          <a:p>
            <a:pPr marL="0" indent="0" algn="ctr">
              <a:spcBef>
                <a:spcPts val="0"/>
              </a:spcBef>
              <a:buNone/>
            </a:pPr>
            <a:r>
              <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cs typeface="+mj-cs"/>
              </a:rPr>
              <a:t>CO</a:t>
            </a:r>
            <a:r>
              <a:rPr lang="en-GB" altLang="ja-JP" sz="16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cs typeface="+mj-cs"/>
              </a:rPr>
              <a:t>2</a:t>
            </a:r>
            <a:r>
              <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cs typeface="+mj-cs"/>
              </a:rPr>
              <a:t> emissions =  Amount of Fuel * Emission Factor</a:t>
            </a:r>
          </a:p>
          <a:p>
            <a:pPr marL="0" indent="0" algn="ctr">
              <a:spcBef>
                <a:spcPts val="0"/>
              </a:spcBef>
              <a:buNone/>
            </a:pPr>
            <a:r>
              <a:rPr lang="en-GB"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cs typeface="+mj-cs"/>
              </a:rPr>
              <a:t>EF = Carbon content * Oxidation fraction * 44/12</a:t>
            </a:r>
          </a:p>
          <a:p>
            <a:pPr marL="0" indent="0">
              <a:spcBef>
                <a:spcPts val="0"/>
              </a:spcBef>
              <a:buNone/>
            </a:pPr>
            <a:endParaRPr lang="en-GB" sz="2000" b="1" dirty="0">
              <a:latin typeface="Arial Narrow" panose="020B0606020202030204" pitchFamily="34" charset="0"/>
            </a:endParaRPr>
          </a:p>
          <a:p>
            <a:pPr marL="1257300" lvl="3" indent="0">
              <a:spcBef>
                <a:spcPts val="0"/>
              </a:spcBef>
              <a:buNone/>
            </a:pPr>
            <a:r>
              <a:rPr lang="en-GB" b="1" dirty="0">
                <a:latin typeface="Arial Narrow" panose="020B0606020202030204" pitchFamily="34" charset="0"/>
              </a:rPr>
              <a:t>Anthracite - 1 tonne:</a:t>
            </a:r>
          </a:p>
          <a:p>
            <a:pPr marL="2171700" lvl="4" indent="-457200">
              <a:spcBef>
                <a:spcPts val="0"/>
              </a:spcBef>
              <a:buAutoNum type="arabicPeriod"/>
            </a:pPr>
            <a:r>
              <a:rPr lang="en-GB" sz="1800" b="1" dirty="0">
                <a:latin typeface="Arial Narrow" panose="020B0606020202030204" pitchFamily="34" charset="0"/>
              </a:rPr>
              <a:t>CO</a:t>
            </a:r>
            <a:r>
              <a:rPr lang="en-GB" sz="1400" b="1" dirty="0">
                <a:latin typeface="Arial Narrow" panose="020B0606020202030204" pitchFamily="34" charset="0"/>
              </a:rPr>
              <a:t>2</a:t>
            </a:r>
            <a:r>
              <a:rPr lang="en-GB" sz="1800" b="1" dirty="0">
                <a:latin typeface="Arial Narrow" panose="020B0606020202030204" pitchFamily="34" charset="0"/>
              </a:rPr>
              <a:t> emissions = 1 * 1* 1 * 44/12 = 3.667 tonne</a:t>
            </a:r>
          </a:p>
          <a:p>
            <a:pPr marL="2171700" lvl="4" indent="-457200">
              <a:spcBef>
                <a:spcPts val="0"/>
              </a:spcBef>
              <a:buAutoNum type="arabicPeriod"/>
            </a:pPr>
            <a:r>
              <a:rPr lang="en-GB" sz="1800" b="1" dirty="0">
                <a:latin typeface="Arial Narrow" panose="020B0606020202030204" pitchFamily="34" charset="0"/>
              </a:rPr>
              <a:t>CO</a:t>
            </a:r>
            <a:r>
              <a:rPr lang="en-GB" sz="1400" b="1" dirty="0">
                <a:latin typeface="Arial Narrow" panose="020B0606020202030204" pitchFamily="34" charset="0"/>
              </a:rPr>
              <a:t>2</a:t>
            </a:r>
            <a:r>
              <a:rPr lang="en-GB" sz="1800" b="1" dirty="0">
                <a:latin typeface="Arial Narrow" panose="020B0606020202030204" pitchFamily="34" charset="0"/>
              </a:rPr>
              <a:t> emissions = 1 * 0.85 * 1 * 44/12 = 3.117 tonne</a:t>
            </a:r>
          </a:p>
          <a:p>
            <a:pPr marL="2171700" lvl="4" indent="-457200">
              <a:spcBef>
                <a:spcPts val="0"/>
              </a:spcBef>
              <a:buAutoNum type="arabicPeriod"/>
            </a:pPr>
            <a:r>
              <a:rPr lang="en-GB" sz="1800" b="1" dirty="0">
                <a:latin typeface="Arial Narrow" panose="020B0606020202030204" pitchFamily="34" charset="0"/>
              </a:rPr>
              <a:t>CO</a:t>
            </a:r>
            <a:r>
              <a:rPr lang="en-GB" sz="1400" b="1" dirty="0">
                <a:latin typeface="Arial Narrow" panose="020B0606020202030204" pitchFamily="34" charset="0"/>
              </a:rPr>
              <a:t>2</a:t>
            </a:r>
            <a:r>
              <a:rPr lang="en-GB" sz="1800" b="1" dirty="0">
                <a:latin typeface="Arial Narrow" panose="020B0606020202030204" pitchFamily="34" charset="0"/>
              </a:rPr>
              <a:t> emissions = 1 * 0.85 * 0.99 * 44/12 = 3.086 tonne</a:t>
            </a:r>
          </a:p>
          <a:p>
            <a:pPr marL="2171700" lvl="4" indent="-457200">
              <a:spcBef>
                <a:spcPts val="0"/>
              </a:spcBef>
              <a:buAutoNum type="arabicPeriod"/>
            </a:pPr>
            <a:r>
              <a:rPr lang="en-GB" sz="1800" b="1" dirty="0">
                <a:latin typeface="Arial Narrow" panose="020B0606020202030204" pitchFamily="34" charset="0"/>
              </a:rPr>
              <a:t>CO</a:t>
            </a:r>
            <a:r>
              <a:rPr lang="en-GB" sz="1400" b="1" dirty="0">
                <a:latin typeface="Arial Narrow" panose="020B0606020202030204" pitchFamily="34" charset="0"/>
              </a:rPr>
              <a:t>2</a:t>
            </a:r>
            <a:r>
              <a:rPr lang="en-GB" sz="1800" b="1" dirty="0">
                <a:latin typeface="Arial Narrow" panose="020B0606020202030204" pitchFamily="34" charset="0"/>
              </a:rPr>
              <a:t> emissions = 1 * 0.85 * 0.95 * 44/12 = 2.961 tonne</a:t>
            </a:r>
          </a:p>
          <a:p>
            <a:pPr marL="2171700" lvl="4" indent="-457200">
              <a:spcBef>
                <a:spcPts val="0"/>
              </a:spcBef>
              <a:buFontTx/>
              <a:buAutoNum type="arabicPeriod"/>
            </a:pPr>
            <a:r>
              <a:rPr lang="en-GB" sz="1800" b="1" dirty="0">
                <a:latin typeface="Arial Narrow" panose="020B0606020202030204" pitchFamily="34" charset="0"/>
              </a:rPr>
              <a:t>CO</a:t>
            </a:r>
            <a:r>
              <a:rPr lang="en-GB" sz="1400" b="1" dirty="0">
                <a:latin typeface="Arial Narrow" panose="020B0606020202030204" pitchFamily="34" charset="0"/>
              </a:rPr>
              <a:t>2</a:t>
            </a:r>
            <a:r>
              <a:rPr lang="en-GB" sz="1800" b="1" dirty="0">
                <a:latin typeface="Arial Narrow" panose="020B0606020202030204" pitchFamily="34" charset="0"/>
              </a:rPr>
              <a:t> emissions = 1 * 0.80 * 0.99 * 44/12 = 2.904 tonne</a:t>
            </a:r>
          </a:p>
          <a:p>
            <a:pPr marL="2171700" lvl="4" indent="-457200">
              <a:spcBef>
                <a:spcPts val="0"/>
              </a:spcBef>
              <a:buAutoNum type="arabicPeriod"/>
            </a:pPr>
            <a:endParaRPr lang="en-GB" sz="1800" b="1" dirty="0">
              <a:latin typeface="Arial Narrow" panose="020B0606020202030204" pitchFamily="34" charset="0"/>
            </a:endParaRPr>
          </a:p>
          <a:p>
            <a:pPr marL="2171700" lvl="4" indent="-457200">
              <a:spcBef>
                <a:spcPts val="0"/>
              </a:spcBef>
              <a:buAutoNum type="arabicPeriod"/>
            </a:pPr>
            <a:endParaRPr lang="en-GB" sz="1800" b="1" dirty="0">
              <a:latin typeface="Arial Narrow" panose="020B0606020202030204" pitchFamily="34" charset="0"/>
            </a:endParaRPr>
          </a:p>
          <a:p>
            <a:pPr marL="457200" indent="-457200">
              <a:buAutoNum type="arabicPeriod"/>
            </a:pPr>
            <a:endParaRPr lang="en-GB" sz="2400" b="1" dirty="0">
              <a:latin typeface="Arial Narrow" panose="020B0606020202030204" pitchFamily="34" charset="0"/>
            </a:endParaRPr>
          </a:p>
          <a:p>
            <a:pPr marL="0" indent="0">
              <a:buNone/>
            </a:pPr>
            <a:endParaRPr lang="en-GB" sz="2400" b="1" dirty="0">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678" y="0"/>
            <a:ext cx="2734322" cy="1813767"/>
          </a:xfrm>
          <a:prstGeom prst="rect">
            <a:avLst/>
          </a:prstGeom>
        </p:spPr>
      </p:pic>
      <p:sp>
        <p:nvSpPr>
          <p:cNvPr id="5" name="Content Placeholder 2"/>
          <p:cNvSpPr txBox="1">
            <a:spLocks/>
          </p:cNvSpPr>
          <p:nvPr/>
        </p:nvSpPr>
        <p:spPr bwMode="auto">
          <a:xfrm>
            <a:off x="866082" y="6495319"/>
            <a:ext cx="4496031" cy="36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spcBef>
                <a:spcPts val="0"/>
              </a:spcBef>
              <a:buFontTx/>
              <a:buNone/>
            </a:pPr>
            <a:r>
              <a:rPr lang="en-GB" sz="800" i="1" kern="0" dirty="0">
                <a:solidFill>
                  <a:schemeClr val="tx1"/>
                </a:solidFill>
              </a:rPr>
              <a:t>Image (anthracite): applied from the US Geological Service: </a:t>
            </a:r>
          </a:p>
          <a:p>
            <a:pPr marL="0" indent="0">
              <a:spcBef>
                <a:spcPts val="0"/>
              </a:spcBef>
              <a:buFontTx/>
              <a:buNone/>
            </a:pPr>
            <a:r>
              <a:rPr lang="en-GB" sz="800" i="1" kern="0" dirty="0">
                <a:solidFill>
                  <a:schemeClr val="tx1"/>
                </a:solidFill>
                <a:hlinkClick r:id="rId3"/>
              </a:rPr>
              <a:t>http://www.usgs.gov/blogs/features/slidedeck2/types-of-coal/anthracite-2/</a:t>
            </a:r>
            <a:r>
              <a:rPr lang="en-GB" sz="800" i="1" kern="0" dirty="0">
                <a:solidFill>
                  <a:schemeClr val="tx1"/>
                </a:solidFill>
              </a:rPr>
              <a:t> (April, 16, 2015</a:t>
            </a:r>
            <a:r>
              <a:rPr lang="en-GB" sz="800" kern="0" dirty="0">
                <a:solidFill>
                  <a:schemeClr val="tx1"/>
                </a:solidFill>
              </a:rPr>
              <a:t>)</a:t>
            </a:r>
          </a:p>
        </p:txBody>
      </p:sp>
    </p:spTree>
    <p:extLst>
      <p:ext uri="{BB962C8B-B14F-4D97-AF65-F5344CB8AC3E}">
        <p14:creationId xmlns:p14="http://schemas.microsoft.com/office/powerpoint/2010/main" val="190146481"/>
      </p:ext>
    </p:extLst>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dirty="0">
                <a:effectLst>
                  <a:outerShdw blurRad="38100" dist="38100" dir="2700000" algn="tl">
                    <a:srgbClr val="C0C0C0"/>
                  </a:outerShdw>
                </a:effectLst>
                <a:latin typeface="Arial Narrow" panose="020B0606020202030204" pitchFamily="34" charset="0"/>
                <a:ea typeface="ＭＳ Ｐゴシック" pitchFamily="50" charset="-128"/>
              </a:rPr>
              <a:t>1A. Fuel Combustion. Fuels</a:t>
            </a:r>
            <a:endParaRPr lang="en-GB" dirty="0"/>
          </a:p>
        </p:txBody>
      </p:sp>
      <p:sp>
        <p:nvSpPr>
          <p:cNvPr id="3" name="Content Placeholder 2"/>
          <p:cNvSpPr>
            <a:spLocks noGrp="1"/>
          </p:cNvSpPr>
          <p:nvPr>
            <p:ph idx="1"/>
          </p:nvPr>
        </p:nvSpPr>
        <p:spPr>
          <a:xfrm>
            <a:off x="815121" y="1292469"/>
            <a:ext cx="7634287" cy="4525963"/>
          </a:xfrm>
        </p:spPr>
        <p:txBody>
          <a:bodyPr/>
          <a:lstStyle/>
          <a:p>
            <a:pPr>
              <a:buFont typeface="Courier New" panose="02070309020205020404" pitchFamily="49" charset="0"/>
              <a:buChar char="o"/>
            </a:pPr>
            <a:r>
              <a:rPr lang="en-GB" sz="2000" b="1" dirty="0">
                <a:latin typeface="Arial Narrow" panose="020B0606020202030204" pitchFamily="34" charset="0"/>
              </a:rPr>
              <a:t>SOLID </a:t>
            </a:r>
            <a:r>
              <a:rPr lang="en-GB" sz="2000" dirty="0">
                <a:latin typeface="Arial Narrow" panose="020B0606020202030204" pitchFamily="34" charset="0"/>
              </a:rPr>
              <a:t>(Coal and Coal Products)</a:t>
            </a:r>
          </a:p>
          <a:p>
            <a:pPr marL="685800" lvl="1">
              <a:buFont typeface="Arial" panose="020B0604020202020204" pitchFamily="34" charset="0"/>
              <a:buChar char="•"/>
            </a:pPr>
            <a:r>
              <a:rPr lang="en-GB" sz="1800" dirty="0">
                <a:latin typeface="Arial Narrow" panose="020B0606020202030204" pitchFamily="34" charset="0"/>
              </a:rPr>
              <a:t>including Coal, Coke and Derived Gases</a:t>
            </a:r>
          </a:p>
          <a:p>
            <a:pPr>
              <a:buFont typeface="Courier New" panose="02070309020205020404" pitchFamily="49" charset="0"/>
              <a:buChar char="o"/>
            </a:pPr>
            <a:r>
              <a:rPr lang="en-GB" sz="2000" b="1" dirty="0">
                <a:latin typeface="Arial Narrow" panose="020B0606020202030204" pitchFamily="34" charset="0"/>
              </a:rPr>
              <a:t>LIQUID </a:t>
            </a:r>
            <a:r>
              <a:rPr lang="en-GB" sz="2000" dirty="0">
                <a:latin typeface="Arial Narrow" panose="020B0606020202030204" pitchFamily="34" charset="0"/>
              </a:rPr>
              <a:t>(Crude Oil and Petroleum Products)</a:t>
            </a:r>
          </a:p>
          <a:p>
            <a:pPr marL="685800" lvl="1">
              <a:buFont typeface="Arial" panose="020B0604020202020204" pitchFamily="34" charset="0"/>
              <a:buChar char="•"/>
            </a:pPr>
            <a:r>
              <a:rPr lang="en-GB" sz="1800" dirty="0">
                <a:latin typeface="Arial Narrow" panose="020B0606020202030204" pitchFamily="34" charset="0"/>
              </a:rPr>
              <a:t>Including Fuel Oil, Gasoline, LPG, Ethane and Petroleum Coke</a:t>
            </a:r>
          </a:p>
          <a:p>
            <a:pPr>
              <a:buFont typeface="Courier New" panose="02070309020205020404" pitchFamily="49" charset="0"/>
              <a:buChar char="o"/>
            </a:pPr>
            <a:r>
              <a:rPr lang="en-GB" sz="2000" b="1" dirty="0">
                <a:latin typeface="Arial Narrow" panose="020B0606020202030204" pitchFamily="34" charset="0"/>
              </a:rPr>
              <a:t>GAS </a:t>
            </a:r>
            <a:r>
              <a:rPr lang="en-GB" sz="2000" dirty="0">
                <a:latin typeface="Arial Narrow" panose="020B0606020202030204" pitchFamily="34" charset="0"/>
              </a:rPr>
              <a:t>(Natural Gas)</a:t>
            </a:r>
          </a:p>
          <a:p>
            <a:pPr>
              <a:buFont typeface="Courier New" panose="02070309020205020404" pitchFamily="49" charset="0"/>
              <a:buChar char="o"/>
            </a:pPr>
            <a:r>
              <a:rPr lang="en-GB" sz="2000" b="1" dirty="0">
                <a:latin typeface="Arial Narrow" panose="020B0606020202030204" pitchFamily="34" charset="0"/>
              </a:rPr>
              <a:t>OTHER FOSSIL FUELS </a:t>
            </a:r>
            <a:r>
              <a:rPr lang="en-GB" sz="2000" dirty="0">
                <a:latin typeface="Arial Narrow" panose="020B0606020202030204" pitchFamily="34" charset="0"/>
              </a:rPr>
              <a:t>(</a:t>
            </a:r>
            <a:r>
              <a:rPr lang="en-GB" sz="1800" dirty="0">
                <a:latin typeface="Arial Narrow" panose="020B0606020202030204" pitchFamily="34" charset="0"/>
              </a:rPr>
              <a:t>Non-biomass municipal &amp; Industrial wastes, waste oils)</a:t>
            </a:r>
            <a:endParaRPr lang="en-GB" sz="1600" dirty="0">
              <a:latin typeface="Arial Narrow" panose="020B0606020202030204" pitchFamily="34" charset="0"/>
            </a:endParaRPr>
          </a:p>
          <a:p>
            <a:pPr>
              <a:buFont typeface="Courier New" panose="02070309020205020404" pitchFamily="49" charset="0"/>
              <a:buChar char="o"/>
            </a:pPr>
            <a:r>
              <a:rPr lang="en-GB" sz="2000" b="1" dirty="0">
                <a:latin typeface="Arial Narrow" panose="020B0606020202030204" pitchFamily="34" charset="0"/>
              </a:rPr>
              <a:t>PEAT </a:t>
            </a:r>
          </a:p>
          <a:p>
            <a:pPr lvl="1">
              <a:buFont typeface="Arial" panose="020B0604020202020204" pitchFamily="34" charset="0"/>
              <a:buChar char="•"/>
            </a:pPr>
            <a:r>
              <a:rPr lang="en-GB" sz="1800" dirty="0">
                <a:latin typeface="Arial Narrow" panose="020B0606020202030204" pitchFamily="34" charset="0"/>
              </a:rPr>
              <a:t>treated as fossil fuel</a:t>
            </a:r>
          </a:p>
          <a:p>
            <a:pPr>
              <a:buFont typeface="Courier New" panose="02070309020205020404" pitchFamily="49" charset="0"/>
              <a:buChar char="o"/>
            </a:pPr>
            <a:r>
              <a:rPr lang="en-GB" sz="2000" b="1" dirty="0">
                <a:latin typeface="Arial Narrow" panose="020B0606020202030204" pitchFamily="34" charset="0"/>
              </a:rPr>
              <a:t>BIOMASS </a:t>
            </a:r>
            <a:r>
              <a:rPr lang="en-GB" sz="2000" dirty="0">
                <a:latin typeface="Arial Narrow" panose="020B0606020202030204" pitchFamily="34" charset="0"/>
              </a:rPr>
              <a:t>(Wood, Charcoal, Biofuels, Biomass fraction of MSW)</a:t>
            </a:r>
          </a:p>
          <a:p>
            <a:pPr lvl="1">
              <a:buFont typeface="Arial" panose="020B0604020202020204" pitchFamily="34" charset="0"/>
              <a:buChar char="•"/>
            </a:pPr>
            <a:r>
              <a:rPr lang="en-GB" sz="1800" dirty="0">
                <a:latin typeface="Arial Narrow" panose="020B0606020202030204" pitchFamily="34" charset="0"/>
              </a:rPr>
              <a:t>CO2 emissions not included in total Energy emissions</a:t>
            </a:r>
          </a:p>
          <a:p>
            <a:pPr marL="0" indent="0">
              <a:buNone/>
            </a:pPr>
            <a:endParaRPr lang="en-GB" sz="2000" dirty="0">
              <a:latin typeface="Arial Narrow" panose="020B0606020202030204" pitchFamily="34" charset="0"/>
            </a:endParaRPr>
          </a:p>
          <a:p>
            <a:pPr algn="r">
              <a:buFont typeface="Wingdings" panose="05000000000000000000" pitchFamily="2" charset="2"/>
              <a:buChar char="ü"/>
            </a:pPr>
            <a:r>
              <a:rPr lang="en-GB" sz="1800" b="1" i="1" dirty="0">
                <a:solidFill>
                  <a:srgbClr val="EE8434"/>
                </a:solidFill>
                <a:latin typeface="Arial Narrow" panose="020B0606020202030204" pitchFamily="34" charset="0"/>
              </a:rPr>
              <a:t>See definition of fuel types in Table 1.1, Volume 2, 2006 IPCC Guidelines</a:t>
            </a:r>
          </a:p>
        </p:txBody>
      </p:sp>
    </p:spTree>
    <p:extLst>
      <p:ext uri="{BB962C8B-B14F-4D97-AF65-F5344CB8AC3E}">
        <p14:creationId xmlns:p14="http://schemas.microsoft.com/office/powerpoint/2010/main" val="2014104890"/>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dirty="0">
                <a:effectLst>
                  <a:outerShdw blurRad="38100" dist="38100" dir="2700000" algn="tl">
                    <a:srgbClr val="C0C0C0"/>
                  </a:outerShdw>
                </a:effectLst>
                <a:latin typeface="Arial Narrow" panose="020B0606020202030204" pitchFamily="34" charset="0"/>
                <a:ea typeface="ＭＳ Ｐゴシック" pitchFamily="50" charset="-128"/>
              </a:rPr>
              <a:t>1A. Fuel Combustion. Units</a:t>
            </a:r>
            <a:endParaRPr lang="en-GB" dirty="0"/>
          </a:p>
        </p:txBody>
      </p:sp>
      <p:sp>
        <p:nvSpPr>
          <p:cNvPr id="3" name="Content Placeholder 2"/>
          <p:cNvSpPr>
            <a:spLocks noGrp="1"/>
          </p:cNvSpPr>
          <p:nvPr>
            <p:ph idx="1"/>
          </p:nvPr>
        </p:nvSpPr>
        <p:spPr>
          <a:xfrm>
            <a:off x="828907" y="1250071"/>
            <a:ext cx="7717216" cy="5062805"/>
          </a:xfrm>
        </p:spPr>
        <p:txBody>
          <a:bodyPr/>
          <a:lstStyle/>
          <a:p>
            <a:pPr marL="0" indent="0" eaLnBrk="1" hangingPunct="1">
              <a:buNone/>
            </a:pPr>
            <a:r>
              <a:rPr lang="en-GB" sz="2400" b="1" dirty="0">
                <a:latin typeface="Arial Narrow" pitchFamily="34" charset="0"/>
              </a:rPr>
              <a:t>The carbon content may vary considerably both among and within primary fuel types on a per mass or per volume basis. By converting to energy units this variability is reduced.</a:t>
            </a:r>
          </a:p>
          <a:p>
            <a:pPr marL="0" indent="0" eaLnBrk="1" hangingPunct="1">
              <a:buNone/>
            </a:pPr>
            <a:endParaRPr lang="en-GB" sz="1600" dirty="0"/>
          </a:p>
          <a:p>
            <a:pPr marL="0" indent="0" eaLnBrk="1" hangingPunct="1">
              <a:spcBef>
                <a:spcPts val="0"/>
              </a:spcBef>
              <a:buNone/>
            </a:pPr>
            <a:r>
              <a:rPr lang="en-GB" sz="2400" b="1" u="sng" dirty="0">
                <a:latin typeface="Arial Narrow" panose="020B0606020202030204" pitchFamily="34" charset="0"/>
              </a:rPr>
              <a:t>Fuel units: </a:t>
            </a:r>
          </a:p>
          <a:p>
            <a:pPr lvl="1" indent="-342900" eaLnBrk="1" hangingPunct="1">
              <a:spcBef>
                <a:spcPts val="0"/>
              </a:spcBef>
              <a:buFont typeface="Arial" panose="020B0604020202020204" pitchFamily="34" charset="0"/>
              <a:buChar char="•"/>
            </a:pPr>
            <a:r>
              <a:rPr lang="en-GB" sz="1800" b="1" dirty="0">
                <a:latin typeface="Arial Narrow" panose="020B0606020202030204" pitchFamily="34" charset="0"/>
              </a:rPr>
              <a:t>Volume:</a:t>
            </a:r>
            <a:r>
              <a:rPr lang="en-GB" sz="1800" dirty="0">
                <a:latin typeface="Arial Narrow" panose="020B0606020202030204" pitchFamily="34" charset="0"/>
              </a:rPr>
              <a:t> barrels (gallons), cubic feet, cubic meters, litres</a:t>
            </a:r>
          </a:p>
          <a:p>
            <a:pPr lvl="1" indent="-342900" eaLnBrk="1" hangingPunct="1">
              <a:spcBef>
                <a:spcPts val="0"/>
              </a:spcBef>
              <a:buFont typeface="Arial" panose="020B0604020202020204" pitchFamily="34" charset="0"/>
              <a:buChar char="•"/>
            </a:pPr>
            <a:r>
              <a:rPr lang="en-GB" sz="1800" b="1" dirty="0">
                <a:latin typeface="Arial Narrow" panose="020B0606020202030204" pitchFamily="34" charset="0"/>
              </a:rPr>
              <a:t>Mass: </a:t>
            </a:r>
            <a:r>
              <a:rPr lang="en-GB" sz="1800" dirty="0">
                <a:latin typeface="Arial Narrow" panose="020B0606020202030204" pitchFamily="34" charset="0"/>
              </a:rPr>
              <a:t>tonnes, kg </a:t>
            </a:r>
          </a:p>
          <a:p>
            <a:pPr lvl="1" indent="-342900" eaLnBrk="1" hangingPunct="1">
              <a:spcBef>
                <a:spcPts val="0"/>
              </a:spcBef>
              <a:buFont typeface="Arial" panose="020B0604020202020204" pitchFamily="34" charset="0"/>
              <a:buChar char="•"/>
            </a:pPr>
            <a:r>
              <a:rPr lang="en-GB" sz="1800" b="1" dirty="0">
                <a:latin typeface="Arial Narrow" panose="020B0606020202030204" pitchFamily="34" charset="0"/>
              </a:rPr>
              <a:t>Energy (</a:t>
            </a:r>
            <a:r>
              <a:rPr lang="en-GB" sz="1800" b="1" i="1" dirty="0">
                <a:latin typeface="Arial Narrow" panose="020B0606020202030204" pitchFamily="34" charset="0"/>
              </a:rPr>
              <a:t>expressed as either NCV or GCV</a:t>
            </a:r>
            <a:r>
              <a:rPr lang="en-GB" sz="1800" b="1" dirty="0">
                <a:latin typeface="Arial Narrow" panose="020B0606020202030204" pitchFamily="34" charset="0"/>
              </a:rPr>
              <a:t>): </a:t>
            </a:r>
            <a:r>
              <a:rPr lang="en-GB" sz="1800" dirty="0">
                <a:latin typeface="Arial Narrow" panose="020B0606020202030204" pitchFamily="34" charset="0"/>
              </a:rPr>
              <a:t>oil/coal-equivalent, calories, kW, MJ, BTU </a:t>
            </a:r>
          </a:p>
          <a:p>
            <a:pPr marL="0" indent="0" eaLnBrk="1" hangingPunct="1">
              <a:spcBef>
                <a:spcPts val="0"/>
              </a:spcBef>
              <a:buNone/>
            </a:pPr>
            <a:endParaRPr lang="en-GB" sz="2400" b="1" dirty="0">
              <a:latin typeface="Arial Narrow" panose="020B0606020202030204" pitchFamily="34" charset="0"/>
            </a:endParaRPr>
          </a:p>
          <a:p>
            <a:pPr marL="0" indent="0" eaLnBrk="1" hangingPunct="1">
              <a:spcBef>
                <a:spcPts val="0"/>
              </a:spcBef>
              <a:buNone/>
            </a:pPr>
            <a:r>
              <a:rPr lang="en-GB" sz="2400" b="1" u="sng" dirty="0">
                <a:latin typeface="Arial Narrow" panose="020B0606020202030204" pitchFamily="34" charset="0"/>
              </a:rPr>
              <a:t>The 2006 IPCC Guidelines  - SI units :</a:t>
            </a:r>
          </a:p>
          <a:p>
            <a:pPr marL="857250" lvl="1" indent="-457200" eaLnBrk="1" hangingPunct="1">
              <a:spcBef>
                <a:spcPts val="0"/>
              </a:spcBef>
              <a:buAutoNum type="arabicPeriod"/>
            </a:pPr>
            <a:r>
              <a:rPr lang="en-GB" sz="2000" b="1" dirty="0">
                <a:latin typeface="Arial Narrow" panose="020B0606020202030204" pitchFamily="34" charset="0"/>
              </a:rPr>
              <a:t>Fuel – </a:t>
            </a:r>
            <a:r>
              <a:rPr lang="en-GB" sz="2000" b="1" dirty="0" err="1">
                <a:latin typeface="Arial Narrow" panose="020B0606020202030204" pitchFamily="34" charset="0"/>
              </a:rPr>
              <a:t>Gg</a:t>
            </a:r>
            <a:r>
              <a:rPr lang="en-GB" sz="2000" b="1" dirty="0">
                <a:latin typeface="Arial Narrow" panose="020B0606020202030204" pitchFamily="34" charset="0"/>
              </a:rPr>
              <a:t> (TJ)</a:t>
            </a:r>
          </a:p>
          <a:p>
            <a:pPr marL="857250" lvl="1" indent="-457200" eaLnBrk="1" hangingPunct="1">
              <a:spcBef>
                <a:spcPts val="0"/>
              </a:spcBef>
              <a:buAutoNum type="arabicPeriod"/>
            </a:pPr>
            <a:r>
              <a:rPr lang="en-GB" sz="2000" b="1" dirty="0">
                <a:latin typeface="Arial Narrow" panose="020B0606020202030204" pitchFamily="34" charset="0"/>
              </a:rPr>
              <a:t>NCV – TJ/</a:t>
            </a:r>
            <a:r>
              <a:rPr lang="en-GB" sz="2000" b="1" dirty="0" err="1">
                <a:latin typeface="Arial Narrow" panose="020B0606020202030204" pitchFamily="34" charset="0"/>
              </a:rPr>
              <a:t>Gg</a:t>
            </a:r>
            <a:endParaRPr lang="en-GB" sz="2000" b="1" dirty="0">
              <a:latin typeface="Arial Narrow" panose="020B0606020202030204" pitchFamily="34" charset="0"/>
            </a:endParaRPr>
          </a:p>
          <a:p>
            <a:pPr marL="857250" lvl="1" indent="-457200" eaLnBrk="1" hangingPunct="1">
              <a:spcBef>
                <a:spcPts val="0"/>
              </a:spcBef>
              <a:buAutoNum type="arabicPeriod"/>
            </a:pPr>
            <a:r>
              <a:rPr lang="en-GB" sz="2000" b="1" dirty="0">
                <a:latin typeface="Arial Narrow" panose="020B0606020202030204" pitchFamily="34" charset="0"/>
              </a:rPr>
              <a:t>Carbon content – kg/GJ</a:t>
            </a:r>
          </a:p>
          <a:p>
            <a:pPr marL="857250" lvl="1" indent="-457200" eaLnBrk="1" hangingPunct="1">
              <a:spcBef>
                <a:spcPts val="0"/>
              </a:spcBef>
              <a:buAutoNum type="arabicPeriod"/>
            </a:pPr>
            <a:r>
              <a:rPr lang="en-GB" sz="2000" b="1" dirty="0">
                <a:latin typeface="Arial Narrow" panose="020B0606020202030204" pitchFamily="34" charset="0"/>
              </a:rPr>
              <a:t>CO</a:t>
            </a:r>
            <a:r>
              <a:rPr lang="en-GB" sz="1600" b="1" dirty="0">
                <a:latin typeface="Arial Narrow" panose="020B0606020202030204" pitchFamily="34" charset="0"/>
              </a:rPr>
              <a:t>2</a:t>
            </a:r>
            <a:r>
              <a:rPr lang="en-GB" sz="2000" b="1" dirty="0">
                <a:latin typeface="Arial Narrow" panose="020B0606020202030204" pitchFamily="34" charset="0"/>
              </a:rPr>
              <a:t> EF – kg/TJ (</a:t>
            </a:r>
            <a:r>
              <a:rPr lang="en-GB" sz="2000" b="1" i="1" dirty="0">
                <a:latin typeface="Arial Narrow" panose="020B0606020202030204" pitchFamily="34" charset="0"/>
              </a:rPr>
              <a:t>per energy basis</a:t>
            </a:r>
            <a:r>
              <a:rPr lang="en-GB" sz="2000" b="1" dirty="0">
                <a:latin typeface="Arial Narrow" panose="020B0606020202030204" pitchFamily="34" charset="0"/>
              </a:rPr>
              <a:t>)</a:t>
            </a:r>
          </a:p>
          <a:p>
            <a:pPr marL="0" indent="0" eaLnBrk="1" hangingPunct="1">
              <a:buNone/>
            </a:pPr>
            <a:endParaRPr lang="en-GB" dirty="0"/>
          </a:p>
        </p:txBody>
      </p:sp>
    </p:spTree>
    <p:extLst>
      <p:ext uri="{BB962C8B-B14F-4D97-AF65-F5344CB8AC3E}">
        <p14:creationId xmlns:p14="http://schemas.microsoft.com/office/powerpoint/2010/main" val="1732813840"/>
      </p:ext>
    </p:extLst>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324" y="199024"/>
            <a:ext cx="7918450" cy="1008062"/>
          </a:xfrm>
        </p:spPr>
        <p:txBody>
          <a:bodyPr/>
          <a:lstStyle/>
          <a:p>
            <a:r>
              <a:rPr lang="en-GB" dirty="0">
                <a:effectLst>
                  <a:outerShdw blurRad="38100" dist="38100" dir="2700000" algn="tl">
                    <a:srgbClr val="000000">
                      <a:alpha val="43137"/>
                    </a:srgbClr>
                  </a:outerShdw>
                </a:effectLst>
                <a:latin typeface="Arial Narrow" panose="020B0606020202030204" pitchFamily="34" charset="0"/>
              </a:rPr>
              <a:t>IPCC Energy Units</a:t>
            </a:r>
          </a:p>
        </p:txBody>
      </p:sp>
      <p:pic>
        <p:nvPicPr>
          <p:cNvPr id="9" name="Picture 8"/>
          <p:cNvPicPr>
            <a:picLocks noChangeAspect="1"/>
          </p:cNvPicPr>
          <p:nvPr/>
        </p:nvPicPr>
        <p:blipFill>
          <a:blip r:embed="rId2"/>
          <a:stretch>
            <a:fillRect/>
          </a:stretch>
        </p:blipFill>
        <p:spPr>
          <a:xfrm>
            <a:off x="653259" y="1447059"/>
            <a:ext cx="8077929" cy="4439513"/>
          </a:xfrm>
          <a:prstGeom prst="rect">
            <a:avLst/>
          </a:prstGeom>
        </p:spPr>
      </p:pic>
    </p:spTree>
    <p:extLst>
      <p:ext uri="{BB962C8B-B14F-4D97-AF65-F5344CB8AC3E}">
        <p14:creationId xmlns:p14="http://schemas.microsoft.com/office/powerpoint/2010/main" val="3026790857"/>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871657"/>
          </a:xfrm>
        </p:spPr>
        <p:txBody>
          <a:bodyPr/>
          <a:lstStyle/>
          <a:p>
            <a:r>
              <a:rPr lang="en-GB" dirty="0">
                <a:effectLst>
                  <a:outerShdw blurRad="38100" dist="38100" dir="2700000" algn="tl">
                    <a:srgbClr val="000000">
                      <a:alpha val="43137"/>
                    </a:srgbClr>
                  </a:outerShdw>
                </a:effectLst>
                <a:latin typeface="Arial Narrow" panose="020B0606020202030204" pitchFamily="34" charset="0"/>
              </a:rPr>
              <a:t>NCV vs. GCV</a:t>
            </a:r>
          </a:p>
        </p:txBody>
      </p:sp>
      <p:sp>
        <p:nvSpPr>
          <p:cNvPr id="3" name="Content Placeholder 2"/>
          <p:cNvSpPr>
            <a:spLocks noGrp="1"/>
          </p:cNvSpPr>
          <p:nvPr>
            <p:ph idx="1"/>
          </p:nvPr>
        </p:nvSpPr>
        <p:spPr>
          <a:xfrm>
            <a:off x="681810" y="1181615"/>
            <a:ext cx="7634287" cy="2993569"/>
          </a:xfrm>
        </p:spPr>
        <p:txBody>
          <a:bodyPr/>
          <a:lstStyle/>
          <a:p>
            <a:pPr algn="just" eaLnBrk="1" hangingPunct="1">
              <a:lnSpc>
                <a:spcPct val="90000"/>
              </a:lnSpc>
              <a:spcBef>
                <a:spcPts val="600"/>
              </a:spcBef>
              <a:buFont typeface="Courier New" panose="02070309020205020404" pitchFamily="49" charset="0"/>
              <a:buChar char="o"/>
            </a:pPr>
            <a:r>
              <a:rPr lang="en-GB" sz="2000" b="1" dirty="0">
                <a:latin typeface="Arial Narrow" panose="020B0606020202030204" pitchFamily="34" charset="0"/>
              </a:rPr>
              <a:t>Some statistical offices use gross calorific values (GCV)</a:t>
            </a:r>
          </a:p>
          <a:p>
            <a:pPr marL="0" indent="0" algn="just" eaLnBrk="1" hangingPunct="1">
              <a:lnSpc>
                <a:spcPct val="90000"/>
              </a:lnSpc>
              <a:spcBef>
                <a:spcPts val="600"/>
              </a:spcBef>
              <a:buNone/>
            </a:pPr>
            <a:endParaRPr lang="en-GB" sz="1200" b="1" dirty="0">
              <a:latin typeface="Arial Narrow" pitchFamily="34" charset="0"/>
            </a:endParaRPr>
          </a:p>
          <a:p>
            <a:pPr algn="just" eaLnBrk="1" hangingPunct="1">
              <a:lnSpc>
                <a:spcPct val="90000"/>
              </a:lnSpc>
              <a:spcBef>
                <a:spcPts val="600"/>
              </a:spcBef>
              <a:buFont typeface="Courier New" panose="02070309020205020404" pitchFamily="49" charset="0"/>
              <a:buChar char="o"/>
            </a:pPr>
            <a:r>
              <a:rPr lang="en-GB" sz="2000" b="1" dirty="0">
                <a:latin typeface="Arial Narrow" pitchFamily="34" charset="0"/>
              </a:rPr>
              <a:t>The difference between NCV and GCV is the latent heat of vaporisation of the water produced during combustion of the fuel: </a:t>
            </a:r>
          </a:p>
          <a:p>
            <a:pPr lvl="1" algn="just" eaLnBrk="1" hangingPunct="1">
              <a:lnSpc>
                <a:spcPct val="90000"/>
              </a:lnSpc>
              <a:spcBef>
                <a:spcPts val="600"/>
              </a:spcBef>
              <a:buFont typeface="Arial" panose="020B0604020202020204" pitchFamily="34" charset="0"/>
              <a:buChar char="•"/>
            </a:pPr>
            <a:r>
              <a:rPr lang="en-GB" sz="2000" dirty="0">
                <a:latin typeface="Arial Narrow" pitchFamily="34" charset="0"/>
              </a:rPr>
              <a:t>for coal and oil, the NCV is about 5 % less than the GCV</a:t>
            </a:r>
          </a:p>
          <a:p>
            <a:pPr lvl="1" algn="just" eaLnBrk="1" hangingPunct="1">
              <a:lnSpc>
                <a:spcPct val="90000"/>
              </a:lnSpc>
              <a:spcBef>
                <a:spcPts val="600"/>
              </a:spcBef>
              <a:buFont typeface="Arial" panose="020B0604020202020204" pitchFamily="34" charset="0"/>
              <a:buChar char="•"/>
            </a:pPr>
            <a:r>
              <a:rPr lang="en-GB" sz="2000" dirty="0">
                <a:latin typeface="Arial Narrow" pitchFamily="34" charset="0"/>
              </a:rPr>
              <a:t>for most natural and manufactured gas, the NCV is about 10 % less </a:t>
            </a:r>
          </a:p>
          <a:p>
            <a:pPr lvl="1" algn="just" eaLnBrk="1" hangingPunct="1">
              <a:lnSpc>
                <a:spcPct val="90000"/>
              </a:lnSpc>
              <a:spcBef>
                <a:spcPts val="600"/>
              </a:spcBef>
              <a:buFont typeface="Courier New" panose="02070309020205020404" pitchFamily="49" charset="0"/>
              <a:buChar char="o"/>
            </a:pPr>
            <a:endParaRPr lang="en-GB" sz="1600" b="1" dirty="0">
              <a:latin typeface="Arial Narrow" pitchFamily="34" charset="0"/>
            </a:endParaRPr>
          </a:p>
          <a:p>
            <a:pPr algn="just" eaLnBrk="1" hangingPunct="1">
              <a:lnSpc>
                <a:spcPct val="90000"/>
              </a:lnSpc>
              <a:spcBef>
                <a:spcPts val="600"/>
              </a:spcBef>
              <a:buFont typeface="Courier New" panose="02070309020205020404" pitchFamily="49" charset="0"/>
              <a:buChar char="o"/>
            </a:pPr>
            <a:r>
              <a:rPr lang="en-GB" sz="2000" b="1" dirty="0">
                <a:latin typeface="Arial Narrow" pitchFamily="34" charset="0"/>
              </a:rPr>
              <a:t>Where fuel characteristics (</a:t>
            </a:r>
            <a:r>
              <a:rPr lang="en-GB" sz="2000" dirty="0">
                <a:latin typeface="Arial Narrow" pitchFamily="34" charset="0"/>
              </a:rPr>
              <a:t>moisture, hydrogen and oxygen contents</a:t>
            </a:r>
            <a:r>
              <a:rPr lang="en-GB" sz="2000" b="1" dirty="0">
                <a:latin typeface="Arial Narrow" pitchFamily="34" charset="0"/>
              </a:rPr>
              <a:t>) are known, the 2006 IPCC Guidelines give a more precise method to convert GCV to NCV data:</a:t>
            </a:r>
          </a:p>
          <a:p>
            <a:pPr eaLnBrk="1" hangingPunct="1">
              <a:lnSpc>
                <a:spcPct val="90000"/>
              </a:lnSpc>
              <a:spcBef>
                <a:spcPts val="600"/>
              </a:spcBef>
              <a:buFont typeface="Courier New" panose="02070309020205020404" pitchFamily="49" charset="0"/>
              <a:buChar char="o"/>
            </a:pPr>
            <a:endParaRPr lang="en-GB" sz="1200" b="1" dirty="0">
              <a:latin typeface="Arial Narrow" pitchFamily="34" charset="0"/>
            </a:endParaRPr>
          </a:p>
          <a:p>
            <a:pPr marL="0" indent="0" algn="ctr" eaLnBrk="1" hangingPunct="1">
              <a:lnSpc>
                <a:spcPct val="90000"/>
              </a:lnSpc>
              <a:spcBef>
                <a:spcPts val="600"/>
              </a:spcBef>
              <a:buNone/>
            </a:pPr>
            <a:r>
              <a:rPr lang="en-GB" sz="2000" b="1" dirty="0">
                <a:solidFill>
                  <a:srgbClr val="C00000"/>
                </a:solidFill>
                <a:latin typeface="Arial Narrow" panose="020B0606020202030204" pitchFamily="34" charset="0"/>
              </a:rPr>
              <a:t>NCV = GCV − 0.212H − 0.0245M − 0.008Y</a:t>
            </a:r>
          </a:p>
          <a:p>
            <a:pPr eaLnBrk="1" hangingPunct="1">
              <a:lnSpc>
                <a:spcPct val="90000"/>
              </a:lnSpc>
              <a:spcBef>
                <a:spcPts val="600"/>
              </a:spcBef>
            </a:pPr>
            <a:endParaRPr lang="en-GB" sz="1200" b="1" dirty="0">
              <a:solidFill>
                <a:srgbClr val="C00000"/>
              </a:solidFill>
              <a:latin typeface="Arial Narrow" panose="020B0606020202030204" pitchFamily="34" charset="0"/>
            </a:endParaRPr>
          </a:p>
          <a:p>
            <a:pPr marL="0" indent="0" algn="ctr" eaLnBrk="1" hangingPunct="1">
              <a:lnSpc>
                <a:spcPct val="90000"/>
              </a:lnSpc>
              <a:spcBef>
                <a:spcPts val="600"/>
              </a:spcBef>
              <a:buNone/>
            </a:pPr>
            <a:r>
              <a:rPr lang="en-GB" sz="2000" b="1" dirty="0">
                <a:solidFill>
                  <a:srgbClr val="EE8434"/>
                </a:solidFill>
                <a:latin typeface="Arial Narrow" panose="020B0606020202030204" pitchFamily="34" charset="0"/>
              </a:rPr>
              <a:t>M</a:t>
            </a:r>
            <a:r>
              <a:rPr lang="en-GB" sz="2000" b="1" dirty="0">
                <a:latin typeface="Arial Narrow" panose="020B0606020202030204" pitchFamily="34" charset="0"/>
              </a:rPr>
              <a:t> – Moisture, </a:t>
            </a:r>
            <a:r>
              <a:rPr lang="en-GB" sz="2000" b="1" dirty="0">
                <a:solidFill>
                  <a:srgbClr val="EE8434"/>
                </a:solidFill>
                <a:latin typeface="Arial Narrow" panose="020B0606020202030204" pitchFamily="34" charset="0"/>
              </a:rPr>
              <a:t>H</a:t>
            </a:r>
            <a:r>
              <a:rPr lang="en-GB" sz="2000" b="1" dirty="0">
                <a:latin typeface="Arial Narrow" panose="020B0606020202030204" pitchFamily="34" charset="0"/>
              </a:rPr>
              <a:t> – Hydrogen, </a:t>
            </a:r>
            <a:r>
              <a:rPr lang="en-GB" sz="2000" b="1" dirty="0">
                <a:solidFill>
                  <a:srgbClr val="EE8434"/>
                </a:solidFill>
                <a:latin typeface="Arial Narrow" panose="020B0606020202030204" pitchFamily="34" charset="0"/>
              </a:rPr>
              <a:t>Y</a:t>
            </a:r>
            <a:r>
              <a:rPr lang="en-GB" sz="2000" b="1" dirty="0">
                <a:latin typeface="Arial Narrow" panose="020B0606020202030204" pitchFamily="34" charset="0"/>
              </a:rPr>
              <a:t> – Oxygen, %</a:t>
            </a:r>
          </a:p>
          <a:p>
            <a:endParaRPr lang="en-GB" dirty="0"/>
          </a:p>
        </p:txBody>
      </p:sp>
      <p:sp>
        <p:nvSpPr>
          <p:cNvPr id="4" name="Rounded Rectangle 3"/>
          <p:cNvSpPr/>
          <p:nvPr/>
        </p:nvSpPr>
        <p:spPr>
          <a:xfrm>
            <a:off x="1851834" y="4507724"/>
            <a:ext cx="5294237" cy="400276"/>
          </a:xfrm>
          <a:prstGeom prst="roundRect">
            <a:avLst/>
          </a:prstGeom>
          <a:solidFill>
            <a:srgbClr val="EFD933">
              <a:alpha val="22745"/>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7503697"/>
      </p:ext>
    </p:extLst>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431" y="190146"/>
            <a:ext cx="7918450" cy="1008062"/>
          </a:xfrm>
        </p:spPr>
        <p:txBody>
          <a:bodyPr/>
          <a:lstStyle/>
          <a:p>
            <a:r>
              <a:rPr lang="en-GB" altLang="ja-JP" dirty="0">
                <a:effectLst>
                  <a:outerShdw blurRad="38100" dist="38100" dir="2700000" algn="tl">
                    <a:srgbClr val="C0C0C0"/>
                  </a:outerShdw>
                </a:effectLst>
                <a:latin typeface="Arial Narrow" panose="020B0606020202030204" pitchFamily="34" charset="0"/>
                <a:ea typeface="ＭＳ Ｐゴシック" pitchFamily="50" charset="-128"/>
              </a:rPr>
              <a:t>Exercise 2: CO</a:t>
            </a:r>
            <a:r>
              <a:rPr lang="en-GB" altLang="ja-JP" sz="2800" dirty="0">
                <a:effectLst>
                  <a:outerShdw blurRad="38100" dist="38100" dir="2700000" algn="tl">
                    <a:srgbClr val="C0C0C0"/>
                  </a:outerShdw>
                </a:effectLst>
                <a:latin typeface="Arial Narrow" panose="020B0606020202030204" pitchFamily="34" charset="0"/>
                <a:ea typeface="ＭＳ Ｐゴシック" pitchFamily="50" charset="-128"/>
              </a:rPr>
              <a:t>2</a:t>
            </a:r>
            <a:r>
              <a:rPr lang="en-GB" altLang="ja-JP" dirty="0">
                <a:effectLst>
                  <a:outerShdw blurRad="38100" dist="38100" dir="2700000" algn="tl">
                    <a:srgbClr val="C0C0C0"/>
                  </a:outerShdw>
                </a:effectLst>
                <a:latin typeface="Arial Narrow" panose="020B0606020202030204" pitchFamily="34" charset="0"/>
                <a:ea typeface="ＭＳ Ｐゴシック" pitchFamily="50" charset="-128"/>
              </a:rPr>
              <a:t> emissions - ?</a:t>
            </a:r>
            <a:endParaRPr lang="en-GB" dirty="0"/>
          </a:p>
        </p:txBody>
      </p:sp>
      <p:sp>
        <p:nvSpPr>
          <p:cNvPr id="3" name="Content Placeholder 2"/>
          <p:cNvSpPr>
            <a:spLocks noGrp="1"/>
          </p:cNvSpPr>
          <p:nvPr>
            <p:ph idx="1"/>
          </p:nvPr>
        </p:nvSpPr>
        <p:spPr>
          <a:xfrm>
            <a:off x="555364" y="1324993"/>
            <a:ext cx="8357817" cy="2226076"/>
          </a:xfrm>
        </p:spPr>
        <p:txBody>
          <a:bodyPr/>
          <a:lstStyle/>
          <a:p>
            <a:pPr marL="0" indent="0">
              <a:buNone/>
            </a:pPr>
            <a:r>
              <a:rPr lang="en-GB" sz="2000" b="1" dirty="0">
                <a:latin typeface="Arial Narrow" panose="020B0606020202030204" pitchFamily="34" charset="0"/>
              </a:rPr>
              <a:t>1. Diesel burnt by: </a:t>
            </a:r>
          </a:p>
          <a:p>
            <a:pPr lvl="1">
              <a:buFont typeface="Wingdings" panose="05000000000000000000" pitchFamily="2" charset="2"/>
              <a:buChar char="Ø"/>
            </a:pPr>
            <a:r>
              <a:rPr lang="en-GB" sz="1800" dirty="0">
                <a:latin typeface="Arial Narrow" panose="020B0606020202030204" pitchFamily="34" charset="0"/>
              </a:rPr>
              <a:t>Stationary source – a diesel-generator</a:t>
            </a:r>
          </a:p>
          <a:p>
            <a:pPr lvl="1">
              <a:buFont typeface="Wingdings" panose="05000000000000000000" pitchFamily="2" charset="2"/>
              <a:buChar char="Ø"/>
            </a:pPr>
            <a:r>
              <a:rPr lang="en-GB" sz="1800" dirty="0">
                <a:latin typeface="Arial Narrow" panose="020B0606020202030204" pitchFamily="34" charset="0"/>
              </a:rPr>
              <a:t>Mobile source – a car </a:t>
            </a:r>
          </a:p>
          <a:p>
            <a:pPr marL="0" indent="0">
              <a:buNone/>
            </a:pPr>
            <a:endParaRPr lang="en-GB" sz="2000" b="1" dirty="0">
              <a:latin typeface="Arial Narrow" panose="020B0606020202030204" pitchFamily="34" charset="0"/>
            </a:endParaRPr>
          </a:p>
          <a:p>
            <a:pPr marL="0" indent="0">
              <a:buNone/>
            </a:pPr>
            <a:r>
              <a:rPr lang="en-GB" sz="2000" b="1" dirty="0">
                <a:latin typeface="Arial Narrow" panose="020B0606020202030204" pitchFamily="34" charset="0"/>
              </a:rPr>
              <a:t>2. Amount of diesel burnt - 1 Giga-gram (or 1 201 923 litres, or 317 561 gallons)*</a:t>
            </a:r>
          </a:p>
          <a:p>
            <a:pPr marL="0" indent="0">
              <a:buNone/>
            </a:pPr>
            <a:r>
              <a:rPr lang="en-GB" sz="2000" b="1" dirty="0">
                <a:latin typeface="Arial Narrow" panose="020B0606020202030204" pitchFamily="34" charset="0"/>
              </a:rPr>
              <a:t>3. Assuming complete combustion</a:t>
            </a:r>
          </a:p>
          <a:p>
            <a:pPr marL="0" indent="0">
              <a:buNone/>
            </a:pPr>
            <a:endParaRPr lang="en-GB" sz="2000" b="1" dirty="0">
              <a:latin typeface="Arial Narrow" panose="020B0606020202030204" pitchFamily="34" charset="0"/>
            </a:endParaRPr>
          </a:p>
          <a:p>
            <a:pPr marL="0" indent="0">
              <a:buNone/>
            </a:pPr>
            <a:endParaRPr lang="en-GB" sz="2000" b="1" dirty="0">
              <a:latin typeface="Arial Narrow" panose="020B0606020202030204" pitchFamily="34" charset="0"/>
            </a:endParaRPr>
          </a:p>
          <a:p>
            <a:pPr marL="0" lvl="0" indent="0" algn="ctr">
              <a:spcBef>
                <a:spcPts val="0"/>
              </a:spcBef>
              <a:buNone/>
            </a:pPr>
            <a:r>
              <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CO</a:t>
            </a:r>
            <a:r>
              <a:rPr lang="en-GB" altLang="ja-JP" sz="16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2</a:t>
            </a:r>
            <a:r>
              <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 emissions =  Amount of Fuel * NCV * EF</a:t>
            </a:r>
          </a:p>
          <a:p>
            <a:pPr marL="0" indent="0" algn="ctr">
              <a:spcBef>
                <a:spcPts val="0"/>
              </a:spcBef>
              <a:buNone/>
            </a:pPr>
            <a:r>
              <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CO</a:t>
            </a:r>
            <a:r>
              <a:rPr lang="en-GB" altLang="ja-JP" sz="16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2</a:t>
            </a:r>
            <a:r>
              <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 emissions =  1 * 43 * 74 100 = 3 186 300 kg CO</a:t>
            </a:r>
            <a:r>
              <a:rPr lang="en-GB" altLang="ja-JP" sz="16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2</a:t>
            </a:r>
            <a:endPar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endParaRPr>
          </a:p>
          <a:p>
            <a:pPr marL="0" lvl="0" indent="0" algn="ctr">
              <a:spcBef>
                <a:spcPts val="0"/>
              </a:spcBef>
              <a:buNone/>
            </a:pPr>
            <a:r>
              <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                                                =  3.19 </a:t>
            </a:r>
            <a:r>
              <a:rPr lang="en-GB" altLang="ja-JP" sz="2400" b="1" dirty="0" err="1">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Gg</a:t>
            </a:r>
            <a:r>
              <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 CO</a:t>
            </a:r>
            <a:r>
              <a:rPr lang="en-GB" altLang="ja-JP" sz="16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rPr>
              <a:t>2</a:t>
            </a:r>
            <a:endParaRPr lang="en-GB" altLang="ja-JP" sz="2400" b="1" dirty="0">
              <a:solidFill>
                <a:srgbClr val="990002"/>
              </a:solidFill>
              <a:effectLst>
                <a:outerShdw blurRad="38100" dist="38100" dir="2700000" algn="tl">
                  <a:srgbClr val="C0C0C0"/>
                </a:outerShdw>
              </a:effectLst>
              <a:latin typeface="Arial Narrow" panose="020B0606020202030204" pitchFamily="34" charset="0"/>
              <a:ea typeface="ＭＳ Ｐゴシック" pitchFamily="50" charset="-128"/>
            </a:endParaRPr>
          </a:p>
        </p:txBody>
      </p:sp>
      <p:sp>
        <p:nvSpPr>
          <p:cNvPr id="4" name="Rounded Rectangle 3"/>
          <p:cNvSpPr/>
          <p:nvPr/>
        </p:nvSpPr>
        <p:spPr>
          <a:xfrm>
            <a:off x="1498401" y="4023443"/>
            <a:ext cx="6459350" cy="1382417"/>
          </a:xfrm>
          <a:prstGeom prst="roundRect">
            <a:avLst/>
          </a:prstGeom>
          <a:solidFill>
            <a:srgbClr val="EFD933">
              <a:alpha val="22745"/>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txBox="1">
            <a:spLocks/>
          </p:cNvSpPr>
          <p:nvPr/>
        </p:nvSpPr>
        <p:spPr bwMode="auto">
          <a:xfrm>
            <a:off x="690747" y="5646104"/>
            <a:ext cx="5931995" cy="6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buFontTx/>
              <a:buNone/>
            </a:pPr>
            <a:r>
              <a:rPr lang="en-GB" sz="1600" b="1" i="1" kern="0" dirty="0">
                <a:latin typeface="Arial Narrow" panose="020B0606020202030204" pitchFamily="34" charset="0"/>
              </a:rPr>
              <a:t>___________</a:t>
            </a:r>
          </a:p>
          <a:p>
            <a:pPr marL="0" indent="0">
              <a:buFontTx/>
              <a:buNone/>
            </a:pPr>
            <a:r>
              <a:rPr lang="en-GB" sz="1600" b="1" i="1" kern="0" dirty="0">
                <a:latin typeface="Arial Narrow" panose="020B0606020202030204" pitchFamily="34" charset="0"/>
              </a:rPr>
              <a:t>* density of diesel 0.832 kg/litres or 6.943 lb/US gallon</a:t>
            </a:r>
          </a:p>
        </p:txBody>
      </p:sp>
    </p:spTree>
    <p:extLst>
      <p:ext uri="{BB962C8B-B14F-4D97-AF65-F5344CB8AC3E}">
        <p14:creationId xmlns:p14="http://schemas.microsoft.com/office/powerpoint/2010/main" val="336228075"/>
      </p:ext>
    </p:extLst>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Arial Narrow" panose="020B0606020202030204" pitchFamily="34" charset="0"/>
              </a:rPr>
              <a:t>Non-CO</a:t>
            </a:r>
            <a:r>
              <a:rPr lang="en-GB" sz="2800" dirty="0">
                <a:effectLst>
                  <a:outerShdw blurRad="38100" dist="38100" dir="2700000" algn="tl">
                    <a:srgbClr val="000000">
                      <a:alpha val="43137"/>
                    </a:srgbClr>
                  </a:outerShdw>
                </a:effectLst>
                <a:latin typeface="Arial Narrow" panose="020B0606020202030204" pitchFamily="34" charset="0"/>
              </a:rPr>
              <a:t>2</a:t>
            </a:r>
            <a:r>
              <a:rPr lang="en-GB" dirty="0">
                <a:effectLst>
                  <a:outerShdw blurRad="38100" dist="38100" dir="2700000" algn="tl">
                    <a:srgbClr val="000000">
                      <a:alpha val="43137"/>
                    </a:srgbClr>
                  </a:outerShdw>
                </a:effectLst>
                <a:latin typeface="Arial Narrow" panose="020B0606020202030204" pitchFamily="34" charset="0"/>
              </a:rPr>
              <a:t>: CH</a:t>
            </a:r>
            <a:r>
              <a:rPr lang="en-GB" sz="2800" dirty="0">
                <a:effectLst>
                  <a:outerShdw blurRad="38100" dist="38100" dir="2700000" algn="tl">
                    <a:srgbClr val="000000">
                      <a:alpha val="43137"/>
                    </a:srgbClr>
                  </a:outerShdw>
                </a:effectLst>
                <a:latin typeface="Arial Narrow" panose="020B0606020202030204" pitchFamily="34" charset="0"/>
              </a:rPr>
              <a:t>4</a:t>
            </a:r>
            <a:r>
              <a:rPr lang="en-GB" dirty="0">
                <a:effectLst>
                  <a:outerShdw blurRad="38100" dist="38100" dir="2700000" algn="tl">
                    <a:srgbClr val="000000">
                      <a:alpha val="43137"/>
                    </a:srgbClr>
                  </a:outerShdw>
                </a:effectLst>
                <a:latin typeface="Arial Narrow" panose="020B0606020202030204" pitchFamily="34" charset="0"/>
              </a:rPr>
              <a:t> and N</a:t>
            </a:r>
            <a:r>
              <a:rPr lang="en-GB" sz="2800" dirty="0">
                <a:effectLst>
                  <a:outerShdw blurRad="38100" dist="38100" dir="2700000" algn="tl">
                    <a:srgbClr val="000000">
                      <a:alpha val="43137"/>
                    </a:srgbClr>
                  </a:outerShdw>
                </a:effectLst>
                <a:latin typeface="Arial Narrow" panose="020B0606020202030204" pitchFamily="34" charset="0"/>
              </a:rPr>
              <a:t>2</a:t>
            </a:r>
            <a:r>
              <a:rPr lang="en-GB" dirty="0">
                <a:effectLst>
                  <a:outerShdw blurRad="38100" dist="38100" dir="2700000" algn="tl">
                    <a:srgbClr val="000000">
                      <a:alpha val="43137"/>
                    </a:srgbClr>
                  </a:outerShdw>
                </a:effectLst>
                <a:latin typeface="Arial Narrow" panose="020B0606020202030204" pitchFamily="34" charset="0"/>
              </a:rPr>
              <a:t>O</a:t>
            </a:r>
          </a:p>
        </p:txBody>
      </p:sp>
      <p:sp>
        <p:nvSpPr>
          <p:cNvPr id="3" name="Content Placeholder 2"/>
          <p:cNvSpPr>
            <a:spLocks noGrp="1"/>
          </p:cNvSpPr>
          <p:nvPr>
            <p:ph idx="1"/>
          </p:nvPr>
        </p:nvSpPr>
        <p:spPr>
          <a:xfrm>
            <a:off x="756028" y="1540982"/>
            <a:ext cx="7634287" cy="4402618"/>
          </a:xfrm>
        </p:spPr>
        <p:txBody>
          <a:bodyPr/>
          <a:lstStyle/>
          <a:p>
            <a:pPr algn="just">
              <a:buFont typeface="Courier New" panose="02070309020205020404" pitchFamily="49" charset="0"/>
              <a:buChar char="o"/>
            </a:pPr>
            <a:r>
              <a:rPr lang="en-GB" sz="2400" b="1" dirty="0">
                <a:latin typeface="Arial Narrow" panose="020B0606020202030204" pitchFamily="34" charset="0"/>
              </a:rPr>
              <a:t>Emission factors for non-CO</a:t>
            </a:r>
            <a:r>
              <a:rPr lang="en-GB" sz="1600" b="1" dirty="0">
                <a:latin typeface="Arial Narrow" panose="020B0606020202030204" pitchFamily="34" charset="0"/>
              </a:rPr>
              <a:t>2</a:t>
            </a:r>
            <a:r>
              <a:rPr lang="en-GB" sz="2400" b="1" dirty="0">
                <a:latin typeface="Arial Narrow" panose="020B0606020202030204" pitchFamily="34" charset="0"/>
              </a:rPr>
              <a:t> gases from fuel combustion are dependent on fuel and technology used </a:t>
            </a:r>
            <a:r>
              <a:rPr lang="en-GB" sz="2400" dirty="0">
                <a:latin typeface="Arial Narrow" panose="020B0606020202030204" pitchFamily="34" charset="0"/>
              </a:rPr>
              <a:t>(operating conditions, control technologies, quality of maintenance, age of equipment)</a:t>
            </a:r>
          </a:p>
          <a:p>
            <a:pPr algn="just">
              <a:buFont typeface="Courier New" panose="02070309020205020404" pitchFamily="49" charset="0"/>
              <a:buChar char="o"/>
            </a:pPr>
            <a:endParaRPr lang="en-GB" sz="1400" b="1" dirty="0">
              <a:latin typeface="Arial Narrow" panose="020B0606020202030204" pitchFamily="34" charset="0"/>
            </a:endParaRPr>
          </a:p>
          <a:p>
            <a:pPr algn="just">
              <a:buFont typeface="Courier New" panose="02070309020205020404" pitchFamily="49" charset="0"/>
              <a:buChar char="o"/>
            </a:pPr>
            <a:r>
              <a:rPr lang="en-GB" sz="2400" b="1" dirty="0">
                <a:latin typeface="Arial Narrow" panose="020B0606020202030204" pitchFamily="34" charset="0"/>
              </a:rPr>
              <a:t>Since the set of technologies, applied in each sector varies considerably, so do the emission factors </a:t>
            </a:r>
          </a:p>
          <a:p>
            <a:pPr algn="just">
              <a:buFont typeface="Courier New" panose="02070309020205020404" pitchFamily="49" charset="0"/>
              <a:buChar char="o"/>
            </a:pPr>
            <a:endParaRPr lang="en-GB" sz="1400" b="1" dirty="0">
              <a:latin typeface="Arial Narrow" panose="020B0606020202030204" pitchFamily="34" charset="0"/>
            </a:endParaRPr>
          </a:p>
          <a:p>
            <a:pPr algn="just">
              <a:buFont typeface="Courier New" panose="02070309020205020404" pitchFamily="49" charset="0"/>
              <a:buChar char="o"/>
            </a:pPr>
            <a:r>
              <a:rPr lang="en-GB" sz="2400" b="1" dirty="0">
                <a:latin typeface="Arial Narrow" panose="020B0606020202030204" pitchFamily="34" charset="0"/>
              </a:rPr>
              <a:t>Therefore it is not useful to provide default emission factors for these gases on the basis of fuels only </a:t>
            </a:r>
          </a:p>
        </p:txBody>
      </p:sp>
    </p:spTree>
    <p:extLst>
      <p:ext uri="{BB962C8B-B14F-4D97-AF65-F5344CB8AC3E}">
        <p14:creationId xmlns:p14="http://schemas.microsoft.com/office/powerpoint/2010/main" val="1371011791"/>
      </p:ext>
    </p:extLst>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96994" y="939114"/>
            <a:ext cx="4926227" cy="5661291"/>
          </a:xfrm>
          <a:prstGeom prst="rect">
            <a:avLst/>
          </a:prstGeom>
        </p:spPr>
      </p:pic>
      <p:sp>
        <p:nvSpPr>
          <p:cNvPr id="7" name="Title 1"/>
          <p:cNvSpPr>
            <a:spLocks noGrp="1"/>
          </p:cNvSpPr>
          <p:nvPr>
            <p:ph type="title"/>
          </p:nvPr>
        </p:nvSpPr>
        <p:spPr>
          <a:xfrm>
            <a:off x="875854" y="130563"/>
            <a:ext cx="7918450" cy="890930"/>
          </a:xfrm>
        </p:spPr>
        <p:txBody>
          <a:bodyPr/>
          <a:lstStyle/>
          <a:p>
            <a:r>
              <a:rPr lang="en-GB" dirty="0">
                <a:effectLst>
                  <a:outerShdw blurRad="38100" dist="38100" dir="2700000" algn="tl">
                    <a:srgbClr val="000000">
                      <a:alpha val="43137"/>
                    </a:srgbClr>
                  </a:outerShdw>
                </a:effectLst>
                <a:latin typeface="Arial Narrow" panose="020B0606020202030204" pitchFamily="34" charset="0"/>
              </a:rPr>
              <a:t>Non-CO</a:t>
            </a:r>
            <a:r>
              <a:rPr lang="en-GB" sz="2800" dirty="0">
                <a:effectLst>
                  <a:outerShdw blurRad="38100" dist="38100" dir="2700000" algn="tl">
                    <a:srgbClr val="000000">
                      <a:alpha val="43137"/>
                    </a:srgbClr>
                  </a:outerShdw>
                </a:effectLst>
                <a:latin typeface="Arial Narrow" panose="020B0606020202030204" pitchFamily="34" charset="0"/>
              </a:rPr>
              <a:t>2</a:t>
            </a:r>
            <a:r>
              <a:rPr lang="en-GB" dirty="0">
                <a:effectLst>
                  <a:outerShdw blurRad="38100" dist="38100" dir="2700000" algn="tl">
                    <a:srgbClr val="000000">
                      <a:alpha val="43137"/>
                    </a:srgbClr>
                  </a:outerShdw>
                </a:effectLst>
                <a:latin typeface="Arial Narrow" panose="020B0606020202030204" pitchFamily="34" charset="0"/>
              </a:rPr>
              <a:t>: CH</a:t>
            </a:r>
            <a:r>
              <a:rPr lang="en-GB" sz="2800" dirty="0">
                <a:effectLst>
                  <a:outerShdw blurRad="38100" dist="38100" dir="2700000" algn="tl">
                    <a:srgbClr val="000000">
                      <a:alpha val="43137"/>
                    </a:srgbClr>
                  </a:outerShdw>
                </a:effectLst>
                <a:latin typeface="Arial Narrow" panose="020B0606020202030204" pitchFamily="34" charset="0"/>
              </a:rPr>
              <a:t>4</a:t>
            </a:r>
            <a:r>
              <a:rPr lang="en-GB" dirty="0">
                <a:effectLst>
                  <a:outerShdw blurRad="38100" dist="38100" dir="2700000" algn="tl">
                    <a:srgbClr val="000000">
                      <a:alpha val="43137"/>
                    </a:srgbClr>
                  </a:outerShdw>
                </a:effectLst>
                <a:latin typeface="Arial Narrow" panose="020B0606020202030204" pitchFamily="34" charset="0"/>
              </a:rPr>
              <a:t> and N</a:t>
            </a:r>
            <a:r>
              <a:rPr lang="en-GB" sz="2800" dirty="0">
                <a:effectLst>
                  <a:outerShdw blurRad="38100" dist="38100" dir="2700000" algn="tl">
                    <a:srgbClr val="000000">
                      <a:alpha val="43137"/>
                    </a:srgbClr>
                  </a:outerShdw>
                </a:effectLst>
                <a:latin typeface="Arial Narrow" panose="020B0606020202030204" pitchFamily="34" charset="0"/>
              </a:rPr>
              <a:t>2</a:t>
            </a:r>
            <a:r>
              <a:rPr lang="en-GB" dirty="0">
                <a:effectLst>
                  <a:outerShdw blurRad="38100" dist="38100" dir="2700000" algn="tl">
                    <a:srgbClr val="000000">
                      <a:alpha val="43137"/>
                    </a:srgbClr>
                  </a:outerShdw>
                </a:effectLst>
                <a:latin typeface="Arial Narrow" panose="020B0606020202030204" pitchFamily="34" charset="0"/>
              </a:rPr>
              <a:t>O</a:t>
            </a:r>
          </a:p>
        </p:txBody>
      </p:sp>
    </p:spTree>
    <p:extLst>
      <p:ext uri="{BB962C8B-B14F-4D97-AF65-F5344CB8AC3E}">
        <p14:creationId xmlns:p14="http://schemas.microsoft.com/office/powerpoint/2010/main" val="941458202"/>
      </p:ext>
    </p:extLst>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dirty="0">
                <a:effectLst>
                  <a:outerShdw blurRad="38100" dist="38100" dir="2700000" algn="tl">
                    <a:srgbClr val="C0C0C0"/>
                  </a:outerShdw>
                </a:effectLst>
                <a:latin typeface="Arial Narrow" panose="020B0606020202030204" pitchFamily="34" charset="0"/>
                <a:ea typeface="ＭＳ Ｐゴシック" pitchFamily="50" charset="-128"/>
              </a:rPr>
              <a:t>Outline</a:t>
            </a:r>
            <a:endParaRPr lang="en-GB" sz="4400" dirty="0"/>
          </a:p>
        </p:txBody>
      </p:sp>
      <p:sp>
        <p:nvSpPr>
          <p:cNvPr id="3" name="Content Placeholder 2"/>
          <p:cNvSpPr>
            <a:spLocks noGrp="1"/>
          </p:cNvSpPr>
          <p:nvPr>
            <p:ph idx="1"/>
          </p:nvPr>
        </p:nvSpPr>
        <p:spPr>
          <a:xfrm>
            <a:off x="815121" y="1171575"/>
            <a:ext cx="7062787" cy="4886325"/>
          </a:xfrm>
        </p:spPr>
        <p:txBody>
          <a:bodyPr/>
          <a:lstStyle/>
          <a:p>
            <a:pPr marL="0" indent="0">
              <a:spcBef>
                <a:spcPts val="0"/>
              </a:spcBef>
              <a:buNone/>
            </a:pPr>
            <a:r>
              <a:rPr lang="en-GB" sz="2000" b="1" dirty="0">
                <a:latin typeface="Arial Narrow" panose="020B0606020202030204" pitchFamily="34" charset="0"/>
              </a:rPr>
              <a:t>1. Energy Sector: scope and importance</a:t>
            </a:r>
          </a:p>
          <a:p>
            <a:pPr marL="0" indent="0">
              <a:spcBef>
                <a:spcPts val="0"/>
              </a:spcBef>
              <a:buNone/>
            </a:pPr>
            <a:r>
              <a:rPr lang="en-GB" sz="2000" b="1" dirty="0">
                <a:latin typeface="Arial Narrow" panose="020B0606020202030204" pitchFamily="34" charset="0"/>
              </a:rPr>
              <a:t>2. Fuel Combustion (stationary and mobile): CO</a:t>
            </a:r>
            <a:r>
              <a:rPr lang="en-GB" sz="1600" b="1" dirty="0">
                <a:latin typeface="Arial Narrow" panose="020B0606020202030204" pitchFamily="34" charset="0"/>
              </a:rPr>
              <a:t>2</a:t>
            </a:r>
            <a:r>
              <a:rPr lang="en-GB" sz="2000" b="1" dirty="0">
                <a:latin typeface="Arial Narrow" panose="020B0606020202030204" pitchFamily="34" charset="0"/>
              </a:rPr>
              <a:t> emissions</a:t>
            </a:r>
          </a:p>
          <a:p>
            <a:pPr marL="0" indent="0">
              <a:spcBef>
                <a:spcPts val="0"/>
              </a:spcBef>
              <a:buNone/>
            </a:pPr>
            <a:r>
              <a:rPr lang="en-GB" sz="2000" b="1" dirty="0">
                <a:latin typeface="Arial Narrow" panose="020B0606020202030204" pitchFamily="34" charset="0"/>
              </a:rPr>
              <a:t>3. Fuel Combustion: CH</a:t>
            </a:r>
            <a:r>
              <a:rPr lang="en-GB" sz="1600" b="1" dirty="0">
                <a:latin typeface="Arial Narrow" panose="020B0606020202030204" pitchFamily="34" charset="0"/>
              </a:rPr>
              <a:t>4</a:t>
            </a:r>
            <a:r>
              <a:rPr lang="en-GB" sz="2000" b="1" dirty="0">
                <a:latin typeface="Arial Narrow" panose="020B0606020202030204" pitchFamily="34" charset="0"/>
              </a:rPr>
              <a:t> and N</a:t>
            </a:r>
            <a:r>
              <a:rPr lang="en-GB" sz="1600" b="1" dirty="0">
                <a:latin typeface="Arial Narrow" panose="020B0606020202030204" pitchFamily="34" charset="0"/>
              </a:rPr>
              <a:t>2</a:t>
            </a:r>
            <a:r>
              <a:rPr lang="en-GB" sz="2000" b="1" dirty="0">
                <a:latin typeface="Arial Narrow" panose="020B0606020202030204" pitchFamily="34" charset="0"/>
              </a:rPr>
              <a:t>O emissions</a:t>
            </a:r>
          </a:p>
          <a:p>
            <a:pPr marL="0" indent="0">
              <a:spcBef>
                <a:spcPts val="0"/>
              </a:spcBef>
              <a:buNone/>
            </a:pPr>
            <a:r>
              <a:rPr lang="en-GB" sz="2000" b="1" dirty="0">
                <a:latin typeface="Arial Narrow" panose="020B0606020202030204" pitchFamily="34" charset="0"/>
              </a:rPr>
              <a:t>4. Methodological issues:</a:t>
            </a:r>
          </a:p>
          <a:p>
            <a:pPr marL="400050" lvl="1" indent="0">
              <a:spcBef>
                <a:spcPts val="0"/>
              </a:spcBef>
              <a:buNone/>
            </a:pPr>
            <a:r>
              <a:rPr lang="en-GB" sz="2000" dirty="0">
                <a:latin typeface="Arial Narrow" panose="020B0606020202030204" pitchFamily="34" charset="0"/>
              </a:rPr>
              <a:t>4.1 Biomass</a:t>
            </a:r>
          </a:p>
          <a:p>
            <a:pPr marL="400050" lvl="1" indent="0">
              <a:spcBef>
                <a:spcPts val="0"/>
              </a:spcBef>
              <a:buNone/>
            </a:pPr>
            <a:r>
              <a:rPr lang="en-GB" sz="2000" dirty="0">
                <a:latin typeface="Arial Narrow" panose="020B0606020202030204" pitchFamily="34" charset="0"/>
              </a:rPr>
              <a:t>4.2 Road Transport</a:t>
            </a:r>
          </a:p>
          <a:p>
            <a:pPr marL="400050" lvl="1" indent="0">
              <a:spcBef>
                <a:spcPts val="0"/>
              </a:spcBef>
              <a:buNone/>
            </a:pPr>
            <a:r>
              <a:rPr lang="en-GB" sz="2000" dirty="0">
                <a:latin typeface="Arial Narrow" panose="020B0606020202030204" pitchFamily="34" charset="0"/>
              </a:rPr>
              <a:t>4.3 International bunker</a:t>
            </a:r>
          </a:p>
          <a:p>
            <a:pPr marL="400050" lvl="1" indent="0">
              <a:spcBef>
                <a:spcPts val="0"/>
              </a:spcBef>
              <a:buNone/>
            </a:pPr>
            <a:r>
              <a:rPr lang="en-GB" sz="2000" dirty="0">
                <a:latin typeface="Arial Narrow" panose="020B0606020202030204" pitchFamily="34" charset="0"/>
              </a:rPr>
              <a:t>4.4 Waste as a fuel</a:t>
            </a:r>
          </a:p>
          <a:p>
            <a:pPr marL="400050" lvl="1" indent="0">
              <a:spcBef>
                <a:spcPts val="0"/>
              </a:spcBef>
              <a:buNone/>
            </a:pPr>
            <a:r>
              <a:rPr lang="en-GB" sz="2000" dirty="0">
                <a:latin typeface="Arial Narrow" panose="020B0606020202030204" pitchFamily="34" charset="0"/>
              </a:rPr>
              <a:t>4.5 Reference Approach</a:t>
            </a:r>
          </a:p>
          <a:p>
            <a:pPr marL="400050" lvl="1" indent="0">
              <a:spcBef>
                <a:spcPts val="0"/>
              </a:spcBef>
              <a:buNone/>
            </a:pPr>
            <a:r>
              <a:rPr lang="en-GB" sz="2000" dirty="0">
                <a:latin typeface="Arial Narrow" panose="020B0606020202030204" pitchFamily="34" charset="0"/>
              </a:rPr>
              <a:t>4.6 Excluded carbon</a:t>
            </a:r>
          </a:p>
          <a:p>
            <a:pPr marL="0" indent="0">
              <a:spcBef>
                <a:spcPts val="0"/>
              </a:spcBef>
              <a:buNone/>
            </a:pPr>
            <a:r>
              <a:rPr lang="en-GB" sz="2000" b="1" dirty="0">
                <a:latin typeface="Arial Narrow" panose="020B0606020202030204" pitchFamily="34" charset="0"/>
              </a:rPr>
              <a:t>5. Fugitive Emissions</a:t>
            </a:r>
          </a:p>
          <a:p>
            <a:pPr marL="400050" lvl="1" indent="0">
              <a:spcBef>
                <a:spcPts val="0"/>
              </a:spcBef>
              <a:buNone/>
            </a:pPr>
            <a:r>
              <a:rPr lang="en-GB" sz="2000" dirty="0">
                <a:latin typeface="Arial Narrow" panose="020B0606020202030204" pitchFamily="34" charset="0"/>
              </a:rPr>
              <a:t>5.1 Coal mines</a:t>
            </a:r>
          </a:p>
          <a:p>
            <a:pPr marL="400050" lvl="1" indent="0">
              <a:spcBef>
                <a:spcPts val="0"/>
              </a:spcBef>
              <a:buNone/>
            </a:pPr>
            <a:r>
              <a:rPr lang="en-GB" sz="2000" dirty="0">
                <a:latin typeface="Arial Narrow" panose="020B0606020202030204" pitchFamily="34" charset="0"/>
              </a:rPr>
              <a:t>5.2 Oil and gas systems</a:t>
            </a:r>
          </a:p>
          <a:p>
            <a:pPr marL="0" indent="0">
              <a:spcBef>
                <a:spcPts val="0"/>
              </a:spcBef>
              <a:buNone/>
            </a:pPr>
            <a:r>
              <a:rPr lang="en-GB" sz="2000" b="1" dirty="0">
                <a:latin typeface="Arial Narrow" panose="020B0606020202030204" pitchFamily="34" charset="0"/>
              </a:rPr>
              <a:t>6. Carbon Dioxide Transport, Injection and Geological Storage</a:t>
            </a:r>
          </a:p>
          <a:p>
            <a:pPr marL="0" indent="0">
              <a:spcBef>
                <a:spcPts val="0"/>
              </a:spcBef>
              <a:buNone/>
            </a:pPr>
            <a:r>
              <a:rPr lang="en-GB" sz="2000" b="1" dirty="0">
                <a:latin typeface="Arial Narrow" panose="020B0606020202030204" pitchFamily="34" charset="0"/>
              </a:rPr>
              <a:t>7. Summary</a:t>
            </a:r>
          </a:p>
          <a:p>
            <a:pPr marL="0" indent="0">
              <a:spcBef>
                <a:spcPts val="0"/>
              </a:spcBef>
              <a:buNone/>
            </a:pPr>
            <a:endParaRPr lang="en-GB" dirty="0">
              <a:latin typeface="Arial Narrow" panose="020B0606020202030204" pitchFamily="34" charset="0"/>
            </a:endParaRPr>
          </a:p>
          <a:p>
            <a:pPr marL="0" indent="0">
              <a:buNone/>
            </a:pPr>
            <a:endParaRPr lang="en-GB" dirty="0">
              <a:latin typeface="Arial Narrow" panose="020B0606020202030204" pitchFamily="34" charset="0"/>
            </a:endParaRPr>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p:txBody>
      </p:sp>
    </p:spTree>
    <p:extLst>
      <p:ext uri="{BB962C8B-B14F-4D97-AF65-F5344CB8AC3E}">
        <p14:creationId xmlns:p14="http://schemas.microsoft.com/office/powerpoint/2010/main" val="3143818100"/>
      </p:ext>
    </p:extLst>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70" y="179989"/>
            <a:ext cx="5931243" cy="973309"/>
          </a:xfrm>
        </p:spPr>
        <p:txBody>
          <a:bodyPr/>
          <a:lstStyle/>
          <a:p>
            <a:r>
              <a:rPr lang="en-GB" dirty="0">
                <a:effectLst>
                  <a:outerShdw blurRad="38100" dist="38100" dir="2700000" algn="tl">
                    <a:srgbClr val="000000">
                      <a:alpha val="43137"/>
                    </a:srgbClr>
                  </a:outerShdw>
                </a:effectLst>
                <a:latin typeface="Arial Narrow" panose="020B0606020202030204" pitchFamily="34" charset="0"/>
              </a:rPr>
              <a:t>Non-CO</a:t>
            </a:r>
            <a:r>
              <a:rPr lang="en-GB" sz="2800" dirty="0">
                <a:effectLst>
                  <a:outerShdw blurRad="38100" dist="38100" dir="2700000" algn="tl">
                    <a:srgbClr val="000000">
                      <a:alpha val="43137"/>
                    </a:srgbClr>
                  </a:outerShdw>
                </a:effectLst>
                <a:latin typeface="Arial Narrow" panose="020B0606020202030204" pitchFamily="34" charset="0"/>
              </a:rPr>
              <a:t>2</a:t>
            </a:r>
            <a:r>
              <a:rPr lang="en-GB" dirty="0">
                <a:effectLst>
                  <a:outerShdw blurRad="38100" dist="38100" dir="2700000" algn="tl">
                    <a:srgbClr val="000000">
                      <a:alpha val="43137"/>
                    </a:srgbClr>
                  </a:outerShdw>
                </a:effectLst>
                <a:latin typeface="Arial Narrow" panose="020B0606020202030204" pitchFamily="34" charset="0"/>
              </a:rPr>
              <a:t>: CH</a:t>
            </a:r>
            <a:r>
              <a:rPr lang="en-GB" sz="2800" dirty="0">
                <a:effectLst>
                  <a:outerShdw blurRad="38100" dist="38100" dir="2700000" algn="tl">
                    <a:srgbClr val="000000">
                      <a:alpha val="43137"/>
                    </a:srgbClr>
                  </a:outerShdw>
                </a:effectLst>
                <a:latin typeface="Arial Narrow" panose="020B0606020202030204" pitchFamily="34" charset="0"/>
              </a:rPr>
              <a:t>4</a:t>
            </a:r>
            <a:r>
              <a:rPr lang="en-GB" dirty="0">
                <a:effectLst>
                  <a:outerShdw blurRad="38100" dist="38100" dir="2700000" algn="tl">
                    <a:srgbClr val="000000">
                      <a:alpha val="43137"/>
                    </a:srgbClr>
                  </a:outerShdw>
                </a:effectLst>
                <a:latin typeface="Arial Narrow" panose="020B0606020202030204" pitchFamily="34" charset="0"/>
              </a:rPr>
              <a:t> and N</a:t>
            </a:r>
            <a:r>
              <a:rPr lang="en-GB" sz="2800" dirty="0">
                <a:effectLst>
                  <a:outerShdw blurRad="38100" dist="38100" dir="2700000" algn="tl">
                    <a:srgbClr val="000000">
                      <a:alpha val="43137"/>
                    </a:srgbClr>
                  </a:outerShdw>
                </a:effectLst>
                <a:latin typeface="Arial Narrow" panose="020B0606020202030204" pitchFamily="34" charset="0"/>
              </a:rPr>
              <a:t>2</a:t>
            </a:r>
            <a:r>
              <a:rPr lang="en-GB" dirty="0">
                <a:effectLst>
                  <a:outerShdw blurRad="38100" dist="38100" dir="2700000" algn="tl">
                    <a:srgbClr val="000000">
                      <a:alpha val="43137"/>
                    </a:srgbClr>
                  </a:outerShdw>
                </a:effectLst>
                <a:latin typeface="Arial Narrow" panose="020B0606020202030204" pitchFamily="34" charset="0"/>
              </a:rPr>
              <a:t>O</a:t>
            </a:r>
          </a:p>
        </p:txBody>
      </p:sp>
      <p:pic>
        <p:nvPicPr>
          <p:cNvPr id="7" name="Picture 6"/>
          <p:cNvPicPr>
            <a:picLocks noChangeAspect="1"/>
          </p:cNvPicPr>
          <p:nvPr/>
        </p:nvPicPr>
        <p:blipFill>
          <a:blip r:embed="rId2"/>
          <a:stretch>
            <a:fillRect/>
          </a:stretch>
        </p:blipFill>
        <p:spPr>
          <a:xfrm>
            <a:off x="392648" y="1254555"/>
            <a:ext cx="8276326" cy="4546600"/>
          </a:xfrm>
          <a:prstGeom prst="rect">
            <a:avLst/>
          </a:prstGeom>
        </p:spPr>
      </p:pic>
    </p:spTree>
    <p:extLst>
      <p:ext uri="{BB962C8B-B14F-4D97-AF65-F5344CB8AC3E}">
        <p14:creationId xmlns:p14="http://schemas.microsoft.com/office/powerpoint/2010/main" val="2898873713"/>
      </p:ext>
    </p:extLst>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40" y="204702"/>
            <a:ext cx="7918450" cy="1008062"/>
          </a:xfrm>
        </p:spPr>
        <p:txBody>
          <a:bodyPr/>
          <a:lstStyle/>
          <a:p>
            <a:r>
              <a:rPr lang="en-GB" dirty="0">
                <a:effectLst>
                  <a:outerShdw blurRad="38100" dist="38100" dir="2700000" algn="tl">
                    <a:srgbClr val="000000">
                      <a:alpha val="43137"/>
                    </a:srgbClr>
                  </a:outerShdw>
                </a:effectLst>
                <a:latin typeface="Arial Narrow" pitchFamily="34" charset="0"/>
              </a:rPr>
              <a:t>Combustion Emissions – Higher Tiers</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3440" y="1418710"/>
            <a:ext cx="7634287" cy="4257160"/>
          </a:xfrm>
        </p:spPr>
        <p:txBody>
          <a:bodyPr/>
          <a:lstStyle/>
          <a:p>
            <a:pPr marL="0" indent="0" eaLnBrk="1" hangingPunct="1">
              <a:lnSpc>
                <a:spcPct val="90000"/>
              </a:lnSpc>
              <a:buNone/>
            </a:pPr>
            <a:r>
              <a:rPr lang="en-GB" sz="2400" b="1" u="sng" dirty="0">
                <a:solidFill>
                  <a:srgbClr val="EE8434"/>
                </a:solidFill>
                <a:latin typeface="Arial Narrow" pitchFamily="34" charset="0"/>
                <a:cs typeface="Arial" charset="0"/>
              </a:rPr>
              <a:t>Tier 1 </a:t>
            </a:r>
          </a:p>
          <a:p>
            <a:pPr marL="400050" lvl="1" indent="0" algn="just" eaLnBrk="1" hangingPunct="1">
              <a:lnSpc>
                <a:spcPct val="90000"/>
              </a:lnSpc>
              <a:buNone/>
            </a:pPr>
            <a:r>
              <a:rPr lang="en-GB" sz="2000" b="1" dirty="0">
                <a:latin typeface="Arial Narrow" pitchFamily="34" charset="0"/>
                <a:cs typeface="Arial" charset="0"/>
              </a:rPr>
              <a:t>Amount of fuel combusted, default NCV, carbon content, CO</a:t>
            </a:r>
            <a:r>
              <a:rPr lang="en-GB" sz="1600" b="1" dirty="0">
                <a:latin typeface="Arial Narrow" pitchFamily="34" charset="0"/>
                <a:cs typeface="Arial" charset="0"/>
              </a:rPr>
              <a:t>2</a:t>
            </a:r>
            <a:r>
              <a:rPr lang="en-GB" sz="2000" b="1" dirty="0">
                <a:latin typeface="Arial Narrow" pitchFamily="34" charset="0"/>
                <a:cs typeface="Arial" charset="0"/>
              </a:rPr>
              <a:t> EF (complete combustion)</a:t>
            </a:r>
          </a:p>
          <a:p>
            <a:pPr marL="0" indent="0" algn="just" eaLnBrk="1" hangingPunct="1">
              <a:lnSpc>
                <a:spcPct val="90000"/>
              </a:lnSpc>
              <a:buNone/>
            </a:pPr>
            <a:r>
              <a:rPr lang="en-GB" sz="2000" b="1" dirty="0">
                <a:latin typeface="Arial Narrow" pitchFamily="34" charset="0"/>
                <a:cs typeface="Arial" charset="0"/>
              </a:rPr>
              <a:t>                                                                     </a:t>
            </a:r>
            <a:r>
              <a:rPr lang="en-GB" sz="2000" b="1" dirty="0">
                <a:solidFill>
                  <a:srgbClr val="C00000"/>
                </a:solidFill>
                <a:latin typeface="Arial Narrow" pitchFamily="34" charset="0"/>
                <a:cs typeface="Arial" charset="0"/>
              </a:rPr>
              <a:t>Emissions = AD * EF </a:t>
            </a:r>
          </a:p>
          <a:p>
            <a:pPr marL="0" indent="0" algn="just" eaLnBrk="1" hangingPunct="1">
              <a:spcBef>
                <a:spcPts val="0"/>
              </a:spcBef>
              <a:buNone/>
            </a:pPr>
            <a:r>
              <a:rPr lang="en-GB" sz="2400" b="1" u="sng" dirty="0">
                <a:solidFill>
                  <a:srgbClr val="EE8434"/>
                </a:solidFill>
                <a:latin typeface="Arial Narrow" pitchFamily="34" charset="0"/>
                <a:cs typeface="Arial" charset="0"/>
              </a:rPr>
              <a:t>Tier 2 </a:t>
            </a:r>
          </a:p>
          <a:p>
            <a:pPr marL="400050" lvl="1" indent="0" algn="just" eaLnBrk="1" hangingPunct="1">
              <a:lnSpc>
                <a:spcPct val="90000"/>
              </a:lnSpc>
              <a:buNone/>
            </a:pPr>
            <a:r>
              <a:rPr lang="en-GB" sz="2000" b="1" dirty="0">
                <a:latin typeface="Arial Narrow" pitchFamily="34" charset="0"/>
                <a:cs typeface="Arial" charset="0"/>
              </a:rPr>
              <a:t>Amount of fuel, country-specific NCV, carbon content and CO</a:t>
            </a:r>
            <a:r>
              <a:rPr lang="en-GB" sz="1800" b="1" dirty="0">
                <a:latin typeface="Arial Narrow" pitchFamily="34" charset="0"/>
                <a:cs typeface="Arial" charset="0"/>
              </a:rPr>
              <a:t>2</a:t>
            </a:r>
            <a:r>
              <a:rPr lang="en-GB" sz="2000" b="1" dirty="0">
                <a:latin typeface="Arial Narrow" pitchFamily="34" charset="0"/>
                <a:cs typeface="Arial" charset="0"/>
              </a:rPr>
              <a:t> EF (oxidation rate), N</a:t>
            </a:r>
            <a:r>
              <a:rPr lang="en-GB" sz="1600" b="1" dirty="0">
                <a:latin typeface="Arial Narrow" pitchFamily="34" charset="0"/>
                <a:cs typeface="Arial" charset="0"/>
              </a:rPr>
              <a:t>2</a:t>
            </a:r>
            <a:r>
              <a:rPr lang="en-GB" sz="2000" b="1" dirty="0">
                <a:latin typeface="Arial Narrow" pitchFamily="34" charset="0"/>
                <a:cs typeface="Arial" charset="0"/>
              </a:rPr>
              <a:t>O EF,  CH</a:t>
            </a:r>
            <a:r>
              <a:rPr lang="en-GB" sz="1600" b="1" dirty="0">
                <a:latin typeface="Arial Narrow" pitchFamily="34" charset="0"/>
                <a:cs typeface="Arial" charset="0"/>
              </a:rPr>
              <a:t>4</a:t>
            </a:r>
            <a:r>
              <a:rPr lang="en-GB" sz="2000" b="1" dirty="0">
                <a:latin typeface="Arial Narrow" pitchFamily="34" charset="0"/>
                <a:cs typeface="Arial" charset="0"/>
              </a:rPr>
              <a:t> EF</a:t>
            </a:r>
          </a:p>
          <a:p>
            <a:pPr marL="0" indent="0" algn="just" eaLnBrk="1" hangingPunct="1">
              <a:lnSpc>
                <a:spcPct val="90000"/>
              </a:lnSpc>
              <a:buNone/>
            </a:pPr>
            <a:endParaRPr lang="en-GB" sz="2000" b="1" dirty="0">
              <a:latin typeface="Arial Narrow" pitchFamily="34" charset="0"/>
              <a:cs typeface="Arial" charset="0"/>
            </a:endParaRPr>
          </a:p>
          <a:p>
            <a:pPr marL="0" indent="0" algn="just" eaLnBrk="1" hangingPunct="1">
              <a:lnSpc>
                <a:spcPct val="90000"/>
              </a:lnSpc>
              <a:buNone/>
            </a:pPr>
            <a:r>
              <a:rPr lang="en-GB" sz="2400" b="1" u="sng" dirty="0">
                <a:solidFill>
                  <a:srgbClr val="EE8434"/>
                </a:solidFill>
                <a:latin typeface="Arial Narrow" pitchFamily="34" charset="0"/>
                <a:cs typeface="Arial" charset="0"/>
              </a:rPr>
              <a:t>Tier 3</a:t>
            </a:r>
          </a:p>
          <a:p>
            <a:pPr marL="400050" lvl="1" indent="0" algn="just" eaLnBrk="1" hangingPunct="1">
              <a:lnSpc>
                <a:spcPct val="90000"/>
              </a:lnSpc>
              <a:buNone/>
            </a:pPr>
            <a:r>
              <a:rPr lang="en-GB" sz="2000" b="1" dirty="0">
                <a:latin typeface="Arial Narrow" panose="020B0606020202030204" pitchFamily="34" charset="0"/>
              </a:rPr>
              <a:t>Emissions depend on fuel type used, combustion technology, operating conditions, control technology, quality of maintenance, age of the equipment used to burn the fuel – plant-specific EFs (m</a:t>
            </a:r>
            <a:r>
              <a:rPr lang="en-GB" sz="2000" b="1" dirty="0">
                <a:latin typeface="Arial Narrow" pitchFamily="34" charset="0"/>
                <a:cs typeface="Arial" charset="0"/>
              </a:rPr>
              <a:t>easurements)</a:t>
            </a:r>
          </a:p>
          <a:p>
            <a:endParaRPr lang="en-GB" dirty="0"/>
          </a:p>
        </p:txBody>
      </p:sp>
      <p:sp>
        <p:nvSpPr>
          <p:cNvPr id="7" name="Rounded Rectangle 6"/>
          <p:cNvSpPr/>
          <p:nvPr/>
        </p:nvSpPr>
        <p:spPr>
          <a:xfrm>
            <a:off x="4640583" y="2382765"/>
            <a:ext cx="2633428" cy="414881"/>
          </a:xfrm>
          <a:prstGeom prst="roundRect">
            <a:avLst/>
          </a:prstGeom>
          <a:solidFill>
            <a:srgbClr val="EFD933">
              <a:alpha val="22745"/>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9434394"/>
      </p:ext>
    </p:extLst>
  </p:cSld>
  <p:clrMapOvr>
    <a:masterClrMapping/>
  </p:clrMapOvr>
  <p:transition>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52" y="237912"/>
            <a:ext cx="7918450" cy="1008062"/>
          </a:xfrm>
        </p:spPr>
        <p:txBody>
          <a:bodyPr/>
          <a:lstStyle/>
          <a:p>
            <a:r>
              <a:rPr lang="en-GB" dirty="0">
                <a:effectLst>
                  <a:outerShdw blurRad="38100" dist="38100" dir="2700000" algn="tl">
                    <a:srgbClr val="000000">
                      <a:alpha val="43137"/>
                    </a:srgbClr>
                  </a:outerShdw>
                </a:effectLst>
                <a:latin typeface="Arial Narrow" panose="020B0606020202030204" pitchFamily="34" charset="0"/>
              </a:rPr>
              <a:t>Biomass </a:t>
            </a:r>
          </a:p>
        </p:txBody>
      </p:sp>
      <p:sp>
        <p:nvSpPr>
          <p:cNvPr id="3" name="Content Placeholder 2"/>
          <p:cNvSpPr>
            <a:spLocks noGrp="1"/>
          </p:cNvSpPr>
          <p:nvPr>
            <p:ph idx="1"/>
          </p:nvPr>
        </p:nvSpPr>
        <p:spPr>
          <a:xfrm>
            <a:off x="755157" y="1361303"/>
            <a:ext cx="8117745" cy="4232189"/>
          </a:xfrm>
        </p:spPr>
        <p:txBody>
          <a:bodyPr/>
          <a:lstStyle/>
          <a:p>
            <a:pPr marL="0" indent="0" eaLnBrk="1" hangingPunct="1">
              <a:spcBef>
                <a:spcPts val="0"/>
              </a:spcBef>
              <a:buNone/>
            </a:pPr>
            <a:r>
              <a:rPr lang="en-GB" b="1" dirty="0">
                <a:latin typeface="Arial Narrow" pitchFamily="34" charset="0"/>
              </a:rPr>
              <a:t>Biomass is a special case:</a:t>
            </a:r>
          </a:p>
          <a:p>
            <a:pPr marL="0" indent="0" eaLnBrk="1" hangingPunct="1">
              <a:spcBef>
                <a:spcPts val="0"/>
              </a:spcBef>
              <a:buNone/>
            </a:pPr>
            <a:endParaRPr lang="en-GB" sz="800" b="1" dirty="0">
              <a:latin typeface="Arial Narrow" pitchFamily="34" charset="0"/>
            </a:endParaRPr>
          </a:p>
          <a:p>
            <a:pPr lvl="1" eaLnBrk="1" hangingPunct="1">
              <a:spcBef>
                <a:spcPts val="0"/>
              </a:spcBef>
              <a:buFont typeface="Arial" panose="020B0604020202020204" pitchFamily="34" charset="0"/>
              <a:buChar char="•"/>
            </a:pPr>
            <a:r>
              <a:rPr lang="en-GB" b="1" dirty="0">
                <a:latin typeface="Arial Narrow" pitchFamily="34" charset="0"/>
              </a:rPr>
              <a:t>CO</a:t>
            </a:r>
            <a:r>
              <a:rPr lang="en-GB" b="1" baseline="-25000" dirty="0">
                <a:latin typeface="Arial Narrow" pitchFamily="34" charset="0"/>
              </a:rPr>
              <a:t>2</a:t>
            </a:r>
            <a:r>
              <a:rPr lang="en-GB" b="1" dirty="0">
                <a:latin typeface="Arial Narrow" pitchFamily="34" charset="0"/>
              </a:rPr>
              <a:t> emissions from biomass combustion are not included in the national total. They are reported separately (</a:t>
            </a:r>
            <a:r>
              <a:rPr lang="en-GB" b="1" i="1" dirty="0">
                <a:latin typeface="Arial Narrow" pitchFamily="34" charset="0"/>
              </a:rPr>
              <a:t>information item</a:t>
            </a:r>
            <a:r>
              <a:rPr lang="en-GB" b="1" dirty="0">
                <a:latin typeface="Arial Narrow" pitchFamily="34" charset="0"/>
              </a:rPr>
              <a:t>)</a:t>
            </a:r>
          </a:p>
          <a:p>
            <a:pPr lvl="1" eaLnBrk="1" hangingPunct="1">
              <a:spcBef>
                <a:spcPts val="0"/>
              </a:spcBef>
              <a:buFont typeface="Arial" panose="020B0604020202020204" pitchFamily="34" charset="0"/>
              <a:buChar char="•"/>
            </a:pPr>
            <a:endParaRPr lang="en-GB" sz="1200" b="1" dirty="0">
              <a:latin typeface="Arial Narrow" pitchFamily="34" charset="0"/>
            </a:endParaRPr>
          </a:p>
          <a:p>
            <a:pPr lvl="1" eaLnBrk="1" hangingPunct="1">
              <a:spcBef>
                <a:spcPts val="0"/>
              </a:spcBef>
              <a:buFont typeface="Arial" panose="020B0604020202020204" pitchFamily="34" charset="0"/>
              <a:buChar char="•"/>
            </a:pPr>
            <a:r>
              <a:rPr lang="en-GB" b="1" dirty="0">
                <a:latin typeface="Arial Narrow" pitchFamily="34" charset="0"/>
              </a:rPr>
              <a:t>Non-CO</a:t>
            </a:r>
            <a:r>
              <a:rPr lang="en-GB" b="1" baseline="-25000" dirty="0">
                <a:latin typeface="Arial Narrow" pitchFamily="34" charset="0"/>
              </a:rPr>
              <a:t>2</a:t>
            </a:r>
            <a:r>
              <a:rPr lang="en-GB" b="1" dirty="0">
                <a:latin typeface="Arial Narrow" pitchFamily="34" charset="0"/>
              </a:rPr>
              <a:t> emissions are reported in the national total</a:t>
            </a:r>
          </a:p>
          <a:p>
            <a:pPr marL="914400" lvl="2" indent="0" eaLnBrk="1" hangingPunct="1">
              <a:spcBef>
                <a:spcPts val="0"/>
              </a:spcBef>
              <a:buNone/>
            </a:pPr>
            <a:endParaRPr lang="en-GB" sz="1200" b="1" dirty="0">
              <a:latin typeface="Arial Narrow" pitchFamily="34" charset="0"/>
            </a:endParaRPr>
          </a:p>
          <a:p>
            <a:pPr lvl="1" eaLnBrk="1" hangingPunct="1">
              <a:spcBef>
                <a:spcPts val="0"/>
              </a:spcBef>
              <a:buFont typeface="Arial" panose="020B0604020202020204" pitchFamily="34" charset="0"/>
              <a:buChar char="•"/>
            </a:pPr>
            <a:r>
              <a:rPr lang="en-GB" b="1" dirty="0">
                <a:latin typeface="Arial Narrow" pitchFamily="34" charset="0"/>
              </a:rPr>
              <a:t>Net carbon emissions are accounted for in the LULUCF/AFOLU sector</a:t>
            </a:r>
          </a:p>
          <a:p>
            <a:pPr lvl="1" eaLnBrk="1" hangingPunct="1">
              <a:spcBef>
                <a:spcPts val="0"/>
              </a:spcBef>
              <a:buFont typeface="Arial" panose="020B0604020202020204" pitchFamily="34" charset="0"/>
              <a:buChar char="•"/>
            </a:pPr>
            <a:endParaRPr lang="en-GB" sz="1200" b="1" dirty="0">
              <a:latin typeface="Arial Narrow" pitchFamily="34" charset="0"/>
            </a:endParaRPr>
          </a:p>
          <a:p>
            <a:pPr lvl="1" eaLnBrk="1" hangingPunct="1">
              <a:spcBef>
                <a:spcPts val="0"/>
              </a:spcBef>
              <a:buFont typeface="Arial" panose="020B0604020202020204" pitchFamily="34" charset="0"/>
              <a:buChar char="•"/>
            </a:pPr>
            <a:r>
              <a:rPr lang="en-GB" b="1" dirty="0">
                <a:latin typeface="Arial Narrow" pitchFamily="34" charset="0"/>
              </a:rPr>
              <a:t>Peat is treated as a fossil fuel</a:t>
            </a:r>
          </a:p>
        </p:txBody>
      </p:sp>
    </p:spTree>
    <p:extLst>
      <p:ext uri="{BB962C8B-B14F-4D97-AF65-F5344CB8AC3E}">
        <p14:creationId xmlns:p14="http://schemas.microsoft.com/office/powerpoint/2010/main" val="3635190887"/>
      </p:ext>
    </p:extLst>
  </p:cSld>
  <p:clrMapOvr>
    <a:masterClrMapping/>
  </p:clrMapOvr>
  <p:transition>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594" y="50141"/>
            <a:ext cx="7918450" cy="1008062"/>
          </a:xfrm>
        </p:spPr>
        <p:txBody>
          <a:bodyPr/>
          <a:lstStyle/>
          <a:p>
            <a:r>
              <a:rPr lang="en-GB" dirty="0">
                <a:effectLst>
                  <a:outerShdw blurRad="38100" dist="38100" dir="2700000" algn="tl">
                    <a:srgbClr val="000000">
                      <a:alpha val="43137"/>
                    </a:srgbClr>
                  </a:outerShdw>
                </a:effectLst>
                <a:latin typeface="Arial Narrow" panose="020B0606020202030204" pitchFamily="34" charset="0"/>
              </a:rPr>
              <a:t>Road Transport</a:t>
            </a:r>
          </a:p>
        </p:txBody>
      </p:sp>
      <p:sp>
        <p:nvSpPr>
          <p:cNvPr id="3" name="Content Placeholder 2"/>
          <p:cNvSpPr>
            <a:spLocks noGrp="1"/>
          </p:cNvSpPr>
          <p:nvPr>
            <p:ph idx="1"/>
          </p:nvPr>
        </p:nvSpPr>
        <p:spPr>
          <a:xfrm>
            <a:off x="638445" y="1249214"/>
            <a:ext cx="7953464" cy="4504606"/>
          </a:xfrm>
        </p:spPr>
        <p:txBody>
          <a:bodyPr/>
          <a:lstStyle/>
          <a:p>
            <a:pPr marL="400050" eaLnBrk="1" hangingPunct="1">
              <a:spcBef>
                <a:spcPts val="0"/>
              </a:spcBef>
              <a:buFont typeface="Courier New" panose="02070309020205020404" pitchFamily="49" charset="0"/>
              <a:buChar char="o"/>
            </a:pPr>
            <a:r>
              <a:rPr lang="en-GB" sz="2000" b="1" dirty="0">
                <a:latin typeface="Arial Narrow" pitchFamily="34" charset="0"/>
              </a:rPr>
              <a:t>All fuel sold in a country is included in national estimates even if a vehicle crosses a border or fuel exported in fuel tanks of vehicles</a:t>
            </a:r>
          </a:p>
          <a:p>
            <a:pPr marL="400050" eaLnBrk="1" hangingPunct="1">
              <a:spcBef>
                <a:spcPts val="0"/>
              </a:spcBef>
              <a:buFont typeface="Courier New" panose="02070309020205020404" pitchFamily="49" charset="0"/>
              <a:buChar char="o"/>
            </a:pPr>
            <a:endParaRPr lang="en-GB" sz="1400" b="1" dirty="0">
              <a:latin typeface="Arial Narrow" panose="020B0606020202030204" pitchFamily="34" charset="0"/>
            </a:endParaRPr>
          </a:p>
          <a:p>
            <a:pPr marL="400050" eaLnBrk="1" hangingPunct="1">
              <a:spcBef>
                <a:spcPts val="0"/>
              </a:spcBef>
              <a:buFont typeface="Courier New" panose="02070309020205020404" pitchFamily="49" charset="0"/>
              <a:buChar char="o"/>
            </a:pPr>
            <a:r>
              <a:rPr lang="en-GB" sz="2000" b="1" dirty="0">
                <a:latin typeface="Arial Narrow" panose="020B0606020202030204" pitchFamily="34" charset="0"/>
              </a:rPr>
              <a:t>Bio-fuels carbon removed from total and reported separately</a:t>
            </a:r>
          </a:p>
          <a:p>
            <a:pPr marL="400050" eaLnBrk="1" hangingPunct="1">
              <a:spcBef>
                <a:spcPts val="0"/>
              </a:spcBef>
              <a:buFont typeface="Courier New" panose="02070309020205020404" pitchFamily="49" charset="0"/>
              <a:buChar char="o"/>
            </a:pPr>
            <a:endParaRPr lang="en-GB" sz="1400" b="1" dirty="0">
              <a:latin typeface="Arial Narrow" pitchFamily="34" charset="0"/>
            </a:endParaRPr>
          </a:p>
          <a:p>
            <a:pPr marL="400050" eaLnBrk="1" hangingPunct="1">
              <a:spcBef>
                <a:spcPts val="0"/>
              </a:spcBef>
              <a:buFont typeface="Courier New" panose="02070309020205020404" pitchFamily="49" charset="0"/>
              <a:buChar char="o"/>
            </a:pPr>
            <a:r>
              <a:rPr lang="en-GB" sz="2000" b="1" dirty="0">
                <a:latin typeface="Arial Narrow" pitchFamily="34" charset="0"/>
              </a:rPr>
              <a:t>Carbon is also emitted from urea based catalysts and included here </a:t>
            </a:r>
            <a:r>
              <a:rPr lang="en-GB" sz="2000" dirty="0">
                <a:latin typeface="Arial Narrow" pitchFamily="34" charset="0"/>
              </a:rPr>
              <a:t>(not strictly combustion)</a:t>
            </a:r>
          </a:p>
          <a:p>
            <a:pPr marL="400050" eaLnBrk="1" hangingPunct="1">
              <a:spcBef>
                <a:spcPts val="0"/>
              </a:spcBef>
              <a:buFont typeface="Courier New" panose="02070309020205020404" pitchFamily="49" charset="0"/>
              <a:buChar char="o"/>
            </a:pPr>
            <a:endParaRPr lang="en-GB" sz="1400" b="1" dirty="0">
              <a:latin typeface="Arial Narrow" pitchFamily="34" charset="0"/>
            </a:endParaRPr>
          </a:p>
          <a:p>
            <a:pPr marL="400050" eaLnBrk="1" hangingPunct="1">
              <a:spcBef>
                <a:spcPts val="0"/>
              </a:spcBef>
              <a:buFont typeface="Courier New" panose="02070309020205020404" pitchFamily="49" charset="0"/>
              <a:buChar char="o"/>
            </a:pPr>
            <a:r>
              <a:rPr lang="en-GB" sz="2000" b="1" dirty="0">
                <a:latin typeface="Arial Narrow" pitchFamily="34" charset="0"/>
              </a:rPr>
              <a:t>CH</a:t>
            </a:r>
            <a:r>
              <a:rPr lang="en-GB" sz="2000" b="1" baseline="-25000" dirty="0">
                <a:latin typeface="Arial Narrow" pitchFamily="34" charset="0"/>
              </a:rPr>
              <a:t>4</a:t>
            </a:r>
            <a:r>
              <a:rPr lang="en-GB" sz="2000" b="1" dirty="0">
                <a:latin typeface="Arial Narrow" pitchFamily="34" charset="0"/>
              </a:rPr>
              <a:t> and N</a:t>
            </a:r>
            <a:r>
              <a:rPr lang="en-GB" sz="2000" b="1" baseline="-25000" dirty="0">
                <a:latin typeface="Arial Narrow" pitchFamily="34" charset="0"/>
              </a:rPr>
              <a:t>2</a:t>
            </a:r>
            <a:r>
              <a:rPr lang="en-GB" sz="2000" b="1" dirty="0">
                <a:latin typeface="Arial Narrow" pitchFamily="34" charset="0"/>
              </a:rPr>
              <a:t>O strongly technology related. At higher tiers need to know technologies in fleet </a:t>
            </a:r>
            <a:r>
              <a:rPr lang="en-GB" sz="2000" dirty="0">
                <a:latin typeface="Arial Narrow" pitchFamily="34" charset="0"/>
              </a:rPr>
              <a:t>(especially type and proportion of catalysts)</a:t>
            </a:r>
          </a:p>
          <a:p>
            <a:pPr marL="400050" eaLnBrk="1" hangingPunct="1">
              <a:spcBef>
                <a:spcPts val="0"/>
              </a:spcBef>
              <a:buFont typeface="Courier New" panose="02070309020205020404" pitchFamily="49" charset="0"/>
              <a:buChar char="o"/>
            </a:pPr>
            <a:endParaRPr lang="en-GB" sz="1400" b="1" dirty="0">
              <a:latin typeface="Arial Narrow" pitchFamily="34" charset="0"/>
            </a:endParaRPr>
          </a:p>
          <a:p>
            <a:pPr marL="400050" eaLnBrk="1" hangingPunct="1">
              <a:spcBef>
                <a:spcPts val="0"/>
              </a:spcBef>
              <a:buFont typeface="Courier New" panose="02070309020205020404" pitchFamily="49" charset="0"/>
              <a:buChar char="o"/>
            </a:pPr>
            <a:r>
              <a:rPr lang="en-GB" sz="2000" b="1" dirty="0">
                <a:latin typeface="Arial Narrow" pitchFamily="34" charset="0"/>
              </a:rPr>
              <a:t>Caution with “fuel sold” data: </a:t>
            </a:r>
          </a:p>
          <a:p>
            <a:pPr lvl="1" eaLnBrk="1" hangingPunct="1">
              <a:spcBef>
                <a:spcPts val="0"/>
              </a:spcBef>
              <a:buFont typeface="Arial" panose="020B0604020202020204" pitchFamily="34" charset="0"/>
              <a:buChar char="•"/>
            </a:pPr>
            <a:r>
              <a:rPr lang="en-GB" sz="2000" b="1" dirty="0">
                <a:latin typeface="Arial Narrow" pitchFamily="34" charset="0"/>
              </a:rPr>
              <a:t>overlaps with off-road and potentially other sectors </a:t>
            </a:r>
            <a:r>
              <a:rPr lang="en-GB" sz="2000" dirty="0">
                <a:latin typeface="Arial Narrow" pitchFamily="34" charset="0"/>
              </a:rPr>
              <a:t>(e.g. agriculture)</a:t>
            </a:r>
          </a:p>
          <a:p>
            <a:pPr lvl="1" eaLnBrk="1" hangingPunct="1">
              <a:spcBef>
                <a:spcPts val="0"/>
              </a:spcBef>
              <a:buFont typeface="Arial" panose="020B0604020202020204" pitchFamily="34" charset="0"/>
              <a:buChar char="•"/>
            </a:pPr>
            <a:r>
              <a:rPr lang="en-GB" sz="2000" b="1" dirty="0">
                <a:latin typeface="Arial Narrow" pitchFamily="34" charset="0"/>
              </a:rPr>
              <a:t>blended fuels </a:t>
            </a:r>
            <a:r>
              <a:rPr lang="en-GB" sz="2000" dirty="0">
                <a:latin typeface="Arial Narrow" pitchFamily="34" charset="0"/>
              </a:rPr>
              <a:t>(e.g. bio-ethanol) </a:t>
            </a:r>
            <a:r>
              <a:rPr lang="en-GB" sz="2000" b="1" dirty="0">
                <a:latin typeface="Arial Narrow" pitchFamily="34" charset="0"/>
              </a:rPr>
              <a:t>and lubricants</a:t>
            </a:r>
          </a:p>
          <a:p>
            <a:pPr lvl="1" eaLnBrk="1" hangingPunct="1">
              <a:spcBef>
                <a:spcPts val="0"/>
              </a:spcBef>
              <a:buFont typeface="Arial" panose="020B0604020202020204" pitchFamily="34" charset="0"/>
              <a:buChar char="•"/>
            </a:pPr>
            <a:r>
              <a:rPr lang="en-GB" sz="2000" b="1" dirty="0">
                <a:latin typeface="Arial Narrow" pitchFamily="34" charset="0"/>
              </a:rPr>
              <a:t>smuggling</a:t>
            </a:r>
          </a:p>
          <a:p>
            <a:pPr lvl="1" eaLnBrk="1" hangingPunct="1">
              <a:lnSpc>
                <a:spcPct val="80000"/>
              </a:lnSpc>
            </a:pPr>
            <a:endParaRPr lang="en-GB" sz="1800" dirty="0">
              <a:latin typeface="Arial Narrow" pitchFamily="34" charset="0"/>
            </a:endParaRPr>
          </a:p>
        </p:txBody>
      </p:sp>
    </p:spTree>
    <p:extLst>
      <p:ext uri="{BB962C8B-B14F-4D97-AF65-F5344CB8AC3E}">
        <p14:creationId xmlns:p14="http://schemas.microsoft.com/office/powerpoint/2010/main" val="1481639020"/>
      </p:ext>
    </p:extLst>
  </p:cSld>
  <p:clrMapOvr>
    <a:masterClrMapping/>
  </p:clrMapOvr>
  <p:transition>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13" y="254130"/>
            <a:ext cx="7918450" cy="1008062"/>
          </a:xfrm>
        </p:spPr>
        <p:txBody>
          <a:bodyPr/>
          <a:lstStyle/>
          <a:p>
            <a:r>
              <a:rPr lang="en-GB" dirty="0">
                <a:effectLst>
                  <a:outerShdw blurRad="38100" dist="38100" dir="2700000" algn="tl">
                    <a:srgbClr val="000000">
                      <a:alpha val="43137"/>
                    </a:srgbClr>
                  </a:outerShdw>
                </a:effectLst>
                <a:latin typeface="Arial Narrow" panose="020B0606020202030204" pitchFamily="34" charset="0"/>
              </a:rPr>
              <a:t>International bunker</a:t>
            </a:r>
          </a:p>
        </p:txBody>
      </p:sp>
      <p:sp>
        <p:nvSpPr>
          <p:cNvPr id="3" name="Content Placeholder 2"/>
          <p:cNvSpPr>
            <a:spLocks noGrp="1"/>
          </p:cNvSpPr>
          <p:nvPr>
            <p:ph idx="1"/>
          </p:nvPr>
        </p:nvSpPr>
        <p:spPr>
          <a:xfrm>
            <a:off x="895994" y="1476633"/>
            <a:ext cx="7634287" cy="4462848"/>
          </a:xfrm>
        </p:spPr>
        <p:txBody>
          <a:bodyPr/>
          <a:lstStyle/>
          <a:p>
            <a:pPr marL="0" indent="0" eaLnBrk="1" hangingPunct="1">
              <a:buNone/>
            </a:pPr>
            <a:r>
              <a:rPr lang="en-GB" b="1" dirty="0">
                <a:latin typeface="Arial Narrow" pitchFamily="34" charset="0"/>
              </a:rPr>
              <a:t>Aviation and Shipping (water-borne navigation):</a:t>
            </a:r>
          </a:p>
          <a:p>
            <a:pPr marL="0" indent="0" eaLnBrk="1" hangingPunct="1">
              <a:buNone/>
            </a:pPr>
            <a:endParaRPr lang="en-GB" sz="800" b="1" dirty="0">
              <a:latin typeface="Arial Narrow" pitchFamily="34" charset="0"/>
            </a:endParaRPr>
          </a:p>
          <a:p>
            <a:pPr lvl="1" eaLnBrk="1" hangingPunct="1">
              <a:buFont typeface="Arial" panose="020B0604020202020204" pitchFamily="34" charset="0"/>
              <a:buChar char="•"/>
            </a:pPr>
            <a:r>
              <a:rPr lang="en-GB" b="1" dirty="0">
                <a:latin typeface="Arial Narrow" pitchFamily="34" charset="0"/>
              </a:rPr>
              <a:t>Domestic emissions included in National Total</a:t>
            </a:r>
          </a:p>
          <a:p>
            <a:pPr lvl="1" eaLnBrk="1" hangingPunct="1">
              <a:buFont typeface="Arial" panose="020B0604020202020204" pitchFamily="34" charset="0"/>
              <a:buChar char="•"/>
            </a:pPr>
            <a:r>
              <a:rPr lang="en-GB" b="1" dirty="0">
                <a:latin typeface="Arial Narrow" pitchFamily="34" charset="0"/>
              </a:rPr>
              <a:t>International emissions reported separately as </a:t>
            </a:r>
          </a:p>
          <a:p>
            <a:pPr marL="457200" lvl="1" indent="0" eaLnBrk="1" hangingPunct="1">
              <a:buNone/>
            </a:pPr>
            <a:r>
              <a:rPr lang="en-GB" b="1" dirty="0">
                <a:latin typeface="Arial Narrow" pitchFamily="34" charset="0"/>
              </a:rPr>
              <a:t>    “</a:t>
            </a:r>
            <a:r>
              <a:rPr lang="en-GB" b="1" i="1" dirty="0">
                <a:latin typeface="Arial Narrow" pitchFamily="34" charset="0"/>
              </a:rPr>
              <a:t>Bunker Fuels</a:t>
            </a:r>
            <a:r>
              <a:rPr lang="en-GB" b="1" dirty="0">
                <a:latin typeface="Arial Narrow" pitchFamily="34" charset="0"/>
              </a:rPr>
              <a:t>”</a:t>
            </a:r>
          </a:p>
          <a:p>
            <a:pPr marL="457200" lvl="1" indent="0" eaLnBrk="1" hangingPunct="1">
              <a:buNone/>
            </a:pPr>
            <a:endParaRPr lang="en-GB" b="1" dirty="0">
              <a:latin typeface="Arial Narrow" pitchFamily="34" charset="0"/>
            </a:endParaRPr>
          </a:p>
          <a:p>
            <a:pPr lvl="1" eaLnBrk="1" hangingPunct="1">
              <a:buFont typeface="Arial" panose="020B0604020202020204" pitchFamily="34" charset="0"/>
              <a:buChar char="•"/>
            </a:pPr>
            <a:r>
              <a:rPr lang="en-GB" b="1" dirty="0">
                <a:latin typeface="Arial Narrow" pitchFamily="34" charset="0"/>
              </a:rPr>
              <a:t>Domestic trips are journeys between points in one country</a:t>
            </a:r>
          </a:p>
          <a:p>
            <a:pPr lvl="1" eaLnBrk="1" hangingPunct="1">
              <a:buFont typeface="Arial" panose="020B0604020202020204" pitchFamily="34" charset="0"/>
              <a:buChar char="•"/>
            </a:pPr>
            <a:r>
              <a:rPr lang="en-GB" b="1" dirty="0">
                <a:latin typeface="Arial Narrow" pitchFamily="34" charset="0"/>
              </a:rPr>
              <a:t>International trips - between countries</a:t>
            </a:r>
          </a:p>
          <a:p>
            <a:endParaRPr lang="en-GB" dirty="0"/>
          </a:p>
        </p:txBody>
      </p:sp>
    </p:spTree>
    <p:extLst>
      <p:ext uri="{BB962C8B-B14F-4D97-AF65-F5344CB8AC3E}">
        <p14:creationId xmlns:p14="http://schemas.microsoft.com/office/powerpoint/2010/main" val="2182604358"/>
      </p:ext>
    </p:extLst>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Arial Narrow" panose="020B0606020202030204" pitchFamily="34" charset="0"/>
              </a:rPr>
              <a:t>Waste as a Fuel</a:t>
            </a:r>
          </a:p>
        </p:txBody>
      </p:sp>
      <p:sp>
        <p:nvSpPr>
          <p:cNvPr id="3" name="Content Placeholder 2"/>
          <p:cNvSpPr>
            <a:spLocks noGrp="1"/>
          </p:cNvSpPr>
          <p:nvPr>
            <p:ph idx="1"/>
          </p:nvPr>
        </p:nvSpPr>
        <p:spPr>
          <a:xfrm>
            <a:off x="690115" y="1350034"/>
            <a:ext cx="7662577" cy="3912079"/>
          </a:xfrm>
        </p:spPr>
        <p:txBody>
          <a:bodyPr/>
          <a:lstStyle/>
          <a:p>
            <a:pPr algn="just">
              <a:spcBef>
                <a:spcPts val="1200"/>
              </a:spcBef>
              <a:buFont typeface="Courier New" panose="02070309020205020404" pitchFamily="49" charset="0"/>
              <a:buChar char="o"/>
            </a:pPr>
            <a:r>
              <a:rPr lang="en-GB" sz="2400" b="1" dirty="0">
                <a:latin typeface="Arial Narrow" panose="020B0606020202030204" pitchFamily="34" charset="0"/>
              </a:rPr>
              <a:t>Some waste incinerators also produce heat or power </a:t>
            </a:r>
          </a:p>
          <a:p>
            <a:pPr algn="just">
              <a:spcBef>
                <a:spcPts val="1200"/>
              </a:spcBef>
              <a:buFont typeface="Courier New" panose="02070309020205020404" pitchFamily="49" charset="0"/>
              <a:buChar char="o"/>
            </a:pPr>
            <a:r>
              <a:rPr lang="en-GB" sz="2400" b="1" dirty="0">
                <a:latin typeface="Arial Narrow" panose="020B0606020202030204" pitchFamily="34" charset="0"/>
              </a:rPr>
              <a:t>In such cases the waste stream will show up in national energy statistics and it is good practice to report these emissions under the energy sector </a:t>
            </a:r>
          </a:p>
          <a:p>
            <a:pPr algn="just">
              <a:spcBef>
                <a:spcPts val="1200"/>
              </a:spcBef>
              <a:buFont typeface="Courier New" panose="02070309020205020404" pitchFamily="49" charset="0"/>
              <a:buChar char="o"/>
            </a:pPr>
            <a:r>
              <a:rPr lang="en-GB" sz="2400" b="1" dirty="0">
                <a:latin typeface="Arial Narrow" panose="020B0606020202030204" pitchFamily="34" charset="0"/>
              </a:rPr>
              <a:t>This could lead to double counting when in the waste sector the total volume of waste is used to estimate emissions </a:t>
            </a:r>
          </a:p>
          <a:p>
            <a:pPr algn="just">
              <a:spcBef>
                <a:spcPts val="1200"/>
              </a:spcBef>
              <a:buFont typeface="Courier New" panose="02070309020205020404" pitchFamily="49" charset="0"/>
              <a:buChar char="o"/>
            </a:pPr>
            <a:r>
              <a:rPr lang="en-GB" sz="2400" b="1" dirty="0">
                <a:latin typeface="Arial Narrow" panose="020B0606020202030204" pitchFamily="34" charset="0"/>
              </a:rPr>
              <a:t>Only the fossil fuel derived fraction of CO2 from waste is included in national total emissions </a:t>
            </a:r>
          </a:p>
          <a:p>
            <a:pPr marL="0" indent="0">
              <a:buNone/>
            </a:pPr>
            <a:endParaRPr lang="en-GB" dirty="0">
              <a:latin typeface="Arial Narrow" panose="020B0606020202030204" pitchFamily="34" charset="0"/>
            </a:endParaRPr>
          </a:p>
        </p:txBody>
      </p:sp>
    </p:spTree>
    <p:extLst>
      <p:ext uri="{BB962C8B-B14F-4D97-AF65-F5344CB8AC3E}">
        <p14:creationId xmlns:p14="http://schemas.microsoft.com/office/powerpoint/2010/main" val="4053305227"/>
      </p:ext>
    </p:extLst>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Arial Narrow" panose="020B0606020202030204" pitchFamily="34" charset="0"/>
              </a:rPr>
              <a:t>Reference approach</a:t>
            </a:r>
          </a:p>
        </p:txBody>
      </p:sp>
      <p:sp>
        <p:nvSpPr>
          <p:cNvPr id="3" name="Content Placeholder 2"/>
          <p:cNvSpPr>
            <a:spLocks noGrp="1"/>
          </p:cNvSpPr>
          <p:nvPr>
            <p:ph idx="1"/>
          </p:nvPr>
        </p:nvSpPr>
        <p:spPr>
          <a:xfrm>
            <a:off x="936067" y="1414478"/>
            <a:ext cx="7634287" cy="1274806"/>
          </a:xfrm>
        </p:spPr>
        <p:txBody>
          <a:bodyPr/>
          <a:lstStyle/>
          <a:p>
            <a:pPr marL="0" indent="0" eaLnBrk="1" hangingPunct="1">
              <a:buNone/>
            </a:pPr>
            <a:r>
              <a:rPr lang="en-GB" sz="2400" b="1" dirty="0">
                <a:latin typeface="Arial Narrow" pitchFamily="34" charset="0"/>
              </a:rPr>
              <a:t>Reference Approach is a top-down approach, using a country’s energy supply data to calculate the emissions of CO</a:t>
            </a:r>
            <a:r>
              <a:rPr lang="en-GB" sz="1800" b="1" dirty="0">
                <a:latin typeface="Arial Narrow" pitchFamily="34" charset="0"/>
              </a:rPr>
              <a:t>2 </a:t>
            </a:r>
            <a:r>
              <a:rPr lang="en-GB" sz="2400" b="1" dirty="0">
                <a:latin typeface="Arial Narrow" pitchFamily="34" charset="0"/>
              </a:rPr>
              <a:t>from fuel combustion:</a:t>
            </a:r>
          </a:p>
          <a:p>
            <a:pPr marL="0" indent="0" eaLnBrk="1" hangingPunct="1">
              <a:buNone/>
            </a:pPr>
            <a:endParaRPr lang="en-GB" sz="2400" b="1" dirty="0">
              <a:latin typeface="Arial Narrow" pitchFamily="34" charset="0"/>
            </a:endParaRPr>
          </a:p>
          <a:p>
            <a:pPr marL="0" indent="0" algn="ctr" eaLnBrk="1" hangingPunct="1">
              <a:buNone/>
            </a:pPr>
            <a:r>
              <a:rPr lang="en-GB" sz="1600" b="1" dirty="0">
                <a:solidFill>
                  <a:srgbClr val="C00000"/>
                </a:solidFill>
                <a:latin typeface="Arial Narrow" pitchFamily="34" charset="0"/>
              </a:rPr>
              <a:t>CO</a:t>
            </a:r>
            <a:r>
              <a:rPr lang="en-GB" sz="1200" b="1" dirty="0">
                <a:solidFill>
                  <a:srgbClr val="C00000"/>
                </a:solidFill>
                <a:latin typeface="Arial Narrow" pitchFamily="34" charset="0"/>
              </a:rPr>
              <a:t>2</a:t>
            </a:r>
            <a:r>
              <a:rPr lang="en-GB" sz="1600" b="1" dirty="0">
                <a:solidFill>
                  <a:srgbClr val="C00000"/>
                </a:solidFill>
                <a:latin typeface="Arial Narrow" pitchFamily="34" charset="0"/>
              </a:rPr>
              <a:t> emissions  = (Apparent Consumption - Excluded Carbon) * EF</a:t>
            </a:r>
          </a:p>
          <a:p>
            <a:pPr marL="0" indent="0" algn="ctr" eaLnBrk="1" hangingPunct="1">
              <a:buNone/>
            </a:pPr>
            <a:r>
              <a:rPr lang="en-GB" sz="1600" b="1" dirty="0">
                <a:solidFill>
                  <a:srgbClr val="C00000"/>
                </a:solidFill>
                <a:latin typeface="Arial Narrow" pitchFamily="34" charset="0"/>
              </a:rPr>
              <a:t>Apparent consumption = Production + Import - Export - International bunker - Stock change</a:t>
            </a:r>
          </a:p>
          <a:p>
            <a:pPr eaLnBrk="1" hangingPunct="1"/>
            <a:endParaRPr lang="en-GB" sz="2400" b="1" dirty="0">
              <a:latin typeface="Arial Narrow" pitchFamily="34" charset="0"/>
            </a:endParaRPr>
          </a:p>
          <a:p>
            <a:pPr marL="914400" lvl="1" indent="-457200" eaLnBrk="1" hangingPunct="1">
              <a:buFont typeface="Wingdings" panose="05000000000000000000" pitchFamily="2" charset="2"/>
              <a:buChar char="ü"/>
            </a:pPr>
            <a:r>
              <a:rPr lang="en-GB" b="1" i="1" dirty="0">
                <a:latin typeface="Arial Narrow" pitchFamily="34" charset="0"/>
              </a:rPr>
              <a:t>CO</a:t>
            </a:r>
            <a:r>
              <a:rPr lang="en-GB" b="1" i="1" baseline="-25000" dirty="0">
                <a:latin typeface="Arial Narrow" pitchFamily="34" charset="0"/>
              </a:rPr>
              <a:t>2</a:t>
            </a:r>
            <a:r>
              <a:rPr lang="en-GB" b="1" i="1" dirty="0">
                <a:latin typeface="Arial Narrow" pitchFamily="34" charset="0"/>
              </a:rPr>
              <a:t> only</a:t>
            </a:r>
          </a:p>
          <a:p>
            <a:pPr marL="800100" lvl="1" eaLnBrk="1" hangingPunct="1">
              <a:buFont typeface="Wingdings" panose="05000000000000000000" pitchFamily="2" charset="2"/>
              <a:buChar char="ü"/>
            </a:pPr>
            <a:r>
              <a:rPr lang="en-GB" b="1" i="1" dirty="0">
                <a:latin typeface="Arial Narrow" pitchFamily="34" charset="0"/>
              </a:rPr>
              <a:t> used as a check for Sectoral Approach</a:t>
            </a:r>
            <a:endParaRPr lang="en-GB" i="1" dirty="0"/>
          </a:p>
        </p:txBody>
      </p:sp>
      <p:sp>
        <p:nvSpPr>
          <p:cNvPr id="5" name="Rounded Rectangle 4"/>
          <p:cNvSpPr/>
          <p:nvPr/>
        </p:nvSpPr>
        <p:spPr>
          <a:xfrm>
            <a:off x="936067" y="2932187"/>
            <a:ext cx="7730138" cy="758622"/>
          </a:xfrm>
          <a:prstGeom prst="roundRect">
            <a:avLst/>
          </a:prstGeom>
          <a:solidFill>
            <a:srgbClr val="EFD933">
              <a:alpha val="22745"/>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8733641"/>
      </p:ext>
    </p:extLst>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5" y="73094"/>
            <a:ext cx="8707394" cy="857782"/>
          </a:xfrm>
        </p:spPr>
        <p:txBody>
          <a:bodyPr/>
          <a:lstStyle/>
          <a:p>
            <a:r>
              <a:rPr lang="en-GB" dirty="0">
                <a:effectLst>
                  <a:outerShdw blurRad="38100" dist="38100" dir="2700000" algn="tl">
                    <a:srgbClr val="000000">
                      <a:alpha val="43137"/>
                    </a:srgbClr>
                  </a:outerShdw>
                </a:effectLst>
                <a:latin typeface="Arial Narrow" pitchFamily="34" charset="0"/>
              </a:rPr>
              <a:t>Excluded Carbon/Non-Energy Use of Fuels</a:t>
            </a:r>
            <a:endParaRPr lang="en-GB"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501107" y="1048204"/>
            <a:ext cx="7614564" cy="5206435"/>
          </a:xfrm>
          <a:prstGeom prst="rect">
            <a:avLst/>
          </a:prstGeom>
        </p:spPr>
      </p:pic>
    </p:spTree>
    <p:extLst>
      <p:ext uri="{BB962C8B-B14F-4D97-AF65-F5344CB8AC3E}">
        <p14:creationId xmlns:p14="http://schemas.microsoft.com/office/powerpoint/2010/main" val="1086061049"/>
      </p:ext>
    </p:extLst>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38770" y="89372"/>
            <a:ext cx="7918450" cy="684984"/>
          </a:xfrm>
        </p:spPr>
        <p:txBody>
          <a:bodyPr/>
          <a:lstStyle/>
          <a:p>
            <a:pPr eaLnBrk="1" hangingPunct="1"/>
            <a:r>
              <a:rPr lang="en-GB" dirty="0">
                <a:effectLst>
                  <a:outerShdw blurRad="38100" dist="38100" dir="2700000" algn="tl">
                    <a:srgbClr val="000000">
                      <a:alpha val="43137"/>
                    </a:srgbClr>
                  </a:outerShdw>
                </a:effectLst>
                <a:latin typeface="Arial Narrow" pitchFamily="34" charset="0"/>
              </a:rPr>
              <a:t>1B. Fugitive Emissions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356"/>
            <a:ext cx="9143999" cy="6083644"/>
          </a:xfrm>
          <a:prstGeom prst="rect">
            <a:avLst/>
          </a:prstGeom>
        </p:spPr>
      </p:pic>
    </p:spTree>
    <p:extLst>
      <p:ext uri="{BB962C8B-B14F-4D97-AF65-F5344CB8AC3E}">
        <p14:creationId xmlns:p14="http://schemas.microsoft.com/office/powerpoint/2010/main" val="75603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Arial Narrow" panose="020B0606020202030204" pitchFamily="34" charset="0"/>
              </a:rPr>
              <a:t>1B. Fugitive Emissions</a:t>
            </a:r>
          </a:p>
        </p:txBody>
      </p:sp>
      <p:sp>
        <p:nvSpPr>
          <p:cNvPr id="4" name="Content Placeholder 3"/>
          <p:cNvSpPr>
            <a:spLocks noGrp="1"/>
          </p:cNvSpPr>
          <p:nvPr>
            <p:ph sz="half" idx="2"/>
          </p:nvPr>
        </p:nvSpPr>
        <p:spPr>
          <a:xfrm>
            <a:off x="707368" y="1281023"/>
            <a:ext cx="7601364" cy="4525963"/>
          </a:xfrm>
        </p:spPr>
        <p:txBody>
          <a:bodyPr/>
          <a:lstStyle/>
          <a:p>
            <a:pPr marL="0" indent="0" algn="just">
              <a:spcBef>
                <a:spcPts val="0"/>
              </a:spcBef>
              <a:buNone/>
            </a:pPr>
            <a:r>
              <a:rPr lang="en-GB" sz="2000" b="1" i="1" dirty="0">
                <a:solidFill>
                  <a:srgbClr val="EE8434"/>
                </a:solidFill>
                <a:latin typeface="Arial Narrow" panose="020B0606020202030204" pitchFamily="34" charset="0"/>
              </a:rPr>
              <a:t>Fugitive emissions</a:t>
            </a:r>
            <a:r>
              <a:rPr lang="en-GB" sz="2000" b="1" dirty="0">
                <a:latin typeface="Arial Narrow" panose="020B0606020202030204" pitchFamily="34" charset="0"/>
              </a:rPr>
              <a:t> are emissions of gases or vapour from equipment due to leaks and other unintended or irregular releases of gases, mostly from activities associated with the production and distribution of fossil fuels. It includes </a:t>
            </a:r>
            <a:r>
              <a:rPr lang="en-GB" sz="2000" b="1">
                <a:latin typeface="Arial Narrow" panose="020B0606020202030204" pitchFamily="34" charset="0"/>
              </a:rPr>
              <a:t>leaks from </a:t>
            </a:r>
            <a:r>
              <a:rPr lang="en-GB" sz="2000" b="1" dirty="0">
                <a:latin typeface="Arial Narrow" panose="020B0606020202030204" pitchFamily="34" charset="0"/>
              </a:rPr>
              <a:t>pressurised equipment, evaporation and displacement of vapour, and accidental releases</a:t>
            </a:r>
          </a:p>
          <a:p>
            <a:pPr marL="0" indent="0" algn="just">
              <a:spcBef>
                <a:spcPts val="0"/>
              </a:spcBef>
              <a:buNone/>
            </a:pPr>
            <a:endParaRPr lang="en-GB" sz="2000" b="1" dirty="0">
              <a:latin typeface="Arial Narrow" panose="020B0606020202030204" pitchFamily="34" charset="0"/>
            </a:endParaRPr>
          </a:p>
          <a:p>
            <a:pPr algn="just">
              <a:spcBef>
                <a:spcPts val="0"/>
              </a:spcBef>
              <a:buFont typeface="Courier New" panose="02070309020205020404" pitchFamily="49" charset="0"/>
              <a:buChar char="o"/>
            </a:pPr>
            <a:r>
              <a:rPr lang="en-GB" sz="2000" b="1" dirty="0">
                <a:latin typeface="Arial Narrow" panose="020B0606020202030204" pitchFamily="34" charset="0"/>
              </a:rPr>
              <a:t>Significant CH</a:t>
            </a:r>
            <a:r>
              <a:rPr lang="en-GB" sz="1600" b="1" dirty="0">
                <a:latin typeface="Arial Narrow" panose="020B0606020202030204" pitchFamily="34" charset="0"/>
              </a:rPr>
              <a:t>4</a:t>
            </a:r>
            <a:r>
              <a:rPr lang="en-GB" sz="2000" b="1" dirty="0">
                <a:latin typeface="Arial Narrow" panose="020B0606020202030204" pitchFamily="34" charset="0"/>
              </a:rPr>
              <a:t> emissions from:</a:t>
            </a:r>
          </a:p>
          <a:p>
            <a:pPr marL="685800" lvl="1" algn="just">
              <a:spcBef>
                <a:spcPts val="0"/>
              </a:spcBef>
              <a:buFont typeface="Arial" panose="020B0604020202020204" pitchFamily="34" charset="0"/>
              <a:buChar char="•"/>
            </a:pPr>
            <a:r>
              <a:rPr lang="en-GB" sz="1800" dirty="0">
                <a:solidFill>
                  <a:srgbClr val="5492CD"/>
                </a:solidFill>
                <a:latin typeface="Arial Narrow" panose="020B0606020202030204" pitchFamily="34" charset="0"/>
              </a:rPr>
              <a:t>Coal mines</a:t>
            </a:r>
          </a:p>
          <a:p>
            <a:pPr marL="685800" lvl="1" algn="just">
              <a:spcBef>
                <a:spcPts val="0"/>
              </a:spcBef>
              <a:buFont typeface="Arial" panose="020B0604020202020204" pitchFamily="34" charset="0"/>
              <a:buChar char="•"/>
            </a:pPr>
            <a:r>
              <a:rPr lang="en-GB" sz="1800" dirty="0">
                <a:solidFill>
                  <a:srgbClr val="5492CD"/>
                </a:solidFill>
                <a:latin typeface="Arial Narrow" panose="020B0606020202030204" pitchFamily="34" charset="0"/>
              </a:rPr>
              <a:t>Refinery leaks</a:t>
            </a:r>
          </a:p>
          <a:p>
            <a:pPr marL="685800" lvl="1" algn="just">
              <a:spcBef>
                <a:spcPts val="0"/>
              </a:spcBef>
              <a:buFont typeface="Arial" panose="020B0604020202020204" pitchFamily="34" charset="0"/>
              <a:buChar char="•"/>
            </a:pPr>
            <a:r>
              <a:rPr lang="en-GB" sz="1800" dirty="0">
                <a:solidFill>
                  <a:srgbClr val="5492CD"/>
                </a:solidFill>
                <a:latin typeface="Arial Narrow" panose="020B0606020202030204" pitchFamily="34" charset="0"/>
              </a:rPr>
              <a:t>Gas distribution pipelines</a:t>
            </a:r>
          </a:p>
          <a:p>
            <a:pPr marL="0" indent="0" algn="just">
              <a:spcBef>
                <a:spcPts val="0"/>
              </a:spcBef>
              <a:buNone/>
            </a:pPr>
            <a:endParaRPr lang="en-GB" sz="2000" b="1" dirty="0">
              <a:latin typeface="Arial Narrow" panose="020B0606020202030204" pitchFamily="34" charset="0"/>
            </a:endParaRPr>
          </a:p>
          <a:p>
            <a:pPr algn="just">
              <a:spcBef>
                <a:spcPts val="0"/>
              </a:spcBef>
              <a:buFont typeface="Courier New" panose="02070309020205020404" pitchFamily="49" charset="0"/>
              <a:buChar char="o"/>
            </a:pPr>
            <a:r>
              <a:rPr lang="en-GB" sz="2000" b="1" dirty="0">
                <a:latin typeface="Arial Narrow" panose="020B0606020202030204" pitchFamily="34" charset="0"/>
              </a:rPr>
              <a:t>Simple Emission Factor methods at Tier 1. Higher Tiers need more details on technologies and age of plant/mines etc.</a:t>
            </a:r>
          </a:p>
          <a:p>
            <a:endParaRPr lang="en-GB" sz="1200" dirty="0"/>
          </a:p>
        </p:txBody>
      </p:sp>
    </p:spTree>
    <p:extLst>
      <p:ext uri="{BB962C8B-B14F-4D97-AF65-F5344CB8AC3E}">
        <p14:creationId xmlns:p14="http://schemas.microsoft.com/office/powerpoint/2010/main" val="472331223"/>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Arial Narrow" panose="020B0606020202030204" pitchFamily="34" charset="0"/>
              </a:rPr>
              <a:t>Energy Sector: Scope</a:t>
            </a:r>
          </a:p>
        </p:txBody>
      </p:sp>
      <p:sp>
        <p:nvSpPr>
          <p:cNvPr id="3" name="Content Placeholder 2"/>
          <p:cNvSpPr>
            <a:spLocks noGrp="1"/>
          </p:cNvSpPr>
          <p:nvPr>
            <p:ph idx="1"/>
          </p:nvPr>
        </p:nvSpPr>
        <p:spPr>
          <a:xfrm>
            <a:off x="648066" y="1362807"/>
            <a:ext cx="7985979" cy="4783015"/>
          </a:xfrm>
        </p:spPr>
        <p:txBody>
          <a:bodyPr/>
          <a:lstStyle/>
          <a:p>
            <a:pPr marL="514350" indent="-514350">
              <a:buFontTx/>
              <a:buAutoNum type="arabicPeriod"/>
            </a:pPr>
            <a:r>
              <a:rPr lang="en-GB" altLang="ja-JP" b="1" dirty="0">
                <a:latin typeface="Arial Narrow" panose="020B0606020202030204" pitchFamily="34" charset="0"/>
              </a:rPr>
              <a:t>Exploration and exploitation of primary energy sources</a:t>
            </a:r>
          </a:p>
          <a:p>
            <a:pPr marL="514350" indent="-514350">
              <a:buFontTx/>
              <a:buAutoNum type="arabicPeriod"/>
            </a:pPr>
            <a:endParaRPr lang="en-GB" altLang="ja-JP" sz="1800" b="1" dirty="0">
              <a:latin typeface="Arial Narrow" panose="020B0606020202030204" pitchFamily="34" charset="0"/>
            </a:endParaRPr>
          </a:p>
          <a:p>
            <a:pPr marL="514350" indent="-514350">
              <a:buFontTx/>
              <a:buAutoNum type="arabicPeriod"/>
            </a:pPr>
            <a:r>
              <a:rPr lang="en-GB" altLang="ja-JP" b="1" dirty="0">
                <a:latin typeface="Arial Narrow" panose="020B0606020202030204" pitchFamily="34" charset="0"/>
              </a:rPr>
              <a:t>Conversion of primary energy sources into more useable energy forms in refineries and power plants</a:t>
            </a:r>
          </a:p>
          <a:p>
            <a:pPr marL="514350" indent="-514350">
              <a:buFontTx/>
              <a:buAutoNum type="arabicPeriod"/>
            </a:pPr>
            <a:endParaRPr lang="en-GB" altLang="ja-JP" sz="1800" b="1" dirty="0">
              <a:latin typeface="Arial Narrow" panose="020B0606020202030204" pitchFamily="34" charset="0"/>
            </a:endParaRPr>
          </a:p>
          <a:p>
            <a:pPr marL="514350" indent="-514350">
              <a:buFontTx/>
              <a:buAutoNum type="arabicPeriod"/>
            </a:pPr>
            <a:r>
              <a:rPr lang="en-GB" altLang="ja-JP" b="1" dirty="0">
                <a:latin typeface="Arial Narrow" panose="020B0606020202030204" pitchFamily="34" charset="0"/>
              </a:rPr>
              <a:t>Transmission and distribution of fuels</a:t>
            </a:r>
          </a:p>
          <a:p>
            <a:pPr marL="514350" indent="-514350">
              <a:buFontTx/>
              <a:buAutoNum type="arabicPeriod"/>
            </a:pPr>
            <a:endParaRPr lang="en-GB" altLang="ja-JP" sz="2000" b="1" dirty="0">
              <a:latin typeface="Arial Narrow" panose="020B0606020202030204" pitchFamily="34" charset="0"/>
            </a:endParaRPr>
          </a:p>
          <a:p>
            <a:pPr marL="514350" indent="-514350">
              <a:buFontTx/>
              <a:buAutoNum type="arabicPeriod"/>
            </a:pPr>
            <a:r>
              <a:rPr lang="en-GB" altLang="ja-JP" b="1" dirty="0">
                <a:latin typeface="Arial Narrow" panose="020B0606020202030204" pitchFamily="34" charset="0"/>
              </a:rPr>
              <a:t>Use of fuels in stationary and mobile applications </a:t>
            </a:r>
            <a:endParaRPr lang="en-GB" b="1" dirty="0">
              <a:solidFill>
                <a:sysClr val="window" lastClr="FFFFFF"/>
              </a:solidFill>
              <a:latin typeface="Arial Narrow" panose="020B0606020202030204" pitchFamily="34" charset="0"/>
            </a:endParaRPr>
          </a:p>
          <a:p>
            <a:pPr marL="0" indent="0">
              <a:buNone/>
            </a:pPr>
            <a:endParaRPr lang="en-GB" dirty="0"/>
          </a:p>
        </p:txBody>
      </p:sp>
    </p:spTree>
    <p:extLst>
      <p:ext uri="{BB962C8B-B14F-4D97-AF65-F5344CB8AC3E}">
        <p14:creationId xmlns:p14="http://schemas.microsoft.com/office/powerpoint/2010/main" val="4236984065"/>
      </p:ext>
    </p:extLst>
  </p:cSld>
  <p:clrMapOvr>
    <a:masterClrMapping/>
  </p:clrMapOvr>
  <p:transition>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851" y="171750"/>
            <a:ext cx="4943046" cy="1008062"/>
          </a:xfrm>
        </p:spPr>
        <p:txBody>
          <a:bodyPr/>
          <a:lstStyle/>
          <a:p>
            <a:r>
              <a:rPr lang="en-GB" dirty="0">
                <a:effectLst>
                  <a:outerShdw blurRad="38100" dist="38100" dir="2700000" algn="tl">
                    <a:srgbClr val="000000">
                      <a:alpha val="43137"/>
                    </a:srgbClr>
                  </a:outerShdw>
                </a:effectLst>
                <a:latin typeface="Arial Narrow" panose="020B0606020202030204" pitchFamily="34" charset="0"/>
              </a:rPr>
              <a:t>Coal Mines</a:t>
            </a:r>
          </a:p>
        </p:txBody>
      </p:sp>
      <p:sp>
        <p:nvSpPr>
          <p:cNvPr id="3" name="Content Placeholder 2"/>
          <p:cNvSpPr>
            <a:spLocks noGrp="1"/>
          </p:cNvSpPr>
          <p:nvPr>
            <p:ph idx="1"/>
          </p:nvPr>
        </p:nvSpPr>
        <p:spPr>
          <a:xfrm>
            <a:off x="593519" y="1311697"/>
            <a:ext cx="8066903" cy="4525963"/>
          </a:xfrm>
        </p:spPr>
        <p:txBody>
          <a:bodyPr/>
          <a:lstStyle/>
          <a:p>
            <a:pPr marL="57150" indent="0" algn="just">
              <a:spcBef>
                <a:spcPts val="0"/>
              </a:spcBef>
              <a:buNone/>
            </a:pPr>
            <a:r>
              <a:rPr lang="en-GB" sz="2000" b="1" dirty="0">
                <a:latin typeface="Arial Narrow" panose="020B0606020202030204" pitchFamily="34" charset="0"/>
              </a:rPr>
              <a:t>CH</a:t>
            </a:r>
            <a:r>
              <a:rPr lang="en-GB" sz="1600" b="1" dirty="0">
                <a:latin typeface="Arial Narrow" panose="020B0606020202030204" pitchFamily="34" charset="0"/>
              </a:rPr>
              <a:t>4</a:t>
            </a:r>
            <a:r>
              <a:rPr lang="en-GB" sz="2000" b="1" dirty="0">
                <a:latin typeface="Arial Narrow" panose="020B0606020202030204" pitchFamily="34" charset="0"/>
              </a:rPr>
              <a:t> is the major GHG emitted from coal mining and handling. CO</a:t>
            </a:r>
            <a:r>
              <a:rPr lang="en-GB" sz="1400" b="1" dirty="0">
                <a:latin typeface="Arial Narrow" panose="020B0606020202030204" pitchFamily="34" charset="0"/>
              </a:rPr>
              <a:t>2</a:t>
            </a:r>
            <a:r>
              <a:rPr lang="en-GB" sz="2000" b="1" dirty="0">
                <a:latin typeface="Arial Narrow" panose="020B0606020202030204" pitchFamily="34" charset="0"/>
              </a:rPr>
              <a:t> may also be present in some coal seams. The major stages for the GHG emissions for both underground and surface coal mines are: </a:t>
            </a:r>
          </a:p>
          <a:p>
            <a:pPr marL="57150" indent="0" algn="just">
              <a:spcBef>
                <a:spcPts val="0"/>
              </a:spcBef>
              <a:buNone/>
            </a:pPr>
            <a:endParaRPr lang="en-GB" sz="1000" b="1" dirty="0">
              <a:latin typeface="Arial Narrow" panose="020B0606020202030204" pitchFamily="34" charset="0"/>
            </a:endParaRPr>
          </a:p>
          <a:p>
            <a:pPr marL="800100" lvl="1" algn="just">
              <a:spcBef>
                <a:spcPts val="0"/>
              </a:spcBef>
              <a:buFont typeface="Arial" panose="020B0604020202020204" pitchFamily="34" charset="0"/>
              <a:buChar char="•"/>
            </a:pPr>
            <a:r>
              <a:rPr lang="en-GB" sz="1600" b="1" dirty="0">
                <a:latin typeface="Arial Narrow" panose="020B0606020202030204" pitchFamily="34" charset="0"/>
              </a:rPr>
              <a:t>Mining emissions - gas liberated by fracturing coal during mining. This may be collected (for safety) and flared or used for energy. Emission can continue after mine closure</a:t>
            </a:r>
          </a:p>
          <a:p>
            <a:pPr marL="628650" lvl="1" indent="-171450" algn="just">
              <a:spcBef>
                <a:spcPts val="0"/>
              </a:spcBef>
              <a:buFont typeface="Arial" panose="020B0604020202020204" pitchFamily="34" charset="0"/>
              <a:buChar char="•"/>
            </a:pPr>
            <a:endParaRPr lang="en-GB" sz="800" b="1" dirty="0">
              <a:latin typeface="Arial Narrow" panose="020B0606020202030204" pitchFamily="34" charset="0"/>
            </a:endParaRPr>
          </a:p>
          <a:p>
            <a:pPr marL="800100" lvl="1" algn="just">
              <a:spcBef>
                <a:spcPts val="0"/>
              </a:spcBef>
              <a:buFont typeface="Arial" panose="020B0604020202020204" pitchFamily="34" charset="0"/>
              <a:buChar char="•"/>
            </a:pPr>
            <a:r>
              <a:rPr lang="en-GB" sz="1600" b="1" dirty="0">
                <a:latin typeface="Arial Narrow" panose="020B0606020202030204" pitchFamily="34" charset="0"/>
              </a:rPr>
              <a:t>Post-mining emissions -  emissions during processing, handling and distribution</a:t>
            </a:r>
          </a:p>
          <a:p>
            <a:pPr marL="628650" lvl="1" indent="-171450" algn="just">
              <a:spcBef>
                <a:spcPts val="0"/>
              </a:spcBef>
              <a:buFont typeface="Arial" panose="020B0604020202020204" pitchFamily="34" charset="0"/>
              <a:buChar char="•"/>
            </a:pPr>
            <a:endParaRPr lang="en-GB" sz="800" b="1" dirty="0">
              <a:latin typeface="Arial Narrow" panose="020B0606020202030204" pitchFamily="34" charset="0"/>
            </a:endParaRPr>
          </a:p>
          <a:p>
            <a:pPr marL="800100" lvl="1" algn="just">
              <a:spcBef>
                <a:spcPts val="0"/>
              </a:spcBef>
              <a:buFont typeface="Arial" panose="020B0604020202020204" pitchFamily="34" charset="0"/>
              <a:buChar char="•"/>
            </a:pPr>
            <a:r>
              <a:rPr lang="en-GB" sz="1600" b="1" dirty="0">
                <a:latin typeface="Arial Narrow" panose="020B0606020202030204" pitchFamily="34" charset="0"/>
              </a:rPr>
              <a:t>Low temperature oxidation - coal slowly oxidises to CO</a:t>
            </a:r>
            <a:r>
              <a:rPr lang="en-GB" sz="1600" b="1" baseline="-25000" dirty="0">
                <a:latin typeface="Arial Narrow" panose="020B0606020202030204" pitchFamily="34" charset="0"/>
              </a:rPr>
              <a:t>2</a:t>
            </a:r>
            <a:r>
              <a:rPr lang="en-GB" sz="1600" b="1" dirty="0">
                <a:latin typeface="Arial Narrow" panose="020B0606020202030204" pitchFamily="34" charset="0"/>
              </a:rPr>
              <a:t> when exposed to the air</a:t>
            </a:r>
          </a:p>
          <a:p>
            <a:pPr marL="628650" lvl="1" indent="-171450" algn="just">
              <a:spcBef>
                <a:spcPts val="0"/>
              </a:spcBef>
              <a:buFont typeface="Arial" panose="020B0604020202020204" pitchFamily="34" charset="0"/>
              <a:buChar char="•"/>
            </a:pPr>
            <a:endParaRPr lang="en-GB" sz="800" b="1" dirty="0">
              <a:latin typeface="Arial Narrow" panose="020B0606020202030204" pitchFamily="34" charset="0"/>
            </a:endParaRPr>
          </a:p>
          <a:p>
            <a:pPr marL="800100" lvl="1" algn="just">
              <a:spcBef>
                <a:spcPts val="0"/>
              </a:spcBef>
              <a:buFont typeface="Arial" panose="020B0604020202020204" pitchFamily="34" charset="0"/>
              <a:buChar char="•"/>
            </a:pPr>
            <a:r>
              <a:rPr lang="en-GB" sz="1600" b="1" dirty="0">
                <a:latin typeface="Arial Narrow" panose="020B0606020202030204" pitchFamily="34" charset="0"/>
              </a:rPr>
              <a:t>Uncontrolled combustion - oxidation may lead  to an active fire in coal storage or exposed coal seams with a rapid CO</a:t>
            </a:r>
            <a:r>
              <a:rPr lang="en-GB" sz="1200" b="1" dirty="0">
                <a:latin typeface="Arial Narrow" panose="020B0606020202030204" pitchFamily="34" charset="0"/>
              </a:rPr>
              <a:t>2</a:t>
            </a:r>
            <a:r>
              <a:rPr lang="en-GB" sz="1600" b="1" dirty="0">
                <a:latin typeface="Arial Narrow" panose="020B0606020202030204" pitchFamily="34" charset="0"/>
              </a:rPr>
              <a:t> formation. This can occur naturally</a:t>
            </a:r>
          </a:p>
          <a:p>
            <a:pPr marL="57150" indent="0" algn="just">
              <a:spcBef>
                <a:spcPts val="0"/>
              </a:spcBef>
              <a:buNone/>
            </a:pPr>
            <a:endParaRPr lang="en-GB" sz="2000" b="1" dirty="0">
              <a:latin typeface="Arial Narrow" panose="020B0606020202030204" pitchFamily="34" charset="0"/>
            </a:endParaRPr>
          </a:p>
          <a:p>
            <a:pPr indent="-285750" algn="just">
              <a:spcBef>
                <a:spcPts val="0"/>
              </a:spcBef>
              <a:buFont typeface="Wingdings" panose="05000000000000000000" pitchFamily="2" charset="2"/>
              <a:buChar char="ü"/>
            </a:pPr>
            <a:r>
              <a:rPr lang="en-GB" sz="2000" b="1" i="1" dirty="0">
                <a:latin typeface="Arial Narrow" panose="020B0606020202030204" pitchFamily="34" charset="0"/>
              </a:rPr>
              <a:t>Simple emission factors are provided for Tier 1, country-specific data is required for better estimates</a:t>
            </a:r>
          </a:p>
          <a:p>
            <a:pPr lvl="1"/>
            <a:endParaRPr lang="en-GB" sz="2000" dirty="0"/>
          </a:p>
        </p:txBody>
      </p:sp>
    </p:spTree>
    <p:extLst>
      <p:ext uri="{BB962C8B-B14F-4D97-AF65-F5344CB8AC3E}">
        <p14:creationId xmlns:p14="http://schemas.microsoft.com/office/powerpoint/2010/main" val="290921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88" y="94502"/>
            <a:ext cx="7918450" cy="1008062"/>
          </a:xfrm>
        </p:spPr>
        <p:txBody>
          <a:bodyPr/>
          <a:lstStyle/>
          <a:p>
            <a:r>
              <a:rPr lang="en-GB" dirty="0">
                <a:effectLst>
                  <a:outerShdw blurRad="38100" dist="38100" dir="2700000" algn="tl">
                    <a:srgbClr val="000000">
                      <a:alpha val="43137"/>
                    </a:srgbClr>
                  </a:outerShdw>
                </a:effectLst>
                <a:latin typeface="Arial Narrow" panose="020B0606020202030204" pitchFamily="34" charset="0"/>
              </a:rPr>
              <a:t>Oil and Gas</a:t>
            </a:r>
          </a:p>
        </p:txBody>
      </p:sp>
      <p:sp>
        <p:nvSpPr>
          <p:cNvPr id="3" name="Content Placeholder 2"/>
          <p:cNvSpPr>
            <a:spLocks noGrp="1"/>
          </p:cNvSpPr>
          <p:nvPr>
            <p:ph idx="1"/>
          </p:nvPr>
        </p:nvSpPr>
        <p:spPr>
          <a:xfrm>
            <a:off x="600287" y="1171575"/>
            <a:ext cx="7805159" cy="5019913"/>
          </a:xfrm>
        </p:spPr>
        <p:txBody>
          <a:bodyPr/>
          <a:lstStyle/>
          <a:p>
            <a:pPr algn="just">
              <a:buFont typeface="Courier New" panose="02070309020205020404" pitchFamily="49" charset="0"/>
              <a:buChar char="o"/>
            </a:pPr>
            <a:r>
              <a:rPr lang="en-GB" sz="2400" b="1" dirty="0">
                <a:latin typeface="Arial Narrow" panose="020B0606020202030204" pitchFamily="34" charset="0"/>
              </a:rPr>
              <a:t>Oil &amp; Gas fugitive emissions include all emissions from oil and gas systems </a:t>
            </a:r>
            <a:r>
              <a:rPr lang="en-GB" sz="2400" b="1" u="sng" dirty="0">
                <a:latin typeface="Arial Narrow" panose="020B0606020202030204" pitchFamily="34" charset="0"/>
              </a:rPr>
              <a:t>except</a:t>
            </a:r>
            <a:r>
              <a:rPr lang="en-GB" sz="2400" b="1" dirty="0">
                <a:latin typeface="Arial Narrow" panose="020B0606020202030204" pitchFamily="34" charset="0"/>
              </a:rPr>
              <a:t> those for the use of oil and gas for energy purpose or as a feedstock</a:t>
            </a:r>
          </a:p>
          <a:p>
            <a:pPr algn="just">
              <a:buFont typeface="Courier New" panose="02070309020205020404" pitchFamily="49" charset="0"/>
              <a:buChar char="o"/>
            </a:pPr>
            <a:endParaRPr lang="en-GB" sz="1200" b="1" dirty="0">
              <a:latin typeface="Arial Narrow" panose="020B0606020202030204" pitchFamily="34" charset="0"/>
            </a:endParaRPr>
          </a:p>
          <a:p>
            <a:pPr algn="just">
              <a:buFont typeface="Courier New" panose="02070309020205020404" pitchFamily="49" charset="0"/>
              <a:buChar char="o"/>
            </a:pPr>
            <a:r>
              <a:rPr lang="en-GB" sz="2400" b="1" dirty="0">
                <a:latin typeface="Arial Narrow" panose="020B0606020202030204" pitchFamily="34" charset="0"/>
              </a:rPr>
              <a:t>It covers everything from an oil well to a consumer:</a:t>
            </a:r>
          </a:p>
          <a:p>
            <a:pPr lvl="1" algn="just">
              <a:buFont typeface="Arial" panose="020B0604020202020204" pitchFamily="34" charset="0"/>
              <a:buChar char="•"/>
            </a:pPr>
            <a:r>
              <a:rPr lang="en-GB" sz="2000" b="1" dirty="0">
                <a:latin typeface="Arial Narrow" panose="020B0606020202030204" pitchFamily="34" charset="0"/>
              </a:rPr>
              <a:t>Exploration and Production</a:t>
            </a:r>
          </a:p>
          <a:p>
            <a:pPr lvl="1" algn="just">
              <a:buFont typeface="Arial" panose="020B0604020202020204" pitchFamily="34" charset="0"/>
              <a:buChar char="•"/>
            </a:pPr>
            <a:r>
              <a:rPr lang="en-GB" sz="2000" b="1" dirty="0">
                <a:latin typeface="Arial Narrow" panose="020B0606020202030204" pitchFamily="34" charset="0"/>
              </a:rPr>
              <a:t>Processing and Refining</a:t>
            </a:r>
          </a:p>
          <a:p>
            <a:pPr lvl="1" algn="just">
              <a:buFont typeface="Arial" panose="020B0604020202020204" pitchFamily="34" charset="0"/>
              <a:buChar char="•"/>
            </a:pPr>
            <a:r>
              <a:rPr lang="en-GB" sz="2000" b="1" dirty="0">
                <a:latin typeface="Arial Narrow" panose="020B0606020202030204" pitchFamily="34" charset="0"/>
              </a:rPr>
              <a:t>Distribution and Delivery</a:t>
            </a:r>
          </a:p>
          <a:p>
            <a:pPr marL="457200" lvl="1" indent="0" algn="just">
              <a:buNone/>
            </a:pPr>
            <a:endParaRPr lang="en-GB" sz="1200" b="1" dirty="0">
              <a:latin typeface="Arial Narrow" panose="020B0606020202030204" pitchFamily="34" charset="0"/>
            </a:endParaRPr>
          </a:p>
          <a:p>
            <a:pPr algn="just">
              <a:buFont typeface="Courier New" panose="02070309020205020404" pitchFamily="49" charset="0"/>
              <a:buChar char="o"/>
            </a:pPr>
            <a:r>
              <a:rPr lang="en-GB" sz="2400" b="1" dirty="0">
                <a:latin typeface="Arial Narrow" panose="020B0606020202030204" pitchFamily="34" charset="0"/>
              </a:rPr>
              <a:t>Includes equipment leaks, evaporation loses, venting, flaring and accidental releases</a:t>
            </a:r>
          </a:p>
        </p:txBody>
      </p:sp>
    </p:spTree>
    <p:extLst>
      <p:ext uri="{BB962C8B-B14F-4D97-AF65-F5344CB8AC3E}">
        <p14:creationId xmlns:p14="http://schemas.microsoft.com/office/powerpoint/2010/main" val="198081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latin typeface="Arial Narrow" panose="020B0606020202030204" pitchFamily="34" charset="0"/>
              </a:rPr>
              <a:t>Oil and Gas. Fugitive GHGs</a:t>
            </a:r>
          </a:p>
        </p:txBody>
      </p:sp>
      <p:sp>
        <p:nvSpPr>
          <p:cNvPr id="3" name="Content Placeholder 2"/>
          <p:cNvSpPr>
            <a:spLocks noGrp="1"/>
          </p:cNvSpPr>
          <p:nvPr>
            <p:ph idx="1"/>
          </p:nvPr>
        </p:nvSpPr>
        <p:spPr>
          <a:xfrm>
            <a:off x="614042" y="1285219"/>
            <a:ext cx="7822592" cy="4525963"/>
          </a:xfrm>
        </p:spPr>
        <p:txBody>
          <a:bodyPr/>
          <a:lstStyle/>
          <a:p>
            <a:pPr algn="just">
              <a:spcBef>
                <a:spcPts val="1200"/>
              </a:spcBef>
              <a:buFont typeface="Arial" panose="020B0604020202020204" pitchFamily="34" charset="0"/>
              <a:buChar char="•"/>
            </a:pPr>
            <a:r>
              <a:rPr lang="en-GB" sz="2400" b="1" dirty="0">
                <a:latin typeface="Arial Narrow" panose="020B0606020202030204" pitchFamily="34" charset="0"/>
              </a:rPr>
              <a:t>CO</a:t>
            </a:r>
            <a:r>
              <a:rPr lang="en-GB" sz="2400" b="1" baseline="-25000" dirty="0">
                <a:latin typeface="Arial Narrow" panose="020B0606020202030204" pitchFamily="34" charset="0"/>
              </a:rPr>
              <a:t>2</a:t>
            </a:r>
            <a:r>
              <a:rPr lang="en-GB" sz="2400" b="1" dirty="0">
                <a:latin typeface="Arial Narrow" panose="020B0606020202030204" pitchFamily="34" charset="0"/>
              </a:rPr>
              <a:t> may be contained in the oil or gas as extracted from the reservoir </a:t>
            </a:r>
          </a:p>
          <a:p>
            <a:pPr algn="just">
              <a:spcBef>
                <a:spcPts val="1200"/>
              </a:spcBef>
              <a:buFont typeface="Arial" panose="020B0604020202020204" pitchFamily="34" charset="0"/>
              <a:buChar char="•"/>
            </a:pPr>
            <a:r>
              <a:rPr lang="en-GB" sz="2400" b="1" dirty="0">
                <a:latin typeface="Arial Narrow" panose="020B0606020202030204" pitchFamily="34" charset="0"/>
              </a:rPr>
              <a:t>CH</a:t>
            </a:r>
            <a:r>
              <a:rPr lang="en-GB" sz="2400" b="1" baseline="-25000" dirty="0">
                <a:latin typeface="Arial Narrow" panose="020B0606020202030204" pitchFamily="34" charset="0"/>
              </a:rPr>
              <a:t>4</a:t>
            </a:r>
            <a:r>
              <a:rPr lang="en-GB" sz="2400" b="1" dirty="0">
                <a:latin typeface="Arial Narrow" panose="020B0606020202030204" pitchFamily="34" charset="0"/>
              </a:rPr>
              <a:t> can be released directly </a:t>
            </a:r>
            <a:r>
              <a:rPr lang="en-GB" sz="2400" dirty="0">
                <a:latin typeface="Arial Narrow" panose="020B0606020202030204" pitchFamily="34" charset="0"/>
              </a:rPr>
              <a:t>(e.g. leaks of natural gas) </a:t>
            </a:r>
          </a:p>
          <a:p>
            <a:pPr algn="just">
              <a:spcBef>
                <a:spcPts val="1200"/>
              </a:spcBef>
              <a:buFont typeface="Arial" panose="020B0604020202020204" pitchFamily="34" charset="0"/>
              <a:buChar char="•"/>
            </a:pPr>
            <a:r>
              <a:rPr lang="en-GB" sz="2400" b="1" dirty="0">
                <a:latin typeface="Arial Narrow" panose="020B0606020202030204" pitchFamily="34" charset="0"/>
              </a:rPr>
              <a:t>CO</a:t>
            </a:r>
            <a:r>
              <a:rPr lang="en-GB" sz="2400" b="1" baseline="-25000" dirty="0">
                <a:latin typeface="Arial Narrow" panose="020B0606020202030204" pitchFamily="34" charset="0"/>
              </a:rPr>
              <a:t>2</a:t>
            </a:r>
            <a:r>
              <a:rPr lang="en-GB" sz="2400" b="1" dirty="0">
                <a:latin typeface="Arial Narrow" panose="020B0606020202030204" pitchFamily="34" charset="0"/>
              </a:rPr>
              <a:t>, CH</a:t>
            </a:r>
            <a:r>
              <a:rPr lang="en-GB" sz="2400" b="1" baseline="-25000" dirty="0">
                <a:latin typeface="Arial Narrow" panose="020B0606020202030204" pitchFamily="34" charset="0"/>
              </a:rPr>
              <a:t>4</a:t>
            </a:r>
            <a:r>
              <a:rPr lang="en-GB" sz="2400" b="1" dirty="0">
                <a:latin typeface="Arial Narrow" panose="020B0606020202030204" pitchFamily="34" charset="0"/>
              </a:rPr>
              <a:t> and N</a:t>
            </a:r>
            <a:r>
              <a:rPr lang="en-GB" sz="2400" b="1" baseline="-25000" dirty="0">
                <a:latin typeface="Arial Narrow" panose="020B0606020202030204" pitchFamily="34" charset="0"/>
              </a:rPr>
              <a:t>2</a:t>
            </a:r>
            <a:r>
              <a:rPr lang="en-GB" sz="2400" b="1" dirty="0">
                <a:latin typeface="Arial Narrow" panose="020B0606020202030204" pitchFamily="34" charset="0"/>
              </a:rPr>
              <a:t>O can also be formed in non-useful energy combustion </a:t>
            </a:r>
            <a:r>
              <a:rPr lang="en-GB" sz="2400" dirty="0">
                <a:latin typeface="Arial Narrow" panose="020B0606020202030204" pitchFamily="34" charset="0"/>
              </a:rPr>
              <a:t>(e.g. flaring)</a:t>
            </a:r>
          </a:p>
          <a:p>
            <a:pPr algn="just">
              <a:spcBef>
                <a:spcPts val="1200"/>
              </a:spcBef>
              <a:buFont typeface="Arial" panose="020B0604020202020204" pitchFamily="34" charset="0"/>
              <a:buChar char="•"/>
            </a:pPr>
            <a:r>
              <a:rPr lang="en-GB" sz="2400" b="1" dirty="0">
                <a:latin typeface="Arial Narrow" panose="020B0606020202030204" pitchFamily="34" charset="0"/>
              </a:rPr>
              <a:t>General Tier 1 EFs</a:t>
            </a:r>
            <a:r>
              <a:rPr lang="en-GB" sz="2400" dirty="0">
                <a:latin typeface="Arial Narrow" panose="020B0606020202030204" pitchFamily="34" charset="0"/>
              </a:rPr>
              <a:t> (for developing and developed countries)</a:t>
            </a:r>
            <a:r>
              <a:rPr lang="en-GB" sz="2400" b="1" dirty="0">
                <a:latin typeface="Arial Narrow" panose="020B0606020202030204" pitchFamily="34" charset="0"/>
              </a:rPr>
              <a:t> are available </a:t>
            </a:r>
          </a:p>
          <a:p>
            <a:pPr algn="just">
              <a:spcBef>
                <a:spcPts val="1200"/>
              </a:spcBef>
              <a:buFont typeface="Arial" panose="020B0604020202020204" pitchFamily="34" charset="0"/>
              <a:buChar char="•"/>
            </a:pPr>
            <a:r>
              <a:rPr lang="en-GB" sz="2400" b="1" dirty="0">
                <a:latin typeface="Arial Narrow" panose="020B0606020202030204" pitchFamily="34" charset="0"/>
              </a:rPr>
              <a:t>At higher tiers detailed knowledge of the system is needed. Country-specific EFs will need to be developed based on measurements</a:t>
            </a:r>
          </a:p>
        </p:txBody>
      </p:sp>
    </p:spTree>
    <p:extLst>
      <p:ext uri="{BB962C8B-B14F-4D97-AF65-F5344CB8AC3E}">
        <p14:creationId xmlns:p14="http://schemas.microsoft.com/office/powerpoint/2010/main" val="158020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48441"/>
            <a:ext cx="7918450" cy="1008062"/>
          </a:xfrm>
        </p:spPr>
        <p:txBody>
          <a:bodyPr/>
          <a:lstStyle/>
          <a:p>
            <a:r>
              <a:rPr lang="en-GB" dirty="0">
                <a:effectLst>
                  <a:outerShdw blurRad="38100" dist="38100" dir="2700000" algn="tl">
                    <a:srgbClr val="000000">
                      <a:alpha val="43137"/>
                    </a:srgbClr>
                  </a:outerShdw>
                </a:effectLst>
                <a:latin typeface="Arial Narrow" panose="020B0606020202030204" pitchFamily="34" charset="0"/>
              </a:rPr>
              <a:t>Oil and Gas. AD and EFs</a:t>
            </a:r>
            <a:endParaRPr lang="en-GB" dirty="0"/>
          </a:p>
        </p:txBody>
      </p:sp>
      <p:sp>
        <p:nvSpPr>
          <p:cNvPr id="3" name="Content Placeholder 2"/>
          <p:cNvSpPr>
            <a:spLocks noGrp="1"/>
          </p:cNvSpPr>
          <p:nvPr>
            <p:ph idx="1"/>
          </p:nvPr>
        </p:nvSpPr>
        <p:spPr>
          <a:xfrm>
            <a:off x="731238" y="965887"/>
            <a:ext cx="7893778" cy="5434913"/>
          </a:xfrm>
        </p:spPr>
        <p:txBody>
          <a:bodyPr/>
          <a:lstStyle/>
          <a:p>
            <a:pPr marL="0" indent="0">
              <a:buNone/>
            </a:pPr>
            <a:r>
              <a:rPr lang="en-GB" b="1" u="sng" dirty="0">
                <a:solidFill>
                  <a:srgbClr val="EE8434"/>
                </a:solidFill>
                <a:effectLst>
                  <a:outerShdw blurRad="38100" dist="38100" dir="2700000" algn="tl">
                    <a:srgbClr val="000000">
                      <a:alpha val="43137"/>
                    </a:srgbClr>
                  </a:outerShdw>
                </a:effectLst>
                <a:latin typeface="Arial Narrow" panose="020B0606020202030204" pitchFamily="34" charset="0"/>
              </a:rPr>
              <a:t>Tier 1:</a:t>
            </a:r>
          </a:p>
          <a:p>
            <a:pPr algn="just">
              <a:buFont typeface="Arial" panose="020B0604020202020204" pitchFamily="34" charset="0"/>
              <a:buChar char="•"/>
            </a:pPr>
            <a:r>
              <a:rPr lang="en-GB" sz="2400" b="1" dirty="0">
                <a:latin typeface="Arial Narrow" panose="020B0606020202030204" pitchFamily="34" charset="0"/>
              </a:rPr>
              <a:t>The available Tier 1 default EFs are presented in the 2006 IPCC Guidelines. All of the presented EFs are expressed in units of mass emissions per unit volume of oil or gas throughput </a:t>
            </a:r>
          </a:p>
          <a:p>
            <a:pPr algn="just">
              <a:buFont typeface="Arial" panose="020B0604020202020204" pitchFamily="34" charset="0"/>
              <a:buChar char="•"/>
            </a:pPr>
            <a:endParaRPr lang="en-GB" sz="1000" b="1" dirty="0">
              <a:latin typeface="Arial Narrow" panose="020B0606020202030204" pitchFamily="34" charset="0"/>
            </a:endParaRPr>
          </a:p>
          <a:p>
            <a:pPr algn="just">
              <a:buFont typeface="Arial" panose="020B0604020202020204" pitchFamily="34" charset="0"/>
              <a:buChar char="•"/>
            </a:pPr>
            <a:r>
              <a:rPr lang="en-GB" sz="2400" b="1" dirty="0">
                <a:latin typeface="Arial Narrow" panose="020B0606020202030204" pitchFamily="34" charset="0"/>
              </a:rPr>
              <a:t>While some types of fugitive emissions correlate poorly with, or are unrelated to, throughput on an individual source basis (e.g., fugitive equipment leaks), the correlations with throughput become more reasonable when large populations of sources are considered </a:t>
            </a:r>
          </a:p>
          <a:p>
            <a:pPr algn="just">
              <a:buFont typeface="Arial" panose="020B0604020202020204" pitchFamily="34" charset="0"/>
              <a:buChar char="•"/>
            </a:pPr>
            <a:endParaRPr lang="en-GB" sz="1000" b="1" dirty="0">
              <a:latin typeface="Arial Narrow" panose="020B0606020202030204" pitchFamily="34" charset="0"/>
            </a:endParaRPr>
          </a:p>
          <a:p>
            <a:pPr algn="just">
              <a:buFont typeface="Arial" panose="020B0604020202020204" pitchFamily="34" charset="0"/>
              <a:buChar char="•"/>
            </a:pPr>
            <a:r>
              <a:rPr lang="en-GB" sz="2400" b="1" dirty="0">
                <a:latin typeface="Arial Narrow" panose="020B0606020202030204" pitchFamily="34" charset="0"/>
              </a:rPr>
              <a:t>Furthermore, throughput statistics are the most consistently available AD for use in Tier 1 calculations</a:t>
            </a:r>
            <a:r>
              <a:rPr lang="en-GB" sz="2400" dirty="0">
                <a:latin typeface="Arial Narrow" panose="020B0606020202030204" pitchFamily="34" charset="0"/>
              </a:rPr>
              <a:t> </a:t>
            </a:r>
          </a:p>
        </p:txBody>
      </p:sp>
    </p:spTree>
    <p:extLst>
      <p:ext uri="{BB962C8B-B14F-4D97-AF65-F5344CB8AC3E}">
        <p14:creationId xmlns:p14="http://schemas.microsoft.com/office/powerpoint/2010/main" val="1085423406"/>
      </p:ext>
    </p:extLst>
  </p:cSld>
  <p:clrMapOvr>
    <a:masterClrMapping/>
  </p:clrMapOvr>
  <p:transition>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13" y="130562"/>
            <a:ext cx="8617122" cy="1008062"/>
          </a:xfrm>
        </p:spPr>
        <p:txBody>
          <a:bodyPr/>
          <a:lstStyle/>
          <a:p>
            <a:r>
              <a:rPr lang="en-GB" dirty="0">
                <a:effectLst>
                  <a:outerShdw blurRad="38100" dist="38100" dir="2700000" algn="tl">
                    <a:srgbClr val="000000">
                      <a:alpha val="43137"/>
                    </a:srgbClr>
                  </a:outerShdw>
                </a:effectLst>
                <a:latin typeface="Arial Narrow" panose="020B0606020202030204" pitchFamily="34" charset="0"/>
              </a:rPr>
              <a:t>Oil and Gas. Default EFs </a:t>
            </a:r>
          </a:p>
        </p:txBody>
      </p:sp>
      <p:pic>
        <p:nvPicPr>
          <p:cNvPr id="4" name="Picture 3"/>
          <p:cNvPicPr>
            <a:picLocks noChangeAspect="1"/>
          </p:cNvPicPr>
          <p:nvPr/>
        </p:nvPicPr>
        <p:blipFill>
          <a:blip r:embed="rId2"/>
          <a:stretch>
            <a:fillRect/>
          </a:stretch>
        </p:blipFill>
        <p:spPr>
          <a:xfrm>
            <a:off x="3384" y="1308000"/>
            <a:ext cx="9140616" cy="4697384"/>
          </a:xfrm>
          <a:prstGeom prst="rect">
            <a:avLst/>
          </a:prstGeom>
        </p:spPr>
      </p:pic>
    </p:spTree>
    <p:extLst>
      <p:ext uri="{BB962C8B-B14F-4D97-AF65-F5344CB8AC3E}">
        <p14:creationId xmlns:p14="http://schemas.microsoft.com/office/powerpoint/2010/main" val="2103968831"/>
      </p:ext>
    </p:extLst>
  </p:cSld>
  <p:clrMapOvr>
    <a:masterClrMapping/>
  </p:clrMapOvr>
  <p:transition>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20" y="221177"/>
            <a:ext cx="7918450" cy="1008062"/>
          </a:xfrm>
        </p:spPr>
        <p:txBody>
          <a:bodyPr/>
          <a:lstStyle/>
          <a:p>
            <a:r>
              <a:rPr lang="en-GB" sz="3600" dirty="0">
                <a:effectLst>
                  <a:outerShdw blurRad="38100" dist="38100" dir="2700000" algn="tl">
                    <a:srgbClr val="000000">
                      <a:alpha val="43137"/>
                    </a:srgbClr>
                  </a:outerShdw>
                </a:effectLst>
                <a:latin typeface="Arial Narrow" pitchFamily="34" charset="0"/>
              </a:rPr>
              <a:t>1C. Carbon Dioxide Transport, Injection and Geological Storage</a:t>
            </a:r>
          </a:p>
        </p:txBody>
      </p:sp>
      <p:pic>
        <p:nvPicPr>
          <p:cNvPr id="5" name="Picture 4"/>
          <p:cNvPicPr>
            <a:picLocks noChangeAspect="1"/>
          </p:cNvPicPr>
          <p:nvPr/>
        </p:nvPicPr>
        <p:blipFill>
          <a:blip r:embed="rId3"/>
          <a:stretch>
            <a:fillRect/>
          </a:stretch>
        </p:blipFill>
        <p:spPr>
          <a:xfrm>
            <a:off x="1208637" y="1413597"/>
            <a:ext cx="6609071" cy="5131439"/>
          </a:xfrm>
          <a:prstGeom prst="rect">
            <a:avLst/>
          </a:prstGeom>
        </p:spPr>
      </p:pic>
    </p:spTree>
    <p:extLst>
      <p:ext uri="{BB962C8B-B14F-4D97-AF65-F5344CB8AC3E}">
        <p14:creationId xmlns:p14="http://schemas.microsoft.com/office/powerpoint/2010/main" val="380366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5" descr="http://www.ipcc.ch/publications_and_data/graphics/jpg/large/Figure%20TS-01.jpg"/>
          <p:cNvPicPr>
            <a:picLocks noChangeAspect="1" noChangeArrowheads="1"/>
          </p:cNvPicPr>
          <p:nvPr/>
        </p:nvPicPr>
        <p:blipFill>
          <a:blip r:embed="rId3">
            <a:extLst>
              <a:ext uri="{28A0092B-C50C-407E-A947-70E740481C1C}">
                <a14:useLocalDpi xmlns:a14="http://schemas.microsoft.com/office/drawing/2010/main" val="0"/>
              </a:ext>
            </a:extLst>
          </a:blip>
          <a:srcRect l="5000" t="1042" r="5064" b="18738"/>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3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3" y="172305"/>
            <a:ext cx="8792307" cy="1008062"/>
          </a:xfrm>
        </p:spPr>
        <p:txBody>
          <a:bodyPr/>
          <a:lstStyle/>
          <a:p>
            <a:r>
              <a:rPr lang="en-GB" sz="3600" dirty="0">
                <a:effectLst>
                  <a:outerShdw blurRad="38100" dist="38100" dir="2700000" algn="tl">
                    <a:srgbClr val="000000">
                      <a:alpha val="43137"/>
                    </a:srgbClr>
                  </a:outerShdw>
                </a:effectLst>
                <a:latin typeface="Arial Narrow" pitchFamily="34" charset="0"/>
              </a:rPr>
              <a:t>1C. Carbon Dioxide Transport, Injection and Geological Storage</a:t>
            </a:r>
            <a:endParaRPr lang="en-GB" dirty="0">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a:xfrm>
            <a:off x="474785" y="1397976"/>
            <a:ext cx="8284918" cy="5319347"/>
          </a:xfrm>
        </p:spPr>
        <p:txBody>
          <a:bodyPr/>
          <a:lstStyle/>
          <a:p>
            <a:pPr marL="0" indent="0" algn="just">
              <a:spcBef>
                <a:spcPts val="0"/>
              </a:spcBef>
              <a:buNone/>
            </a:pPr>
            <a:r>
              <a:rPr lang="en-GB" sz="2000" b="1" dirty="0">
                <a:latin typeface="Arial Narrow" panose="020B0606020202030204" pitchFamily="34" charset="0"/>
              </a:rPr>
              <a:t>CO2 can be captured via pre-combustion, post-combustion and oxy-fuel capture activities and also at some industrial processes (e.g., in cement industry)</a:t>
            </a:r>
          </a:p>
          <a:p>
            <a:pPr lvl="1" algn="just">
              <a:spcBef>
                <a:spcPts val="0"/>
              </a:spcBef>
              <a:buFont typeface="Wingdings" panose="05000000000000000000" pitchFamily="2" charset="2"/>
              <a:buChar char="ü"/>
            </a:pPr>
            <a:r>
              <a:rPr lang="en-GB" sz="1600" b="1" i="1" dirty="0">
                <a:solidFill>
                  <a:srgbClr val="EE8434"/>
                </a:solidFill>
                <a:latin typeface="Arial Narrow" panose="020B0606020202030204" pitchFamily="34" charset="0"/>
              </a:rPr>
              <a:t>The Category 1C </a:t>
            </a:r>
            <a:r>
              <a:rPr lang="en-GB" sz="1600" b="1" i="1" u="sng" dirty="0">
                <a:solidFill>
                  <a:srgbClr val="EE8434"/>
                </a:solidFill>
                <a:latin typeface="Arial Narrow" panose="020B0606020202030204" pitchFamily="34" charset="0"/>
              </a:rPr>
              <a:t>does NOT</a:t>
            </a:r>
            <a:r>
              <a:rPr lang="en-GB" sz="1600" b="1" i="1" dirty="0">
                <a:solidFill>
                  <a:srgbClr val="EE8434"/>
                </a:solidFill>
                <a:latin typeface="Arial Narrow" panose="020B0606020202030204" pitchFamily="34" charset="0"/>
              </a:rPr>
              <a:t> include guidance for CO2 capture and compression (the relevant emissions should be estimated in the respective sectors (e.g., Energy, IPPU)</a:t>
            </a:r>
          </a:p>
          <a:p>
            <a:pPr marL="0" indent="0" algn="just">
              <a:spcBef>
                <a:spcPts val="0"/>
              </a:spcBef>
              <a:buNone/>
            </a:pPr>
            <a:r>
              <a:rPr lang="en-GB" sz="2000" b="1" dirty="0">
                <a:latin typeface="Arial Narrow" panose="020B0606020202030204" pitchFamily="34" charset="0"/>
              </a:rPr>
              <a:t>CO2 transport can be organized mainly by pipelines (and ships) </a:t>
            </a:r>
          </a:p>
          <a:p>
            <a:pPr lvl="1" algn="just">
              <a:spcBef>
                <a:spcPts val="0"/>
              </a:spcBef>
              <a:buFont typeface="Wingdings" panose="05000000000000000000" pitchFamily="2" charset="2"/>
              <a:buChar char="ü"/>
            </a:pPr>
            <a:r>
              <a:rPr lang="en-GB" sz="1600" b="1" i="1" dirty="0">
                <a:solidFill>
                  <a:srgbClr val="EE8434"/>
                </a:solidFill>
                <a:latin typeface="Arial Narrow" panose="020B0606020202030204" pitchFamily="34" charset="0"/>
              </a:rPr>
              <a:t>The only subcategory which provides with default values is 1C1a. Pipelines</a:t>
            </a:r>
          </a:p>
          <a:p>
            <a:pPr marL="0" indent="0" algn="just">
              <a:spcBef>
                <a:spcPts val="0"/>
              </a:spcBef>
              <a:buNone/>
            </a:pPr>
            <a:r>
              <a:rPr lang="en-GB" sz="2000" b="1" dirty="0">
                <a:latin typeface="Arial Narrow" panose="020B0606020202030204" pitchFamily="34" charset="0"/>
              </a:rPr>
              <a:t>CO2 can be stored onshore and offshore in deep saline formations, depleted (partially depleted) oil and gas fields with or without enhanced oil/gas recovery, and in coal seams with or without enhanced coalbed methane recovery</a:t>
            </a:r>
          </a:p>
          <a:p>
            <a:pPr lvl="1" algn="just">
              <a:spcBef>
                <a:spcPts val="0"/>
              </a:spcBef>
              <a:buFont typeface="Wingdings" panose="05000000000000000000" pitchFamily="2" charset="2"/>
              <a:buChar char="ü"/>
            </a:pPr>
            <a:r>
              <a:rPr lang="en-GB" sz="1600" b="1" i="1" dirty="0">
                <a:solidFill>
                  <a:srgbClr val="EE8434"/>
                </a:solidFill>
                <a:latin typeface="Arial Narrow" panose="020B0606020202030204" pitchFamily="34" charset="0"/>
              </a:rPr>
              <a:t>Although the Summary for Policymakers of the SRCCS suggests that properly selected geological storage sites are likely to retain greater than 99 percent of the stored CO2 over 1000 years and may retain it for up to millions of years, at the time of writing, the small number of monitored storage sites means that there is insufficient empirical evidence to produce emission factors that could be applied to leakage from geological storage reservoirs. Consequently, this guidance does not include Tier 1 or Tier 2 methodology. However, there is the possibility of developing such methodologies in the future, when more monitored storage sites are in operation and existing sites have been operating for a long time. However a site-specific Tier 3 approach can be developed</a:t>
            </a:r>
          </a:p>
        </p:txBody>
      </p:sp>
    </p:spTree>
    <p:extLst>
      <p:ext uri="{BB962C8B-B14F-4D97-AF65-F5344CB8AC3E}">
        <p14:creationId xmlns:p14="http://schemas.microsoft.com/office/powerpoint/2010/main" val="3991822383"/>
      </p:ext>
    </p:extLst>
  </p:cSld>
  <p:clrMapOvr>
    <a:masterClrMapping/>
  </p:clrMapOvr>
  <p:transition>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dirty="0">
                <a:effectLst>
                  <a:outerShdw blurRad="38100" dist="38100" dir="2700000" algn="tl">
                    <a:srgbClr val="000000">
                      <a:alpha val="43137"/>
                    </a:srgbClr>
                  </a:outerShdw>
                </a:effectLst>
                <a:latin typeface="Arial Narrow" pitchFamily="34" charset="0"/>
              </a:rPr>
              <a:t>Summary</a:t>
            </a:r>
          </a:p>
        </p:txBody>
      </p:sp>
      <p:sp>
        <p:nvSpPr>
          <p:cNvPr id="50179" name="Rectangle 4"/>
          <p:cNvSpPr>
            <a:spLocks noGrp="1" noChangeArrowheads="1"/>
          </p:cNvSpPr>
          <p:nvPr>
            <p:ph idx="1"/>
          </p:nvPr>
        </p:nvSpPr>
        <p:spPr>
          <a:xfrm>
            <a:off x="879896" y="1259458"/>
            <a:ext cx="7332451" cy="4856670"/>
          </a:xfrm>
        </p:spPr>
        <p:txBody>
          <a:bodyPr/>
          <a:lstStyle/>
          <a:p>
            <a:pPr eaLnBrk="1" hangingPunct="1">
              <a:spcBef>
                <a:spcPts val="1200"/>
              </a:spcBef>
              <a:buFont typeface="Courier New" panose="02070309020205020404" pitchFamily="49" charset="0"/>
              <a:buChar char="o"/>
            </a:pPr>
            <a:r>
              <a:rPr lang="en-GB" sz="2400" b="1" dirty="0">
                <a:latin typeface="Arial Narrow" pitchFamily="34" charset="0"/>
              </a:rPr>
              <a:t>Energy Sector = Fuel combustion </a:t>
            </a:r>
            <a:r>
              <a:rPr lang="en-GB" sz="2400" dirty="0">
                <a:latin typeface="Arial Narrow" pitchFamily="34" charset="0"/>
              </a:rPr>
              <a:t>(mobile and stationary)</a:t>
            </a:r>
            <a:r>
              <a:rPr lang="en-GB" sz="2400" b="1" dirty="0">
                <a:latin typeface="Arial Narrow" pitchFamily="34" charset="0"/>
              </a:rPr>
              <a:t> +  Fugitive emissions + CCS</a:t>
            </a:r>
          </a:p>
          <a:p>
            <a:pPr eaLnBrk="1" hangingPunct="1">
              <a:spcBef>
                <a:spcPts val="1200"/>
              </a:spcBef>
              <a:buFont typeface="Courier New" panose="02070309020205020404" pitchFamily="49" charset="0"/>
              <a:buChar char="o"/>
            </a:pPr>
            <a:r>
              <a:rPr lang="en-GB" sz="2400" b="1" dirty="0">
                <a:latin typeface="Arial Narrow" pitchFamily="34" charset="0"/>
              </a:rPr>
              <a:t>Energy emissions are usually the most important</a:t>
            </a:r>
          </a:p>
          <a:p>
            <a:pPr lvl="1" eaLnBrk="1" hangingPunct="1">
              <a:spcBef>
                <a:spcPts val="600"/>
              </a:spcBef>
              <a:buFont typeface="Arial" panose="020B0604020202020204" pitchFamily="34" charset="0"/>
              <a:buChar char="•"/>
            </a:pPr>
            <a:r>
              <a:rPr lang="en-GB" sz="2000" b="1" dirty="0">
                <a:latin typeface="Arial Narrow" pitchFamily="34" charset="0"/>
              </a:rPr>
              <a:t>CO</a:t>
            </a:r>
            <a:r>
              <a:rPr lang="en-GB" sz="2000" b="1" baseline="-25000" dirty="0">
                <a:latin typeface="Arial Narrow" pitchFamily="34" charset="0"/>
              </a:rPr>
              <a:t>2</a:t>
            </a:r>
            <a:r>
              <a:rPr lang="en-GB" sz="2000" b="1" dirty="0">
                <a:latin typeface="Arial Narrow" pitchFamily="34" charset="0"/>
              </a:rPr>
              <a:t> from fuel combustion is major source</a:t>
            </a:r>
          </a:p>
          <a:p>
            <a:pPr lvl="1" eaLnBrk="1" hangingPunct="1">
              <a:spcBef>
                <a:spcPts val="600"/>
              </a:spcBef>
              <a:buFont typeface="Arial" panose="020B0604020202020204" pitchFamily="34" charset="0"/>
              <a:buChar char="•"/>
            </a:pPr>
            <a:r>
              <a:rPr lang="en-GB" sz="2000" b="1" dirty="0">
                <a:latin typeface="Arial Narrow" pitchFamily="34" charset="0"/>
              </a:rPr>
              <a:t>CH</a:t>
            </a:r>
            <a:r>
              <a:rPr lang="en-GB" sz="2000" b="1" baseline="-25000" dirty="0">
                <a:latin typeface="Arial Narrow" pitchFamily="34" charset="0"/>
              </a:rPr>
              <a:t>4</a:t>
            </a:r>
            <a:r>
              <a:rPr lang="en-GB" sz="2000" b="1" dirty="0">
                <a:latin typeface="Arial Narrow" pitchFamily="34" charset="0"/>
              </a:rPr>
              <a:t> mainly comes from fugitive emissions</a:t>
            </a:r>
          </a:p>
          <a:p>
            <a:pPr eaLnBrk="1" hangingPunct="1">
              <a:spcBef>
                <a:spcPts val="1200"/>
              </a:spcBef>
              <a:buFont typeface="Courier New" panose="02070309020205020404" pitchFamily="49" charset="0"/>
              <a:buChar char="o"/>
            </a:pPr>
            <a:r>
              <a:rPr lang="en-GB" sz="2400" b="1" dirty="0">
                <a:latin typeface="Arial Narrow" pitchFamily="34" charset="0"/>
              </a:rPr>
              <a:t>CO</a:t>
            </a:r>
            <a:r>
              <a:rPr lang="en-GB" sz="2400" b="1" baseline="-25000" dirty="0">
                <a:latin typeface="Arial Narrow" pitchFamily="34" charset="0"/>
              </a:rPr>
              <a:t>2 </a:t>
            </a:r>
            <a:r>
              <a:rPr lang="en-GB" sz="2400" b="1" dirty="0">
                <a:latin typeface="Arial Narrow" pitchFamily="34" charset="0"/>
              </a:rPr>
              <a:t>emission factor depends on carbon content of fuel, non-CO</a:t>
            </a:r>
            <a:r>
              <a:rPr lang="en-GB" sz="1600" b="1" dirty="0">
                <a:latin typeface="Arial Narrow" panose="020B0606020202030204" pitchFamily="34" charset="0"/>
              </a:rPr>
              <a:t>2</a:t>
            </a:r>
            <a:r>
              <a:rPr lang="en-GB" sz="2400" b="1" dirty="0">
                <a:latin typeface="Arial Narrow" panose="020B0606020202030204" pitchFamily="34" charset="0"/>
              </a:rPr>
              <a:t> – on the technology used </a:t>
            </a:r>
          </a:p>
          <a:p>
            <a:pPr eaLnBrk="1" hangingPunct="1">
              <a:spcBef>
                <a:spcPts val="1200"/>
              </a:spcBef>
              <a:buFont typeface="Courier New" panose="02070309020205020404" pitchFamily="49" charset="0"/>
              <a:buChar char="o"/>
            </a:pPr>
            <a:r>
              <a:rPr lang="en-GB" sz="2400" b="1" dirty="0">
                <a:latin typeface="Arial Narrow" panose="020B0606020202030204" pitchFamily="34" charset="0"/>
              </a:rPr>
              <a:t>Methodological issues </a:t>
            </a:r>
            <a:r>
              <a:rPr lang="en-GB" sz="2400" dirty="0">
                <a:latin typeface="Arial Narrow" pitchFamily="34" charset="0"/>
              </a:rPr>
              <a:t>(biomass, international bunker, excluded carbon/fuels in other sectors)</a:t>
            </a:r>
          </a:p>
          <a:p>
            <a:pPr eaLnBrk="1" hangingPunct="1">
              <a:spcBef>
                <a:spcPts val="1200"/>
              </a:spcBef>
              <a:buFont typeface="Courier New" panose="02070309020205020404" pitchFamily="49" charset="0"/>
              <a:buChar char="o"/>
            </a:pPr>
            <a:r>
              <a:rPr lang="en-GB" sz="2400" b="1" dirty="0">
                <a:latin typeface="Arial Narrow" pitchFamily="34" charset="0"/>
              </a:rPr>
              <a:t>Reference approach is used for checking </a:t>
            </a:r>
            <a:r>
              <a:rPr lang="en-GB" sz="2400" dirty="0">
                <a:latin typeface="Arial Narrow" pitchFamily="34" charset="0"/>
              </a:rPr>
              <a:t>(CO</a:t>
            </a:r>
            <a:r>
              <a:rPr lang="en-GB" sz="1800" dirty="0">
                <a:latin typeface="Arial Narrow" pitchFamily="34" charset="0"/>
              </a:rPr>
              <a:t>2</a:t>
            </a:r>
            <a:r>
              <a:rPr lang="en-GB" sz="2400" dirty="0">
                <a:latin typeface="Arial Narrow" pitchFamily="34" charset="0"/>
              </a:rPr>
              <a:t>)</a:t>
            </a:r>
          </a:p>
        </p:txBody>
      </p:sp>
    </p:spTree>
    <p:extLst>
      <p:ext uri="{BB962C8B-B14F-4D97-AF65-F5344CB8AC3E}">
        <p14:creationId xmlns:p14="http://schemas.microsoft.com/office/powerpoint/2010/main" val="386137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4376"/>
            <a:ext cx="1607817" cy="2033721"/>
          </a:xfrm>
          <a:prstGeom prst="rect">
            <a:avLst/>
          </a:prstGeom>
        </p:spPr>
      </p:pic>
      <p:pic>
        <p:nvPicPr>
          <p:cNvPr id="7" name="Picture 6"/>
          <p:cNvPicPr>
            <a:picLocks noChangeAspect="1"/>
          </p:cNvPicPr>
          <p:nvPr/>
        </p:nvPicPr>
        <p:blipFill>
          <a:blip r:embed="rId3"/>
          <a:stretch>
            <a:fillRect/>
          </a:stretch>
        </p:blipFill>
        <p:spPr>
          <a:xfrm>
            <a:off x="1261575" y="-7565"/>
            <a:ext cx="1629745" cy="2036911"/>
          </a:xfrm>
          <a:prstGeom prst="rect">
            <a:avLst/>
          </a:prstGeom>
        </p:spPr>
      </p:pic>
      <p:pic>
        <p:nvPicPr>
          <p:cNvPr id="5" name="Picture 4"/>
          <p:cNvPicPr>
            <a:picLocks noChangeAspect="1"/>
          </p:cNvPicPr>
          <p:nvPr/>
        </p:nvPicPr>
        <p:blipFill>
          <a:blip r:embed="rId4"/>
          <a:stretch>
            <a:fillRect/>
          </a:stretch>
        </p:blipFill>
        <p:spPr>
          <a:xfrm>
            <a:off x="2526313" y="-12506"/>
            <a:ext cx="1638240" cy="2041852"/>
          </a:xfrm>
          <a:prstGeom prst="rect">
            <a:avLst/>
          </a:prstGeom>
        </p:spPr>
      </p:pic>
      <p:pic>
        <p:nvPicPr>
          <p:cNvPr id="8" name="Picture 7"/>
          <p:cNvPicPr>
            <a:picLocks noChangeAspect="1"/>
          </p:cNvPicPr>
          <p:nvPr/>
        </p:nvPicPr>
        <p:blipFill>
          <a:blip r:embed="rId5"/>
          <a:stretch>
            <a:fillRect/>
          </a:stretch>
        </p:blipFill>
        <p:spPr>
          <a:xfrm>
            <a:off x="3804647" y="-2"/>
            <a:ext cx="1662592" cy="2029348"/>
          </a:xfrm>
          <a:prstGeom prst="rect">
            <a:avLst/>
          </a:prstGeom>
        </p:spPr>
      </p:pic>
      <p:pic>
        <p:nvPicPr>
          <p:cNvPr id="9" name="Picture 8"/>
          <p:cNvPicPr>
            <a:picLocks noChangeAspect="1"/>
          </p:cNvPicPr>
          <p:nvPr/>
        </p:nvPicPr>
        <p:blipFill>
          <a:blip r:embed="rId6"/>
          <a:stretch>
            <a:fillRect/>
          </a:stretch>
        </p:blipFill>
        <p:spPr>
          <a:xfrm>
            <a:off x="5065463" y="3188"/>
            <a:ext cx="1654816" cy="2026159"/>
          </a:xfrm>
          <a:prstGeom prst="rect">
            <a:avLst/>
          </a:prstGeom>
        </p:spPr>
      </p:pic>
      <p:pic>
        <p:nvPicPr>
          <p:cNvPr id="10" name="Picture 9"/>
          <p:cNvPicPr>
            <a:picLocks noChangeAspect="1"/>
          </p:cNvPicPr>
          <p:nvPr/>
        </p:nvPicPr>
        <p:blipFill>
          <a:blip r:embed="rId7"/>
          <a:stretch>
            <a:fillRect/>
          </a:stretch>
        </p:blipFill>
        <p:spPr>
          <a:xfrm>
            <a:off x="6356244" y="-12507"/>
            <a:ext cx="1684842" cy="2041853"/>
          </a:xfrm>
          <a:prstGeom prst="rect">
            <a:avLst/>
          </a:prstGeom>
        </p:spPr>
      </p:pic>
      <p:pic>
        <p:nvPicPr>
          <p:cNvPr id="11" name="Picture 10"/>
          <p:cNvPicPr>
            <a:picLocks noChangeAspect="1"/>
          </p:cNvPicPr>
          <p:nvPr/>
        </p:nvPicPr>
        <p:blipFill rotWithShape="1">
          <a:blip r:embed="rId8"/>
          <a:srcRect t="1" r="19381" b="150"/>
          <a:stretch/>
        </p:blipFill>
        <p:spPr>
          <a:xfrm>
            <a:off x="7672834" y="3187"/>
            <a:ext cx="1471166" cy="2026159"/>
          </a:xfrm>
          <a:prstGeom prst="rect">
            <a:avLst/>
          </a:prstGeom>
        </p:spPr>
      </p:pic>
      <p:sp>
        <p:nvSpPr>
          <p:cNvPr id="13" name="Rectangle 3"/>
          <p:cNvSpPr txBox="1">
            <a:spLocks noChangeArrowheads="1"/>
          </p:cNvSpPr>
          <p:nvPr/>
        </p:nvSpPr>
        <p:spPr bwMode="auto">
          <a:xfrm>
            <a:off x="460818" y="2727170"/>
            <a:ext cx="8350250" cy="196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rgbClr val="5492CD"/>
                </a:solidFill>
                <a:latin typeface="Frutiger LT Pro 57 Condensed" pitchFamily="34" charset="0"/>
                <a:ea typeface="+mn-ea"/>
                <a:cs typeface="+mn-cs"/>
              </a:defRPr>
            </a:lvl1pPr>
            <a:lvl2pPr marL="457200" indent="0" algn="l" rtl="0" eaLnBrk="0" fontAlgn="base" hangingPunct="0">
              <a:spcBef>
                <a:spcPct val="20000"/>
              </a:spcBef>
              <a:spcAft>
                <a:spcPct val="0"/>
              </a:spcAft>
              <a:buNone/>
              <a:defRPr kumimoji="1" sz="1800">
                <a:solidFill>
                  <a:srgbClr val="5B92E5"/>
                </a:solidFill>
                <a:latin typeface="Frutiger LT Pro 57 Condensed" pitchFamily="34" charset="0"/>
              </a:defRPr>
            </a:lvl2pPr>
            <a:lvl3pPr marL="914400" indent="0" algn="l" rtl="0" eaLnBrk="0" fontAlgn="base" hangingPunct="0">
              <a:spcBef>
                <a:spcPct val="20000"/>
              </a:spcBef>
              <a:spcAft>
                <a:spcPct val="0"/>
              </a:spcAft>
              <a:buNone/>
              <a:defRPr kumimoji="1" sz="1600">
                <a:solidFill>
                  <a:srgbClr val="5B92E5"/>
                </a:solidFill>
                <a:latin typeface="Frutiger LT Pro 57 Condensed" pitchFamily="34" charset="0"/>
              </a:defRPr>
            </a:lvl3pPr>
            <a:lvl4pPr marL="1371600" indent="0" algn="l" rtl="0" eaLnBrk="0" fontAlgn="base" hangingPunct="0">
              <a:spcBef>
                <a:spcPct val="20000"/>
              </a:spcBef>
              <a:spcAft>
                <a:spcPct val="0"/>
              </a:spcAft>
              <a:buNone/>
              <a:defRPr kumimoji="1" sz="1400">
                <a:solidFill>
                  <a:srgbClr val="5B92E5"/>
                </a:solidFill>
                <a:latin typeface="Frutiger LT Pro 57 Condensed" pitchFamily="34" charset="0"/>
              </a:defRPr>
            </a:lvl4pPr>
            <a:lvl5pPr marL="1828800" indent="0" algn="l" rtl="0" eaLnBrk="0" fontAlgn="base" hangingPunct="0">
              <a:spcBef>
                <a:spcPct val="20000"/>
              </a:spcBef>
              <a:spcAft>
                <a:spcPct val="0"/>
              </a:spcAft>
              <a:buNone/>
              <a:defRPr kumimoji="1" sz="1400">
                <a:solidFill>
                  <a:srgbClr val="5B92E5"/>
                </a:solidFill>
                <a:latin typeface="Frutiger LT Pro 57 Condensed" pitchFamily="34" charset="0"/>
              </a:defRPr>
            </a:lvl5pPr>
            <a:lvl6pPr marL="2286000" indent="0" algn="l" rtl="0" eaLnBrk="1" fontAlgn="base" hangingPunct="1">
              <a:spcBef>
                <a:spcPct val="20000"/>
              </a:spcBef>
              <a:spcAft>
                <a:spcPct val="0"/>
              </a:spcAft>
              <a:buNone/>
              <a:defRPr kumimoji="1" sz="1400">
                <a:solidFill>
                  <a:schemeClr val="tx1"/>
                </a:solidFill>
                <a:latin typeface="+mn-lt"/>
              </a:defRPr>
            </a:lvl6pPr>
            <a:lvl7pPr marL="2743200" indent="0" algn="l" rtl="0" eaLnBrk="1" fontAlgn="base" hangingPunct="1">
              <a:spcBef>
                <a:spcPct val="20000"/>
              </a:spcBef>
              <a:spcAft>
                <a:spcPct val="0"/>
              </a:spcAft>
              <a:buNone/>
              <a:defRPr kumimoji="1" sz="1400">
                <a:solidFill>
                  <a:schemeClr val="tx1"/>
                </a:solidFill>
                <a:latin typeface="+mn-lt"/>
              </a:defRPr>
            </a:lvl7pPr>
            <a:lvl8pPr marL="3200400" indent="0" algn="l" rtl="0" eaLnBrk="1" fontAlgn="base" hangingPunct="1">
              <a:spcBef>
                <a:spcPct val="20000"/>
              </a:spcBef>
              <a:spcAft>
                <a:spcPct val="0"/>
              </a:spcAft>
              <a:buNone/>
              <a:defRPr kumimoji="1" sz="1400">
                <a:solidFill>
                  <a:schemeClr val="tx1"/>
                </a:solidFill>
                <a:latin typeface="+mn-lt"/>
              </a:defRPr>
            </a:lvl8pPr>
            <a:lvl9pPr marL="3657600" indent="0" algn="l" rtl="0" eaLnBrk="1" fontAlgn="base" hangingPunct="1">
              <a:spcBef>
                <a:spcPct val="20000"/>
              </a:spcBef>
              <a:spcAft>
                <a:spcPct val="0"/>
              </a:spcAft>
              <a:buNone/>
              <a:defRPr kumimoji="1" sz="1400">
                <a:solidFill>
                  <a:schemeClr val="tx1"/>
                </a:solidFill>
                <a:latin typeface="+mn-lt"/>
              </a:defRPr>
            </a:lvl9pPr>
          </a:lstStyle>
          <a:p>
            <a:pPr algn="ctr"/>
            <a:r>
              <a:rPr lang="en-GB" altLang="ja-JP" sz="3600" b="1" kern="0" dirty="0">
                <a:latin typeface="Arial Narrow" panose="020B0606020202030204" pitchFamily="34" charset="0"/>
              </a:rPr>
              <a:t>Thank you for your attention! </a:t>
            </a:r>
          </a:p>
          <a:p>
            <a:pPr algn="ctr"/>
            <a:r>
              <a:rPr lang="en-GB" altLang="ja-JP" sz="3600" b="1" kern="0" dirty="0">
                <a:latin typeface="Arial Narrow" panose="020B0606020202030204" pitchFamily="34" charset="0"/>
              </a:rPr>
              <a:t>Any questions?</a:t>
            </a:r>
            <a:endParaRPr lang="en-US" altLang="ja-JP" sz="3600" b="1" kern="0" dirty="0">
              <a:latin typeface="Arial Narrow" panose="020B0606020202030204" pitchFamily="34" charset="0"/>
            </a:endParaRPr>
          </a:p>
          <a:p>
            <a:endParaRPr lang="en-GB" altLang="ja-JP" sz="1400" kern="0" dirty="0">
              <a:latin typeface="Arial Narrow" panose="020B0606020202030204" pitchFamily="34" charset="0"/>
            </a:endParaRPr>
          </a:p>
        </p:txBody>
      </p:sp>
    </p:spTree>
    <p:extLst>
      <p:ext uri="{BB962C8B-B14F-4D97-AF65-F5344CB8AC3E}">
        <p14:creationId xmlns:p14="http://schemas.microsoft.com/office/powerpoint/2010/main" val="780051136"/>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3280" y="323311"/>
            <a:ext cx="7918450" cy="1008062"/>
          </a:xfrm>
        </p:spPr>
        <p:txBody>
          <a:bodyPr/>
          <a:lstStyle/>
          <a:p>
            <a:r>
              <a:rPr lang="en-GB" dirty="0">
                <a:effectLst>
                  <a:outerShdw blurRad="38100" dist="38100" dir="2700000" algn="tl">
                    <a:srgbClr val="000000">
                      <a:alpha val="43137"/>
                    </a:srgbClr>
                  </a:outerShdw>
                </a:effectLst>
                <a:latin typeface="Arial Narrow" panose="020B0606020202030204" pitchFamily="34" charset="0"/>
              </a:rPr>
              <a:t>Energy Sector</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401" y="1764833"/>
            <a:ext cx="8592458" cy="3597280"/>
          </a:xfrm>
        </p:spPr>
      </p:pic>
    </p:spTree>
    <p:extLst>
      <p:ext uri="{BB962C8B-B14F-4D97-AF65-F5344CB8AC3E}">
        <p14:creationId xmlns:p14="http://schemas.microsoft.com/office/powerpoint/2010/main" val="2756632392"/>
      </p:ext>
    </p:ext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97" y="1"/>
            <a:ext cx="9135204" cy="6858000"/>
          </a:xfrm>
          <a:prstGeom prst="rect">
            <a:avLst/>
          </a:prstGeom>
          <a:solidFill>
            <a:schemeClr val="bg1"/>
          </a:solidFill>
          <a:ln>
            <a:noFill/>
          </a:ln>
          <a:effectLst/>
        </p:spPr>
      </p:pic>
    </p:spTree>
    <p:extLst>
      <p:ext uri="{BB962C8B-B14F-4D97-AF65-F5344CB8AC3E}">
        <p14:creationId xmlns:p14="http://schemas.microsoft.com/office/powerpoint/2010/main" val="3481161571"/>
      </p:ext>
    </p:extLst>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a:noFill/>
          </a:ln>
          <a:effectLst/>
        </p:spPr>
      </p:pic>
    </p:spTree>
    <p:extLst>
      <p:ext uri="{BB962C8B-B14F-4D97-AF65-F5344CB8AC3E}">
        <p14:creationId xmlns:p14="http://schemas.microsoft.com/office/powerpoint/2010/main" val="1438679700"/>
      </p:ext>
    </p:ext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 y="-496"/>
            <a:ext cx="9180512" cy="68584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226397"/>
      </p:ext>
    </p:extLst>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271" y="158750"/>
            <a:ext cx="9019713" cy="1008062"/>
          </a:xfrm>
        </p:spPr>
        <p:txBody>
          <a:bodyPr/>
          <a:lstStyle/>
          <a:p>
            <a:r>
              <a:rPr lang="en-GB" sz="3800" dirty="0">
                <a:effectLst>
                  <a:outerShdw blurRad="38100" dist="38100" dir="2700000" algn="tl">
                    <a:srgbClr val="000000">
                      <a:alpha val="43137"/>
                    </a:srgbClr>
                  </a:outerShdw>
                </a:effectLst>
                <a:latin typeface="Arial Narrow" pitchFamily="34" charset="0"/>
              </a:rPr>
              <a:t>Annex I: Energy Sector Emissions by gas</a:t>
            </a:r>
            <a:endParaRPr lang="en-GB" sz="3800"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625" y="1389233"/>
            <a:ext cx="7515225" cy="4524375"/>
          </a:xfrm>
          <a:prstGeom prst="rect">
            <a:avLst/>
          </a:prstGeom>
        </p:spPr>
      </p:pic>
    </p:spTree>
    <p:extLst>
      <p:ext uri="{BB962C8B-B14F-4D97-AF65-F5344CB8AC3E}">
        <p14:creationId xmlns:p14="http://schemas.microsoft.com/office/powerpoint/2010/main" val="2617691809"/>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97" y="-297"/>
            <a:ext cx="9144793" cy="6858594"/>
          </a:xfrm>
          <a:prstGeom prst="rect">
            <a:avLst/>
          </a:prstGeom>
        </p:spPr>
      </p:pic>
    </p:spTree>
    <p:extLst>
      <p:ext uri="{BB962C8B-B14F-4D97-AF65-F5344CB8AC3E}">
        <p14:creationId xmlns:p14="http://schemas.microsoft.com/office/powerpoint/2010/main" val="225983876"/>
      </p:ext>
    </p:extLst>
  </p:cSld>
  <p:clrMapOvr>
    <a:masterClrMapping/>
  </p:clrMapOvr>
  <p:transition>
    <p:cover/>
  </p:transition>
</p:sld>
</file>

<file path=ppt/theme/theme1.xml><?xml version="1.0" encoding="utf-8"?>
<a:theme xmlns:a="http://schemas.openxmlformats.org/drawingml/2006/main" name="Promotion_Introduction_20070913">
  <a:themeElements>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motion_Introduction_20070913">
      <a:majorFont>
        <a:latin typeface="Arial"/>
        <a:ea typeface=""/>
        <a:cs typeface=""/>
      </a:majorFont>
      <a:minorFont>
        <a:latin typeface="Arial"/>
        <a:ea typeface=""/>
        <a:cs typeface=""/>
      </a:minorFont>
    </a:fontScheme>
    <a:fmtScheme name="シック">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motion_Introduction_200709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motion_Introduction_200709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motion_Introduction_200709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motion_Introduction_200709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motion_Introduction_200709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motion_Introduction_200709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motion_Introduction_200709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motion_Introduction_200709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motion_Introduction_200709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motion_Introduction_200709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motion_Introduction_200709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omotion_Introduction_20070913">
  <a:themeElements>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motion_Introduction_20070913">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motion_Introduction_200709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motion_Introduction_200709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motion_Introduction_200709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motion_Introduction_200709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motion_Introduction_200709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motion_Introduction_200709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motion_Introduction_200709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motion_Introduction_200709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motion_Introduction_200709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motion_Introduction_200709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motion_Introduction_200709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01_Intro_IPCC_2010_JICA</Template>
  <TotalTime>8070</TotalTime>
  <Words>2292</Words>
  <Application>Microsoft Office PowerPoint</Application>
  <PresentationFormat>On-screen Show (4:3)</PresentationFormat>
  <Paragraphs>265</Paragraphs>
  <Slides>39</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ＭＳ Ｐゴシック</vt:lpstr>
      <vt:lpstr>ＭＳ Ｐゴシック</vt:lpstr>
      <vt:lpstr>Arial</vt:lpstr>
      <vt:lpstr>Arial Narrow</vt:lpstr>
      <vt:lpstr>Courier New</vt:lpstr>
      <vt:lpstr>Frutiger LT Pro 57 Condensed</vt:lpstr>
      <vt:lpstr>Wingdings</vt:lpstr>
      <vt:lpstr>Promotion_Introduction_20070913</vt:lpstr>
      <vt:lpstr>1_Promotion_Introduction_20070913</vt:lpstr>
      <vt:lpstr>Energy Sector</vt:lpstr>
      <vt:lpstr>Outline</vt:lpstr>
      <vt:lpstr>Energy Sector: Scope</vt:lpstr>
      <vt:lpstr>Energy Sector</vt:lpstr>
      <vt:lpstr>PowerPoint Presentation</vt:lpstr>
      <vt:lpstr>PowerPoint Presentation</vt:lpstr>
      <vt:lpstr>PowerPoint Presentation</vt:lpstr>
      <vt:lpstr>Annex I: Energy Sector Emissions by gas</vt:lpstr>
      <vt:lpstr>PowerPoint Presentation</vt:lpstr>
      <vt:lpstr>1A. Fuel Combustion</vt:lpstr>
      <vt:lpstr>1A. Fuel Combustion. CO2</vt:lpstr>
      <vt:lpstr>Exercise 1: CO2 emissions - ?</vt:lpstr>
      <vt:lpstr>1A. Fuel Combustion. Fuels</vt:lpstr>
      <vt:lpstr>1A. Fuel Combustion. Units</vt:lpstr>
      <vt:lpstr>IPCC Energy Units</vt:lpstr>
      <vt:lpstr>NCV vs. GCV</vt:lpstr>
      <vt:lpstr>Exercise 2: CO2 emissions - ?</vt:lpstr>
      <vt:lpstr>Non-CO2: CH4 and N2O</vt:lpstr>
      <vt:lpstr>Non-CO2: CH4 and N2O</vt:lpstr>
      <vt:lpstr>Non-CO2: CH4 and N2O</vt:lpstr>
      <vt:lpstr>Combustion Emissions – Higher Tiers</vt:lpstr>
      <vt:lpstr>Biomass </vt:lpstr>
      <vt:lpstr>Road Transport</vt:lpstr>
      <vt:lpstr>International bunker</vt:lpstr>
      <vt:lpstr>Waste as a Fuel</vt:lpstr>
      <vt:lpstr>Reference approach</vt:lpstr>
      <vt:lpstr>Excluded Carbon/Non-Energy Use of Fuels</vt:lpstr>
      <vt:lpstr>1B. Fugitive Emissions</vt:lpstr>
      <vt:lpstr>1B. Fugitive Emissions</vt:lpstr>
      <vt:lpstr>Coal Mines</vt:lpstr>
      <vt:lpstr>Oil and Gas</vt:lpstr>
      <vt:lpstr>Oil and Gas. Fugitive GHGs</vt:lpstr>
      <vt:lpstr>Oil and Gas. AD and EFs</vt:lpstr>
      <vt:lpstr>Oil and Gas. Default EFs </vt:lpstr>
      <vt:lpstr>1C. Carbon Dioxide Transport, Injection and Geological Storage</vt:lpstr>
      <vt:lpstr>PowerPoint Presentation</vt:lpstr>
      <vt:lpstr>1C. Carbon Dioxide Transport, Injection and Geological Storage</vt:lpstr>
      <vt:lpstr>Summary</vt:lpstr>
      <vt:lpstr>PowerPoint Presentation</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 &amp; Objectives</dc:title>
  <dc:creator>Simon Eggleston</dc:creator>
  <cp:lastModifiedBy>shermanau</cp:lastModifiedBy>
  <cp:revision>574</cp:revision>
  <dcterms:created xsi:type="dcterms:W3CDTF">2006-10-09T17:01:38Z</dcterms:created>
  <dcterms:modified xsi:type="dcterms:W3CDTF">2017-09-05T02:02:56Z</dcterms:modified>
</cp:coreProperties>
</file>