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7.xml" ContentType="application/vnd.openxmlformats-officedocument.presentationml.notesSlide+xml"/>
  <Override PartName="/ppt/tags/tag22.xml" ContentType="application/vnd.openxmlformats-officedocument.presentationml.tags+xml"/>
  <Override PartName="/ppt/notesSlides/notesSlide5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23.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4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8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8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8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85.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8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tags/tag541.xml" ContentType="application/vnd.openxmlformats-officedocument.presentationml.tags+xml"/>
  <Override PartName="/ppt/tags/tag550.xml" ContentType="application/vnd.openxmlformats-officedocument.presentationml.tags+xml"/>
  <Override PartName="/ppt/tags/tag552.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 id="2147483709" r:id="rId2"/>
  </p:sldMasterIdLst>
  <p:notesMasterIdLst>
    <p:notesMasterId r:id="rId202"/>
  </p:notesMasterIdLst>
  <p:sldIdLst>
    <p:sldId id="514" r:id="rId3"/>
    <p:sldId id="492" r:id="rId4"/>
    <p:sldId id="567" r:id="rId5"/>
    <p:sldId id="552" r:id="rId6"/>
    <p:sldId id="569" r:id="rId7"/>
    <p:sldId id="570" r:id="rId8"/>
    <p:sldId id="497" r:id="rId9"/>
    <p:sldId id="679" r:id="rId10"/>
    <p:sldId id="680" r:id="rId11"/>
    <p:sldId id="681" r:id="rId12"/>
    <p:sldId id="910" r:id="rId13"/>
    <p:sldId id="807" r:id="rId14"/>
    <p:sldId id="683" r:id="rId15"/>
    <p:sldId id="802" r:id="rId16"/>
    <p:sldId id="811" r:id="rId17"/>
    <p:sldId id="682" r:id="rId18"/>
    <p:sldId id="800" r:id="rId19"/>
    <p:sldId id="801" r:id="rId20"/>
    <p:sldId id="808" r:id="rId21"/>
    <p:sldId id="809" r:id="rId22"/>
    <p:sldId id="810" r:id="rId23"/>
    <p:sldId id="921" r:id="rId24"/>
    <p:sldId id="803" r:id="rId25"/>
    <p:sldId id="687" r:id="rId26"/>
    <p:sldId id="804" r:id="rId27"/>
    <p:sldId id="805" r:id="rId28"/>
    <p:sldId id="919" r:id="rId29"/>
    <p:sldId id="686" r:id="rId30"/>
    <p:sldId id="689" r:id="rId31"/>
    <p:sldId id="794" r:id="rId32"/>
    <p:sldId id="814" r:id="rId33"/>
    <p:sldId id="813" r:id="rId34"/>
    <p:sldId id="817" r:id="rId35"/>
    <p:sldId id="815" r:id="rId36"/>
    <p:sldId id="816" r:id="rId37"/>
    <p:sldId id="818" r:id="rId38"/>
    <p:sldId id="819" r:id="rId39"/>
    <p:sldId id="691" r:id="rId40"/>
    <p:sldId id="692" r:id="rId41"/>
    <p:sldId id="693" r:id="rId42"/>
    <p:sldId id="913" r:id="rId43"/>
    <p:sldId id="821" r:id="rId44"/>
    <p:sldId id="822" r:id="rId45"/>
    <p:sldId id="911" r:id="rId46"/>
    <p:sldId id="824" r:id="rId47"/>
    <p:sldId id="825" r:id="rId48"/>
    <p:sldId id="697" r:id="rId49"/>
    <p:sldId id="698" r:id="rId50"/>
    <p:sldId id="700" r:id="rId51"/>
    <p:sldId id="701" r:id="rId52"/>
    <p:sldId id="920" r:id="rId53"/>
    <p:sldId id="703" r:id="rId54"/>
    <p:sldId id="827" r:id="rId55"/>
    <p:sldId id="835" r:id="rId56"/>
    <p:sldId id="828" r:id="rId57"/>
    <p:sldId id="704" r:id="rId58"/>
    <p:sldId id="829" r:id="rId59"/>
    <p:sldId id="912" r:id="rId60"/>
    <p:sldId id="831" r:id="rId61"/>
    <p:sldId id="832" r:id="rId62"/>
    <p:sldId id="833" r:id="rId63"/>
    <p:sldId id="705" r:id="rId64"/>
    <p:sldId id="706" r:id="rId65"/>
    <p:sldId id="707" r:id="rId66"/>
    <p:sldId id="517" r:id="rId67"/>
    <p:sldId id="648" r:id="rId68"/>
    <p:sldId id="857" r:id="rId69"/>
    <p:sldId id="836" r:id="rId70"/>
    <p:sldId id="837" r:id="rId71"/>
    <p:sldId id="842" r:id="rId72"/>
    <p:sldId id="838" r:id="rId73"/>
    <p:sldId id="839" r:id="rId74"/>
    <p:sldId id="843" r:id="rId75"/>
    <p:sldId id="844" r:id="rId76"/>
    <p:sldId id="310" r:id="rId77"/>
    <p:sldId id="311" r:id="rId78"/>
    <p:sldId id="647" r:id="rId79"/>
    <p:sldId id="859" r:id="rId80"/>
    <p:sldId id="860" r:id="rId81"/>
    <p:sldId id="863" r:id="rId82"/>
    <p:sldId id="864" r:id="rId83"/>
    <p:sldId id="865" r:id="rId84"/>
    <p:sldId id="862" r:id="rId85"/>
    <p:sldId id="866" r:id="rId86"/>
    <p:sldId id="867" r:id="rId87"/>
    <p:sldId id="870" r:id="rId88"/>
    <p:sldId id="871" r:id="rId89"/>
    <p:sldId id="868" r:id="rId90"/>
    <p:sldId id="869" r:id="rId91"/>
    <p:sldId id="872" r:id="rId92"/>
    <p:sldId id="639" r:id="rId93"/>
    <p:sldId id="640" r:id="rId94"/>
    <p:sldId id="641" r:id="rId95"/>
    <p:sldId id="642" r:id="rId96"/>
    <p:sldId id="643" r:id="rId97"/>
    <p:sldId id="644" r:id="rId98"/>
    <p:sldId id="873" r:id="rId99"/>
    <p:sldId id="874" r:id="rId100"/>
    <p:sldId id="795" r:id="rId101"/>
    <p:sldId id="557" r:id="rId102"/>
    <p:sldId id="876" r:id="rId103"/>
    <p:sldId id="523" r:id="rId104"/>
    <p:sldId id="858" r:id="rId105"/>
    <p:sldId id="524" r:id="rId106"/>
    <p:sldId id="563" r:id="rId107"/>
    <p:sldId id="562" r:id="rId108"/>
    <p:sldId id="608" r:id="rId109"/>
    <p:sldId id="877" r:id="rId110"/>
    <p:sldId id="609" r:id="rId111"/>
    <p:sldId id="610" r:id="rId112"/>
    <p:sldId id="881" r:id="rId113"/>
    <p:sldId id="612" r:id="rId114"/>
    <p:sldId id="613" r:id="rId115"/>
    <p:sldId id="878" r:id="rId116"/>
    <p:sldId id="879" r:id="rId117"/>
    <p:sldId id="882" r:id="rId118"/>
    <p:sldId id="637" r:id="rId119"/>
    <p:sldId id="638" r:id="rId120"/>
    <p:sldId id="614" r:id="rId121"/>
    <p:sldId id="615" r:id="rId122"/>
    <p:sldId id="884" r:id="rId123"/>
    <p:sldId id="616" r:id="rId124"/>
    <p:sldId id="617" r:id="rId125"/>
    <p:sldId id="618" r:id="rId126"/>
    <p:sldId id="619" r:id="rId127"/>
    <p:sldId id="620" r:id="rId128"/>
    <p:sldId id="885" r:id="rId129"/>
    <p:sldId id="886" r:id="rId130"/>
    <p:sldId id="916" r:id="rId131"/>
    <p:sldId id="917" r:id="rId132"/>
    <p:sldId id="890" r:id="rId133"/>
    <p:sldId id="892" r:id="rId134"/>
    <p:sldId id="888" r:id="rId135"/>
    <p:sldId id="889" r:id="rId136"/>
    <p:sldId id="622" r:id="rId137"/>
    <p:sldId id="623" r:id="rId138"/>
    <p:sldId id="893" r:id="rId139"/>
    <p:sldId id="624" r:id="rId140"/>
    <p:sldId id="656" r:id="rId141"/>
    <p:sldId id="713" r:id="rId142"/>
    <p:sldId id="714" r:id="rId143"/>
    <p:sldId id="716" r:id="rId144"/>
    <p:sldId id="895" r:id="rId145"/>
    <p:sldId id="715" r:id="rId146"/>
    <p:sldId id="894" r:id="rId147"/>
    <p:sldId id="717" r:id="rId148"/>
    <p:sldId id="896" r:id="rId149"/>
    <p:sldId id="897" r:id="rId150"/>
    <p:sldId id="718" r:id="rId151"/>
    <p:sldId id="773" r:id="rId152"/>
    <p:sldId id="774" r:id="rId153"/>
    <p:sldId id="775" r:id="rId154"/>
    <p:sldId id="776" r:id="rId155"/>
    <p:sldId id="777" r:id="rId156"/>
    <p:sldId id="778" r:id="rId157"/>
    <p:sldId id="779" r:id="rId158"/>
    <p:sldId id="780" r:id="rId159"/>
    <p:sldId id="719" r:id="rId160"/>
    <p:sldId id="764" r:id="rId161"/>
    <p:sldId id="765" r:id="rId162"/>
    <p:sldId id="766" r:id="rId163"/>
    <p:sldId id="767" r:id="rId164"/>
    <p:sldId id="768" r:id="rId165"/>
    <p:sldId id="720" r:id="rId166"/>
    <p:sldId id="721" r:id="rId167"/>
    <p:sldId id="722" r:id="rId168"/>
    <p:sldId id="723" r:id="rId169"/>
    <p:sldId id="724" r:id="rId170"/>
    <p:sldId id="725" r:id="rId171"/>
    <p:sldId id="770" r:id="rId172"/>
    <p:sldId id="771" r:id="rId173"/>
    <p:sldId id="772" r:id="rId174"/>
    <p:sldId id="914" r:id="rId175"/>
    <p:sldId id="915" r:id="rId176"/>
    <p:sldId id="786" r:id="rId177"/>
    <p:sldId id="781" r:id="rId178"/>
    <p:sldId id="903" r:id="rId179"/>
    <p:sldId id="899" r:id="rId180"/>
    <p:sldId id="898" r:id="rId181"/>
    <p:sldId id="900" r:id="rId182"/>
    <p:sldId id="907" r:id="rId183"/>
    <p:sldId id="901" r:id="rId184"/>
    <p:sldId id="904" r:id="rId185"/>
    <p:sldId id="905" r:id="rId186"/>
    <p:sldId id="908" r:id="rId187"/>
    <p:sldId id="902" r:id="rId188"/>
    <p:sldId id="909" r:id="rId189"/>
    <p:sldId id="783" r:id="rId190"/>
    <p:sldId id="784" r:id="rId191"/>
    <p:sldId id="785" r:id="rId192"/>
    <p:sldId id="787" r:id="rId193"/>
    <p:sldId id="788" r:id="rId194"/>
    <p:sldId id="789" r:id="rId195"/>
    <p:sldId id="732" r:id="rId196"/>
    <p:sldId id="733" r:id="rId197"/>
    <p:sldId id="762" r:id="rId198"/>
    <p:sldId id="760" r:id="rId199"/>
    <p:sldId id="761" r:id="rId200"/>
    <p:sldId id="351" r:id="rId201"/>
  </p:sldIdLst>
  <p:sldSz cx="9144000" cy="6858000" type="screen4x3"/>
  <p:notesSz cx="6807200" cy="9939338"/>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yrozhenko" initials="p" lastIdx="29" clrIdx="0">
    <p:extLst>
      <p:ext uri="{19B8F6BF-5375-455C-9EA6-DF929625EA0E}">
        <p15:presenceInfo xmlns:p15="http://schemas.microsoft.com/office/powerpoint/2012/main" userId="pyrozhen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2"/>
    <a:srgbClr val="2A87F8"/>
    <a:srgbClr val="935B00"/>
    <a:srgbClr val="1C0D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86957" autoAdjust="0"/>
  </p:normalViewPr>
  <p:slideViewPr>
    <p:cSldViewPr snapToGrid="0">
      <p:cViewPr varScale="1">
        <p:scale>
          <a:sx n="98" d="100"/>
          <a:sy n="98" d="100"/>
        </p:scale>
        <p:origin x="1046" y="77"/>
      </p:cViewPr>
      <p:guideLst>
        <p:guide orient="horz" pos="2160"/>
        <p:guide pos="2880"/>
      </p:guideLst>
    </p:cSldViewPr>
  </p:slideViewPr>
  <p:outlineViewPr>
    <p:cViewPr>
      <p:scale>
        <a:sx n="33" d="100"/>
        <a:sy n="33" d="100"/>
      </p:scale>
      <p:origin x="0" y="-74342"/>
    </p:cViewPr>
  </p:outlineViewPr>
  <p:notesTextViewPr>
    <p:cViewPr>
      <p:scale>
        <a:sx n="3" d="2"/>
        <a:sy n="3" d="2"/>
      </p:scale>
      <p:origin x="0" y="0"/>
    </p:cViewPr>
  </p:notesTextViewPr>
  <p:sorterViewPr>
    <p:cViewPr>
      <p:scale>
        <a:sx n="66" d="100"/>
        <a:sy n="66" d="100"/>
      </p:scale>
      <p:origin x="0" y="-8659"/>
    </p:cViewPr>
  </p:sorterViewPr>
  <p:notesViewPr>
    <p:cSldViewPr snapToGrid="0">
      <p:cViewPr varScale="1">
        <p:scale>
          <a:sx n="73" d="100"/>
          <a:sy n="73" d="100"/>
        </p:scale>
        <p:origin x="-2748" y="-102"/>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theme" Target="theme/theme1.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notesMaster" Target="notesMasters/notesMaster1.xml"/><Relationship Id="rId207"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204"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image" Target="../media/image2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0B9D4A-1012-4349-9E93-3F52DBA0DC4D}" type="doc">
      <dgm:prSet loTypeId="urn:microsoft.com/office/officeart/2005/8/layout/hList2#4" loCatId="list" qsTypeId="urn:microsoft.com/office/officeart/2005/8/quickstyle/3d4" qsCatId="3D" csTypeId="urn:microsoft.com/office/officeart/2005/8/colors/accent1_2" csCatId="accent1" phldr="1"/>
      <dgm:spPr/>
      <dgm:t>
        <a:bodyPr/>
        <a:lstStyle/>
        <a:p>
          <a:endParaRPr lang="en-US"/>
        </a:p>
      </dgm:t>
    </dgm:pt>
    <dgm:pt modelId="{BC988519-5F7E-4BCA-A2B9-5361BD68D765}">
      <dgm:prSet phldrT="[Text]" phldr="1"/>
      <dgm:spPr/>
      <dgm:t>
        <a:bodyPr/>
        <a:lstStyle/>
        <a:p>
          <a:endParaRPr lang="en-US" dirty="0"/>
        </a:p>
      </dgm:t>
    </dgm:pt>
    <dgm:pt modelId="{EB22FF61-1390-43F2-BC6A-4A05AD71CF77}" type="parTrans" cxnId="{77D41213-3A0C-40D9-90E4-E6CB36F61C03}">
      <dgm:prSet/>
      <dgm:spPr/>
      <dgm:t>
        <a:bodyPr/>
        <a:lstStyle/>
        <a:p>
          <a:endParaRPr lang="en-US"/>
        </a:p>
      </dgm:t>
    </dgm:pt>
    <dgm:pt modelId="{32B0F180-7C6A-4096-97E6-2D582E9B3E22}" type="sibTrans" cxnId="{77D41213-3A0C-40D9-90E4-E6CB36F61C03}">
      <dgm:prSet/>
      <dgm:spPr/>
      <dgm:t>
        <a:bodyPr/>
        <a:lstStyle/>
        <a:p>
          <a:endParaRPr lang="en-US"/>
        </a:p>
      </dgm:t>
    </dgm:pt>
    <dgm:pt modelId="{A006EDC8-2BC6-45CB-9605-15C2D4BD1BC0}">
      <dgm:prSet phldrT="[Text]" phldr="1"/>
      <dgm:spPr/>
      <dgm:t>
        <a:bodyPr/>
        <a:lstStyle/>
        <a:p>
          <a:endParaRPr lang="en-US" dirty="0"/>
        </a:p>
      </dgm:t>
    </dgm:pt>
    <dgm:pt modelId="{04D03858-5157-485C-B175-6C4789A8B6AD}" type="parTrans" cxnId="{308A1C0E-3AD3-44A7-9AA6-4F4DEB82C544}">
      <dgm:prSet/>
      <dgm:spPr/>
      <dgm:t>
        <a:bodyPr/>
        <a:lstStyle/>
        <a:p>
          <a:endParaRPr lang="en-US"/>
        </a:p>
      </dgm:t>
    </dgm:pt>
    <dgm:pt modelId="{EF011ABE-818E-4628-A909-DFC5A44487FB}" type="sibTrans" cxnId="{308A1C0E-3AD3-44A7-9AA6-4F4DEB82C544}">
      <dgm:prSet/>
      <dgm:spPr/>
      <dgm:t>
        <a:bodyPr/>
        <a:lstStyle/>
        <a:p>
          <a:endParaRPr lang="en-US"/>
        </a:p>
      </dgm:t>
    </dgm:pt>
    <dgm:pt modelId="{32E5C5DE-A24E-4092-8E21-CFA9126256AD}">
      <dgm:prSet phldrT="[Text]" custT="1"/>
      <dgm:spPr>
        <a:solidFill>
          <a:schemeClr val="accent1">
            <a:lumMod val="60000"/>
            <a:lumOff val="40000"/>
          </a:schemeClr>
        </a:solidFill>
      </dgm:spPr>
      <dgm:t>
        <a:bodyPr/>
        <a:lstStyle/>
        <a:p>
          <a:r>
            <a:rPr lang="en-US" altLang="ja-JP" sz="1500" dirty="0">
              <a:solidFill>
                <a:schemeClr val="tx1"/>
              </a:solidFill>
              <a:latin typeface="Arial Narrow" pitchFamily="34" charset="0"/>
              <a:ea typeface="MS PGothic" pitchFamily="34" charset="-128"/>
            </a:rPr>
            <a:t>Provides </a:t>
          </a:r>
          <a:r>
            <a:rPr lang="en-US" altLang="ja-JP" sz="1500" b="1" i="1" dirty="0">
              <a:solidFill>
                <a:schemeClr val="tx1"/>
              </a:solidFill>
              <a:latin typeface="Arial Narrow" pitchFamily="34" charset="0"/>
              <a:ea typeface="MS PGothic" pitchFamily="34" charset="-128"/>
            </a:rPr>
            <a:t>good practice</a:t>
          </a:r>
          <a:r>
            <a:rPr lang="en-US" altLang="ja-JP" sz="1500" dirty="0">
              <a:solidFill>
                <a:schemeClr val="tx1"/>
              </a:solidFill>
              <a:latin typeface="Arial Narrow" pitchFamily="34" charset="0"/>
              <a:ea typeface="MS PGothic" pitchFamily="34" charset="-128"/>
            </a:rPr>
            <a:t> and uncertainty management guidance</a:t>
          </a:r>
          <a:endParaRPr lang="en-US" sz="1500" dirty="0">
            <a:solidFill>
              <a:schemeClr val="tx1"/>
            </a:solidFill>
            <a:latin typeface="Arial Narrow" pitchFamily="34" charset="0"/>
          </a:endParaRPr>
        </a:p>
      </dgm:t>
    </dgm:pt>
    <dgm:pt modelId="{B0816C8D-D5F7-4202-A574-DB5E0ACC99C5}" type="parTrans" cxnId="{E3C8A41B-833A-4ED9-A76A-17247D8B751A}">
      <dgm:prSet/>
      <dgm:spPr/>
      <dgm:t>
        <a:bodyPr/>
        <a:lstStyle/>
        <a:p>
          <a:endParaRPr lang="en-US"/>
        </a:p>
      </dgm:t>
    </dgm:pt>
    <dgm:pt modelId="{D879140E-34D2-4053-800F-3DB41A1D965D}" type="sibTrans" cxnId="{E3C8A41B-833A-4ED9-A76A-17247D8B751A}">
      <dgm:prSet/>
      <dgm:spPr/>
      <dgm:t>
        <a:bodyPr/>
        <a:lstStyle/>
        <a:p>
          <a:endParaRPr lang="en-US"/>
        </a:p>
      </dgm:t>
    </dgm:pt>
    <dgm:pt modelId="{0F47B256-D388-4AF0-B959-FD03F171A5C6}">
      <dgm:prSet phldrT="[Text]" phldr="1"/>
      <dgm:spPr/>
      <dgm:t>
        <a:bodyPr/>
        <a:lstStyle/>
        <a:p>
          <a:endParaRPr lang="en-US" dirty="0"/>
        </a:p>
      </dgm:t>
    </dgm:pt>
    <dgm:pt modelId="{4346602A-C3D6-4B37-8135-1E945200E08A}" type="parTrans" cxnId="{B4514709-1396-4E1B-945F-19C16E006245}">
      <dgm:prSet/>
      <dgm:spPr/>
      <dgm:t>
        <a:bodyPr/>
        <a:lstStyle/>
        <a:p>
          <a:endParaRPr lang="en-US"/>
        </a:p>
      </dgm:t>
    </dgm:pt>
    <dgm:pt modelId="{D3F2E857-E3AB-4708-AE1F-6CA885FB5E43}" type="sibTrans" cxnId="{B4514709-1396-4E1B-945F-19C16E006245}">
      <dgm:prSet/>
      <dgm:spPr/>
      <dgm:t>
        <a:bodyPr/>
        <a:lstStyle/>
        <a:p>
          <a:endParaRPr lang="en-US"/>
        </a:p>
      </dgm:t>
    </dgm:pt>
    <dgm:pt modelId="{A931503F-B777-46EF-8DEC-7ABB9C7C4529}">
      <dgm:prSet phldrT="[Text]" custT="1"/>
      <dgm:spPr>
        <a:solidFill>
          <a:schemeClr val="accent5">
            <a:lumMod val="40000"/>
            <a:lumOff val="60000"/>
          </a:schemeClr>
        </a:solidFill>
      </dgm:spPr>
      <dgm:t>
        <a:bodyPr/>
        <a:lstStyle/>
        <a:p>
          <a:r>
            <a:rPr lang="en-US" altLang="ja-JP" sz="1500" b="1" dirty="0">
              <a:solidFill>
                <a:schemeClr val="tx1"/>
              </a:solidFill>
              <a:latin typeface="Arial Narrow" pitchFamily="34" charset="0"/>
              <a:ea typeface="MS PGothic" pitchFamily="34" charset="-128"/>
            </a:rPr>
            <a:t>Agriculture</a:t>
          </a:r>
          <a:r>
            <a:rPr lang="en-US" altLang="ja-JP" sz="1500" dirty="0">
              <a:solidFill>
                <a:schemeClr val="tx1"/>
              </a:solidFill>
              <a:latin typeface="Arial Narrow" pitchFamily="34" charset="0"/>
              <a:ea typeface="MS PGothic" pitchFamily="34" charset="-128"/>
            </a:rPr>
            <a:t> and </a:t>
          </a:r>
          <a:r>
            <a:rPr lang="en-US" altLang="ja-JP" sz="1500" b="1" dirty="0">
              <a:solidFill>
                <a:schemeClr val="tx1"/>
              </a:solidFill>
              <a:latin typeface="Arial Narrow" pitchFamily="34" charset="0"/>
              <a:ea typeface="MS PGothic" pitchFamily="34" charset="-128"/>
            </a:rPr>
            <a:t>Land Use and Change and Forestry </a:t>
          </a:r>
          <a:r>
            <a:rPr lang="en-US" altLang="ja-JP" sz="1500" dirty="0">
              <a:solidFill>
                <a:schemeClr val="tx1"/>
              </a:solidFill>
              <a:latin typeface="Arial Narrow" pitchFamily="34" charset="0"/>
              <a:ea typeface="MS PGothic" pitchFamily="34" charset="-128"/>
            </a:rPr>
            <a:t>(LUCF) </a:t>
          </a:r>
          <a:r>
            <a:rPr lang="en-US" altLang="ja-JP" sz="1500" b="0" dirty="0">
              <a:solidFill>
                <a:schemeClr val="tx1"/>
              </a:solidFill>
              <a:latin typeface="Arial Narrow" pitchFamily="34" charset="0"/>
              <a:ea typeface="MS PGothic" pitchFamily="34" charset="-128"/>
            </a:rPr>
            <a:t>combined</a:t>
          </a:r>
          <a:r>
            <a:rPr lang="en-US" altLang="ja-JP" sz="1500" dirty="0">
              <a:solidFill>
                <a:schemeClr val="tx1"/>
              </a:solidFill>
              <a:latin typeface="Arial Narrow" pitchFamily="34" charset="0"/>
              <a:ea typeface="MS PGothic" pitchFamily="34" charset="-128"/>
            </a:rPr>
            <a:t> into a </a:t>
          </a:r>
          <a:r>
            <a:rPr lang="en-US" altLang="ja-JP" sz="1500" b="1" dirty="0">
              <a:solidFill>
                <a:schemeClr val="tx1"/>
              </a:solidFill>
              <a:latin typeface="Arial Narrow" pitchFamily="34" charset="0"/>
              <a:ea typeface="MS PGothic" pitchFamily="34" charset="-128"/>
            </a:rPr>
            <a:t>single sector</a:t>
          </a:r>
          <a:r>
            <a:rPr lang="en-US" altLang="ja-JP" sz="1500" dirty="0">
              <a:solidFill>
                <a:schemeClr val="tx1"/>
              </a:solidFill>
              <a:latin typeface="Arial Narrow" pitchFamily="34" charset="0"/>
              <a:ea typeface="MS PGothic" pitchFamily="34" charset="-128"/>
            </a:rPr>
            <a:t> </a:t>
          </a:r>
          <a:r>
            <a:rPr lang="en-US" altLang="ja-JP" sz="1500" b="1" dirty="0">
              <a:solidFill>
                <a:schemeClr val="tx1"/>
              </a:solidFill>
              <a:latin typeface="Arial Narrow" pitchFamily="34" charset="0"/>
              <a:ea typeface="MS PGothic" pitchFamily="34" charset="-128"/>
            </a:rPr>
            <a:t>Agriculture, Forestry and Other Land Use </a:t>
          </a:r>
          <a:r>
            <a:rPr lang="en-US" altLang="ja-JP" sz="1500" dirty="0">
              <a:solidFill>
                <a:schemeClr val="tx1"/>
              </a:solidFill>
              <a:latin typeface="Arial Narrow" pitchFamily="34" charset="0"/>
              <a:ea typeface="MS PGothic" pitchFamily="34" charset="-128"/>
            </a:rPr>
            <a:t>(AFOLU)</a:t>
          </a:r>
          <a:endParaRPr lang="en-US" sz="1500" dirty="0">
            <a:solidFill>
              <a:schemeClr val="tx1"/>
            </a:solidFill>
            <a:latin typeface="Arial Narrow" pitchFamily="34" charset="0"/>
          </a:endParaRPr>
        </a:p>
      </dgm:t>
    </dgm:pt>
    <dgm:pt modelId="{1802BE5B-1BCF-4BED-B486-F71DDE019A7C}" type="parTrans" cxnId="{83E9833C-1C00-49F7-9A81-9FFF517AE47E}">
      <dgm:prSet/>
      <dgm:spPr/>
      <dgm:t>
        <a:bodyPr/>
        <a:lstStyle/>
        <a:p>
          <a:endParaRPr lang="en-US"/>
        </a:p>
      </dgm:t>
    </dgm:pt>
    <dgm:pt modelId="{E2447C6A-6111-43AA-9D37-CA23CDFAC30E}" type="sibTrans" cxnId="{83E9833C-1C00-49F7-9A81-9FFF517AE47E}">
      <dgm:prSet/>
      <dgm:spPr/>
      <dgm:t>
        <a:bodyPr/>
        <a:lstStyle/>
        <a:p>
          <a:endParaRPr lang="en-US"/>
        </a:p>
      </dgm:t>
    </dgm:pt>
    <dgm:pt modelId="{314C9455-5118-4354-B908-CB758DBFB370}">
      <dgm:prSet custT="1"/>
      <dgm:spPr>
        <a:solidFill>
          <a:schemeClr val="accent3">
            <a:lumMod val="50000"/>
            <a:lumOff val="50000"/>
          </a:schemeClr>
        </a:solidFill>
      </dgm:spPr>
      <dgm:t>
        <a:bodyPr/>
        <a:lstStyle/>
        <a:p>
          <a:r>
            <a:rPr lang="en-US" altLang="ja-JP" sz="1500" strike="noStrike" dirty="0">
              <a:solidFill>
                <a:schemeClr val="tx1"/>
              </a:solidFill>
              <a:latin typeface="Arial Narrow" pitchFamily="34" charset="0"/>
              <a:ea typeface="MS PGothic" pitchFamily="34" charset="-128"/>
            </a:rPr>
            <a:t>Only the </a:t>
          </a:r>
          <a:r>
            <a:rPr lang="en-US" altLang="ja-JP" sz="1500" dirty="0">
              <a:solidFill>
                <a:schemeClr val="tx1"/>
              </a:solidFill>
              <a:latin typeface="Arial Narrow" pitchFamily="34" charset="0"/>
              <a:ea typeface="MS PGothic" pitchFamily="34" charset="-128"/>
            </a:rPr>
            <a:t>most important activities resulting in GHG emissions/removals</a:t>
          </a:r>
        </a:p>
      </dgm:t>
    </dgm:pt>
    <dgm:pt modelId="{65085EC5-5ACB-4926-A779-F0DAF1CA4829}" type="parTrans" cxnId="{7490B85D-81B5-4B49-8234-B29B860DAC05}">
      <dgm:prSet/>
      <dgm:spPr/>
      <dgm:t>
        <a:bodyPr/>
        <a:lstStyle/>
        <a:p>
          <a:endParaRPr lang="en-US"/>
        </a:p>
      </dgm:t>
    </dgm:pt>
    <dgm:pt modelId="{5FA3E929-4622-4F60-A724-57296963408D}" type="sibTrans" cxnId="{7490B85D-81B5-4B49-8234-B29B860DAC05}">
      <dgm:prSet/>
      <dgm:spPr/>
      <dgm:t>
        <a:bodyPr/>
        <a:lstStyle/>
        <a:p>
          <a:endParaRPr lang="en-US"/>
        </a:p>
      </dgm:t>
    </dgm:pt>
    <dgm:pt modelId="{BBCA2F4E-620C-4B49-9531-F5A177F0C8C6}">
      <dgm:prSet custT="1"/>
      <dgm:spPr>
        <a:solidFill>
          <a:schemeClr val="accent3">
            <a:lumMod val="50000"/>
            <a:lumOff val="50000"/>
          </a:schemeClr>
        </a:solidFill>
      </dgm:spPr>
      <dgm:t>
        <a:bodyPr/>
        <a:lstStyle/>
        <a:p>
          <a:r>
            <a:rPr lang="en-US" altLang="ja-JP" sz="1500" dirty="0">
              <a:solidFill>
                <a:schemeClr val="tx1"/>
              </a:solidFill>
              <a:latin typeface="Arial Narrow" pitchFamily="34" charset="0"/>
              <a:ea typeface="MS PGothic" pitchFamily="34" charset="-128"/>
            </a:rPr>
            <a:t>Implicit assumption about estimating emissions and removals only over lands subject to human intervention</a:t>
          </a:r>
        </a:p>
      </dgm:t>
    </dgm:pt>
    <dgm:pt modelId="{60EA2A8B-492B-4AB4-AC87-5E06566A9219}" type="parTrans" cxnId="{87FE9D35-DC30-4181-B214-4293431AAF80}">
      <dgm:prSet/>
      <dgm:spPr/>
      <dgm:t>
        <a:bodyPr/>
        <a:lstStyle/>
        <a:p>
          <a:endParaRPr lang="en-US"/>
        </a:p>
      </dgm:t>
    </dgm:pt>
    <dgm:pt modelId="{6C9A0DD1-6CA0-420C-AB46-303BC973954B}" type="sibTrans" cxnId="{87FE9D35-DC30-4181-B214-4293431AAF80}">
      <dgm:prSet/>
      <dgm:spPr/>
      <dgm:t>
        <a:bodyPr/>
        <a:lstStyle/>
        <a:p>
          <a:endParaRPr lang="en-US"/>
        </a:p>
      </dgm:t>
    </dgm:pt>
    <dgm:pt modelId="{BBDF91B2-9547-4596-BBBD-0FD97DA82E7F}">
      <dgm:prSet custT="1"/>
      <dgm:spPr>
        <a:solidFill>
          <a:schemeClr val="accent1">
            <a:lumMod val="60000"/>
            <a:lumOff val="40000"/>
          </a:schemeClr>
        </a:solidFill>
      </dgm:spPr>
      <dgm:t>
        <a:bodyPr/>
        <a:lstStyle/>
        <a:p>
          <a:r>
            <a:rPr lang="en-US" altLang="ja-JP" sz="1500" dirty="0">
              <a:solidFill>
                <a:schemeClr val="tx1"/>
              </a:solidFill>
              <a:latin typeface="Arial Narrow" pitchFamily="34" charset="0"/>
              <a:ea typeface="MS PGothic" pitchFamily="34" charset="-128"/>
            </a:rPr>
            <a:t>Now includes all land use emissions/ removals split into six land-use categories from all pools</a:t>
          </a:r>
        </a:p>
      </dgm:t>
    </dgm:pt>
    <dgm:pt modelId="{36291C86-4CBE-4226-9AA7-EE1579A9E412}" type="parTrans" cxnId="{7D8C2CFF-213D-4EDB-915A-B0E199A3A0D9}">
      <dgm:prSet/>
      <dgm:spPr/>
      <dgm:t>
        <a:bodyPr/>
        <a:lstStyle/>
        <a:p>
          <a:endParaRPr lang="en-US"/>
        </a:p>
      </dgm:t>
    </dgm:pt>
    <dgm:pt modelId="{38F79FE6-697F-472D-80C5-1E7E0CB0025A}" type="sibTrans" cxnId="{7D8C2CFF-213D-4EDB-915A-B0E199A3A0D9}">
      <dgm:prSet/>
      <dgm:spPr/>
      <dgm:t>
        <a:bodyPr/>
        <a:lstStyle/>
        <a:p>
          <a:endParaRPr lang="en-US"/>
        </a:p>
      </dgm:t>
    </dgm:pt>
    <dgm:pt modelId="{7CDC0BBD-8B56-46B6-A726-5F4AFDE3EF9D}">
      <dgm:prSet custT="1"/>
      <dgm:spPr>
        <a:solidFill>
          <a:schemeClr val="accent1">
            <a:lumMod val="60000"/>
            <a:lumOff val="40000"/>
          </a:schemeClr>
        </a:solidFill>
      </dgm:spPr>
      <dgm:t>
        <a:bodyPr/>
        <a:lstStyle/>
        <a:p>
          <a:r>
            <a:rPr lang="en-US" altLang="ja-JP" sz="1500" dirty="0">
              <a:solidFill>
                <a:schemeClr val="tx1"/>
              </a:solidFill>
              <a:latin typeface="Arial Narrow" pitchFamily="34" charset="0"/>
              <a:ea typeface="MS PGothic" pitchFamily="34" charset="-128"/>
            </a:rPr>
            <a:t>Explicit Use of </a:t>
          </a:r>
          <a:r>
            <a:rPr lang="en-US" altLang="ja-JP" sz="1500" b="1" i="1" dirty="0">
              <a:solidFill>
                <a:schemeClr val="tx1"/>
              </a:solidFill>
              <a:latin typeface="Arial Narrow" pitchFamily="34" charset="0"/>
              <a:ea typeface="MS PGothic" pitchFamily="34" charset="-128"/>
            </a:rPr>
            <a:t>managed</a:t>
          </a:r>
          <a:r>
            <a:rPr lang="en-US" altLang="ja-JP" sz="1500" i="1" dirty="0">
              <a:solidFill>
                <a:schemeClr val="tx1"/>
              </a:solidFill>
              <a:latin typeface="Arial Narrow" pitchFamily="34" charset="0"/>
              <a:ea typeface="MS PGothic" pitchFamily="34" charset="-128"/>
            </a:rPr>
            <a:t> </a:t>
          </a:r>
          <a:r>
            <a:rPr lang="en-US" altLang="ja-JP" sz="1500" dirty="0">
              <a:solidFill>
                <a:schemeClr val="tx1"/>
              </a:solidFill>
              <a:latin typeface="Arial Narrow" pitchFamily="34" charset="0"/>
              <a:ea typeface="MS PGothic" pitchFamily="34" charset="-128"/>
            </a:rPr>
            <a:t>land</a:t>
          </a:r>
          <a:r>
            <a:rPr lang="en-US" altLang="ja-JP" sz="1500" i="1" dirty="0">
              <a:solidFill>
                <a:schemeClr val="tx1"/>
              </a:solidFill>
              <a:latin typeface="Arial Narrow" pitchFamily="34" charset="0"/>
              <a:ea typeface="MS PGothic" pitchFamily="34" charset="-128"/>
            </a:rPr>
            <a:t> </a:t>
          </a:r>
          <a:r>
            <a:rPr lang="en-US" altLang="ja-JP" sz="1500" dirty="0">
              <a:solidFill>
                <a:schemeClr val="tx1"/>
              </a:solidFill>
              <a:latin typeface="Arial Narrow" pitchFamily="34" charset="0"/>
              <a:ea typeface="MS PGothic" pitchFamily="34" charset="-128"/>
            </a:rPr>
            <a:t>as a proxy for anthropogenic emissions/removals</a:t>
          </a:r>
        </a:p>
      </dgm:t>
    </dgm:pt>
    <dgm:pt modelId="{E3B4950B-C661-4358-9B10-0AD1FC237FAF}" type="parTrans" cxnId="{CE58457E-48E4-42C4-B98C-93E06D90914C}">
      <dgm:prSet/>
      <dgm:spPr/>
      <dgm:t>
        <a:bodyPr/>
        <a:lstStyle/>
        <a:p>
          <a:endParaRPr lang="en-US"/>
        </a:p>
      </dgm:t>
    </dgm:pt>
    <dgm:pt modelId="{20005DDC-2BDB-4B8B-8FB0-1B4983FC344E}" type="sibTrans" cxnId="{CE58457E-48E4-42C4-B98C-93E06D90914C}">
      <dgm:prSet/>
      <dgm:spPr/>
      <dgm:t>
        <a:bodyPr/>
        <a:lstStyle/>
        <a:p>
          <a:endParaRPr lang="en-US"/>
        </a:p>
      </dgm:t>
    </dgm:pt>
    <dgm:pt modelId="{E1D53084-E0DF-48F0-8F6D-72D220C7083C}">
      <dgm:prSet custT="1"/>
      <dgm:spPr>
        <a:solidFill>
          <a:schemeClr val="accent5">
            <a:lumMod val="40000"/>
            <a:lumOff val="60000"/>
          </a:schemeClr>
        </a:solidFill>
      </dgm:spPr>
      <dgm:t>
        <a:bodyPr/>
        <a:lstStyle/>
        <a:p>
          <a:r>
            <a:rPr lang="en-US" altLang="ja-JP" sz="1500" dirty="0">
              <a:solidFill>
                <a:schemeClr val="tx1"/>
              </a:solidFill>
              <a:latin typeface="Arial Narrow" pitchFamily="34" charset="0"/>
              <a:ea typeface="MS PGothic" pitchFamily="34" charset="-128"/>
            </a:rPr>
            <a:t>Retained use of </a:t>
          </a:r>
          <a:r>
            <a:rPr lang="en-US" altLang="ja-JP" sz="1500" b="1" i="1" dirty="0">
              <a:solidFill>
                <a:schemeClr val="tx1"/>
              </a:solidFill>
              <a:latin typeface="Arial Narrow" pitchFamily="34" charset="0"/>
              <a:ea typeface="MS PGothic" pitchFamily="34" charset="-128"/>
            </a:rPr>
            <a:t>managed</a:t>
          </a:r>
          <a:r>
            <a:rPr lang="en-US" altLang="ja-JP" sz="1500" dirty="0">
              <a:solidFill>
                <a:schemeClr val="tx1"/>
              </a:solidFill>
              <a:latin typeface="Arial Narrow" pitchFamily="34" charset="0"/>
              <a:ea typeface="MS PGothic" pitchFamily="34" charset="-128"/>
            </a:rPr>
            <a:t> land</a:t>
          </a:r>
        </a:p>
      </dgm:t>
    </dgm:pt>
    <dgm:pt modelId="{3CDA3641-85F8-4164-B601-84098BEEE1E5}" type="parTrans" cxnId="{00F2799D-7C0C-4F94-84C9-7D71D77616BD}">
      <dgm:prSet/>
      <dgm:spPr/>
      <dgm:t>
        <a:bodyPr/>
        <a:lstStyle/>
        <a:p>
          <a:endParaRPr lang="en-US"/>
        </a:p>
      </dgm:t>
    </dgm:pt>
    <dgm:pt modelId="{39CF80E2-5FB6-476F-B2BA-C93CA0490E88}" type="sibTrans" cxnId="{00F2799D-7C0C-4F94-84C9-7D71D77616BD}">
      <dgm:prSet/>
      <dgm:spPr/>
      <dgm:t>
        <a:bodyPr/>
        <a:lstStyle/>
        <a:p>
          <a:endParaRPr lang="en-US"/>
        </a:p>
      </dgm:t>
    </dgm:pt>
    <dgm:pt modelId="{36CB6793-019D-4DEA-9454-4BBB9633F517}">
      <dgm:prSet custT="1"/>
      <dgm:spPr>
        <a:solidFill>
          <a:schemeClr val="accent5">
            <a:lumMod val="40000"/>
            <a:lumOff val="60000"/>
          </a:schemeClr>
        </a:solidFill>
      </dgm:spPr>
      <dgm:t>
        <a:bodyPr/>
        <a:lstStyle/>
        <a:p>
          <a:r>
            <a:rPr lang="en-US" altLang="ja-JP" sz="1500" dirty="0">
              <a:solidFill>
                <a:schemeClr val="tx1"/>
              </a:solidFill>
              <a:latin typeface="Arial Narrow" pitchFamily="34" charset="0"/>
              <a:ea typeface="MS PGothic" pitchFamily="34" charset="-128"/>
            </a:rPr>
            <a:t>Inclusion and consolidation of several previously optional categories</a:t>
          </a:r>
        </a:p>
      </dgm:t>
    </dgm:pt>
    <dgm:pt modelId="{88F0555B-8A6F-4000-8930-A1409BE0437F}" type="parTrans" cxnId="{CB72AB74-DF44-468C-B76C-A6647AC86243}">
      <dgm:prSet/>
      <dgm:spPr/>
      <dgm:t>
        <a:bodyPr/>
        <a:lstStyle/>
        <a:p>
          <a:endParaRPr lang="en-US"/>
        </a:p>
      </dgm:t>
    </dgm:pt>
    <dgm:pt modelId="{E4317FB2-693C-4741-8B08-D8A810B18D73}" type="sibTrans" cxnId="{CB72AB74-DF44-468C-B76C-A6647AC86243}">
      <dgm:prSet/>
      <dgm:spPr/>
      <dgm:t>
        <a:bodyPr/>
        <a:lstStyle/>
        <a:p>
          <a:endParaRPr lang="en-US"/>
        </a:p>
      </dgm:t>
    </dgm:pt>
    <dgm:pt modelId="{174F21C6-3D52-4943-A806-8C8052A26573}">
      <dgm:prSet custT="1"/>
      <dgm:spPr>
        <a:solidFill>
          <a:schemeClr val="accent5">
            <a:lumMod val="40000"/>
            <a:lumOff val="60000"/>
          </a:schemeClr>
        </a:solidFill>
      </dgm:spPr>
      <dgm:t>
        <a:bodyPr/>
        <a:lstStyle/>
        <a:p>
          <a:r>
            <a:rPr lang="en-US" altLang="ja-JP" sz="1500" dirty="0">
              <a:solidFill>
                <a:schemeClr val="tx1"/>
              </a:solidFill>
              <a:latin typeface="Arial Narrow" pitchFamily="34" charset="0"/>
              <a:ea typeface="MS PGothic" pitchFamily="34" charset="-128"/>
            </a:rPr>
            <a:t>Refinement of methods and improved defaults</a:t>
          </a:r>
          <a:endParaRPr lang="en-US" sz="1500" dirty="0">
            <a:solidFill>
              <a:schemeClr val="tx1"/>
            </a:solidFill>
            <a:latin typeface="Arial Narrow" pitchFamily="34" charset="0"/>
          </a:endParaRPr>
        </a:p>
      </dgm:t>
    </dgm:pt>
    <dgm:pt modelId="{F95D9608-FB75-4C81-8C17-63CD5D8A0114}" type="parTrans" cxnId="{15878CA1-F776-47B6-9D90-B9367EABD745}">
      <dgm:prSet/>
      <dgm:spPr/>
      <dgm:t>
        <a:bodyPr/>
        <a:lstStyle/>
        <a:p>
          <a:endParaRPr lang="en-US"/>
        </a:p>
      </dgm:t>
    </dgm:pt>
    <dgm:pt modelId="{AE712725-7D1A-41DE-B2EB-0F6C70D81FB3}" type="sibTrans" cxnId="{15878CA1-F776-47B6-9D90-B9367EABD745}">
      <dgm:prSet/>
      <dgm:spPr/>
      <dgm:t>
        <a:bodyPr/>
        <a:lstStyle/>
        <a:p>
          <a:endParaRPr lang="en-US"/>
        </a:p>
      </dgm:t>
    </dgm:pt>
    <dgm:pt modelId="{69E2B669-BA6C-49A2-A840-7442155E9B42}">
      <dgm:prSet phldrT="[Text]" custT="1"/>
      <dgm:spPr>
        <a:solidFill>
          <a:schemeClr val="accent3">
            <a:lumMod val="50000"/>
            <a:lumOff val="50000"/>
          </a:schemeClr>
        </a:solidFill>
      </dgm:spPr>
      <dgm:t>
        <a:bodyPr/>
        <a:lstStyle/>
        <a:p>
          <a:r>
            <a:rPr lang="en-US" altLang="ja-JP" sz="1500" b="1" dirty="0">
              <a:solidFill>
                <a:schemeClr val="tx1"/>
              </a:solidFill>
              <a:latin typeface="Arial Narrow" pitchFamily="34" charset="0"/>
              <a:ea typeface="MS PGothic" pitchFamily="34" charset="-128"/>
            </a:rPr>
            <a:t>Agriculture</a:t>
          </a:r>
          <a:r>
            <a:rPr lang="en-US" altLang="ja-JP" sz="1500" dirty="0">
              <a:solidFill>
                <a:schemeClr val="tx1"/>
              </a:solidFill>
              <a:latin typeface="Arial Narrow" pitchFamily="34" charset="0"/>
              <a:ea typeface="MS PGothic" pitchFamily="34" charset="-128"/>
            </a:rPr>
            <a:t> and </a:t>
          </a:r>
          <a:r>
            <a:rPr lang="en-US" altLang="ja-JP" sz="1500" b="1" dirty="0">
              <a:solidFill>
                <a:schemeClr val="tx1"/>
              </a:solidFill>
              <a:latin typeface="Arial Narrow" pitchFamily="34" charset="0"/>
              <a:ea typeface="MS PGothic" pitchFamily="34" charset="-128"/>
            </a:rPr>
            <a:t>Land Use and Change and Forestry </a:t>
          </a:r>
          <a:r>
            <a:rPr lang="en-US" altLang="ja-JP" sz="1500" dirty="0">
              <a:solidFill>
                <a:schemeClr val="tx1"/>
              </a:solidFill>
              <a:latin typeface="Arial Narrow" pitchFamily="34" charset="0"/>
              <a:ea typeface="MS PGothic" pitchFamily="34" charset="-128"/>
            </a:rPr>
            <a:t>(LUCF) </a:t>
          </a:r>
          <a:r>
            <a:rPr lang="en-US" altLang="ja-JP" sz="1500" b="1" dirty="0">
              <a:solidFill>
                <a:schemeClr val="tx1"/>
              </a:solidFill>
              <a:latin typeface="Arial Narrow" pitchFamily="34" charset="0"/>
              <a:ea typeface="MS PGothic" pitchFamily="34" charset="-128"/>
            </a:rPr>
            <a:t>separate</a:t>
          </a:r>
          <a:r>
            <a:rPr lang="en-US" altLang="ja-JP" sz="1500" dirty="0">
              <a:solidFill>
                <a:schemeClr val="tx1"/>
              </a:solidFill>
              <a:latin typeface="Arial Narrow" pitchFamily="34" charset="0"/>
              <a:ea typeface="MS PGothic" pitchFamily="34" charset="-128"/>
            </a:rPr>
            <a:t> sectors</a:t>
          </a:r>
          <a:endParaRPr lang="en-US" sz="1500" dirty="0">
            <a:solidFill>
              <a:schemeClr val="tx1"/>
            </a:solidFill>
            <a:latin typeface="Arial Narrow" pitchFamily="34" charset="0"/>
          </a:endParaRPr>
        </a:p>
      </dgm:t>
    </dgm:pt>
    <dgm:pt modelId="{0CF758D6-20C0-4942-A10B-5762E0E9EA2E}" type="parTrans" cxnId="{E6536A77-4DEB-4EEE-A21E-7D37BFE29CAF}">
      <dgm:prSet/>
      <dgm:spPr/>
      <dgm:t>
        <a:bodyPr/>
        <a:lstStyle/>
        <a:p>
          <a:endParaRPr lang="en-US"/>
        </a:p>
      </dgm:t>
    </dgm:pt>
    <dgm:pt modelId="{FAB141AC-AFD7-4061-B18F-4271DF061BAB}" type="sibTrans" cxnId="{E6536A77-4DEB-4EEE-A21E-7D37BFE29CAF}">
      <dgm:prSet/>
      <dgm:spPr/>
      <dgm:t>
        <a:bodyPr/>
        <a:lstStyle/>
        <a:p>
          <a:endParaRPr lang="en-US"/>
        </a:p>
      </dgm:t>
    </dgm:pt>
    <dgm:pt modelId="{B8595217-9449-4DF8-A43B-740F7B5C2ADF}">
      <dgm:prSet phldrT="[Text]" custT="1"/>
      <dgm:spPr>
        <a:solidFill>
          <a:schemeClr val="accent1">
            <a:lumMod val="60000"/>
            <a:lumOff val="40000"/>
          </a:schemeClr>
        </a:solidFill>
      </dgm:spPr>
      <dgm:t>
        <a:bodyPr/>
        <a:lstStyle/>
        <a:p>
          <a:r>
            <a:rPr lang="en-US" sz="1500" b="1" i="1" u="sng" dirty="0">
              <a:solidFill>
                <a:schemeClr val="tx1"/>
              </a:solidFill>
              <a:effectLst>
                <a:outerShdw blurRad="38100" dist="38100" dir="2700000" algn="tl">
                  <a:srgbClr val="000000">
                    <a:alpha val="43137"/>
                  </a:srgbClr>
                </a:outerShdw>
              </a:effectLst>
              <a:latin typeface="Arial Narrow" pitchFamily="34" charset="0"/>
            </a:rPr>
            <a:t>GPG &amp; GPG-LULUCF</a:t>
          </a:r>
        </a:p>
      </dgm:t>
    </dgm:pt>
    <dgm:pt modelId="{258EC51C-7B9B-411A-9C42-39A244C28390}" type="parTrans" cxnId="{70B1DB21-DD19-49F3-9603-1CEC453CF78C}">
      <dgm:prSet/>
      <dgm:spPr/>
      <dgm:t>
        <a:bodyPr/>
        <a:lstStyle/>
        <a:p>
          <a:endParaRPr lang="en-US"/>
        </a:p>
      </dgm:t>
    </dgm:pt>
    <dgm:pt modelId="{58B6DBF9-2240-4685-8348-C27E28CE2AB7}" type="sibTrans" cxnId="{70B1DB21-DD19-49F3-9603-1CEC453CF78C}">
      <dgm:prSet/>
      <dgm:spPr/>
      <dgm:t>
        <a:bodyPr/>
        <a:lstStyle/>
        <a:p>
          <a:endParaRPr lang="en-US"/>
        </a:p>
      </dgm:t>
    </dgm:pt>
    <dgm:pt modelId="{DCF9F105-91F9-466C-A0D3-E5D24A5EF40A}">
      <dgm:prSet phldrT="[Text]" custT="1"/>
      <dgm:spPr>
        <a:solidFill>
          <a:schemeClr val="accent5">
            <a:lumMod val="40000"/>
            <a:lumOff val="60000"/>
          </a:schemeClr>
        </a:solidFill>
      </dgm:spPr>
      <dgm:t>
        <a:bodyPr/>
        <a:lstStyle/>
        <a:p>
          <a:r>
            <a:rPr lang="en-US" sz="1500" b="1" i="1" u="sng" dirty="0">
              <a:solidFill>
                <a:schemeClr val="tx1"/>
              </a:solidFill>
              <a:effectLst>
                <a:outerShdw blurRad="38100" dist="38100" dir="2700000" algn="tl">
                  <a:srgbClr val="000000">
                    <a:alpha val="43137"/>
                  </a:srgbClr>
                </a:outerShdw>
              </a:effectLst>
              <a:latin typeface="Arial Narrow" pitchFamily="34" charset="0"/>
            </a:rPr>
            <a:t>2006 IPCC Guidelines</a:t>
          </a:r>
          <a:endParaRPr lang="en-US" sz="1500" dirty="0">
            <a:solidFill>
              <a:schemeClr val="tx1"/>
            </a:solidFill>
            <a:latin typeface="Arial Narrow" pitchFamily="34" charset="0"/>
          </a:endParaRPr>
        </a:p>
      </dgm:t>
    </dgm:pt>
    <dgm:pt modelId="{00D2E6F6-90CA-4DF8-92B6-3F3FDA281190}" type="parTrans" cxnId="{79231B9A-0A7F-495B-9354-5210E74EAECE}">
      <dgm:prSet/>
      <dgm:spPr/>
      <dgm:t>
        <a:bodyPr/>
        <a:lstStyle/>
        <a:p>
          <a:endParaRPr lang="en-US"/>
        </a:p>
      </dgm:t>
    </dgm:pt>
    <dgm:pt modelId="{3875576A-EC2E-4E80-9E76-10F947D87DB3}" type="sibTrans" cxnId="{79231B9A-0A7F-495B-9354-5210E74EAECE}">
      <dgm:prSet/>
      <dgm:spPr/>
      <dgm:t>
        <a:bodyPr/>
        <a:lstStyle/>
        <a:p>
          <a:endParaRPr lang="en-US"/>
        </a:p>
      </dgm:t>
    </dgm:pt>
    <dgm:pt modelId="{7D9DE073-E135-4988-8F90-4444681857F7}">
      <dgm:prSet phldrT="[Text]" custT="1"/>
      <dgm:spPr>
        <a:solidFill>
          <a:schemeClr val="accent3">
            <a:lumMod val="50000"/>
            <a:lumOff val="50000"/>
          </a:schemeClr>
        </a:solidFill>
      </dgm:spPr>
      <dgm:t>
        <a:bodyPr/>
        <a:lstStyle/>
        <a:p>
          <a:r>
            <a:rPr lang="en-US" sz="1400" dirty="0"/>
            <a:t>     </a:t>
          </a:r>
          <a:r>
            <a:rPr lang="en-US" sz="1400" b="1" i="1" u="sng" dirty="0">
              <a:solidFill>
                <a:schemeClr val="tx1"/>
              </a:solidFill>
              <a:effectLst>
                <a:outerShdw blurRad="38100" dist="38100" dir="2700000" algn="tl">
                  <a:srgbClr val="000000">
                    <a:alpha val="43137"/>
                  </a:srgbClr>
                </a:outerShdw>
              </a:effectLst>
              <a:latin typeface="Arial Narrow" pitchFamily="34" charset="0"/>
            </a:rPr>
            <a:t>1996 IPCC GLs</a:t>
          </a:r>
          <a:endParaRPr lang="en-US" sz="1400" dirty="0">
            <a:solidFill>
              <a:schemeClr val="tx1"/>
            </a:solidFill>
            <a:latin typeface="Arial Narrow" pitchFamily="34" charset="0"/>
          </a:endParaRPr>
        </a:p>
      </dgm:t>
    </dgm:pt>
    <dgm:pt modelId="{C37DEE37-7733-4614-AC26-937A8C850BFE}" type="sibTrans" cxnId="{C57A2106-5932-43CC-902B-D28A0B0BDE15}">
      <dgm:prSet/>
      <dgm:spPr/>
      <dgm:t>
        <a:bodyPr/>
        <a:lstStyle/>
        <a:p>
          <a:endParaRPr lang="en-US"/>
        </a:p>
      </dgm:t>
    </dgm:pt>
    <dgm:pt modelId="{0638B887-50A7-4DD6-A527-610CC1FFF4F0}" type="parTrans" cxnId="{C57A2106-5932-43CC-902B-D28A0B0BDE15}">
      <dgm:prSet/>
      <dgm:spPr/>
      <dgm:t>
        <a:bodyPr/>
        <a:lstStyle/>
        <a:p>
          <a:endParaRPr lang="en-US"/>
        </a:p>
      </dgm:t>
    </dgm:pt>
    <dgm:pt modelId="{92B59DFE-C362-426B-B8DF-22DDDBFD0BD3}">
      <dgm:prSet phldrT="[Text]" custT="1"/>
      <dgm:spPr>
        <a:solidFill>
          <a:schemeClr val="accent3">
            <a:lumMod val="50000"/>
            <a:lumOff val="50000"/>
          </a:schemeClr>
        </a:solidFill>
      </dgm:spPr>
      <dgm:t>
        <a:bodyPr/>
        <a:lstStyle/>
        <a:p>
          <a:endParaRPr lang="en-US" sz="1400" dirty="0">
            <a:solidFill>
              <a:srgbClr val="0070C0"/>
            </a:solidFill>
            <a:latin typeface="Arial Narrow" pitchFamily="34" charset="0"/>
          </a:endParaRPr>
        </a:p>
      </dgm:t>
    </dgm:pt>
    <dgm:pt modelId="{72DC5E94-D342-46CD-AEFD-65F7EB3CB31E}" type="sibTrans" cxnId="{FDD27FD9-1F30-4BBD-AF28-F3993FC97817}">
      <dgm:prSet/>
      <dgm:spPr/>
      <dgm:t>
        <a:bodyPr/>
        <a:lstStyle/>
        <a:p>
          <a:endParaRPr lang="en-US"/>
        </a:p>
      </dgm:t>
    </dgm:pt>
    <dgm:pt modelId="{CD518553-B880-4853-AF3D-90EBE8329AE6}" type="parTrans" cxnId="{FDD27FD9-1F30-4BBD-AF28-F3993FC97817}">
      <dgm:prSet/>
      <dgm:spPr/>
      <dgm:t>
        <a:bodyPr/>
        <a:lstStyle/>
        <a:p>
          <a:endParaRPr lang="en-US"/>
        </a:p>
      </dgm:t>
    </dgm:pt>
    <dgm:pt modelId="{D3CA57EA-8D0E-426D-A1C0-9DC30D100DDB}">
      <dgm:prSet phldrT="[Text]" custT="1"/>
      <dgm:spPr>
        <a:solidFill>
          <a:schemeClr val="accent1">
            <a:lumMod val="60000"/>
            <a:lumOff val="40000"/>
          </a:schemeClr>
        </a:solidFill>
      </dgm:spPr>
      <dgm:t>
        <a:bodyPr/>
        <a:lstStyle/>
        <a:p>
          <a:r>
            <a:rPr lang="en-US" altLang="ja-JP" sz="1500" b="1" dirty="0">
              <a:solidFill>
                <a:schemeClr val="tx1"/>
              </a:solidFill>
              <a:latin typeface="Arial Narrow" pitchFamily="34" charset="0"/>
              <a:ea typeface="MS PGothic" pitchFamily="34" charset="-128"/>
            </a:rPr>
            <a:t>Agriculture</a:t>
          </a:r>
          <a:r>
            <a:rPr lang="en-US" altLang="ja-JP" sz="1500" dirty="0">
              <a:solidFill>
                <a:schemeClr val="tx1"/>
              </a:solidFill>
              <a:latin typeface="Arial Narrow" pitchFamily="34" charset="0"/>
              <a:ea typeface="MS PGothic" pitchFamily="34" charset="-128"/>
            </a:rPr>
            <a:t> and </a:t>
          </a:r>
          <a:r>
            <a:rPr lang="en-US" altLang="ja-JP" sz="1500" b="1" dirty="0">
              <a:solidFill>
                <a:schemeClr val="tx1"/>
              </a:solidFill>
              <a:latin typeface="Arial Narrow" pitchFamily="34" charset="0"/>
              <a:ea typeface="MS PGothic" pitchFamily="34" charset="-128"/>
            </a:rPr>
            <a:t>Land Use, Land-use Change and Forestry </a:t>
          </a:r>
          <a:r>
            <a:rPr lang="en-US" altLang="ja-JP" sz="1500" dirty="0">
              <a:solidFill>
                <a:schemeClr val="tx1"/>
              </a:solidFill>
              <a:latin typeface="Arial Narrow" pitchFamily="34" charset="0"/>
              <a:ea typeface="MS PGothic" pitchFamily="34" charset="-128"/>
            </a:rPr>
            <a:t>(LULUCF) </a:t>
          </a:r>
          <a:r>
            <a:rPr lang="en-US" altLang="ja-JP" sz="1500" b="1" dirty="0">
              <a:solidFill>
                <a:schemeClr val="tx1"/>
              </a:solidFill>
              <a:latin typeface="Arial Narrow" pitchFamily="34" charset="0"/>
              <a:ea typeface="MS PGothic" pitchFamily="34" charset="-128"/>
            </a:rPr>
            <a:t>separate</a:t>
          </a:r>
          <a:r>
            <a:rPr lang="en-US" altLang="ja-JP" sz="1500" dirty="0">
              <a:solidFill>
                <a:schemeClr val="tx1"/>
              </a:solidFill>
              <a:latin typeface="Arial Narrow" pitchFamily="34" charset="0"/>
              <a:ea typeface="MS PGothic" pitchFamily="34" charset="-128"/>
            </a:rPr>
            <a:t> sectors</a:t>
          </a:r>
          <a:endParaRPr lang="en-US" sz="1500" dirty="0">
            <a:solidFill>
              <a:schemeClr val="tx1"/>
            </a:solidFill>
            <a:latin typeface="Arial Narrow" pitchFamily="34" charset="0"/>
          </a:endParaRPr>
        </a:p>
      </dgm:t>
    </dgm:pt>
    <dgm:pt modelId="{37077FE8-D6DF-4911-855D-240F64944BE2}" type="parTrans" cxnId="{15D7853C-284D-488B-9873-ED4315646DE7}">
      <dgm:prSet/>
      <dgm:spPr/>
      <dgm:t>
        <a:bodyPr/>
        <a:lstStyle/>
        <a:p>
          <a:endParaRPr lang="en-GB"/>
        </a:p>
      </dgm:t>
    </dgm:pt>
    <dgm:pt modelId="{A12C436F-8201-4FC7-8F6C-A8F4B3A93839}" type="sibTrans" cxnId="{15D7853C-284D-488B-9873-ED4315646DE7}">
      <dgm:prSet/>
      <dgm:spPr/>
      <dgm:t>
        <a:bodyPr/>
        <a:lstStyle/>
        <a:p>
          <a:endParaRPr lang="en-GB"/>
        </a:p>
      </dgm:t>
    </dgm:pt>
    <dgm:pt modelId="{CD1CE56B-C9DC-476A-8C75-9932DB9CF267}">
      <dgm:prSet phldrT="[Text]" custT="1"/>
      <dgm:spPr>
        <a:solidFill>
          <a:schemeClr val="accent5">
            <a:lumMod val="40000"/>
            <a:lumOff val="60000"/>
          </a:schemeClr>
        </a:solidFill>
      </dgm:spPr>
      <dgm:t>
        <a:bodyPr/>
        <a:lstStyle/>
        <a:p>
          <a:r>
            <a:rPr lang="en-US" altLang="ja-JP" sz="1500" dirty="0">
              <a:solidFill>
                <a:schemeClr val="tx1"/>
              </a:solidFill>
              <a:latin typeface="Arial Narrow" pitchFamily="34" charset="0"/>
              <a:ea typeface="MS PGothic" pitchFamily="34" charset="-128"/>
            </a:rPr>
            <a:t>Same approach as GPG-LULUCF</a:t>
          </a:r>
          <a:endParaRPr lang="en-US" sz="1500" dirty="0">
            <a:solidFill>
              <a:schemeClr val="tx1"/>
            </a:solidFill>
            <a:latin typeface="Arial Narrow" pitchFamily="34" charset="0"/>
          </a:endParaRPr>
        </a:p>
      </dgm:t>
    </dgm:pt>
    <dgm:pt modelId="{B9B303CB-73D6-43BC-8205-8799946C0026}" type="parTrans" cxnId="{75703C7F-2377-4CB0-AC7C-89564DDEFE44}">
      <dgm:prSet/>
      <dgm:spPr/>
      <dgm:t>
        <a:bodyPr/>
        <a:lstStyle/>
        <a:p>
          <a:endParaRPr lang="en-GB"/>
        </a:p>
      </dgm:t>
    </dgm:pt>
    <dgm:pt modelId="{461D4B79-29A3-4674-91DE-8E5BA425225B}" type="sibTrans" cxnId="{75703C7F-2377-4CB0-AC7C-89564DDEFE44}">
      <dgm:prSet/>
      <dgm:spPr/>
      <dgm:t>
        <a:bodyPr/>
        <a:lstStyle/>
        <a:p>
          <a:endParaRPr lang="en-GB"/>
        </a:p>
      </dgm:t>
    </dgm:pt>
    <dgm:pt modelId="{1DC14B5D-A68E-4E0D-B1E5-80422AC425D8}">
      <dgm:prSet custT="1"/>
      <dgm:spPr>
        <a:solidFill>
          <a:schemeClr val="accent3">
            <a:lumMod val="50000"/>
            <a:lumOff val="50000"/>
          </a:schemeClr>
        </a:solidFill>
      </dgm:spPr>
      <dgm:t>
        <a:bodyPr/>
        <a:lstStyle/>
        <a:p>
          <a:r>
            <a:rPr lang="en-US" altLang="ja-JP" sz="1500" dirty="0">
              <a:solidFill>
                <a:schemeClr val="tx1"/>
              </a:solidFill>
              <a:latin typeface="Arial Narrow" pitchFamily="34" charset="0"/>
              <a:ea typeface="MS PGothic" pitchFamily="34" charset="-128"/>
            </a:rPr>
            <a:t>Only accounted for above-ground biomass and soil C pools</a:t>
          </a:r>
        </a:p>
      </dgm:t>
    </dgm:pt>
    <dgm:pt modelId="{06454F0D-5996-4017-8665-9DD11D98068F}" type="parTrans" cxnId="{A12FDD61-5601-44D0-893C-D9A7D6F09151}">
      <dgm:prSet/>
      <dgm:spPr/>
      <dgm:t>
        <a:bodyPr/>
        <a:lstStyle/>
        <a:p>
          <a:endParaRPr lang="en-GB"/>
        </a:p>
      </dgm:t>
    </dgm:pt>
    <dgm:pt modelId="{7F1D016F-2DE1-4A67-BBCE-2F306A601E5A}" type="sibTrans" cxnId="{A12FDD61-5601-44D0-893C-D9A7D6F09151}">
      <dgm:prSet/>
      <dgm:spPr/>
      <dgm:t>
        <a:bodyPr/>
        <a:lstStyle/>
        <a:p>
          <a:endParaRPr lang="en-GB"/>
        </a:p>
      </dgm:t>
    </dgm:pt>
    <dgm:pt modelId="{5DD8D76C-B4D1-4226-8BB0-5EC6FF127143}">
      <dgm:prSet phldrT="[Text]" custT="1"/>
      <dgm:spPr>
        <a:solidFill>
          <a:schemeClr val="accent1">
            <a:lumMod val="60000"/>
            <a:lumOff val="40000"/>
          </a:schemeClr>
        </a:solidFill>
      </dgm:spPr>
      <dgm:t>
        <a:bodyPr/>
        <a:lstStyle/>
        <a:p>
          <a:endParaRPr lang="en-US" sz="1500" dirty="0">
            <a:solidFill>
              <a:srgbClr val="0070C0"/>
            </a:solidFill>
            <a:latin typeface="Arial Narrow" pitchFamily="34" charset="0"/>
          </a:endParaRPr>
        </a:p>
      </dgm:t>
    </dgm:pt>
    <dgm:pt modelId="{543F4CB8-E0C1-490A-8E3A-EAC939E84C21}" type="parTrans" cxnId="{038F49AA-A303-467F-93EA-32873564706B}">
      <dgm:prSet/>
      <dgm:spPr/>
      <dgm:t>
        <a:bodyPr/>
        <a:lstStyle/>
        <a:p>
          <a:endParaRPr lang="en-GB"/>
        </a:p>
      </dgm:t>
    </dgm:pt>
    <dgm:pt modelId="{9CDF38E2-2858-4B5F-8BE9-E12EDFF10202}" type="sibTrans" cxnId="{038F49AA-A303-467F-93EA-32873564706B}">
      <dgm:prSet/>
      <dgm:spPr/>
      <dgm:t>
        <a:bodyPr/>
        <a:lstStyle/>
        <a:p>
          <a:endParaRPr lang="en-GB"/>
        </a:p>
      </dgm:t>
    </dgm:pt>
    <dgm:pt modelId="{AF507B49-C86C-4A83-B96A-7380DE05733C}">
      <dgm:prSet phldrT="[Text]" custT="1"/>
      <dgm:spPr>
        <a:solidFill>
          <a:schemeClr val="accent5">
            <a:lumMod val="40000"/>
            <a:lumOff val="60000"/>
          </a:schemeClr>
        </a:solidFill>
      </dgm:spPr>
      <dgm:t>
        <a:bodyPr/>
        <a:lstStyle/>
        <a:p>
          <a:endParaRPr lang="en-US" sz="1500" dirty="0">
            <a:solidFill>
              <a:srgbClr val="0070C0"/>
            </a:solidFill>
            <a:latin typeface="Arial Narrow" pitchFamily="34" charset="0"/>
          </a:endParaRPr>
        </a:p>
      </dgm:t>
    </dgm:pt>
    <dgm:pt modelId="{B1937F86-C121-4291-B499-995641198188}" type="parTrans" cxnId="{DE061595-B5EE-48C3-AFEF-63BFA28C7F9A}">
      <dgm:prSet/>
      <dgm:spPr/>
      <dgm:t>
        <a:bodyPr/>
        <a:lstStyle/>
        <a:p>
          <a:endParaRPr lang="en-GB"/>
        </a:p>
      </dgm:t>
    </dgm:pt>
    <dgm:pt modelId="{8EA119AC-0886-483E-9454-7CD155A0765B}" type="sibTrans" cxnId="{DE061595-B5EE-48C3-AFEF-63BFA28C7F9A}">
      <dgm:prSet/>
      <dgm:spPr/>
      <dgm:t>
        <a:bodyPr/>
        <a:lstStyle/>
        <a:p>
          <a:endParaRPr lang="en-GB"/>
        </a:p>
      </dgm:t>
    </dgm:pt>
    <dgm:pt modelId="{5A846590-61A4-4F70-898D-B03E9A25E7AE}">
      <dgm:prSet phldrT="[Text]" custT="1"/>
      <dgm:spPr>
        <a:solidFill>
          <a:schemeClr val="accent3">
            <a:lumMod val="50000"/>
            <a:lumOff val="50000"/>
          </a:schemeClr>
        </a:solidFill>
      </dgm:spPr>
      <dgm:t>
        <a:bodyPr/>
        <a:lstStyle/>
        <a:p>
          <a:endParaRPr lang="en-US" sz="1500" dirty="0">
            <a:solidFill>
              <a:schemeClr val="tx1"/>
            </a:solidFill>
            <a:latin typeface="Arial Narrow" pitchFamily="34" charset="0"/>
          </a:endParaRPr>
        </a:p>
      </dgm:t>
    </dgm:pt>
    <dgm:pt modelId="{86BB9ACC-90D6-497A-8514-34158AAC32D2}" type="parTrans" cxnId="{20E5E70E-CB4D-4F1A-96DA-9D5C5A455FB5}">
      <dgm:prSet/>
      <dgm:spPr/>
      <dgm:t>
        <a:bodyPr/>
        <a:lstStyle/>
        <a:p>
          <a:endParaRPr lang="en-GB"/>
        </a:p>
      </dgm:t>
    </dgm:pt>
    <dgm:pt modelId="{431DDA94-7284-4978-A6C5-96AAA715F7FC}" type="sibTrans" cxnId="{20E5E70E-CB4D-4F1A-96DA-9D5C5A455FB5}">
      <dgm:prSet/>
      <dgm:spPr/>
      <dgm:t>
        <a:bodyPr/>
        <a:lstStyle/>
        <a:p>
          <a:endParaRPr lang="en-GB"/>
        </a:p>
      </dgm:t>
    </dgm:pt>
    <dgm:pt modelId="{3D959AFB-1716-4FD8-9617-C7A6229E6D8D}">
      <dgm:prSet custT="1"/>
      <dgm:spPr>
        <a:solidFill>
          <a:schemeClr val="accent3">
            <a:lumMod val="50000"/>
            <a:lumOff val="50000"/>
          </a:schemeClr>
        </a:solidFill>
      </dgm:spPr>
      <dgm:t>
        <a:bodyPr/>
        <a:lstStyle/>
        <a:p>
          <a:endParaRPr lang="en-US" altLang="ja-JP" sz="1500" dirty="0">
            <a:solidFill>
              <a:schemeClr val="tx1"/>
            </a:solidFill>
            <a:latin typeface="Arial Narrow" pitchFamily="34" charset="0"/>
            <a:ea typeface="MS PGothic" pitchFamily="34" charset="-128"/>
          </a:endParaRPr>
        </a:p>
      </dgm:t>
    </dgm:pt>
    <dgm:pt modelId="{F882C2EC-2293-49FA-BC1A-A62D18061410}" type="parTrans" cxnId="{E6886D22-6967-4DB3-A86E-9B73197EFA99}">
      <dgm:prSet/>
      <dgm:spPr/>
      <dgm:t>
        <a:bodyPr/>
        <a:lstStyle/>
        <a:p>
          <a:endParaRPr lang="en-GB"/>
        </a:p>
      </dgm:t>
    </dgm:pt>
    <dgm:pt modelId="{36765C7A-5BC7-48A5-9357-23215610747E}" type="sibTrans" cxnId="{E6886D22-6967-4DB3-A86E-9B73197EFA99}">
      <dgm:prSet/>
      <dgm:spPr/>
      <dgm:t>
        <a:bodyPr/>
        <a:lstStyle/>
        <a:p>
          <a:endParaRPr lang="en-GB"/>
        </a:p>
      </dgm:t>
    </dgm:pt>
    <dgm:pt modelId="{5D431AA1-46AA-4682-9E61-AE327AE90A7E}">
      <dgm:prSet custT="1"/>
      <dgm:spPr>
        <a:solidFill>
          <a:schemeClr val="accent3">
            <a:lumMod val="50000"/>
            <a:lumOff val="50000"/>
          </a:schemeClr>
        </a:solidFill>
      </dgm:spPr>
      <dgm:t>
        <a:bodyPr/>
        <a:lstStyle/>
        <a:p>
          <a:endParaRPr lang="en-US" altLang="ja-JP" sz="1500" dirty="0">
            <a:solidFill>
              <a:schemeClr val="tx1"/>
            </a:solidFill>
            <a:latin typeface="Arial Narrow" pitchFamily="34" charset="0"/>
            <a:ea typeface="MS PGothic" pitchFamily="34" charset="-128"/>
          </a:endParaRPr>
        </a:p>
      </dgm:t>
    </dgm:pt>
    <dgm:pt modelId="{562D1B2F-CB63-4016-BDAD-9AA805DF6F7D}" type="parTrans" cxnId="{69844228-2D69-4047-BD18-87B8C7D0C1F6}">
      <dgm:prSet/>
      <dgm:spPr/>
      <dgm:t>
        <a:bodyPr/>
        <a:lstStyle/>
        <a:p>
          <a:endParaRPr lang="en-GB"/>
        </a:p>
      </dgm:t>
    </dgm:pt>
    <dgm:pt modelId="{C1B375E6-FBE5-487F-9C63-AEBB1FC1967B}" type="sibTrans" cxnId="{69844228-2D69-4047-BD18-87B8C7D0C1F6}">
      <dgm:prSet/>
      <dgm:spPr/>
      <dgm:t>
        <a:bodyPr/>
        <a:lstStyle/>
        <a:p>
          <a:endParaRPr lang="en-GB"/>
        </a:p>
      </dgm:t>
    </dgm:pt>
    <dgm:pt modelId="{BFA36EFA-3A3D-43F9-8210-C8D31D357B13}">
      <dgm:prSet phldrT="[Text]" custT="1"/>
      <dgm:spPr>
        <a:solidFill>
          <a:schemeClr val="accent1">
            <a:lumMod val="60000"/>
            <a:lumOff val="40000"/>
          </a:schemeClr>
        </a:solidFill>
      </dgm:spPr>
      <dgm:t>
        <a:bodyPr/>
        <a:lstStyle/>
        <a:p>
          <a:endParaRPr lang="en-US" sz="1500" dirty="0">
            <a:solidFill>
              <a:schemeClr val="tx1"/>
            </a:solidFill>
            <a:latin typeface="Arial Narrow" pitchFamily="34" charset="0"/>
          </a:endParaRPr>
        </a:p>
      </dgm:t>
    </dgm:pt>
    <dgm:pt modelId="{51506710-E146-4E95-9D9D-06431A49C2A8}" type="parTrans" cxnId="{209432A7-EA35-47E2-82D0-0F371D030E95}">
      <dgm:prSet/>
      <dgm:spPr/>
      <dgm:t>
        <a:bodyPr/>
        <a:lstStyle/>
        <a:p>
          <a:endParaRPr lang="en-GB"/>
        </a:p>
      </dgm:t>
    </dgm:pt>
    <dgm:pt modelId="{AC3923EA-F085-4BBA-BEC0-4C52711A09AB}" type="sibTrans" cxnId="{209432A7-EA35-47E2-82D0-0F371D030E95}">
      <dgm:prSet/>
      <dgm:spPr/>
      <dgm:t>
        <a:bodyPr/>
        <a:lstStyle/>
        <a:p>
          <a:endParaRPr lang="en-GB"/>
        </a:p>
      </dgm:t>
    </dgm:pt>
    <dgm:pt modelId="{4773D351-DF2B-401B-BD6D-B5073E3E7CF3}">
      <dgm:prSet phldrT="[Text]" custT="1"/>
      <dgm:spPr>
        <a:solidFill>
          <a:schemeClr val="accent1">
            <a:lumMod val="60000"/>
            <a:lumOff val="40000"/>
          </a:schemeClr>
        </a:solidFill>
      </dgm:spPr>
      <dgm:t>
        <a:bodyPr/>
        <a:lstStyle/>
        <a:p>
          <a:endParaRPr lang="en-US" sz="1500" dirty="0">
            <a:solidFill>
              <a:schemeClr val="tx1"/>
            </a:solidFill>
            <a:latin typeface="Arial Narrow" pitchFamily="34" charset="0"/>
          </a:endParaRPr>
        </a:p>
      </dgm:t>
    </dgm:pt>
    <dgm:pt modelId="{563A5D4C-A224-4E05-9C34-85DBD9E95074}" type="parTrans" cxnId="{AF1E073C-324A-468A-BF4B-1B40A361F79C}">
      <dgm:prSet/>
      <dgm:spPr/>
      <dgm:t>
        <a:bodyPr/>
        <a:lstStyle/>
        <a:p>
          <a:endParaRPr lang="en-GB"/>
        </a:p>
      </dgm:t>
    </dgm:pt>
    <dgm:pt modelId="{37B6619B-2BA4-40B2-B67F-15E855F49641}" type="sibTrans" cxnId="{AF1E073C-324A-468A-BF4B-1B40A361F79C}">
      <dgm:prSet/>
      <dgm:spPr/>
      <dgm:t>
        <a:bodyPr/>
        <a:lstStyle/>
        <a:p>
          <a:endParaRPr lang="en-GB"/>
        </a:p>
      </dgm:t>
    </dgm:pt>
    <dgm:pt modelId="{9DC8964D-24FF-4302-925C-DB43B87E6569}">
      <dgm:prSet custT="1"/>
      <dgm:spPr>
        <a:solidFill>
          <a:schemeClr val="accent1">
            <a:lumMod val="60000"/>
            <a:lumOff val="40000"/>
          </a:schemeClr>
        </a:solidFill>
      </dgm:spPr>
      <dgm:t>
        <a:bodyPr/>
        <a:lstStyle/>
        <a:p>
          <a:endParaRPr lang="en-US" altLang="ja-JP" sz="1500" dirty="0">
            <a:solidFill>
              <a:schemeClr val="tx1"/>
            </a:solidFill>
            <a:latin typeface="Arial Narrow" pitchFamily="34" charset="0"/>
            <a:ea typeface="MS PGothic" pitchFamily="34" charset="-128"/>
          </a:endParaRPr>
        </a:p>
      </dgm:t>
    </dgm:pt>
    <dgm:pt modelId="{5C032394-7929-4624-B076-2A6664E4473F}" type="parTrans" cxnId="{E6680336-7415-4DEA-AB31-CEE8FBC6F55A}">
      <dgm:prSet/>
      <dgm:spPr/>
      <dgm:t>
        <a:bodyPr/>
        <a:lstStyle/>
        <a:p>
          <a:endParaRPr lang="en-GB"/>
        </a:p>
      </dgm:t>
    </dgm:pt>
    <dgm:pt modelId="{4A1357B7-645B-4B1F-B67C-0715654D065F}" type="sibTrans" cxnId="{E6680336-7415-4DEA-AB31-CEE8FBC6F55A}">
      <dgm:prSet/>
      <dgm:spPr/>
      <dgm:t>
        <a:bodyPr/>
        <a:lstStyle/>
        <a:p>
          <a:endParaRPr lang="en-GB"/>
        </a:p>
      </dgm:t>
    </dgm:pt>
    <dgm:pt modelId="{804D0876-AF18-4BAE-B8CF-F6F3DB3477B3}">
      <dgm:prSet phldrT="[Text]" custT="1"/>
      <dgm:spPr>
        <a:solidFill>
          <a:schemeClr val="accent5">
            <a:lumMod val="40000"/>
            <a:lumOff val="60000"/>
          </a:schemeClr>
        </a:solidFill>
      </dgm:spPr>
      <dgm:t>
        <a:bodyPr/>
        <a:lstStyle/>
        <a:p>
          <a:endParaRPr lang="en-US" sz="1500" dirty="0">
            <a:solidFill>
              <a:schemeClr val="tx1"/>
            </a:solidFill>
            <a:latin typeface="Arial Narrow" pitchFamily="34" charset="0"/>
          </a:endParaRPr>
        </a:p>
      </dgm:t>
    </dgm:pt>
    <dgm:pt modelId="{D3723B32-502C-4200-BADC-288FB6F76C7B}" type="parTrans" cxnId="{FCB7E700-DD23-46EB-8490-DA98BD6CB182}">
      <dgm:prSet/>
      <dgm:spPr/>
      <dgm:t>
        <a:bodyPr/>
        <a:lstStyle/>
        <a:p>
          <a:endParaRPr lang="en-GB"/>
        </a:p>
      </dgm:t>
    </dgm:pt>
    <dgm:pt modelId="{398AF6CF-CEEE-4894-BE33-1F263B9BE5B4}" type="sibTrans" cxnId="{FCB7E700-DD23-46EB-8490-DA98BD6CB182}">
      <dgm:prSet/>
      <dgm:spPr/>
      <dgm:t>
        <a:bodyPr/>
        <a:lstStyle/>
        <a:p>
          <a:endParaRPr lang="en-GB"/>
        </a:p>
      </dgm:t>
    </dgm:pt>
    <dgm:pt modelId="{5AF3F3D4-290D-4CDD-86F1-746AE4E6F566}">
      <dgm:prSet phldrT="[Text]" custT="1"/>
      <dgm:spPr>
        <a:solidFill>
          <a:schemeClr val="accent5">
            <a:lumMod val="40000"/>
            <a:lumOff val="60000"/>
          </a:schemeClr>
        </a:solidFill>
      </dgm:spPr>
      <dgm:t>
        <a:bodyPr/>
        <a:lstStyle/>
        <a:p>
          <a:endParaRPr lang="en-US" sz="1500" dirty="0">
            <a:solidFill>
              <a:schemeClr val="tx1"/>
            </a:solidFill>
            <a:latin typeface="Arial Narrow" pitchFamily="34" charset="0"/>
          </a:endParaRPr>
        </a:p>
      </dgm:t>
    </dgm:pt>
    <dgm:pt modelId="{DC510554-4B6D-465A-BD61-7BA054529737}" type="parTrans" cxnId="{4BBD35F0-BFF6-4C77-B16D-4F6B05EDEAD9}">
      <dgm:prSet/>
      <dgm:spPr/>
      <dgm:t>
        <a:bodyPr/>
        <a:lstStyle/>
        <a:p>
          <a:endParaRPr lang="en-GB"/>
        </a:p>
      </dgm:t>
    </dgm:pt>
    <dgm:pt modelId="{9BF81A0D-88FD-40B1-A33B-84294200B1D0}" type="sibTrans" cxnId="{4BBD35F0-BFF6-4C77-B16D-4F6B05EDEAD9}">
      <dgm:prSet/>
      <dgm:spPr/>
      <dgm:t>
        <a:bodyPr/>
        <a:lstStyle/>
        <a:p>
          <a:endParaRPr lang="en-GB"/>
        </a:p>
      </dgm:t>
    </dgm:pt>
    <dgm:pt modelId="{24490659-BFE4-4E40-A3C8-2EA4EA7A8BB0}">
      <dgm:prSet custT="1"/>
      <dgm:spPr>
        <a:solidFill>
          <a:schemeClr val="accent5">
            <a:lumMod val="40000"/>
            <a:lumOff val="60000"/>
          </a:schemeClr>
        </a:solidFill>
      </dgm:spPr>
      <dgm:t>
        <a:bodyPr/>
        <a:lstStyle/>
        <a:p>
          <a:endParaRPr lang="en-US" altLang="ja-JP" sz="1500" dirty="0">
            <a:solidFill>
              <a:schemeClr val="tx1"/>
            </a:solidFill>
            <a:latin typeface="Arial Narrow" pitchFamily="34" charset="0"/>
            <a:ea typeface="MS PGothic" pitchFamily="34" charset="-128"/>
          </a:endParaRPr>
        </a:p>
      </dgm:t>
    </dgm:pt>
    <dgm:pt modelId="{F85A1B1E-510B-4D80-82FC-530E91329239}" type="parTrans" cxnId="{56928A89-65BA-4E93-8ED9-287440B03615}">
      <dgm:prSet/>
      <dgm:spPr/>
      <dgm:t>
        <a:bodyPr/>
        <a:lstStyle/>
        <a:p>
          <a:endParaRPr lang="en-GB"/>
        </a:p>
      </dgm:t>
    </dgm:pt>
    <dgm:pt modelId="{ACB3F535-DE2A-4575-B658-3DD517443D7D}" type="sibTrans" cxnId="{56928A89-65BA-4E93-8ED9-287440B03615}">
      <dgm:prSet/>
      <dgm:spPr/>
      <dgm:t>
        <a:bodyPr/>
        <a:lstStyle/>
        <a:p>
          <a:endParaRPr lang="en-GB"/>
        </a:p>
      </dgm:t>
    </dgm:pt>
    <dgm:pt modelId="{BD6A85FF-D51E-47C7-B241-9229A8D14E2B}">
      <dgm:prSet custT="1"/>
      <dgm:spPr>
        <a:solidFill>
          <a:schemeClr val="accent5">
            <a:lumMod val="40000"/>
            <a:lumOff val="60000"/>
          </a:schemeClr>
        </a:solidFill>
      </dgm:spPr>
      <dgm:t>
        <a:bodyPr/>
        <a:lstStyle/>
        <a:p>
          <a:endParaRPr lang="en-US" altLang="ja-JP" sz="1500" dirty="0">
            <a:solidFill>
              <a:schemeClr val="tx1"/>
            </a:solidFill>
            <a:latin typeface="Arial Narrow" pitchFamily="34" charset="0"/>
            <a:ea typeface="MS PGothic" pitchFamily="34" charset="-128"/>
          </a:endParaRPr>
        </a:p>
      </dgm:t>
    </dgm:pt>
    <dgm:pt modelId="{6331ECDF-9A26-4755-AAE4-5C040DA5DF53}" type="parTrans" cxnId="{15FB3F28-0801-4CC2-9FDE-BF4863F6571B}">
      <dgm:prSet/>
      <dgm:spPr/>
      <dgm:t>
        <a:bodyPr/>
        <a:lstStyle/>
        <a:p>
          <a:endParaRPr lang="en-GB"/>
        </a:p>
      </dgm:t>
    </dgm:pt>
    <dgm:pt modelId="{EBFE3B31-BF99-4D64-A070-62FD7260C938}" type="sibTrans" cxnId="{15FB3F28-0801-4CC2-9FDE-BF4863F6571B}">
      <dgm:prSet/>
      <dgm:spPr/>
      <dgm:t>
        <a:bodyPr/>
        <a:lstStyle/>
        <a:p>
          <a:endParaRPr lang="en-GB"/>
        </a:p>
      </dgm:t>
    </dgm:pt>
    <dgm:pt modelId="{46E298E3-EC1A-4ACA-A34B-AE7C1B64EFCD}" type="pres">
      <dgm:prSet presAssocID="{7E0B9D4A-1012-4349-9E93-3F52DBA0DC4D}" presName="linearFlow" presStyleCnt="0">
        <dgm:presLayoutVars>
          <dgm:dir/>
          <dgm:animLvl val="lvl"/>
          <dgm:resizeHandles/>
        </dgm:presLayoutVars>
      </dgm:prSet>
      <dgm:spPr/>
    </dgm:pt>
    <dgm:pt modelId="{229CF0BE-54B3-487F-8884-214E95BF69B1}" type="pres">
      <dgm:prSet presAssocID="{BC988519-5F7E-4BCA-A2B9-5361BD68D765}" presName="compositeNode" presStyleCnt="0">
        <dgm:presLayoutVars>
          <dgm:bulletEnabled val="1"/>
        </dgm:presLayoutVars>
      </dgm:prSet>
      <dgm:spPr/>
    </dgm:pt>
    <dgm:pt modelId="{9DE53D66-C4CF-48AE-A91C-8AF586DF4EDE}" type="pres">
      <dgm:prSet presAssocID="{BC988519-5F7E-4BCA-A2B9-5361BD68D765}" presName="image" presStyleLbl="fgImgPlace1" presStyleIdx="0" presStyleCnt="3" custLinFactNeighborX="-77768" custLinFactNeighborY="-67323"/>
      <dgm:spPr>
        <a:blipFill rotWithShape="0">
          <a:blip xmlns:r="http://schemas.openxmlformats.org/officeDocument/2006/relationships" r:embed="rId1"/>
          <a:stretch>
            <a:fillRect/>
          </a:stretch>
        </a:blipFill>
      </dgm:spPr>
    </dgm:pt>
    <dgm:pt modelId="{5541682E-82F6-4412-A473-F01E40985CBB}" type="pres">
      <dgm:prSet presAssocID="{BC988519-5F7E-4BCA-A2B9-5361BD68D765}" presName="childNode" presStyleLbl="node1" presStyleIdx="0" presStyleCnt="3" custScaleX="195073" custScaleY="128205">
        <dgm:presLayoutVars>
          <dgm:bulletEnabled val="1"/>
        </dgm:presLayoutVars>
      </dgm:prSet>
      <dgm:spPr/>
    </dgm:pt>
    <dgm:pt modelId="{48A42C4C-A153-49C6-93ED-7991B21576AF}" type="pres">
      <dgm:prSet presAssocID="{BC988519-5F7E-4BCA-A2B9-5361BD68D765}" presName="parentNode" presStyleLbl="revTx" presStyleIdx="0" presStyleCnt="3">
        <dgm:presLayoutVars>
          <dgm:chMax val="0"/>
          <dgm:bulletEnabled val="1"/>
        </dgm:presLayoutVars>
      </dgm:prSet>
      <dgm:spPr/>
    </dgm:pt>
    <dgm:pt modelId="{9D29DC8A-B305-4172-A522-C553395D54B5}" type="pres">
      <dgm:prSet presAssocID="{32B0F180-7C6A-4096-97E6-2D582E9B3E22}" presName="sibTrans" presStyleCnt="0"/>
      <dgm:spPr/>
    </dgm:pt>
    <dgm:pt modelId="{A8C18FD1-5E14-49C3-9854-F5B4DE1C57CE}" type="pres">
      <dgm:prSet presAssocID="{A006EDC8-2BC6-45CB-9605-15C2D4BD1BC0}" presName="compositeNode" presStyleCnt="0">
        <dgm:presLayoutVars>
          <dgm:bulletEnabled val="1"/>
        </dgm:presLayoutVars>
      </dgm:prSet>
      <dgm:spPr/>
    </dgm:pt>
    <dgm:pt modelId="{E56074EB-F0B1-49DE-9B56-A901FBAC782A}" type="pres">
      <dgm:prSet presAssocID="{A006EDC8-2BC6-45CB-9605-15C2D4BD1BC0}" presName="image" presStyleLbl="fgImgPlace1" presStyleIdx="1" presStyleCnt="3" custLinFactNeighborX="-99817" custLinFactNeighborY="-67323"/>
      <dgm:spPr>
        <a:blipFill rotWithShape="0">
          <a:blip xmlns:r="http://schemas.openxmlformats.org/officeDocument/2006/relationships" r:embed="rId2"/>
          <a:stretch>
            <a:fillRect/>
          </a:stretch>
        </a:blipFill>
      </dgm:spPr>
    </dgm:pt>
    <dgm:pt modelId="{D9C13796-63F4-4936-8C09-3A4105F63BEF}" type="pres">
      <dgm:prSet presAssocID="{A006EDC8-2BC6-45CB-9605-15C2D4BD1BC0}" presName="childNode" presStyleLbl="node1" presStyleIdx="1" presStyleCnt="3" custScaleX="178265" custScaleY="128205">
        <dgm:presLayoutVars>
          <dgm:bulletEnabled val="1"/>
        </dgm:presLayoutVars>
      </dgm:prSet>
      <dgm:spPr/>
    </dgm:pt>
    <dgm:pt modelId="{053577D1-9D3F-4E0A-B6FB-BE3C097F6086}" type="pres">
      <dgm:prSet presAssocID="{A006EDC8-2BC6-45CB-9605-15C2D4BD1BC0}" presName="parentNode" presStyleLbl="revTx" presStyleIdx="1" presStyleCnt="3">
        <dgm:presLayoutVars>
          <dgm:chMax val="0"/>
          <dgm:bulletEnabled val="1"/>
        </dgm:presLayoutVars>
      </dgm:prSet>
      <dgm:spPr/>
    </dgm:pt>
    <dgm:pt modelId="{7406584A-EBAA-4D04-900F-70BB961EDD58}" type="pres">
      <dgm:prSet presAssocID="{EF011ABE-818E-4628-A909-DFC5A44487FB}" presName="sibTrans" presStyleCnt="0"/>
      <dgm:spPr/>
    </dgm:pt>
    <dgm:pt modelId="{3D2D1786-77F4-4A2C-B3B0-BEEE093FFD2E}" type="pres">
      <dgm:prSet presAssocID="{0F47B256-D388-4AF0-B959-FD03F171A5C6}" presName="compositeNode" presStyleCnt="0">
        <dgm:presLayoutVars>
          <dgm:bulletEnabled val="1"/>
        </dgm:presLayoutVars>
      </dgm:prSet>
      <dgm:spPr/>
    </dgm:pt>
    <dgm:pt modelId="{2A743415-F365-4042-9B92-ABD61ACF3180}" type="pres">
      <dgm:prSet presAssocID="{0F47B256-D388-4AF0-B959-FD03F171A5C6}" presName="image" presStyleLbl="fgImgPlace1" presStyleIdx="2" presStyleCnt="3" custScaleY="157710" custLinFactX="-8445" custLinFactNeighborX="-100000" custLinFactNeighborY="-67323"/>
      <dgm:spPr>
        <a:blipFill rotWithShape="0">
          <a:blip xmlns:r="http://schemas.openxmlformats.org/officeDocument/2006/relationships" r:embed="rId3"/>
          <a:stretch>
            <a:fillRect/>
          </a:stretch>
        </a:blipFill>
      </dgm:spPr>
    </dgm:pt>
    <dgm:pt modelId="{D59826CB-49C3-47E9-B1AE-1C016EF7634D}" type="pres">
      <dgm:prSet presAssocID="{0F47B256-D388-4AF0-B959-FD03F171A5C6}" presName="childNode" presStyleLbl="node1" presStyleIdx="2" presStyleCnt="3" custScaleX="184296" custScaleY="128205" custLinFactNeighborX="-1194" custLinFactNeighborY="0">
        <dgm:presLayoutVars>
          <dgm:bulletEnabled val="1"/>
        </dgm:presLayoutVars>
      </dgm:prSet>
      <dgm:spPr/>
    </dgm:pt>
    <dgm:pt modelId="{45498EDA-CC53-4F97-8305-78327FAA8A46}" type="pres">
      <dgm:prSet presAssocID="{0F47B256-D388-4AF0-B959-FD03F171A5C6}" presName="parentNode" presStyleLbl="revTx" presStyleIdx="2" presStyleCnt="3">
        <dgm:presLayoutVars>
          <dgm:chMax val="0"/>
          <dgm:bulletEnabled val="1"/>
        </dgm:presLayoutVars>
      </dgm:prSet>
      <dgm:spPr/>
    </dgm:pt>
  </dgm:ptLst>
  <dgm:cxnLst>
    <dgm:cxn modelId="{FCB7E700-DD23-46EB-8490-DA98BD6CB182}" srcId="{0F47B256-D388-4AF0-B959-FD03F171A5C6}" destId="{804D0876-AF18-4BAE-B8CF-F6F3DB3477B3}" srcOrd="3" destOrd="0" parTransId="{D3723B32-502C-4200-BADC-288FB6F76C7B}" sibTransId="{398AF6CF-CEEE-4894-BE33-1F263B9BE5B4}"/>
    <dgm:cxn modelId="{C57A2106-5932-43CC-902B-D28A0B0BDE15}" srcId="{BC988519-5F7E-4BCA-A2B9-5361BD68D765}" destId="{7D9DE073-E135-4988-8F90-4444681857F7}" srcOrd="0" destOrd="0" parTransId="{0638B887-50A7-4DD6-A527-610CC1FFF4F0}" sibTransId="{C37DEE37-7733-4614-AC26-937A8C850BFE}"/>
    <dgm:cxn modelId="{B4514709-1396-4E1B-945F-19C16E006245}" srcId="{7E0B9D4A-1012-4349-9E93-3F52DBA0DC4D}" destId="{0F47B256-D388-4AF0-B959-FD03F171A5C6}" srcOrd="2" destOrd="0" parTransId="{4346602A-C3D6-4B37-8135-1E945200E08A}" sibTransId="{D3F2E857-E3AB-4708-AE1F-6CA885FB5E43}"/>
    <dgm:cxn modelId="{308A1C0E-3AD3-44A7-9AA6-4F4DEB82C544}" srcId="{7E0B9D4A-1012-4349-9E93-3F52DBA0DC4D}" destId="{A006EDC8-2BC6-45CB-9605-15C2D4BD1BC0}" srcOrd="1" destOrd="0" parTransId="{04D03858-5157-485C-B175-6C4789A8B6AD}" sibTransId="{EF011ABE-818E-4628-A909-DFC5A44487FB}"/>
    <dgm:cxn modelId="{FB5F570E-0A8E-4824-8ED4-11A8EED5A3EB}" type="presOf" srcId="{4773D351-DF2B-401B-BD6D-B5073E3E7CF3}" destId="{D9C13796-63F4-4936-8C09-3A4105F63BEF}" srcOrd="0" destOrd="5" presId="urn:microsoft.com/office/officeart/2005/8/layout/hList2#4"/>
    <dgm:cxn modelId="{20E5E70E-CB4D-4F1A-96DA-9D5C5A455FB5}" srcId="{BC988519-5F7E-4BCA-A2B9-5361BD68D765}" destId="{5A846590-61A4-4F70-898D-B03E9A25E7AE}" srcOrd="3" destOrd="0" parTransId="{86BB9ACC-90D6-497A-8514-34158AAC32D2}" sibTransId="{431DDA94-7284-4978-A6C5-96AAA715F7FC}"/>
    <dgm:cxn modelId="{58E9F412-4C1E-4F82-91CC-13192430D340}" type="presOf" srcId="{7E0B9D4A-1012-4349-9E93-3F52DBA0DC4D}" destId="{46E298E3-EC1A-4ACA-A34B-AE7C1B64EFCD}" srcOrd="0" destOrd="0" presId="urn:microsoft.com/office/officeart/2005/8/layout/hList2#4"/>
    <dgm:cxn modelId="{77D41213-3A0C-40D9-90E4-E6CB36F61C03}" srcId="{7E0B9D4A-1012-4349-9E93-3F52DBA0DC4D}" destId="{BC988519-5F7E-4BCA-A2B9-5361BD68D765}" srcOrd="0" destOrd="0" parTransId="{EB22FF61-1390-43F2-BC6A-4A05AD71CF77}" sibTransId="{32B0F180-7C6A-4096-97E6-2D582E9B3E22}"/>
    <dgm:cxn modelId="{A9734019-0A66-4E26-8C81-D07912C50246}" type="presOf" srcId="{E1D53084-E0DF-48F0-8F6D-72D220C7083C}" destId="{D59826CB-49C3-47E9-B1AE-1C016EF7634D}" srcOrd="0" destOrd="6" presId="urn:microsoft.com/office/officeart/2005/8/layout/hList2#4"/>
    <dgm:cxn modelId="{55D9B319-E071-499E-AE2B-D4552AF6277A}" type="presOf" srcId="{3D959AFB-1716-4FD8-9617-C7A6229E6D8D}" destId="{5541682E-82F6-4412-A473-F01E40985CBB}" srcOrd="0" destOrd="5" presId="urn:microsoft.com/office/officeart/2005/8/layout/hList2#4"/>
    <dgm:cxn modelId="{E3C8A41B-833A-4ED9-A76A-17247D8B751A}" srcId="{A006EDC8-2BC6-45CB-9605-15C2D4BD1BC0}" destId="{32E5C5DE-A24E-4092-8E21-CFA9126256AD}" srcOrd="4" destOrd="0" parTransId="{B0816C8D-D5F7-4202-A574-DB5E0ACC99C5}" sibTransId="{D879140E-34D2-4053-800F-3DB41A1D965D}"/>
    <dgm:cxn modelId="{41C1EF1B-B37E-46F5-A409-4E3D39CBB8AD}" type="presOf" srcId="{D3CA57EA-8D0E-426D-A1C0-9DC30D100DDB}" destId="{D9C13796-63F4-4936-8C09-3A4105F63BEF}" srcOrd="0" destOrd="2" presId="urn:microsoft.com/office/officeart/2005/8/layout/hList2#4"/>
    <dgm:cxn modelId="{CB1A3C21-7F37-4504-A1C5-0464E75F3A3E}" type="presOf" srcId="{BBDF91B2-9547-4596-BBBD-0FD97DA82E7F}" destId="{D9C13796-63F4-4936-8C09-3A4105F63BEF}" srcOrd="0" destOrd="6" presId="urn:microsoft.com/office/officeart/2005/8/layout/hList2#4"/>
    <dgm:cxn modelId="{70B1DB21-DD19-49F3-9603-1CEC453CF78C}" srcId="{A006EDC8-2BC6-45CB-9605-15C2D4BD1BC0}" destId="{B8595217-9449-4DF8-A43B-740F7B5C2ADF}" srcOrd="0" destOrd="0" parTransId="{258EC51C-7B9B-411A-9C42-39A244C28390}" sibTransId="{58B6DBF9-2240-4685-8348-C27E28CE2AB7}"/>
    <dgm:cxn modelId="{E6886D22-6967-4DB3-A86E-9B73197EFA99}" srcId="{BC988519-5F7E-4BCA-A2B9-5361BD68D765}" destId="{3D959AFB-1716-4FD8-9617-C7A6229E6D8D}" srcOrd="5" destOrd="0" parTransId="{F882C2EC-2293-49FA-BC1A-A62D18061410}" sibTransId="{36765C7A-5BC7-48A5-9357-23215610747E}"/>
    <dgm:cxn modelId="{F9283025-6CE1-4F82-A7AA-F4E7B95E2B53}" type="presOf" srcId="{A006EDC8-2BC6-45CB-9605-15C2D4BD1BC0}" destId="{053577D1-9D3F-4E0A-B6FB-BE3C097F6086}" srcOrd="0" destOrd="0" presId="urn:microsoft.com/office/officeart/2005/8/layout/hList2#4"/>
    <dgm:cxn modelId="{6D75AF26-34DD-44B2-928D-6C8D856C27AB}" type="presOf" srcId="{1DC14B5D-A68E-4E0D-B1E5-80422AC425D8}" destId="{5541682E-82F6-4412-A473-F01E40985CBB}" srcOrd="0" destOrd="8" presId="urn:microsoft.com/office/officeart/2005/8/layout/hList2#4"/>
    <dgm:cxn modelId="{15FB3F28-0801-4CC2-9FDE-BF4863F6571B}" srcId="{0F47B256-D388-4AF0-B959-FD03F171A5C6}" destId="{BD6A85FF-D51E-47C7-B241-9229A8D14E2B}" srcOrd="9" destOrd="0" parTransId="{6331ECDF-9A26-4755-AAE4-5C040DA5DF53}" sibTransId="{EBFE3B31-BF99-4D64-A070-62FD7260C938}"/>
    <dgm:cxn modelId="{69844228-2D69-4047-BD18-87B8C7D0C1F6}" srcId="{BC988519-5F7E-4BCA-A2B9-5361BD68D765}" destId="{5D431AA1-46AA-4682-9E61-AE327AE90A7E}" srcOrd="7" destOrd="0" parTransId="{562D1B2F-CB63-4016-BDAD-9AA805DF6F7D}" sibTransId="{C1B375E6-FBE5-487F-9C63-AEBB1FC1967B}"/>
    <dgm:cxn modelId="{92A1662B-25A3-469A-B4EB-E5CC4C873653}" type="presOf" srcId="{7D9DE073-E135-4988-8F90-4444681857F7}" destId="{5541682E-82F6-4412-A473-F01E40985CBB}" srcOrd="0" destOrd="0" presId="urn:microsoft.com/office/officeart/2005/8/layout/hList2#4"/>
    <dgm:cxn modelId="{E5367B2B-1E41-4C1E-97B3-731372AD289C}" type="presOf" srcId="{AF507B49-C86C-4A83-B96A-7380DE05733C}" destId="{D59826CB-49C3-47E9-B1AE-1C016EF7634D}" srcOrd="0" destOrd="1" presId="urn:microsoft.com/office/officeart/2005/8/layout/hList2#4"/>
    <dgm:cxn modelId="{87FE9D35-DC30-4181-B214-4293431AAF80}" srcId="{BC988519-5F7E-4BCA-A2B9-5361BD68D765}" destId="{BBCA2F4E-620C-4B49-9531-F5A177F0C8C6}" srcOrd="6" destOrd="0" parTransId="{60EA2A8B-492B-4AB4-AC87-5E06566A9219}" sibTransId="{6C9A0DD1-6CA0-420C-AB46-303BC973954B}"/>
    <dgm:cxn modelId="{E6680336-7415-4DEA-AB31-CEE8FBC6F55A}" srcId="{A006EDC8-2BC6-45CB-9605-15C2D4BD1BC0}" destId="{9DC8964D-24FF-4302-925C-DB43B87E6569}" srcOrd="7" destOrd="0" parTransId="{5C032394-7929-4624-B076-2A6664E4473F}" sibTransId="{4A1357B7-645B-4B1F-B67C-0715654D065F}"/>
    <dgm:cxn modelId="{AF1E073C-324A-468A-BF4B-1B40A361F79C}" srcId="{A006EDC8-2BC6-45CB-9605-15C2D4BD1BC0}" destId="{4773D351-DF2B-401B-BD6D-B5073E3E7CF3}" srcOrd="5" destOrd="0" parTransId="{563A5D4C-A224-4E05-9C34-85DBD9E95074}" sibTransId="{37B6619B-2BA4-40B2-B67F-15E855F49641}"/>
    <dgm:cxn modelId="{83E9833C-1C00-49F7-9A81-9FFF517AE47E}" srcId="{0F47B256-D388-4AF0-B959-FD03F171A5C6}" destId="{A931503F-B777-46EF-8DEC-7ABB9C7C4529}" srcOrd="2" destOrd="0" parTransId="{1802BE5B-1BCF-4BED-B486-F71DDE019A7C}" sibTransId="{E2447C6A-6111-43AA-9D37-CA23CDFAC30E}"/>
    <dgm:cxn modelId="{15D7853C-284D-488B-9873-ED4315646DE7}" srcId="{A006EDC8-2BC6-45CB-9605-15C2D4BD1BC0}" destId="{D3CA57EA-8D0E-426D-A1C0-9DC30D100DDB}" srcOrd="2" destOrd="0" parTransId="{37077FE8-D6DF-4911-855D-240F64944BE2}" sibTransId="{A12C436F-8201-4FC7-8F6C-A8F4B3A93839}"/>
    <dgm:cxn modelId="{0B69793F-4329-451C-BAD3-07F47AA98A6E}" type="presOf" srcId="{9DC8964D-24FF-4302-925C-DB43B87E6569}" destId="{D9C13796-63F4-4936-8C09-3A4105F63BEF}" srcOrd="0" destOrd="7" presId="urn:microsoft.com/office/officeart/2005/8/layout/hList2#4"/>
    <dgm:cxn modelId="{22725C5C-CD32-44AC-818A-A9DF9E9B9132}" type="presOf" srcId="{A931503F-B777-46EF-8DEC-7ABB9C7C4529}" destId="{D59826CB-49C3-47E9-B1AE-1C016EF7634D}" srcOrd="0" destOrd="2" presId="urn:microsoft.com/office/officeart/2005/8/layout/hList2#4"/>
    <dgm:cxn modelId="{7490B85D-81B5-4B49-8234-B29B860DAC05}" srcId="{BC988519-5F7E-4BCA-A2B9-5361BD68D765}" destId="{314C9455-5118-4354-B908-CB758DBFB370}" srcOrd="4" destOrd="0" parTransId="{65085EC5-5ACB-4926-A779-F0DAF1CA4829}" sibTransId="{5FA3E929-4622-4F60-A724-57296963408D}"/>
    <dgm:cxn modelId="{A12FDD61-5601-44D0-893C-D9A7D6F09151}" srcId="{BC988519-5F7E-4BCA-A2B9-5361BD68D765}" destId="{1DC14B5D-A68E-4E0D-B1E5-80422AC425D8}" srcOrd="8" destOrd="0" parTransId="{06454F0D-5996-4017-8665-9DD11D98068F}" sibTransId="{7F1D016F-2DE1-4A67-BBCE-2F306A601E5A}"/>
    <dgm:cxn modelId="{23DC0143-15AA-4E58-922B-4C49D09ABC7B}" type="presOf" srcId="{B8595217-9449-4DF8-A43B-740F7B5C2ADF}" destId="{D9C13796-63F4-4936-8C09-3A4105F63BEF}" srcOrd="0" destOrd="0" presId="urn:microsoft.com/office/officeart/2005/8/layout/hList2#4"/>
    <dgm:cxn modelId="{71BD4063-3726-492C-B02B-5AAC2BC0FA2D}" type="presOf" srcId="{7CDC0BBD-8B56-46B6-A726-5F4AFDE3EF9D}" destId="{D9C13796-63F4-4936-8C09-3A4105F63BEF}" srcOrd="0" destOrd="8" presId="urn:microsoft.com/office/officeart/2005/8/layout/hList2#4"/>
    <dgm:cxn modelId="{A1BDF54D-5235-42C4-B7C5-B13021C9BB1A}" type="presOf" srcId="{92B59DFE-C362-426B-B8DF-22DDDBFD0BD3}" destId="{5541682E-82F6-4412-A473-F01E40985CBB}" srcOrd="0" destOrd="1" presId="urn:microsoft.com/office/officeart/2005/8/layout/hList2#4"/>
    <dgm:cxn modelId="{EF861B51-58DB-4C72-A5DB-E41505052283}" type="presOf" srcId="{5AF3F3D4-290D-4CDD-86F1-746AE4E6F566}" destId="{D59826CB-49C3-47E9-B1AE-1C016EF7634D}" srcOrd="0" destOrd="5" presId="urn:microsoft.com/office/officeart/2005/8/layout/hList2#4"/>
    <dgm:cxn modelId="{64A59D51-E83D-4128-8515-BA6FBFAE4DA1}" type="presOf" srcId="{36CB6793-019D-4DEA-9454-4BBB9633F517}" destId="{D59826CB-49C3-47E9-B1AE-1C016EF7634D}" srcOrd="0" destOrd="8" presId="urn:microsoft.com/office/officeart/2005/8/layout/hList2#4"/>
    <dgm:cxn modelId="{CB72AB74-DF44-468C-B76C-A6647AC86243}" srcId="{0F47B256-D388-4AF0-B959-FD03F171A5C6}" destId="{36CB6793-019D-4DEA-9454-4BBB9633F517}" srcOrd="8" destOrd="0" parTransId="{88F0555B-8A6F-4000-8930-A1409BE0437F}" sibTransId="{E4317FB2-693C-4741-8B08-D8A810B18D73}"/>
    <dgm:cxn modelId="{7D6AD775-DA96-4A07-AD33-216E50204EFF}" type="presOf" srcId="{0F47B256-D388-4AF0-B959-FD03F171A5C6}" destId="{45498EDA-CC53-4F97-8305-78327FAA8A46}" srcOrd="0" destOrd="0" presId="urn:microsoft.com/office/officeart/2005/8/layout/hList2#4"/>
    <dgm:cxn modelId="{E6536A77-4DEB-4EEE-A21E-7D37BFE29CAF}" srcId="{BC988519-5F7E-4BCA-A2B9-5361BD68D765}" destId="{69E2B669-BA6C-49A2-A840-7442155E9B42}" srcOrd="2" destOrd="0" parTransId="{0CF758D6-20C0-4942-A10B-5762E0E9EA2E}" sibTransId="{FAB141AC-AFD7-4061-B18F-4271DF061BAB}"/>
    <dgm:cxn modelId="{3423E757-8DD7-4C08-AE83-3B3A861F51E5}" type="presOf" srcId="{5A846590-61A4-4F70-898D-B03E9A25E7AE}" destId="{5541682E-82F6-4412-A473-F01E40985CBB}" srcOrd="0" destOrd="3" presId="urn:microsoft.com/office/officeart/2005/8/layout/hList2#4"/>
    <dgm:cxn modelId="{CE58457E-48E4-42C4-B98C-93E06D90914C}" srcId="{A006EDC8-2BC6-45CB-9605-15C2D4BD1BC0}" destId="{7CDC0BBD-8B56-46B6-A726-5F4AFDE3EF9D}" srcOrd="8" destOrd="0" parTransId="{E3B4950B-C661-4358-9B10-0AD1FC237FAF}" sibTransId="{20005DDC-2BDB-4B8B-8FB0-1B4983FC344E}"/>
    <dgm:cxn modelId="{75703C7F-2377-4CB0-AC7C-89564DDEFE44}" srcId="{0F47B256-D388-4AF0-B959-FD03F171A5C6}" destId="{CD1CE56B-C9DC-476A-8C75-9932DB9CF267}" srcOrd="4" destOrd="0" parTransId="{B9B303CB-73D6-43BC-8205-8799946C0026}" sibTransId="{461D4B79-29A3-4674-91DE-8E5BA425225B}"/>
    <dgm:cxn modelId="{02592584-81DF-4966-95BD-658D91958114}" type="presOf" srcId="{24490659-BFE4-4E40-A3C8-2EA4EA7A8BB0}" destId="{D59826CB-49C3-47E9-B1AE-1C016EF7634D}" srcOrd="0" destOrd="7" presId="urn:microsoft.com/office/officeart/2005/8/layout/hList2#4"/>
    <dgm:cxn modelId="{56928A89-65BA-4E93-8ED9-287440B03615}" srcId="{0F47B256-D388-4AF0-B959-FD03F171A5C6}" destId="{24490659-BFE4-4E40-A3C8-2EA4EA7A8BB0}" srcOrd="7" destOrd="0" parTransId="{F85A1B1E-510B-4D80-82FC-530E91329239}" sibTransId="{ACB3F535-DE2A-4575-B658-3DD517443D7D}"/>
    <dgm:cxn modelId="{2851608C-006B-4EA7-B1FF-676D83E4BB30}" type="presOf" srcId="{CD1CE56B-C9DC-476A-8C75-9932DB9CF267}" destId="{D59826CB-49C3-47E9-B1AE-1C016EF7634D}" srcOrd="0" destOrd="4" presId="urn:microsoft.com/office/officeart/2005/8/layout/hList2#4"/>
    <dgm:cxn modelId="{DE061595-B5EE-48C3-AFEF-63BFA28C7F9A}" srcId="{0F47B256-D388-4AF0-B959-FD03F171A5C6}" destId="{AF507B49-C86C-4A83-B96A-7380DE05733C}" srcOrd="1" destOrd="0" parTransId="{B1937F86-C121-4291-B499-995641198188}" sibTransId="{8EA119AC-0886-483E-9454-7CD155A0765B}"/>
    <dgm:cxn modelId="{C0A3DE98-8BFD-4E29-9B32-1973308DDAC4}" type="presOf" srcId="{174F21C6-3D52-4943-A806-8C8052A26573}" destId="{D59826CB-49C3-47E9-B1AE-1C016EF7634D}" srcOrd="0" destOrd="10" presId="urn:microsoft.com/office/officeart/2005/8/layout/hList2#4"/>
    <dgm:cxn modelId="{79231B9A-0A7F-495B-9354-5210E74EAECE}" srcId="{0F47B256-D388-4AF0-B959-FD03F171A5C6}" destId="{DCF9F105-91F9-466C-A0D3-E5D24A5EF40A}" srcOrd="0" destOrd="0" parTransId="{00D2E6F6-90CA-4DF8-92B6-3F3FDA281190}" sibTransId="{3875576A-EC2E-4E80-9E76-10F947D87DB3}"/>
    <dgm:cxn modelId="{00F2799D-7C0C-4F94-84C9-7D71D77616BD}" srcId="{0F47B256-D388-4AF0-B959-FD03F171A5C6}" destId="{E1D53084-E0DF-48F0-8F6D-72D220C7083C}" srcOrd="6" destOrd="0" parTransId="{3CDA3641-85F8-4164-B601-84098BEEE1E5}" sibTransId="{39CF80E2-5FB6-476F-B2BA-C93CA0490E88}"/>
    <dgm:cxn modelId="{15878CA1-F776-47B6-9D90-B9367EABD745}" srcId="{0F47B256-D388-4AF0-B959-FD03F171A5C6}" destId="{174F21C6-3D52-4943-A806-8C8052A26573}" srcOrd="10" destOrd="0" parTransId="{F95D9608-FB75-4C81-8C17-63CD5D8A0114}" sibTransId="{AE712725-7D1A-41DE-B2EB-0F6C70D81FB3}"/>
    <dgm:cxn modelId="{27D17AA4-AF5A-4970-8769-D684E91D33EC}" type="presOf" srcId="{5D431AA1-46AA-4682-9E61-AE327AE90A7E}" destId="{5541682E-82F6-4412-A473-F01E40985CBB}" srcOrd="0" destOrd="7" presId="urn:microsoft.com/office/officeart/2005/8/layout/hList2#4"/>
    <dgm:cxn modelId="{209432A7-EA35-47E2-82D0-0F371D030E95}" srcId="{A006EDC8-2BC6-45CB-9605-15C2D4BD1BC0}" destId="{BFA36EFA-3A3D-43F9-8210-C8D31D357B13}" srcOrd="3" destOrd="0" parTransId="{51506710-E146-4E95-9D9D-06431A49C2A8}" sibTransId="{AC3923EA-F085-4BBA-BEC0-4C52711A09AB}"/>
    <dgm:cxn modelId="{4A9B9EA9-ECFF-4371-A9D0-1FA04527559D}" type="presOf" srcId="{314C9455-5118-4354-B908-CB758DBFB370}" destId="{5541682E-82F6-4412-A473-F01E40985CBB}" srcOrd="0" destOrd="4" presId="urn:microsoft.com/office/officeart/2005/8/layout/hList2#4"/>
    <dgm:cxn modelId="{038F49AA-A303-467F-93EA-32873564706B}" srcId="{A006EDC8-2BC6-45CB-9605-15C2D4BD1BC0}" destId="{5DD8D76C-B4D1-4226-8BB0-5EC6FF127143}" srcOrd="1" destOrd="0" parTransId="{543F4CB8-E0C1-490A-8E3A-EAC939E84C21}" sibTransId="{9CDF38E2-2858-4B5F-8BE9-E12EDFF10202}"/>
    <dgm:cxn modelId="{C9CFB3B2-83B0-4A9F-AE65-533386B56C89}" type="presOf" srcId="{BFA36EFA-3A3D-43F9-8210-C8D31D357B13}" destId="{D9C13796-63F4-4936-8C09-3A4105F63BEF}" srcOrd="0" destOrd="3" presId="urn:microsoft.com/office/officeart/2005/8/layout/hList2#4"/>
    <dgm:cxn modelId="{D2C977B8-A4EC-4804-8270-34A4BE4BEE25}" type="presOf" srcId="{BBCA2F4E-620C-4B49-9531-F5A177F0C8C6}" destId="{5541682E-82F6-4412-A473-F01E40985CBB}" srcOrd="0" destOrd="6" presId="urn:microsoft.com/office/officeart/2005/8/layout/hList2#4"/>
    <dgm:cxn modelId="{286797C3-619B-45A9-99F6-F6F1006C280A}" type="presOf" srcId="{BD6A85FF-D51E-47C7-B241-9229A8D14E2B}" destId="{D59826CB-49C3-47E9-B1AE-1C016EF7634D}" srcOrd="0" destOrd="9" presId="urn:microsoft.com/office/officeart/2005/8/layout/hList2#4"/>
    <dgm:cxn modelId="{2A5ADFC3-18EE-448F-9FA7-5EF139DB237C}" type="presOf" srcId="{5DD8D76C-B4D1-4226-8BB0-5EC6FF127143}" destId="{D9C13796-63F4-4936-8C09-3A4105F63BEF}" srcOrd="0" destOrd="1" presId="urn:microsoft.com/office/officeart/2005/8/layout/hList2#4"/>
    <dgm:cxn modelId="{80D6ABD8-449C-4C09-B9F2-DD909C286A2A}" type="presOf" srcId="{32E5C5DE-A24E-4092-8E21-CFA9126256AD}" destId="{D9C13796-63F4-4936-8C09-3A4105F63BEF}" srcOrd="0" destOrd="4" presId="urn:microsoft.com/office/officeart/2005/8/layout/hList2#4"/>
    <dgm:cxn modelId="{FDD27FD9-1F30-4BBD-AF28-F3993FC97817}" srcId="{BC988519-5F7E-4BCA-A2B9-5361BD68D765}" destId="{92B59DFE-C362-426B-B8DF-22DDDBFD0BD3}" srcOrd="1" destOrd="0" parTransId="{CD518553-B880-4853-AF3D-90EBE8329AE6}" sibTransId="{72DC5E94-D342-46CD-AEFD-65F7EB3CB31E}"/>
    <dgm:cxn modelId="{E4CF8FDC-C668-4703-95FE-71EB33A439F7}" type="presOf" srcId="{DCF9F105-91F9-466C-A0D3-E5D24A5EF40A}" destId="{D59826CB-49C3-47E9-B1AE-1C016EF7634D}" srcOrd="0" destOrd="0" presId="urn:microsoft.com/office/officeart/2005/8/layout/hList2#4"/>
    <dgm:cxn modelId="{5F2212E9-8490-4302-873A-FB173EBB191C}" type="presOf" srcId="{804D0876-AF18-4BAE-B8CF-F6F3DB3477B3}" destId="{D59826CB-49C3-47E9-B1AE-1C016EF7634D}" srcOrd="0" destOrd="3" presId="urn:microsoft.com/office/officeart/2005/8/layout/hList2#4"/>
    <dgm:cxn modelId="{4BBD35F0-BFF6-4C77-B16D-4F6B05EDEAD9}" srcId="{0F47B256-D388-4AF0-B959-FD03F171A5C6}" destId="{5AF3F3D4-290D-4CDD-86F1-746AE4E6F566}" srcOrd="5" destOrd="0" parTransId="{DC510554-4B6D-465A-BD61-7BA054529737}" sibTransId="{9BF81A0D-88FD-40B1-A33B-84294200B1D0}"/>
    <dgm:cxn modelId="{B608D0FC-6EEB-4A29-B865-406FD5915369}" type="presOf" srcId="{BC988519-5F7E-4BCA-A2B9-5361BD68D765}" destId="{48A42C4C-A153-49C6-93ED-7991B21576AF}" srcOrd="0" destOrd="0" presId="urn:microsoft.com/office/officeart/2005/8/layout/hList2#4"/>
    <dgm:cxn modelId="{01B7EBFC-587D-438C-AA6D-D427EF9706BA}" type="presOf" srcId="{69E2B669-BA6C-49A2-A840-7442155E9B42}" destId="{5541682E-82F6-4412-A473-F01E40985CBB}" srcOrd="0" destOrd="2" presId="urn:microsoft.com/office/officeart/2005/8/layout/hList2#4"/>
    <dgm:cxn modelId="{7D8C2CFF-213D-4EDB-915A-B0E199A3A0D9}" srcId="{A006EDC8-2BC6-45CB-9605-15C2D4BD1BC0}" destId="{BBDF91B2-9547-4596-BBBD-0FD97DA82E7F}" srcOrd="6" destOrd="0" parTransId="{36291C86-4CBE-4226-9AA7-EE1579A9E412}" sibTransId="{38F79FE6-697F-472D-80C5-1E7E0CB0025A}"/>
    <dgm:cxn modelId="{A56BC7F1-BFDD-42B1-902C-764568891A36}" type="presParOf" srcId="{46E298E3-EC1A-4ACA-A34B-AE7C1B64EFCD}" destId="{229CF0BE-54B3-487F-8884-214E95BF69B1}" srcOrd="0" destOrd="0" presId="urn:microsoft.com/office/officeart/2005/8/layout/hList2#4"/>
    <dgm:cxn modelId="{C27C6C91-9319-40EC-B286-DDE836C5FAD8}" type="presParOf" srcId="{229CF0BE-54B3-487F-8884-214E95BF69B1}" destId="{9DE53D66-C4CF-48AE-A91C-8AF586DF4EDE}" srcOrd="0" destOrd="0" presId="urn:microsoft.com/office/officeart/2005/8/layout/hList2#4"/>
    <dgm:cxn modelId="{C364D85E-F892-48F5-ACC6-3A46B4DF05C0}" type="presParOf" srcId="{229CF0BE-54B3-487F-8884-214E95BF69B1}" destId="{5541682E-82F6-4412-A473-F01E40985CBB}" srcOrd="1" destOrd="0" presId="urn:microsoft.com/office/officeart/2005/8/layout/hList2#4"/>
    <dgm:cxn modelId="{F3CC324E-4168-4F8E-A7E0-CF3069F77C9A}" type="presParOf" srcId="{229CF0BE-54B3-487F-8884-214E95BF69B1}" destId="{48A42C4C-A153-49C6-93ED-7991B21576AF}" srcOrd="2" destOrd="0" presId="urn:microsoft.com/office/officeart/2005/8/layout/hList2#4"/>
    <dgm:cxn modelId="{E8473D35-EB8D-4066-8C19-0095DEDD0308}" type="presParOf" srcId="{46E298E3-EC1A-4ACA-A34B-AE7C1B64EFCD}" destId="{9D29DC8A-B305-4172-A522-C553395D54B5}" srcOrd="1" destOrd="0" presId="urn:microsoft.com/office/officeart/2005/8/layout/hList2#4"/>
    <dgm:cxn modelId="{81BFACAD-200E-4566-A45A-E715620BB616}" type="presParOf" srcId="{46E298E3-EC1A-4ACA-A34B-AE7C1B64EFCD}" destId="{A8C18FD1-5E14-49C3-9854-F5B4DE1C57CE}" srcOrd="2" destOrd="0" presId="urn:microsoft.com/office/officeart/2005/8/layout/hList2#4"/>
    <dgm:cxn modelId="{3AF131ED-1BAC-4E25-8B50-737CA707B335}" type="presParOf" srcId="{A8C18FD1-5E14-49C3-9854-F5B4DE1C57CE}" destId="{E56074EB-F0B1-49DE-9B56-A901FBAC782A}" srcOrd="0" destOrd="0" presId="urn:microsoft.com/office/officeart/2005/8/layout/hList2#4"/>
    <dgm:cxn modelId="{09F06BE3-9A1D-477E-A84E-813406E8E1AC}" type="presParOf" srcId="{A8C18FD1-5E14-49C3-9854-F5B4DE1C57CE}" destId="{D9C13796-63F4-4936-8C09-3A4105F63BEF}" srcOrd="1" destOrd="0" presId="urn:microsoft.com/office/officeart/2005/8/layout/hList2#4"/>
    <dgm:cxn modelId="{F736B4D3-4536-4EB1-8321-9372E9188D42}" type="presParOf" srcId="{A8C18FD1-5E14-49C3-9854-F5B4DE1C57CE}" destId="{053577D1-9D3F-4E0A-B6FB-BE3C097F6086}" srcOrd="2" destOrd="0" presId="urn:microsoft.com/office/officeart/2005/8/layout/hList2#4"/>
    <dgm:cxn modelId="{B6C245A6-851E-4046-BF21-077895E99F98}" type="presParOf" srcId="{46E298E3-EC1A-4ACA-A34B-AE7C1B64EFCD}" destId="{7406584A-EBAA-4D04-900F-70BB961EDD58}" srcOrd="3" destOrd="0" presId="urn:microsoft.com/office/officeart/2005/8/layout/hList2#4"/>
    <dgm:cxn modelId="{1A4C7BD7-6CCB-4908-ADEB-F0B225E6626F}" type="presParOf" srcId="{46E298E3-EC1A-4ACA-A34B-AE7C1B64EFCD}" destId="{3D2D1786-77F4-4A2C-B3B0-BEEE093FFD2E}" srcOrd="4" destOrd="0" presId="urn:microsoft.com/office/officeart/2005/8/layout/hList2#4"/>
    <dgm:cxn modelId="{AC356362-8F8D-435B-8194-B286C4C97B9B}" type="presParOf" srcId="{3D2D1786-77F4-4A2C-B3B0-BEEE093FFD2E}" destId="{2A743415-F365-4042-9B92-ABD61ACF3180}" srcOrd="0" destOrd="0" presId="urn:microsoft.com/office/officeart/2005/8/layout/hList2#4"/>
    <dgm:cxn modelId="{E4F72877-E71E-4010-9D6A-10FDBDE1C274}" type="presParOf" srcId="{3D2D1786-77F4-4A2C-B3B0-BEEE093FFD2E}" destId="{D59826CB-49C3-47E9-B1AE-1C016EF7634D}" srcOrd="1" destOrd="0" presId="urn:microsoft.com/office/officeart/2005/8/layout/hList2#4"/>
    <dgm:cxn modelId="{FF4B008F-CBA7-402F-B68D-BA8B590F6FCB}" type="presParOf" srcId="{3D2D1786-77F4-4A2C-B3B0-BEEE093FFD2E}" destId="{45498EDA-CC53-4F97-8305-78327FAA8A46}" srcOrd="2" destOrd="0" presId="urn:microsoft.com/office/officeart/2005/8/layout/hList2#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1FAF0B-0499-474E-AE33-3607D398C8B6}" type="doc">
      <dgm:prSet loTypeId="urn:microsoft.com/office/officeart/2005/8/layout/hProcess9" loCatId="process" qsTypeId="urn:microsoft.com/office/officeart/2005/8/quickstyle/simple1" qsCatId="simple" csTypeId="urn:microsoft.com/office/officeart/2005/8/colors/colorful1" csCatId="colorful" phldr="1"/>
      <dgm:spPr/>
    </dgm:pt>
    <dgm:pt modelId="{434036B0-9211-4C26-8000-5BFF2077EC39}">
      <dgm:prSet phldrT="[Text]" custT="1"/>
      <dgm:spPr/>
      <dgm:t>
        <a:bodyPr/>
        <a:lstStyle/>
        <a:p>
          <a:pPr algn="l"/>
          <a:r>
            <a:rPr lang="en-GB" sz="1400" b="1" dirty="0"/>
            <a:t>Tier 1.</a:t>
          </a:r>
        </a:p>
        <a:p>
          <a:r>
            <a:rPr lang="en-GB" sz="1400" dirty="0"/>
            <a:t>-A simplified method that only requires livestock population data by animal species/category and climate region or temperature, in combination with IPCC default emission factors, to estimate emissions</a:t>
          </a:r>
        </a:p>
      </dgm:t>
    </dgm:pt>
    <dgm:pt modelId="{BD41DC0B-42DB-4CD9-BDAF-3C1350323A76}" type="parTrans" cxnId="{F30EE78D-28A3-45B5-B7D9-58DCF4506475}">
      <dgm:prSet/>
      <dgm:spPr/>
      <dgm:t>
        <a:bodyPr/>
        <a:lstStyle/>
        <a:p>
          <a:endParaRPr lang="en-GB"/>
        </a:p>
      </dgm:t>
    </dgm:pt>
    <dgm:pt modelId="{4B6A8062-BF85-455A-90BC-488236A98EB1}" type="sibTrans" cxnId="{F30EE78D-28A3-45B5-B7D9-58DCF4506475}">
      <dgm:prSet/>
      <dgm:spPr/>
      <dgm:t>
        <a:bodyPr/>
        <a:lstStyle/>
        <a:p>
          <a:endParaRPr lang="en-GB"/>
        </a:p>
      </dgm:t>
    </dgm:pt>
    <dgm:pt modelId="{FC28CE9C-404E-4EBF-A663-A3F20F0F372D}">
      <dgm:prSet phldrT="[Text]" custT="1"/>
      <dgm:spPr/>
      <dgm:t>
        <a:bodyPr/>
        <a:lstStyle/>
        <a:p>
          <a:pPr algn="l"/>
          <a:endParaRPr lang="en-GB" sz="1400" b="1" dirty="0"/>
        </a:p>
        <a:p>
          <a:pPr algn="l"/>
          <a:r>
            <a:rPr lang="en-GB" sz="1400" b="1" dirty="0"/>
            <a:t>Tier 2</a:t>
          </a:r>
        </a:p>
        <a:p>
          <a:r>
            <a:rPr lang="en-GB" sz="1400" dirty="0"/>
            <a:t>-A more complex method for estimating CH</a:t>
          </a:r>
          <a:r>
            <a:rPr lang="en-GB" sz="1400" baseline="-25000" dirty="0">
              <a:solidFill>
                <a:srgbClr val="00B050"/>
              </a:solidFill>
            </a:rPr>
            <a:t>4</a:t>
          </a:r>
          <a:r>
            <a:rPr lang="en-GB" sz="1400" dirty="0"/>
            <a:t> emissions from manure management </a:t>
          </a:r>
        </a:p>
        <a:p>
          <a:r>
            <a:rPr lang="en-GB" sz="1400" dirty="0"/>
            <a:t>-Should be used where a particular livestock species/category represents a significant share of a country’s emissions or</a:t>
          </a:r>
        </a:p>
        <a:p>
          <a:r>
            <a:rPr lang="en-GB" sz="1400" dirty="0"/>
            <a:t>- When the data used to develop the</a:t>
          </a:r>
          <a:endParaRPr lang="en-US" sz="1400" dirty="0"/>
        </a:p>
        <a:p>
          <a:r>
            <a:rPr lang="en-GB" sz="1400" dirty="0"/>
            <a:t>default values do not correspond well with the country's livestock and manure management conditions</a:t>
          </a:r>
        </a:p>
        <a:p>
          <a:r>
            <a:rPr lang="en-GB" sz="1400" dirty="0">
              <a:solidFill>
                <a:schemeClr val="bg1"/>
              </a:solidFill>
            </a:rPr>
            <a:t>-Requires detailed information on animal characteristics, manure and MMS characteristics </a:t>
          </a:r>
        </a:p>
      </dgm:t>
    </dgm:pt>
    <dgm:pt modelId="{7BC6C1E0-B2BC-4AA7-BEB3-35970CD5920F}" type="parTrans" cxnId="{203F2A40-E402-4336-877E-EDE480F11F2F}">
      <dgm:prSet/>
      <dgm:spPr/>
      <dgm:t>
        <a:bodyPr/>
        <a:lstStyle/>
        <a:p>
          <a:endParaRPr lang="en-GB"/>
        </a:p>
      </dgm:t>
    </dgm:pt>
    <dgm:pt modelId="{2BB6A657-9AF8-4FF8-B920-747B372F0284}" type="sibTrans" cxnId="{203F2A40-E402-4336-877E-EDE480F11F2F}">
      <dgm:prSet/>
      <dgm:spPr/>
      <dgm:t>
        <a:bodyPr/>
        <a:lstStyle/>
        <a:p>
          <a:endParaRPr lang="en-GB"/>
        </a:p>
      </dgm:t>
    </dgm:pt>
    <dgm:pt modelId="{9BF73C6C-3D86-4FEF-B800-BE285B888B31}">
      <dgm:prSet phldrT="[Text]" custT="1"/>
      <dgm:spPr/>
      <dgm:t>
        <a:bodyPr/>
        <a:lstStyle/>
        <a:p>
          <a:pPr algn="l"/>
          <a:r>
            <a:rPr lang="en-GB" sz="1400" b="1" dirty="0">
              <a:solidFill>
                <a:schemeClr val="bg1"/>
              </a:solidFill>
            </a:rPr>
            <a:t>Tier 3</a:t>
          </a:r>
        </a:p>
        <a:p>
          <a:r>
            <a:rPr lang="en-GB" sz="1400" dirty="0">
              <a:solidFill>
                <a:schemeClr val="bg1"/>
              </a:solidFill>
            </a:rPr>
            <a:t>-Use country-specific methodologies  using sophisticated models  or measurement–based approaches to quantify emission factors.</a:t>
          </a:r>
        </a:p>
      </dgm:t>
    </dgm:pt>
    <dgm:pt modelId="{C69EB51E-C2C9-4DBF-8754-4165F7EE427D}" type="parTrans" cxnId="{394E9D5C-486A-416D-8B35-F67D14BC3315}">
      <dgm:prSet/>
      <dgm:spPr/>
      <dgm:t>
        <a:bodyPr/>
        <a:lstStyle/>
        <a:p>
          <a:endParaRPr lang="en-GB"/>
        </a:p>
      </dgm:t>
    </dgm:pt>
    <dgm:pt modelId="{B18AFCCC-9CD5-40FD-9680-E492C94E28FD}" type="sibTrans" cxnId="{394E9D5C-486A-416D-8B35-F67D14BC3315}">
      <dgm:prSet/>
      <dgm:spPr/>
      <dgm:t>
        <a:bodyPr/>
        <a:lstStyle/>
        <a:p>
          <a:endParaRPr lang="en-GB"/>
        </a:p>
      </dgm:t>
    </dgm:pt>
    <dgm:pt modelId="{CBD009E1-BC00-4AFA-A77D-B2A2BB7AC74B}" type="pres">
      <dgm:prSet presAssocID="{601FAF0B-0499-474E-AE33-3607D398C8B6}" presName="CompostProcess" presStyleCnt="0">
        <dgm:presLayoutVars>
          <dgm:dir/>
          <dgm:resizeHandles val="exact"/>
        </dgm:presLayoutVars>
      </dgm:prSet>
      <dgm:spPr/>
    </dgm:pt>
    <dgm:pt modelId="{60C4FB73-77FD-4C95-896A-7059E4841F21}" type="pres">
      <dgm:prSet presAssocID="{601FAF0B-0499-474E-AE33-3607D398C8B6}" presName="arrow" presStyleLbl="bgShp" presStyleIdx="0" presStyleCnt="1" custLinFactNeighborY="0"/>
      <dgm:spPr/>
    </dgm:pt>
    <dgm:pt modelId="{D063E737-5A41-4971-8EE0-5C22D490C316}" type="pres">
      <dgm:prSet presAssocID="{601FAF0B-0499-474E-AE33-3607D398C8B6}" presName="linearProcess" presStyleCnt="0"/>
      <dgm:spPr/>
    </dgm:pt>
    <dgm:pt modelId="{4BA2D447-77D4-4C37-9D7B-FB4B774B675A}" type="pres">
      <dgm:prSet presAssocID="{434036B0-9211-4C26-8000-5BFF2077EC39}" presName="textNode" presStyleLbl="node1" presStyleIdx="0" presStyleCnt="3" custScaleY="126933">
        <dgm:presLayoutVars>
          <dgm:bulletEnabled val="1"/>
        </dgm:presLayoutVars>
      </dgm:prSet>
      <dgm:spPr/>
    </dgm:pt>
    <dgm:pt modelId="{F1A4F889-FB13-448A-89BE-DD5FA3EB1982}" type="pres">
      <dgm:prSet presAssocID="{4B6A8062-BF85-455A-90BC-488236A98EB1}" presName="sibTrans" presStyleCnt="0"/>
      <dgm:spPr/>
    </dgm:pt>
    <dgm:pt modelId="{0AF4B436-F9B8-4FAD-A403-0D2D65031104}" type="pres">
      <dgm:prSet presAssocID="{FC28CE9C-404E-4EBF-A663-A3F20F0F372D}" presName="textNode" presStyleLbl="node1" presStyleIdx="1" presStyleCnt="3" custScaleX="97840" custScaleY="199610">
        <dgm:presLayoutVars>
          <dgm:bulletEnabled val="1"/>
        </dgm:presLayoutVars>
      </dgm:prSet>
      <dgm:spPr/>
    </dgm:pt>
    <dgm:pt modelId="{BDD79E41-79A4-410D-BD6B-80510A9ED796}" type="pres">
      <dgm:prSet presAssocID="{2BB6A657-9AF8-4FF8-B920-747B372F0284}" presName="sibTrans" presStyleCnt="0"/>
      <dgm:spPr/>
    </dgm:pt>
    <dgm:pt modelId="{ABCDD0E1-72B2-4363-92C9-23E5CB5A7C04}" type="pres">
      <dgm:prSet presAssocID="{9BF73C6C-3D86-4FEF-B800-BE285B888B31}" presName="textNode" presStyleLbl="node1" presStyleIdx="2" presStyleCnt="3" custScaleY="126933">
        <dgm:presLayoutVars>
          <dgm:bulletEnabled val="1"/>
        </dgm:presLayoutVars>
      </dgm:prSet>
      <dgm:spPr/>
    </dgm:pt>
  </dgm:ptLst>
  <dgm:cxnLst>
    <dgm:cxn modelId="{AA947426-9F7A-407B-9F77-BC6BA887A1DB}" type="presOf" srcId="{FC28CE9C-404E-4EBF-A663-A3F20F0F372D}" destId="{0AF4B436-F9B8-4FAD-A403-0D2D65031104}" srcOrd="0" destOrd="0" presId="urn:microsoft.com/office/officeart/2005/8/layout/hProcess9"/>
    <dgm:cxn modelId="{203F2A40-E402-4336-877E-EDE480F11F2F}" srcId="{601FAF0B-0499-474E-AE33-3607D398C8B6}" destId="{FC28CE9C-404E-4EBF-A663-A3F20F0F372D}" srcOrd="1" destOrd="0" parTransId="{7BC6C1E0-B2BC-4AA7-BEB3-35970CD5920F}" sibTransId="{2BB6A657-9AF8-4FF8-B920-747B372F0284}"/>
    <dgm:cxn modelId="{394E9D5C-486A-416D-8B35-F67D14BC3315}" srcId="{601FAF0B-0499-474E-AE33-3607D398C8B6}" destId="{9BF73C6C-3D86-4FEF-B800-BE285B888B31}" srcOrd="2" destOrd="0" parTransId="{C69EB51E-C2C9-4DBF-8754-4165F7EE427D}" sibTransId="{B18AFCCC-9CD5-40FD-9680-E492C94E28FD}"/>
    <dgm:cxn modelId="{922DDE6D-5B51-46F8-82B8-DE8D3E3385FA}" type="presOf" srcId="{9BF73C6C-3D86-4FEF-B800-BE285B888B31}" destId="{ABCDD0E1-72B2-4363-92C9-23E5CB5A7C04}" srcOrd="0" destOrd="0" presId="urn:microsoft.com/office/officeart/2005/8/layout/hProcess9"/>
    <dgm:cxn modelId="{F30EE78D-28A3-45B5-B7D9-58DCF4506475}" srcId="{601FAF0B-0499-474E-AE33-3607D398C8B6}" destId="{434036B0-9211-4C26-8000-5BFF2077EC39}" srcOrd="0" destOrd="0" parTransId="{BD41DC0B-42DB-4CD9-BDAF-3C1350323A76}" sibTransId="{4B6A8062-BF85-455A-90BC-488236A98EB1}"/>
    <dgm:cxn modelId="{BAD4C2A6-F784-40E3-B036-F7A17AA9B39C}" type="presOf" srcId="{601FAF0B-0499-474E-AE33-3607D398C8B6}" destId="{CBD009E1-BC00-4AFA-A77D-B2A2BB7AC74B}" srcOrd="0" destOrd="0" presId="urn:microsoft.com/office/officeart/2005/8/layout/hProcess9"/>
    <dgm:cxn modelId="{AFB5B8B9-7530-4B89-9E59-E4EFE04F57A4}" type="presOf" srcId="{434036B0-9211-4C26-8000-5BFF2077EC39}" destId="{4BA2D447-77D4-4C37-9D7B-FB4B774B675A}" srcOrd="0" destOrd="0" presId="urn:microsoft.com/office/officeart/2005/8/layout/hProcess9"/>
    <dgm:cxn modelId="{286C4683-F048-432D-AECA-CAD104E9A9ED}" type="presParOf" srcId="{CBD009E1-BC00-4AFA-A77D-B2A2BB7AC74B}" destId="{60C4FB73-77FD-4C95-896A-7059E4841F21}" srcOrd="0" destOrd="0" presId="urn:microsoft.com/office/officeart/2005/8/layout/hProcess9"/>
    <dgm:cxn modelId="{E9024762-C28F-4F14-B8F5-0085B34E4657}" type="presParOf" srcId="{CBD009E1-BC00-4AFA-A77D-B2A2BB7AC74B}" destId="{D063E737-5A41-4971-8EE0-5C22D490C316}" srcOrd="1" destOrd="0" presId="urn:microsoft.com/office/officeart/2005/8/layout/hProcess9"/>
    <dgm:cxn modelId="{B6ECD430-AA11-4F54-94E5-F828678FEFD6}" type="presParOf" srcId="{D063E737-5A41-4971-8EE0-5C22D490C316}" destId="{4BA2D447-77D4-4C37-9D7B-FB4B774B675A}" srcOrd="0" destOrd="0" presId="urn:microsoft.com/office/officeart/2005/8/layout/hProcess9"/>
    <dgm:cxn modelId="{6AE66C94-8045-4F8B-ABC9-853DACF9546E}" type="presParOf" srcId="{D063E737-5A41-4971-8EE0-5C22D490C316}" destId="{F1A4F889-FB13-448A-89BE-DD5FA3EB1982}" srcOrd="1" destOrd="0" presId="urn:microsoft.com/office/officeart/2005/8/layout/hProcess9"/>
    <dgm:cxn modelId="{7065249D-BEF3-44DB-AF28-CC3C3B05E566}" type="presParOf" srcId="{D063E737-5A41-4971-8EE0-5C22D490C316}" destId="{0AF4B436-F9B8-4FAD-A403-0D2D65031104}" srcOrd="2" destOrd="0" presId="urn:microsoft.com/office/officeart/2005/8/layout/hProcess9"/>
    <dgm:cxn modelId="{CAD1E1D2-B089-4096-A00C-D6DC34A38EDB}" type="presParOf" srcId="{D063E737-5A41-4971-8EE0-5C22D490C316}" destId="{BDD79E41-79A4-410D-BD6B-80510A9ED796}" srcOrd="3" destOrd="0" presId="urn:microsoft.com/office/officeart/2005/8/layout/hProcess9"/>
    <dgm:cxn modelId="{23688216-DDFE-49C3-8D6B-E45D1AE15928}" type="presParOf" srcId="{D063E737-5A41-4971-8EE0-5C22D490C316}" destId="{ABCDD0E1-72B2-4363-92C9-23E5CB5A7C0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D562788-9E26-4A6F-9F70-B776474A36AA}" type="doc">
      <dgm:prSet loTypeId="urn:microsoft.com/office/officeart/2005/8/layout/process4" loCatId="process" qsTypeId="urn:microsoft.com/office/officeart/2005/8/quickstyle/3d3" qsCatId="3D" csTypeId="urn:microsoft.com/office/officeart/2005/8/colors/colorful1" csCatId="colorful" phldr="1"/>
      <dgm:spPr/>
      <dgm:t>
        <a:bodyPr/>
        <a:lstStyle/>
        <a:p>
          <a:endParaRPr lang="en-GB"/>
        </a:p>
      </dgm:t>
    </dgm:pt>
    <dgm:pt modelId="{9BF07027-6648-4084-958C-7C1378B11BC0}">
      <dgm:prSet phldrT="[Text]"/>
      <dgm:spPr/>
      <dgm:t>
        <a:bodyPr/>
        <a:lstStyle/>
        <a:p>
          <a:r>
            <a:rPr lang="en-GB" b="1" dirty="0">
              <a:latin typeface="Arial Narrow" pitchFamily="34" charset="0"/>
            </a:rPr>
            <a:t>Step 1: </a:t>
          </a:r>
          <a:r>
            <a:rPr lang="en-GB" dirty="0">
              <a:latin typeface="Arial Narrow" pitchFamily="34" charset="0"/>
            </a:rPr>
            <a:t>Divide the livestock population subgroups and characterize each subgroup preferably using annual averages  considering production cycles and seasonal influences on population numbers</a:t>
          </a:r>
        </a:p>
      </dgm:t>
    </dgm:pt>
    <dgm:pt modelId="{C12F4E02-E593-4207-9327-2061C8E52803}" type="parTrans" cxnId="{CB37CE8E-3DEA-41AB-87BD-5FC0192B4C58}">
      <dgm:prSet/>
      <dgm:spPr/>
      <dgm:t>
        <a:bodyPr/>
        <a:lstStyle/>
        <a:p>
          <a:endParaRPr lang="en-GB"/>
        </a:p>
      </dgm:t>
    </dgm:pt>
    <dgm:pt modelId="{922FE0D1-1F6C-4292-A5A2-E8817C8D8F81}" type="sibTrans" cxnId="{CB37CE8E-3DEA-41AB-87BD-5FC0192B4C58}">
      <dgm:prSet/>
      <dgm:spPr/>
      <dgm:t>
        <a:bodyPr/>
        <a:lstStyle/>
        <a:p>
          <a:endParaRPr lang="en-GB"/>
        </a:p>
      </dgm:t>
    </dgm:pt>
    <dgm:pt modelId="{720AD7E7-B386-4F4D-8B6F-055C2BDB4DB5}">
      <dgm:prSet phldrT="[Text]"/>
      <dgm:spPr/>
      <dgm:t>
        <a:bodyPr/>
        <a:lstStyle/>
        <a:p>
          <a:r>
            <a:rPr lang="en-GB" b="1" dirty="0">
              <a:latin typeface="Arial Narrow" pitchFamily="34" charset="0"/>
            </a:rPr>
            <a:t>Step 2: </a:t>
          </a:r>
          <a:r>
            <a:rPr lang="en-GB" dirty="0">
              <a:latin typeface="Arial Narrow" pitchFamily="34" charset="0"/>
            </a:rPr>
            <a:t>Estimate emission factors for each subgroup in kg CH</a:t>
          </a:r>
          <a:r>
            <a:rPr lang="en-GB" baseline="-25000" dirty="0">
              <a:latin typeface="Arial Narrow" pitchFamily="34" charset="0"/>
            </a:rPr>
            <a:t>4</a:t>
          </a:r>
          <a:r>
            <a:rPr lang="en-GB" dirty="0">
              <a:latin typeface="Arial Narrow" pitchFamily="34" charset="0"/>
            </a:rPr>
            <a:t>/animal/</a:t>
          </a:r>
          <a:r>
            <a:rPr lang="en-GB" dirty="0" err="1">
              <a:latin typeface="Arial Narrow" pitchFamily="34" charset="0"/>
            </a:rPr>
            <a:t>yr</a:t>
          </a:r>
          <a:endParaRPr lang="en-GB" dirty="0"/>
        </a:p>
      </dgm:t>
    </dgm:pt>
    <dgm:pt modelId="{F5EA685D-A921-4325-BB98-F6FE513F7ED4}" type="parTrans" cxnId="{157B1194-050D-4065-97F0-7497533F2E74}">
      <dgm:prSet/>
      <dgm:spPr/>
      <dgm:t>
        <a:bodyPr/>
        <a:lstStyle/>
        <a:p>
          <a:endParaRPr lang="en-GB"/>
        </a:p>
      </dgm:t>
    </dgm:pt>
    <dgm:pt modelId="{34B9B5B6-2214-4DA3-AA57-9CE963432917}" type="sibTrans" cxnId="{157B1194-050D-4065-97F0-7497533F2E74}">
      <dgm:prSet/>
      <dgm:spPr/>
      <dgm:t>
        <a:bodyPr/>
        <a:lstStyle/>
        <a:p>
          <a:endParaRPr lang="en-GB"/>
        </a:p>
      </dgm:t>
    </dgm:pt>
    <dgm:pt modelId="{E1644BB2-D017-4244-AA56-2881A886A41B}">
      <dgm:prSet phldrT="[Text]"/>
      <dgm:spPr/>
      <dgm:t>
        <a:bodyPr/>
        <a:lstStyle/>
        <a:p>
          <a:r>
            <a:rPr lang="en-GB" b="1" dirty="0">
              <a:latin typeface="Arial Narrow" pitchFamily="34" charset="0"/>
            </a:rPr>
            <a:t>Step 3: </a:t>
          </a:r>
          <a:r>
            <a:rPr lang="en-GB" dirty="0">
              <a:latin typeface="Arial Narrow" pitchFamily="34" charset="0"/>
            </a:rPr>
            <a:t>Multiply the subgroup emission factors by the subgroup populations to estimate subgroup emission, and sum across the subgroups to estimate total emission</a:t>
          </a:r>
          <a:endParaRPr lang="en-GB" dirty="0"/>
        </a:p>
      </dgm:t>
    </dgm:pt>
    <dgm:pt modelId="{7849883E-7500-4591-8A75-07D973096EED}" type="parTrans" cxnId="{32E25C02-BE13-4C37-87AF-E207570B1988}">
      <dgm:prSet/>
      <dgm:spPr/>
      <dgm:t>
        <a:bodyPr/>
        <a:lstStyle/>
        <a:p>
          <a:endParaRPr lang="en-GB"/>
        </a:p>
      </dgm:t>
    </dgm:pt>
    <dgm:pt modelId="{D8BEEFDB-8FE0-40CC-9324-9C9E791681BF}" type="sibTrans" cxnId="{32E25C02-BE13-4C37-87AF-E207570B1988}">
      <dgm:prSet/>
      <dgm:spPr/>
      <dgm:t>
        <a:bodyPr/>
        <a:lstStyle/>
        <a:p>
          <a:endParaRPr lang="en-GB"/>
        </a:p>
      </dgm:t>
    </dgm:pt>
    <dgm:pt modelId="{64C92954-812A-4A44-8F04-AA25D6F4AFE1}" type="pres">
      <dgm:prSet presAssocID="{4D562788-9E26-4A6F-9F70-B776474A36AA}" presName="Name0" presStyleCnt="0">
        <dgm:presLayoutVars>
          <dgm:dir/>
          <dgm:animLvl val="lvl"/>
          <dgm:resizeHandles val="exact"/>
        </dgm:presLayoutVars>
      </dgm:prSet>
      <dgm:spPr/>
    </dgm:pt>
    <dgm:pt modelId="{1F7200EC-5604-4FD6-A496-FBB59399E293}" type="pres">
      <dgm:prSet presAssocID="{E1644BB2-D017-4244-AA56-2881A886A41B}" presName="boxAndChildren" presStyleCnt="0"/>
      <dgm:spPr/>
    </dgm:pt>
    <dgm:pt modelId="{E213E960-8D36-4D83-AB75-CDD7FA07DC48}" type="pres">
      <dgm:prSet presAssocID="{E1644BB2-D017-4244-AA56-2881A886A41B}" presName="parentTextBox" presStyleLbl="node1" presStyleIdx="0" presStyleCnt="3"/>
      <dgm:spPr/>
    </dgm:pt>
    <dgm:pt modelId="{1347C79B-2868-4767-9335-8FA8A09F4F03}" type="pres">
      <dgm:prSet presAssocID="{34B9B5B6-2214-4DA3-AA57-9CE963432917}" presName="sp" presStyleCnt="0"/>
      <dgm:spPr/>
    </dgm:pt>
    <dgm:pt modelId="{C07A3628-E536-4807-AFD8-D3854B8D84BF}" type="pres">
      <dgm:prSet presAssocID="{720AD7E7-B386-4F4D-8B6F-055C2BDB4DB5}" presName="arrowAndChildren" presStyleCnt="0"/>
      <dgm:spPr/>
    </dgm:pt>
    <dgm:pt modelId="{89CF336F-5B4B-4B61-BF21-7576EDC35795}" type="pres">
      <dgm:prSet presAssocID="{720AD7E7-B386-4F4D-8B6F-055C2BDB4DB5}" presName="parentTextArrow" presStyleLbl="node1" presStyleIdx="1" presStyleCnt="3"/>
      <dgm:spPr/>
    </dgm:pt>
    <dgm:pt modelId="{8A3BF4DF-6B42-4D6F-8197-684CFEF69971}" type="pres">
      <dgm:prSet presAssocID="{922FE0D1-1F6C-4292-A5A2-E8817C8D8F81}" presName="sp" presStyleCnt="0"/>
      <dgm:spPr/>
    </dgm:pt>
    <dgm:pt modelId="{8BA0D2F6-7090-4F61-9FDD-FA8834AEA74E}" type="pres">
      <dgm:prSet presAssocID="{9BF07027-6648-4084-958C-7C1378B11BC0}" presName="arrowAndChildren" presStyleCnt="0"/>
      <dgm:spPr/>
    </dgm:pt>
    <dgm:pt modelId="{53277E68-9E69-47A9-8454-19FAD8140877}" type="pres">
      <dgm:prSet presAssocID="{9BF07027-6648-4084-958C-7C1378B11BC0}" presName="parentTextArrow" presStyleLbl="node1" presStyleIdx="2" presStyleCnt="3"/>
      <dgm:spPr/>
    </dgm:pt>
  </dgm:ptLst>
  <dgm:cxnLst>
    <dgm:cxn modelId="{32E25C02-BE13-4C37-87AF-E207570B1988}" srcId="{4D562788-9E26-4A6F-9F70-B776474A36AA}" destId="{E1644BB2-D017-4244-AA56-2881A886A41B}" srcOrd="2" destOrd="0" parTransId="{7849883E-7500-4591-8A75-07D973096EED}" sibTransId="{D8BEEFDB-8FE0-40CC-9324-9C9E791681BF}"/>
    <dgm:cxn modelId="{7C38FE07-B214-44CD-8DEB-F48EEEFECEE8}" type="presOf" srcId="{E1644BB2-D017-4244-AA56-2881A886A41B}" destId="{E213E960-8D36-4D83-AB75-CDD7FA07DC48}" srcOrd="0" destOrd="0" presId="urn:microsoft.com/office/officeart/2005/8/layout/process4"/>
    <dgm:cxn modelId="{CB37CE8E-3DEA-41AB-87BD-5FC0192B4C58}" srcId="{4D562788-9E26-4A6F-9F70-B776474A36AA}" destId="{9BF07027-6648-4084-958C-7C1378B11BC0}" srcOrd="0" destOrd="0" parTransId="{C12F4E02-E593-4207-9327-2061C8E52803}" sibTransId="{922FE0D1-1F6C-4292-A5A2-E8817C8D8F81}"/>
    <dgm:cxn modelId="{157B1194-050D-4065-97F0-7497533F2E74}" srcId="{4D562788-9E26-4A6F-9F70-B776474A36AA}" destId="{720AD7E7-B386-4F4D-8B6F-055C2BDB4DB5}" srcOrd="1" destOrd="0" parTransId="{F5EA685D-A921-4325-BB98-F6FE513F7ED4}" sibTransId="{34B9B5B6-2214-4DA3-AA57-9CE963432917}"/>
    <dgm:cxn modelId="{5E4AD3AE-6925-4F23-84A3-9D7791F290C4}" type="presOf" srcId="{9BF07027-6648-4084-958C-7C1378B11BC0}" destId="{53277E68-9E69-47A9-8454-19FAD8140877}" srcOrd="0" destOrd="0" presId="urn:microsoft.com/office/officeart/2005/8/layout/process4"/>
    <dgm:cxn modelId="{181C43ED-F611-43E0-B861-96A3D98F7357}" type="presOf" srcId="{4D562788-9E26-4A6F-9F70-B776474A36AA}" destId="{64C92954-812A-4A44-8F04-AA25D6F4AFE1}" srcOrd="0" destOrd="0" presId="urn:microsoft.com/office/officeart/2005/8/layout/process4"/>
    <dgm:cxn modelId="{9CC765F7-F99D-411A-BC0A-830E0CB1E4FA}" type="presOf" srcId="{720AD7E7-B386-4F4D-8B6F-055C2BDB4DB5}" destId="{89CF336F-5B4B-4B61-BF21-7576EDC35795}" srcOrd="0" destOrd="0" presId="urn:microsoft.com/office/officeart/2005/8/layout/process4"/>
    <dgm:cxn modelId="{B0987F61-6CDB-4BC2-B054-F74964311B70}" type="presParOf" srcId="{64C92954-812A-4A44-8F04-AA25D6F4AFE1}" destId="{1F7200EC-5604-4FD6-A496-FBB59399E293}" srcOrd="0" destOrd="0" presId="urn:microsoft.com/office/officeart/2005/8/layout/process4"/>
    <dgm:cxn modelId="{5251DA3D-52E7-4DA8-94AE-9A973ADF7858}" type="presParOf" srcId="{1F7200EC-5604-4FD6-A496-FBB59399E293}" destId="{E213E960-8D36-4D83-AB75-CDD7FA07DC48}" srcOrd="0" destOrd="0" presId="urn:microsoft.com/office/officeart/2005/8/layout/process4"/>
    <dgm:cxn modelId="{E1B77142-9277-4D9F-B58B-1B46D4CE2112}" type="presParOf" srcId="{64C92954-812A-4A44-8F04-AA25D6F4AFE1}" destId="{1347C79B-2868-4767-9335-8FA8A09F4F03}" srcOrd="1" destOrd="0" presId="urn:microsoft.com/office/officeart/2005/8/layout/process4"/>
    <dgm:cxn modelId="{7D833F57-DDFD-4A9E-84C0-8C1CF7D1E551}" type="presParOf" srcId="{64C92954-812A-4A44-8F04-AA25D6F4AFE1}" destId="{C07A3628-E536-4807-AFD8-D3854B8D84BF}" srcOrd="2" destOrd="0" presId="urn:microsoft.com/office/officeart/2005/8/layout/process4"/>
    <dgm:cxn modelId="{FD2C37A6-9D1A-4D2B-AE62-30710FD066DB}" type="presParOf" srcId="{C07A3628-E536-4807-AFD8-D3854B8D84BF}" destId="{89CF336F-5B4B-4B61-BF21-7576EDC35795}" srcOrd="0" destOrd="0" presId="urn:microsoft.com/office/officeart/2005/8/layout/process4"/>
    <dgm:cxn modelId="{5BA02E43-0E81-482E-AE47-146EB6E4647D}" type="presParOf" srcId="{64C92954-812A-4A44-8F04-AA25D6F4AFE1}" destId="{8A3BF4DF-6B42-4D6F-8197-684CFEF69971}" srcOrd="3" destOrd="0" presId="urn:microsoft.com/office/officeart/2005/8/layout/process4"/>
    <dgm:cxn modelId="{6F5488C2-9F31-4E29-BEEE-66047610EA88}" type="presParOf" srcId="{64C92954-812A-4A44-8F04-AA25D6F4AFE1}" destId="{8BA0D2F6-7090-4F61-9FDD-FA8834AEA74E}" srcOrd="4" destOrd="0" presId="urn:microsoft.com/office/officeart/2005/8/layout/process4"/>
    <dgm:cxn modelId="{EEC47120-6BBE-44FE-BF00-3F70283EDFEF}" type="presParOf" srcId="{8BA0D2F6-7090-4F61-9FDD-FA8834AEA74E}" destId="{53277E68-9E69-47A9-8454-19FAD814087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D562788-9E26-4A6F-9F70-B776474A36AA}" type="doc">
      <dgm:prSet loTypeId="urn:microsoft.com/office/officeart/2005/8/layout/vProcess5" loCatId="process" qsTypeId="urn:microsoft.com/office/officeart/2005/8/quickstyle/3d3" qsCatId="3D" csTypeId="urn:microsoft.com/office/officeart/2005/8/colors/colorful1" csCatId="colorful" phldr="1"/>
      <dgm:spPr/>
      <dgm:t>
        <a:bodyPr/>
        <a:lstStyle/>
        <a:p>
          <a:endParaRPr lang="en-GB"/>
        </a:p>
      </dgm:t>
    </dgm:pt>
    <dgm:pt modelId="{9BF07027-6648-4084-958C-7C1378B11BC0}">
      <dgm:prSet phldrT="[Text]" custT="1"/>
      <dgm:spPr/>
      <dgm:t>
        <a:bodyPr/>
        <a:lstStyle/>
        <a:p>
          <a:r>
            <a:rPr lang="en-GB" sz="1600" b="1" dirty="0"/>
            <a:t>Step 1: </a:t>
          </a:r>
          <a:r>
            <a:rPr lang="en-GB" sz="1600" dirty="0"/>
            <a:t>Divide the livestock population subgroups and characterize each subgroup preferably using annual averages  considering production cycles and seasonal influences on population numbers.</a:t>
          </a:r>
        </a:p>
      </dgm:t>
    </dgm:pt>
    <dgm:pt modelId="{C12F4E02-E593-4207-9327-2061C8E52803}" type="parTrans" cxnId="{CB37CE8E-3DEA-41AB-87BD-5FC0192B4C58}">
      <dgm:prSet/>
      <dgm:spPr/>
      <dgm:t>
        <a:bodyPr/>
        <a:lstStyle/>
        <a:p>
          <a:endParaRPr lang="en-GB"/>
        </a:p>
      </dgm:t>
    </dgm:pt>
    <dgm:pt modelId="{922FE0D1-1F6C-4292-A5A2-E8817C8D8F81}" type="sibTrans" cxnId="{CB37CE8E-3DEA-41AB-87BD-5FC0192B4C58}">
      <dgm:prSet/>
      <dgm:spPr/>
      <dgm:t>
        <a:bodyPr/>
        <a:lstStyle/>
        <a:p>
          <a:endParaRPr lang="en-GB" dirty="0"/>
        </a:p>
      </dgm:t>
    </dgm:pt>
    <dgm:pt modelId="{720AD7E7-B386-4F4D-8B6F-055C2BDB4DB5}">
      <dgm:prSet phldrT="[Text]" custT="1"/>
      <dgm:spPr/>
      <dgm:t>
        <a:bodyPr/>
        <a:lstStyle/>
        <a:p>
          <a:r>
            <a:rPr lang="en-GB" sz="1800" b="1" dirty="0"/>
            <a:t>Step 2: </a:t>
          </a:r>
          <a:r>
            <a:rPr lang="en-GB" sz="1800" b="0" dirty="0"/>
            <a:t>Use default values or develop the annual average nitrogen excretion rate per head (Nex(T)) for each defined livestock species/category </a:t>
          </a:r>
          <a:r>
            <a:rPr lang="en-GB" sz="1200" b="1" dirty="0"/>
            <a:t>T.</a:t>
          </a:r>
          <a:endParaRPr lang="en-GB" sz="1200" dirty="0"/>
        </a:p>
      </dgm:t>
    </dgm:pt>
    <dgm:pt modelId="{F5EA685D-A921-4325-BB98-F6FE513F7ED4}" type="parTrans" cxnId="{157B1194-050D-4065-97F0-7497533F2E74}">
      <dgm:prSet/>
      <dgm:spPr/>
      <dgm:t>
        <a:bodyPr/>
        <a:lstStyle/>
        <a:p>
          <a:endParaRPr lang="en-GB"/>
        </a:p>
      </dgm:t>
    </dgm:pt>
    <dgm:pt modelId="{34B9B5B6-2214-4DA3-AA57-9CE963432917}" type="sibTrans" cxnId="{157B1194-050D-4065-97F0-7497533F2E74}">
      <dgm:prSet/>
      <dgm:spPr/>
      <dgm:t>
        <a:bodyPr/>
        <a:lstStyle/>
        <a:p>
          <a:endParaRPr lang="en-GB" dirty="0"/>
        </a:p>
      </dgm:t>
    </dgm:pt>
    <dgm:pt modelId="{E1644BB2-D017-4244-AA56-2881A886A41B}">
      <dgm:prSet phldrT="[Text]" custT="1"/>
      <dgm:spPr/>
      <dgm:t>
        <a:bodyPr/>
        <a:lstStyle/>
        <a:p>
          <a:r>
            <a:rPr lang="en-GB" sz="1800" b="1" dirty="0"/>
            <a:t>Step 3: </a:t>
          </a:r>
          <a:r>
            <a:rPr lang="en-GB" sz="1800" b="0" dirty="0"/>
            <a:t>Use default values or determine the fraction of total annual nitrogen excretion for each livestock species/category T that is managed in each manure management system S (MS</a:t>
          </a:r>
          <a:r>
            <a:rPr lang="en-GB" sz="1800" b="0" baseline="-25000" dirty="0"/>
            <a:t>(T,S)</a:t>
          </a:r>
          <a:r>
            <a:rPr lang="en-GB" sz="1800" b="0" baseline="0" dirty="0"/>
            <a:t>).</a:t>
          </a:r>
        </a:p>
      </dgm:t>
    </dgm:pt>
    <dgm:pt modelId="{7849883E-7500-4591-8A75-07D973096EED}" type="parTrans" cxnId="{32E25C02-BE13-4C37-87AF-E207570B1988}">
      <dgm:prSet/>
      <dgm:spPr/>
      <dgm:t>
        <a:bodyPr/>
        <a:lstStyle/>
        <a:p>
          <a:endParaRPr lang="en-GB"/>
        </a:p>
      </dgm:t>
    </dgm:pt>
    <dgm:pt modelId="{D8BEEFDB-8FE0-40CC-9324-9C9E791681BF}" type="sibTrans" cxnId="{32E25C02-BE13-4C37-87AF-E207570B1988}">
      <dgm:prSet/>
      <dgm:spPr/>
      <dgm:t>
        <a:bodyPr/>
        <a:lstStyle/>
        <a:p>
          <a:endParaRPr lang="en-GB" dirty="0"/>
        </a:p>
      </dgm:t>
    </dgm:pt>
    <dgm:pt modelId="{0979AB75-7EF2-4D26-9D7A-F00D93580889}">
      <dgm:prSet custT="1"/>
      <dgm:spPr/>
      <dgm:t>
        <a:bodyPr/>
        <a:lstStyle/>
        <a:p>
          <a:r>
            <a:rPr lang="en-GB" sz="1800" b="1" dirty="0"/>
            <a:t>Step 4: </a:t>
          </a:r>
          <a:r>
            <a:rPr lang="en-GB" sz="1800" dirty="0"/>
            <a:t>Use default values or develop </a:t>
          </a:r>
          <a:r>
            <a:rPr lang="en-GB" sz="1800" b="0" dirty="0"/>
            <a:t>N</a:t>
          </a:r>
          <a:r>
            <a:rPr lang="en-GB" sz="1800" b="0" baseline="-25000" dirty="0"/>
            <a:t>2</a:t>
          </a:r>
          <a:r>
            <a:rPr lang="en-GB" sz="1800" b="0" dirty="0"/>
            <a:t>O </a:t>
          </a:r>
          <a:r>
            <a:rPr lang="en-GB" sz="1800" dirty="0"/>
            <a:t>emission factors for each manure management system S (EF</a:t>
          </a:r>
          <a:r>
            <a:rPr lang="en-GB" sz="1800" baseline="-25000" dirty="0"/>
            <a:t>3(S)</a:t>
          </a:r>
          <a:r>
            <a:rPr lang="en-GB" sz="1800" dirty="0"/>
            <a:t>). </a:t>
          </a:r>
        </a:p>
      </dgm:t>
    </dgm:pt>
    <dgm:pt modelId="{1F538136-69E0-4603-B021-064AD50E952F}" type="parTrans" cxnId="{385884E3-46CB-4F7D-A611-A5991EDDE82B}">
      <dgm:prSet/>
      <dgm:spPr/>
      <dgm:t>
        <a:bodyPr/>
        <a:lstStyle/>
        <a:p>
          <a:endParaRPr lang="en-GB"/>
        </a:p>
      </dgm:t>
    </dgm:pt>
    <dgm:pt modelId="{B535F921-EC67-4955-934A-AE7CE8EF46BB}" type="sibTrans" cxnId="{385884E3-46CB-4F7D-A611-A5991EDDE82B}">
      <dgm:prSet/>
      <dgm:spPr/>
      <dgm:t>
        <a:bodyPr/>
        <a:lstStyle/>
        <a:p>
          <a:endParaRPr lang="en-GB" dirty="0"/>
        </a:p>
      </dgm:t>
    </dgm:pt>
    <dgm:pt modelId="{E1A89919-B1C0-4A61-B929-D07A5A84939B}">
      <dgm:prSet custT="1"/>
      <dgm:spPr/>
      <dgm:t>
        <a:bodyPr/>
        <a:lstStyle/>
        <a:p>
          <a:r>
            <a:rPr lang="en-GB" sz="1800" b="1" dirty="0"/>
            <a:t>Step 5:</a:t>
          </a:r>
          <a:r>
            <a:rPr lang="en-GB" sz="1600" b="1" dirty="0"/>
            <a:t> </a:t>
          </a:r>
          <a:r>
            <a:rPr lang="en-GB" sz="1600" b="0" dirty="0"/>
            <a:t>For each manure management system type S, multiply its (</a:t>
          </a:r>
          <a:r>
            <a:rPr lang="en-GB" sz="1600" dirty="0"/>
            <a:t>EF</a:t>
          </a:r>
          <a:r>
            <a:rPr lang="en-GB" sz="1600" baseline="-25000" dirty="0"/>
            <a:t>3(S)</a:t>
          </a:r>
          <a:r>
            <a:rPr lang="en-GB" sz="1600" baseline="0" dirty="0"/>
            <a:t>) </a:t>
          </a:r>
          <a:r>
            <a:rPr lang="en-GB" sz="1600" b="0" dirty="0"/>
            <a:t>by the total amount of nitrogen managed (from all livestock species/categories) in that system, to estimate N</a:t>
          </a:r>
          <a:r>
            <a:rPr lang="en-GB" sz="1600" b="0" baseline="-25000" dirty="0"/>
            <a:t>2</a:t>
          </a:r>
          <a:r>
            <a:rPr lang="en-GB" sz="1600" b="0" dirty="0"/>
            <a:t>O emissions from that MMS. Then sum over all MMS.</a:t>
          </a:r>
        </a:p>
      </dgm:t>
    </dgm:pt>
    <dgm:pt modelId="{3B7356E5-444B-49B4-AEE4-6B0E16E8430D}" type="parTrans" cxnId="{411B7B46-42F0-4377-B287-096F5E4D2024}">
      <dgm:prSet/>
      <dgm:spPr/>
      <dgm:t>
        <a:bodyPr/>
        <a:lstStyle/>
        <a:p>
          <a:endParaRPr lang="en-GB"/>
        </a:p>
      </dgm:t>
    </dgm:pt>
    <dgm:pt modelId="{14A95E4A-EB36-4054-AA30-79B6B0B52CAB}" type="sibTrans" cxnId="{411B7B46-42F0-4377-B287-096F5E4D2024}">
      <dgm:prSet/>
      <dgm:spPr/>
      <dgm:t>
        <a:bodyPr/>
        <a:lstStyle/>
        <a:p>
          <a:endParaRPr lang="en-GB"/>
        </a:p>
      </dgm:t>
    </dgm:pt>
    <dgm:pt modelId="{755FB8DE-7615-4983-9BDC-59DB5879E4E2}">
      <dgm:prSet/>
      <dgm:spPr/>
      <dgm:t>
        <a:bodyPr/>
        <a:lstStyle/>
        <a:p>
          <a:endParaRPr lang="en-GB"/>
        </a:p>
      </dgm:t>
    </dgm:pt>
    <dgm:pt modelId="{325482D0-AF94-48CF-BFED-902A7ED4B6C7}" type="parTrans" cxnId="{9A2CA293-F251-4C6F-AB35-9D42B2360C2D}">
      <dgm:prSet/>
      <dgm:spPr/>
      <dgm:t>
        <a:bodyPr/>
        <a:lstStyle/>
        <a:p>
          <a:endParaRPr lang="en-GB"/>
        </a:p>
      </dgm:t>
    </dgm:pt>
    <dgm:pt modelId="{D449E5C2-F399-4337-A66B-DAA507B6147D}" type="sibTrans" cxnId="{9A2CA293-F251-4C6F-AB35-9D42B2360C2D}">
      <dgm:prSet/>
      <dgm:spPr/>
      <dgm:t>
        <a:bodyPr/>
        <a:lstStyle/>
        <a:p>
          <a:endParaRPr lang="en-GB"/>
        </a:p>
      </dgm:t>
    </dgm:pt>
    <dgm:pt modelId="{A97E11C0-12F1-4E07-A304-152A93E18E2F}">
      <dgm:prSet/>
      <dgm:spPr/>
      <dgm:t>
        <a:bodyPr/>
        <a:lstStyle/>
        <a:p>
          <a:endParaRPr lang="en-GB"/>
        </a:p>
      </dgm:t>
    </dgm:pt>
    <dgm:pt modelId="{7A2C9F08-6B7F-47DF-A4A8-BE54438201E1}" type="parTrans" cxnId="{85A5BF8D-1A0A-4F88-ADBB-B34C88FE721B}">
      <dgm:prSet/>
      <dgm:spPr/>
      <dgm:t>
        <a:bodyPr/>
        <a:lstStyle/>
        <a:p>
          <a:endParaRPr lang="en-GB"/>
        </a:p>
      </dgm:t>
    </dgm:pt>
    <dgm:pt modelId="{47BA55B4-5737-4E3B-877D-5DAE0EE40E9C}" type="sibTrans" cxnId="{85A5BF8D-1A0A-4F88-ADBB-B34C88FE721B}">
      <dgm:prSet/>
      <dgm:spPr/>
      <dgm:t>
        <a:bodyPr/>
        <a:lstStyle/>
        <a:p>
          <a:endParaRPr lang="en-GB"/>
        </a:p>
      </dgm:t>
    </dgm:pt>
    <dgm:pt modelId="{1D1E0E1E-135F-4F2E-9AD8-58576BC692A7}" type="pres">
      <dgm:prSet presAssocID="{4D562788-9E26-4A6F-9F70-B776474A36AA}" presName="outerComposite" presStyleCnt="0">
        <dgm:presLayoutVars>
          <dgm:chMax val="5"/>
          <dgm:dir/>
          <dgm:resizeHandles val="exact"/>
        </dgm:presLayoutVars>
      </dgm:prSet>
      <dgm:spPr/>
    </dgm:pt>
    <dgm:pt modelId="{1C181017-A6ED-490E-8BEF-13C1D7503B97}" type="pres">
      <dgm:prSet presAssocID="{4D562788-9E26-4A6F-9F70-B776474A36AA}" presName="dummyMaxCanvas" presStyleCnt="0">
        <dgm:presLayoutVars/>
      </dgm:prSet>
      <dgm:spPr/>
    </dgm:pt>
    <dgm:pt modelId="{EB3F24AB-85D6-4CDC-9DA0-CBF8A8B493FD}" type="pres">
      <dgm:prSet presAssocID="{4D562788-9E26-4A6F-9F70-B776474A36AA}" presName="FiveNodes_1" presStyleLbl="node1" presStyleIdx="0" presStyleCnt="5">
        <dgm:presLayoutVars>
          <dgm:bulletEnabled val="1"/>
        </dgm:presLayoutVars>
      </dgm:prSet>
      <dgm:spPr/>
    </dgm:pt>
    <dgm:pt modelId="{3F5E0066-15B5-4DDE-81A1-1A0892944BAD}" type="pres">
      <dgm:prSet presAssocID="{4D562788-9E26-4A6F-9F70-B776474A36AA}" presName="FiveNodes_2" presStyleLbl="node1" presStyleIdx="1" presStyleCnt="5">
        <dgm:presLayoutVars>
          <dgm:bulletEnabled val="1"/>
        </dgm:presLayoutVars>
      </dgm:prSet>
      <dgm:spPr/>
    </dgm:pt>
    <dgm:pt modelId="{BE7C77DA-B704-42D6-9298-38F08A59D552}" type="pres">
      <dgm:prSet presAssocID="{4D562788-9E26-4A6F-9F70-B776474A36AA}" presName="FiveNodes_3" presStyleLbl="node1" presStyleIdx="2" presStyleCnt="5" custLinFactNeighborX="-1237" custLinFactNeighborY="-2761">
        <dgm:presLayoutVars>
          <dgm:bulletEnabled val="1"/>
        </dgm:presLayoutVars>
      </dgm:prSet>
      <dgm:spPr/>
    </dgm:pt>
    <dgm:pt modelId="{2C80BA22-3AE9-44F0-A5F9-9D9EEAFDCE4C}" type="pres">
      <dgm:prSet presAssocID="{4D562788-9E26-4A6F-9F70-B776474A36AA}" presName="FiveNodes_4" presStyleLbl="node1" presStyleIdx="3" presStyleCnt="5" custLinFactNeighborX="694" custLinFactNeighborY="-1821">
        <dgm:presLayoutVars>
          <dgm:bulletEnabled val="1"/>
        </dgm:presLayoutVars>
      </dgm:prSet>
      <dgm:spPr/>
    </dgm:pt>
    <dgm:pt modelId="{58B8FD4F-7A34-4F7E-BBFD-7C774CB77F24}" type="pres">
      <dgm:prSet presAssocID="{4D562788-9E26-4A6F-9F70-B776474A36AA}" presName="FiveNodes_5" presStyleLbl="node1" presStyleIdx="4" presStyleCnt="5" custLinFactNeighborX="0" custLinFactNeighborY="0">
        <dgm:presLayoutVars>
          <dgm:bulletEnabled val="1"/>
        </dgm:presLayoutVars>
      </dgm:prSet>
      <dgm:spPr/>
    </dgm:pt>
    <dgm:pt modelId="{0F965BB9-FC4B-4137-9BB6-6CC71985DCBC}" type="pres">
      <dgm:prSet presAssocID="{4D562788-9E26-4A6F-9F70-B776474A36AA}" presName="FiveConn_1-2" presStyleLbl="fgAccFollowNode1" presStyleIdx="0" presStyleCnt="4">
        <dgm:presLayoutVars>
          <dgm:bulletEnabled val="1"/>
        </dgm:presLayoutVars>
      </dgm:prSet>
      <dgm:spPr/>
    </dgm:pt>
    <dgm:pt modelId="{9517ED44-941A-4A22-93E8-643926A556C9}" type="pres">
      <dgm:prSet presAssocID="{4D562788-9E26-4A6F-9F70-B776474A36AA}" presName="FiveConn_2-3" presStyleLbl="fgAccFollowNode1" presStyleIdx="1" presStyleCnt="4">
        <dgm:presLayoutVars>
          <dgm:bulletEnabled val="1"/>
        </dgm:presLayoutVars>
      </dgm:prSet>
      <dgm:spPr/>
    </dgm:pt>
    <dgm:pt modelId="{34A77543-7F34-4D2C-8F59-6292F39B16A7}" type="pres">
      <dgm:prSet presAssocID="{4D562788-9E26-4A6F-9F70-B776474A36AA}" presName="FiveConn_3-4" presStyleLbl="fgAccFollowNode1" presStyleIdx="2" presStyleCnt="4">
        <dgm:presLayoutVars>
          <dgm:bulletEnabled val="1"/>
        </dgm:presLayoutVars>
      </dgm:prSet>
      <dgm:spPr/>
    </dgm:pt>
    <dgm:pt modelId="{81B5AAA3-F50D-4FA1-9654-C5EAC47B1D78}" type="pres">
      <dgm:prSet presAssocID="{4D562788-9E26-4A6F-9F70-B776474A36AA}" presName="FiveConn_4-5" presStyleLbl="fgAccFollowNode1" presStyleIdx="3" presStyleCnt="4">
        <dgm:presLayoutVars>
          <dgm:bulletEnabled val="1"/>
        </dgm:presLayoutVars>
      </dgm:prSet>
      <dgm:spPr/>
    </dgm:pt>
    <dgm:pt modelId="{3E257CE4-95C4-4B13-9244-84B0DF4C91E6}" type="pres">
      <dgm:prSet presAssocID="{4D562788-9E26-4A6F-9F70-B776474A36AA}" presName="FiveNodes_1_text" presStyleLbl="node1" presStyleIdx="4" presStyleCnt="5">
        <dgm:presLayoutVars>
          <dgm:bulletEnabled val="1"/>
        </dgm:presLayoutVars>
      </dgm:prSet>
      <dgm:spPr/>
    </dgm:pt>
    <dgm:pt modelId="{1A6D6AA0-91D2-4E58-83F2-1B136FA3C73E}" type="pres">
      <dgm:prSet presAssocID="{4D562788-9E26-4A6F-9F70-B776474A36AA}" presName="FiveNodes_2_text" presStyleLbl="node1" presStyleIdx="4" presStyleCnt="5">
        <dgm:presLayoutVars>
          <dgm:bulletEnabled val="1"/>
        </dgm:presLayoutVars>
      </dgm:prSet>
      <dgm:spPr/>
    </dgm:pt>
    <dgm:pt modelId="{4BBAF854-99F2-479F-ACA2-218690654A29}" type="pres">
      <dgm:prSet presAssocID="{4D562788-9E26-4A6F-9F70-B776474A36AA}" presName="FiveNodes_3_text" presStyleLbl="node1" presStyleIdx="4" presStyleCnt="5">
        <dgm:presLayoutVars>
          <dgm:bulletEnabled val="1"/>
        </dgm:presLayoutVars>
      </dgm:prSet>
      <dgm:spPr/>
    </dgm:pt>
    <dgm:pt modelId="{F49A5DF3-E420-47E6-B167-51F9C794FF48}" type="pres">
      <dgm:prSet presAssocID="{4D562788-9E26-4A6F-9F70-B776474A36AA}" presName="FiveNodes_4_text" presStyleLbl="node1" presStyleIdx="4" presStyleCnt="5">
        <dgm:presLayoutVars>
          <dgm:bulletEnabled val="1"/>
        </dgm:presLayoutVars>
      </dgm:prSet>
      <dgm:spPr/>
    </dgm:pt>
    <dgm:pt modelId="{9202AA4D-1A65-4A5F-ABAF-EBF8CA678810}" type="pres">
      <dgm:prSet presAssocID="{4D562788-9E26-4A6F-9F70-B776474A36AA}" presName="FiveNodes_5_text" presStyleLbl="node1" presStyleIdx="4" presStyleCnt="5">
        <dgm:presLayoutVars>
          <dgm:bulletEnabled val="1"/>
        </dgm:presLayoutVars>
      </dgm:prSet>
      <dgm:spPr/>
    </dgm:pt>
  </dgm:ptLst>
  <dgm:cxnLst>
    <dgm:cxn modelId="{32E25C02-BE13-4C37-87AF-E207570B1988}" srcId="{4D562788-9E26-4A6F-9F70-B776474A36AA}" destId="{E1644BB2-D017-4244-AA56-2881A886A41B}" srcOrd="2" destOrd="0" parTransId="{7849883E-7500-4591-8A75-07D973096EED}" sibTransId="{D8BEEFDB-8FE0-40CC-9324-9C9E791681BF}"/>
    <dgm:cxn modelId="{FA924D07-05CF-4461-A1A6-487EE7D01DF2}" type="presOf" srcId="{E1A89919-B1C0-4A61-B929-D07A5A84939B}" destId="{58B8FD4F-7A34-4F7E-BBFD-7C774CB77F24}" srcOrd="0" destOrd="0" presId="urn:microsoft.com/office/officeart/2005/8/layout/vProcess5"/>
    <dgm:cxn modelId="{CCEBCE20-6E8F-4E03-9139-E390B2334491}" type="presOf" srcId="{720AD7E7-B386-4F4D-8B6F-055C2BDB4DB5}" destId="{1A6D6AA0-91D2-4E58-83F2-1B136FA3C73E}" srcOrd="1" destOrd="0" presId="urn:microsoft.com/office/officeart/2005/8/layout/vProcess5"/>
    <dgm:cxn modelId="{B0684F25-2F6D-4FAD-85CA-793AB6399ACD}" type="presOf" srcId="{B535F921-EC67-4955-934A-AE7CE8EF46BB}" destId="{81B5AAA3-F50D-4FA1-9654-C5EAC47B1D78}" srcOrd="0" destOrd="0" presId="urn:microsoft.com/office/officeart/2005/8/layout/vProcess5"/>
    <dgm:cxn modelId="{58B2BA28-4555-47B9-985D-0B6A9EAC784D}" type="presOf" srcId="{9BF07027-6648-4084-958C-7C1378B11BC0}" destId="{EB3F24AB-85D6-4CDC-9DA0-CBF8A8B493FD}" srcOrd="0" destOrd="0" presId="urn:microsoft.com/office/officeart/2005/8/layout/vProcess5"/>
    <dgm:cxn modelId="{411B7B46-42F0-4377-B287-096F5E4D2024}" srcId="{4D562788-9E26-4A6F-9F70-B776474A36AA}" destId="{E1A89919-B1C0-4A61-B929-D07A5A84939B}" srcOrd="4" destOrd="0" parTransId="{3B7356E5-444B-49B4-AEE4-6B0E16E8430D}" sibTransId="{14A95E4A-EB36-4054-AA30-79B6B0B52CAB}"/>
    <dgm:cxn modelId="{6F392869-1679-4334-BB7C-FE0FD0A2039D}" type="presOf" srcId="{9BF07027-6648-4084-958C-7C1378B11BC0}" destId="{3E257CE4-95C4-4B13-9244-84B0DF4C91E6}" srcOrd="1" destOrd="0" presId="urn:microsoft.com/office/officeart/2005/8/layout/vProcess5"/>
    <dgm:cxn modelId="{56D3B74F-A6EE-466E-A61C-A21421687DFA}" type="presOf" srcId="{922FE0D1-1F6C-4292-A5A2-E8817C8D8F81}" destId="{0F965BB9-FC4B-4137-9BB6-6CC71985DCBC}" srcOrd="0" destOrd="0" presId="urn:microsoft.com/office/officeart/2005/8/layout/vProcess5"/>
    <dgm:cxn modelId="{85A5BF8D-1A0A-4F88-ADBB-B34C88FE721B}" srcId="{4D562788-9E26-4A6F-9F70-B776474A36AA}" destId="{A97E11C0-12F1-4E07-A304-152A93E18E2F}" srcOrd="6" destOrd="0" parTransId="{7A2C9F08-6B7F-47DF-A4A8-BE54438201E1}" sibTransId="{47BA55B4-5737-4E3B-877D-5DAE0EE40E9C}"/>
    <dgm:cxn modelId="{22BDB78E-9F26-42D3-98AA-255F8475EA3F}" type="presOf" srcId="{0979AB75-7EF2-4D26-9D7A-F00D93580889}" destId="{F49A5DF3-E420-47E6-B167-51F9C794FF48}" srcOrd="1" destOrd="0" presId="urn:microsoft.com/office/officeart/2005/8/layout/vProcess5"/>
    <dgm:cxn modelId="{CB37CE8E-3DEA-41AB-87BD-5FC0192B4C58}" srcId="{4D562788-9E26-4A6F-9F70-B776474A36AA}" destId="{9BF07027-6648-4084-958C-7C1378B11BC0}" srcOrd="0" destOrd="0" parTransId="{C12F4E02-E593-4207-9327-2061C8E52803}" sibTransId="{922FE0D1-1F6C-4292-A5A2-E8817C8D8F81}"/>
    <dgm:cxn modelId="{A92FF78F-7F9D-41A2-9F98-DFBFB61AE910}" type="presOf" srcId="{E1644BB2-D017-4244-AA56-2881A886A41B}" destId="{4BBAF854-99F2-479F-ACA2-218690654A29}" srcOrd="1" destOrd="0" presId="urn:microsoft.com/office/officeart/2005/8/layout/vProcess5"/>
    <dgm:cxn modelId="{C8C02A93-E9EB-4479-9319-C731C63C4261}" type="presOf" srcId="{34B9B5B6-2214-4DA3-AA57-9CE963432917}" destId="{9517ED44-941A-4A22-93E8-643926A556C9}" srcOrd="0" destOrd="0" presId="urn:microsoft.com/office/officeart/2005/8/layout/vProcess5"/>
    <dgm:cxn modelId="{9A2CA293-F251-4C6F-AB35-9D42B2360C2D}" srcId="{4D562788-9E26-4A6F-9F70-B776474A36AA}" destId="{755FB8DE-7615-4983-9BDC-59DB5879E4E2}" srcOrd="5" destOrd="0" parTransId="{325482D0-AF94-48CF-BFED-902A7ED4B6C7}" sibTransId="{D449E5C2-F399-4337-A66B-DAA507B6147D}"/>
    <dgm:cxn modelId="{157B1194-050D-4065-97F0-7497533F2E74}" srcId="{4D562788-9E26-4A6F-9F70-B776474A36AA}" destId="{720AD7E7-B386-4F4D-8B6F-055C2BDB4DB5}" srcOrd="1" destOrd="0" parTransId="{F5EA685D-A921-4325-BB98-F6FE513F7ED4}" sibTransId="{34B9B5B6-2214-4DA3-AA57-9CE963432917}"/>
    <dgm:cxn modelId="{ABC702A9-A397-45F3-9C0C-D7834A15D9B1}" type="presOf" srcId="{E1A89919-B1C0-4A61-B929-D07A5A84939B}" destId="{9202AA4D-1A65-4A5F-ABAF-EBF8CA678810}" srcOrd="1" destOrd="0" presId="urn:microsoft.com/office/officeart/2005/8/layout/vProcess5"/>
    <dgm:cxn modelId="{C3DC58AE-C154-454A-8820-2DB546C5084A}" type="presOf" srcId="{0979AB75-7EF2-4D26-9D7A-F00D93580889}" destId="{2C80BA22-3AE9-44F0-A5F9-9D9EEAFDCE4C}" srcOrd="0" destOrd="0" presId="urn:microsoft.com/office/officeart/2005/8/layout/vProcess5"/>
    <dgm:cxn modelId="{498815D8-CDB6-40B3-AC87-220792B63D78}" type="presOf" srcId="{D8BEEFDB-8FE0-40CC-9324-9C9E791681BF}" destId="{34A77543-7F34-4D2C-8F59-6292F39B16A7}" srcOrd="0" destOrd="0" presId="urn:microsoft.com/office/officeart/2005/8/layout/vProcess5"/>
    <dgm:cxn modelId="{ABFAE8DE-DF20-4AB2-A86A-B7692267BDAE}" type="presOf" srcId="{4D562788-9E26-4A6F-9F70-B776474A36AA}" destId="{1D1E0E1E-135F-4F2E-9AD8-58576BC692A7}" srcOrd="0" destOrd="0" presId="urn:microsoft.com/office/officeart/2005/8/layout/vProcess5"/>
    <dgm:cxn modelId="{385884E3-46CB-4F7D-A611-A5991EDDE82B}" srcId="{4D562788-9E26-4A6F-9F70-B776474A36AA}" destId="{0979AB75-7EF2-4D26-9D7A-F00D93580889}" srcOrd="3" destOrd="0" parTransId="{1F538136-69E0-4603-B021-064AD50E952F}" sibTransId="{B535F921-EC67-4955-934A-AE7CE8EF46BB}"/>
    <dgm:cxn modelId="{4B68C7F6-EE3F-49D5-9352-9B816189F8BA}" type="presOf" srcId="{720AD7E7-B386-4F4D-8B6F-055C2BDB4DB5}" destId="{3F5E0066-15B5-4DDE-81A1-1A0892944BAD}" srcOrd="0" destOrd="0" presId="urn:microsoft.com/office/officeart/2005/8/layout/vProcess5"/>
    <dgm:cxn modelId="{567886FE-11D7-4F6D-B595-AB10D8F8B780}" type="presOf" srcId="{E1644BB2-D017-4244-AA56-2881A886A41B}" destId="{BE7C77DA-B704-42D6-9298-38F08A59D552}" srcOrd="0" destOrd="0" presId="urn:microsoft.com/office/officeart/2005/8/layout/vProcess5"/>
    <dgm:cxn modelId="{6F66C1B7-5A68-415B-B9D8-9621D7F1A635}" type="presParOf" srcId="{1D1E0E1E-135F-4F2E-9AD8-58576BC692A7}" destId="{1C181017-A6ED-490E-8BEF-13C1D7503B97}" srcOrd="0" destOrd="0" presId="urn:microsoft.com/office/officeart/2005/8/layout/vProcess5"/>
    <dgm:cxn modelId="{35622D07-9432-4F32-81AE-BFE82E9A041C}" type="presParOf" srcId="{1D1E0E1E-135F-4F2E-9AD8-58576BC692A7}" destId="{EB3F24AB-85D6-4CDC-9DA0-CBF8A8B493FD}" srcOrd="1" destOrd="0" presId="urn:microsoft.com/office/officeart/2005/8/layout/vProcess5"/>
    <dgm:cxn modelId="{70771AC1-775F-40A1-BA30-3C3EE8DC9CF5}" type="presParOf" srcId="{1D1E0E1E-135F-4F2E-9AD8-58576BC692A7}" destId="{3F5E0066-15B5-4DDE-81A1-1A0892944BAD}" srcOrd="2" destOrd="0" presId="urn:microsoft.com/office/officeart/2005/8/layout/vProcess5"/>
    <dgm:cxn modelId="{1C6437BC-756A-4636-8248-C508663651BE}" type="presParOf" srcId="{1D1E0E1E-135F-4F2E-9AD8-58576BC692A7}" destId="{BE7C77DA-B704-42D6-9298-38F08A59D552}" srcOrd="3" destOrd="0" presId="urn:microsoft.com/office/officeart/2005/8/layout/vProcess5"/>
    <dgm:cxn modelId="{82AF3608-33CE-4410-8DAF-7784505F5E21}" type="presParOf" srcId="{1D1E0E1E-135F-4F2E-9AD8-58576BC692A7}" destId="{2C80BA22-3AE9-44F0-A5F9-9D9EEAFDCE4C}" srcOrd="4" destOrd="0" presId="urn:microsoft.com/office/officeart/2005/8/layout/vProcess5"/>
    <dgm:cxn modelId="{E10E43B1-1A9A-4789-8E75-5B19D504D694}" type="presParOf" srcId="{1D1E0E1E-135F-4F2E-9AD8-58576BC692A7}" destId="{58B8FD4F-7A34-4F7E-BBFD-7C774CB77F24}" srcOrd="5" destOrd="0" presId="urn:microsoft.com/office/officeart/2005/8/layout/vProcess5"/>
    <dgm:cxn modelId="{259DC60C-293E-4B1D-B7AF-7AA12DED2354}" type="presParOf" srcId="{1D1E0E1E-135F-4F2E-9AD8-58576BC692A7}" destId="{0F965BB9-FC4B-4137-9BB6-6CC71985DCBC}" srcOrd="6" destOrd="0" presId="urn:microsoft.com/office/officeart/2005/8/layout/vProcess5"/>
    <dgm:cxn modelId="{4BB2D2DB-2CC4-4C14-9821-43739A7DD9C2}" type="presParOf" srcId="{1D1E0E1E-135F-4F2E-9AD8-58576BC692A7}" destId="{9517ED44-941A-4A22-93E8-643926A556C9}" srcOrd="7" destOrd="0" presId="urn:microsoft.com/office/officeart/2005/8/layout/vProcess5"/>
    <dgm:cxn modelId="{0CBC6E89-2A56-43E7-8A4F-E9A4E4EBC3DE}" type="presParOf" srcId="{1D1E0E1E-135F-4F2E-9AD8-58576BC692A7}" destId="{34A77543-7F34-4D2C-8F59-6292F39B16A7}" srcOrd="8" destOrd="0" presId="urn:microsoft.com/office/officeart/2005/8/layout/vProcess5"/>
    <dgm:cxn modelId="{114FB198-5546-4EF4-9F8F-FB8B4383FA7D}" type="presParOf" srcId="{1D1E0E1E-135F-4F2E-9AD8-58576BC692A7}" destId="{81B5AAA3-F50D-4FA1-9654-C5EAC47B1D78}" srcOrd="9" destOrd="0" presId="urn:microsoft.com/office/officeart/2005/8/layout/vProcess5"/>
    <dgm:cxn modelId="{8EA35F54-3295-48C9-946D-BA508DF8BEC5}" type="presParOf" srcId="{1D1E0E1E-135F-4F2E-9AD8-58576BC692A7}" destId="{3E257CE4-95C4-4B13-9244-84B0DF4C91E6}" srcOrd="10" destOrd="0" presId="urn:microsoft.com/office/officeart/2005/8/layout/vProcess5"/>
    <dgm:cxn modelId="{EAA38C68-182B-4516-B663-7772C6321C47}" type="presParOf" srcId="{1D1E0E1E-135F-4F2E-9AD8-58576BC692A7}" destId="{1A6D6AA0-91D2-4E58-83F2-1B136FA3C73E}" srcOrd="11" destOrd="0" presId="urn:microsoft.com/office/officeart/2005/8/layout/vProcess5"/>
    <dgm:cxn modelId="{DF56468B-5997-4D74-8EDA-D5F9EF74EDF8}" type="presParOf" srcId="{1D1E0E1E-135F-4F2E-9AD8-58576BC692A7}" destId="{4BBAF854-99F2-479F-ACA2-218690654A29}" srcOrd="12" destOrd="0" presId="urn:microsoft.com/office/officeart/2005/8/layout/vProcess5"/>
    <dgm:cxn modelId="{C7F9369A-C694-4F39-BB0A-54A94E7D7484}" type="presParOf" srcId="{1D1E0E1E-135F-4F2E-9AD8-58576BC692A7}" destId="{F49A5DF3-E420-47E6-B167-51F9C794FF48}" srcOrd="13" destOrd="0" presId="urn:microsoft.com/office/officeart/2005/8/layout/vProcess5"/>
    <dgm:cxn modelId="{C1507103-52BF-42B6-9A2E-1570B6CD141B}" type="presParOf" srcId="{1D1E0E1E-135F-4F2E-9AD8-58576BC692A7}" destId="{9202AA4D-1A65-4A5F-ABAF-EBF8CA678810}"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91893F4-087E-43E9-9A55-746C4B7CF986}"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GB"/>
        </a:p>
      </dgm:t>
    </dgm:pt>
    <dgm:pt modelId="{FD5EA4DA-EBEA-4D46-B906-1A561022A664}">
      <dgm:prSet/>
      <dgm:spPr/>
      <dgm:t>
        <a:bodyPr/>
        <a:lstStyle/>
        <a:p>
          <a:endParaRPr lang="en-US" altLang="ja-JP" dirty="0"/>
        </a:p>
      </dgm:t>
    </dgm:pt>
    <dgm:pt modelId="{FE78C6CD-E97F-42F0-B2FE-F809E4A8C5EB}" type="parTrans" cxnId="{5425B686-3D20-46D8-A486-9AF5E8F24AC8}">
      <dgm:prSet/>
      <dgm:spPr/>
      <dgm:t>
        <a:bodyPr/>
        <a:lstStyle/>
        <a:p>
          <a:endParaRPr lang="en-GB"/>
        </a:p>
      </dgm:t>
    </dgm:pt>
    <dgm:pt modelId="{D116A0ED-20AF-4D44-B93F-B571EEBA224D}" type="sibTrans" cxnId="{5425B686-3D20-46D8-A486-9AF5E8F24AC8}">
      <dgm:prSet/>
      <dgm:spPr>
        <a:solidFill>
          <a:srgbClr val="FFC000">
            <a:alpha val="90000"/>
          </a:srgbClr>
        </a:solidFill>
        <a:ln>
          <a:solidFill>
            <a:srgbClr val="FF0000">
              <a:alpha val="90000"/>
            </a:srgbClr>
          </a:solidFill>
        </a:ln>
      </dgm:spPr>
      <dgm:t>
        <a:bodyPr/>
        <a:lstStyle/>
        <a:p>
          <a:endParaRPr lang="en-GB" dirty="0"/>
        </a:p>
      </dgm:t>
    </dgm:pt>
    <dgm:pt modelId="{99D44F0C-314F-4B88-B14A-4DB61C2D0CFC}">
      <dgm:prSet/>
      <dgm:spPr/>
      <dgm:t>
        <a:bodyPr/>
        <a:lstStyle/>
        <a:p>
          <a:r>
            <a:rPr lang="en-GB" dirty="0"/>
            <a:t>TAM</a:t>
          </a:r>
        </a:p>
      </dgm:t>
    </dgm:pt>
    <dgm:pt modelId="{3AF14B9B-E1BE-43C7-97BA-501ECC54986A}" type="sibTrans" cxnId="{F9C2A932-9C46-470E-BE28-47519BE63289}">
      <dgm:prSet/>
      <dgm:spPr>
        <a:solidFill>
          <a:schemeClr val="bg1">
            <a:alpha val="90000"/>
          </a:schemeClr>
        </a:solidFill>
        <a:ln>
          <a:solidFill>
            <a:schemeClr val="bg1">
              <a:alpha val="90000"/>
            </a:schemeClr>
          </a:solidFill>
        </a:ln>
      </dgm:spPr>
      <dgm:t>
        <a:bodyPr/>
        <a:lstStyle/>
        <a:p>
          <a:endParaRPr lang="en-GB" dirty="0"/>
        </a:p>
      </dgm:t>
    </dgm:pt>
    <dgm:pt modelId="{CF4AEAFB-416D-4AE7-9CFA-CD75ED57DE1F}" type="parTrans" cxnId="{F9C2A932-9C46-470E-BE28-47519BE63289}">
      <dgm:prSet/>
      <dgm:spPr/>
      <dgm:t>
        <a:bodyPr/>
        <a:lstStyle/>
        <a:p>
          <a:endParaRPr lang="en-GB"/>
        </a:p>
      </dgm:t>
    </dgm:pt>
    <dgm:pt modelId="{C77FDC6B-F223-422A-9C7A-E22EECB91488}">
      <dgm:prSet custT="1"/>
      <dgm:spPr/>
      <dgm:t>
        <a:bodyPr/>
        <a:lstStyle/>
        <a:p>
          <a:r>
            <a:rPr lang="en-GB" sz="1600" dirty="0">
              <a:solidFill>
                <a:schemeClr val="tx1"/>
              </a:solidFill>
            </a:rPr>
            <a:t>Default typical animal mass (TAM) values are provided in Tables 10A-4 to 10A-9 in Annex 10A.2 of the 2006 IPCC Guidelines. However, it is preferable to collect country-specific TAM values due to the sensitivity of N excretion rates to different weight categories.</a:t>
          </a:r>
          <a:endParaRPr lang="en-US" sz="1600" dirty="0">
            <a:solidFill>
              <a:schemeClr val="tx1"/>
            </a:solidFill>
          </a:endParaRPr>
        </a:p>
      </dgm:t>
    </dgm:pt>
    <dgm:pt modelId="{6180B1B1-B7A0-4533-B0E6-7AA46910D20D}" type="parTrans" cxnId="{827D1B82-0AAA-4EFD-9AB4-F36DC1C3E917}">
      <dgm:prSet/>
      <dgm:spPr/>
      <dgm:t>
        <a:bodyPr/>
        <a:lstStyle/>
        <a:p>
          <a:endParaRPr lang="en-US"/>
        </a:p>
      </dgm:t>
    </dgm:pt>
    <dgm:pt modelId="{7BC4ED23-2999-4A54-A2F0-875EF2BF5EDC}" type="sibTrans" cxnId="{827D1B82-0AAA-4EFD-9AB4-F36DC1C3E917}">
      <dgm:prSet/>
      <dgm:spPr>
        <a:solidFill>
          <a:srgbClr val="DA7248">
            <a:alpha val="90000"/>
          </a:srgbClr>
        </a:solidFill>
        <a:ln>
          <a:solidFill>
            <a:srgbClr val="FF0000">
              <a:alpha val="90000"/>
            </a:srgbClr>
          </a:solidFill>
        </a:ln>
      </dgm:spPr>
      <dgm:t>
        <a:bodyPr/>
        <a:lstStyle/>
        <a:p>
          <a:endParaRPr lang="en-US"/>
        </a:p>
      </dgm:t>
    </dgm:pt>
    <dgm:pt modelId="{B4DEF7D0-AC1B-4469-82CC-7AE22FA3D8A1}">
      <dgm:prSet custT="1"/>
      <dgm:spPr/>
      <dgm:t>
        <a:bodyPr/>
        <a:lstStyle/>
        <a:p>
          <a:r>
            <a:rPr lang="en-GB" altLang="ja-JP" sz="1400" b="1" i="1" u="sng" dirty="0">
              <a:solidFill>
                <a:schemeClr val="tx1"/>
              </a:solidFill>
            </a:rPr>
            <a:t>NEX-  </a:t>
          </a:r>
          <a:r>
            <a:rPr lang="en-GB" altLang="ja-JP" sz="1400" dirty="0">
              <a:solidFill>
                <a:schemeClr val="tx1"/>
              </a:solidFill>
            </a:rPr>
            <a:t>Default N excretion rates (Nrate) are provided in Table 10.19 of the 2006 IPCC Guidelines. These rates are presented in units of nitrogen excreted per 1 000 kg of animal per day. However, country-specific nitrogen excretion rates may be taken directly from documents or reports such as agricultural industry and scientific literature. In some situations, it may be appropriate to use excretion rates developed by other countries that have livestock with similar characteristics.</a:t>
          </a:r>
          <a:endParaRPr lang="en-US" altLang="ja-JP" sz="1400" dirty="0">
            <a:solidFill>
              <a:schemeClr val="tx1"/>
            </a:solidFill>
          </a:endParaRPr>
        </a:p>
      </dgm:t>
    </dgm:pt>
    <dgm:pt modelId="{83B90BE3-0F87-4D5C-9C08-5F5D1A2A8B09}" type="parTrans" cxnId="{6951EDAB-38C8-4433-85A1-EB42C114946C}">
      <dgm:prSet/>
      <dgm:spPr/>
      <dgm:t>
        <a:bodyPr/>
        <a:lstStyle/>
        <a:p>
          <a:endParaRPr lang="en-US"/>
        </a:p>
      </dgm:t>
    </dgm:pt>
    <dgm:pt modelId="{D096986F-93B0-4130-A777-5431B896D433}" type="sibTrans" cxnId="{6951EDAB-38C8-4433-85A1-EB42C114946C}">
      <dgm:prSet/>
      <dgm:spPr/>
      <dgm:t>
        <a:bodyPr/>
        <a:lstStyle/>
        <a:p>
          <a:endParaRPr lang="en-US"/>
        </a:p>
      </dgm:t>
    </dgm:pt>
    <dgm:pt modelId="{C3EA9E85-9662-4A8B-8811-6F733BC42821}" type="pres">
      <dgm:prSet presAssocID="{A91893F4-087E-43E9-9A55-746C4B7CF986}" presName="outerComposite" presStyleCnt="0">
        <dgm:presLayoutVars>
          <dgm:chMax val="5"/>
          <dgm:dir/>
          <dgm:resizeHandles val="exact"/>
        </dgm:presLayoutVars>
      </dgm:prSet>
      <dgm:spPr/>
    </dgm:pt>
    <dgm:pt modelId="{CEB7875C-21DB-40BF-AB17-371816775D46}" type="pres">
      <dgm:prSet presAssocID="{A91893F4-087E-43E9-9A55-746C4B7CF986}" presName="dummyMaxCanvas" presStyleCnt="0">
        <dgm:presLayoutVars/>
      </dgm:prSet>
      <dgm:spPr/>
    </dgm:pt>
    <dgm:pt modelId="{624E240E-FB9B-47A4-9EE7-F8234824DD67}" type="pres">
      <dgm:prSet presAssocID="{A91893F4-087E-43E9-9A55-746C4B7CF986}" presName="FourNodes_1" presStyleLbl="node1" presStyleIdx="0" presStyleCnt="4" custScaleX="26385" custLinFactNeighborX="-31588" custLinFactNeighborY="19149">
        <dgm:presLayoutVars>
          <dgm:bulletEnabled val="1"/>
        </dgm:presLayoutVars>
      </dgm:prSet>
      <dgm:spPr>
        <a:prstGeom prst="ellipse">
          <a:avLst/>
        </a:prstGeom>
      </dgm:spPr>
    </dgm:pt>
    <dgm:pt modelId="{8A5DCD92-48AD-4224-85DE-BB0594638B3B}" type="pres">
      <dgm:prSet presAssocID="{A91893F4-087E-43E9-9A55-746C4B7CF986}" presName="FourNodes_2" presStyleLbl="node1" presStyleIdx="1" presStyleCnt="4" custScaleY="119316" custLinFactNeighborX="8990" custLinFactNeighborY="-18757">
        <dgm:presLayoutVars>
          <dgm:bulletEnabled val="1"/>
        </dgm:presLayoutVars>
      </dgm:prSet>
      <dgm:spPr/>
    </dgm:pt>
    <dgm:pt modelId="{57FC5F7E-8C0E-4F3E-BF5C-53D339323020}" type="pres">
      <dgm:prSet presAssocID="{A91893F4-087E-43E9-9A55-746C4B7CF986}" presName="FourNodes_3" presStyleLbl="node1" presStyleIdx="2" presStyleCnt="4" custScaleX="43679" custLinFactNeighborX="3635" custLinFactNeighborY="-13666">
        <dgm:presLayoutVars>
          <dgm:bulletEnabled val="1"/>
        </dgm:presLayoutVars>
      </dgm:prSet>
      <dgm:spPr/>
    </dgm:pt>
    <dgm:pt modelId="{B6AFA691-1F9B-462E-BDAF-063D59BDA621}" type="pres">
      <dgm:prSet presAssocID="{A91893F4-087E-43E9-9A55-746C4B7CF986}" presName="FourNodes_4" presStyleLbl="node1" presStyleIdx="3" presStyleCnt="4" custScaleX="122280" custLinFactNeighborX="-7616" custLinFactNeighborY="1146">
        <dgm:presLayoutVars>
          <dgm:bulletEnabled val="1"/>
        </dgm:presLayoutVars>
      </dgm:prSet>
      <dgm:spPr/>
    </dgm:pt>
    <dgm:pt modelId="{EF3271D8-B272-4CBD-90F0-5427826BD2BB}" type="pres">
      <dgm:prSet presAssocID="{A91893F4-087E-43E9-9A55-746C4B7CF986}" presName="FourConn_1-2" presStyleLbl="fgAccFollowNode1" presStyleIdx="0" presStyleCnt="3" custScaleX="415697" custScaleY="100000" custLinFactNeighborX="78183" custLinFactNeighborY="-81381">
        <dgm:presLayoutVars>
          <dgm:bulletEnabled val="1"/>
        </dgm:presLayoutVars>
      </dgm:prSet>
      <dgm:spPr/>
    </dgm:pt>
    <dgm:pt modelId="{CAA60CCA-8472-4311-B042-8F8C16E40916}" type="pres">
      <dgm:prSet presAssocID="{A91893F4-087E-43E9-9A55-746C4B7CF986}" presName="FourConn_2-3" presStyleLbl="fgAccFollowNode1" presStyleIdx="1" presStyleCnt="3" custLinFactX="-207042" custLinFactNeighborX="-300000" custLinFactNeighborY="13596">
        <dgm:presLayoutVars>
          <dgm:bulletEnabled val="1"/>
        </dgm:presLayoutVars>
      </dgm:prSet>
      <dgm:spPr>
        <a:prstGeom prst="upArrow">
          <a:avLst/>
        </a:prstGeom>
      </dgm:spPr>
    </dgm:pt>
    <dgm:pt modelId="{6713C112-4A0C-4E00-8ED7-2FF05714149A}" type="pres">
      <dgm:prSet presAssocID="{A91893F4-087E-43E9-9A55-746C4B7CF986}" presName="FourConn_3-4" presStyleLbl="fgAccFollowNode1" presStyleIdx="2" presStyleCnt="3" custScaleY="100000" custLinFactX="-65396" custLinFactNeighborX="-100000" custLinFactNeighborY="-37182">
        <dgm:presLayoutVars>
          <dgm:bulletEnabled val="1"/>
        </dgm:presLayoutVars>
      </dgm:prSet>
      <dgm:spPr/>
    </dgm:pt>
    <dgm:pt modelId="{4FC2C052-299E-43C7-B4F9-910CA8EFE972}" type="pres">
      <dgm:prSet presAssocID="{A91893F4-087E-43E9-9A55-746C4B7CF986}" presName="FourNodes_1_text" presStyleLbl="node1" presStyleIdx="3" presStyleCnt="4">
        <dgm:presLayoutVars>
          <dgm:bulletEnabled val="1"/>
        </dgm:presLayoutVars>
      </dgm:prSet>
      <dgm:spPr/>
    </dgm:pt>
    <dgm:pt modelId="{F95520A8-4D0B-4AB2-8967-075441BCD5E3}" type="pres">
      <dgm:prSet presAssocID="{A91893F4-087E-43E9-9A55-746C4B7CF986}" presName="FourNodes_2_text" presStyleLbl="node1" presStyleIdx="3" presStyleCnt="4">
        <dgm:presLayoutVars>
          <dgm:bulletEnabled val="1"/>
        </dgm:presLayoutVars>
      </dgm:prSet>
      <dgm:spPr/>
    </dgm:pt>
    <dgm:pt modelId="{C8023BA4-106B-4D65-A45A-25113FEED9C2}" type="pres">
      <dgm:prSet presAssocID="{A91893F4-087E-43E9-9A55-746C4B7CF986}" presName="FourNodes_3_text" presStyleLbl="node1" presStyleIdx="3" presStyleCnt="4">
        <dgm:presLayoutVars>
          <dgm:bulletEnabled val="1"/>
        </dgm:presLayoutVars>
      </dgm:prSet>
      <dgm:spPr/>
    </dgm:pt>
    <dgm:pt modelId="{61FD80AF-2102-4DF9-837A-085996FEA277}" type="pres">
      <dgm:prSet presAssocID="{A91893F4-087E-43E9-9A55-746C4B7CF986}" presName="FourNodes_4_text" presStyleLbl="node1" presStyleIdx="3" presStyleCnt="4">
        <dgm:presLayoutVars>
          <dgm:bulletEnabled val="1"/>
        </dgm:presLayoutVars>
      </dgm:prSet>
      <dgm:spPr/>
    </dgm:pt>
  </dgm:ptLst>
  <dgm:cxnLst>
    <dgm:cxn modelId="{49404206-A720-4A80-A4A7-9B8B98AC43F5}" type="presOf" srcId="{B4DEF7D0-AC1B-4469-82CC-7AE22FA3D8A1}" destId="{B6AFA691-1F9B-462E-BDAF-063D59BDA621}" srcOrd="0" destOrd="0" presId="urn:microsoft.com/office/officeart/2005/8/layout/vProcess5"/>
    <dgm:cxn modelId="{C050D327-A764-4194-B96C-B1A97376A878}" type="presOf" srcId="{7BC4ED23-2999-4A54-A2F0-875EF2BF5EDC}" destId="{CAA60CCA-8472-4311-B042-8F8C16E40916}" srcOrd="0" destOrd="0" presId="urn:microsoft.com/office/officeart/2005/8/layout/vProcess5"/>
    <dgm:cxn modelId="{F9C2A932-9C46-470E-BE28-47519BE63289}" srcId="{A91893F4-087E-43E9-9A55-746C4B7CF986}" destId="{99D44F0C-314F-4B88-B14A-4DB61C2D0CFC}" srcOrd="0" destOrd="0" parTransId="{CF4AEAFB-416D-4AE7-9CFA-CD75ED57DE1F}" sibTransId="{3AF14B9B-E1BE-43C7-97BA-501ECC54986A}"/>
    <dgm:cxn modelId="{FDFFA333-1DEA-4F4C-9A98-4292B32B71DE}" type="presOf" srcId="{99D44F0C-314F-4B88-B14A-4DB61C2D0CFC}" destId="{624E240E-FB9B-47A4-9EE7-F8234824DD67}" srcOrd="0" destOrd="0" presId="urn:microsoft.com/office/officeart/2005/8/layout/vProcess5"/>
    <dgm:cxn modelId="{70DD4B70-B1FD-425C-A13B-2CBDF75FE932}" type="presOf" srcId="{FD5EA4DA-EBEA-4D46-B906-1A561022A664}" destId="{C8023BA4-106B-4D65-A45A-25113FEED9C2}" srcOrd="1" destOrd="0" presId="urn:microsoft.com/office/officeart/2005/8/layout/vProcess5"/>
    <dgm:cxn modelId="{A5795871-C51D-4EEA-9E65-D91F9476B73D}" type="presOf" srcId="{C77FDC6B-F223-422A-9C7A-E22EECB91488}" destId="{8A5DCD92-48AD-4224-85DE-BB0594638B3B}" srcOrd="0" destOrd="0" presId="urn:microsoft.com/office/officeart/2005/8/layout/vProcess5"/>
    <dgm:cxn modelId="{F07A1753-4B8B-48E9-8D59-BB840E22681C}" type="presOf" srcId="{FD5EA4DA-EBEA-4D46-B906-1A561022A664}" destId="{57FC5F7E-8C0E-4F3E-BF5C-53D339323020}" srcOrd="0" destOrd="0" presId="urn:microsoft.com/office/officeart/2005/8/layout/vProcess5"/>
    <dgm:cxn modelId="{827D1B82-0AAA-4EFD-9AB4-F36DC1C3E917}" srcId="{A91893F4-087E-43E9-9A55-746C4B7CF986}" destId="{C77FDC6B-F223-422A-9C7A-E22EECB91488}" srcOrd="1" destOrd="0" parTransId="{6180B1B1-B7A0-4533-B0E6-7AA46910D20D}" sibTransId="{7BC4ED23-2999-4A54-A2F0-875EF2BF5EDC}"/>
    <dgm:cxn modelId="{5425B686-3D20-46D8-A486-9AF5E8F24AC8}" srcId="{A91893F4-087E-43E9-9A55-746C4B7CF986}" destId="{FD5EA4DA-EBEA-4D46-B906-1A561022A664}" srcOrd="2" destOrd="0" parTransId="{FE78C6CD-E97F-42F0-B2FE-F809E4A8C5EB}" sibTransId="{D116A0ED-20AF-4D44-B93F-B571EEBA224D}"/>
    <dgm:cxn modelId="{6C465C97-6CF6-4435-8A86-CA314381A88B}" type="presOf" srcId="{99D44F0C-314F-4B88-B14A-4DB61C2D0CFC}" destId="{4FC2C052-299E-43C7-B4F9-910CA8EFE972}" srcOrd="1" destOrd="0" presId="urn:microsoft.com/office/officeart/2005/8/layout/vProcess5"/>
    <dgm:cxn modelId="{62FF82A1-37D6-48BC-B0B7-CCB676F77924}" type="presOf" srcId="{3AF14B9B-E1BE-43C7-97BA-501ECC54986A}" destId="{EF3271D8-B272-4CBD-90F0-5427826BD2BB}" srcOrd="0" destOrd="0" presId="urn:microsoft.com/office/officeart/2005/8/layout/vProcess5"/>
    <dgm:cxn modelId="{6951EDAB-38C8-4433-85A1-EB42C114946C}" srcId="{A91893F4-087E-43E9-9A55-746C4B7CF986}" destId="{B4DEF7D0-AC1B-4469-82CC-7AE22FA3D8A1}" srcOrd="3" destOrd="0" parTransId="{83B90BE3-0F87-4D5C-9C08-5F5D1A2A8B09}" sibTransId="{D096986F-93B0-4130-A777-5431B896D433}"/>
    <dgm:cxn modelId="{1E1008BC-1301-423C-902E-306A5F5336EE}" type="presOf" srcId="{D116A0ED-20AF-4D44-B93F-B571EEBA224D}" destId="{6713C112-4A0C-4E00-8ED7-2FF05714149A}" srcOrd="0" destOrd="0" presId="urn:microsoft.com/office/officeart/2005/8/layout/vProcess5"/>
    <dgm:cxn modelId="{DF6EC4C4-04D6-4110-941A-831956D78F5E}" type="presOf" srcId="{B4DEF7D0-AC1B-4469-82CC-7AE22FA3D8A1}" destId="{61FD80AF-2102-4DF9-837A-085996FEA277}" srcOrd="1" destOrd="0" presId="urn:microsoft.com/office/officeart/2005/8/layout/vProcess5"/>
    <dgm:cxn modelId="{E46064C9-8D57-494F-A9A5-9354A6210F6E}" type="presOf" srcId="{C77FDC6B-F223-422A-9C7A-E22EECB91488}" destId="{F95520A8-4D0B-4AB2-8967-075441BCD5E3}" srcOrd="1" destOrd="0" presId="urn:microsoft.com/office/officeart/2005/8/layout/vProcess5"/>
    <dgm:cxn modelId="{779964E5-0169-45C3-AE29-405C0E21023A}" type="presOf" srcId="{A91893F4-087E-43E9-9A55-746C4B7CF986}" destId="{C3EA9E85-9662-4A8B-8811-6F733BC42821}" srcOrd="0" destOrd="0" presId="urn:microsoft.com/office/officeart/2005/8/layout/vProcess5"/>
    <dgm:cxn modelId="{BA8E83C9-4800-404C-B9FF-1B807146A4E0}" type="presParOf" srcId="{C3EA9E85-9662-4A8B-8811-6F733BC42821}" destId="{CEB7875C-21DB-40BF-AB17-371816775D46}" srcOrd="0" destOrd="0" presId="urn:microsoft.com/office/officeart/2005/8/layout/vProcess5"/>
    <dgm:cxn modelId="{7D7FB1FC-FA0F-488E-9092-481BCB8A5C98}" type="presParOf" srcId="{C3EA9E85-9662-4A8B-8811-6F733BC42821}" destId="{624E240E-FB9B-47A4-9EE7-F8234824DD67}" srcOrd="1" destOrd="0" presId="urn:microsoft.com/office/officeart/2005/8/layout/vProcess5"/>
    <dgm:cxn modelId="{4EBC1A91-FD56-421D-86CE-E63978003431}" type="presParOf" srcId="{C3EA9E85-9662-4A8B-8811-6F733BC42821}" destId="{8A5DCD92-48AD-4224-85DE-BB0594638B3B}" srcOrd="2" destOrd="0" presId="urn:microsoft.com/office/officeart/2005/8/layout/vProcess5"/>
    <dgm:cxn modelId="{46AA9E0D-CB61-4373-BF40-E2D1F6F4ADC0}" type="presParOf" srcId="{C3EA9E85-9662-4A8B-8811-6F733BC42821}" destId="{57FC5F7E-8C0E-4F3E-BF5C-53D339323020}" srcOrd="3" destOrd="0" presId="urn:microsoft.com/office/officeart/2005/8/layout/vProcess5"/>
    <dgm:cxn modelId="{CBB0EAC1-534E-46B8-BE3B-DA5322B35F64}" type="presParOf" srcId="{C3EA9E85-9662-4A8B-8811-6F733BC42821}" destId="{B6AFA691-1F9B-462E-BDAF-063D59BDA621}" srcOrd="4" destOrd="0" presId="urn:microsoft.com/office/officeart/2005/8/layout/vProcess5"/>
    <dgm:cxn modelId="{E18C233D-02DD-4F44-976F-92CAB6AA17FF}" type="presParOf" srcId="{C3EA9E85-9662-4A8B-8811-6F733BC42821}" destId="{EF3271D8-B272-4CBD-90F0-5427826BD2BB}" srcOrd="5" destOrd="0" presId="urn:microsoft.com/office/officeart/2005/8/layout/vProcess5"/>
    <dgm:cxn modelId="{9C1C52B5-C5B7-43DD-AE5C-51DB7D816207}" type="presParOf" srcId="{C3EA9E85-9662-4A8B-8811-6F733BC42821}" destId="{CAA60CCA-8472-4311-B042-8F8C16E40916}" srcOrd="6" destOrd="0" presId="urn:microsoft.com/office/officeart/2005/8/layout/vProcess5"/>
    <dgm:cxn modelId="{8385B6A6-656B-47EC-907A-A52ABC72465F}" type="presParOf" srcId="{C3EA9E85-9662-4A8B-8811-6F733BC42821}" destId="{6713C112-4A0C-4E00-8ED7-2FF05714149A}" srcOrd="7" destOrd="0" presId="urn:microsoft.com/office/officeart/2005/8/layout/vProcess5"/>
    <dgm:cxn modelId="{32B57AC9-5B4E-4F7A-BC53-000B617690D8}" type="presParOf" srcId="{C3EA9E85-9662-4A8B-8811-6F733BC42821}" destId="{4FC2C052-299E-43C7-B4F9-910CA8EFE972}" srcOrd="8" destOrd="0" presId="urn:microsoft.com/office/officeart/2005/8/layout/vProcess5"/>
    <dgm:cxn modelId="{AF61D5BB-CDDB-49D6-A623-A224419A0A73}" type="presParOf" srcId="{C3EA9E85-9662-4A8B-8811-6F733BC42821}" destId="{F95520A8-4D0B-4AB2-8967-075441BCD5E3}" srcOrd="9" destOrd="0" presId="urn:microsoft.com/office/officeart/2005/8/layout/vProcess5"/>
    <dgm:cxn modelId="{4D4EA0EB-6BA2-468B-B1DE-0AB42E0B1748}" type="presParOf" srcId="{C3EA9E85-9662-4A8B-8811-6F733BC42821}" destId="{C8023BA4-106B-4D65-A45A-25113FEED9C2}" srcOrd="10" destOrd="0" presId="urn:microsoft.com/office/officeart/2005/8/layout/vProcess5"/>
    <dgm:cxn modelId="{D2ECFEF0-4314-4AAC-B55A-013A4D0DB40A}" type="presParOf" srcId="{C3EA9E85-9662-4A8B-8811-6F733BC42821}" destId="{61FD80AF-2102-4DF9-837A-085996FEA277}"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6C30D07-1833-4AE8-997B-9B54751B2CE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C63FD323-4A11-4843-8B31-B02238A5053B}">
      <dgm:prSet phldrT="[Text]" custT="1"/>
      <dgm:spPr>
        <a:solidFill>
          <a:srgbClr val="92D050"/>
        </a:solidFill>
      </dgm:spPr>
      <dgm:t>
        <a:bodyPr/>
        <a:lstStyle/>
        <a:p>
          <a:endParaRPr lang="en-GB" sz="1200" dirty="0"/>
        </a:p>
        <a:p>
          <a:r>
            <a:rPr lang="en-GB" sz="1200" dirty="0"/>
            <a:t>Divide all land into managed and unmanaged lands</a:t>
          </a:r>
        </a:p>
        <a:p>
          <a:endParaRPr lang="en-GB" sz="1200" dirty="0"/>
        </a:p>
      </dgm:t>
    </dgm:pt>
    <dgm:pt modelId="{1B7FDDEF-E48D-40C8-896C-4AA3B44B346A}" type="parTrans" cxnId="{39958545-FFD9-4BA5-9E58-3B6042B35058}">
      <dgm:prSet/>
      <dgm:spPr/>
      <dgm:t>
        <a:bodyPr/>
        <a:lstStyle/>
        <a:p>
          <a:endParaRPr lang="en-GB"/>
        </a:p>
      </dgm:t>
    </dgm:pt>
    <dgm:pt modelId="{90201DEC-6360-4E8F-B973-CB17B2096AF3}" type="sibTrans" cxnId="{39958545-FFD9-4BA5-9E58-3B6042B35058}">
      <dgm:prSet/>
      <dgm:spPr/>
      <dgm:t>
        <a:bodyPr/>
        <a:lstStyle/>
        <a:p>
          <a:endParaRPr lang="en-GB"/>
        </a:p>
      </dgm:t>
    </dgm:pt>
    <dgm:pt modelId="{6CCAD571-1621-4521-8BE9-EB13537C7714}">
      <dgm:prSet phldrT="[Text]" custT="1"/>
      <dgm:spPr>
        <a:solidFill>
          <a:srgbClr val="00B0F0"/>
        </a:solidFill>
      </dgm:spPr>
      <dgm:t>
        <a:bodyPr/>
        <a:lstStyle/>
        <a:p>
          <a:r>
            <a:rPr lang="en-GB" sz="1200" dirty="0"/>
            <a:t>Develop a national land classification system for six LU classes</a:t>
          </a:r>
          <a:endParaRPr lang="en-GB" sz="900" dirty="0"/>
        </a:p>
      </dgm:t>
    </dgm:pt>
    <dgm:pt modelId="{37D89FD9-2300-4A65-B972-231B34FD342C}" type="parTrans" cxnId="{282E1BE5-2D6E-4E60-BCA8-9AF8D76FC0B1}">
      <dgm:prSet/>
      <dgm:spPr/>
      <dgm:t>
        <a:bodyPr/>
        <a:lstStyle/>
        <a:p>
          <a:endParaRPr lang="en-GB"/>
        </a:p>
      </dgm:t>
    </dgm:pt>
    <dgm:pt modelId="{BCFAE369-3D65-4AD0-A648-AA00DFE06207}" type="sibTrans" cxnId="{282E1BE5-2D6E-4E60-BCA8-9AF8D76FC0B1}">
      <dgm:prSet/>
      <dgm:spPr/>
      <dgm:t>
        <a:bodyPr/>
        <a:lstStyle/>
        <a:p>
          <a:endParaRPr lang="en-GB"/>
        </a:p>
      </dgm:t>
    </dgm:pt>
    <dgm:pt modelId="{1C4F59BE-C08E-4E94-9D78-362AC0EA708D}">
      <dgm:prSet phldrT="[Text]" custT="1"/>
      <dgm:spPr>
        <a:solidFill>
          <a:srgbClr val="5492CD"/>
        </a:solidFill>
      </dgm:spPr>
      <dgm:t>
        <a:bodyPr/>
        <a:lstStyle/>
        <a:p>
          <a:endParaRPr lang="en-GB" sz="1100" dirty="0"/>
        </a:p>
        <a:p>
          <a:r>
            <a:rPr lang="en-GB" sz="1100" dirty="0"/>
            <a:t>Compile data on LU/LUC for each land category </a:t>
          </a:r>
        </a:p>
        <a:p>
          <a:endParaRPr lang="en-GB" sz="900" dirty="0"/>
        </a:p>
      </dgm:t>
    </dgm:pt>
    <dgm:pt modelId="{133471BC-761B-4E75-83CC-A21A4C92E354}" type="parTrans" cxnId="{E8FF05A4-4CD6-494C-8B49-B73BB55E6821}">
      <dgm:prSet/>
      <dgm:spPr/>
      <dgm:t>
        <a:bodyPr/>
        <a:lstStyle/>
        <a:p>
          <a:endParaRPr lang="en-GB"/>
        </a:p>
      </dgm:t>
    </dgm:pt>
    <dgm:pt modelId="{93F928A0-FF78-49BC-8E14-7E2FC2B13803}" type="sibTrans" cxnId="{E8FF05A4-4CD6-494C-8B49-B73BB55E6821}">
      <dgm:prSet/>
      <dgm:spPr/>
      <dgm:t>
        <a:bodyPr/>
        <a:lstStyle/>
        <a:p>
          <a:endParaRPr lang="en-GB"/>
        </a:p>
      </dgm:t>
    </dgm:pt>
    <dgm:pt modelId="{295FEF3D-7466-474B-9B80-C7DD5BA75682}">
      <dgm:prSet phldrT="[Text]" custT="1"/>
      <dgm:spPr>
        <a:solidFill>
          <a:srgbClr val="2A865A"/>
        </a:solidFill>
      </dgm:spPr>
      <dgm:t>
        <a:bodyPr/>
        <a:lstStyle/>
        <a:p>
          <a:pPr algn="l"/>
          <a:r>
            <a:rPr lang="en-GB" sz="1200" dirty="0"/>
            <a:t>Estimate CO2 emissions/removals and non-CO2 emissions at apt. Tier (KCA)</a:t>
          </a:r>
          <a:endParaRPr lang="en-GB" sz="700" dirty="0"/>
        </a:p>
      </dgm:t>
    </dgm:pt>
    <dgm:pt modelId="{46C69C02-1EAA-4CCC-9086-FFD21C00AC16}" type="parTrans" cxnId="{5C618A09-00DD-4B7A-8129-1E5FCD1C0241}">
      <dgm:prSet/>
      <dgm:spPr/>
      <dgm:t>
        <a:bodyPr/>
        <a:lstStyle/>
        <a:p>
          <a:endParaRPr lang="en-GB"/>
        </a:p>
      </dgm:t>
    </dgm:pt>
    <dgm:pt modelId="{4F35AEB2-497B-4459-9D38-0A875F660188}" type="sibTrans" cxnId="{5C618A09-00DD-4B7A-8129-1E5FCD1C0241}">
      <dgm:prSet/>
      <dgm:spPr/>
      <dgm:t>
        <a:bodyPr/>
        <a:lstStyle/>
        <a:p>
          <a:endParaRPr lang="en-GB"/>
        </a:p>
      </dgm:t>
    </dgm:pt>
    <dgm:pt modelId="{CF785854-0789-4471-92C7-CD9F6FCDDB00}">
      <dgm:prSet phldrT="[Text]" custT="1"/>
      <dgm:spPr>
        <a:solidFill>
          <a:srgbClr val="FF0000"/>
        </a:solidFill>
      </dgm:spPr>
      <dgm:t>
        <a:bodyPr/>
        <a:lstStyle/>
        <a:p>
          <a:r>
            <a:rPr lang="en-GB" sz="1200" dirty="0"/>
            <a:t>Re-estimate if higher tier recommended by KCA</a:t>
          </a:r>
        </a:p>
      </dgm:t>
    </dgm:pt>
    <dgm:pt modelId="{EB006AFB-A351-43FB-BB93-EE148A4C55BF}" type="parTrans" cxnId="{8A341473-DA01-49C8-8575-E102E3AB421A}">
      <dgm:prSet/>
      <dgm:spPr/>
      <dgm:t>
        <a:bodyPr/>
        <a:lstStyle/>
        <a:p>
          <a:endParaRPr lang="en-GB"/>
        </a:p>
      </dgm:t>
    </dgm:pt>
    <dgm:pt modelId="{61FDE18D-8B52-449A-A0AD-D78CC4D1CAE3}" type="sibTrans" cxnId="{8A341473-DA01-49C8-8575-E102E3AB421A}">
      <dgm:prSet/>
      <dgm:spPr/>
      <dgm:t>
        <a:bodyPr/>
        <a:lstStyle/>
        <a:p>
          <a:endParaRPr lang="en-GB"/>
        </a:p>
      </dgm:t>
    </dgm:pt>
    <dgm:pt modelId="{1C24366B-3B28-43F9-8D54-0809B7888C46}">
      <dgm:prSet custT="1"/>
      <dgm:spPr>
        <a:solidFill>
          <a:srgbClr val="3DA5B3"/>
        </a:solidFill>
      </dgm:spPr>
      <dgm:t>
        <a:bodyPr/>
        <a:lstStyle/>
        <a:p>
          <a:r>
            <a:rPr lang="en-GB" sz="1200" dirty="0"/>
            <a:t>Estimate uncertainties</a:t>
          </a:r>
        </a:p>
      </dgm:t>
    </dgm:pt>
    <dgm:pt modelId="{675B7668-C1D8-4545-A8EB-A80E154AE2D3}" type="parTrans" cxnId="{5AADC3E5-CC09-4E02-A176-DE533AB80A61}">
      <dgm:prSet/>
      <dgm:spPr/>
      <dgm:t>
        <a:bodyPr/>
        <a:lstStyle/>
        <a:p>
          <a:endParaRPr lang="en-GB"/>
        </a:p>
      </dgm:t>
    </dgm:pt>
    <dgm:pt modelId="{FE58C767-E1D2-4C6B-905C-54AF3236D5C8}" type="sibTrans" cxnId="{5AADC3E5-CC09-4E02-A176-DE533AB80A61}">
      <dgm:prSet/>
      <dgm:spPr/>
      <dgm:t>
        <a:bodyPr/>
        <a:lstStyle/>
        <a:p>
          <a:endParaRPr lang="en-GB"/>
        </a:p>
      </dgm:t>
    </dgm:pt>
    <dgm:pt modelId="{F6DBE286-75B5-4926-A428-3758470FB3E7}">
      <dgm:prSet custT="1"/>
      <dgm:spPr>
        <a:solidFill>
          <a:srgbClr val="22AE6B"/>
        </a:solidFill>
      </dgm:spPr>
      <dgm:t>
        <a:bodyPr/>
        <a:lstStyle/>
        <a:p>
          <a:r>
            <a:rPr lang="en-GB" sz="1200" dirty="0"/>
            <a:t>S</a:t>
          </a:r>
        </a:p>
        <a:p>
          <a:r>
            <a:rPr lang="en-GB" sz="1200" dirty="0"/>
            <a:t>Sum CO2 emissions and removals and non-CO2 emissions for each land use and stratum</a:t>
          </a:r>
        </a:p>
        <a:p>
          <a:endParaRPr lang="en-GB" sz="1200" dirty="0"/>
        </a:p>
      </dgm:t>
    </dgm:pt>
    <dgm:pt modelId="{058C824D-B596-4324-B57C-F285FE3FFC49}" type="parTrans" cxnId="{AC34FDED-8633-4FA9-8DC0-37A71366371B}">
      <dgm:prSet/>
      <dgm:spPr/>
      <dgm:t>
        <a:bodyPr/>
        <a:lstStyle/>
        <a:p>
          <a:endParaRPr lang="en-GB"/>
        </a:p>
      </dgm:t>
    </dgm:pt>
    <dgm:pt modelId="{7FC1E4ED-47AA-4AE9-B524-D58DF6A1440C}" type="sibTrans" cxnId="{AC34FDED-8633-4FA9-8DC0-37A71366371B}">
      <dgm:prSet/>
      <dgm:spPr/>
      <dgm:t>
        <a:bodyPr/>
        <a:lstStyle/>
        <a:p>
          <a:endParaRPr lang="en-GB"/>
        </a:p>
      </dgm:t>
    </dgm:pt>
    <dgm:pt modelId="{36BDF203-0671-4A49-8351-99CDB61FD3B1}">
      <dgm:prSet custT="1"/>
      <dgm:spPr>
        <a:solidFill>
          <a:srgbClr val="ABCD03"/>
        </a:solidFill>
      </dgm:spPr>
      <dgm:t>
        <a:bodyPr/>
        <a:lstStyle/>
        <a:p>
          <a:r>
            <a:rPr lang="en-GB" sz="1200" dirty="0"/>
            <a:t>Report emissions/</a:t>
          </a:r>
        </a:p>
        <a:p>
          <a:r>
            <a:rPr lang="en-GB" sz="1200" dirty="0"/>
            <a:t>removals in reporting tables</a:t>
          </a:r>
        </a:p>
        <a:p>
          <a:endParaRPr lang="en-GB" sz="800" dirty="0"/>
        </a:p>
      </dgm:t>
    </dgm:pt>
    <dgm:pt modelId="{2E28246C-CC1F-4C57-BA84-48697FC06734}" type="parTrans" cxnId="{660BCCE8-99EB-45CA-91F9-E976F0A3B724}">
      <dgm:prSet/>
      <dgm:spPr/>
      <dgm:t>
        <a:bodyPr/>
        <a:lstStyle/>
        <a:p>
          <a:endParaRPr lang="en-GB"/>
        </a:p>
      </dgm:t>
    </dgm:pt>
    <dgm:pt modelId="{F233C399-FB84-447E-BBCC-882FB5858F58}" type="sibTrans" cxnId="{660BCCE8-99EB-45CA-91F9-E976F0A3B724}">
      <dgm:prSet/>
      <dgm:spPr/>
      <dgm:t>
        <a:bodyPr/>
        <a:lstStyle/>
        <a:p>
          <a:endParaRPr lang="en-GB"/>
        </a:p>
      </dgm:t>
    </dgm:pt>
    <dgm:pt modelId="{D957CECF-3A1A-4CE5-B3CC-E32B3CB42BD5}">
      <dgm:prSet/>
      <dgm:spPr>
        <a:solidFill>
          <a:srgbClr val="FFC000"/>
        </a:solidFill>
      </dgm:spPr>
      <dgm:t>
        <a:bodyPr/>
        <a:lstStyle/>
        <a:p>
          <a:r>
            <a:rPr lang="en-GB" dirty="0"/>
            <a:t>Document and archive all information</a:t>
          </a:r>
        </a:p>
      </dgm:t>
    </dgm:pt>
    <dgm:pt modelId="{17159E69-48C3-4E28-98A1-52F29E32E742}" type="parTrans" cxnId="{7037AAB0-80A3-4512-9C63-02A0CBAE6188}">
      <dgm:prSet/>
      <dgm:spPr/>
      <dgm:t>
        <a:bodyPr/>
        <a:lstStyle/>
        <a:p>
          <a:endParaRPr lang="en-GB"/>
        </a:p>
      </dgm:t>
    </dgm:pt>
    <dgm:pt modelId="{6BA13442-D9BC-4D69-97F4-5C660D9040F0}" type="sibTrans" cxnId="{7037AAB0-80A3-4512-9C63-02A0CBAE6188}">
      <dgm:prSet/>
      <dgm:spPr/>
      <dgm:t>
        <a:bodyPr/>
        <a:lstStyle/>
        <a:p>
          <a:endParaRPr lang="en-GB"/>
        </a:p>
      </dgm:t>
    </dgm:pt>
    <dgm:pt modelId="{00C0DCA0-8FB3-4DB6-A829-686139326235}">
      <dgm:prSet custT="1"/>
      <dgm:spPr>
        <a:solidFill>
          <a:srgbClr val="CC9900"/>
        </a:solidFill>
      </dgm:spPr>
      <dgm:t>
        <a:bodyPr/>
        <a:lstStyle/>
        <a:p>
          <a:r>
            <a:rPr lang="en-GB" sz="1200" dirty="0"/>
            <a:t>Set priorities for future inventories and revise KCA for future</a:t>
          </a:r>
        </a:p>
      </dgm:t>
    </dgm:pt>
    <dgm:pt modelId="{7AAE5BDC-09B1-4111-8DE5-5F610C984F01}" type="parTrans" cxnId="{5BD0CA5C-DCED-42A1-9E29-1334AD582DFC}">
      <dgm:prSet/>
      <dgm:spPr/>
      <dgm:t>
        <a:bodyPr/>
        <a:lstStyle/>
        <a:p>
          <a:endParaRPr lang="en-GB"/>
        </a:p>
      </dgm:t>
    </dgm:pt>
    <dgm:pt modelId="{787B207B-0C94-4DB1-B3C3-8473F5FB63E5}" type="sibTrans" cxnId="{5BD0CA5C-DCED-42A1-9E29-1334AD582DFC}">
      <dgm:prSet/>
      <dgm:spPr/>
      <dgm:t>
        <a:bodyPr/>
        <a:lstStyle/>
        <a:p>
          <a:endParaRPr lang="en-GB"/>
        </a:p>
      </dgm:t>
    </dgm:pt>
    <dgm:pt modelId="{BA9DA7D1-2CB8-4493-B254-28FE8340D5FA}" type="pres">
      <dgm:prSet presAssocID="{86C30D07-1833-4AE8-997B-9B54751B2CED}" presName="cycle" presStyleCnt="0">
        <dgm:presLayoutVars>
          <dgm:dir/>
          <dgm:resizeHandles val="exact"/>
        </dgm:presLayoutVars>
      </dgm:prSet>
      <dgm:spPr/>
    </dgm:pt>
    <dgm:pt modelId="{AC42F453-C3A9-4800-82D9-33EC7D0230B2}" type="pres">
      <dgm:prSet presAssocID="{C63FD323-4A11-4843-8B31-B02238A5053B}" presName="node" presStyleLbl="node1" presStyleIdx="0" presStyleCnt="10" custScaleY="120800">
        <dgm:presLayoutVars>
          <dgm:bulletEnabled val="1"/>
        </dgm:presLayoutVars>
      </dgm:prSet>
      <dgm:spPr/>
    </dgm:pt>
    <dgm:pt modelId="{166733E9-C537-43B4-AAA1-1469845410AD}" type="pres">
      <dgm:prSet presAssocID="{C63FD323-4A11-4843-8B31-B02238A5053B}" presName="spNode" presStyleCnt="0"/>
      <dgm:spPr/>
    </dgm:pt>
    <dgm:pt modelId="{7E315A28-B2D3-47AD-98D5-36CC984ED128}" type="pres">
      <dgm:prSet presAssocID="{90201DEC-6360-4E8F-B973-CB17B2096AF3}" presName="sibTrans" presStyleLbl="sibTrans1D1" presStyleIdx="0" presStyleCnt="10"/>
      <dgm:spPr/>
    </dgm:pt>
    <dgm:pt modelId="{4BFDC1F0-0BED-416D-92BB-28ADEBB9F30A}" type="pres">
      <dgm:prSet presAssocID="{6CCAD571-1621-4521-8BE9-EB13537C7714}" presName="node" presStyleLbl="node1" presStyleIdx="1" presStyleCnt="10" custScaleY="144645">
        <dgm:presLayoutVars>
          <dgm:bulletEnabled val="1"/>
        </dgm:presLayoutVars>
      </dgm:prSet>
      <dgm:spPr/>
    </dgm:pt>
    <dgm:pt modelId="{C20A9B1C-E3E3-4D1B-8B59-06E134A8BDF3}" type="pres">
      <dgm:prSet presAssocID="{6CCAD571-1621-4521-8BE9-EB13537C7714}" presName="spNode" presStyleCnt="0"/>
      <dgm:spPr/>
    </dgm:pt>
    <dgm:pt modelId="{7BFAF5C1-A213-45A6-A4AE-91153D72574A}" type="pres">
      <dgm:prSet presAssocID="{BCFAE369-3D65-4AD0-A648-AA00DFE06207}" presName="sibTrans" presStyleLbl="sibTrans1D1" presStyleIdx="1" presStyleCnt="10"/>
      <dgm:spPr/>
    </dgm:pt>
    <dgm:pt modelId="{BCD72D96-0D4C-4CCC-98EA-6EB2ED03DF9B}" type="pres">
      <dgm:prSet presAssocID="{1C4F59BE-C08E-4E94-9D78-362AC0EA708D}" presName="node" presStyleLbl="node1" presStyleIdx="2" presStyleCnt="10" custScaleY="134375">
        <dgm:presLayoutVars>
          <dgm:bulletEnabled val="1"/>
        </dgm:presLayoutVars>
      </dgm:prSet>
      <dgm:spPr/>
    </dgm:pt>
    <dgm:pt modelId="{CCEA92C4-9A53-4F30-9A1E-D15DD3CB7B69}" type="pres">
      <dgm:prSet presAssocID="{1C4F59BE-C08E-4E94-9D78-362AC0EA708D}" presName="spNode" presStyleCnt="0"/>
      <dgm:spPr/>
    </dgm:pt>
    <dgm:pt modelId="{F86814C8-0145-4BE1-B366-2EECC1E08CF9}" type="pres">
      <dgm:prSet presAssocID="{93F928A0-FF78-49BC-8E14-7E2FC2B13803}" presName="sibTrans" presStyleLbl="sibTrans1D1" presStyleIdx="2" presStyleCnt="10"/>
      <dgm:spPr/>
    </dgm:pt>
    <dgm:pt modelId="{88BC5243-2025-4C3E-9C19-9E7FF7747D8F}" type="pres">
      <dgm:prSet presAssocID="{295FEF3D-7466-474B-9B80-C7DD5BA75682}" presName="node" presStyleLbl="node1" presStyleIdx="3" presStyleCnt="10" custScaleX="119121" custScaleY="143288">
        <dgm:presLayoutVars>
          <dgm:bulletEnabled val="1"/>
        </dgm:presLayoutVars>
      </dgm:prSet>
      <dgm:spPr/>
    </dgm:pt>
    <dgm:pt modelId="{337858A9-27F0-46C9-9590-C3347679E03C}" type="pres">
      <dgm:prSet presAssocID="{295FEF3D-7466-474B-9B80-C7DD5BA75682}" presName="spNode" presStyleCnt="0"/>
      <dgm:spPr/>
    </dgm:pt>
    <dgm:pt modelId="{5AE0888B-EFA2-4B6F-B26F-E2BDBEB5DC91}" type="pres">
      <dgm:prSet presAssocID="{4F35AEB2-497B-4459-9D38-0A875F660188}" presName="sibTrans" presStyleLbl="sibTrans1D1" presStyleIdx="3" presStyleCnt="10"/>
      <dgm:spPr/>
    </dgm:pt>
    <dgm:pt modelId="{4D1C4854-F2E8-4455-8ACA-23A55A72F8E7}" type="pres">
      <dgm:prSet presAssocID="{CF785854-0789-4471-92C7-CD9F6FCDDB00}" presName="node" presStyleLbl="node1" presStyleIdx="4" presStyleCnt="10" custScaleX="121889">
        <dgm:presLayoutVars>
          <dgm:bulletEnabled val="1"/>
        </dgm:presLayoutVars>
      </dgm:prSet>
      <dgm:spPr/>
    </dgm:pt>
    <dgm:pt modelId="{7FBF36F6-D0A5-4DFD-ABB8-C0F2E59681B5}" type="pres">
      <dgm:prSet presAssocID="{CF785854-0789-4471-92C7-CD9F6FCDDB00}" presName="spNode" presStyleCnt="0"/>
      <dgm:spPr/>
    </dgm:pt>
    <dgm:pt modelId="{6BC52F00-EE54-45FC-892C-BD77A62B5710}" type="pres">
      <dgm:prSet presAssocID="{61FDE18D-8B52-449A-A0AD-D78CC4D1CAE3}" presName="sibTrans" presStyleLbl="sibTrans1D1" presStyleIdx="4" presStyleCnt="10"/>
      <dgm:spPr/>
    </dgm:pt>
    <dgm:pt modelId="{A887129C-4602-4D28-8C42-1020C4D357AA}" type="pres">
      <dgm:prSet presAssocID="{1C24366B-3B28-43F9-8D54-0809B7888C46}" presName="node" presStyleLbl="node1" presStyleIdx="5" presStyleCnt="10">
        <dgm:presLayoutVars>
          <dgm:bulletEnabled val="1"/>
        </dgm:presLayoutVars>
      </dgm:prSet>
      <dgm:spPr/>
    </dgm:pt>
    <dgm:pt modelId="{C86870BB-5152-4407-B889-D38593C97C1F}" type="pres">
      <dgm:prSet presAssocID="{1C24366B-3B28-43F9-8D54-0809B7888C46}" presName="spNode" presStyleCnt="0"/>
      <dgm:spPr/>
    </dgm:pt>
    <dgm:pt modelId="{D8076176-5835-4055-921F-442F17B3DFFF}" type="pres">
      <dgm:prSet presAssocID="{FE58C767-E1D2-4C6B-905C-54AF3236D5C8}" presName="sibTrans" presStyleLbl="sibTrans1D1" presStyleIdx="5" presStyleCnt="10"/>
      <dgm:spPr/>
    </dgm:pt>
    <dgm:pt modelId="{3AC3B27C-503C-438C-B11E-7AC0D96FFF99}" type="pres">
      <dgm:prSet presAssocID="{F6DBE286-75B5-4926-A428-3758470FB3E7}" presName="node" presStyleLbl="node1" presStyleIdx="6" presStyleCnt="10" custScaleX="138953" custScaleY="144689">
        <dgm:presLayoutVars>
          <dgm:bulletEnabled val="1"/>
        </dgm:presLayoutVars>
      </dgm:prSet>
      <dgm:spPr/>
    </dgm:pt>
    <dgm:pt modelId="{7648F1DB-746A-4951-96B7-E60157318485}" type="pres">
      <dgm:prSet presAssocID="{F6DBE286-75B5-4926-A428-3758470FB3E7}" presName="spNode" presStyleCnt="0"/>
      <dgm:spPr/>
    </dgm:pt>
    <dgm:pt modelId="{A432E218-27E1-4E50-92A6-0611F9715AF8}" type="pres">
      <dgm:prSet presAssocID="{7FC1E4ED-47AA-4AE9-B524-D58DF6A1440C}" presName="sibTrans" presStyleLbl="sibTrans1D1" presStyleIdx="6" presStyleCnt="10"/>
      <dgm:spPr/>
    </dgm:pt>
    <dgm:pt modelId="{B9ACE7F3-C9EB-4AF9-B90C-776765AAFD07}" type="pres">
      <dgm:prSet presAssocID="{36BDF203-0671-4A49-8351-99CDB61FD3B1}" presName="node" presStyleLbl="node1" presStyleIdx="7" presStyleCnt="10" custScaleY="164044">
        <dgm:presLayoutVars>
          <dgm:bulletEnabled val="1"/>
        </dgm:presLayoutVars>
      </dgm:prSet>
      <dgm:spPr/>
    </dgm:pt>
    <dgm:pt modelId="{D040E10A-BA45-490C-B669-4E7AD2EC286C}" type="pres">
      <dgm:prSet presAssocID="{36BDF203-0671-4A49-8351-99CDB61FD3B1}" presName="spNode" presStyleCnt="0"/>
      <dgm:spPr/>
    </dgm:pt>
    <dgm:pt modelId="{39B1FC49-0754-407F-9E4B-159A90687C25}" type="pres">
      <dgm:prSet presAssocID="{F233C399-FB84-447E-BBCC-882FB5858F58}" presName="sibTrans" presStyleLbl="sibTrans1D1" presStyleIdx="7" presStyleCnt="10"/>
      <dgm:spPr/>
    </dgm:pt>
    <dgm:pt modelId="{278533B8-6BF6-46CD-8EC4-11309BAD7E99}" type="pres">
      <dgm:prSet presAssocID="{D957CECF-3A1A-4CE5-B3CC-E32B3CB42BD5}" presName="node" presStyleLbl="node1" presStyleIdx="8" presStyleCnt="10">
        <dgm:presLayoutVars>
          <dgm:bulletEnabled val="1"/>
        </dgm:presLayoutVars>
      </dgm:prSet>
      <dgm:spPr/>
    </dgm:pt>
    <dgm:pt modelId="{C9E54638-89CD-4160-89C1-DB0E82557594}" type="pres">
      <dgm:prSet presAssocID="{D957CECF-3A1A-4CE5-B3CC-E32B3CB42BD5}" presName="spNode" presStyleCnt="0"/>
      <dgm:spPr/>
    </dgm:pt>
    <dgm:pt modelId="{822F9F5D-4E0B-48F3-8C3C-6836592B0B9A}" type="pres">
      <dgm:prSet presAssocID="{6BA13442-D9BC-4D69-97F4-5C660D9040F0}" presName="sibTrans" presStyleLbl="sibTrans1D1" presStyleIdx="8" presStyleCnt="10"/>
      <dgm:spPr/>
    </dgm:pt>
    <dgm:pt modelId="{F6472650-F9D1-4D47-8548-BDCFFA89A242}" type="pres">
      <dgm:prSet presAssocID="{00C0DCA0-8FB3-4DB6-A829-686139326235}" presName="node" presStyleLbl="node1" presStyleIdx="9" presStyleCnt="10" custScaleY="145940">
        <dgm:presLayoutVars>
          <dgm:bulletEnabled val="1"/>
        </dgm:presLayoutVars>
      </dgm:prSet>
      <dgm:spPr/>
    </dgm:pt>
    <dgm:pt modelId="{147900CD-BD45-4443-BA5B-AC43CF2595A7}" type="pres">
      <dgm:prSet presAssocID="{00C0DCA0-8FB3-4DB6-A829-686139326235}" presName="spNode" presStyleCnt="0"/>
      <dgm:spPr/>
    </dgm:pt>
    <dgm:pt modelId="{4F685D72-0C09-40C3-81AE-CB2ABCBB099E}" type="pres">
      <dgm:prSet presAssocID="{787B207B-0C94-4DB1-B3C3-8473F5FB63E5}" presName="sibTrans" presStyleLbl="sibTrans1D1" presStyleIdx="9" presStyleCnt="10"/>
      <dgm:spPr/>
    </dgm:pt>
  </dgm:ptLst>
  <dgm:cxnLst>
    <dgm:cxn modelId="{E93CBB00-57FB-4B69-A4BA-2FD14891D125}" type="presOf" srcId="{36BDF203-0671-4A49-8351-99CDB61FD3B1}" destId="{B9ACE7F3-C9EB-4AF9-B90C-776765AAFD07}" srcOrd="0" destOrd="0" presId="urn:microsoft.com/office/officeart/2005/8/layout/cycle5"/>
    <dgm:cxn modelId="{5854B603-26B9-4FF2-A52C-A01215E92044}" type="presOf" srcId="{86C30D07-1833-4AE8-997B-9B54751B2CED}" destId="{BA9DA7D1-2CB8-4493-B254-28FE8340D5FA}" srcOrd="0" destOrd="0" presId="urn:microsoft.com/office/officeart/2005/8/layout/cycle5"/>
    <dgm:cxn modelId="{5C618A09-00DD-4B7A-8129-1E5FCD1C0241}" srcId="{86C30D07-1833-4AE8-997B-9B54751B2CED}" destId="{295FEF3D-7466-474B-9B80-C7DD5BA75682}" srcOrd="3" destOrd="0" parTransId="{46C69C02-1EAA-4CCC-9086-FFD21C00AC16}" sibTransId="{4F35AEB2-497B-4459-9D38-0A875F660188}"/>
    <dgm:cxn modelId="{5451EC0E-8B73-4046-849D-7C473DA4D913}" type="presOf" srcId="{1C4F59BE-C08E-4E94-9D78-362AC0EA708D}" destId="{BCD72D96-0D4C-4CCC-98EA-6EB2ED03DF9B}" srcOrd="0" destOrd="0" presId="urn:microsoft.com/office/officeart/2005/8/layout/cycle5"/>
    <dgm:cxn modelId="{54180511-E13A-434F-A242-0CA3AD80CC10}" type="presOf" srcId="{6CCAD571-1621-4521-8BE9-EB13537C7714}" destId="{4BFDC1F0-0BED-416D-92BB-28ADEBB9F30A}" srcOrd="0" destOrd="0" presId="urn:microsoft.com/office/officeart/2005/8/layout/cycle5"/>
    <dgm:cxn modelId="{DF2FBE2A-A855-413D-9FFA-C156AA3146C4}" type="presOf" srcId="{BCFAE369-3D65-4AD0-A648-AA00DFE06207}" destId="{7BFAF5C1-A213-45A6-A4AE-91153D72574A}" srcOrd="0" destOrd="0" presId="urn:microsoft.com/office/officeart/2005/8/layout/cycle5"/>
    <dgm:cxn modelId="{73FEB634-E26E-414B-BBAF-80A7827E1EC4}" type="presOf" srcId="{CF785854-0789-4471-92C7-CD9F6FCDDB00}" destId="{4D1C4854-F2E8-4455-8ACA-23A55A72F8E7}" srcOrd="0" destOrd="0" presId="urn:microsoft.com/office/officeart/2005/8/layout/cycle5"/>
    <dgm:cxn modelId="{6EEB2435-1963-4E42-B9B7-C03DE5ACE6E8}" type="presOf" srcId="{D957CECF-3A1A-4CE5-B3CC-E32B3CB42BD5}" destId="{278533B8-6BF6-46CD-8EC4-11309BAD7E99}" srcOrd="0" destOrd="0" presId="urn:microsoft.com/office/officeart/2005/8/layout/cycle5"/>
    <dgm:cxn modelId="{7A8C5439-CF27-4C73-AF71-F5CC6C25CB20}" type="presOf" srcId="{4F35AEB2-497B-4459-9D38-0A875F660188}" destId="{5AE0888B-EFA2-4B6F-B26F-E2BDBEB5DC91}" srcOrd="0" destOrd="0" presId="urn:microsoft.com/office/officeart/2005/8/layout/cycle5"/>
    <dgm:cxn modelId="{6E49345C-EDA5-49BE-818A-C3E91C949963}" type="presOf" srcId="{90201DEC-6360-4E8F-B973-CB17B2096AF3}" destId="{7E315A28-B2D3-47AD-98D5-36CC984ED128}" srcOrd="0" destOrd="0" presId="urn:microsoft.com/office/officeart/2005/8/layout/cycle5"/>
    <dgm:cxn modelId="{5BD0CA5C-DCED-42A1-9E29-1334AD582DFC}" srcId="{86C30D07-1833-4AE8-997B-9B54751B2CED}" destId="{00C0DCA0-8FB3-4DB6-A829-686139326235}" srcOrd="9" destOrd="0" parTransId="{7AAE5BDC-09B1-4111-8DE5-5F610C984F01}" sibTransId="{787B207B-0C94-4DB1-B3C3-8473F5FB63E5}"/>
    <dgm:cxn modelId="{39958545-FFD9-4BA5-9E58-3B6042B35058}" srcId="{86C30D07-1833-4AE8-997B-9B54751B2CED}" destId="{C63FD323-4A11-4843-8B31-B02238A5053B}" srcOrd="0" destOrd="0" parTransId="{1B7FDDEF-E48D-40C8-896C-4AA3B44B346A}" sibTransId="{90201DEC-6360-4E8F-B973-CB17B2096AF3}"/>
    <dgm:cxn modelId="{F0CEF648-1E98-409B-8426-4A876127A557}" type="presOf" srcId="{00C0DCA0-8FB3-4DB6-A829-686139326235}" destId="{F6472650-F9D1-4D47-8548-BDCFFA89A242}" srcOrd="0" destOrd="0" presId="urn:microsoft.com/office/officeart/2005/8/layout/cycle5"/>
    <dgm:cxn modelId="{25FAFA4A-DE3B-4727-8609-A464953E9006}" type="presOf" srcId="{787B207B-0C94-4DB1-B3C3-8473F5FB63E5}" destId="{4F685D72-0C09-40C3-81AE-CB2ABCBB099E}" srcOrd="0" destOrd="0" presId="urn:microsoft.com/office/officeart/2005/8/layout/cycle5"/>
    <dgm:cxn modelId="{E3E5D96D-F87E-4E8C-A4E0-62C2F00B0DD4}" type="presOf" srcId="{F233C399-FB84-447E-BBCC-882FB5858F58}" destId="{39B1FC49-0754-407F-9E4B-159A90687C25}" srcOrd="0" destOrd="0" presId="urn:microsoft.com/office/officeart/2005/8/layout/cycle5"/>
    <dgm:cxn modelId="{4490B84F-E986-4F0D-A025-138B6F92607C}" type="presOf" srcId="{7FC1E4ED-47AA-4AE9-B524-D58DF6A1440C}" destId="{A432E218-27E1-4E50-92A6-0611F9715AF8}" srcOrd="0" destOrd="0" presId="urn:microsoft.com/office/officeart/2005/8/layout/cycle5"/>
    <dgm:cxn modelId="{8A341473-DA01-49C8-8575-E102E3AB421A}" srcId="{86C30D07-1833-4AE8-997B-9B54751B2CED}" destId="{CF785854-0789-4471-92C7-CD9F6FCDDB00}" srcOrd="4" destOrd="0" parTransId="{EB006AFB-A351-43FB-BB93-EE148A4C55BF}" sibTransId="{61FDE18D-8B52-449A-A0AD-D78CC4D1CAE3}"/>
    <dgm:cxn modelId="{E6BF8255-6FB7-4769-9404-E0E2915151FA}" type="presOf" srcId="{C63FD323-4A11-4843-8B31-B02238A5053B}" destId="{AC42F453-C3A9-4800-82D9-33EC7D0230B2}" srcOrd="0" destOrd="0" presId="urn:microsoft.com/office/officeart/2005/8/layout/cycle5"/>
    <dgm:cxn modelId="{695DAF75-1FE1-4DF5-9C4D-6622B66DE675}" type="presOf" srcId="{1C24366B-3B28-43F9-8D54-0809B7888C46}" destId="{A887129C-4602-4D28-8C42-1020C4D357AA}" srcOrd="0" destOrd="0" presId="urn:microsoft.com/office/officeart/2005/8/layout/cycle5"/>
    <dgm:cxn modelId="{1EAB498E-407D-48E1-979E-62487C274F44}" type="presOf" srcId="{6BA13442-D9BC-4D69-97F4-5C660D9040F0}" destId="{822F9F5D-4E0B-48F3-8C3C-6836592B0B9A}" srcOrd="0" destOrd="0" presId="urn:microsoft.com/office/officeart/2005/8/layout/cycle5"/>
    <dgm:cxn modelId="{E8FF05A4-4CD6-494C-8B49-B73BB55E6821}" srcId="{86C30D07-1833-4AE8-997B-9B54751B2CED}" destId="{1C4F59BE-C08E-4E94-9D78-362AC0EA708D}" srcOrd="2" destOrd="0" parTransId="{133471BC-761B-4E75-83CC-A21A4C92E354}" sibTransId="{93F928A0-FF78-49BC-8E14-7E2FC2B13803}"/>
    <dgm:cxn modelId="{434E88AC-9E6F-46BB-A2BD-2BE88825FABC}" type="presOf" srcId="{295FEF3D-7466-474B-9B80-C7DD5BA75682}" destId="{88BC5243-2025-4C3E-9C19-9E7FF7747D8F}" srcOrd="0" destOrd="0" presId="urn:microsoft.com/office/officeart/2005/8/layout/cycle5"/>
    <dgm:cxn modelId="{7037AAB0-80A3-4512-9C63-02A0CBAE6188}" srcId="{86C30D07-1833-4AE8-997B-9B54751B2CED}" destId="{D957CECF-3A1A-4CE5-B3CC-E32B3CB42BD5}" srcOrd="8" destOrd="0" parTransId="{17159E69-48C3-4E28-98A1-52F29E32E742}" sibTransId="{6BA13442-D9BC-4D69-97F4-5C660D9040F0}"/>
    <dgm:cxn modelId="{3E98B3B5-62FA-46ED-A85A-F13C36C39AC6}" type="presOf" srcId="{FE58C767-E1D2-4C6B-905C-54AF3236D5C8}" destId="{D8076176-5835-4055-921F-442F17B3DFFF}" srcOrd="0" destOrd="0" presId="urn:microsoft.com/office/officeart/2005/8/layout/cycle5"/>
    <dgm:cxn modelId="{DEBF97CE-A9F7-4B21-9BEB-37984D43EF2A}" type="presOf" srcId="{93F928A0-FF78-49BC-8E14-7E2FC2B13803}" destId="{F86814C8-0145-4BE1-B366-2EECC1E08CF9}" srcOrd="0" destOrd="0" presId="urn:microsoft.com/office/officeart/2005/8/layout/cycle5"/>
    <dgm:cxn modelId="{282E1BE5-2D6E-4E60-BCA8-9AF8D76FC0B1}" srcId="{86C30D07-1833-4AE8-997B-9B54751B2CED}" destId="{6CCAD571-1621-4521-8BE9-EB13537C7714}" srcOrd="1" destOrd="0" parTransId="{37D89FD9-2300-4A65-B972-231B34FD342C}" sibTransId="{BCFAE369-3D65-4AD0-A648-AA00DFE06207}"/>
    <dgm:cxn modelId="{5AADC3E5-CC09-4E02-A176-DE533AB80A61}" srcId="{86C30D07-1833-4AE8-997B-9B54751B2CED}" destId="{1C24366B-3B28-43F9-8D54-0809B7888C46}" srcOrd="5" destOrd="0" parTransId="{675B7668-C1D8-4545-A8EB-A80E154AE2D3}" sibTransId="{FE58C767-E1D2-4C6B-905C-54AF3236D5C8}"/>
    <dgm:cxn modelId="{660BCCE8-99EB-45CA-91F9-E976F0A3B724}" srcId="{86C30D07-1833-4AE8-997B-9B54751B2CED}" destId="{36BDF203-0671-4A49-8351-99CDB61FD3B1}" srcOrd="7" destOrd="0" parTransId="{2E28246C-CC1F-4C57-BA84-48697FC06734}" sibTransId="{F233C399-FB84-447E-BBCC-882FB5858F58}"/>
    <dgm:cxn modelId="{AC34FDED-8633-4FA9-8DC0-37A71366371B}" srcId="{86C30D07-1833-4AE8-997B-9B54751B2CED}" destId="{F6DBE286-75B5-4926-A428-3758470FB3E7}" srcOrd="6" destOrd="0" parTransId="{058C824D-B596-4324-B57C-F285FE3FFC49}" sibTransId="{7FC1E4ED-47AA-4AE9-B524-D58DF6A1440C}"/>
    <dgm:cxn modelId="{5F9081EE-6E45-40E9-9FA1-B3B2C299FAA2}" type="presOf" srcId="{61FDE18D-8B52-449A-A0AD-D78CC4D1CAE3}" destId="{6BC52F00-EE54-45FC-892C-BD77A62B5710}" srcOrd="0" destOrd="0" presId="urn:microsoft.com/office/officeart/2005/8/layout/cycle5"/>
    <dgm:cxn modelId="{EA8F4CF8-8571-4B78-8971-A2B28EE2B315}" type="presOf" srcId="{F6DBE286-75B5-4926-A428-3758470FB3E7}" destId="{3AC3B27C-503C-438C-B11E-7AC0D96FFF99}" srcOrd="0" destOrd="0" presId="urn:microsoft.com/office/officeart/2005/8/layout/cycle5"/>
    <dgm:cxn modelId="{5155CE55-C8DD-4EC4-83E0-8C80F2FA483A}" type="presParOf" srcId="{BA9DA7D1-2CB8-4493-B254-28FE8340D5FA}" destId="{AC42F453-C3A9-4800-82D9-33EC7D0230B2}" srcOrd="0" destOrd="0" presId="urn:microsoft.com/office/officeart/2005/8/layout/cycle5"/>
    <dgm:cxn modelId="{C34C3D23-3039-46D5-8C90-DF4CF8776378}" type="presParOf" srcId="{BA9DA7D1-2CB8-4493-B254-28FE8340D5FA}" destId="{166733E9-C537-43B4-AAA1-1469845410AD}" srcOrd="1" destOrd="0" presId="urn:microsoft.com/office/officeart/2005/8/layout/cycle5"/>
    <dgm:cxn modelId="{B9FCDED5-DC5E-4B9D-9B22-7BDD4FD084C9}" type="presParOf" srcId="{BA9DA7D1-2CB8-4493-B254-28FE8340D5FA}" destId="{7E315A28-B2D3-47AD-98D5-36CC984ED128}" srcOrd="2" destOrd="0" presId="urn:microsoft.com/office/officeart/2005/8/layout/cycle5"/>
    <dgm:cxn modelId="{68C7FD19-EB68-4524-AF7E-C07F2D8F7B0C}" type="presParOf" srcId="{BA9DA7D1-2CB8-4493-B254-28FE8340D5FA}" destId="{4BFDC1F0-0BED-416D-92BB-28ADEBB9F30A}" srcOrd="3" destOrd="0" presId="urn:microsoft.com/office/officeart/2005/8/layout/cycle5"/>
    <dgm:cxn modelId="{FF2C7CDD-FA0F-4C00-BE11-28DAE9D5B8F9}" type="presParOf" srcId="{BA9DA7D1-2CB8-4493-B254-28FE8340D5FA}" destId="{C20A9B1C-E3E3-4D1B-8B59-06E134A8BDF3}" srcOrd="4" destOrd="0" presId="urn:microsoft.com/office/officeart/2005/8/layout/cycle5"/>
    <dgm:cxn modelId="{6107A881-49B5-44B7-9EAC-6E88A9F96FCB}" type="presParOf" srcId="{BA9DA7D1-2CB8-4493-B254-28FE8340D5FA}" destId="{7BFAF5C1-A213-45A6-A4AE-91153D72574A}" srcOrd="5" destOrd="0" presId="urn:microsoft.com/office/officeart/2005/8/layout/cycle5"/>
    <dgm:cxn modelId="{7B62E468-E3B6-4A63-9CC0-1DD0705CAE64}" type="presParOf" srcId="{BA9DA7D1-2CB8-4493-B254-28FE8340D5FA}" destId="{BCD72D96-0D4C-4CCC-98EA-6EB2ED03DF9B}" srcOrd="6" destOrd="0" presId="urn:microsoft.com/office/officeart/2005/8/layout/cycle5"/>
    <dgm:cxn modelId="{E2A72713-A4EA-48B0-9734-85A790A6BEE9}" type="presParOf" srcId="{BA9DA7D1-2CB8-4493-B254-28FE8340D5FA}" destId="{CCEA92C4-9A53-4F30-9A1E-D15DD3CB7B69}" srcOrd="7" destOrd="0" presId="urn:microsoft.com/office/officeart/2005/8/layout/cycle5"/>
    <dgm:cxn modelId="{75612FA1-462C-48D6-BB53-64382EE31DAB}" type="presParOf" srcId="{BA9DA7D1-2CB8-4493-B254-28FE8340D5FA}" destId="{F86814C8-0145-4BE1-B366-2EECC1E08CF9}" srcOrd="8" destOrd="0" presId="urn:microsoft.com/office/officeart/2005/8/layout/cycle5"/>
    <dgm:cxn modelId="{CDF2F8EF-AC41-49D5-962B-FAD202FAB9B5}" type="presParOf" srcId="{BA9DA7D1-2CB8-4493-B254-28FE8340D5FA}" destId="{88BC5243-2025-4C3E-9C19-9E7FF7747D8F}" srcOrd="9" destOrd="0" presId="urn:microsoft.com/office/officeart/2005/8/layout/cycle5"/>
    <dgm:cxn modelId="{38BFD9E6-A635-41BA-887C-CC7B209063E0}" type="presParOf" srcId="{BA9DA7D1-2CB8-4493-B254-28FE8340D5FA}" destId="{337858A9-27F0-46C9-9590-C3347679E03C}" srcOrd="10" destOrd="0" presId="urn:microsoft.com/office/officeart/2005/8/layout/cycle5"/>
    <dgm:cxn modelId="{985D314A-6622-4456-ACCC-AC1104C2F3C5}" type="presParOf" srcId="{BA9DA7D1-2CB8-4493-B254-28FE8340D5FA}" destId="{5AE0888B-EFA2-4B6F-B26F-E2BDBEB5DC91}" srcOrd="11" destOrd="0" presId="urn:microsoft.com/office/officeart/2005/8/layout/cycle5"/>
    <dgm:cxn modelId="{EC7109D4-B71B-4A3A-9B6F-8F29DAD841F8}" type="presParOf" srcId="{BA9DA7D1-2CB8-4493-B254-28FE8340D5FA}" destId="{4D1C4854-F2E8-4455-8ACA-23A55A72F8E7}" srcOrd="12" destOrd="0" presId="urn:microsoft.com/office/officeart/2005/8/layout/cycle5"/>
    <dgm:cxn modelId="{5EFFC4D5-ABE1-4322-AB56-2F1F6CA9EE37}" type="presParOf" srcId="{BA9DA7D1-2CB8-4493-B254-28FE8340D5FA}" destId="{7FBF36F6-D0A5-4DFD-ABB8-C0F2E59681B5}" srcOrd="13" destOrd="0" presId="urn:microsoft.com/office/officeart/2005/8/layout/cycle5"/>
    <dgm:cxn modelId="{7B1395D2-3E98-4249-B921-497B68E5A7DF}" type="presParOf" srcId="{BA9DA7D1-2CB8-4493-B254-28FE8340D5FA}" destId="{6BC52F00-EE54-45FC-892C-BD77A62B5710}" srcOrd="14" destOrd="0" presId="urn:microsoft.com/office/officeart/2005/8/layout/cycle5"/>
    <dgm:cxn modelId="{4007230B-0E99-4657-83B0-D38902D0FCAB}" type="presParOf" srcId="{BA9DA7D1-2CB8-4493-B254-28FE8340D5FA}" destId="{A887129C-4602-4D28-8C42-1020C4D357AA}" srcOrd="15" destOrd="0" presId="urn:microsoft.com/office/officeart/2005/8/layout/cycle5"/>
    <dgm:cxn modelId="{F15523DF-9576-4CA2-8CC5-CD606C98B131}" type="presParOf" srcId="{BA9DA7D1-2CB8-4493-B254-28FE8340D5FA}" destId="{C86870BB-5152-4407-B889-D38593C97C1F}" srcOrd="16" destOrd="0" presId="urn:microsoft.com/office/officeart/2005/8/layout/cycle5"/>
    <dgm:cxn modelId="{7425F33C-CCB3-4BC6-AFB1-3BA47581017A}" type="presParOf" srcId="{BA9DA7D1-2CB8-4493-B254-28FE8340D5FA}" destId="{D8076176-5835-4055-921F-442F17B3DFFF}" srcOrd="17" destOrd="0" presId="urn:microsoft.com/office/officeart/2005/8/layout/cycle5"/>
    <dgm:cxn modelId="{73B48E5B-519B-4459-8A7B-E9286834BBB7}" type="presParOf" srcId="{BA9DA7D1-2CB8-4493-B254-28FE8340D5FA}" destId="{3AC3B27C-503C-438C-B11E-7AC0D96FFF99}" srcOrd="18" destOrd="0" presId="urn:microsoft.com/office/officeart/2005/8/layout/cycle5"/>
    <dgm:cxn modelId="{73E6E95D-0688-4849-AA24-BCFD4E4DDC04}" type="presParOf" srcId="{BA9DA7D1-2CB8-4493-B254-28FE8340D5FA}" destId="{7648F1DB-746A-4951-96B7-E60157318485}" srcOrd="19" destOrd="0" presId="urn:microsoft.com/office/officeart/2005/8/layout/cycle5"/>
    <dgm:cxn modelId="{7336715C-233D-4B66-A991-5A22D2387FE6}" type="presParOf" srcId="{BA9DA7D1-2CB8-4493-B254-28FE8340D5FA}" destId="{A432E218-27E1-4E50-92A6-0611F9715AF8}" srcOrd="20" destOrd="0" presId="urn:microsoft.com/office/officeart/2005/8/layout/cycle5"/>
    <dgm:cxn modelId="{2452046C-BE14-4D2B-A992-138509B40BAF}" type="presParOf" srcId="{BA9DA7D1-2CB8-4493-B254-28FE8340D5FA}" destId="{B9ACE7F3-C9EB-4AF9-B90C-776765AAFD07}" srcOrd="21" destOrd="0" presId="urn:microsoft.com/office/officeart/2005/8/layout/cycle5"/>
    <dgm:cxn modelId="{3C785DDD-3EDB-46B0-9638-A22223BA7A69}" type="presParOf" srcId="{BA9DA7D1-2CB8-4493-B254-28FE8340D5FA}" destId="{D040E10A-BA45-490C-B669-4E7AD2EC286C}" srcOrd="22" destOrd="0" presId="urn:microsoft.com/office/officeart/2005/8/layout/cycle5"/>
    <dgm:cxn modelId="{B6B247AA-EBB8-4D3B-AFE3-2BD2BCB79C84}" type="presParOf" srcId="{BA9DA7D1-2CB8-4493-B254-28FE8340D5FA}" destId="{39B1FC49-0754-407F-9E4B-159A90687C25}" srcOrd="23" destOrd="0" presId="urn:microsoft.com/office/officeart/2005/8/layout/cycle5"/>
    <dgm:cxn modelId="{665D9596-4556-4646-B864-6A1C7DE0B7D3}" type="presParOf" srcId="{BA9DA7D1-2CB8-4493-B254-28FE8340D5FA}" destId="{278533B8-6BF6-46CD-8EC4-11309BAD7E99}" srcOrd="24" destOrd="0" presId="urn:microsoft.com/office/officeart/2005/8/layout/cycle5"/>
    <dgm:cxn modelId="{E1E4C4F6-5F60-4240-A85F-0A154A4611E3}" type="presParOf" srcId="{BA9DA7D1-2CB8-4493-B254-28FE8340D5FA}" destId="{C9E54638-89CD-4160-89C1-DB0E82557594}" srcOrd="25" destOrd="0" presId="urn:microsoft.com/office/officeart/2005/8/layout/cycle5"/>
    <dgm:cxn modelId="{32164D4A-D0D1-4D06-88A4-4CF845889B64}" type="presParOf" srcId="{BA9DA7D1-2CB8-4493-B254-28FE8340D5FA}" destId="{822F9F5D-4E0B-48F3-8C3C-6836592B0B9A}" srcOrd="26" destOrd="0" presId="urn:microsoft.com/office/officeart/2005/8/layout/cycle5"/>
    <dgm:cxn modelId="{00714957-90DA-4728-8594-9FD1D8DF53A7}" type="presParOf" srcId="{BA9DA7D1-2CB8-4493-B254-28FE8340D5FA}" destId="{F6472650-F9D1-4D47-8548-BDCFFA89A242}" srcOrd="27" destOrd="0" presId="urn:microsoft.com/office/officeart/2005/8/layout/cycle5"/>
    <dgm:cxn modelId="{E3B7433C-2E55-4EF6-B094-0A765BED8D3A}" type="presParOf" srcId="{BA9DA7D1-2CB8-4493-B254-28FE8340D5FA}" destId="{147900CD-BD45-4443-BA5B-AC43CF2595A7}" srcOrd="28" destOrd="0" presId="urn:microsoft.com/office/officeart/2005/8/layout/cycle5"/>
    <dgm:cxn modelId="{A339E300-75EF-4EE3-AC34-46886789398F}" type="presParOf" srcId="{BA9DA7D1-2CB8-4493-B254-28FE8340D5FA}" destId="{4F685D72-0C09-40C3-81AE-CB2ABCBB099E}" srcOrd="29"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A0FE4B6-6CAA-4903-957B-3E2DC37AEA6E}" type="doc">
      <dgm:prSet loTypeId="urn:microsoft.com/office/officeart/2005/8/layout/hierarchy4" loCatId="list" qsTypeId="urn:microsoft.com/office/officeart/2005/8/quickstyle/3d3" qsCatId="3D" csTypeId="urn:microsoft.com/office/officeart/2005/8/colors/accent1_2" csCatId="accent1" phldr="1"/>
      <dgm:spPr/>
      <dgm:t>
        <a:bodyPr/>
        <a:lstStyle/>
        <a:p>
          <a:endParaRPr lang="en-US"/>
        </a:p>
      </dgm:t>
    </dgm:pt>
    <dgm:pt modelId="{8295FE8A-B4EC-4C75-BC54-C9E04F47D267}">
      <dgm:prSet phldrT="[Text]"/>
      <dgm:spPr/>
      <dgm:t>
        <a:bodyPr/>
        <a:lstStyle/>
        <a:p>
          <a:r>
            <a:rPr lang="en-US" b="1" dirty="0">
              <a:latin typeface="Arial Narrow" pitchFamily="34" charset="0"/>
            </a:rPr>
            <a:t>Carbon Pools</a:t>
          </a:r>
        </a:p>
      </dgm:t>
    </dgm:pt>
    <dgm:pt modelId="{BCE22C8A-230B-40FC-9B8D-660E4178BDD2}" type="parTrans" cxnId="{6ED643ED-B527-4976-9E00-1865E9D49B28}">
      <dgm:prSet/>
      <dgm:spPr/>
      <dgm:t>
        <a:bodyPr/>
        <a:lstStyle/>
        <a:p>
          <a:endParaRPr lang="en-US"/>
        </a:p>
      </dgm:t>
    </dgm:pt>
    <dgm:pt modelId="{36D99C99-A01C-447D-A6E3-E60D472A0D90}" type="sibTrans" cxnId="{6ED643ED-B527-4976-9E00-1865E9D49B28}">
      <dgm:prSet/>
      <dgm:spPr/>
      <dgm:t>
        <a:bodyPr/>
        <a:lstStyle/>
        <a:p>
          <a:endParaRPr lang="en-US"/>
        </a:p>
      </dgm:t>
    </dgm:pt>
    <dgm:pt modelId="{7CCA62C0-79DF-49D0-A110-7114852D5197}">
      <dgm:prSet phldrT="[Text]"/>
      <dgm:spPr>
        <a:solidFill>
          <a:schemeClr val="accent3">
            <a:lumMod val="90000"/>
            <a:lumOff val="10000"/>
          </a:schemeClr>
        </a:solidFill>
      </dgm:spPr>
      <dgm:t>
        <a:bodyPr/>
        <a:lstStyle/>
        <a:p>
          <a:r>
            <a:rPr lang="en-US" b="1" dirty="0">
              <a:latin typeface="Arial Narrow" pitchFamily="34" charset="0"/>
            </a:rPr>
            <a:t>Living biomass</a:t>
          </a:r>
        </a:p>
      </dgm:t>
    </dgm:pt>
    <dgm:pt modelId="{B4BF66FE-70CF-4FCF-B7FE-0234AC1E9C13}" type="parTrans" cxnId="{A954DB57-5371-4F83-9D1B-A636C130F2E9}">
      <dgm:prSet/>
      <dgm:spPr/>
      <dgm:t>
        <a:bodyPr/>
        <a:lstStyle/>
        <a:p>
          <a:endParaRPr lang="en-US"/>
        </a:p>
      </dgm:t>
    </dgm:pt>
    <dgm:pt modelId="{2A52D07E-D447-4A25-B595-A3E407F49839}" type="sibTrans" cxnId="{A954DB57-5371-4F83-9D1B-A636C130F2E9}">
      <dgm:prSet/>
      <dgm:spPr/>
      <dgm:t>
        <a:bodyPr/>
        <a:lstStyle/>
        <a:p>
          <a:endParaRPr lang="en-US"/>
        </a:p>
      </dgm:t>
    </dgm:pt>
    <dgm:pt modelId="{928279C1-C996-401B-89C8-17D83CD0D2CC}">
      <dgm:prSet phldrT="[Text]" custT="1"/>
      <dgm:spPr>
        <a:solidFill>
          <a:schemeClr val="accent3">
            <a:lumMod val="90000"/>
            <a:lumOff val="10000"/>
          </a:schemeClr>
        </a:solidFill>
      </dgm:spPr>
      <dgm:t>
        <a:bodyPr/>
        <a:lstStyle/>
        <a:p>
          <a:pPr algn="l"/>
          <a:r>
            <a:rPr lang="en-US" sz="1500" b="1" dirty="0">
              <a:latin typeface="Arial Narrow" pitchFamily="34" charset="0"/>
            </a:rPr>
            <a:t>Above ground biomass                     </a:t>
          </a:r>
        </a:p>
        <a:p>
          <a:pPr algn="l"/>
          <a:r>
            <a:rPr lang="en-US" sz="1500" dirty="0">
              <a:latin typeface="Arial Narrow" pitchFamily="34" charset="0"/>
            </a:rPr>
            <a:t>- </a:t>
          </a:r>
          <a:r>
            <a:rPr lang="en-US" sz="1350" dirty="0">
              <a:latin typeface="Arial Narrow" pitchFamily="34" charset="0"/>
            </a:rPr>
            <a:t>All living biomass above the soil incl. stem, stump, branches, bark, seeds &amp; foliage</a:t>
          </a:r>
        </a:p>
      </dgm:t>
    </dgm:pt>
    <dgm:pt modelId="{5ACF583E-FAF0-4AE7-864B-6B204A1A03E5}" type="parTrans" cxnId="{C0ED4D85-F65E-4BAC-88F8-B4AD00A2BA3C}">
      <dgm:prSet/>
      <dgm:spPr/>
      <dgm:t>
        <a:bodyPr/>
        <a:lstStyle/>
        <a:p>
          <a:endParaRPr lang="en-US"/>
        </a:p>
      </dgm:t>
    </dgm:pt>
    <dgm:pt modelId="{9A52269C-DA66-4091-96C6-23445452ACCE}" type="sibTrans" cxnId="{C0ED4D85-F65E-4BAC-88F8-B4AD00A2BA3C}">
      <dgm:prSet/>
      <dgm:spPr/>
      <dgm:t>
        <a:bodyPr/>
        <a:lstStyle/>
        <a:p>
          <a:endParaRPr lang="en-US"/>
        </a:p>
      </dgm:t>
    </dgm:pt>
    <dgm:pt modelId="{00DC58CA-1F0F-46FF-A01F-2A03F522DBC3}">
      <dgm:prSet phldrT="[Text]" custT="1"/>
      <dgm:spPr>
        <a:solidFill>
          <a:schemeClr val="accent3">
            <a:lumMod val="90000"/>
            <a:lumOff val="10000"/>
          </a:schemeClr>
        </a:solidFill>
      </dgm:spPr>
      <dgm:t>
        <a:bodyPr/>
        <a:lstStyle/>
        <a:p>
          <a:pPr algn="l"/>
          <a:r>
            <a:rPr lang="en-US" sz="1500" b="1" dirty="0">
              <a:latin typeface="Arial Narrow" pitchFamily="34" charset="0"/>
            </a:rPr>
            <a:t>Below ground biomass </a:t>
          </a:r>
        </a:p>
        <a:p>
          <a:pPr algn="l"/>
          <a:r>
            <a:rPr lang="en-US" sz="1500" dirty="0">
              <a:latin typeface="Arial Narrow" pitchFamily="34" charset="0"/>
            </a:rPr>
            <a:t> </a:t>
          </a:r>
          <a:r>
            <a:rPr lang="en-US" sz="1350" dirty="0">
              <a:latin typeface="Arial Narrow" pitchFamily="34" charset="0"/>
            </a:rPr>
            <a:t>-</a:t>
          </a:r>
          <a:r>
            <a:rPr lang="en-US" sz="1400" dirty="0">
              <a:latin typeface="Arial Narrow" pitchFamily="34" charset="0"/>
            </a:rPr>
            <a:t>All living biomass of live roots, often excl. fine roots of less than (suggested) 2 mm dia. </a:t>
          </a:r>
        </a:p>
      </dgm:t>
    </dgm:pt>
    <dgm:pt modelId="{D3343AA1-EF5F-4918-BA3D-0CB13A1B127D}" type="parTrans" cxnId="{B62ED8C6-57A0-452A-95FF-4BC099B60565}">
      <dgm:prSet/>
      <dgm:spPr/>
      <dgm:t>
        <a:bodyPr/>
        <a:lstStyle/>
        <a:p>
          <a:endParaRPr lang="en-US"/>
        </a:p>
      </dgm:t>
    </dgm:pt>
    <dgm:pt modelId="{80A4CC41-E951-4B4F-B781-082CA8B1FA54}" type="sibTrans" cxnId="{B62ED8C6-57A0-452A-95FF-4BC099B60565}">
      <dgm:prSet/>
      <dgm:spPr/>
      <dgm:t>
        <a:bodyPr/>
        <a:lstStyle/>
        <a:p>
          <a:endParaRPr lang="en-US"/>
        </a:p>
      </dgm:t>
    </dgm:pt>
    <dgm:pt modelId="{21A41CA6-E675-43A0-9AD8-151D22C92FAE}">
      <dgm:prSet phldrT="[Text]" custT="1"/>
      <dgm:spPr>
        <a:solidFill>
          <a:schemeClr val="accent2">
            <a:lumMod val="50000"/>
          </a:schemeClr>
        </a:solidFill>
      </dgm:spPr>
      <dgm:t>
        <a:bodyPr/>
        <a:lstStyle/>
        <a:p>
          <a:pPr algn="l"/>
          <a:r>
            <a:rPr lang="en-US" sz="2300" b="1" dirty="0">
              <a:latin typeface="Arial Narrow" pitchFamily="34" charset="0"/>
            </a:rPr>
            <a:t>Soil C               </a:t>
          </a:r>
        </a:p>
        <a:p>
          <a:pPr algn="l"/>
          <a:r>
            <a:rPr lang="en-US" sz="1400" b="1" dirty="0">
              <a:latin typeface="Arial Narrow" pitchFamily="34" charset="0"/>
            </a:rPr>
            <a:t>organic C in mineral and organic soils (including peat) to a specified depth chosen by country  (default depth 30 cm for Tier 1 &amp; 2 methods)</a:t>
          </a:r>
        </a:p>
        <a:p>
          <a:pPr algn="l"/>
          <a:r>
            <a:rPr lang="en-US" sz="1400" b="1" dirty="0">
              <a:latin typeface="Arial Narrow" pitchFamily="34" charset="0"/>
            </a:rPr>
            <a:t>incl. live fine roots if cannot be distinguished empirically  </a:t>
          </a:r>
        </a:p>
      </dgm:t>
    </dgm:pt>
    <dgm:pt modelId="{8D070C89-AD23-4AB2-A4B6-A143E7D8ECBE}" type="parTrans" cxnId="{1EFE8302-B8DA-4AC4-B25B-68CBDF9DA6ED}">
      <dgm:prSet/>
      <dgm:spPr/>
      <dgm:t>
        <a:bodyPr/>
        <a:lstStyle/>
        <a:p>
          <a:endParaRPr lang="en-US"/>
        </a:p>
      </dgm:t>
    </dgm:pt>
    <dgm:pt modelId="{902AF155-18AE-41CA-834E-35BB2B372C4C}" type="sibTrans" cxnId="{1EFE8302-B8DA-4AC4-B25B-68CBDF9DA6ED}">
      <dgm:prSet/>
      <dgm:spPr/>
      <dgm:t>
        <a:bodyPr/>
        <a:lstStyle/>
        <a:p>
          <a:endParaRPr lang="en-US"/>
        </a:p>
      </dgm:t>
    </dgm:pt>
    <dgm:pt modelId="{5072827E-7D13-4FA6-89A6-49CF0A206FD8}">
      <dgm:prSet/>
      <dgm:spPr>
        <a:solidFill>
          <a:schemeClr val="accent2"/>
        </a:solidFill>
      </dgm:spPr>
      <dgm:t>
        <a:bodyPr/>
        <a:lstStyle/>
        <a:p>
          <a:r>
            <a:rPr lang="en-US" b="1" dirty="0">
              <a:latin typeface="Arial Narrow" pitchFamily="34" charset="0"/>
            </a:rPr>
            <a:t>Dead Organic Matter</a:t>
          </a:r>
        </a:p>
      </dgm:t>
    </dgm:pt>
    <dgm:pt modelId="{76389171-310F-4A24-96FA-966BD3E0F160}" type="parTrans" cxnId="{71FBEFE6-FBB4-4D86-8767-8A35D0FEC4E0}">
      <dgm:prSet/>
      <dgm:spPr/>
      <dgm:t>
        <a:bodyPr/>
        <a:lstStyle/>
        <a:p>
          <a:endParaRPr lang="en-US"/>
        </a:p>
      </dgm:t>
    </dgm:pt>
    <dgm:pt modelId="{BC7FDB5F-4FEA-478C-882E-B92C7383E6DE}" type="sibTrans" cxnId="{71FBEFE6-FBB4-4D86-8767-8A35D0FEC4E0}">
      <dgm:prSet/>
      <dgm:spPr/>
      <dgm:t>
        <a:bodyPr/>
        <a:lstStyle/>
        <a:p>
          <a:endParaRPr lang="en-US"/>
        </a:p>
      </dgm:t>
    </dgm:pt>
    <dgm:pt modelId="{21C7194D-08F8-4256-B9D3-A869E6EB9062}">
      <dgm:prSet custT="1"/>
      <dgm:spPr>
        <a:solidFill>
          <a:schemeClr val="accent2"/>
        </a:solidFill>
      </dgm:spPr>
      <dgm:t>
        <a:bodyPr/>
        <a:lstStyle/>
        <a:p>
          <a:pPr algn="l"/>
          <a:r>
            <a:rPr lang="en-US" sz="1500" b="1" dirty="0">
              <a:latin typeface="Arial Narrow" pitchFamily="34" charset="0"/>
            </a:rPr>
            <a:t>Dead wood </a:t>
          </a:r>
        </a:p>
        <a:p>
          <a:pPr algn="l"/>
          <a:r>
            <a:rPr lang="en-US" sz="1400" b="1" dirty="0">
              <a:latin typeface="Arial Narrow" pitchFamily="34" charset="0"/>
            </a:rPr>
            <a:t>-</a:t>
          </a:r>
          <a:r>
            <a:rPr lang="en-US" sz="1400" dirty="0">
              <a:latin typeface="Arial Narrow" pitchFamily="34" charset="0"/>
            </a:rPr>
            <a:t>All non-living woody biomass not litter either standing, lying on the ground, or in the soil; </a:t>
          </a:r>
        </a:p>
        <a:p>
          <a:pPr algn="l"/>
          <a:r>
            <a:rPr lang="en-US" sz="1400" b="1" dirty="0">
              <a:latin typeface="Arial Narrow" pitchFamily="34" charset="0"/>
            </a:rPr>
            <a:t>-</a:t>
          </a:r>
          <a:r>
            <a:rPr lang="en-US" sz="1400" dirty="0">
              <a:latin typeface="Arial Narrow" pitchFamily="34" charset="0"/>
            </a:rPr>
            <a:t>Incl. surface wood, dead roots, stumps larger than dia. used by country  to distinguish from litter (e.g., 10 cm).</a:t>
          </a:r>
        </a:p>
      </dgm:t>
    </dgm:pt>
    <dgm:pt modelId="{37B61FDA-3271-4E03-A462-80C135C46232}" type="parTrans" cxnId="{AC22A940-4611-4B15-A789-1FE54C8BC61B}">
      <dgm:prSet/>
      <dgm:spPr/>
      <dgm:t>
        <a:bodyPr/>
        <a:lstStyle/>
        <a:p>
          <a:endParaRPr lang="en-US"/>
        </a:p>
      </dgm:t>
    </dgm:pt>
    <dgm:pt modelId="{E08B6BD1-8BFF-4A8F-8F45-A2B3A5CD3E6C}" type="sibTrans" cxnId="{AC22A940-4611-4B15-A789-1FE54C8BC61B}">
      <dgm:prSet/>
      <dgm:spPr/>
      <dgm:t>
        <a:bodyPr/>
        <a:lstStyle/>
        <a:p>
          <a:endParaRPr lang="en-US"/>
        </a:p>
      </dgm:t>
    </dgm:pt>
    <dgm:pt modelId="{D1149559-F1EE-49A6-84A6-4D705DDD86E3}">
      <dgm:prSet custT="1"/>
      <dgm:spPr>
        <a:solidFill>
          <a:schemeClr val="accent2"/>
        </a:solidFill>
      </dgm:spPr>
      <dgm:t>
        <a:bodyPr/>
        <a:lstStyle/>
        <a:p>
          <a:pPr algn="l"/>
          <a:endParaRPr lang="en-US" sz="1600" b="1" dirty="0"/>
        </a:p>
        <a:p>
          <a:pPr algn="l"/>
          <a:r>
            <a:rPr lang="en-US" sz="1500" b="1" dirty="0">
              <a:latin typeface="Arial Narrow" pitchFamily="34" charset="0"/>
            </a:rPr>
            <a:t>Litter </a:t>
          </a:r>
        </a:p>
        <a:p>
          <a:pPr algn="l"/>
          <a:r>
            <a:rPr lang="en-US" sz="1400" dirty="0">
              <a:latin typeface="Arial Narrow" pitchFamily="34" charset="0"/>
            </a:rPr>
            <a:t>-All non living biomass of dia. &lt; chosen by the country (e.g., 10 cm) lying dead above soil; </a:t>
          </a:r>
        </a:p>
        <a:p>
          <a:pPr algn="l"/>
          <a:r>
            <a:rPr lang="en-US" sz="1400" b="1" dirty="0">
              <a:latin typeface="Arial Narrow" pitchFamily="34" charset="0"/>
            </a:rPr>
            <a:t>-</a:t>
          </a:r>
          <a:r>
            <a:rPr lang="en-US" sz="1400" dirty="0">
              <a:latin typeface="Arial Narrow" pitchFamily="34" charset="0"/>
            </a:rPr>
            <a:t> Incl. litter, </a:t>
          </a:r>
          <a:r>
            <a:rPr lang="en-US" sz="1400" dirty="0" err="1">
              <a:latin typeface="Arial Narrow" pitchFamily="34" charset="0"/>
            </a:rPr>
            <a:t>fumic</a:t>
          </a:r>
          <a:r>
            <a:rPr lang="en-US" sz="1400" dirty="0">
              <a:latin typeface="Arial Narrow" pitchFamily="34" charset="0"/>
            </a:rPr>
            <a:t> and </a:t>
          </a:r>
          <a:r>
            <a:rPr lang="en-US" sz="1400" dirty="0" err="1">
              <a:latin typeface="Arial Narrow" pitchFamily="34" charset="0"/>
            </a:rPr>
            <a:t>humic</a:t>
          </a:r>
          <a:r>
            <a:rPr lang="en-US" sz="1400" dirty="0">
              <a:latin typeface="Arial Narrow" pitchFamily="34" charset="0"/>
            </a:rPr>
            <a:t> layers &amp; live fine roots &gt;  dia. used to distinguish below ground biomass (e.g., 2 mm).</a:t>
          </a:r>
        </a:p>
      </dgm:t>
    </dgm:pt>
    <dgm:pt modelId="{DC010B8B-967B-4A93-83BB-FE6985BCBA10}" type="parTrans" cxnId="{D5EF3CAD-64BA-4F89-844B-18DB364D844A}">
      <dgm:prSet/>
      <dgm:spPr/>
      <dgm:t>
        <a:bodyPr/>
        <a:lstStyle/>
        <a:p>
          <a:endParaRPr lang="en-US"/>
        </a:p>
      </dgm:t>
    </dgm:pt>
    <dgm:pt modelId="{9BD1EAFC-FF44-4DBA-80F7-1B13EE3E2F2A}" type="sibTrans" cxnId="{D5EF3CAD-64BA-4F89-844B-18DB364D844A}">
      <dgm:prSet/>
      <dgm:spPr/>
      <dgm:t>
        <a:bodyPr/>
        <a:lstStyle/>
        <a:p>
          <a:endParaRPr lang="en-US"/>
        </a:p>
      </dgm:t>
    </dgm:pt>
    <dgm:pt modelId="{C4518487-EFFF-456E-A42D-7E0EA38914A5}" type="pres">
      <dgm:prSet presAssocID="{5A0FE4B6-6CAA-4903-957B-3E2DC37AEA6E}" presName="Name0" presStyleCnt="0">
        <dgm:presLayoutVars>
          <dgm:chPref val="1"/>
          <dgm:dir/>
          <dgm:animOne val="branch"/>
          <dgm:animLvl val="lvl"/>
          <dgm:resizeHandles/>
        </dgm:presLayoutVars>
      </dgm:prSet>
      <dgm:spPr/>
    </dgm:pt>
    <dgm:pt modelId="{64ABB0D3-03FA-4E35-9B7F-78250707817E}" type="pres">
      <dgm:prSet presAssocID="{8295FE8A-B4EC-4C75-BC54-C9E04F47D267}" presName="vertOne" presStyleCnt="0"/>
      <dgm:spPr/>
    </dgm:pt>
    <dgm:pt modelId="{A4667751-325F-4656-BB8B-0BD6C7E2BEE6}" type="pres">
      <dgm:prSet presAssocID="{8295FE8A-B4EC-4C75-BC54-C9E04F47D267}" presName="txOne" presStyleLbl="node0" presStyleIdx="0" presStyleCnt="1" custScaleY="61554">
        <dgm:presLayoutVars>
          <dgm:chPref val="3"/>
        </dgm:presLayoutVars>
      </dgm:prSet>
      <dgm:spPr/>
    </dgm:pt>
    <dgm:pt modelId="{8CDF75ED-8733-41B8-8659-7E573BA8D0BC}" type="pres">
      <dgm:prSet presAssocID="{8295FE8A-B4EC-4C75-BC54-C9E04F47D267}" presName="parTransOne" presStyleCnt="0"/>
      <dgm:spPr/>
    </dgm:pt>
    <dgm:pt modelId="{7556032C-BEB4-40B5-8AA5-87C55AC6A7D2}" type="pres">
      <dgm:prSet presAssocID="{8295FE8A-B4EC-4C75-BC54-C9E04F47D267}" presName="horzOne" presStyleCnt="0"/>
      <dgm:spPr/>
    </dgm:pt>
    <dgm:pt modelId="{44A08269-C70D-44FE-AA95-24EEE75A4045}" type="pres">
      <dgm:prSet presAssocID="{7CCA62C0-79DF-49D0-A110-7114852D5197}" presName="vertTwo" presStyleCnt="0"/>
      <dgm:spPr/>
    </dgm:pt>
    <dgm:pt modelId="{EFC137C5-5EA6-4414-ADB0-48F030FEFA44}" type="pres">
      <dgm:prSet presAssocID="{7CCA62C0-79DF-49D0-A110-7114852D5197}" presName="txTwo" presStyleLbl="node2" presStyleIdx="0" presStyleCnt="3" custScaleY="35409">
        <dgm:presLayoutVars>
          <dgm:chPref val="3"/>
        </dgm:presLayoutVars>
      </dgm:prSet>
      <dgm:spPr/>
    </dgm:pt>
    <dgm:pt modelId="{69C0631F-5282-4B50-90E1-7D6E68431AB6}" type="pres">
      <dgm:prSet presAssocID="{7CCA62C0-79DF-49D0-A110-7114852D5197}" presName="parTransTwo" presStyleCnt="0"/>
      <dgm:spPr/>
    </dgm:pt>
    <dgm:pt modelId="{E003F5F3-ED62-4BED-B23C-6BF080AFCE61}" type="pres">
      <dgm:prSet presAssocID="{7CCA62C0-79DF-49D0-A110-7114852D5197}" presName="horzTwo" presStyleCnt="0"/>
      <dgm:spPr/>
    </dgm:pt>
    <dgm:pt modelId="{92603C4B-D2B9-4ED7-A96C-609C8E8E84FD}" type="pres">
      <dgm:prSet presAssocID="{928279C1-C996-401B-89C8-17D83CD0D2CC}" presName="vertThree" presStyleCnt="0"/>
      <dgm:spPr/>
    </dgm:pt>
    <dgm:pt modelId="{22E78669-8200-4884-8E89-6CC731546AA0}" type="pres">
      <dgm:prSet presAssocID="{928279C1-C996-401B-89C8-17D83CD0D2CC}" presName="txThree" presStyleLbl="node3" presStyleIdx="0" presStyleCnt="4" custScaleY="336149" custLinFactNeighborX="840" custLinFactNeighborY="1406">
        <dgm:presLayoutVars>
          <dgm:chPref val="3"/>
        </dgm:presLayoutVars>
      </dgm:prSet>
      <dgm:spPr/>
    </dgm:pt>
    <dgm:pt modelId="{22CC2093-40CA-451F-AD54-1A835129E194}" type="pres">
      <dgm:prSet presAssocID="{928279C1-C996-401B-89C8-17D83CD0D2CC}" presName="horzThree" presStyleCnt="0"/>
      <dgm:spPr/>
    </dgm:pt>
    <dgm:pt modelId="{8D7B1A3C-2B3F-49B2-AADE-183317537920}" type="pres">
      <dgm:prSet presAssocID="{9A52269C-DA66-4091-96C6-23445452ACCE}" presName="sibSpaceThree" presStyleCnt="0"/>
      <dgm:spPr/>
    </dgm:pt>
    <dgm:pt modelId="{3351B916-6EB9-425F-9B5D-E743658375AB}" type="pres">
      <dgm:prSet presAssocID="{00DC58CA-1F0F-46FF-A01F-2A03F522DBC3}" presName="vertThree" presStyleCnt="0"/>
      <dgm:spPr/>
    </dgm:pt>
    <dgm:pt modelId="{81E94A37-1CCE-4EAC-8729-E0F5E5C9FCC1}" type="pres">
      <dgm:prSet presAssocID="{00DC58CA-1F0F-46FF-A01F-2A03F522DBC3}" presName="txThree" presStyleLbl="node3" presStyleIdx="1" presStyleCnt="4" custScaleY="337746">
        <dgm:presLayoutVars>
          <dgm:chPref val="3"/>
        </dgm:presLayoutVars>
      </dgm:prSet>
      <dgm:spPr/>
    </dgm:pt>
    <dgm:pt modelId="{7DD15E01-96E1-4727-B1C5-BE0153162EE6}" type="pres">
      <dgm:prSet presAssocID="{00DC58CA-1F0F-46FF-A01F-2A03F522DBC3}" presName="horzThree" presStyleCnt="0"/>
      <dgm:spPr/>
    </dgm:pt>
    <dgm:pt modelId="{7215861A-15DF-43F8-ADED-7D3A13A5A0CC}" type="pres">
      <dgm:prSet presAssocID="{2A52D07E-D447-4A25-B595-A3E407F49839}" presName="sibSpaceTwo" presStyleCnt="0"/>
      <dgm:spPr/>
    </dgm:pt>
    <dgm:pt modelId="{E26ED995-AC2D-4B7D-93AF-DDD6ECE3B356}" type="pres">
      <dgm:prSet presAssocID="{5072827E-7D13-4FA6-89A6-49CF0A206FD8}" presName="vertTwo" presStyleCnt="0"/>
      <dgm:spPr/>
    </dgm:pt>
    <dgm:pt modelId="{A8EE25EB-372C-4B7B-8BCD-ED4D78A0CC4B}" type="pres">
      <dgm:prSet presAssocID="{5072827E-7D13-4FA6-89A6-49CF0A206FD8}" presName="txTwo" presStyleLbl="node2" presStyleIdx="1" presStyleCnt="3" custScaleY="32645">
        <dgm:presLayoutVars>
          <dgm:chPref val="3"/>
        </dgm:presLayoutVars>
      </dgm:prSet>
      <dgm:spPr/>
    </dgm:pt>
    <dgm:pt modelId="{6B597F0E-EE7A-4864-8CB7-7A79795568E0}" type="pres">
      <dgm:prSet presAssocID="{5072827E-7D13-4FA6-89A6-49CF0A206FD8}" presName="parTransTwo" presStyleCnt="0"/>
      <dgm:spPr/>
    </dgm:pt>
    <dgm:pt modelId="{98ED4C61-CC0D-44BC-BD58-221B38B40CF3}" type="pres">
      <dgm:prSet presAssocID="{5072827E-7D13-4FA6-89A6-49CF0A206FD8}" presName="horzTwo" presStyleCnt="0"/>
      <dgm:spPr/>
    </dgm:pt>
    <dgm:pt modelId="{37D00F17-99CC-4AC1-B5FC-970133ED01EA}" type="pres">
      <dgm:prSet presAssocID="{21C7194D-08F8-4256-B9D3-A869E6EB9062}" presName="vertThree" presStyleCnt="0"/>
      <dgm:spPr/>
    </dgm:pt>
    <dgm:pt modelId="{1465235D-1873-44A8-97BA-0A771502229B}" type="pres">
      <dgm:prSet presAssocID="{21C7194D-08F8-4256-B9D3-A869E6EB9062}" presName="txThree" presStyleLbl="node3" presStyleIdx="2" presStyleCnt="4" custScaleY="339855">
        <dgm:presLayoutVars>
          <dgm:chPref val="3"/>
        </dgm:presLayoutVars>
      </dgm:prSet>
      <dgm:spPr/>
    </dgm:pt>
    <dgm:pt modelId="{F7165167-F737-427F-B9AB-C1E2DEE0E12D}" type="pres">
      <dgm:prSet presAssocID="{21C7194D-08F8-4256-B9D3-A869E6EB9062}" presName="horzThree" presStyleCnt="0"/>
      <dgm:spPr/>
    </dgm:pt>
    <dgm:pt modelId="{CADF706F-E5C5-4798-8732-9DE347F9E35F}" type="pres">
      <dgm:prSet presAssocID="{E08B6BD1-8BFF-4A8F-8F45-A2B3A5CD3E6C}" presName="sibSpaceThree" presStyleCnt="0"/>
      <dgm:spPr/>
    </dgm:pt>
    <dgm:pt modelId="{C5E66A50-7D62-466A-9703-5A3E00AA6CE7}" type="pres">
      <dgm:prSet presAssocID="{D1149559-F1EE-49A6-84A6-4D705DDD86E3}" presName="vertThree" presStyleCnt="0"/>
      <dgm:spPr/>
    </dgm:pt>
    <dgm:pt modelId="{90116F35-2ADB-40AE-8259-B2618FC03712}" type="pres">
      <dgm:prSet presAssocID="{D1149559-F1EE-49A6-84A6-4D705DDD86E3}" presName="txThree" presStyleLbl="node3" presStyleIdx="3" presStyleCnt="4" custScaleY="340670">
        <dgm:presLayoutVars>
          <dgm:chPref val="3"/>
        </dgm:presLayoutVars>
      </dgm:prSet>
      <dgm:spPr/>
    </dgm:pt>
    <dgm:pt modelId="{57A22B7E-7293-48F1-9F80-D858BCA0641C}" type="pres">
      <dgm:prSet presAssocID="{D1149559-F1EE-49A6-84A6-4D705DDD86E3}" presName="horzThree" presStyleCnt="0"/>
      <dgm:spPr/>
    </dgm:pt>
    <dgm:pt modelId="{1CF02C84-BC7B-4EF1-9EB5-FDE77849C806}" type="pres">
      <dgm:prSet presAssocID="{BC7FDB5F-4FEA-478C-882E-B92C7383E6DE}" presName="sibSpaceTwo" presStyleCnt="0"/>
      <dgm:spPr/>
    </dgm:pt>
    <dgm:pt modelId="{669BCF2D-288A-4224-9429-36874CBD750E}" type="pres">
      <dgm:prSet presAssocID="{21A41CA6-E675-43A0-9AD8-151D22C92FAE}" presName="vertTwo" presStyleCnt="0"/>
      <dgm:spPr/>
    </dgm:pt>
    <dgm:pt modelId="{67C8ED99-688C-4E00-BDF3-D4B1CFEBD89A}" type="pres">
      <dgm:prSet presAssocID="{21A41CA6-E675-43A0-9AD8-151D22C92FAE}" presName="txTwo" presStyleLbl="node2" presStyleIdx="2" presStyleCnt="3" custScaleY="381591">
        <dgm:presLayoutVars>
          <dgm:chPref val="3"/>
        </dgm:presLayoutVars>
      </dgm:prSet>
      <dgm:spPr/>
    </dgm:pt>
    <dgm:pt modelId="{0EEEDEB4-DE50-41FC-8996-1CA3E989CF58}" type="pres">
      <dgm:prSet presAssocID="{21A41CA6-E675-43A0-9AD8-151D22C92FAE}" presName="horzTwo" presStyleCnt="0"/>
      <dgm:spPr/>
    </dgm:pt>
  </dgm:ptLst>
  <dgm:cxnLst>
    <dgm:cxn modelId="{1EFE8302-B8DA-4AC4-B25B-68CBDF9DA6ED}" srcId="{8295FE8A-B4EC-4C75-BC54-C9E04F47D267}" destId="{21A41CA6-E675-43A0-9AD8-151D22C92FAE}" srcOrd="2" destOrd="0" parTransId="{8D070C89-AD23-4AB2-A4B6-A143E7D8ECBE}" sibTransId="{902AF155-18AE-41CA-834E-35BB2B372C4C}"/>
    <dgm:cxn modelId="{BE4E8D10-09E2-4E72-8C01-B31207F5D790}" type="presOf" srcId="{5A0FE4B6-6CAA-4903-957B-3E2DC37AEA6E}" destId="{C4518487-EFFF-456E-A42D-7E0EA38914A5}" srcOrd="0" destOrd="0" presId="urn:microsoft.com/office/officeart/2005/8/layout/hierarchy4"/>
    <dgm:cxn modelId="{D4F2D410-3F2F-4E1B-901A-9DBA43AE3C81}" type="presOf" srcId="{8295FE8A-B4EC-4C75-BC54-C9E04F47D267}" destId="{A4667751-325F-4656-BB8B-0BD6C7E2BEE6}" srcOrd="0" destOrd="0" presId="urn:microsoft.com/office/officeart/2005/8/layout/hierarchy4"/>
    <dgm:cxn modelId="{1D1D9D1C-F01F-4D4D-A542-42E26B23D01B}" type="presOf" srcId="{7CCA62C0-79DF-49D0-A110-7114852D5197}" destId="{EFC137C5-5EA6-4414-ADB0-48F030FEFA44}" srcOrd="0" destOrd="0" presId="urn:microsoft.com/office/officeart/2005/8/layout/hierarchy4"/>
    <dgm:cxn modelId="{36C51420-58A3-4969-87F8-BEFC238B6628}" type="presOf" srcId="{D1149559-F1EE-49A6-84A6-4D705DDD86E3}" destId="{90116F35-2ADB-40AE-8259-B2618FC03712}" srcOrd="0" destOrd="0" presId="urn:microsoft.com/office/officeart/2005/8/layout/hierarchy4"/>
    <dgm:cxn modelId="{6F3CA63C-8251-4010-8978-58E92C830CB8}" type="presOf" srcId="{21C7194D-08F8-4256-B9D3-A869E6EB9062}" destId="{1465235D-1873-44A8-97BA-0A771502229B}" srcOrd="0" destOrd="0" presId="urn:microsoft.com/office/officeart/2005/8/layout/hierarchy4"/>
    <dgm:cxn modelId="{AC22A940-4611-4B15-A789-1FE54C8BC61B}" srcId="{5072827E-7D13-4FA6-89A6-49CF0A206FD8}" destId="{21C7194D-08F8-4256-B9D3-A869E6EB9062}" srcOrd="0" destOrd="0" parTransId="{37B61FDA-3271-4E03-A462-80C135C46232}" sibTransId="{E08B6BD1-8BFF-4A8F-8F45-A2B3A5CD3E6C}"/>
    <dgm:cxn modelId="{A954DB57-5371-4F83-9D1B-A636C130F2E9}" srcId="{8295FE8A-B4EC-4C75-BC54-C9E04F47D267}" destId="{7CCA62C0-79DF-49D0-A110-7114852D5197}" srcOrd="0" destOrd="0" parTransId="{B4BF66FE-70CF-4FCF-B7FE-0234AC1E9C13}" sibTransId="{2A52D07E-D447-4A25-B595-A3E407F49839}"/>
    <dgm:cxn modelId="{567E4B7F-6EB9-458F-B663-A2BFF5AA7336}" type="presOf" srcId="{928279C1-C996-401B-89C8-17D83CD0D2CC}" destId="{22E78669-8200-4884-8E89-6CC731546AA0}" srcOrd="0" destOrd="0" presId="urn:microsoft.com/office/officeart/2005/8/layout/hierarchy4"/>
    <dgm:cxn modelId="{C0ED4D85-F65E-4BAC-88F8-B4AD00A2BA3C}" srcId="{7CCA62C0-79DF-49D0-A110-7114852D5197}" destId="{928279C1-C996-401B-89C8-17D83CD0D2CC}" srcOrd="0" destOrd="0" parTransId="{5ACF583E-FAF0-4AE7-864B-6B204A1A03E5}" sibTransId="{9A52269C-DA66-4091-96C6-23445452ACCE}"/>
    <dgm:cxn modelId="{E405509F-CF36-41C7-9B14-6FE59FC1C4FC}" type="presOf" srcId="{5072827E-7D13-4FA6-89A6-49CF0A206FD8}" destId="{A8EE25EB-372C-4B7B-8BCD-ED4D78A0CC4B}" srcOrd="0" destOrd="0" presId="urn:microsoft.com/office/officeart/2005/8/layout/hierarchy4"/>
    <dgm:cxn modelId="{5B83BBAA-9350-4CFF-A909-E79765A06F7E}" type="presOf" srcId="{00DC58CA-1F0F-46FF-A01F-2A03F522DBC3}" destId="{81E94A37-1CCE-4EAC-8729-E0F5E5C9FCC1}" srcOrd="0" destOrd="0" presId="urn:microsoft.com/office/officeart/2005/8/layout/hierarchy4"/>
    <dgm:cxn modelId="{D5EF3CAD-64BA-4F89-844B-18DB364D844A}" srcId="{5072827E-7D13-4FA6-89A6-49CF0A206FD8}" destId="{D1149559-F1EE-49A6-84A6-4D705DDD86E3}" srcOrd="1" destOrd="0" parTransId="{DC010B8B-967B-4A93-83BB-FE6985BCBA10}" sibTransId="{9BD1EAFC-FF44-4DBA-80F7-1B13EE3E2F2A}"/>
    <dgm:cxn modelId="{B62ED8C6-57A0-452A-95FF-4BC099B60565}" srcId="{7CCA62C0-79DF-49D0-A110-7114852D5197}" destId="{00DC58CA-1F0F-46FF-A01F-2A03F522DBC3}" srcOrd="1" destOrd="0" parTransId="{D3343AA1-EF5F-4918-BA3D-0CB13A1B127D}" sibTransId="{80A4CC41-E951-4B4F-B781-082CA8B1FA54}"/>
    <dgm:cxn modelId="{FFAB78C8-27B2-43AC-8020-397709E8B1E2}" type="presOf" srcId="{21A41CA6-E675-43A0-9AD8-151D22C92FAE}" destId="{67C8ED99-688C-4E00-BDF3-D4B1CFEBD89A}" srcOrd="0" destOrd="0" presId="urn:microsoft.com/office/officeart/2005/8/layout/hierarchy4"/>
    <dgm:cxn modelId="{71FBEFE6-FBB4-4D86-8767-8A35D0FEC4E0}" srcId="{8295FE8A-B4EC-4C75-BC54-C9E04F47D267}" destId="{5072827E-7D13-4FA6-89A6-49CF0A206FD8}" srcOrd="1" destOrd="0" parTransId="{76389171-310F-4A24-96FA-966BD3E0F160}" sibTransId="{BC7FDB5F-4FEA-478C-882E-B92C7383E6DE}"/>
    <dgm:cxn modelId="{6ED643ED-B527-4976-9E00-1865E9D49B28}" srcId="{5A0FE4B6-6CAA-4903-957B-3E2DC37AEA6E}" destId="{8295FE8A-B4EC-4C75-BC54-C9E04F47D267}" srcOrd="0" destOrd="0" parTransId="{BCE22C8A-230B-40FC-9B8D-660E4178BDD2}" sibTransId="{36D99C99-A01C-447D-A6E3-E60D472A0D90}"/>
    <dgm:cxn modelId="{0995FC00-DF4A-4A2C-9D62-BD6465F3D763}" type="presParOf" srcId="{C4518487-EFFF-456E-A42D-7E0EA38914A5}" destId="{64ABB0D3-03FA-4E35-9B7F-78250707817E}" srcOrd="0" destOrd="0" presId="urn:microsoft.com/office/officeart/2005/8/layout/hierarchy4"/>
    <dgm:cxn modelId="{A92E3BC3-EFF6-4B84-9397-D1B2BF3E89B5}" type="presParOf" srcId="{64ABB0D3-03FA-4E35-9B7F-78250707817E}" destId="{A4667751-325F-4656-BB8B-0BD6C7E2BEE6}" srcOrd="0" destOrd="0" presId="urn:microsoft.com/office/officeart/2005/8/layout/hierarchy4"/>
    <dgm:cxn modelId="{49AFE4A2-5BD5-4839-87F0-0CB1D0C7B801}" type="presParOf" srcId="{64ABB0D3-03FA-4E35-9B7F-78250707817E}" destId="{8CDF75ED-8733-41B8-8659-7E573BA8D0BC}" srcOrd="1" destOrd="0" presId="urn:microsoft.com/office/officeart/2005/8/layout/hierarchy4"/>
    <dgm:cxn modelId="{56E88BD2-ACD6-414C-8DB2-D2DEAAEC5E97}" type="presParOf" srcId="{64ABB0D3-03FA-4E35-9B7F-78250707817E}" destId="{7556032C-BEB4-40B5-8AA5-87C55AC6A7D2}" srcOrd="2" destOrd="0" presId="urn:microsoft.com/office/officeart/2005/8/layout/hierarchy4"/>
    <dgm:cxn modelId="{553BCE93-04BC-4507-88C0-7D9079A7ABC5}" type="presParOf" srcId="{7556032C-BEB4-40B5-8AA5-87C55AC6A7D2}" destId="{44A08269-C70D-44FE-AA95-24EEE75A4045}" srcOrd="0" destOrd="0" presId="urn:microsoft.com/office/officeart/2005/8/layout/hierarchy4"/>
    <dgm:cxn modelId="{23970ACE-E038-45B7-A5EA-4CB415BE9BA7}" type="presParOf" srcId="{44A08269-C70D-44FE-AA95-24EEE75A4045}" destId="{EFC137C5-5EA6-4414-ADB0-48F030FEFA44}" srcOrd="0" destOrd="0" presId="urn:microsoft.com/office/officeart/2005/8/layout/hierarchy4"/>
    <dgm:cxn modelId="{9615277C-8DD0-4EB8-BCAD-7B4C0B00764F}" type="presParOf" srcId="{44A08269-C70D-44FE-AA95-24EEE75A4045}" destId="{69C0631F-5282-4B50-90E1-7D6E68431AB6}" srcOrd="1" destOrd="0" presId="urn:microsoft.com/office/officeart/2005/8/layout/hierarchy4"/>
    <dgm:cxn modelId="{B7FFE9DC-6860-42C6-9B82-3A0126D5B264}" type="presParOf" srcId="{44A08269-C70D-44FE-AA95-24EEE75A4045}" destId="{E003F5F3-ED62-4BED-B23C-6BF080AFCE61}" srcOrd="2" destOrd="0" presId="urn:microsoft.com/office/officeart/2005/8/layout/hierarchy4"/>
    <dgm:cxn modelId="{84973D1E-7337-412F-82B7-0A3274D98D4E}" type="presParOf" srcId="{E003F5F3-ED62-4BED-B23C-6BF080AFCE61}" destId="{92603C4B-D2B9-4ED7-A96C-609C8E8E84FD}" srcOrd="0" destOrd="0" presId="urn:microsoft.com/office/officeart/2005/8/layout/hierarchy4"/>
    <dgm:cxn modelId="{1B8B7CB3-6C1C-41A8-A4F1-E7EAD5233C83}" type="presParOf" srcId="{92603C4B-D2B9-4ED7-A96C-609C8E8E84FD}" destId="{22E78669-8200-4884-8E89-6CC731546AA0}" srcOrd="0" destOrd="0" presId="urn:microsoft.com/office/officeart/2005/8/layout/hierarchy4"/>
    <dgm:cxn modelId="{E3A7B6E2-2575-4A54-B354-6CAAE159F60C}" type="presParOf" srcId="{92603C4B-D2B9-4ED7-A96C-609C8E8E84FD}" destId="{22CC2093-40CA-451F-AD54-1A835129E194}" srcOrd="1" destOrd="0" presId="urn:microsoft.com/office/officeart/2005/8/layout/hierarchy4"/>
    <dgm:cxn modelId="{F431B8F2-9117-463F-A6B3-D592539DD8D7}" type="presParOf" srcId="{E003F5F3-ED62-4BED-B23C-6BF080AFCE61}" destId="{8D7B1A3C-2B3F-49B2-AADE-183317537920}" srcOrd="1" destOrd="0" presId="urn:microsoft.com/office/officeart/2005/8/layout/hierarchy4"/>
    <dgm:cxn modelId="{8198F524-92FD-4D70-BC44-653D998589D9}" type="presParOf" srcId="{E003F5F3-ED62-4BED-B23C-6BF080AFCE61}" destId="{3351B916-6EB9-425F-9B5D-E743658375AB}" srcOrd="2" destOrd="0" presId="urn:microsoft.com/office/officeart/2005/8/layout/hierarchy4"/>
    <dgm:cxn modelId="{2BB6CC02-7E37-4272-B1EB-0D6383EA9CE1}" type="presParOf" srcId="{3351B916-6EB9-425F-9B5D-E743658375AB}" destId="{81E94A37-1CCE-4EAC-8729-E0F5E5C9FCC1}" srcOrd="0" destOrd="0" presId="urn:microsoft.com/office/officeart/2005/8/layout/hierarchy4"/>
    <dgm:cxn modelId="{C39C5F91-FD53-42B0-B0C0-4BCC9D2438DE}" type="presParOf" srcId="{3351B916-6EB9-425F-9B5D-E743658375AB}" destId="{7DD15E01-96E1-4727-B1C5-BE0153162EE6}" srcOrd="1" destOrd="0" presId="urn:microsoft.com/office/officeart/2005/8/layout/hierarchy4"/>
    <dgm:cxn modelId="{BC406B6F-40CB-4CC2-B6EB-0B1B80678EA3}" type="presParOf" srcId="{7556032C-BEB4-40B5-8AA5-87C55AC6A7D2}" destId="{7215861A-15DF-43F8-ADED-7D3A13A5A0CC}" srcOrd="1" destOrd="0" presId="urn:microsoft.com/office/officeart/2005/8/layout/hierarchy4"/>
    <dgm:cxn modelId="{3F7F6B1E-2832-4BB0-A75F-98827DE820D2}" type="presParOf" srcId="{7556032C-BEB4-40B5-8AA5-87C55AC6A7D2}" destId="{E26ED995-AC2D-4B7D-93AF-DDD6ECE3B356}" srcOrd="2" destOrd="0" presId="urn:microsoft.com/office/officeart/2005/8/layout/hierarchy4"/>
    <dgm:cxn modelId="{958759B1-8382-46E4-ABF7-E93CCB7E7E73}" type="presParOf" srcId="{E26ED995-AC2D-4B7D-93AF-DDD6ECE3B356}" destId="{A8EE25EB-372C-4B7B-8BCD-ED4D78A0CC4B}" srcOrd="0" destOrd="0" presId="urn:microsoft.com/office/officeart/2005/8/layout/hierarchy4"/>
    <dgm:cxn modelId="{E89D3245-1669-4D31-928B-F46315851BE8}" type="presParOf" srcId="{E26ED995-AC2D-4B7D-93AF-DDD6ECE3B356}" destId="{6B597F0E-EE7A-4864-8CB7-7A79795568E0}" srcOrd="1" destOrd="0" presId="urn:microsoft.com/office/officeart/2005/8/layout/hierarchy4"/>
    <dgm:cxn modelId="{9D5D1981-F9A8-42BE-BC75-430A0278877B}" type="presParOf" srcId="{E26ED995-AC2D-4B7D-93AF-DDD6ECE3B356}" destId="{98ED4C61-CC0D-44BC-BD58-221B38B40CF3}" srcOrd="2" destOrd="0" presId="urn:microsoft.com/office/officeart/2005/8/layout/hierarchy4"/>
    <dgm:cxn modelId="{E6D35367-767C-4FDA-9729-171AACE9EF3F}" type="presParOf" srcId="{98ED4C61-CC0D-44BC-BD58-221B38B40CF3}" destId="{37D00F17-99CC-4AC1-B5FC-970133ED01EA}" srcOrd="0" destOrd="0" presId="urn:microsoft.com/office/officeart/2005/8/layout/hierarchy4"/>
    <dgm:cxn modelId="{9B0600A1-BAC1-47BD-B7AB-3414D375A48A}" type="presParOf" srcId="{37D00F17-99CC-4AC1-B5FC-970133ED01EA}" destId="{1465235D-1873-44A8-97BA-0A771502229B}" srcOrd="0" destOrd="0" presId="urn:microsoft.com/office/officeart/2005/8/layout/hierarchy4"/>
    <dgm:cxn modelId="{77F4DE03-2B47-45CF-8642-6DC28C0AF021}" type="presParOf" srcId="{37D00F17-99CC-4AC1-B5FC-970133ED01EA}" destId="{F7165167-F737-427F-B9AB-C1E2DEE0E12D}" srcOrd="1" destOrd="0" presId="urn:microsoft.com/office/officeart/2005/8/layout/hierarchy4"/>
    <dgm:cxn modelId="{BCA9C2B8-8CFB-4F71-977E-3136F0C70C55}" type="presParOf" srcId="{98ED4C61-CC0D-44BC-BD58-221B38B40CF3}" destId="{CADF706F-E5C5-4798-8732-9DE347F9E35F}" srcOrd="1" destOrd="0" presId="urn:microsoft.com/office/officeart/2005/8/layout/hierarchy4"/>
    <dgm:cxn modelId="{1B87DB9F-CE44-437C-B3EE-9B47884EF54B}" type="presParOf" srcId="{98ED4C61-CC0D-44BC-BD58-221B38B40CF3}" destId="{C5E66A50-7D62-466A-9703-5A3E00AA6CE7}" srcOrd="2" destOrd="0" presId="urn:microsoft.com/office/officeart/2005/8/layout/hierarchy4"/>
    <dgm:cxn modelId="{730E40EF-A14B-4C2D-92CF-8E89312E09C1}" type="presParOf" srcId="{C5E66A50-7D62-466A-9703-5A3E00AA6CE7}" destId="{90116F35-2ADB-40AE-8259-B2618FC03712}" srcOrd="0" destOrd="0" presId="urn:microsoft.com/office/officeart/2005/8/layout/hierarchy4"/>
    <dgm:cxn modelId="{E2D84F73-D143-4738-8DAF-6AEDA6102FF0}" type="presParOf" srcId="{C5E66A50-7D62-466A-9703-5A3E00AA6CE7}" destId="{57A22B7E-7293-48F1-9F80-D858BCA0641C}" srcOrd="1" destOrd="0" presId="urn:microsoft.com/office/officeart/2005/8/layout/hierarchy4"/>
    <dgm:cxn modelId="{5C4F1288-BBEF-497F-819F-6041CDB3DD97}" type="presParOf" srcId="{7556032C-BEB4-40B5-8AA5-87C55AC6A7D2}" destId="{1CF02C84-BC7B-4EF1-9EB5-FDE77849C806}" srcOrd="3" destOrd="0" presId="urn:microsoft.com/office/officeart/2005/8/layout/hierarchy4"/>
    <dgm:cxn modelId="{3E14C412-97D1-412E-BE49-8F601ED810C9}" type="presParOf" srcId="{7556032C-BEB4-40B5-8AA5-87C55AC6A7D2}" destId="{669BCF2D-288A-4224-9429-36874CBD750E}" srcOrd="4" destOrd="0" presId="urn:microsoft.com/office/officeart/2005/8/layout/hierarchy4"/>
    <dgm:cxn modelId="{C34A6380-9548-43D3-B32C-7D7BC1C8C5EB}" type="presParOf" srcId="{669BCF2D-288A-4224-9429-36874CBD750E}" destId="{67C8ED99-688C-4E00-BDF3-D4B1CFEBD89A}" srcOrd="0" destOrd="0" presId="urn:microsoft.com/office/officeart/2005/8/layout/hierarchy4"/>
    <dgm:cxn modelId="{E9A535C9-3049-4FFB-A2C0-6CDB596A6F2B}" type="presParOf" srcId="{669BCF2D-288A-4224-9429-36874CBD750E}" destId="{0EEEDEB4-DE50-41FC-8996-1CA3E989CF58}"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4FCCADC-B51F-47EE-810B-17EAF1F4FE55}" type="doc">
      <dgm:prSet loTypeId="urn:microsoft.com/office/officeart/2005/8/layout/orgChart1" loCatId="hierarchy" qsTypeId="urn:microsoft.com/office/officeart/2005/8/quickstyle/3d1" qsCatId="3D" csTypeId="urn:microsoft.com/office/officeart/2005/8/colors/colorful1#6" csCatId="colorful" phldr="1"/>
      <dgm:spPr/>
      <dgm:t>
        <a:bodyPr/>
        <a:lstStyle/>
        <a:p>
          <a:endParaRPr lang="en-US"/>
        </a:p>
      </dgm:t>
    </dgm:pt>
    <dgm:pt modelId="{3101D2E6-2199-47AD-9203-B288800E3993}">
      <dgm:prSet phldrT="[Text]"/>
      <dgm:spPr/>
      <dgm:t>
        <a:bodyPr/>
        <a:lstStyle/>
        <a:p>
          <a:r>
            <a:rPr lang="en-US" baseline="0" dirty="0"/>
            <a:t>3B. Land</a:t>
          </a:r>
        </a:p>
      </dgm:t>
    </dgm:pt>
    <dgm:pt modelId="{FCD13E11-5ABA-4F7F-ADF8-DE77AB721E36}" type="parTrans" cxnId="{A80E6F8C-0AA7-40AC-9B63-B2979F805726}">
      <dgm:prSet/>
      <dgm:spPr/>
      <dgm:t>
        <a:bodyPr/>
        <a:lstStyle/>
        <a:p>
          <a:endParaRPr lang="en-US"/>
        </a:p>
      </dgm:t>
    </dgm:pt>
    <dgm:pt modelId="{D445EEB8-0A6D-469F-AEB2-176FCF2A9CD0}" type="sibTrans" cxnId="{A80E6F8C-0AA7-40AC-9B63-B2979F805726}">
      <dgm:prSet/>
      <dgm:spPr/>
      <dgm:t>
        <a:bodyPr/>
        <a:lstStyle/>
        <a:p>
          <a:endParaRPr lang="en-US"/>
        </a:p>
      </dgm:t>
    </dgm:pt>
    <dgm:pt modelId="{E9E161D5-B025-4069-AC5D-0E7F6514B2B2}">
      <dgm:prSet phldrT="[Text]"/>
      <dgm:spPr/>
      <dgm:t>
        <a:bodyPr/>
        <a:lstStyle/>
        <a:p>
          <a:r>
            <a:rPr lang="en-US" dirty="0"/>
            <a:t>WL</a:t>
          </a:r>
        </a:p>
      </dgm:t>
    </dgm:pt>
    <dgm:pt modelId="{B19468A9-0A8D-4FC9-B70A-20A5A6E7A543}" type="parTrans" cxnId="{2675E1B5-1FF4-43FB-997F-030D96F0E6F6}">
      <dgm:prSet/>
      <dgm:spPr/>
      <dgm:t>
        <a:bodyPr/>
        <a:lstStyle/>
        <a:p>
          <a:endParaRPr lang="en-US"/>
        </a:p>
      </dgm:t>
    </dgm:pt>
    <dgm:pt modelId="{FB3A24CD-588B-45EF-A7EA-824255330D19}" type="sibTrans" cxnId="{2675E1B5-1FF4-43FB-997F-030D96F0E6F6}">
      <dgm:prSet/>
      <dgm:spPr/>
      <dgm:t>
        <a:bodyPr/>
        <a:lstStyle/>
        <a:p>
          <a:endParaRPr lang="en-US"/>
        </a:p>
      </dgm:t>
    </dgm:pt>
    <dgm:pt modelId="{9FF24345-DCA5-4908-A7A3-20248D678B88}">
      <dgm:prSet/>
      <dgm:spPr/>
      <dgm:t>
        <a:bodyPr/>
        <a:lstStyle/>
        <a:p>
          <a:r>
            <a:rPr lang="en-US" dirty="0"/>
            <a:t>OL</a:t>
          </a:r>
        </a:p>
      </dgm:t>
    </dgm:pt>
    <dgm:pt modelId="{F6E782C1-24EC-4EC1-B967-E49D3B600C1C}" type="parTrans" cxnId="{333DDA9A-418E-4AF7-995D-064EF964A04D}">
      <dgm:prSet/>
      <dgm:spPr/>
      <dgm:t>
        <a:bodyPr/>
        <a:lstStyle/>
        <a:p>
          <a:endParaRPr lang="en-US"/>
        </a:p>
      </dgm:t>
    </dgm:pt>
    <dgm:pt modelId="{60D971A1-D2B3-47FA-9A02-9CEDB440699D}" type="sibTrans" cxnId="{333DDA9A-418E-4AF7-995D-064EF964A04D}">
      <dgm:prSet/>
      <dgm:spPr/>
      <dgm:t>
        <a:bodyPr/>
        <a:lstStyle/>
        <a:p>
          <a:endParaRPr lang="en-US"/>
        </a:p>
      </dgm:t>
    </dgm:pt>
    <dgm:pt modelId="{02DE8996-4F85-46F5-BF78-88EFA1908539}">
      <dgm:prSet/>
      <dgm:spPr/>
      <dgm:t>
        <a:bodyPr/>
        <a:lstStyle/>
        <a:p>
          <a:r>
            <a:rPr lang="en-US" dirty="0"/>
            <a:t>FL</a:t>
          </a:r>
        </a:p>
      </dgm:t>
    </dgm:pt>
    <dgm:pt modelId="{321CF085-13C5-4F97-815A-BBD8D575BFDC}" type="parTrans" cxnId="{18203208-DD57-4F2D-AFE0-80AC99DE302C}">
      <dgm:prSet/>
      <dgm:spPr/>
      <dgm:t>
        <a:bodyPr/>
        <a:lstStyle/>
        <a:p>
          <a:endParaRPr lang="en-US"/>
        </a:p>
      </dgm:t>
    </dgm:pt>
    <dgm:pt modelId="{86851C64-6078-4AEB-9B8B-00B3167E019E}" type="sibTrans" cxnId="{18203208-DD57-4F2D-AFE0-80AC99DE302C}">
      <dgm:prSet/>
      <dgm:spPr/>
      <dgm:t>
        <a:bodyPr/>
        <a:lstStyle/>
        <a:p>
          <a:endParaRPr lang="en-US"/>
        </a:p>
      </dgm:t>
    </dgm:pt>
    <dgm:pt modelId="{D64BFF13-B876-4567-A3EA-714E699BF63F}">
      <dgm:prSet/>
      <dgm:spPr/>
      <dgm:t>
        <a:bodyPr/>
        <a:lstStyle/>
        <a:p>
          <a:r>
            <a:rPr lang="en-US" baseline="0"/>
            <a:t>CL</a:t>
          </a:r>
          <a:endParaRPr lang="en-US" baseline="0" dirty="0"/>
        </a:p>
      </dgm:t>
    </dgm:pt>
    <dgm:pt modelId="{DA39732D-D9F4-4653-8A43-58B78DA026EC}" type="parTrans" cxnId="{B33310FB-BF84-4227-BA8D-C24D9F0AC6E2}">
      <dgm:prSet/>
      <dgm:spPr/>
      <dgm:t>
        <a:bodyPr/>
        <a:lstStyle/>
        <a:p>
          <a:endParaRPr lang="en-US"/>
        </a:p>
      </dgm:t>
    </dgm:pt>
    <dgm:pt modelId="{518B7F3B-121F-442A-ACDC-CBE1221A7BC9}" type="sibTrans" cxnId="{B33310FB-BF84-4227-BA8D-C24D9F0AC6E2}">
      <dgm:prSet/>
      <dgm:spPr/>
      <dgm:t>
        <a:bodyPr/>
        <a:lstStyle/>
        <a:p>
          <a:endParaRPr lang="en-US"/>
        </a:p>
      </dgm:t>
    </dgm:pt>
    <dgm:pt modelId="{6DC8B728-7357-488B-921C-082132F97401}">
      <dgm:prSet/>
      <dgm:spPr/>
      <dgm:t>
        <a:bodyPr/>
        <a:lstStyle/>
        <a:p>
          <a:r>
            <a:rPr lang="en-US" dirty="0"/>
            <a:t>GL</a:t>
          </a:r>
        </a:p>
      </dgm:t>
    </dgm:pt>
    <dgm:pt modelId="{9AEA4DBE-28DF-4C5C-BCB0-5ABB2C756EAA}" type="parTrans" cxnId="{AA237574-4FB8-46EC-B51A-8DF4F8E4AD34}">
      <dgm:prSet/>
      <dgm:spPr/>
      <dgm:t>
        <a:bodyPr/>
        <a:lstStyle/>
        <a:p>
          <a:endParaRPr lang="en-US"/>
        </a:p>
      </dgm:t>
    </dgm:pt>
    <dgm:pt modelId="{A3E9078B-8F2A-4CB8-9565-A5013F0B432B}" type="sibTrans" cxnId="{AA237574-4FB8-46EC-B51A-8DF4F8E4AD34}">
      <dgm:prSet/>
      <dgm:spPr/>
      <dgm:t>
        <a:bodyPr/>
        <a:lstStyle/>
        <a:p>
          <a:endParaRPr lang="en-US"/>
        </a:p>
      </dgm:t>
    </dgm:pt>
    <dgm:pt modelId="{C0B9EFC5-1D79-4335-ADA0-AD96F968D571}">
      <dgm:prSet/>
      <dgm:spPr/>
      <dgm:t>
        <a:bodyPr/>
        <a:lstStyle/>
        <a:p>
          <a:r>
            <a:rPr lang="en-US" dirty="0"/>
            <a:t>SL</a:t>
          </a:r>
        </a:p>
      </dgm:t>
    </dgm:pt>
    <dgm:pt modelId="{5400146A-9537-4D95-8C26-25F95B1A8709}" type="parTrans" cxnId="{82BD6337-E0E6-44C9-97D4-C43682171140}">
      <dgm:prSet/>
      <dgm:spPr/>
      <dgm:t>
        <a:bodyPr/>
        <a:lstStyle/>
        <a:p>
          <a:endParaRPr lang="en-US"/>
        </a:p>
      </dgm:t>
    </dgm:pt>
    <dgm:pt modelId="{5E320EF8-0B24-400C-944C-DD9222FD0DCB}" type="sibTrans" cxnId="{82BD6337-E0E6-44C9-97D4-C43682171140}">
      <dgm:prSet/>
      <dgm:spPr/>
      <dgm:t>
        <a:bodyPr/>
        <a:lstStyle/>
        <a:p>
          <a:endParaRPr lang="en-US"/>
        </a:p>
      </dgm:t>
    </dgm:pt>
    <dgm:pt modelId="{197818E7-6F0A-4AFA-AF78-044010E3F8F7}">
      <dgm:prSet/>
      <dgm:spPr/>
      <dgm:t>
        <a:bodyPr/>
        <a:lstStyle/>
        <a:p>
          <a:r>
            <a:rPr lang="en-US" dirty="0"/>
            <a:t>FL-FL</a:t>
          </a:r>
        </a:p>
      </dgm:t>
    </dgm:pt>
    <dgm:pt modelId="{359F9C80-7E7C-4C61-B3B6-E1649DAE7EFF}" type="parTrans" cxnId="{1979562E-1817-450B-A34C-D3A14E786CA2}">
      <dgm:prSet/>
      <dgm:spPr/>
      <dgm:t>
        <a:bodyPr/>
        <a:lstStyle/>
        <a:p>
          <a:endParaRPr lang="en-US"/>
        </a:p>
      </dgm:t>
    </dgm:pt>
    <dgm:pt modelId="{AC9F90CB-B074-41BE-9AB1-51495CEF1922}" type="sibTrans" cxnId="{1979562E-1817-450B-A34C-D3A14E786CA2}">
      <dgm:prSet/>
      <dgm:spPr/>
      <dgm:t>
        <a:bodyPr/>
        <a:lstStyle/>
        <a:p>
          <a:endParaRPr lang="en-US"/>
        </a:p>
      </dgm:t>
    </dgm:pt>
    <dgm:pt modelId="{2CBA39C4-836E-41C5-BF5B-ECD9A2BD00B3}">
      <dgm:prSet/>
      <dgm:spPr/>
      <dgm:t>
        <a:bodyPr/>
        <a:lstStyle/>
        <a:p>
          <a:r>
            <a:rPr lang="en-US" dirty="0"/>
            <a:t>L-FL</a:t>
          </a:r>
        </a:p>
      </dgm:t>
    </dgm:pt>
    <dgm:pt modelId="{7EF8A8CF-19CA-4109-9F04-ED4D5917211F}" type="parTrans" cxnId="{F1464288-8962-4B68-A64A-C4DE50B00D4E}">
      <dgm:prSet/>
      <dgm:spPr/>
      <dgm:t>
        <a:bodyPr/>
        <a:lstStyle/>
        <a:p>
          <a:endParaRPr lang="en-US"/>
        </a:p>
      </dgm:t>
    </dgm:pt>
    <dgm:pt modelId="{B431411C-A353-452C-A00B-B5FE982DEF93}" type="sibTrans" cxnId="{F1464288-8962-4B68-A64A-C4DE50B00D4E}">
      <dgm:prSet/>
      <dgm:spPr/>
      <dgm:t>
        <a:bodyPr/>
        <a:lstStyle/>
        <a:p>
          <a:endParaRPr lang="en-US"/>
        </a:p>
      </dgm:t>
    </dgm:pt>
    <dgm:pt modelId="{23F2408E-14D9-4BCA-9215-622E78250F98}">
      <dgm:prSet/>
      <dgm:spPr/>
      <dgm:t>
        <a:bodyPr/>
        <a:lstStyle/>
        <a:p>
          <a:r>
            <a:rPr lang="en-US" dirty="0"/>
            <a:t>Biomass</a:t>
          </a:r>
        </a:p>
      </dgm:t>
    </dgm:pt>
    <dgm:pt modelId="{570E499B-F894-45AE-B52B-5139F0ED5A75}" type="parTrans" cxnId="{E167F056-8155-4BDE-9130-6422C780263B}">
      <dgm:prSet/>
      <dgm:spPr/>
      <dgm:t>
        <a:bodyPr/>
        <a:lstStyle/>
        <a:p>
          <a:endParaRPr lang="en-US"/>
        </a:p>
      </dgm:t>
    </dgm:pt>
    <dgm:pt modelId="{08394589-4910-486F-9DC7-04AB558AC64B}" type="sibTrans" cxnId="{E167F056-8155-4BDE-9130-6422C780263B}">
      <dgm:prSet/>
      <dgm:spPr/>
      <dgm:t>
        <a:bodyPr/>
        <a:lstStyle/>
        <a:p>
          <a:endParaRPr lang="en-US"/>
        </a:p>
      </dgm:t>
    </dgm:pt>
    <dgm:pt modelId="{E5FA6D08-DD55-404B-BC2B-4A9326EFBC29}">
      <dgm:prSet/>
      <dgm:spPr/>
      <dgm:t>
        <a:bodyPr/>
        <a:lstStyle/>
        <a:p>
          <a:r>
            <a:rPr lang="en-US" dirty="0"/>
            <a:t>Soils</a:t>
          </a:r>
        </a:p>
      </dgm:t>
    </dgm:pt>
    <dgm:pt modelId="{1375FA0F-B10D-4724-B7A6-DFD0F79FB3AC}" type="parTrans" cxnId="{C952DD45-ECB2-4122-A82C-17F5719F9116}">
      <dgm:prSet/>
      <dgm:spPr/>
      <dgm:t>
        <a:bodyPr/>
        <a:lstStyle/>
        <a:p>
          <a:endParaRPr lang="en-US"/>
        </a:p>
      </dgm:t>
    </dgm:pt>
    <dgm:pt modelId="{9F8558E5-7126-4E77-8186-EA99A279C37A}" type="sibTrans" cxnId="{C952DD45-ECB2-4122-A82C-17F5719F9116}">
      <dgm:prSet/>
      <dgm:spPr/>
      <dgm:t>
        <a:bodyPr/>
        <a:lstStyle/>
        <a:p>
          <a:endParaRPr lang="en-US"/>
        </a:p>
      </dgm:t>
    </dgm:pt>
    <dgm:pt modelId="{D0182362-1CD2-45B4-A7B1-732CB735E2FB}">
      <dgm:prSet/>
      <dgm:spPr/>
      <dgm:t>
        <a:bodyPr/>
        <a:lstStyle/>
        <a:p>
          <a:r>
            <a:rPr lang="en-GB" dirty="0"/>
            <a:t>DOM</a:t>
          </a:r>
        </a:p>
      </dgm:t>
    </dgm:pt>
    <dgm:pt modelId="{005DD2D5-E7CC-42C2-B0E2-177EDE3D7DA0}" type="parTrans" cxnId="{84B28FDD-C991-4E54-A1F0-B8930ACB21DD}">
      <dgm:prSet/>
      <dgm:spPr/>
      <dgm:t>
        <a:bodyPr/>
        <a:lstStyle/>
        <a:p>
          <a:endParaRPr lang="en-GB"/>
        </a:p>
      </dgm:t>
    </dgm:pt>
    <dgm:pt modelId="{DF57B09C-EC86-4E06-AC88-FB66E9070F25}" type="sibTrans" cxnId="{84B28FDD-C991-4E54-A1F0-B8930ACB21DD}">
      <dgm:prSet/>
      <dgm:spPr/>
      <dgm:t>
        <a:bodyPr/>
        <a:lstStyle/>
        <a:p>
          <a:endParaRPr lang="en-GB"/>
        </a:p>
      </dgm:t>
    </dgm:pt>
    <dgm:pt modelId="{F35E88C1-69F4-47BE-A7E4-39C5883F84EE}" type="pres">
      <dgm:prSet presAssocID="{44FCCADC-B51F-47EE-810B-17EAF1F4FE55}" presName="hierChild1" presStyleCnt="0">
        <dgm:presLayoutVars>
          <dgm:orgChart val="1"/>
          <dgm:chPref val="1"/>
          <dgm:dir/>
          <dgm:animOne val="branch"/>
          <dgm:animLvl val="lvl"/>
          <dgm:resizeHandles/>
        </dgm:presLayoutVars>
      </dgm:prSet>
      <dgm:spPr/>
    </dgm:pt>
    <dgm:pt modelId="{420C68EF-EA2F-4C4E-9F01-56AC0939469A}" type="pres">
      <dgm:prSet presAssocID="{3101D2E6-2199-47AD-9203-B288800E3993}" presName="hierRoot1" presStyleCnt="0">
        <dgm:presLayoutVars>
          <dgm:hierBranch val="init"/>
        </dgm:presLayoutVars>
      </dgm:prSet>
      <dgm:spPr/>
    </dgm:pt>
    <dgm:pt modelId="{6E463E27-91CA-4DD7-9C56-75595AB6410A}" type="pres">
      <dgm:prSet presAssocID="{3101D2E6-2199-47AD-9203-B288800E3993}" presName="rootComposite1" presStyleCnt="0"/>
      <dgm:spPr/>
    </dgm:pt>
    <dgm:pt modelId="{468C2A84-CDF5-4A3D-AFF6-D742B2AE2BA8}" type="pres">
      <dgm:prSet presAssocID="{3101D2E6-2199-47AD-9203-B288800E3993}" presName="rootText1" presStyleLbl="node0" presStyleIdx="0" presStyleCnt="1">
        <dgm:presLayoutVars>
          <dgm:chPref val="3"/>
        </dgm:presLayoutVars>
      </dgm:prSet>
      <dgm:spPr/>
    </dgm:pt>
    <dgm:pt modelId="{3BFF083B-69CD-4DB8-976A-75DE9E87C42C}" type="pres">
      <dgm:prSet presAssocID="{3101D2E6-2199-47AD-9203-B288800E3993}" presName="rootConnector1" presStyleLbl="node1" presStyleIdx="0" presStyleCnt="0"/>
      <dgm:spPr/>
    </dgm:pt>
    <dgm:pt modelId="{8A6A2435-A6E1-44D5-BA44-99A6AC0F51CB}" type="pres">
      <dgm:prSet presAssocID="{3101D2E6-2199-47AD-9203-B288800E3993}" presName="hierChild2" presStyleCnt="0"/>
      <dgm:spPr/>
    </dgm:pt>
    <dgm:pt modelId="{4D2C4234-EEA6-4EE4-9B4B-FF97E7596CA7}" type="pres">
      <dgm:prSet presAssocID="{321CF085-13C5-4F97-815A-BBD8D575BFDC}" presName="Name37" presStyleLbl="parChTrans1D2" presStyleIdx="0" presStyleCnt="6"/>
      <dgm:spPr/>
    </dgm:pt>
    <dgm:pt modelId="{C05395DE-735E-4343-8422-30AD6F9A6FE8}" type="pres">
      <dgm:prSet presAssocID="{02DE8996-4F85-46F5-BF78-88EFA1908539}" presName="hierRoot2" presStyleCnt="0">
        <dgm:presLayoutVars>
          <dgm:hierBranch val="init"/>
        </dgm:presLayoutVars>
      </dgm:prSet>
      <dgm:spPr/>
    </dgm:pt>
    <dgm:pt modelId="{6419FB28-9F75-4259-8282-FCD81BD4C16B}" type="pres">
      <dgm:prSet presAssocID="{02DE8996-4F85-46F5-BF78-88EFA1908539}" presName="rootComposite" presStyleCnt="0"/>
      <dgm:spPr/>
    </dgm:pt>
    <dgm:pt modelId="{E170D500-565A-4D68-BA33-8EEB089FD270}" type="pres">
      <dgm:prSet presAssocID="{02DE8996-4F85-46F5-BF78-88EFA1908539}" presName="rootText" presStyleLbl="node2" presStyleIdx="0" presStyleCnt="6">
        <dgm:presLayoutVars>
          <dgm:chPref val="3"/>
        </dgm:presLayoutVars>
      </dgm:prSet>
      <dgm:spPr/>
    </dgm:pt>
    <dgm:pt modelId="{423CB78D-1CBC-4E89-A17C-3AF64AC792FD}" type="pres">
      <dgm:prSet presAssocID="{02DE8996-4F85-46F5-BF78-88EFA1908539}" presName="rootConnector" presStyleLbl="node2" presStyleIdx="0" presStyleCnt="6"/>
      <dgm:spPr/>
    </dgm:pt>
    <dgm:pt modelId="{90DF27F4-6CF7-4513-A058-2B456BF167D7}" type="pres">
      <dgm:prSet presAssocID="{02DE8996-4F85-46F5-BF78-88EFA1908539}" presName="hierChild4" presStyleCnt="0"/>
      <dgm:spPr/>
    </dgm:pt>
    <dgm:pt modelId="{DBAF9218-50A6-41F9-9703-DC11143973CC}" type="pres">
      <dgm:prSet presAssocID="{359F9C80-7E7C-4C61-B3B6-E1649DAE7EFF}" presName="Name37" presStyleLbl="parChTrans1D3" presStyleIdx="0" presStyleCnt="2"/>
      <dgm:spPr/>
    </dgm:pt>
    <dgm:pt modelId="{4702EDA2-2488-47F7-B437-6D0CBA21BE4D}" type="pres">
      <dgm:prSet presAssocID="{197818E7-6F0A-4AFA-AF78-044010E3F8F7}" presName="hierRoot2" presStyleCnt="0">
        <dgm:presLayoutVars>
          <dgm:hierBranch val="init"/>
        </dgm:presLayoutVars>
      </dgm:prSet>
      <dgm:spPr/>
    </dgm:pt>
    <dgm:pt modelId="{71D458F9-599D-414E-ACE2-C7B51C60AD6C}" type="pres">
      <dgm:prSet presAssocID="{197818E7-6F0A-4AFA-AF78-044010E3F8F7}" presName="rootComposite" presStyleCnt="0"/>
      <dgm:spPr/>
    </dgm:pt>
    <dgm:pt modelId="{F5EF8446-4F6C-4644-B3FE-951F76488F33}" type="pres">
      <dgm:prSet presAssocID="{197818E7-6F0A-4AFA-AF78-044010E3F8F7}" presName="rootText" presStyleLbl="node3" presStyleIdx="0" presStyleCnt="2">
        <dgm:presLayoutVars>
          <dgm:chPref val="3"/>
        </dgm:presLayoutVars>
      </dgm:prSet>
      <dgm:spPr/>
    </dgm:pt>
    <dgm:pt modelId="{F6C1A7D0-5225-4248-90A8-9424F8F71182}" type="pres">
      <dgm:prSet presAssocID="{197818E7-6F0A-4AFA-AF78-044010E3F8F7}" presName="rootConnector" presStyleLbl="node3" presStyleIdx="0" presStyleCnt="2"/>
      <dgm:spPr/>
    </dgm:pt>
    <dgm:pt modelId="{4BAB3589-7B49-4331-8987-65CFFB27D6CD}" type="pres">
      <dgm:prSet presAssocID="{197818E7-6F0A-4AFA-AF78-044010E3F8F7}" presName="hierChild4" presStyleCnt="0"/>
      <dgm:spPr/>
    </dgm:pt>
    <dgm:pt modelId="{35CBF9C8-0B83-4443-8BBD-5182FDFF0131}" type="pres">
      <dgm:prSet presAssocID="{570E499B-F894-45AE-B52B-5139F0ED5A75}" presName="Name37" presStyleLbl="parChTrans1D4" presStyleIdx="0" presStyleCnt="3"/>
      <dgm:spPr/>
    </dgm:pt>
    <dgm:pt modelId="{DFC83852-4C6F-4C5F-B9A0-16ED5BE82258}" type="pres">
      <dgm:prSet presAssocID="{23F2408E-14D9-4BCA-9215-622E78250F98}" presName="hierRoot2" presStyleCnt="0">
        <dgm:presLayoutVars>
          <dgm:hierBranch val="init"/>
        </dgm:presLayoutVars>
      </dgm:prSet>
      <dgm:spPr/>
    </dgm:pt>
    <dgm:pt modelId="{8EFC99C1-990A-4824-8680-BBFFD9C09BBB}" type="pres">
      <dgm:prSet presAssocID="{23F2408E-14D9-4BCA-9215-622E78250F98}" presName="rootComposite" presStyleCnt="0"/>
      <dgm:spPr/>
    </dgm:pt>
    <dgm:pt modelId="{B5E146E3-55A2-4DB3-BD91-1F3ECA0293DE}" type="pres">
      <dgm:prSet presAssocID="{23F2408E-14D9-4BCA-9215-622E78250F98}" presName="rootText" presStyleLbl="node4" presStyleIdx="0" presStyleCnt="3">
        <dgm:presLayoutVars>
          <dgm:chPref val="3"/>
        </dgm:presLayoutVars>
      </dgm:prSet>
      <dgm:spPr/>
    </dgm:pt>
    <dgm:pt modelId="{4758691F-C382-45A2-8619-BB6FD1C667FB}" type="pres">
      <dgm:prSet presAssocID="{23F2408E-14D9-4BCA-9215-622E78250F98}" presName="rootConnector" presStyleLbl="node4" presStyleIdx="0" presStyleCnt="3"/>
      <dgm:spPr/>
    </dgm:pt>
    <dgm:pt modelId="{827B04C9-2463-4CAC-9CCA-8D0FCE49E49F}" type="pres">
      <dgm:prSet presAssocID="{23F2408E-14D9-4BCA-9215-622E78250F98}" presName="hierChild4" presStyleCnt="0"/>
      <dgm:spPr/>
    </dgm:pt>
    <dgm:pt modelId="{036002A6-F857-43E8-8D79-D89D6FA51A59}" type="pres">
      <dgm:prSet presAssocID="{23F2408E-14D9-4BCA-9215-622E78250F98}" presName="hierChild5" presStyleCnt="0"/>
      <dgm:spPr/>
    </dgm:pt>
    <dgm:pt modelId="{7E7AEFC7-AB9E-48DD-BDCF-9CCDD52F3BFB}" type="pres">
      <dgm:prSet presAssocID="{005DD2D5-E7CC-42C2-B0E2-177EDE3D7DA0}" presName="Name37" presStyleLbl="parChTrans1D4" presStyleIdx="1" presStyleCnt="3"/>
      <dgm:spPr/>
    </dgm:pt>
    <dgm:pt modelId="{1FD9C071-56ED-46D5-8965-06D5B52D2DE4}" type="pres">
      <dgm:prSet presAssocID="{D0182362-1CD2-45B4-A7B1-732CB735E2FB}" presName="hierRoot2" presStyleCnt="0">
        <dgm:presLayoutVars>
          <dgm:hierBranch val="init"/>
        </dgm:presLayoutVars>
      </dgm:prSet>
      <dgm:spPr/>
    </dgm:pt>
    <dgm:pt modelId="{A7ED3CC6-7E66-47F0-AE81-A18EF173BE80}" type="pres">
      <dgm:prSet presAssocID="{D0182362-1CD2-45B4-A7B1-732CB735E2FB}" presName="rootComposite" presStyleCnt="0"/>
      <dgm:spPr/>
    </dgm:pt>
    <dgm:pt modelId="{061D2F80-49F4-4ED0-9352-F8B7F6AC5B86}" type="pres">
      <dgm:prSet presAssocID="{D0182362-1CD2-45B4-A7B1-732CB735E2FB}" presName="rootText" presStyleLbl="node4" presStyleIdx="1" presStyleCnt="3">
        <dgm:presLayoutVars>
          <dgm:chPref val="3"/>
        </dgm:presLayoutVars>
      </dgm:prSet>
      <dgm:spPr/>
    </dgm:pt>
    <dgm:pt modelId="{B7454361-C02E-46D6-B0D3-3045BAAAF85F}" type="pres">
      <dgm:prSet presAssocID="{D0182362-1CD2-45B4-A7B1-732CB735E2FB}" presName="rootConnector" presStyleLbl="node4" presStyleIdx="1" presStyleCnt="3"/>
      <dgm:spPr/>
    </dgm:pt>
    <dgm:pt modelId="{78CA944B-6D9A-4036-8F5A-7FE25F44460D}" type="pres">
      <dgm:prSet presAssocID="{D0182362-1CD2-45B4-A7B1-732CB735E2FB}" presName="hierChild4" presStyleCnt="0"/>
      <dgm:spPr/>
    </dgm:pt>
    <dgm:pt modelId="{7E2AF53F-E01C-4840-A1CF-2154DB4D99D6}" type="pres">
      <dgm:prSet presAssocID="{D0182362-1CD2-45B4-A7B1-732CB735E2FB}" presName="hierChild5" presStyleCnt="0"/>
      <dgm:spPr/>
    </dgm:pt>
    <dgm:pt modelId="{94BC00AB-EF9F-4962-90A9-C0BC1E4617EA}" type="pres">
      <dgm:prSet presAssocID="{1375FA0F-B10D-4724-B7A6-DFD0F79FB3AC}" presName="Name37" presStyleLbl="parChTrans1D4" presStyleIdx="2" presStyleCnt="3"/>
      <dgm:spPr/>
    </dgm:pt>
    <dgm:pt modelId="{AA9BE922-A265-445F-8A13-2E3A71D1C80C}" type="pres">
      <dgm:prSet presAssocID="{E5FA6D08-DD55-404B-BC2B-4A9326EFBC29}" presName="hierRoot2" presStyleCnt="0">
        <dgm:presLayoutVars>
          <dgm:hierBranch val="init"/>
        </dgm:presLayoutVars>
      </dgm:prSet>
      <dgm:spPr/>
    </dgm:pt>
    <dgm:pt modelId="{73AD2F5B-53C2-4496-AF45-876945656DCC}" type="pres">
      <dgm:prSet presAssocID="{E5FA6D08-DD55-404B-BC2B-4A9326EFBC29}" presName="rootComposite" presStyleCnt="0"/>
      <dgm:spPr/>
    </dgm:pt>
    <dgm:pt modelId="{87DFAADB-BB2B-444D-86C6-ECCA61A86846}" type="pres">
      <dgm:prSet presAssocID="{E5FA6D08-DD55-404B-BC2B-4A9326EFBC29}" presName="rootText" presStyleLbl="node4" presStyleIdx="2" presStyleCnt="3">
        <dgm:presLayoutVars>
          <dgm:chPref val="3"/>
        </dgm:presLayoutVars>
      </dgm:prSet>
      <dgm:spPr/>
    </dgm:pt>
    <dgm:pt modelId="{EAE8BB02-F009-4A75-8A90-DC89CA7FF64A}" type="pres">
      <dgm:prSet presAssocID="{E5FA6D08-DD55-404B-BC2B-4A9326EFBC29}" presName="rootConnector" presStyleLbl="node4" presStyleIdx="2" presStyleCnt="3"/>
      <dgm:spPr/>
    </dgm:pt>
    <dgm:pt modelId="{C60FA22E-9306-4C93-8E42-FF7F9E4E20A9}" type="pres">
      <dgm:prSet presAssocID="{E5FA6D08-DD55-404B-BC2B-4A9326EFBC29}" presName="hierChild4" presStyleCnt="0"/>
      <dgm:spPr/>
    </dgm:pt>
    <dgm:pt modelId="{C65E6920-737D-4764-8802-8234F12ABC99}" type="pres">
      <dgm:prSet presAssocID="{E5FA6D08-DD55-404B-BC2B-4A9326EFBC29}" presName="hierChild5" presStyleCnt="0"/>
      <dgm:spPr/>
    </dgm:pt>
    <dgm:pt modelId="{4351DBFD-05F5-406E-B485-D07048CAB4CE}" type="pres">
      <dgm:prSet presAssocID="{197818E7-6F0A-4AFA-AF78-044010E3F8F7}" presName="hierChild5" presStyleCnt="0"/>
      <dgm:spPr/>
    </dgm:pt>
    <dgm:pt modelId="{6CDFF758-56A3-4CC3-88A4-D8BD2F712480}" type="pres">
      <dgm:prSet presAssocID="{7EF8A8CF-19CA-4109-9F04-ED4D5917211F}" presName="Name37" presStyleLbl="parChTrans1D3" presStyleIdx="1" presStyleCnt="2"/>
      <dgm:spPr/>
    </dgm:pt>
    <dgm:pt modelId="{8FD21FB2-8D7F-4C98-91EB-1B7CDBFDDBFA}" type="pres">
      <dgm:prSet presAssocID="{2CBA39C4-836E-41C5-BF5B-ECD9A2BD00B3}" presName="hierRoot2" presStyleCnt="0">
        <dgm:presLayoutVars>
          <dgm:hierBranch val="init"/>
        </dgm:presLayoutVars>
      </dgm:prSet>
      <dgm:spPr/>
    </dgm:pt>
    <dgm:pt modelId="{F5EBD882-E3EC-48E6-AE2E-745DECAD5662}" type="pres">
      <dgm:prSet presAssocID="{2CBA39C4-836E-41C5-BF5B-ECD9A2BD00B3}" presName="rootComposite" presStyleCnt="0"/>
      <dgm:spPr/>
    </dgm:pt>
    <dgm:pt modelId="{8B596CD2-C6F5-407B-BD2C-53A184A7393B}" type="pres">
      <dgm:prSet presAssocID="{2CBA39C4-836E-41C5-BF5B-ECD9A2BD00B3}" presName="rootText" presStyleLbl="node3" presStyleIdx="1" presStyleCnt="2">
        <dgm:presLayoutVars>
          <dgm:chPref val="3"/>
        </dgm:presLayoutVars>
      </dgm:prSet>
      <dgm:spPr/>
    </dgm:pt>
    <dgm:pt modelId="{03D4C664-19A2-429D-AB9C-AE934FC73C09}" type="pres">
      <dgm:prSet presAssocID="{2CBA39C4-836E-41C5-BF5B-ECD9A2BD00B3}" presName="rootConnector" presStyleLbl="node3" presStyleIdx="1" presStyleCnt="2"/>
      <dgm:spPr/>
    </dgm:pt>
    <dgm:pt modelId="{1BA5A575-C493-4482-9926-DB800143F5E0}" type="pres">
      <dgm:prSet presAssocID="{2CBA39C4-836E-41C5-BF5B-ECD9A2BD00B3}" presName="hierChild4" presStyleCnt="0"/>
      <dgm:spPr/>
    </dgm:pt>
    <dgm:pt modelId="{05AD3D6B-60FB-44D7-BEA2-2BD23C980199}" type="pres">
      <dgm:prSet presAssocID="{2CBA39C4-836E-41C5-BF5B-ECD9A2BD00B3}" presName="hierChild5" presStyleCnt="0"/>
      <dgm:spPr/>
    </dgm:pt>
    <dgm:pt modelId="{8C66A11E-07F5-43BB-A5BE-1BD821387841}" type="pres">
      <dgm:prSet presAssocID="{02DE8996-4F85-46F5-BF78-88EFA1908539}" presName="hierChild5" presStyleCnt="0"/>
      <dgm:spPr/>
    </dgm:pt>
    <dgm:pt modelId="{097FBA08-FAA6-428B-A455-A831B12DA39A}" type="pres">
      <dgm:prSet presAssocID="{DA39732D-D9F4-4653-8A43-58B78DA026EC}" presName="Name37" presStyleLbl="parChTrans1D2" presStyleIdx="1" presStyleCnt="6"/>
      <dgm:spPr/>
    </dgm:pt>
    <dgm:pt modelId="{37DE5583-5F76-4975-94CA-D20339BDCE52}" type="pres">
      <dgm:prSet presAssocID="{D64BFF13-B876-4567-A3EA-714E699BF63F}" presName="hierRoot2" presStyleCnt="0">
        <dgm:presLayoutVars>
          <dgm:hierBranch val="init"/>
        </dgm:presLayoutVars>
      </dgm:prSet>
      <dgm:spPr/>
    </dgm:pt>
    <dgm:pt modelId="{84232824-49C8-45EA-9CC3-5A600B3393D7}" type="pres">
      <dgm:prSet presAssocID="{D64BFF13-B876-4567-A3EA-714E699BF63F}" presName="rootComposite" presStyleCnt="0"/>
      <dgm:spPr/>
    </dgm:pt>
    <dgm:pt modelId="{2E6BA224-22AD-40DC-99A9-659C02B2ABA7}" type="pres">
      <dgm:prSet presAssocID="{D64BFF13-B876-4567-A3EA-714E699BF63F}" presName="rootText" presStyleLbl="node2" presStyleIdx="1" presStyleCnt="6">
        <dgm:presLayoutVars>
          <dgm:chPref val="3"/>
        </dgm:presLayoutVars>
      </dgm:prSet>
      <dgm:spPr/>
    </dgm:pt>
    <dgm:pt modelId="{B6CB49C6-FA4D-4BBC-8166-BF71319E88F1}" type="pres">
      <dgm:prSet presAssocID="{D64BFF13-B876-4567-A3EA-714E699BF63F}" presName="rootConnector" presStyleLbl="node2" presStyleIdx="1" presStyleCnt="6"/>
      <dgm:spPr/>
    </dgm:pt>
    <dgm:pt modelId="{2D3B5C17-698D-4548-9439-C216774E145B}" type="pres">
      <dgm:prSet presAssocID="{D64BFF13-B876-4567-A3EA-714E699BF63F}" presName="hierChild4" presStyleCnt="0"/>
      <dgm:spPr/>
    </dgm:pt>
    <dgm:pt modelId="{06E08B63-AFAF-4906-8F25-6865B3774B25}" type="pres">
      <dgm:prSet presAssocID="{D64BFF13-B876-4567-A3EA-714E699BF63F}" presName="hierChild5" presStyleCnt="0"/>
      <dgm:spPr/>
    </dgm:pt>
    <dgm:pt modelId="{85F44A23-5814-4ADF-A5AB-5ED4B3A3992D}" type="pres">
      <dgm:prSet presAssocID="{9AEA4DBE-28DF-4C5C-BCB0-5ABB2C756EAA}" presName="Name37" presStyleLbl="parChTrans1D2" presStyleIdx="2" presStyleCnt="6"/>
      <dgm:spPr/>
    </dgm:pt>
    <dgm:pt modelId="{8456FE36-0B0F-4462-B6A3-7A78CAE08CED}" type="pres">
      <dgm:prSet presAssocID="{6DC8B728-7357-488B-921C-082132F97401}" presName="hierRoot2" presStyleCnt="0">
        <dgm:presLayoutVars>
          <dgm:hierBranch val="init"/>
        </dgm:presLayoutVars>
      </dgm:prSet>
      <dgm:spPr/>
    </dgm:pt>
    <dgm:pt modelId="{561AA18D-DE46-43A8-9A19-5D0FE535EE8F}" type="pres">
      <dgm:prSet presAssocID="{6DC8B728-7357-488B-921C-082132F97401}" presName="rootComposite" presStyleCnt="0"/>
      <dgm:spPr/>
    </dgm:pt>
    <dgm:pt modelId="{1018FEDF-0B64-4476-B91E-82139623EC94}" type="pres">
      <dgm:prSet presAssocID="{6DC8B728-7357-488B-921C-082132F97401}" presName="rootText" presStyleLbl="node2" presStyleIdx="2" presStyleCnt="6">
        <dgm:presLayoutVars>
          <dgm:chPref val="3"/>
        </dgm:presLayoutVars>
      </dgm:prSet>
      <dgm:spPr/>
    </dgm:pt>
    <dgm:pt modelId="{FDE031A9-9514-4052-8B6B-4E78B05F3F31}" type="pres">
      <dgm:prSet presAssocID="{6DC8B728-7357-488B-921C-082132F97401}" presName="rootConnector" presStyleLbl="node2" presStyleIdx="2" presStyleCnt="6"/>
      <dgm:spPr/>
    </dgm:pt>
    <dgm:pt modelId="{5D40762D-AFE5-433E-9D33-BA74FA05E86B}" type="pres">
      <dgm:prSet presAssocID="{6DC8B728-7357-488B-921C-082132F97401}" presName="hierChild4" presStyleCnt="0"/>
      <dgm:spPr/>
    </dgm:pt>
    <dgm:pt modelId="{95B45624-C0A7-4644-8A05-5367C4F3C62C}" type="pres">
      <dgm:prSet presAssocID="{6DC8B728-7357-488B-921C-082132F97401}" presName="hierChild5" presStyleCnt="0"/>
      <dgm:spPr/>
    </dgm:pt>
    <dgm:pt modelId="{8796AF2A-DE2B-4665-8DA3-052475C1587E}" type="pres">
      <dgm:prSet presAssocID="{B19468A9-0A8D-4FC9-B70A-20A5A6E7A543}" presName="Name37" presStyleLbl="parChTrans1D2" presStyleIdx="3" presStyleCnt="6"/>
      <dgm:spPr/>
    </dgm:pt>
    <dgm:pt modelId="{D1D5F63D-3499-4126-93C4-16E213B567A5}" type="pres">
      <dgm:prSet presAssocID="{E9E161D5-B025-4069-AC5D-0E7F6514B2B2}" presName="hierRoot2" presStyleCnt="0">
        <dgm:presLayoutVars>
          <dgm:hierBranch val="init"/>
        </dgm:presLayoutVars>
      </dgm:prSet>
      <dgm:spPr/>
    </dgm:pt>
    <dgm:pt modelId="{CA636FD6-DCDF-4BA4-8A65-B4EF117D6627}" type="pres">
      <dgm:prSet presAssocID="{E9E161D5-B025-4069-AC5D-0E7F6514B2B2}" presName="rootComposite" presStyleCnt="0"/>
      <dgm:spPr/>
    </dgm:pt>
    <dgm:pt modelId="{8C8B5810-3258-4755-AC3A-9BD9BB785264}" type="pres">
      <dgm:prSet presAssocID="{E9E161D5-B025-4069-AC5D-0E7F6514B2B2}" presName="rootText" presStyleLbl="node2" presStyleIdx="3" presStyleCnt="6">
        <dgm:presLayoutVars>
          <dgm:chPref val="3"/>
        </dgm:presLayoutVars>
      </dgm:prSet>
      <dgm:spPr/>
    </dgm:pt>
    <dgm:pt modelId="{36A3FFD1-89AB-4AEB-BC7A-7C08332421A1}" type="pres">
      <dgm:prSet presAssocID="{E9E161D5-B025-4069-AC5D-0E7F6514B2B2}" presName="rootConnector" presStyleLbl="node2" presStyleIdx="3" presStyleCnt="6"/>
      <dgm:spPr/>
    </dgm:pt>
    <dgm:pt modelId="{B0AD25D1-7D91-461B-AEAE-D017D10A7D6A}" type="pres">
      <dgm:prSet presAssocID="{E9E161D5-B025-4069-AC5D-0E7F6514B2B2}" presName="hierChild4" presStyleCnt="0"/>
      <dgm:spPr/>
    </dgm:pt>
    <dgm:pt modelId="{967F4209-91C4-48F6-8A64-45C5B01549BF}" type="pres">
      <dgm:prSet presAssocID="{E9E161D5-B025-4069-AC5D-0E7F6514B2B2}" presName="hierChild5" presStyleCnt="0"/>
      <dgm:spPr/>
    </dgm:pt>
    <dgm:pt modelId="{CADC0232-D100-4E32-8CB7-3EFF429E5E42}" type="pres">
      <dgm:prSet presAssocID="{5400146A-9537-4D95-8C26-25F95B1A8709}" presName="Name37" presStyleLbl="parChTrans1D2" presStyleIdx="4" presStyleCnt="6"/>
      <dgm:spPr/>
    </dgm:pt>
    <dgm:pt modelId="{73FB0FAE-30DF-4B43-98F9-88134C5D43C3}" type="pres">
      <dgm:prSet presAssocID="{C0B9EFC5-1D79-4335-ADA0-AD96F968D571}" presName="hierRoot2" presStyleCnt="0">
        <dgm:presLayoutVars>
          <dgm:hierBranch val="init"/>
        </dgm:presLayoutVars>
      </dgm:prSet>
      <dgm:spPr/>
    </dgm:pt>
    <dgm:pt modelId="{FA528C17-8257-426C-B97E-D811E4CC6EDF}" type="pres">
      <dgm:prSet presAssocID="{C0B9EFC5-1D79-4335-ADA0-AD96F968D571}" presName="rootComposite" presStyleCnt="0"/>
      <dgm:spPr/>
    </dgm:pt>
    <dgm:pt modelId="{DD7902E8-B01C-45F5-8755-234EA9CA09CA}" type="pres">
      <dgm:prSet presAssocID="{C0B9EFC5-1D79-4335-ADA0-AD96F968D571}" presName="rootText" presStyleLbl="node2" presStyleIdx="4" presStyleCnt="6">
        <dgm:presLayoutVars>
          <dgm:chPref val="3"/>
        </dgm:presLayoutVars>
      </dgm:prSet>
      <dgm:spPr/>
    </dgm:pt>
    <dgm:pt modelId="{8B4F3117-F9DA-4B1E-A28B-DD5C4D01530A}" type="pres">
      <dgm:prSet presAssocID="{C0B9EFC5-1D79-4335-ADA0-AD96F968D571}" presName="rootConnector" presStyleLbl="node2" presStyleIdx="4" presStyleCnt="6"/>
      <dgm:spPr/>
    </dgm:pt>
    <dgm:pt modelId="{4BB0E50A-2E49-478B-8929-DB61559E2956}" type="pres">
      <dgm:prSet presAssocID="{C0B9EFC5-1D79-4335-ADA0-AD96F968D571}" presName="hierChild4" presStyleCnt="0"/>
      <dgm:spPr/>
    </dgm:pt>
    <dgm:pt modelId="{D779EE69-98F3-4510-A12B-AE4147E40904}" type="pres">
      <dgm:prSet presAssocID="{C0B9EFC5-1D79-4335-ADA0-AD96F968D571}" presName="hierChild5" presStyleCnt="0"/>
      <dgm:spPr/>
    </dgm:pt>
    <dgm:pt modelId="{60CEB7AA-AA16-4D3F-866B-9F3087EACC3F}" type="pres">
      <dgm:prSet presAssocID="{F6E782C1-24EC-4EC1-B967-E49D3B600C1C}" presName="Name37" presStyleLbl="parChTrans1D2" presStyleIdx="5" presStyleCnt="6"/>
      <dgm:spPr/>
    </dgm:pt>
    <dgm:pt modelId="{3044F24E-0CB2-4B47-A740-FB2E2BE4DE71}" type="pres">
      <dgm:prSet presAssocID="{9FF24345-DCA5-4908-A7A3-20248D678B88}" presName="hierRoot2" presStyleCnt="0">
        <dgm:presLayoutVars>
          <dgm:hierBranch val="init"/>
        </dgm:presLayoutVars>
      </dgm:prSet>
      <dgm:spPr/>
    </dgm:pt>
    <dgm:pt modelId="{67F752A2-746C-4D01-B2A3-4202F2D950C3}" type="pres">
      <dgm:prSet presAssocID="{9FF24345-DCA5-4908-A7A3-20248D678B88}" presName="rootComposite" presStyleCnt="0"/>
      <dgm:spPr/>
    </dgm:pt>
    <dgm:pt modelId="{160A8264-C139-41EB-AA29-1593A61B99AB}" type="pres">
      <dgm:prSet presAssocID="{9FF24345-DCA5-4908-A7A3-20248D678B88}" presName="rootText" presStyleLbl="node2" presStyleIdx="5" presStyleCnt="6">
        <dgm:presLayoutVars>
          <dgm:chPref val="3"/>
        </dgm:presLayoutVars>
      </dgm:prSet>
      <dgm:spPr/>
    </dgm:pt>
    <dgm:pt modelId="{EAB7E03C-2190-4B95-82C8-40A261A851AF}" type="pres">
      <dgm:prSet presAssocID="{9FF24345-DCA5-4908-A7A3-20248D678B88}" presName="rootConnector" presStyleLbl="node2" presStyleIdx="5" presStyleCnt="6"/>
      <dgm:spPr/>
    </dgm:pt>
    <dgm:pt modelId="{EA0D745F-FDED-4038-AB0B-B882C8C5F30A}" type="pres">
      <dgm:prSet presAssocID="{9FF24345-DCA5-4908-A7A3-20248D678B88}" presName="hierChild4" presStyleCnt="0"/>
      <dgm:spPr/>
    </dgm:pt>
    <dgm:pt modelId="{96035C3A-DABD-4B1C-8D67-FC76A73F4503}" type="pres">
      <dgm:prSet presAssocID="{9FF24345-DCA5-4908-A7A3-20248D678B88}" presName="hierChild5" presStyleCnt="0"/>
      <dgm:spPr/>
    </dgm:pt>
    <dgm:pt modelId="{3449AA7C-C023-4BF9-837F-6172CE56BFDB}" type="pres">
      <dgm:prSet presAssocID="{3101D2E6-2199-47AD-9203-B288800E3993}" presName="hierChild3" presStyleCnt="0"/>
      <dgm:spPr/>
    </dgm:pt>
  </dgm:ptLst>
  <dgm:cxnLst>
    <dgm:cxn modelId="{18203208-DD57-4F2D-AFE0-80AC99DE302C}" srcId="{3101D2E6-2199-47AD-9203-B288800E3993}" destId="{02DE8996-4F85-46F5-BF78-88EFA1908539}" srcOrd="0" destOrd="0" parTransId="{321CF085-13C5-4F97-815A-BBD8D575BFDC}" sibTransId="{86851C64-6078-4AEB-9B8B-00B3167E019E}"/>
    <dgm:cxn modelId="{0B47F910-8F43-498B-8E29-CDC9435F1CE9}" type="presOf" srcId="{6DC8B728-7357-488B-921C-082132F97401}" destId="{1018FEDF-0B64-4476-B91E-82139623EC94}" srcOrd="0" destOrd="0" presId="urn:microsoft.com/office/officeart/2005/8/layout/orgChart1"/>
    <dgm:cxn modelId="{D7962912-B9FE-4136-82E2-1D080D3C04A1}" type="presOf" srcId="{D0182362-1CD2-45B4-A7B1-732CB735E2FB}" destId="{B7454361-C02E-46D6-B0D3-3045BAAAF85F}" srcOrd="1" destOrd="0" presId="urn:microsoft.com/office/officeart/2005/8/layout/orgChart1"/>
    <dgm:cxn modelId="{5823ED13-3B8A-4380-B97C-3F5AB40D435F}" type="presOf" srcId="{02DE8996-4F85-46F5-BF78-88EFA1908539}" destId="{423CB78D-1CBC-4E89-A17C-3AF64AC792FD}" srcOrd="1" destOrd="0" presId="urn:microsoft.com/office/officeart/2005/8/layout/orgChart1"/>
    <dgm:cxn modelId="{438B5515-3792-41FE-A4E6-E64A8B1990B9}" type="presOf" srcId="{570E499B-F894-45AE-B52B-5139F0ED5A75}" destId="{35CBF9C8-0B83-4443-8BBD-5182FDFF0131}" srcOrd="0" destOrd="0" presId="urn:microsoft.com/office/officeart/2005/8/layout/orgChart1"/>
    <dgm:cxn modelId="{F09D4718-C6F4-4610-B899-A967D3D5C1BC}" type="presOf" srcId="{197818E7-6F0A-4AFA-AF78-044010E3F8F7}" destId="{F6C1A7D0-5225-4248-90A8-9424F8F71182}" srcOrd="1" destOrd="0" presId="urn:microsoft.com/office/officeart/2005/8/layout/orgChart1"/>
    <dgm:cxn modelId="{66F7E918-85A5-496F-BBAA-CEDF874BC83B}" type="presOf" srcId="{F6E782C1-24EC-4EC1-B967-E49D3B600C1C}" destId="{60CEB7AA-AA16-4D3F-866B-9F3087EACC3F}" srcOrd="0" destOrd="0" presId="urn:microsoft.com/office/officeart/2005/8/layout/orgChart1"/>
    <dgm:cxn modelId="{1979562E-1817-450B-A34C-D3A14E786CA2}" srcId="{02DE8996-4F85-46F5-BF78-88EFA1908539}" destId="{197818E7-6F0A-4AFA-AF78-044010E3F8F7}" srcOrd="0" destOrd="0" parTransId="{359F9C80-7E7C-4C61-B3B6-E1649DAE7EFF}" sibTransId="{AC9F90CB-B074-41BE-9AB1-51495CEF1922}"/>
    <dgm:cxn modelId="{FFC22333-004D-44A0-B5F4-9F6B0F0F54CD}" type="presOf" srcId="{23F2408E-14D9-4BCA-9215-622E78250F98}" destId="{4758691F-C382-45A2-8619-BB6FD1C667FB}" srcOrd="1" destOrd="0" presId="urn:microsoft.com/office/officeart/2005/8/layout/orgChart1"/>
    <dgm:cxn modelId="{3F5AE834-D3A5-4E99-97EB-05A6E25A04C3}" type="presOf" srcId="{E9E161D5-B025-4069-AC5D-0E7F6514B2B2}" destId="{8C8B5810-3258-4755-AC3A-9BD9BB785264}" srcOrd="0" destOrd="0" presId="urn:microsoft.com/office/officeart/2005/8/layout/orgChart1"/>
    <dgm:cxn modelId="{82BD6337-E0E6-44C9-97D4-C43682171140}" srcId="{3101D2E6-2199-47AD-9203-B288800E3993}" destId="{C0B9EFC5-1D79-4335-ADA0-AD96F968D571}" srcOrd="4" destOrd="0" parTransId="{5400146A-9537-4D95-8C26-25F95B1A8709}" sibTransId="{5E320EF8-0B24-400C-944C-DD9222FD0DCB}"/>
    <dgm:cxn modelId="{FA6D2138-D7A0-4AB3-A691-5A96AFB3BBBA}" type="presOf" srcId="{005DD2D5-E7CC-42C2-B0E2-177EDE3D7DA0}" destId="{7E7AEFC7-AB9E-48DD-BDCF-9CCDD52F3BFB}" srcOrd="0" destOrd="0" presId="urn:microsoft.com/office/officeart/2005/8/layout/orgChart1"/>
    <dgm:cxn modelId="{28BC133F-F50A-457B-8DBE-92395A4E16DC}" type="presOf" srcId="{E5FA6D08-DD55-404B-BC2B-4A9326EFBC29}" destId="{EAE8BB02-F009-4A75-8A90-DC89CA7FF64A}" srcOrd="1" destOrd="0" presId="urn:microsoft.com/office/officeart/2005/8/layout/orgChart1"/>
    <dgm:cxn modelId="{C3190E5E-5DE2-4970-B1B5-788633E1782D}" type="presOf" srcId="{D64BFF13-B876-4567-A3EA-714E699BF63F}" destId="{B6CB49C6-FA4D-4BBC-8166-BF71319E88F1}" srcOrd="1" destOrd="0" presId="urn:microsoft.com/office/officeart/2005/8/layout/orgChart1"/>
    <dgm:cxn modelId="{A0A6D05E-18E5-4046-A7A7-E38C0E2B7C52}" type="presOf" srcId="{6DC8B728-7357-488B-921C-082132F97401}" destId="{FDE031A9-9514-4052-8B6B-4E78B05F3F31}" srcOrd="1" destOrd="0" presId="urn:microsoft.com/office/officeart/2005/8/layout/orgChart1"/>
    <dgm:cxn modelId="{5FF9E163-1C94-4B1B-AFD2-DFA658DFE632}" type="presOf" srcId="{9FF24345-DCA5-4908-A7A3-20248D678B88}" destId="{EAB7E03C-2190-4B95-82C8-40A261A851AF}" srcOrd="1" destOrd="0" presId="urn:microsoft.com/office/officeart/2005/8/layout/orgChart1"/>
    <dgm:cxn modelId="{C952DD45-ECB2-4122-A82C-17F5719F9116}" srcId="{197818E7-6F0A-4AFA-AF78-044010E3F8F7}" destId="{E5FA6D08-DD55-404B-BC2B-4A9326EFBC29}" srcOrd="2" destOrd="0" parTransId="{1375FA0F-B10D-4724-B7A6-DFD0F79FB3AC}" sibTransId="{9F8558E5-7126-4E77-8186-EA99A279C37A}"/>
    <dgm:cxn modelId="{99001D69-0DDE-43B0-A631-A17492BC2F97}" type="presOf" srcId="{B19468A9-0A8D-4FC9-B70A-20A5A6E7A543}" destId="{8796AF2A-DE2B-4665-8DA3-052475C1587E}" srcOrd="0" destOrd="0" presId="urn:microsoft.com/office/officeart/2005/8/layout/orgChart1"/>
    <dgm:cxn modelId="{CA133C49-7BBF-4237-A1A3-5CDEF14E6008}" type="presOf" srcId="{D0182362-1CD2-45B4-A7B1-732CB735E2FB}" destId="{061D2F80-49F4-4ED0-9352-F8B7F6AC5B86}" srcOrd="0" destOrd="0" presId="urn:microsoft.com/office/officeart/2005/8/layout/orgChart1"/>
    <dgm:cxn modelId="{0C44014B-FE74-4EFA-A2C3-2C8F74A52FB1}" type="presOf" srcId="{7EF8A8CF-19CA-4109-9F04-ED4D5917211F}" destId="{6CDFF758-56A3-4CC3-88A4-D8BD2F712480}" srcOrd="0" destOrd="0" presId="urn:microsoft.com/office/officeart/2005/8/layout/orgChart1"/>
    <dgm:cxn modelId="{F570854B-F4A1-48F8-B457-36A6CBCEDCC2}" type="presOf" srcId="{9FF24345-DCA5-4908-A7A3-20248D678B88}" destId="{160A8264-C139-41EB-AA29-1593A61B99AB}" srcOrd="0" destOrd="0" presId="urn:microsoft.com/office/officeart/2005/8/layout/orgChart1"/>
    <dgm:cxn modelId="{AA237574-4FB8-46EC-B51A-8DF4F8E4AD34}" srcId="{3101D2E6-2199-47AD-9203-B288800E3993}" destId="{6DC8B728-7357-488B-921C-082132F97401}" srcOrd="2" destOrd="0" parTransId="{9AEA4DBE-28DF-4C5C-BCB0-5ABB2C756EAA}" sibTransId="{A3E9078B-8F2A-4CB8-9565-A5013F0B432B}"/>
    <dgm:cxn modelId="{0566C854-FCA2-4A7E-948A-8A401DAB744A}" type="presOf" srcId="{321CF085-13C5-4F97-815A-BBD8D575BFDC}" destId="{4D2C4234-EEA6-4EE4-9B4B-FF97E7596CA7}" srcOrd="0" destOrd="0" presId="urn:microsoft.com/office/officeart/2005/8/layout/orgChart1"/>
    <dgm:cxn modelId="{44757A75-B228-4B0C-9C2B-31D96A9E03B5}" type="presOf" srcId="{C0B9EFC5-1D79-4335-ADA0-AD96F968D571}" destId="{8B4F3117-F9DA-4B1E-A28B-DD5C4D01530A}" srcOrd="1" destOrd="0" presId="urn:microsoft.com/office/officeart/2005/8/layout/orgChart1"/>
    <dgm:cxn modelId="{59A80156-10E7-476F-86F4-AF482AFF9D12}" type="presOf" srcId="{D64BFF13-B876-4567-A3EA-714E699BF63F}" destId="{2E6BA224-22AD-40DC-99A9-659C02B2ABA7}" srcOrd="0" destOrd="0" presId="urn:microsoft.com/office/officeart/2005/8/layout/orgChart1"/>
    <dgm:cxn modelId="{E167F056-8155-4BDE-9130-6422C780263B}" srcId="{197818E7-6F0A-4AFA-AF78-044010E3F8F7}" destId="{23F2408E-14D9-4BCA-9215-622E78250F98}" srcOrd="0" destOrd="0" parTransId="{570E499B-F894-45AE-B52B-5139F0ED5A75}" sibTransId="{08394589-4910-486F-9DC7-04AB558AC64B}"/>
    <dgm:cxn modelId="{C9EB1F7A-42F5-46A2-83C9-6402CEC46FA3}" type="presOf" srcId="{197818E7-6F0A-4AFA-AF78-044010E3F8F7}" destId="{F5EF8446-4F6C-4644-B3FE-951F76488F33}" srcOrd="0" destOrd="0" presId="urn:microsoft.com/office/officeart/2005/8/layout/orgChart1"/>
    <dgm:cxn modelId="{F1464288-8962-4B68-A64A-C4DE50B00D4E}" srcId="{02DE8996-4F85-46F5-BF78-88EFA1908539}" destId="{2CBA39C4-836E-41C5-BF5B-ECD9A2BD00B3}" srcOrd="1" destOrd="0" parTransId="{7EF8A8CF-19CA-4109-9F04-ED4D5917211F}" sibTransId="{B431411C-A353-452C-A00B-B5FE982DEF93}"/>
    <dgm:cxn modelId="{A80E6F8C-0AA7-40AC-9B63-B2979F805726}" srcId="{44FCCADC-B51F-47EE-810B-17EAF1F4FE55}" destId="{3101D2E6-2199-47AD-9203-B288800E3993}" srcOrd="0" destOrd="0" parTransId="{FCD13E11-5ABA-4F7F-ADF8-DE77AB721E36}" sibTransId="{D445EEB8-0A6D-469F-AEB2-176FCF2A9CD0}"/>
    <dgm:cxn modelId="{188B0B8E-5D42-4A93-A09D-0BD6D46D22DD}" type="presOf" srcId="{E9E161D5-B025-4069-AC5D-0E7F6514B2B2}" destId="{36A3FFD1-89AB-4AEB-BC7A-7C08332421A1}" srcOrd="1" destOrd="0" presId="urn:microsoft.com/office/officeart/2005/8/layout/orgChart1"/>
    <dgm:cxn modelId="{44CCAE8E-DAC9-4005-8D76-5313F5EBAAEB}" type="presOf" srcId="{23F2408E-14D9-4BCA-9215-622E78250F98}" destId="{B5E146E3-55A2-4DB3-BD91-1F3ECA0293DE}" srcOrd="0" destOrd="0" presId="urn:microsoft.com/office/officeart/2005/8/layout/orgChart1"/>
    <dgm:cxn modelId="{333DDA9A-418E-4AF7-995D-064EF964A04D}" srcId="{3101D2E6-2199-47AD-9203-B288800E3993}" destId="{9FF24345-DCA5-4908-A7A3-20248D678B88}" srcOrd="5" destOrd="0" parTransId="{F6E782C1-24EC-4EC1-B967-E49D3B600C1C}" sibTransId="{60D971A1-D2B3-47FA-9A02-9CEDB440699D}"/>
    <dgm:cxn modelId="{1642E19B-E9C2-47CE-904D-059A31732BCA}" type="presOf" srcId="{C0B9EFC5-1D79-4335-ADA0-AD96F968D571}" destId="{DD7902E8-B01C-45F5-8755-234EA9CA09CA}" srcOrd="0" destOrd="0" presId="urn:microsoft.com/office/officeart/2005/8/layout/orgChart1"/>
    <dgm:cxn modelId="{4165AFA1-D0EB-46FA-94E2-E2D9DF07FE7D}" type="presOf" srcId="{5400146A-9537-4D95-8C26-25F95B1A8709}" destId="{CADC0232-D100-4E32-8CB7-3EFF429E5E42}" srcOrd="0" destOrd="0" presId="urn:microsoft.com/office/officeart/2005/8/layout/orgChart1"/>
    <dgm:cxn modelId="{33AC2CAD-F1A1-4427-A0DC-30FDB62653C9}" type="presOf" srcId="{DA39732D-D9F4-4653-8A43-58B78DA026EC}" destId="{097FBA08-FAA6-428B-A455-A831B12DA39A}" srcOrd="0" destOrd="0" presId="urn:microsoft.com/office/officeart/2005/8/layout/orgChart1"/>
    <dgm:cxn modelId="{2675E1B5-1FF4-43FB-997F-030D96F0E6F6}" srcId="{3101D2E6-2199-47AD-9203-B288800E3993}" destId="{E9E161D5-B025-4069-AC5D-0E7F6514B2B2}" srcOrd="3" destOrd="0" parTransId="{B19468A9-0A8D-4FC9-B70A-20A5A6E7A543}" sibTransId="{FB3A24CD-588B-45EF-A7EA-824255330D19}"/>
    <dgm:cxn modelId="{41B36FB6-E437-48C0-BDAC-2F26E77ED426}" type="presOf" srcId="{1375FA0F-B10D-4724-B7A6-DFD0F79FB3AC}" destId="{94BC00AB-EF9F-4962-90A9-C0BC1E4617EA}" srcOrd="0" destOrd="0" presId="urn:microsoft.com/office/officeart/2005/8/layout/orgChart1"/>
    <dgm:cxn modelId="{7D6B8FB6-E022-4365-83F4-23E75D99CC3E}" type="presOf" srcId="{2CBA39C4-836E-41C5-BF5B-ECD9A2BD00B3}" destId="{03D4C664-19A2-429D-AB9C-AE934FC73C09}" srcOrd="1" destOrd="0" presId="urn:microsoft.com/office/officeart/2005/8/layout/orgChart1"/>
    <dgm:cxn modelId="{2AB74ABB-2E8E-456E-B28B-F7E008F3905F}" type="presOf" srcId="{3101D2E6-2199-47AD-9203-B288800E3993}" destId="{468C2A84-CDF5-4A3D-AFF6-D742B2AE2BA8}" srcOrd="0" destOrd="0" presId="urn:microsoft.com/office/officeart/2005/8/layout/orgChart1"/>
    <dgm:cxn modelId="{5D81A5BF-CB3B-4575-9A59-B9B42E6CD850}" type="presOf" srcId="{E5FA6D08-DD55-404B-BC2B-4A9326EFBC29}" destId="{87DFAADB-BB2B-444D-86C6-ECCA61A86846}" srcOrd="0" destOrd="0" presId="urn:microsoft.com/office/officeart/2005/8/layout/orgChart1"/>
    <dgm:cxn modelId="{FC3588C3-95F5-483A-912D-52ECBEDF828D}" type="presOf" srcId="{2CBA39C4-836E-41C5-BF5B-ECD9A2BD00B3}" destId="{8B596CD2-C6F5-407B-BD2C-53A184A7393B}" srcOrd="0" destOrd="0" presId="urn:microsoft.com/office/officeart/2005/8/layout/orgChart1"/>
    <dgm:cxn modelId="{104204DC-1360-43F2-9C4F-D37CE4AE322F}" type="presOf" srcId="{9AEA4DBE-28DF-4C5C-BCB0-5ABB2C756EAA}" destId="{85F44A23-5814-4ADF-A5AB-5ED4B3A3992D}" srcOrd="0" destOrd="0" presId="urn:microsoft.com/office/officeart/2005/8/layout/orgChart1"/>
    <dgm:cxn modelId="{84B28FDD-C991-4E54-A1F0-B8930ACB21DD}" srcId="{197818E7-6F0A-4AFA-AF78-044010E3F8F7}" destId="{D0182362-1CD2-45B4-A7B1-732CB735E2FB}" srcOrd="1" destOrd="0" parTransId="{005DD2D5-E7CC-42C2-B0E2-177EDE3D7DA0}" sibTransId="{DF57B09C-EC86-4E06-AC88-FB66E9070F25}"/>
    <dgm:cxn modelId="{21FFA7E4-0497-4909-AB0B-DCBA56FC395D}" type="presOf" srcId="{359F9C80-7E7C-4C61-B3B6-E1649DAE7EFF}" destId="{DBAF9218-50A6-41F9-9703-DC11143973CC}" srcOrd="0" destOrd="0" presId="urn:microsoft.com/office/officeart/2005/8/layout/orgChart1"/>
    <dgm:cxn modelId="{B33310FB-BF84-4227-BA8D-C24D9F0AC6E2}" srcId="{3101D2E6-2199-47AD-9203-B288800E3993}" destId="{D64BFF13-B876-4567-A3EA-714E699BF63F}" srcOrd="1" destOrd="0" parTransId="{DA39732D-D9F4-4653-8A43-58B78DA026EC}" sibTransId="{518B7F3B-121F-442A-ACDC-CBE1221A7BC9}"/>
    <dgm:cxn modelId="{718762FB-67BF-4A14-8C05-555E542390FF}" type="presOf" srcId="{3101D2E6-2199-47AD-9203-B288800E3993}" destId="{3BFF083B-69CD-4DB8-976A-75DE9E87C42C}" srcOrd="1" destOrd="0" presId="urn:microsoft.com/office/officeart/2005/8/layout/orgChart1"/>
    <dgm:cxn modelId="{6371E2FC-C302-44C5-A175-F5F9CBAE7E0B}" type="presOf" srcId="{44FCCADC-B51F-47EE-810B-17EAF1F4FE55}" destId="{F35E88C1-69F4-47BE-A7E4-39C5883F84EE}" srcOrd="0" destOrd="0" presId="urn:microsoft.com/office/officeart/2005/8/layout/orgChart1"/>
    <dgm:cxn modelId="{52D904FF-8512-4F4D-AA20-9897174759B2}" type="presOf" srcId="{02DE8996-4F85-46F5-BF78-88EFA1908539}" destId="{E170D500-565A-4D68-BA33-8EEB089FD270}" srcOrd="0" destOrd="0" presId="urn:microsoft.com/office/officeart/2005/8/layout/orgChart1"/>
    <dgm:cxn modelId="{86524C4A-2D79-49B8-832D-BCFD70C2EBB4}" type="presParOf" srcId="{F35E88C1-69F4-47BE-A7E4-39C5883F84EE}" destId="{420C68EF-EA2F-4C4E-9F01-56AC0939469A}" srcOrd="0" destOrd="0" presId="urn:microsoft.com/office/officeart/2005/8/layout/orgChart1"/>
    <dgm:cxn modelId="{63C88D53-A01B-4E96-9D51-5BD128F266D9}" type="presParOf" srcId="{420C68EF-EA2F-4C4E-9F01-56AC0939469A}" destId="{6E463E27-91CA-4DD7-9C56-75595AB6410A}" srcOrd="0" destOrd="0" presId="urn:microsoft.com/office/officeart/2005/8/layout/orgChart1"/>
    <dgm:cxn modelId="{DCC1F413-22D0-4531-8693-B8E7DF0A4451}" type="presParOf" srcId="{6E463E27-91CA-4DD7-9C56-75595AB6410A}" destId="{468C2A84-CDF5-4A3D-AFF6-D742B2AE2BA8}" srcOrd="0" destOrd="0" presId="urn:microsoft.com/office/officeart/2005/8/layout/orgChart1"/>
    <dgm:cxn modelId="{DB9DE97F-79BF-47A2-964E-F3D81E4A8E6A}" type="presParOf" srcId="{6E463E27-91CA-4DD7-9C56-75595AB6410A}" destId="{3BFF083B-69CD-4DB8-976A-75DE9E87C42C}" srcOrd="1" destOrd="0" presId="urn:microsoft.com/office/officeart/2005/8/layout/orgChart1"/>
    <dgm:cxn modelId="{ACEC255C-EB02-42ED-B3BE-342F63374646}" type="presParOf" srcId="{420C68EF-EA2F-4C4E-9F01-56AC0939469A}" destId="{8A6A2435-A6E1-44D5-BA44-99A6AC0F51CB}" srcOrd="1" destOrd="0" presId="urn:microsoft.com/office/officeart/2005/8/layout/orgChart1"/>
    <dgm:cxn modelId="{966C352B-D2FE-4139-B870-98A9B1F2805F}" type="presParOf" srcId="{8A6A2435-A6E1-44D5-BA44-99A6AC0F51CB}" destId="{4D2C4234-EEA6-4EE4-9B4B-FF97E7596CA7}" srcOrd="0" destOrd="0" presId="urn:microsoft.com/office/officeart/2005/8/layout/orgChart1"/>
    <dgm:cxn modelId="{D3E506DB-1B3A-49E3-B4D5-69379121FA48}" type="presParOf" srcId="{8A6A2435-A6E1-44D5-BA44-99A6AC0F51CB}" destId="{C05395DE-735E-4343-8422-30AD6F9A6FE8}" srcOrd="1" destOrd="0" presId="urn:microsoft.com/office/officeart/2005/8/layout/orgChart1"/>
    <dgm:cxn modelId="{685553FC-585B-4739-94C4-9C7AE61AD8B6}" type="presParOf" srcId="{C05395DE-735E-4343-8422-30AD6F9A6FE8}" destId="{6419FB28-9F75-4259-8282-FCD81BD4C16B}" srcOrd="0" destOrd="0" presId="urn:microsoft.com/office/officeart/2005/8/layout/orgChart1"/>
    <dgm:cxn modelId="{56A6C100-49CF-4FE5-A13B-E54A8203407E}" type="presParOf" srcId="{6419FB28-9F75-4259-8282-FCD81BD4C16B}" destId="{E170D500-565A-4D68-BA33-8EEB089FD270}" srcOrd="0" destOrd="0" presId="urn:microsoft.com/office/officeart/2005/8/layout/orgChart1"/>
    <dgm:cxn modelId="{1C7741E4-BE02-42BE-81D7-99C2CC9EB1AC}" type="presParOf" srcId="{6419FB28-9F75-4259-8282-FCD81BD4C16B}" destId="{423CB78D-1CBC-4E89-A17C-3AF64AC792FD}" srcOrd="1" destOrd="0" presId="urn:microsoft.com/office/officeart/2005/8/layout/orgChart1"/>
    <dgm:cxn modelId="{774AEA7B-2310-4FD9-A348-E9B6208F0EC6}" type="presParOf" srcId="{C05395DE-735E-4343-8422-30AD6F9A6FE8}" destId="{90DF27F4-6CF7-4513-A058-2B456BF167D7}" srcOrd="1" destOrd="0" presId="urn:microsoft.com/office/officeart/2005/8/layout/orgChart1"/>
    <dgm:cxn modelId="{F334D656-1336-4304-9FFF-C985051B4ABA}" type="presParOf" srcId="{90DF27F4-6CF7-4513-A058-2B456BF167D7}" destId="{DBAF9218-50A6-41F9-9703-DC11143973CC}" srcOrd="0" destOrd="0" presId="urn:microsoft.com/office/officeart/2005/8/layout/orgChart1"/>
    <dgm:cxn modelId="{405F9EBE-9E33-4BDD-8E5E-CC74BC039ECD}" type="presParOf" srcId="{90DF27F4-6CF7-4513-A058-2B456BF167D7}" destId="{4702EDA2-2488-47F7-B437-6D0CBA21BE4D}" srcOrd="1" destOrd="0" presId="urn:microsoft.com/office/officeart/2005/8/layout/orgChart1"/>
    <dgm:cxn modelId="{0288BFBE-892B-4689-BD01-8EA37E40BE10}" type="presParOf" srcId="{4702EDA2-2488-47F7-B437-6D0CBA21BE4D}" destId="{71D458F9-599D-414E-ACE2-C7B51C60AD6C}" srcOrd="0" destOrd="0" presId="urn:microsoft.com/office/officeart/2005/8/layout/orgChart1"/>
    <dgm:cxn modelId="{503C523F-8FC0-444A-A4A1-278F6E6D8275}" type="presParOf" srcId="{71D458F9-599D-414E-ACE2-C7B51C60AD6C}" destId="{F5EF8446-4F6C-4644-B3FE-951F76488F33}" srcOrd="0" destOrd="0" presId="urn:microsoft.com/office/officeart/2005/8/layout/orgChart1"/>
    <dgm:cxn modelId="{AF542568-E535-41E5-A2B7-9FC638D1C1FB}" type="presParOf" srcId="{71D458F9-599D-414E-ACE2-C7B51C60AD6C}" destId="{F6C1A7D0-5225-4248-90A8-9424F8F71182}" srcOrd="1" destOrd="0" presId="urn:microsoft.com/office/officeart/2005/8/layout/orgChart1"/>
    <dgm:cxn modelId="{84E68DBD-1407-4DA2-A912-D24B7A8B43A2}" type="presParOf" srcId="{4702EDA2-2488-47F7-B437-6D0CBA21BE4D}" destId="{4BAB3589-7B49-4331-8987-65CFFB27D6CD}" srcOrd="1" destOrd="0" presId="urn:microsoft.com/office/officeart/2005/8/layout/orgChart1"/>
    <dgm:cxn modelId="{00786C8C-8648-4159-9FCD-6F87212A8796}" type="presParOf" srcId="{4BAB3589-7B49-4331-8987-65CFFB27D6CD}" destId="{35CBF9C8-0B83-4443-8BBD-5182FDFF0131}" srcOrd="0" destOrd="0" presId="urn:microsoft.com/office/officeart/2005/8/layout/orgChart1"/>
    <dgm:cxn modelId="{E7D62156-3020-4085-AA83-586678159A3E}" type="presParOf" srcId="{4BAB3589-7B49-4331-8987-65CFFB27D6CD}" destId="{DFC83852-4C6F-4C5F-B9A0-16ED5BE82258}" srcOrd="1" destOrd="0" presId="urn:microsoft.com/office/officeart/2005/8/layout/orgChart1"/>
    <dgm:cxn modelId="{D29C3D2A-A4F0-4974-AFD6-319B8BFE2C48}" type="presParOf" srcId="{DFC83852-4C6F-4C5F-B9A0-16ED5BE82258}" destId="{8EFC99C1-990A-4824-8680-BBFFD9C09BBB}" srcOrd="0" destOrd="0" presId="urn:microsoft.com/office/officeart/2005/8/layout/orgChart1"/>
    <dgm:cxn modelId="{9910480F-336F-4E43-8DE8-FC7CB4A3F249}" type="presParOf" srcId="{8EFC99C1-990A-4824-8680-BBFFD9C09BBB}" destId="{B5E146E3-55A2-4DB3-BD91-1F3ECA0293DE}" srcOrd="0" destOrd="0" presId="urn:microsoft.com/office/officeart/2005/8/layout/orgChart1"/>
    <dgm:cxn modelId="{346C9D67-DE7D-4F60-BC89-88109F46DFDF}" type="presParOf" srcId="{8EFC99C1-990A-4824-8680-BBFFD9C09BBB}" destId="{4758691F-C382-45A2-8619-BB6FD1C667FB}" srcOrd="1" destOrd="0" presId="urn:microsoft.com/office/officeart/2005/8/layout/orgChart1"/>
    <dgm:cxn modelId="{469D11B9-81CF-4D7D-9B3D-6CA660FDCD14}" type="presParOf" srcId="{DFC83852-4C6F-4C5F-B9A0-16ED5BE82258}" destId="{827B04C9-2463-4CAC-9CCA-8D0FCE49E49F}" srcOrd="1" destOrd="0" presId="urn:microsoft.com/office/officeart/2005/8/layout/orgChart1"/>
    <dgm:cxn modelId="{2A2FDFBE-8FFF-4478-9B22-47B759A9613E}" type="presParOf" srcId="{DFC83852-4C6F-4C5F-B9A0-16ED5BE82258}" destId="{036002A6-F857-43E8-8D79-D89D6FA51A59}" srcOrd="2" destOrd="0" presId="urn:microsoft.com/office/officeart/2005/8/layout/orgChart1"/>
    <dgm:cxn modelId="{D876D609-2868-48FA-947C-C3D6BD51BAE8}" type="presParOf" srcId="{4BAB3589-7B49-4331-8987-65CFFB27D6CD}" destId="{7E7AEFC7-AB9E-48DD-BDCF-9CCDD52F3BFB}" srcOrd="2" destOrd="0" presId="urn:microsoft.com/office/officeart/2005/8/layout/orgChart1"/>
    <dgm:cxn modelId="{F5EB92ED-6091-4EBD-84FB-58B59D9FEBD4}" type="presParOf" srcId="{4BAB3589-7B49-4331-8987-65CFFB27D6CD}" destId="{1FD9C071-56ED-46D5-8965-06D5B52D2DE4}" srcOrd="3" destOrd="0" presId="urn:microsoft.com/office/officeart/2005/8/layout/orgChart1"/>
    <dgm:cxn modelId="{7ECBAC77-0ABE-4E18-8BF5-4C8D9BC0AAE0}" type="presParOf" srcId="{1FD9C071-56ED-46D5-8965-06D5B52D2DE4}" destId="{A7ED3CC6-7E66-47F0-AE81-A18EF173BE80}" srcOrd="0" destOrd="0" presId="urn:microsoft.com/office/officeart/2005/8/layout/orgChart1"/>
    <dgm:cxn modelId="{7D65273B-4324-46DA-B217-414B5C99BB25}" type="presParOf" srcId="{A7ED3CC6-7E66-47F0-AE81-A18EF173BE80}" destId="{061D2F80-49F4-4ED0-9352-F8B7F6AC5B86}" srcOrd="0" destOrd="0" presId="urn:microsoft.com/office/officeart/2005/8/layout/orgChart1"/>
    <dgm:cxn modelId="{5E402DB0-44D8-437C-9CD4-62A18696CE7D}" type="presParOf" srcId="{A7ED3CC6-7E66-47F0-AE81-A18EF173BE80}" destId="{B7454361-C02E-46D6-B0D3-3045BAAAF85F}" srcOrd="1" destOrd="0" presId="urn:microsoft.com/office/officeart/2005/8/layout/orgChart1"/>
    <dgm:cxn modelId="{09A97624-DBD7-4658-B51E-A72EC544CA60}" type="presParOf" srcId="{1FD9C071-56ED-46D5-8965-06D5B52D2DE4}" destId="{78CA944B-6D9A-4036-8F5A-7FE25F44460D}" srcOrd="1" destOrd="0" presId="urn:microsoft.com/office/officeart/2005/8/layout/orgChart1"/>
    <dgm:cxn modelId="{08054021-1943-4163-985E-9F044408635E}" type="presParOf" srcId="{1FD9C071-56ED-46D5-8965-06D5B52D2DE4}" destId="{7E2AF53F-E01C-4840-A1CF-2154DB4D99D6}" srcOrd="2" destOrd="0" presId="urn:microsoft.com/office/officeart/2005/8/layout/orgChart1"/>
    <dgm:cxn modelId="{46D4ED94-DA7D-4C7D-A8FF-B83614E0FDCE}" type="presParOf" srcId="{4BAB3589-7B49-4331-8987-65CFFB27D6CD}" destId="{94BC00AB-EF9F-4962-90A9-C0BC1E4617EA}" srcOrd="4" destOrd="0" presId="urn:microsoft.com/office/officeart/2005/8/layout/orgChart1"/>
    <dgm:cxn modelId="{70B597EB-9369-4754-B5A4-2821EF0219B9}" type="presParOf" srcId="{4BAB3589-7B49-4331-8987-65CFFB27D6CD}" destId="{AA9BE922-A265-445F-8A13-2E3A71D1C80C}" srcOrd="5" destOrd="0" presId="urn:microsoft.com/office/officeart/2005/8/layout/orgChart1"/>
    <dgm:cxn modelId="{4CAC1251-ADAB-47BA-9421-A506A2E67838}" type="presParOf" srcId="{AA9BE922-A265-445F-8A13-2E3A71D1C80C}" destId="{73AD2F5B-53C2-4496-AF45-876945656DCC}" srcOrd="0" destOrd="0" presId="urn:microsoft.com/office/officeart/2005/8/layout/orgChart1"/>
    <dgm:cxn modelId="{3A234F22-B69C-4F34-8767-6EE7DDD5CEC5}" type="presParOf" srcId="{73AD2F5B-53C2-4496-AF45-876945656DCC}" destId="{87DFAADB-BB2B-444D-86C6-ECCA61A86846}" srcOrd="0" destOrd="0" presId="urn:microsoft.com/office/officeart/2005/8/layout/orgChart1"/>
    <dgm:cxn modelId="{0F27F0B0-5725-4499-A94A-FC8906D3AA23}" type="presParOf" srcId="{73AD2F5B-53C2-4496-AF45-876945656DCC}" destId="{EAE8BB02-F009-4A75-8A90-DC89CA7FF64A}" srcOrd="1" destOrd="0" presId="urn:microsoft.com/office/officeart/2005/8/layout/orgChart1"/>
    <dgm:cxn modelId="{88BA764D-F0FD-4060-9BBA-2A3A977ABBAD}" type="presParOf" srcId="{AA9BE922-A265-445F-8A13-2E3A71D1C80C}" destId="{C60FA22E-9306-4C93-8E42-FF7F9E4E20A9}" srcOrd="1" destOrd="0" presId="urn:microsoft.com/office/officeart/2005/8/layout/orgChart1"/>
    <dgm:cxn modelId="{5DC1F144-5587-45FF-8488-15EB70C97EAA}" type="presParOf" srcId="{AA9BE922-A265-445F-8A13-2E3A71D1C80C}" destId="{C65E6920-737D-4764-8802-8234F12ABC99}" srcOrd="2" destOrd="0" presId="urn:microsoft.com/office/officeart/2005/8/layout/orgChart1"/>
    <dgm:cxn modelId="{34F02972-2002-4B8C-98B3-26BDEF208047}" type="presParOf" srcId="{4702EDA2-2488-47F7-B437-6D0CBA21BE4D}" destId="{4351DBFD-05F5-406E-B485-D07048CAB4CE}" srcOrd="2" destOrd="0" presId="urn:microsoft.com/office/officeart/2005/8/layout/orgChart1"/>
    <dgm:cxn modelId="{D24068B9-8BD1-4B11-A4F1-219EE2B997CC}" type="presParOf" srcId="{90DF27F4-6CF7-4513-A058-2B456BF167D7}" destId="{6CDFF758-56A3-4CC3-88A4-D8BD2F712480}" srcOrd="2" destOrd="0" presId="urn:microsoft.com/office/officeart/2005/8/layout/orgChart1"/>
    <dgm:cxn modelId="{1C02D522-6EF5-4764-8BF6-7D132BFE6292}" type="presParOf" srcId="{90DF27F4-6CF7-4513-A058-2B456BF167D7}" destId="{8FD21FB2-8D7F-4C98-91EB-1B7CDBFDDBFA}" srcOrd="3" destOrd="0" presId="urn:microsoft.com/office/officeart/2005/8/layout/orgChart1"/>
    <dgm:cxn modelId="{557B3FBA-C82D-455F-A48C-0C1ACB2CB75A}" type="presParOf" srcId="{8FD21FB2-8D7F-4C98-91EB-1B7CDBFDDBFA}" destId="{F5EBD882-E3EC-48E6-AE2E-745DECAD5662}" srcOrd="0" destOrd="0" presId="urn:microsoft.com/office/officeart/2005/8/layout/orgChart1"/>
    <dgm:cxn modelId="{54771436-173A-4824-80EC-0F115618682B}" type="presParOf" srcId="{F5EBD882-E3EC-48E6-AE2E-745DECAD5662}" destId="{8B596CD2-C6F5-407B-BD2C-53A184A7393B}" srcOrd="0" destOrd="0" presId="urn:microsoft.com/office/officeart/2005/8/layout/orgChart1"/>
    <dgm:cxn modelId="{127C9332-08D2-4143-8862-0C362063C6DB}" type="presParOf" srcId="{F5EBD882-E3EC-48E6-AE2E-745DECAD5662}" destId="{03D4C664-19A2-429D-AB9C-AE934FC73C09}" srcOrd="1" destOrd="0" presId="urn:microsoft.com/office/officeart/2005/8/layout/orgChart1"/>
    <dgm:cxn modelId="{E91D9B1D-EB7B-45E9-9AAB-FCB94939C4F3}" type="presParOf" srcId="{8FD21FB2-8D7F-4C98-91EB-1B7CDBFDDBFA}" destId="{1BA5A575-C493-4482-9926-DB800143F5E0}" srcOrd="1" destOrd="0" presId="urn:microsoft.com/office/officeart/2005/8/layout/orgChart1"/>
    <dgm:cxn modelId="{5A73FBA3-93AA-4765-9658-587A18BBB919}" type="presParOf" srcId="{8FD21FB2-8D7F-4C98-91EB-1B7CDBFDDBFA}" destId="{05AD3D6B-60FB-44D7-BEA2-2BD23C980199}" srcOrd="2" destOrd="0" presId="urn:microsoft.com/office/officeart/2005/8/layout/orgChart1"/>
    <dgm:cxn modelId="{52DED4CA-5A51-4F35-A6D3-BE361A2779CD}" type="presParOf" srcId="{C05395DE-735E-4343-8422-30AD6F9A6FE8}" destId="{8C66A11E-07F5-43BB-A5BE-1BD821387841}" srcOrd="2" destOrd="0" presId="urn:microsoft.com/office/officeart/2005/8/layout/orgChart1"/>
    <dgm:cxn modelId="{D914FFE6-7E67-47E0-9702-4FE4897E0FE5}" type="presParOf" srcId="{8A6A2435-A6E1-44D5-BA44-99A6AC0F51CB}" destId="{097FBA08-FAA6-428B-A455-A831B12DA39A}" srcOrd="2" destOrd="0" presId="urn:microsoft.com/office/officeart/2005/8/layout/orgChart1"/>
    <dgm:cxn modelId="{C059EE21-98FE-48F9-9ECD-7936386B0841}" type="presParOf" srcId="{8A6A2435-A6E1-44D5-BA44-99A6AC0F51CB}" destId="{37DE5583-5F76-4975-94CA-D20339BDCE52}" srcOrd="3" destOrd="0" presId="urn:microsoft.com/office/officeart/2005/8/layout/orgChart1"/>
    <dgm:cxn modelId="{94373E54-356A-4208-B178-4D3008AD1A96}" type="presParOf" srcId="{37DE5583-5F76-4975-94CA-D20339BDCE52}" destId="{84232824-49C8-45EA-9CC3-5A600B3393D7}" srcOrd="0" destOrd="0" presId="urn:microsoft.com/office/officeart/2005/8/layout/orgChart1"/>
    <dgm:cxn modelId="{090F31CF-014C-459B-A60D-4B9F97EBE9D6}" type="presParOf" srcId="{84232824-49C8-45EA-9CC3-5A600B3393D7}" destId="{2E6BA224-22AD-40DC-99A9-659C02B2ABA7}" srcOrd="0" destOrd="0" presId="urn:microsoft.com/office/officeart/2005/8/layout/orgChart1"/>
    <dgm:cxn modelId="{D56FDD2C-362D-4682-A9A7-3D1BB4D52FE8}" type="presParOf" srcId="{84232824-49C8-45EA-9CC3-5A600B3393D7}" destId="{B6CB49C6-FA4D-4BBC-8166-BF71319E88F1}" srcOrd="1" destOrd="0" presId="urn:microsoft.com/office/officeart/2005/8/layout/orgChart1"/>
    <dgm:cxn modelId="{A6FE6296-9981-498D-86D9-6497CDB97D58}" type="presParOf" srcId="{37DE5583-5F76-4975-94CA-D20339BDCE52}" destId="{2D3B5C17-698D-4548-9439-C216774E145B}" srcOrd="1" destOrd="0" presId="urn:microsoft.com/office/officeart/2005/8/layout/orgChart1"/>
    <dgm:cxn modelId="{44C5EA5F-340A-4CAC-B2F7-6D881162421A}" type="presParOf" srcId="{37DE5583-5F76-4975-94CA-D20339BDCE52}" destId="{06E08B63-AFAF-4906-8F25-6865B3774B25}" srcOrd="2" destOrd="0" presId="urn:microsoft.com/office/officeart/2005/8/layout/orgChart1"/>
    <dgm:cxn modelId="{A3675334-2CC6-4E58-BEAD-B8ACEF90912A}" type="presParOf" srcId="{8A6A2435-A6E1-44D5-BA44-99A6AC0F51CB}" destId="{85F44A23-5814-4ADF-A5AB-5ED4B3A3992D}" srcOrd="4" destOrd="0" presId="urn:microsoft.com/office/officeart/2005/8/layout/orgChart1"/>
    <dgm:cxn modelId="{D2FB83AC-8902-4B2F-9CCD-BAD42DC5CA3D}" type="presParOf" srcId="{8A6A2435-A6E1-44D5-BA44-99A6AC0F51CB}" destId="{8456FE36-0B0F-4462-B6A3-7A78CAE08CED}" srcOrd="5" destOrd="0" presId="urn:microsoft.com/office/officeart/2005/8/layout/orgChart1"/>
    <dgm:cxn modelId="{349B535D-77AD-4524-9A76-88904DCEBF9C}" type="presParOf" srcId="{8456FE36-0B0F-4462-B6A3-7A78CAE08CED}" destId="{561AA18D-DE46-43A8-9A19-5D0FE535EE8F}" srcOrd="0" destOrd="0" presId="urn:microsoft.com/office/officeart/2005/8/layout/orgChart1"/>
    <dgm:cxn modelId="{879551DB-EC0A-4709-AAA4-E9A69E667C96}" type="presParOf" srcId="{561AA18D-DE46-43A8-9A19-5D0FE535EE8F}" destId="{1018FEDF-0B64-4476-B91E-82139623EC94}" srcOrd="0" destOrd="0" presId="urn:microsoft.com/office/officeart/2005/8/layout/orgChart1"/>
    <dgm:cxn modelId="{3A5153D4-65E0-48D5-A4F7-7FCF38368B9E}" type="presParOf" srcId="{561AA18D-DE46-43A8-9A19-5D0FE535EE8F}" destId="{FDE031A9-9514-4052-8B6B-4E78B05F3F31}" srcOrd="1" destOrd="0" presId="urn:microsoft.com/office/officeart/2005/8/layout/orgChart1"/>
    <dgm:cxn modelId="{CE1AF4F4-9B97-4AC6-918C-20634166BD58}" type="presParOf" srcId="{8456FE36-0B0F-4462-B6A3-7A78CAE08CED}" destId="{5D40762D-AFE5-433E-9D33-BA74FA05E86B}" srcOrd="1" destOrd="0" presId="urn:microsoft.com/office/officeart/2005/8/layout/orgChart1"/>
    <dgm:cxn modelId="{2E217423-36CF-444C-9707-9CEFAB182E56}" type="presParOf" srcId="{8456FE36-0B0F-4462-B6A3-7A78CAE08CED}" destId="{95B45624-C0A7-4644-8A05-5367C4F3C62C}" srcOrd="2" destOrd="0" presId="urn:microsoft.com/office/officeart/2005/8/layout/orgChart1"/>
    <dgm:cxn modelId="{772C7D2C-481F-437B-B13B-44FEFC40FD90}" type="presParOf" srcId="{8A6A2435-A6E1-44D5-BA44-99A6AC0F51CB}" destId="{8796AF2A-DE2B-4665-8DA3-052475C1587E}" srcOrd="6" destOrd="0" presId="urn:microsoft.com/office/officeart/2005/8/layout/orgChart1"/>
    <dgm:cxn modelId="{2D4E7FA2-03B4-4C0F-9620-E254273422BE}" type="presParOf" srcId="{8A6A2435-A6E1-44D5-BA44-99A6AC0F51CB}" destId="{D1D5F63D-3499-4126-93C4-16E213B567A5}" srcOrd="7" destOrd="0" presId="urn:microsoft.com/office/officeart/2005/8/layout/orgChart1"/>
    <dgm:cxn modelId="{13C09DDD-4C5B-4466-B4C7-7D059C56BA2C}" type="presParOf" srcId="{D1D5F63D-3499-4126-93C4-16E213B567A5}" destId="{CA636FD6-DCDF-4BA4-8A65-B4EF117D6627}" srcOrd="0" destOrd="0" presId="urn:microsoft.com/office/officeart/2005/8/layout/orgChart1"/>
    <dgm:cxn modelId="{F537F741-933D-4B67-BE70-5B029F75FDA2}" type="presParOf" srcId="{CA636FD6-DCDF-4BA4-8A65-B4EF117D6627}" destId="{8C8B5810-3258-4755-AC3A-9BD9BB785264}" srcOrd="0" destOrd="0" presId="urn:microsoft.com/office/officeart/2005/8/layout/orgChart1"/>
    <dgm:cxn modelId="{B5E7534F-5789-40BD-BC3A-454FC9CE86C7}" type="presParOf" srcId="{CA636FD6-DCDF-4BA4-8A65-B4EF117D6627}" destId="{36A3FFD1-89AB-4AEB-BC7A-7C08332421A1}" srcOrd="1" destOrd="0" presId="urn:microsoft.com/office/officeart/2005/8/layout/orgChart1"/>
    <dgm:cxn modelId="{2EBFCF1C-3388-43D9-B7CC-EDAAFDE2A531}" type="presParOf" srcId="{D1D5F63D-3499-4126-93C4-16E213B567A5}" destId="{B0AD25D1-7D91-461B-AEAE-D017D10A7D6A}" srcOrd="1" destOrd="0" presId="urn:microsoft.com/office/officeart/2005/8/layout/orgChart1"/>
    <dgm:cxn modelId="{E1654976-2FDA-4519-B8E0-A99092BB3549}" type="presParOf" srcId="{D1D5F63D-3499-4126-93C4-16E213B567A5}" destId="{967F4209-91C4-48F6-8A64-45C5B01549BF}" srcOrd="2" destOrd="0" presId="urn:microsoft.com/office/officeart/2005/8/layout/orgChart1"/>
    <dgm:cxn modelId="{685B2E14-B6D7-44B9-B8C6-37EF55CB6C07}" type="presParOf" srcId="{8A6A2435-A6E1-44D5-BA44-99A6AC0F51CB}" destId="{CADC0232-D100-4E32-8CB7-3EFF429E5E42}" srcOrd="8" destOrd="0" presId="urn:microsoft.com/office/officeart/2005/8/layout/orgChart1"/>
    <dgm:cxn modelId="{1E22CD1B-8534-43CF-9F61-3D71D4A867DD}" type="presParOf" srcId="{8A6A2435-A6E1-44D5-BA44-99A6AC0F51CB}" destId="{73FB0FAE-30DF-4B43-98F9-88134C5D43C3}" srcOrd="9" destOrd="0" presId="urn:microsoft.com/office/officeart/2005/8/layout/orgChart1"/>
    <dgm:cxn modelId="{991A90CF-8F85-4031-AFDA-45D0FA745DCF}" type="presParOf" srcId="{73FB0FAE-30DF-4B43-98F9-88134C5D43C3}" destId="{FA528C17-8257-426C-B97E-D811E4CC6EDF}" srcOrd="0" destOrd="0" presId="urn:microsoft.com/office/officeart/2005/8/layout/orgChart1"/>
    <dgm:cxn modelId="{58B89EAE-BB8B-42C2-B252-577E121DE477}" type="presParOf" srcId="{FA528C17-8257-426C-B97E-D811E4CC6EDF}" destId="{DD7902E8-B01C-45F5-8755-234EA9CA09CA}" srcOrd="0" destOrd="0" presId="urn:microsoft.com/office/officeart/2005/8/layout/orgChart1"/>
    <dgm:cxn modelId="{097AE4AC-3260-4E86-B6DE-0C17B7A2C346}" type="presParOf" srcId="{FA528C17-8257-426C-B97E-D811E4CC6EDF}" destId="{8B4F3117-F9DA-4B1E-A28B-DD5C4D01530A}" srcOrd="1" destOrd="0" presId="urn:microsoft.com/office/officeart/2005/8/layout/orgChart1"/>
    <dgm:cxn modelId="{43F5C0B6-B8B6-4C11-BFE8-3A32562DAB13}" type="presParOf" srcId="{73FB0FAE-30DF-4B43-98F9-88134C5D43C3}" destId="{4BB0E50A-2E49-478B-8929-DB61559E2956}" srcOrd="1" destOrd="0" presId="urn:microsoft.com/office/officeart/2005/8/layout/orgChart1"/>
    <dgm:cxn modelId="{F0D7FAC7-E981-42E3-862B-6A8B13DBE59E}" type="presParOf" srcId="{73FB0FAE-30DF-4B43-98F9-88134C5D43C3}" destId="{D779EE69-98F3-4510-A12B-AE4147E40904}" srcOrd="2" destOrd="0" presId="urn:microsoft.com/office/officeart/2005/8/layout/orgChart1"/>
    <dgm:cxn modelId="{F080B59C-1EC5-476F-9029-9627C28FB13A}" type="presParOf" srcId="{8A6A2435-A6E1-44D5-BA44-99A6AC0F51CB}" destId="{60CEB7AA-AA16-4D3F-866B-9F3087EACC3F}" srcOrd="10" destOrd="0" presId="urn:microsoft.com/office/officeart/2005/8/layout/orgChart1"/>
    <dgm:cxn modelId="{FD7B8E2F-C344-4A5B-A108-3BAAE12B807B}" type="presParOf" srcId="{8A6A2435-A6E1-44D5-BA44-99A6AC0F51CB}" destId="{3044F24E-0CB2-4B47-A740-FB2E2BE4DE71}" srcOrd="11" destOrd="0" presId="urn:microsoft.com/office/officeart/2005/8/layout/orgChart1"/>
    <dgm:cxn modelId="{B2252E65-6EFB-41FB-97E9-A0484C4F65D7}" type="presParOf" srcId="{3044F24E-0CB2-4B47-A740-FB2E2BE4DE71}" destId="{67F752A2-746C-4D01-B2A3-4202F2D950C3}" srcOrd="0" destOrd="0" presId="urn:microsoft.com/office/officeart/2005/8/layout/orgChart1"/>
    <dgm:cxn modelId="{FF5BBECB-05B9-4450-AFBA-F378EF30B68A}" type="presParOf" srcId="{67F752A2-746C-4D01-B2A3-4202F2D950C3}" destId="{160A8264-C139-41EB-AA29-1593A61B99AB}" srcOrd="0" destOrd="0" presId="urn:microsoft.com/office/officeart/2005/8/layout/orgChart1"/>
    <dgm:cxn modelId="{B6C67B42-532F-42E9-86FD-9524FF25761A}" type="presParOf" srcId="{67F752A2-746C-4D01-B2A3-4202F2D950C3}" destId="{EAB7E03C-2190-4B95-82C8-40A261A851AF}" srcOrd="1" destOrd="0" presId="urn:microsoft.com/office/officeart/2005/8/layout/orgChart1"/>
    <dgm:cxn modelId="{CC449CBE-C80D-461C-AEC0-AE908A698A26}" type="presParOf" srcId="{3044F24E-0CB2-4B47-A740-FB2E2BE4DE71}" destId="{EA0D745F-FDED-4038-AB0B-B882C8C5F30A}" srcOrd="1" destOrd="0" presId="urn:microsoft.com/office/officeart/2005/8/layout/orgChart1"/>
    <dgm:cxn modelId="{B658AF98-49FE-4741-800B-1C2ECC7D1A1A}" type="presParOf" srcId="{3044F24E-0CB2-4B47-A740-FB2E2BE4DE71}" destId="{96035C3A-DABD-4B1C-8D67-FC76A73F4503}" srcOrd="2" destOrd="0" presId="urn:microsoft.com/office/officeart/2005/8/layout/orgChart1"/>
    <dgm:cxn modelId="{D973E059-CDCB-4E38-A56E-DEF450AA0C04}" type="presParOf" srcId="{420C68EF-EA2F-4C4E-9F01-56AC0939469A}" destId="{3449AA7C-C023-4BF9-837F-6172CE56BFD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D25E292-B425-486B-9240-9E9C6B33A4F0}" type="doc">
      <dgm:prSet loTypeId="urn:microsoft.com/office/officeart/2005/8/layout/hList6" loCatId="list" qsTypeId="urn:microsoft.com/office/officeart/2005/8/quickstyle/3d5" qsCatId="3D" csTypeId="urn:microsoft.com/office/officeart/2005/8/colors/accent1_2" csCatId="accent1" phldr="1"/>
      <dgm:spPr/>
      <dgm:t>
        <a:bodyPr/>
        <a:lstStyle/>
        <a:p>
          <a:endParaRPr lang="en-US"/>
        </a:p>
      </dgm:t>
    </dgm:pt>
    <dgm:pt modelId="{2E95214A-AF3A-4DBF-B3C7-4E342FD8CCE3}">
      <dgm:prSet phldrT="[Text]" custT="1"/>
      <dgm:spPr>
        <a:solidFill>
          <a:srgbClr val="92D050"/>
        </a:solidFill>
      </dgm:spPr>
      <dgm:t>
        <a:bodyPr/>
        <a:lstStyle/>
        <a:p>
          <a:pPr algn="l"/>
          <a:r>
            <a:rPr lang="en-US" sz="1600" b="1" dirty="0">
              <a:solidFill>
                <a:schemeClr val="tx1"/>
              </a:solidFill>
            </a:rPr>
            <a:t>Approach 1</a:t>
          </a:r>
        </a:p>
        <a:p>
          <a:pPr algn="l"/>
          <a:r>
            <a:rPr kumimoji="0" lang="en-US" sz="1600" b="1" i="0" u="none" strike="noStrike" cap="none" normalizeH="0" baseline="0" dirty="0">
              <a:ln>
                <a:noFill/>
              </a:ln>
              <a:solidFill>
                <a:schemeClr val="tx1"/>
              </a:solidFill>
              <a:effectLst/>
              <a:latin typeface="Arial" charset="0"/>
            </a:rPr>
            <a:t>Net area </a:t>
          </a:r>
          <a:r>
            <a:rPr kumimoji="0" lang="en-US" sz="1600" b="0" i="0" u="none" strike="noStrike" cap="none" normalizeH="0" baseline="0" dirty="0">
              <a:ln>
                <a:noFill/>
              </a:ln>
              <a:solidFill>
                <a:schemeClr val="tx1"/>
              </a:solidFill>
              <a:effectLst/>
              <a:latin typeface="Arial" charset="0"/>
            </a:rPr>
            <a:t>of land use for various land use categories</a:t>
          </a:r>
          <a:endParaRPr lang="en-US" sz="1600" dirty="0">
            <a:solidFill>
              <a:schemeClr val="tx1"/>
            </a:solidFill>
          </a:endParaRPr>
        </a:p>
        <a:p>
          <a:pPr algn="l" rtl="0"/>
          <a:r>
            <a:rPr kumimoji="0" lang="en-US" sz="1600" b="0" i="0" u="none" strike="noStrike" cap="none" normalizeH="0" baseline="0" dirty="0">
              <a:ln>
                <a:noFill/>
              </a:ln>
              <a:solidFill>
                <a:schemeClr val="tx1"/>
              </a:solidFill>
              <a:effectLst/>
              <a:latin typeface="Arial" charset="0"/>
            </a:rPr>
            <a:t>No tracking of land use conversions</a:t>
          </a:r>
          <a:endParaRPr lang="en-US" sz="1600" dirty="0">
            <a:solidFill>
              <a:schemeClr val="tx1"/>
            </a:solidFill>
          </a:endParaRPr>
        </a:p>
        <a:p>
          <a:pPr algn="l" rtl="0"/>
          <a:r>
            <a:rPr kumimoji="0" lang="en-US" sz="1600" b="1" i="0" u="none" strike="noStrike" cap="none" normalizeH="0" baseline="0" dirty="0">
              <a:ln>
                <a:noFill/>
              </a:ln>
              <a:solidFill>
                <a:schemeClr val="tx1"/>
              </a:solidFill>
              <a:effectLst/>
              <a:latin typeface="Arial" charset="0"/>
            </a:rPr>
            <a:t>Only know areas of each land type at beginning and end</a:t>
          </a:r>
          <a:endParaRPr lang="en-US" sz="1600" dirty="0">
            <a:solidFill>
              <a:schemeClr val="tx1"/>
            </a:solidFill>
          </a:endParaRPr>
        </a:p>
      </dgm:t>
    </dgm:pt>
    <dgm:pt modelId="{778061C7-6EF5-413E-97C0-3849A7E2B0ED}" type="parTrans" cxnId="{A79C2FE0-906A-49D1-8B09-08035F73633A}">
      <dgm:prSet/>
      <dgm:spPr/>
      <dgm:t>
        <a:bodyPr/>
        <a:lstStyle/>
        <a:p>
          <a:endParaRPr lang="en-US"/>
        </a:p>
      </dgm:t>
    </dgm:pt>
    <dgm:pt modelId="{56A4FAE1-BC2F-4407-8C77-6E44A5F7FAB3}" type="sibTrans" cxnId="{A79C2FE0-906A-49D1-8B09-08035F73633A}">
      <dgm:prSet/>
      <dgm:spPr/>
      <dgm:t>
        <a:bodyPr/>
        <a:lstStyle/>
        <a:p>
          <a:endParaRPr lang="en-US"/>
        </a:p>
      </dgm:t>
    </dgm:pt>
    <dgm:pt modelId="{D3E87C83-501B-45A5-B240-4AEB9AE75D62}">
      <dgm:prSet phldrT="[Text]" custT="1"/>
      <dgm:spPr>
        <a:solidFill>
          <a:srgbClr val="E9B5DB"/>
        </a:solidFill>
      </dgm:spPr>
      <dgm:t>
        <a:bodyPr/>
        <a:lstStyle/>
        <a:p>
          <a:pPr algn="l"/>
          <a:r>
            <a:rPr lang="en-US" sz="1600" b="1" dirty="0">
              <a:solidFill>
                <a:schemeClr val="tx1"/>
              </a:solidFill>
            </a:rPr>
            <a:t>Approach 2</a:t>
          </a:r>
          <a:endParaRPr kumimoji="0" lang="en-US" sz="1600" b="1" i="0" u="none" strike="noStrike" cap="none" normalizeH="0" baseline="0" dirty="0">
            <a:ln>
              <a:noFill/>
            </a:ln>
            <a:solidFill>
              <a:schemeClr val="tx1"/>
            </a:solidFill>
            <a:effectLst/>
            <a:latin typeface="Arial" charset="0"/>
          </a:endParaRPr>
        </a:p>
        <a:p>
          <a:pPr algn="l"/>
          <a:r>
            <a:rPr kumimoji="0" lang="en-US" sz="1600" b="1" i="0" u="none" strike="noStrike" cap="none" normalizeH="0" baseline="0" dirty="0">
              <a:ln>
                <a:noFill/>
              </a:ln>
              <a:solidFill>
                <a:schemeClr val="tx1"/>
              </a:solidFill>
              <a:effectLst/>
              <a:latin typeface="Arial" charset="0"/>
            </a:rPr>
            <a:t>Tracking of land use conversion</a:t>
          </a:r>
          <a:r>
            <a:rPr kumimoji="0" lang="en-US" sz="1600" b="0" i="0" u="none" strike="noStrike" cap="none" normalizeH="0" baseline="0" dirty="0">
              <a:ln>
                <a:noFill/>
              </a:ln>
              <a:solidFill>
                <a:schemeClr val="tx1"/>
              </a:solidFill>
              <a:effectLst/>
              <a:latin typeface="Arial" charset="0"/>
            </a:rPr>
            <a:t> between land use categories on a </a:t>
          </a:r>
          <a:r>
            <a:rPr kumimoji="0" lang="en-US" sz="1600" b="1" i="0" u="none" strike="noStrike" cap="none" normalizeH="0" baseline="0" dirty="0">
              <a:ln>
                <a:noFill/>
              </a:ln>
              <a:solidFill>
                <a:schemeClr val="tx1"/>
              </a:solidFill>
              <a:effectLst/>
              <a:latin typeface="Arial" charset="0"/>
            </a:rPr>
            <a:t>non-spatially explicit </a:t>
          </a:r>
          <a:r>
            <a:rPr kumimoji="0" lang="en-US" sz="1600" b="0" i="0" u="none" strike="noStrike" cap="none" normalizeH="0" baseline="0" dirty="0">
              <a:ln>
                <a:noFill/>
              </a:ln>
              <a:solidFill>
                <a:schemeClr val="tx1"/>
              </a:solidFill>
              <a:effectLst/>
              <a:latin typeface="Arial" charset="0"/>
            </a:rPr>
            <a:t>basis</a:t>
          </a:r>
          <a:endParaRPr lang="en-US" sz="1600" dirty="0">
            <a:solidFill>
              <a:schemeClr val="tx1"/>
            </a:solidFill>
          </a:endParaRPr>
        </a:p>
        <a:p>
          <a:pPr algn="l" rtl="0"/>
          <a:r>
            <a:rPr kumimoji="0" lang="en-US" sz="1600" b="1" i="0" u="none" strike="noStrike" cap="none" normalizeH="0" baseline="0" dirty="0">
              <a:ln>
                <a:noFill/>
              </a:ln>
              <a:solidFill>
                <a:schemeClr val="tx1"/>
              </a:solidFill>
              <a:effectLst/>
              <a:latin typeface="Arial" charset="0"/>
            </a:rPr>
            <a:t>Also know areas of each transition between types</a:t>
          </a:r>
          <a:endParaRPr lang="en-US" sz="1600" dirty="0">
            <a:solidFill>
              <a:schemeClr val="tx1"/>
            </a:solidFill>
          </a:endParaRPr>
        </a:p>
      </dgm:t>
    </dgm:pt>
    <dgm:pt modelId="{38A2D1C3-A8A7-4B57-9E0E-44C3D8B8DE80}" type="parTrans" cxnId="{45B99598-924F-486D-AA5D-37531374E68E}">
      <dgm:prSet/>
      <dgm:spPr/>
      <dgm:t>
        <a:bodyPr/>
        <a:lstStyle/>
        <a:p>
          <a:endParaRPr lang="en-US"/>
        </a:p>
      </dgm:t>
    </dgm:pt>
    <dgm:pt modelId="{8FF5CCB5-FD28-4F62-AC74-633537286149}" type="sibTrans" cxnId="{45B99598-924F-486D-AA5D-37531374E68E}">
      <dgm:prSet/>
      <dgm:spPr/>
      <dgm:t>
        <a:bodyPr/>
        <a:lstStyle/>
        <a:p>
          <a:endParaRPr lang="en-US"/>
        </a:p>
      </dgm:t>
    </dgm:pt>
    <dgm:pt modelId="{206C1969-6664-41E1-A6D9-9CE07A61F3B7}">
      <dgm:prSet phldrT="[Text]" custT="1"/>
      <dgm:spPr/>
      <dgm:t>
        <a:bodyPr/>
        <a:lstStyle/>
        <a:p>
          <a:pPr algn="l"/>
          <a:r>
            <a:rPr lang="en-US" sz="1600" b="1" dirty="0">
              <a:solidFill>
                <a:schemeClr val="tx1"/>
              </a:solidFill>
            </a:rPr>
            <a:t>Approach 3</a:t>
          </a:r>
        </a:p>
        <a:p>
          <a:pPr algn="l"/>
          <a:r>
            <a:rPr kumimoji="0" lang="en-US" sz="1600" b="0" i="0" u="none" strike="noStrike" cap="none" normalizeH="0" baseline="0" dirty="0">
              <a:ln>
                <a:noFill/>
              </a:ln>
              <a:solidFill>
                <a:schemeClr val="tx1"/>
              </a:solidFill>
              <a:effectLst/>
              <a:latin typeface="Arial" charset="0"/>
            </a:rPr>
            <a:t>Tracking of land use conversion on a </a:t>
          </a:r>
          <a:r>
            <a:rPr kumimoji="0" lang="en-US" sz="1600" b="1" i="0" u="none" strike="noStrike" cap="none" normalizeH="0" baseline="0" dirty="0">
              <a:ln>
                <a:noFill/>
              </a:ln>
              <a:solidFill>
                <a:schemeClr val="tx1"/>
              </a:solidFill>
              <a:effectLst/>
              <a:latin typeface="Arial" charset="0"/>
            </a:rPr>
            <a:t>spatially explicit </a:t>
          </a:r>
          <a:r>
            <a:rPr kumimoji="0" lang="en-US" sz="1600" b="0" i="0" u="none" strike="noStrike" cap="none" normalizeH="0" baseline="0" dirty="0">
              <a:ln>
                <a:noFill/>
              </a:ln>
              <a:solidFill>
                <a:schemeClr val="tx1"/>
              </a:solidFill>
              <a:effectLst/>
              <a:latin typeface="Arial" charset="0"/>
            </a:rPr>
            <a:t>basis</a:t>
          </a:r>
          <a:endParaRPr lang="en-US" sz="1600" dirty="0">
            <a:solidFill>
              <a:schemeClr val="tx1"/>
            </a:solidFill>
          </a:endParaRPr>
        </a:p>
        <a:p>
          <a:pPr algn="l" rtl="0"/>
          <a:r>
            <a:rPr kumimoji="0" lang="en-US" sz="1600" b="1" i="0" u="none" strike="noStrike" cap="none" normalizeH="0" baseline="0" dirty="0">
              <a:ln>
                <a:noFill/>
              </a:ln>
              <a:solidFill>
                <a:schemeClr val="tx1"/>
              </a:solidFill>
              <a:effectLst/>
              <a:latin typeface="Arial" charset="0"/>
            </a:rPr>
            <a:t>Know changes on each parcel of land</a:t>
          </a:r>
          <a:endParaRPr lang="en-US" sz="1600" dirty="0">
            <a:solidFill>
              <a:schemeClr val="tx1"/>
            </a:solidFill>
          </a:endParaRPr>
        </a:p>
      </dgm:t>
    </dgm:pt>
    <dgm:pt modelId="{5311B4AA-A5B9-4526-BCA8-D7F854BDDAD5}" type="parTrans" cxnId="{CEA0547F-4C8A-471F-8357-7B79C9D4DC2A}">
      <dgm:prSet/>
      <dgm:spPr/>
      <dgm:t>
        <a:bodyPr/>
        <a:lstStyle/>
        <a:p>
          <a:endParaRPr lang="en-US"/>
        </a:p>
      </dgm:t>
    </dgm:pt>
    <dgm:pt modelId="{F92B53BF-24F9-4E03-AF31-6C8D8966B53B}" type="sibTrans" cxnId="{CEA0547F-4C8A-471F-8357-7B79C9D4DC2A}">
      <dgm:prSet/>
      <dgm:spPr/>
      <dgm:t>
        <a:bodyPr/>
        <a:lstStyle/>
        <a:p>
          <a:endParaRPr lang="en-US"/>
        </a:p>
      </dgm:t>
    </dgm:pt>
    <dgm:pt modelId="{906AF2C9-0191-4944-A7E3-AC878E41A3E2}" type="pres">
      <dgm:prSet presAssocID="{ED25E292-B425-486B-9240-9E9C6B33A4F0}" presName="Name0" presStyleCnt="0">
        <dgm:presLayoutVars>
          <dgm:dir/>
          <dgm:resizeHandles val="exact"/>
        </dgm:presLayoutVars>
      </dgm:prSet>
      <dgm:spPr/>
    </dgm:pt>
    <dgm:pt modelId="{426BF475-D9B5-4D86-9A7F-D3B0D9E0DDDD}" type="pres">
      <dgm:prSet presAssocID="{2E95214A-AF3A-4DBF-B3C7-4E342FD8CCE3}" presName="node" presStyleLbl="node1" presStyleIdx="0" presStyleCnt="3">
        <dgm:presLayoutVars>
          <dgm:bulletEnabled val="1"/>
        </dgm:presLayoutVars>
      </dgm:prSet>
      <dgm:spPr/>
    </dgm:pt>
    <dgm:pt modelId="{43A9B499-F35C-49DE-A2CE-C0B0231E34AA}" type="pres">
      <dgm:prSet presAssocID="{56A4FAE1-BC2F-4407-8C77-6E44A5F7FAB3}" presName="sibTrans" presStyleCnt="0"/>
      <dgm:spPr/>
    </dgm:pt>
    <dgm:pt modelId="{4BC1C8C5-9596-490E-8D86-0295D2E4E6D6}" type="pres">
      <dgm:prSet presAssocID="{D3E87C83-501B-45A5-B240-4AEB9AE75D62}" presName="node" presStyleLbl="node1" presStyleIdx="1" presStyleCnt="3">
        <dgm:presLayoutVars>
          <dgm:bulletEnabled val="1"/>
        </dgm:presLayoutVars>
      </dgm:prSet>
      <dgm:spPr/>
    </dgm:pt>
    <dgm:pt modelId="{A0082CF2-622B-4CCB-AF26-85225E8CBBF7}" type="pres">
      <dgm:prSet presAssocID="{8FF5CCB5-FD28-4F62-AC74-633537286149}" presName="sibTrans" presStyleCnt="0"/>
      <dgm:spPr/>
    </dgm:pt>
    <dgm:pt modelId="{A853BBE3-262E-4454-854D-D0FB4344BA7C}" type="pres">
      <dgm:prSet presAssocID="{206C1969-6664-41E1-A6D9-9CE07A61F3B7}" presName="node" presStyleLbl="node1" presStyleIdx="2" presStyleCnt="3">
        <dgm:presLayoutVars>
          <dgm:bulletEnabled val="1"/>
        </dgm:presLayoutVars>
      </dgm:prSet>
      <dgm:spPr/>
    </dgm:pt>
  </dgm:ptLst>
  <dgm:cxnLst>
    <dgm:cxn modelId="{68471117-2B83-4035-A27F-6F6233C0F2F5}" type="presOf" srcId="{2E95214A-AF3A-4DBF-B3C7-4E342FD8CCE3}" destId="{426BF475-D9B5-4D86-9A7F-D3B0D9E0DDDD}" srcOrd="0" destOrd="0" presId="urn:microsoft.com/office/officeart/2005/8/layout/hList6"/>
    <dgm:cxn modelId="{1EB83C5D-CF51-4AAA-A9DD-A63BD3650E15}" type="presOf" srcId="{206C1969-6664-41E1-A6D9-9CE07A61F3B7}" destId="{A853BBE3-262E-4454-854D-D0FB4344BA7C}" srcOrd="0" destOrd="0" presId="urn:microsoft.com/office/officeart/2005/8/layout/hList6"/>
    <dgm:cxn modelId="{6623AD45-3EBA-4374-AC3C-8D0A0BD7C66D}" type="presOf" srcId="{ED25E292-B425-486B-9240-9E9C6B33A4F0}" destId="{906AF2C9-0191-4944-A7E3-AC878E41A3E2}" srcOrd="0" destOrd="0" presId="urn:microsoft.com/office/officeart/2005/8/layout/hList6"/>
    <dgm:cxn modelId="{CEA0547F-4C8A-471F-8357-7B79C9D4DC2A}" srcId="{ED25E292-B425-486B-9240-9E9C6B33A4F0}" destId="{206C1969-6664-41E1-A6D9-9CE07A61F3B7}" srcOrd="2" destOrd="0" parTransId="{5311B4AA-A5B9-4526-BCA8-D7F854BDDAD5}" sibTransId="{F92B53BF-24F9-4E03-AF31-6C8D8966B53B}"/>
    <dgm:cxn modelId="{45B99598-924F-486D-AA5D-37531374E68E}" srcId="{ED25E292-B425-486B-9240-9E9C6B33A4F0}" destId="{D3E87C83-501B-45A5-B240-4AEB9AE75D62}" srcOrd="1" destOrd="0" parTransId="{38A2D1C3-A8A7-4B57-9E0E-44C3D8B8DE80}" sibTransId="{8FF5CCB5-FD28-4F62-AC74-633537286149}"/>
    <dgm:cxn modelId="{9C2BB6BB-A849-4FAB-97B7-9570C87DEB49}" type="presOf" srcId="{D3E87C83-501B-45A5-B240-4AEB9AE75D62}" destId="{4BC1C8C5-9596-490E-8D86-0295D2E4E6D6}" srcOrd="0" destOrd="0" presId="urn:microsoft.com/office/officeart/2005/8/layout/hList6"/>
    <dgm:cxn modelId="{A79C2FE0-906A-49D1-8B09-08035F73633A}" srcId="{ED25E292-B425-486B-9240-9E9C6B33A4F0}" destId="{2E95214A-AF3A-4DBF-B3C7-4E342FD8CCE3}" srcOrd="0" destOrd="0" parTransId="{778061C7-6EF5-413E-97C0-3849A7E2B0ED}" sibTransId="{56A4FAE1-BC2F-4407-8C77-6E44A5F7FAB3}"/>
    <dgm:cxn modelId="{A7BCDBAB-6B97-4754-9523-319C3E11CCF3}" type="presParOf" srcId="{906AF2C9-0191-4944-A7E3-AC878E41A3E2}" destId="{426BF475-D9B5-4D86-9A7F-D3B0D9E0DDDD}" srcOrd="0" destOrd="0" presId="urn:microsoft.com/office/officeart/2005/8/layout/hList6"/>
    <dgm:cxn modelId="{BC285DD7-71C2-4F1B-B0EB-C60B7B90BCDE}" type="presParOf" srcId="{906AF2C9-0191-4944-A7E3-AC878E41A3E2}" destId="{43A9B499-F35C-49DE-A2CE-C0B0231E34AA}" srcOrd="1" destOrd="0" presId="urn:microsoft.com/office/officeart/2005/8/layout/hList6"/>
    <dgm:cxn modelId="{D243D900-03D6-426D-8BEC-1B7C85C630E0}" type="presParOf" srcId="{906AF2C9-0191-4944-A7E3-AC878E41A3E2}" destId="{4BC1C8C5-9596-490E-8D86-0295D2E4E6D6}" srcOrd="2" destOrd="0" presId="urn:microsoft.com/office/officeart/2005/8/layout/hList6"/>
    <dgm:cxn modelId="{0218A1C5-B89F-45D3-8D80-5D2BB045551F}" type="presParOf" srcId="{906AF2C9-0191-4944-A7E3-AC878E41A3E2}" destId="{A0082CF2-622B-4CCB-AF26-85225E8CBBF7}" srcOrd="3" destOrd="0" presId="urn:microsoft.com/office/officeart/2005/8/layout/hList6"/>
    <dgm:cxn modelId="{86F8AD35-5966-4348-BFFA-E859B1373024}" type="presParOf" srcId="{906AF2C9-0191-4944-A7E3-AC878E41A3E2}" destId="{A853BBE3-262E-4454-854D-D0FB4344BA7C}"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0EE87A3-7505-47C5-897E-B614A4BAA665}" type="doc">
      <dgm:prSet loTypeId="urn:microsoft.com/office/officeart/2005/8/layout/hierarchy2" loCatId="hierarchy" qsTypeId="urn:microsoft.com/office/officeart/2005/8/quickstyle/3d1" qsCatId="3D" csTypeId="urn:microsoft.com/office/officeart/2005/8/colors/colorful2" csCatId="colorful" phldr="1"/>
      <dgm:spPr/>
      <dgm:t>
        <a:bodyPr/>
        <a:lstStyle/>
        <a:p>
          <a:endParaRPr lang="en-GB"/>
        </a:p>
      </dgm:t>
    </dgm:pt>
    <dgm:pt modelId="{E83786B0-2FAF-48E3-A39D-D5AFA195FBC1}">
      <dgm:prSet phldrT="[Text]"/>
      <dgm:spPr/>
      <dgm:t>
        <a:bodyPr/>
        <a:lstStyle/>
        <a:p>
          <a:r>
            <a:rPr lang="en-GB" dirty="0"/>
            <a:t>3C. Aggregate Sources and Non-CO</a:t>
          </a:r>
          <a:r>
            <a:rPr lang="en-GB" baseline="-25000" dirty="0"/>
            <a:t>2</a:t>
          </a:r>
          <a:r>
            <a:rPr lang="en-GB" dirty="0"/>
            <a:t> Emissions on Land</a:t>
          </a:r>
        </a:p>
      </dgm:t>
    </dgm:pt>
    <dgm:pt modelId="{C7DF2111-DDBF-43C9-8B7B-25C34B5A392D}" type="parTrans" cxnId="{04168672-69C9-4C3F-B52A-D0D0876BCFD1}">
      <dgm:prSet/>
      <dgm:spPr/>
      <dgm:t>
        <a:bodyPr/>
        <a:lstStyle/>
        <a:p>
          <a:endParaRPr lang="en-GB"/>
        </a:p>
      </dgm:t>
    </dgm:pt>
    <dgm:pt modelId="{FD1839FC-0484-47AC-B2DC-88BDB0BE3EF1}" type="sibTrans" cxnId="{04168672-69C9-4C3F-B52A-D0D0876BCFD1}">
      <dgm:prSet/>
      <dgm:spPr/>
      <dgm:t>
        <a:bodyPr/>
        <a:lstStyle/>
        <a:p>
          <a:endParaRPr lang="en-GB"/>
        </a:p>
      </dgm:t>
    </dgm:pt>
    <dgm:pt modelId="{42DF11A0-2105-4053-9CC2-C4C475CDFA6C}">
      <dgm:prSet phldrT="[Text]"/>
      <dgm:spPr/>
      <dgm:t>
        <a:bodyPr/>
        <a:lstStyle/>
        <a:p>
          <a:r>
            <a:rPr lang="en-GB" dirty="0"/>
            <a:t>Emissions from Biomass Burning</a:t>
          </a:r>
        </a:p>
      </dgm:t>
    </dgm:pt>
    <dgm:pt modelId="{B70DB3F4-B04A-4F59-9333-7527DFE94ED0}" type="parTrans" cxnId="{F324AE14-0A66-4DFE-9C01-0BD422577D4D}">
      <dgm:prSet/>
      <dgm:spPr/>
      <dgm:t>
        <a:bodyPr/>
        <a:lstStyle/>
        <a:p>
          <a:endParaRPr lang="en-GB"/>
        </a:p>
      </dgm:t>
    </dgm:pt>
    <dgm:pt modelId="{3ACB372E-DB24-4ED6-8EAF-6B273E7B5E4A}" type="sibTrans" cxnId="{F324AE14-0A66-4DFE-9C01-0BD422577D4D}">
      <dgm:prSet/>
      <dgm:spPr/>
      <dgm:t>
        <a:bodyPr/>
        <a:lstStyle/>
        <a:p>
          <a:endParaRPr lang="en-GB"/>
        </a:p>
      </dgm:t>
    </dgm:pt>
    <dgm:pt modelId="{ABF88D16-8C71-41A0-9294-122D2E31A4A8}">
      <dgm:prSet phldrT="[Text]"/>
      <dgm:spPr/>
      <dgm:t>
        <a:bodyPr/>
        <a:lstStyle/>
        <a:p>
          <a:r>
            <a:rPr lang="en-GB" dirty="0"/>
            <a:t>Liming</a:t>
          </a:r>
        </a:p>
      </dgm:t>
    </dgm:pt>
    <dgm:pt modelId="{65962174-AE30-4329-BC31-92EE342419EE}" type="parTrans" cxnId="{A18389F4-F66E-4194-ACC4-9D35CEC4288F}">
      <dgm:prSet/>
      <dgm:spPr/>
      <dgm:t>
        <a:bodyPr/>
        <a:lstStyle/>
        <a:p>
          <a:endParaRPr lang="en-GB"/>
        </a:p>
      </dgm:t>
    </dgm:pt>
    <dgm:pt modelId="{438A2F1E-C8C1-4C93-93B4-17C9C109E8BC}" type="sibTrans" cxnId="{A18389F4-F66E-4194-ACC4-9D35CEC4288F}">
      <dgm:prSet/>
      <dgm:spPr/>
      <dgm:t>
        <a:bodyPr/>
        <a:lstStyle/>
        <a:p>
          <a:endParaRPr lang="en-GB"/>
        </a:p>
      </dgm:t>
    </dgm:pt>
    <dgm:pt modelId="{57065861-0CAC-4F3C-B48E-220BC6B36C79}">
      <dgm:prSet/>
      <dgm:spPr/>
      <dgm:t>
        <a:bodyPr/>
        <a:lstStyle/>
        <a:p>
          <a:r>
            <a:rPr lang="en-GB" dirty="0"/>
            <a:t>Urea Application</a:t>
          </a:r>
        </a:p>
      </dgm:t>
    </dgm:pt>
    <dgm:pt modelId="{176778C7-BF37-415D-8C8C-7103B2AA264E}" type="parTrans" cxnId="{98E618F7-8936-41DD-BE35-37742238048D}">
      <dgm:prSet/>
      <dgm:spPr/>
      <dgm:t>
        <a:bodyPr/>
        <a:lstStyle/>
        <a:p>
          <a:endParaRPr lang="en-GB"/>
        </a:p>
      </dgm:t>
    </dgm:pt>
    <dgm:pt modelId="{6ABC0377-CF94-4F53-8627-7D05F37A0AAC}" type="sibTrans" cxnId="{98E618F7-8936-41DD-BE35-37742238048D}">
      <dgm:prSet/>
      <dgm:spPr/>
      <dgm:t>
        <a:bodyPr/>
        <a:lstStyle/>
        <a:p>
          <a:endParaRPr lang="en-GB"/>
        </a:p>
      </dgm:t>
    </dgm:pt>
    <dgm:pt modelId="{94A82B68-72BD-4068-A12A-2370A4CCC908}">
      <dgm:prSet/>
      <dgm:spPr/>
      <dgm:t>
        <a:bodyPr/>
        <a:lstStyle/>
        <a:p>
          <a:r>
            <a:rPr lang="en-GB" dirty="0"/>
            <a:t>Direct /Indirect</a:t>
          </a:r>
        </a:p>
        <a:p>
          <a:r>
            <a:rPr lang="en-GB" dirty="0"/>
            <a:t>N</a:t>
          </a:r>
          <a:r>
            <a:rPr lang="en-GB" baseline="-25000" dirty="0"/>
            <a:t>2</a:t>
          </a:r>
          <a:r>
            <a:rPr lang="en-GB" dirty="0"/>
            <a:t>O Emissions from Managed</a:t>
          </a:r>
        </a:p>
        <a:p>
          <a:r>
            <a:rPr lang="en-GB" dirty="0"/>
            <a:t>Soils</a:t>
          </a:r>
        </a:p>
      </dgm:t>
    </dgm:pt>
    <dgm:pt modelId="{1B6251C0-1C7F-4237-B90A-4B0249848CAC}" type="parTrans" cxnId="{31677763-4EF7-48BC-88AC-0189533CCABA}">
      <dgm:prSet/>
      <dgm:spPr/>
      <dgm:t>
        <a:bodyPr/>
        <a:lstStyle/>
        <a:p>
          <a:endParaRPr lang="en-GB"/>
        </a:p>
      </dgm:t>
    </dgm:pt>
    <dgm:pt modelId="{2C956FDD-4029-452D-8E6D-1ED76E5C3C41}" type="sibTrans" cxnId="{31677763-4EF7-48BC-88AC-0189533CCABA}">
      <dgm:prSet/>
      <dgm:spPr/>
      <dgm:t>
        <a:bodyPr/>
        <a:lstStyle/>
        <a:p>
          <a:endParaRPr lang="en-GB"/>
        </a:p>
      </dgm:t>
    </dgm:pt>
    <dgm:pt modelId="{84CF9015-544D-443D-8087-3FAC0C3D684B}">
      <dgm:prSet/>
      <dgm:spPr/>
      <dgm:t>
        <a:bodyPr/>
        <a:lstStyle/>
        <a:p>
          <a:r>
            <a:rPr lang="en-GB" dirty="0"/>
            <a:t>Indirect N</a:t>
          </a:r>
          <a:r>
            <a:rPr lang="en-GB" baseline="-25000" dirty="0"/>
            <a:t>2</a:t>
          </a:r>
          <a:r>
            <a:rPr lang="en-GB" dirty="0"/>
            <a:t>O Emissions from                                 Manure Management</a:t>
          </a:r>
        </a:p>
      </dgm:t>
    </dgm:pt>
    <dgm:pt modelId="{8349F2D6-7475-479B-839D-DF12C354A30B}" type="parTrans" cxnId="{A2C87C4A-B2CF-4E6A-8BAE-8A362C12B8C1}">
      <dgm:prSet/>
      <dgm:spPr/>
      <dgm:t>
        <a:bodyPr/>
        <a:lstStyle/>
        <a:p>
          <a:endParaRPr lang="en-GB"/>
        </a:p>
      </dgm:t>
    </dgm:pt>
    <dgm:pt modelId="{0B9CEEF7-BD57-4AE1-8246-5ADE822526A3}" type="sibTrans" cxnId="{A2C87C4A-B2CF-4E6A-8BAE-8A362C12B8C1}">
      <dgm:prSet/>
      <dgm:spPr/>
      <dgm:t>
        <a:bodyPr/>
        <a:lstStyle/>
        <a:p>
          <a:endParaRPr lang="en-GB"/>
        </a:p>
      </dgm:t>
    </dgm:pt>
    <dgm:pt modelId="{8C2AE605-EA11-4723-9E2F-D35DA6B7220C}">
      <dgm:prSet/>
      <dgm:spPr/>
      <dgm:t>
        <a:bodyPr/>
        <a:lstStyle/>
        <a:p>
          <a:r>
            <a:rPr lang="en-GB" dirty="0"/>
            <a:t>Rice Cultivations</a:t>
          </a:r>
        </a:p>
      </dgm:t>
    </dgm:pt>
    <dgm:pt modelId="{F9188AB1-6E8E-4F63-A41E-15A8EDFAE5EC}" type="parTrans" cxnId="{29C95161-EF44-4D3E-BE8A-5EC08B8B81CB}">
      <dgm:prSet/>
      <dgm:spPr/>
      <dgm:t>
        <a:bodyPr/>
        <a:lstStyle/>
        <a:p>
          <a:endParaRPr lang="en-GB"/>
        </a:p>
      </dgm:t>
    </dgm:pt>
    <dgm:pt modelId="{8394BA29-FF3F-447D-BF7B-F58FF211025F}" type="sibTrans" cxnId="{29C95161-EF44-4D3E-BE8A-5EC08B8B81CB}">
      <dgm:prSet/>
      <dgm:spPr/>
      <dgm:t>
        <a:bodyPr/>
        <a:lstStyle/>
        <a:p>
          <a:endParaRPr lang="en-GB"/>
        </a:p>
      </dgm:t>
    </dgm:pt>
    <dgm:pt modelId="{3065456B-CEFF-42B6-9382-D0D3144FFE9F}" type="pres">
      <dgm:prSet presAssocID="{E0EE87A3-7505-47C5-897E-B614A4BAA665}" presName="diagram" presStyleCnt="0">
        <dgm:presLayoutVars>
          <dgm:chPref val="1"/>
          <dgm:dir/>
          <dgm:animOne val="branch"/>
          <dgm:animLvl val="lvl"/>
          <dgm:resizeHandles val="exact"/>
        </dgm:presLayoutVars>
      </dgm:prSet>
      <dgm:spPr/>
    </dgm:pt>
    <dgm:pt modelId="{724A9608-5E35-4EBA-9E99-71D743C9CF5D}" type="pres">
      <dgm:prSet presAssocID="{E83786B0-2FAF-48E3-A39D-D5AFA195FBC1}" presName="root1" presStyleCnt="0"/>
      <dgm:spPr/>
    </dgm:pt>
    <dgm:pt modelId="{BCE9F34E-2A49-4FAD-92A7-E3C82A9BAADF}" type="pres">
      <dgm:prSet presAssocID="{E83786B0-2FAF-48E3-A39D-D5AFA195FBC1}" presName="LevelOneTextNode" presStyleLbl="node0" presStyleIdx="0" presStyleCnt="1">
        <dgm:presLayoutVars>
          <dgm:chPref val="3"/>
        </dgm:presLayoutVars>
      </dgm:prSet>
      <dgm:spPr/>
    </dgm:pt>
    <dgm:pt modelId="{8B306D41-5AA4-4653-8D1D-407235FFD8E3}" type="pres">
      <dgm:prSet presAssocID="{E83786B0-2FAF-48E3-A39D-D5AFA195FBC1}" presName="level2hierChild" presStyleCnt="0"/>
      <dgm:spPr/>
    </dgm:pt>
    <dgm:pt modelId="{48F9654E-A6C0-4FDD-9100-47DD36CB237C}" type="pres">
      <dgm:prSet presAssocID="{B70DB3F4-B04A-4F59-9333-7527DFE94ED0}" presName="conn2-1" presStyleLbl="parChTrans1D2" presStyleIdx="0" presStyleCnt="6"/>
      <dgm:spPr/>
    </dgm:pt>
    <dgm:pt modelId="{BF354E0A-169C-4CBB-8E1E-77CA44A0A7B7}" type="pres">
      <dgm:prSet presAssocID="{B70DB3F4-B04A-4F59-9333-7527DFE94ED0}" presName="connTx" presStyleLbl="parChTrans1D2" presStyleIdx="0" presStyleCnt="6"/>
      <dgm:spPr/>
    </dgm:pt>
    <dgm:pt modelId="{1164FE28-65B6-42E4-BDBC-2AB5AD8CFEFB}" type="pres">
      <dgm:prSet presAssocID="{42DF11A0-2105-4053-9CC2-C4C475CDFA6C}" presName="root2" presStyleCnt="0"/>
      <dgm:spPr/>
    </dgm:pt>
    <dgm:pt modelId="{EB7B6AD3-336B-4BEB-A4FC-BB8FB254280F}" type="pres">
      <dgm:prSet presAssocID="{42DF11A0-2105-4053-9CC2-C4C475CDFA6C}" presName="LevelTwoTextNode" presStyleLbl="node2" presStyleIdx="0" presStyleCnt="6">
        <dgm:presLayoutVars>
          <dgm:chPref val="3"/>
        </dgm:presLayoutVars>
      </dgm:prSet>
      <dgm:spPr/>
    </dgm:pt>
    <dgm:pt modelId="{31FAA889-D5A9-4F38-9240-43158E32F893}" type="pres">
      <dgm:prSet presAssocID="{42DF11A0-2105-4053-9CC2-C4C475CDFA6C}" presName="level3hierChild" presStyleCnt="0"/>
      <dgm:spPr/>
    </dgm:pt>
    <dgm:pt modelId="{B178ED4E-46DA-4BFC-B22C-50CC58246E73}" type="pres">
      <dgm:prSet presAssocID="{65962174-AE30-4329-BC31-92EE342419EE}" presName="conn2-1" presStyleLbl="parChTrans1D2" presStyleIdx="1" presStyleCnt="6"/>
      <dgm:spPr/>
    </dgm:pt>
    <dgm:pt modelId="{A776D018-0493-42F7-8E71-D533801A3653}" type="pres">
      <dgm:prSet presAssocID="{65962174-AE30-4329-BC31-92EE342419EE}" presName="connTx" presStyleLbl="parChTrans1D2" presStyleIdx="1" presStyleCnt="6"/>
      <dgm:spPr/>
    </dgm:pt>
    <dgm:pt modelId="{38A9D383-2739-4B28-AAE1-12B3137EA11C}" type="pres">
      <dgm:prSet presAssocID="{ABF88D16-8C71-41A0-9294-122D2E31A4A8}" presName="root2" presStyleCnt="0"/>
      <dgm:spPr/>
    </dgm:pt>
    <dgm:pt modelId="{1D024E6C-AF5C-4F86-B10F-80BEC9891D03}" type="pres">
      <dgm:prSet presAssocID="{ABF88D16-8C71-41A0-9294-122D2E31A4A8}" presName="LevelTwoTextNode" presStyleLbl="node2" presStyleIdx="1" presStyleCnt="6">
        <dgm:presLayoutVars>
          <dgm:chPref val="3"/>
        </dgm:presLayoutVars>
      </dgm:prSet>
      <dgm:spPr/>
    </dgm:pt>
    <dgm:pt modelId="{36091588-84D4-40A1-8B78-4AE84D2F84A6}" type="pres">
      <dgm:prSet presAssocID="{ABF88D16-8C71-41A0-9294-122D2E31A4A8}" presName="level3hierChild" presStyleCnt="0"/>
      <dgm:spPr/>
    </dgm:pt>
    <dgm:pt modelId="{0A28DF5F-D8E9-40BF-927C-388FDD0EC8B4}" type="pres">
      <dgm:prSet presAssocID="{176778C7-BF37-415D-8C8C-7103B2AA264E}" presName="conn2-1" presStyleLbl="parChTrans1D2" presStyleIdx="2" presStyleCnt="6"/>
      <dgm:spPr/>
    </dgm:pt>
    <dgm:pt modelId="{57339579-606D-42F8-88AD-0720E31CFDCC}" type="pres">
      <dgm:prSet presAssocID="{176778C7-BF37-415D-8C8C-7103B2AA264E}" presName="connTx" presStyleLbl="parChTrans1D2" presStyleIdx="2" presStyleCnt="6"/>
      <dgm:spPr/>
    </dgm:pt>
    <dgm:pt modelId="{F10E4940-E989-4E1B-9F27-04C2B5EEBA71}" type="pres">
      <dgm:prSet presAssocID="{57065861-0CAC-4F3C-B48E-220BC6B36C79}" presName="root2" presStyleCnt="0"/>
      <dgm:spPr/>
    </dgm:pt>
    <dgm:pt modelId="{B0EE6044-4E0B-4D17-8DD3-EE02D05B1570}" type="pres">
      <dgm:prSet presAssocID="{57065861-0CAC-4F3C-B48E-220BC6B36C79}" presName="LevelTwoTextNode" presStyleLbl="node2" presStyleIdx="2" presStyleCnt="6">
        <dgm:presLayoutVars>
          <dgm:chPref val="3"/>
        </dgm:presLayoutVars>
      </dgm:prSet>
      <dgm:spPr/>
    </dgm:pt>
    <dgm:pt modelId="{C37ED3CB-28DC-4E83-97DE-5A726419BDA6}" type="pres">
      <dgm:prSet presAssocID="{57065861-0CAC-4F3C-B48E-220BC6B36C79}" presName="level3hierChild" presStyleCnt="0"/>
      <dgm:spPr/>
    </dgm:pt>
    <dgm:pt modelId="{0B36B12A-6185-41E3-8776-4102CE48E0FC}" type="pres">
      <dgm:prSet presAssocID="{1B6251C0-1C7F-4237-B90A-4B0249848CAC}" presName="conn2-1" presStyleLbl="parChTrans1D2" presStyleIdx="3" presStyleCnt="6"/>
      <dgm:spPr/>
    </dgm:pt>
    <dgm:pt modelId="{272AA0DA-26C5-449D-B2CA-049D328439C7}" type="pres">
      <dgm:prSet presAssocID="{1B6251C0-1C7F-4237-B90A-4B0249848CAC}" presName="connTx" presStyleLbl="parChTrans1D2" presStyleIdx="3" presStyleCnt="6"/>
      <dgm:spPr/>
    </dgm:pt>
    <dgm:pt modelId="{B6501562-E12B-478F-A2AC-13B2568FDB24}" type="pres">
      <dgm:prSet presAssocID="{94A82B68-72BD-4068-A12A-2370A4CCC908}" presName="root2" presStyleCnt="0"/>
      <dgm:spPr/>
    </dgm:pt>
    <dgm:pt modelId="{8F2EDF86-0381-4919-9ACC-C821DD4C6266}" type="pres">
      <dgm:prSet presAssocID="{94A82B68-72BD-4068-A12A-2370A4CCC908}" presName="LevelTwoTextNode" presStyleLbl="node2" presStyleIdx="3" presStyleCnt="6">
        <dgm:presLayoutVars>
          <dgm:chPref val="3"/>
        </dgm:presLayoutVars>
      </dgm:prSet>
      <dgm:spPr/>
    </dgm:pt>
    <dgm:pt modelId="{F7D54D65-4A87-44BC-BF18-FD6893A00847}" type="pres">
      <dgm:prSet presAssocID="{94A82B68-72BD-4068-A12A-2370A4CCC908}" presName="level3hierChild" presStyleCnt="0"/>
      <dgm:spPr/>
    </dgm:pt>
    <dgm:pt modelId="{046EA6D4-05CF-4958-9693-3FA74367EF7E}" type="pres">
      <dgm:prSet presAssocID="{8349F2D6-7475-479B-839D-DF12C354A30B}" presName="conn2-1" presStyleLbl="parChTrans1D2" presStyleIdx="4" presStyleCnt="6"/>
      <dgm:spPr/>
    </dgm:pt>
    <dgm:pt modelId="{83783721-EC12-4349-AE77-03059CF34A71}" type="pres">
      <dgm:prSet presAssocID="{8349F2D6-7475-479B-839D-DF12C354A30B}" presName="connTx" presStyleLbl="parChTrans1D2" presStyleIdx="4" presStyleCnt="6"/>
      <dgm:spPr/>
    </dgm:pt>
    <dgm:pt modelId="{FBF01154-C390-443B-B1F7-0267AF5ACC27}" type="pres">
      <dgm:prSet presAssocID="{84CF9015-544D-443D-8087-3FAC0C3D684B}" presName="root2" presStyleCnt="0"/>
      <dgm:spPr/>
    </dgm:pt>
    <dgm:pt modelId="{92B287ED-2756-45C9-8DAF-3BA92EB774EF}" type="pres">
      <dgm:prSet presAssocID="{84CF9015-544D-443D-8087-3FAC0C3D684B}" presName="LevelTwoTextNode" presStyleLbl="node2" presStyleIdx="4" presStyleCnt="6">
        <dgm:presLayoutVars>
          <dgm:chPref val="3"/>
        </dgm:presLayoutVars>
      </dgm:prSet>
      <dgm:spPr/>
    </dgm:pt>
    <dgm:pt modelId="{863A1E8C-CA3B-4E18-8CCE-967B2ADBE03D}" type="pres">
      <dgm:prSet presAssocID="{84CF9015-544D-443D-8087-3FAC0C3D684B}" presName="level3hierChild" presStyleCnt="0"/>
      <dgm:spPr/>
    </dgm:pt>
    <dgm:pt modelId="{87F56DE5-9C9B-4691-8762-FD79ECE41BAB}" type="pres">
      <dgm:prSet presAssocID="{F9188AB1-6E8E-4F63-A41E-15A8EDFAE5EC}" presName="conn2-1" presStyleLbl="parChTrans1D2" presStyleIdx="5" presStyleCnt="6"/>
      <dgm:spPr/>
    </dgm:pt>
    <dgm:pt modelId="{FE789350-3575-4307-9A48-D86999980114}" type="pres">
      <dgm:prSet presAssocID="{F9188AB1-6E8E-4F63-A41E-15A8EDFAE5EC}" presName="connTx" presStyleLbl="parChTrans1D2" presStyleIdx="5" presStyleCnt="6"/>
      <dgm:spPr/>
    </dgm:pt>
    <dgm:pt modelId="{CE4986FA-F3CD-45BF-8E8B-2ADD0D1BB3FA}" type="pres">
      <dgm:prSet presAssocID="{8C2AE605-EA11-4723-9E2F-D35DA6B7220C}" presName="root2" presStyleCnt="0"/>
      <dgm:spPr/>
    </dgm:pt>
    <dgm:pt modelId="{3818175E-CF80-4982-B49C-A947786F7A7D}" type="pres">
      <dgm:prSet presAssocID="{8C2AE605-EA11-4723-9E2F-D35DA6B7220C}" presName="LevelTwoTextNode" presStyleLbl="node2" presStyleIdx="5" presStyleCnt="6">
        <dgm:presLayoutVars>
          <dgm:chPref val="3"/>
        </dgm:presLayoutVars>
      </dgm:prSet>
      <dgm:spPr/>
    </dgm:pt>
    <dgm:pt modelId="{40AC22CF-A53A-4BFA-B722-51F01F0C6B04}" type="pres">
      <dgm:prSet presAssocID="{8C2AE605-EA11-4723-9E2F-D35DA6B7220C}" presName="level3hierChild" presStyleCnt="0"/>
      <dgm:spPr/>
    </dgm:pt>
  </dgm:ptLst>
  <dgm:cxnLst>
    <dgm:cxn modelId="{F324AE14-0A66-4DFE-9C01-0BD422577D4D}" srcId="{E83786B0-2FAF-48E3-A39D-D5AFA195FBC1}" destId="{42DF11A0-2105-4053-9CC2-C4C475CDFA6C}" srcOrd="0" destOrd="0" parTransId="{B70DB3F4-B04A-4F59-9333-7527DFE94ED0}" sibTransId="{3ACB372E-DB24-4ED6-8EAF-6B273E7B5E4A}"/>
    <dgm:cxn modelId="{50F34128-FE71-4DFA-8A92-0F136CDF49BA}" type="presOf" srcId="{176778C7-BF37-415D-8C8C-7103B2AA264E}" destId="{57339579-606D-42F8-88AD-0720E31CFDCC}" srcOrd="1" destOrd="0" presId="urn:microsoft.com/office/officeart/2005/8/layout/hierarchy2"/>
    <dgm:cxn modelId="{F48C9434-8AC7-4DD9-AA05-419D11B3AA59}" type="presOf" srcId="{B70DB3F4-B04A-4F59-9333-7527DFE94ED0}" destId="{48F9654E-A6C0-4FDD-9100-47DD36CB237C}" srcOrd="0" destOrd="0" presId="urn:microsoft.com/office/officeart/2005/8/layout/hierarchy2"/>
    <dgm:cxn modelId="{F07A2936-968C-4560-B8BA-563AACE26937}" type="presOf" srcId="{1B6251C0-1C7F-4237-B90A-4B0249848CAC}" destId="{272AA0DA-26C5-449D-B2CA-049D328439C7}" srcOrd="1" destOrd="0" presId="urn:microsoft.com/office/officeart/2005/8/layout/hierarchy2"/>
    <dgm:cxn modelId="{F0243738-6C56-4C41-ADF2-41772B0A85F6}" type="presOf" srcId="{94A82B68-72BD-4068-A12A-2370A4CCC908}" destId="{8F2EDF86-0381-4919-9ACC-C821DD4C6266}" srcOrd="0" destOrd="0" presId="urn:microsoft.com/office/officeart/2005/8/layout/hierarchy2"/>
    <dgm:cxn modelId="{06A37640-C2B7-44F7-96CE-17F086DE361C}" type="presOf" srcId="{42DF11A0-2105-4053-9CC2-C4C475CDFA6C}" destId="{EB7B6AD3-336B-4BEB-A4FC-BB8FB254280F}" srcOrd="0" destOrd="0" presId="urn:microsoft.com/office/officeart/2005/8/layout/hierarchy2"/>
    <dgm:cxn modelId="{F6C3C960-4A51-4E63-90D8-7C275CD31979}" type="presOf" srcId="{176778C7-BF37-415D-8C8C-7103B2AA264E}" destId="{0A28DF5F-D8E9-40BF-927C-388FDD0EC8B4}" srcOrd="0" destOrd="0" presId="urn:microsoft.com/office/officeart/2005/8/layout/hierarchy2"/>
    <dgm:cxn modelId="{29C95161-EF44-4D3E-BE8A-5EC08B8B81CB}" srcId="{E83786B0-2FAF-48E3-A39D-D5AFA195FBC1}" destId="{8C2AE605-EA11-4723-9E2F-D35DA6B7220C}" srcOrd="5" destOrd="0" parTransId="{F9188AB1-6E8E-4F63-A41E-15A8EDFAE5EC}" sibTransId="{8394BA29-FF3F-447D-BF7B-F58FF211025F}"/>
    <dgm:cxn modelId="{31677763-4EF7-48BC-88AC-0189533CCABA}" srcId="{E83786B0-2FAF-48E3-A39D-D5AFA195FBC1}" destId="{94A82B68-72BD-4068-A12A-2370A4CCC908}" srcOrd="3" destOrd="0" parTransId="{1B6251C0-1C7F-4237-B90A-4B0249848CAC}" sibTransId="{2C956FDD-4029-452D-8E6D-1ED76E5C3C41}"/>
    <dgm:cxn modelId="{96F73347-5355-4230-B1B2-61D0A583969D}" type="presOf" srcId="{8349F2D6-7475-479B-839D-DF12C354A30B}" destId="{046EA6D4-05CF-4958-9693-3FA74367EF7E}" srcOrd="0" destOrd="0" presId="urn:microsoft.com/office/officeart/2005/8/layout/hierarchy2"/>
    <dgm:cxn modelId="{A2C87C4A-B2CF-4E6A-8BAE-8A362C12B8C1}" srcId="{E83786B0-2FAF-48E3-A39D-D5AFA195FBC1}" destId="{84CF9015-544D-443D-8087-3FAC0C3D684B}" srcOrd="4" destOrd="0" parTransId="{8349F2D6-7475-479B-839D-DF12C354A30B}" sibTransId="{0B9CEEF7-BD57-4AE1-8246-5ADE822526A3}"/>
    <dgm:cxn modelId="{496C7D4D-2DEE-49ED-83F9-E843230325BB}" type="presOf" srcId="{F9188AB1-6E8E-4F63-A41E-15A8EDFAE5EC}" destId="{87F56DE5-9C9B-4691-8762-FD79ECE41BAB}" srcOrd="0" destOrd="0" presId="urn:microsoft.com/office/officeart/2005/8/layout/hierarchy2"/>
    <dgm:cxn modelId="{04168672-69C9-4C3F-B52A-D0D0876BCFD1}" srcId="{E0EE87A3-7505-47C5-897E-B614A4BAA665}" destId="{E83786B0-2FAF-48E3-A39D-D5AFA195FBC1}" srcOrd="0" destOrd="0" parTransId="{C7DF2111-DDBF-43C9-8B7B-25C34B5A392D}" sibTransId="{FD1839FC-0484-47AC-B2DC-88BDB0BE3EF1}"/>
    <dgm:cxn modelId="{8F7B81A2-2C97-4C19-95D6-CD4FF5F557A8}" type="presOf" srcId="{84CF9015-544D-443D-8087-3FAC0C3D684B}" destId="{92B287ED-2756-45C9-8DAF-3BA92EB774EF}" srcOrd="0" destOrd="0" presId="urn:microsoft.com/office/officeart/2005/8/layout/hierarchy2"/>
    <dgm:cxn modelId="{053886A5-7EBE-4DE8-AE0A-2CF515C6AD47}" type="presOf" srcId="{F9188AB1-6E8E-4F63-A41E-15A8EDFAE5EC}" destId="{FE789350-3575-4307-9A48-D86999980114}" srcOrd="1" destOrd="0" presId="urn:microsoft.com/office/officeart/2005/8/layout/hierarchy2"/>
    <dgm:cxn modelId="{A6713FAA-054B-4761-A12E-0BD2A5B3D935}" type="presOf" srcId="{8C2AE605-EA11-4723-9E2F-D35DA6B7220C}" destId="{3818175E-CF80-4982-B49C-A947786F7A7D}" srcOrd="0" destOrd="0" presId="urn:microsoft.com/office/officeart/2005/8/layout/hierarchy2"/>
    <dgm:cxn modelId="{70D580AA-DB6D-4E4B-BFEB-91A35465AC68}" type="presOf" srcId="{B70DB3F4-B04A-4F59-9333-7527DFE94ED0}" destId="{BF354E0A-169C-4CBB-8E1E-77CA44A0A7B7}" srcOrd="1" destOrd="0" presId="urn:microsoft.com/office/officeart/2005/8/layout/hierarchy2"/>
    <dgm:cxn modelId="{DA8E54AD-287C-4AC5-9619-5B40FD3D05F9}" type="presOf" srcId="{E83786B0-2FAF-48E3-A39D-D5AFA195FBC1}" destId="{BCE9F34E-2A49-4FAD-92A7-E3C82A9BAADF}" srcOrd="0" destOrd="0" presId="urn:microsoft.com/office/officeart/2005/8/layout/hierarchy2"/>
    <dgm:cxn modelId="{588DC9B9-F882-4085-A9D4-2AD8E3E6E2AB}" type="presOf" srcId="{65962174-AE30-4329-BC31-92EE342419EE}" destId="{B178ED4E-46DA-4BFC-B22C-50CC58246E73}" srcOrd="0" destOrd="0" presId="urn:microsoft.com/office/officeart/2005/8/layout/hierarchy2"/>
    <dgm:cxn modelId="{A91913BA-C6F2-40A5-8C8F-F574BB4BC810}" type="presOf" srcId="{E0EE87A3-7505-47C5-897E-B614A4BAA665}" destId="{3065456B-CEFF-42B6-9382-D0D3144FFE9F}" srcOrd="0" destOrd="0" presId="urn:microsoft.com/office/officeart/2005/8/layout/hierarchy2"/>
    <dgm:cxn modelId="{B09A3CC5-D300-4CEB-89CE-817542424E56}" type="presOf" srcId="{ABF88D16-8C71-41A0-9294-122D2E31A4A8}" destId="{1D024E6C-AF5C-4F86-B10F-80BEC9891D03}" srcOrd="0" destOrd="0" presId="urn:microsoft.com/office/officeart/2005/8/layout/hierarchy2"/>
    <dgm:cxn modelId="{6C6DDEC9-7256-40A6-90D4-1FD9E9952A77}" type="presOf" srcId="{65962174-AE30-4329-BC31-92EE342419EE}" destId="{A776D018-0493-42F7-8E71-D533801A3653}" srcOrd="1" destOrd="0" presId="urn:microsoft.com/office/officeart/2005/8/layout/hierarchy2"/>
    <dgm:cxn modelId="{D5369ED6-EE60-446F-836B-CD7E88B59EBA}" type="presOf" srcId="{8349F2D6-7475-479B-839D-DF12C354A30B}" destId="{83783721-EC12-4349-AE77-03059CF34A71}" srcOrd="1" destOrd="0" presId="urn:microsoft.com/office/officeart/2005/8/layout/hierarchy2"/>
    <dgm:cxn modelId="{CC55E3DB-1B8A-49E8-8CB0-94030B67852B}" type="presOf" srcId="{57065861-0CAC-4F3C-B48E-220BC6B36C79}" destId="{B0EE6044-4E0B-4D17-8DD3-EE02D05B1570}" srcOrd="0" destOrd="0" presId="urn:microsoft.com/office/officeart/2005/8/layout/hierarchy2"/>
    <dgm:cxn modelId="{812E44ED-F400-48EE-BE5F-ED9AD1113F39}" type="presOf" srcId="{1B6251C0-1C7F-4237-B90A-4B0249848CAC}" destId="{0B36B12A-6185-41E3-8776-4102CE48E0FC}" srcOrd="0" destOrd="0" presId="urn:microsoft.com/office/officeart/2005/8/layout/hierarchy2"/>
    <dgm:cxn modelId="{A18389F4-F66E-4194-ACC4-9D35CEC4288F}" srcId="{E83786B0-2FAF-48E3-A39D-D5AFA195FBC1}" destId="{ABF88D16-8C71-41A0-9294-122D2E31A4A8}" srcOrd="1" destOrd="0" parTransId="{65962174-AE30-4329-BC31-92EE342419EE}" sibTransId="{438A2F1E-C8C1-4C93-93B4-17C9C109E8BC}"/>
    <dgm:cxn modelId="{98E618F7-8936-41DD-BE35-37742238048D}" srcId="{E83786B0-2FAF-48E3-A39D-D5AFA195FBC1}" destId="{57065861-0CAC-4F3C-B48E-220BC6B36C79}" srcOrd="2" destOrd="0" parTransId="{176778C7-BF37-415D-8C8C-7103B2AA264E}" sibTransId="{6ABC0377-CF94-4F53-8627-7D05F37A0AAC}"/>
    <dgm:cxn modelId="{890D1627-8602-437B-9960-1A870A42A379}" type="presParOf" srcId="{3065456B-CEFF-42B6-9382-D0D3144FFE9F}" destId="{724A9608-5E35-4EBA-9E99-71D743C9CF5D}" srcOrd="0" destOrd="0" presId="urn:microsoft.com/office/officeart/2005/8/layout/hierarchy2"/>
    <dgm:cxn modelId="{6CDCB746-B4A3-41C0-923E-61EC089F7DB7}" type="presParOf" srcId="{724A9608-5E35-4EBA-9E99-71D743C9CF5D}" destId="{BCE9F34E-2A49-4FAD-92A7-E3C82A9BAADF}" srcOrd="0" destOrd="0" presId="urn:microsoft.com/office/officeart/2005/8/layout/hierarchy2"/>
    <dgm:cxn modelId="{2475DA98-E730-43BB-BB92-2432457F0BBD}" type="presParOf" srcId="{724A9608-5E35-4EBA-9E99-71D743C9CF5D}" destId="{8B306D41-5AA4-4653-8D1D-407235FFD8E3}" srcOrd="1" destOrd="0" presId="urn:microsoft.com/office/officeart/2005/8/layout/hierarchy2"/>
    <dgm:cxn modelId="{A2618279-5292-47EE-917F-FEB79D705D8C}" type="presParOf" srcId="{8B306D41-5AA4-4653-8D1D-407235FFD8E3}" destId="{48F9654E-A6C0-4FDD-9100-47DD36CB237C}" srcOrd="0" destOrd="0" presId="urn:microsoft.com/office/officeart/2005/8/layout/hierarchy2"/>
    <dgm:cxn modelId="{75D6C56F-AC82-484C-AB36-96B7B1AE5CD9}" type="presParOf" srcId="{48F9654E-A6C0-4FDD-9100-47DD36CB237C}" destId="{BF354E0A-169C-4CBB-8E1E-77CA44A0A7B7}" srcOrd="0" destOrd="0" presId="urn:microsoft.com/office/officeart/2005/8/layout/hierarchy2"/>
    <dgm:cxn modelId="{8F336B6B-5954-4F13-A165-4260137229C4}" type="presParOf" srcId="{8B306D41-5AA4-4653-8D1D-407235FFD8E3}" destId="{1164FE28-65B6-42E4-BDBC-2AB5AD8CFEFB}" srcOrd="1" destOrd="0" presId="urn:microsoft.com/office/officeart/2005/8/layout/hierarchy2"/>
    <dgm:cxn modelId="{7B30AF99-8EAE-48D6-8ED2-753C9802063B}" type="presParOf" srcId="{1164FE28-65B6-42E4-BDBC-2AB5AD8CFEFB}" destId="{EB7B6AD3-336B-4BEB-A4FC-BB8FB254280F}" srcOrd="0" destOrd="0" presId="urn:microsoft.com/office/officeart/2005/8/layout/hierarchy2"/>
    <dgm:cxn modelId="{14F4D83C-63BE-4D11-98EB-06385A6E84FB}" type="presParOf" srcId="{1164FE28-65B6-42E4-BDBC-2AB5AD8CFEFB}" destId="{31FAA889-D5A9-4F38-9240-43158E32F893}" srcOrd="1" destOrd="0" presId="urn:microsoft.com/office/officeart/2005/8/layout/hierarchy2"/>
    <dgm:cxn modelId="{067D002E-AECF-45CA-9D84-DD223752177D}" type="presParOf" srcId="{8B306D41-5AA4-4653-8D1D-407235FFD8E3}" destId="{B178ED4E-46DA-4BFC-B22C-50CC58246E73}" srcOrd="2" destOrd="0" presId="urn:microsoft.com/office/officeart/2005/8/layout/hierarchy2"/>
    <dgm:cxn modelId="{376628FB-8CC5-4121-9637-C09FF2D6F2DC}" type="presParOf" srcId="{B178ED4E-46DA-4BFC-B22C-50CC58246E73}" destId="{A776D018-0493-42F7-8E71-D533801A3653}" srcOrd="0" destOrd="0" presId="urn:microsoft.com/office/officeart/2005/8/layout/hierarchy2"/>
    <dgm:cxn modelId="{91D8A050-A9F9-44C9-BD38-66ADA399784A}" type="presParOf" srcId="{8B306D41-5AA4-4653-8D1D-407235FFD8E3}" destId="{38A9D383-2739-4B28-AAE1-12B3137EA11C}" srcOrd="3" destOrd="0" presId="urn:microsoft.com/office/officeart/2005/8/layout/hierarchy2"/>
    <dgm:cxn modelId="{E1A89ED0-F9BC-40DA-AE9F-D75B9830B9DF}" type="presParOf" srcId="{38A9D383-2739-4B28-AAE1-12B3137EA11C}" destId="{1D024E6C-AF5C-4F86-B10F-80BEC9891D03}" srcOrd="0" destOrd="0" presId="urn:microsoft.com/office/officeart/2005/8/layout/hierarchy2"/>
    <dgm:cxn modelId="{D68E4B03-C224-43E3-9EB7-8A0A83B9E258}" type="presParOf" srcId="{38A9D383-2739-4B28-AAE1-12B3137EA11C}" destId="{36091588-84D4-40A1-8B78-4AE84D2F84A6}" srcOrd="1" destOrd="0" presId="urn:microsoft.com/office/officeart/2005/8/layout/hierarchy2"/>
    <dgm:cxn modelId="{A9136015-ED01-44F9-8F4F-63D93D84567E}" type="presParOf" srcId="{8B306D41-5AA4-4653-8D1D-407235FFD8E3}" destId="{0A28DF5F-D8E9-40BF-927C-388FDD0EC8B4}" srcOrd="4" destOrd="0" presId="urn:microsoft.com/office/officeart/2005/8/layout/hierarchy2"/>
    <dgm:cxn modelId="{DC2AD68C-6758-4AB4-9A09-8E5D1970E107}" type="presParOf" srcId="{0A28DF5F-D8E9-40BF-927C-388FDD0EC8B4}" destId="{57339579-606D-42F8-88AD-0720E31CFDCC}" srcOrd="0" destOrd="0" presId="urn:microsoft.com/office/officeart/2005/8/layout/hierarchy2"/>
    <dgm:cxn modelId="{E7B9FF12-EED7-47A8-B93C-3129EA6B6372}" type="presParOf" srcId="{8B306D41-5AA4-4653-8D1D-407235FFD8E3}" destId="{F10E4940-E989-4E1B-9F27-04C2B5EEBA71}" srcOrd="5" destOrd="0" presId="urn:microsoft.com/office/officeart/2005/8/layout/hierarchy2"/>
    <dgm:cxn modelId="{13102733-E52C-481E-A90C-DD966A7DFF08}" type="presParOf" srcId="{F10E4940-E989-4E1B-9F27-04C2B5EEBA71}" destId="{B0EE6044-4E0B-4D17-8DD3-EE02D05B1570}" srcOrd="0" destOrd="0" presId="urn:microsoft.com/office/officeart/2005/8/layout/hierarchy2"/>
    <dgm:cxn modelId="{D292B93D-F026-4B94-9B32-BFF23BBD7183}" type="presParOf" srcId="{F10E4940-E989-4E1B-9F27-04C2B5EEBA71}" destId="{C37ED3CB-28DC-4E83-97DE-5A726419BDA6}" srcOrd="1" destOrd="0" presId="urn:microsoft.com/office/officeart/2005/8/layout/hierarchy2"/>
    <dgm:cxn modelId="{87C2A113-111B-4031-B581-239BFF5A5075}" type="presParOf" srcId="{8B306D41-5AA4-4653-8D1D-407235FFD8E3}" destId="{0B36B12A-6185-41E3-8776-4102CE48E0FC}" srcOrd="6" destOrd="0" presId="urn:microsoft.com/office/officeart/2005/8/layout/hierarchy2"/>
    <dgm:cxn modelId="{860530DA-6F88-4530-B29E-EFBF887B3054}" type="presParOf" srcId="{0B36B12A-6185-41E3-8776-4102CE48E0FC}" destId="{272AA0DA-26C5-449D-B2CA-049D328439C7}" srcOrd="0" destOrd="0" presId="urn:microsoft.com/office/officeart/2005/8/layout/hierarchy2"/>
    <dgm:cxn modelId="{99E27700-124C-4299-B29B-8EA43E773322}" type="presParOf" srcId="{8B306D41-5AA4-4653-8D1D-407235FFD8E3}" destId="{B6501562-E12B-478F-A2AC-13B2568FDB24}" srcOrd="7" destOrd="0" presId="urn:microsoft.com/office/officeart/2005/8/layout/hierarchy2"/>
    <dgm:cxn modelId="{BD38CFCA-D961-4394-9654-AB8335F23160}" type="presParOf" srcId="{B6501562-E12B-478F-A2AC-13B2568FDB24}" destId="{8F2EDF86-0381-4919-9ACC-C821DD4C6266}" srcOrd="0" destOrd="0" presId="urn:microsoft.com/office/officeart/2005/8/layout/hierarchy2"/>
    <dgm:cxn modelId="{096454EE-7B52-4DA4-8736-D833113FC706}" type="presParOf" srcId="{B6501562-E12B-478F-A2AC-13B2568FDB24}" destId="{F7D54D65-4A87-44BC-BF18-FD6893A00847}" srcOrd="1" destOrd="0" presId="urn:microsoft.com/office/officeart/2005/8/layout/hierarchy2"/>
    <dgm:cxn modelId="{92101712-FFD8-4645-87D6-F2CA2BB2E82A}" type="presParOf" srcId="{8B306D41-5AA4-4653-8D1D-407235FFD8E3}" destId="{046EA6D4-05CF-4958-9693-3FA74367EF7E}" srcOrd="8" destOrd="0" presId="urn:microsoft.com/office/officeart/2005/8/layout/hierarchy2"/>
    <dgm:cxn modelId="{F68B0216-414B-43E1-981F-0E57145E3EF7}" type="presParOf" srcId="{046EA6D4-05CF-4958-9693-3FA74367EF7E}" destId="{83783721-EC12-4349-AE77-03059CF34A71}" srcOrd="0" destOrd="0" presId="urn:microsoft.com/office/officeart/2005/8/layout/hierarchy2"/>
    <dgm:cxn modelId="{F397E58A-9D8C-4A19-85CE-1A00CDF52E11}" type="presParOf" srcId="{8B306D41-5AA4-4653-8D1D-407235FFD8E3}" destId="{FBF01154-C390-443B-B1F7-0267AF5ACC27}" srcOrd="9" destOrd="0" presId="urn:microsoft.com/office/officeart/2005/8/layout/hierarchy2"/>
    <dgm:cxn modelId="{AB1FA073-7317-4905-ABE8-8A1F0F69E2A5}" type="presParOf" srcId="{FBF01154-C390-443B-B1F7-0267AF5ACC27}" destId="{92B287ED-2756-45C9-8DAF-3BA92EB774EF}" srcOrd="0" destOrd="0" presId="urn:microsoft.com/office/officeart/2005/8/layout/hierarchy2"/>
    <dgm:cxn modelId="{E1D93F63-8DCA-4A41-9913-083CC490CF4D}" type="presParOf" srcId="{FBF01154-C390-443B-B1F7-0267AF5ACC27}" destId="{863A1E8C-CA3B-4E18-8CCE-967B2ADBE03D}" srcOrd="1" destOrd="0" presId="urn:microsoft.com/office/officeart/2005/8/layout/hierarchy2"/>
    <dgm:cxn modelId="{DC37CE65-0C65-4CEE-B172-D548229384BA}" type="presParOf" srcId="{8B306D41-5AA4-4653-8D1D-407235FFD8E3}" destId="{87F56DE5-9C9B-4691-8762-FD79ECE41BAB}" srcOrd="10" destOrd="0" presId="urn:microsoft.com/office/officeart/2005/8/layout/hierarchy2"/>
    <dgm:cxn modelId="{1EE15FF0-EE06-49B1-BD76-EA805CEFF6FD}" type="presParOf" srcId="{87F56DE5-9C9B-4691-8762-FD79ECE41BAB}" destId="{FE789350-3575-4307-9A48-D86999980114}" srcOrd="0" destOrd="0" presId="urn:microsoft.com/office/officeart/2005/8/layout/hierarchy2"/>
    <dgm:cxn modelId="{0820C99B-0DEE-4FD1-8834-51AB60A11F75}" type="presParOf" srcId="{8B306D41-5AA4-4653-8D1D-407235FFD8E3}" destId="{CE4986FA-F3CD-45BF-8E8B-2ADD0D1BB3FA}" srcOrd="11" destOrd="0" presId="urn:microsoft.com/office/officeart/2005/8/layout/hierarchy2"/>
    <dgm:cxn modelId="{C6EAEAE2-30FB-4E10-8A07-1A1C424973FA}" type="presParOf" srcId="{CE4986FA-F3CD-45BF-8E8B-2ADD0D1BB3FA}" destId="{3818175E-CF80-4982-B49C-A947786F7A7D}" srcOrd="0" destOrd="0" presId="urn:microsoft.com/office/officeart/2005/8/layout/hierarchy2"/>
    <dgm:cxn modelId="{09A415FC-AE34-4B55-AC63-091098B8C3C9}" type="presParOf" srcId="{CE4986FA-F3CD-45BF-8E8B-2ADD0D1BB3FA}" destId="{40AC22CF-A53A-4BFA-B722-51F01F0C6B0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01FAF0B-0499-474E-AE33-3607D398C8B6}" type="doc">
      <dgm:prSet loTypeId="urn:microsoft.com/office/officeart/2005/8/layout/hProcess9" loCatId="process" qsTypeId="urn:microsoft.com/office/officeart/2005/8/quickstyle/simple1" qsCatId="simple" csTypeId="urn:microsoft.com/office/officeart/2005/8/colors/colorful1" csCatId="colorful" phldr="1"/>
      <dgm:spPr/>
    </dgm:pt>
    <dgm:pt modelId="{434036B0-9211-4C26-8000-5BFF2077EC39}">
      <dgm:prSet phldrT="[Text]" custT="1"/>
      <dgm:spPr/>
      <dgm:t>
        <a:bodyPr/>
        <a:lstStyle/>
        <a:p>
          <a:pPr algn="l"/>
          <a:r>
            <a:rPr lang="en-GB" sz="1400" b="1" dirty="0"/>
            <a:t>Tier 1.</a:t>
          </a:r>
        </a:p>
        <a:p>
          <a:r>
            <a:rPr lang="en-GB" sz="1400" dirty="0"/>
            <a:t>-Estimate the total amount of carbonate containing lime applied annually to the soils in the country, differentiating  between limestone and dolomite</a:t>
          </a:r>
        </a:p>
        <a:p>
          <a:r>
            <a:rPr lang="en-GB" sz="1400" dirty="0"/>
            <a:t>Apply an overall  emission factor (EF) of 0.12 for limestone and 0.13 for dolomite</a:t>
          </a:r>
        </a:p>
        <a:p>
          <a:r>
            <a:rPr lang="en-GB" sz="1400" dirty="0"/>
            <a:t>Multiply the total amounts of limestone and dolomite by their respective emission factors  and sum the two values to obtain the total CO2-C emissions </a:t>
          </a:r>
        </a:p>
      </dgm:t>
    </dgm:pt>
    <dgm:pt modelId="{BD41DC0B-42DB-4CD9-BDAF-3C1350323A76}" type="parTrans" cxnId="{F30EE78D-28A3-45B5-B7D9-58DCF4506475}">
      <dgm:prSet/>
      <dgm:spPr/>
      <dgm:t>
        <a:bodyPr/>
        <a:lstStyle/>
        <a:p>
          <a:endParaRPr lang="en-GB"/>
        </a:p>
      </dgm:t>
    </dgm:pt>
    <dgm:pt modelId="{4B6A8062-BF85-455A-90BC-488236A98EB1}" type="sibTrans" cxnId="{F30EE78D-28A3-45B5-B7D9-58DCF4506475}">
      <dgm:prSet/>
      <dgm:spPr/>
      <dgm:t>
        <a:bodyPr/>
        <a:lstStyle/>
        <a:p>
          <a:endParaRPr lang="en-GB"/>
        </a:p>
      </dgm:t>
    </dgm:pt>
    <dgm:pt modelId="{FC28CE9C-404E-4EBF-A663-A3F20F0F372D}">
      <dgm:prSet phldrT="[Text]" custT="1"/>
      <dgm:spPr/>
      <dgm:t>
        <a:bodyPr/>
        <a:lstStyle/>
        <a:p>
          <a:pPr algn="l"/>
          <a:endParaRPr lang="en-GB" sz="1400" b="1" dirty="0"/>
        </a:p>
        <a:p>
          <a:pPr algn="l"/>
          <a:r>
            <a:rPr lang="en-GB" sz="1400" b="1" dirty="0"/>
            <a:t>Tier 2</a:t>
          </a:r>
        </a:p>
        <a:p>
          <a:r>
            <a:rPr lang="en-GB" sz="1400" dirty="0"/>
            <a:t>-Same as in tier 1 but incorporate country specific data to derive emission factors </a:t>
          </a:r>
        </a:p>
        <a:p>
          <a:r>
            <a:rPr lang="en-GB" sz="1400" dirty="0"/>
            <a:t>Overall emission assumed to be less than tier 1 which assumes that all C in the applied lime is emitted as CO2 in the year of application</a:t>
          </a:r>
        </a:p>
      </dgm:t>
    </dgm:pt>
    <dgm:pt modelId="{7BC6C1E0-B2BC-4AA7-BEB3-35970CD5920F}" type="parTrans" cxnId="{203F2A40-E402-4336-877E-EDE480F11F2F}">
      <dgm:prSet/>
      <dgm:spPr/>
      <dgm:t>
        <a:bodyPr/>
        <a:lstStyle/>
        <a:p>
          <a:endParaRPr lang="en-GB"/>
        </a:p>
      </dgm:t>
    </dgm:pt>
    <dgm:pt modelId="{2BB6A657-9AF8-4FF8-B920-747B372F0284}" type="sibTrans" cxnId="{203F2A40-E402-4336-877E-EDE480F11F2F}">
      <dgm:prSet/>
      <dgm:spPr/>
      <dgm:t>
        <a:bodyPr/>
        <a:lstStyle/>
        <a:p>
          <a:endParaRPr lang="en-GB"/>
        </a:p>
      </dgm:t>
    </dgm:pt>
    <dgm:pt modelId="{9BF73C6C-3D86-4FEF-B800-BE285B888B31}">
      <dgm:prSet phldrT="[Text]" custT="1"/>
      <dgm:spPr/>
      <dgm:t>
        <a:bodyPr/>
        <a:lstStyle/>
        <a:p>
          <a:pPr algn="l"/>
          <a:r>
            <a:rPr lang="en-GB" sz="1400" b="1" dirty="0">
              <a:solidFill>
                <a:schemeClr val="bg1"/>
              </a:solidFill>
            </a:rPr>
            <a:t>Tier 3</a:t>
          </a:r>
        </a:p>
        <a:p>
          <a:r>
            <a:rPr lang="en-GB" sz="1400" dirty="0">
              <a:solidFill>
                <a:schemeClr val="bg1"/>
              </a:solidFill>
            </a:rPr>
            <a:t>- Tier 3 methods use more sophisticated  models  or measurement procedures and procedural steps, including modelling carbon fluxes associated with primary and secondary carbonate mineral formation and dissolution in soils</a:t>
          </a:r>
        </a:p>
      </dgm:t>
    </dgm:pt>
    <dgm:pt modelId="{C69EB51E-C2C9-4DBF-8754-4165F7EE427D}" type="parTrans" cxnId="{394E9D5C-486A-416D-8B35-F67D14BC3315}">
      <dgm:prSet/>
      <dgm:spPr/>
      <dgm:t>
        <a:bodyPr/>
        <a:lstStyle/>
        <a:p>
          <a:endParaRPr lang="en-GB"/>
        </a:p>
      </dgm:t>
    </dgm:pt>
    <dgm:pt modelId="{B18AFCCC-9CD5-40FD-9680-E492C94E28FD}" type="sibTrans" cxnId="{394E9D5C-486A-416D-8B35-F67D14BC3315}">
      <dgm:prSet/>
      <dgm:spPr/>
      <dgm:t>
        <a:bodyPr/>
        <a:lstStyle/>
        <a:p>
          <a:endParaRPr lang="en-GB"/>
        </a:p>
      </dgm:t>
    </dgm:pt>
    <dgm:pt modelId="{CBD009E1-BC00-4AFA-A77D-B2A2BB7AC74B}" type="pres">
      <dgm:prSet presAssocID="{601FAF0B-0499-474E-AE33-3607D398C8B6}" presName="CompostProcess" presStyleCnt="0">
        <dgm:presLayoutVars>
          <dgm:dir/>
          <dgm:resizeHandles val="exact"/>
        </dgm:presLayoutVars>
      </dgm:prSet>
      <dgm:spPr/>
    </dgm:pt>
    <dgm:pt modelId="{60C4FB73-77FD-4C95-896A-7059E4841F21}" type="pres">
      <dgm:prSet presAssocID="{601FAF0B-0499-474E-AE33-3607D398C8B6}" presName="arrow" presStyleLbl="bgShp" presStyleIdx="0" presStyleCnt="1" custLinFactNeighborY="0"/>
      <dgm:spPr/>
    </dgm:pt>
    <dgm:pt modelId="{D063E737-5A41-4971-8EE0-5C22D490C316}" type="pres">
      <dgm:prSet presAssocID="{601FAF0B-0499-474E-AE33-3607D398C8B6}" presName="linearProcess" presStyleCnt="0"/>
      <dgm:spPr/>
    </dgm:pt>
    <dgm:pt modelId="{4BA2D447-77D4-4C37-9D7B-FB4B774B675A}" type="pres">
      <dgm:prSet presAssocID="{434036B0-9211-4C26-8000-5BFF2077EC39}" presName="textNode" presStyleLbl="node1" presStyleIdx="0" presStyleCnt="3" custScaleX="107755" custScaleY="145176">
        <dgm:presLayoutVars>
          <dgm:bulletEnabled val="1"/>
        </dgm:presLayoutVars>
      </dgm:prSet>
      <dgm:spPr/>
    </dgm:pt>
    <dgm:pt modelId="{F1A4F889-FB13-448A-89BE-DD5FA3EB1982}" type="pres">
      <dgm:prSet presAssocID="{4B6A8062-BF85-455A-90BC-488236A98EB1}" presName="sibTrans" presStyleCnt="0"/>
      <dgm:spPr/>
    </dgm:pt>
    <dgm:pt modelId="{0AF4B436-F9B8-4FAD-A403-0D2D65031104}" type="pres">
      <dgm:prSet presAssocID="{FC28CE9C-404E-4EBF-A663-A3F20F0F372D}" presName="textNode" presStyleLbl="node1" presStyleIdx="1" presStyleCnt="3" custScaleX="100198" custScaleY="145176">
        <dgm:presLayoutVars>
          <dgm:bulletEnabled val="1"/>
        </dgm:presLayoutVars>
      </dgm:prSet>
      <dgm:spPr/>
    </dgm:pt>
    <dgm:pt modelId="{BDD79E41-79A4-410D-BD6B-80510A9ED796}" type="pres">
      <dgm:prSet presAssocID="{2BB6A657-9AF8-4FF8-B920-747B372F0284}" presName="sibTrans" presStyleCnt="0"/>
      <dgm:spPr/>
    </dgm:pt>
    <dgm:pt modelId="{ABCDD0E1-72B2-4363-92C9-23E5CB5A7C04}" type="pres">
      <dgm:prSet presAssocID="{9BF73C6C-3D86-4FEF-B800-BE285B888B31}" presName="textNode" presStyleLbl="node1" presStyleIdx="2" presStyleCnt="3" custScaleY="147650">
        <dgm:presLayoutVars>
          <dgm:bulletEnabled val="1"/>
        </dgm:presLayoutVars>
      </dgm:prSet>
      <dgm:spPr/>
    </dgm:pt>
  </dgm:ptLst>
  <dgm:cxnLst>
    <dgm:cxn modelId="{A010DA1C-3502-49C9-B8DD-65328AAEA99F}" type="presOf" srcId="{601FAF0B-0499-474E-AE33-3607D398C8B6}" destId="{CBD009E1-BC00-4AFA-A77D-B2A2BB7AC74B}" srcOrd="0" destOrd="0" presId="urn:microsoft.com/office/officeart/2005/8/layout/hProcess9"/>
    <dgm:cxn modelId="{203F2A40-E402-4336-877E-EDE480F11F2F}" srcId="{601FAF0B-0499-474E-AE33-3607D398C8B6}" destId="{FC28CE9C-404E-4EBF-A663-A3F20F0F372D}" srcOrd="1" destOrd="0" parTransId="{7BC6C1E0-B2BC-4AA7-BEB3-35970CD5920F}" sibTransId="{2BB6A657-9AF8-4FF8-B920-747B372F0284}"/>
    <dgm:cxn modelId="{394E9D5C-486A-416D-8B35-F67D14BC3315}" srcId="{601FAF0B-0499-474E-AE33-3607D398C8B6}" destId="{9BF73C6C-3D86-4FEF-B800-BE285B888B31}" srcOrd="2" destOrd="0" parTransId="{C69EB51E-C2C9-4DBF-8754-4165F7EE427D}" sibTransId="{B18AFCCC-9CD5-40FD-9680-E492C94E28FD}"/>
    <dgm:cxn modelId="{B517596E-2371-4A18-BB27-270930593659}" type="presOf" srcId="{FC28CE9C-404E-4EBF-A663-A3F20F0F372D}" destId="{0AF4B436-F9B8-4FAD-A403-0D2D65031104}" srcOrd="0" destOrd="0" presId="urn:microsoft.com/office/officeart/2005/8/layout/hProcess9"/>
    <dgm:cxn modelId="{F30EE78D-28A3-45B5-B7D9-58DCF4506475}" srcId="{601FAF0B-0499-474E-AE33-3607D398C8B6}" destId="{434036B0-9211-4C26-8000-5BFF2077EC39}" srcOrd="0" destOrd="0" parTransId="{BD41DC0B-42DB-4CD9-BDAF-3C1350323A76}" sibTransId="{4B6A8062-BF85-455A-90BC-488236A98EB1}"/>
    <dgm:cxn modelId="{028CB2A1-5842-4E80-8826-BC24ECAD140D}" type="presOf" srcId="{9BF73C6C-3D86-4FEF-B800-BE285B888B31}" destId="{ABCDD0E1-72B2-4363-92C9-23E5CB5A7C04}" srcOrd="0" destOrd="0" presId="urn:microsoft.com/office/officeart/2005/8/layout/hProcess9"/>
    <dgm:cxn modelId="{FC8E79B6-6DAE-43C0-BAEE-87D7C66647F8}" type="presOf" srcId="{434036B0-9211-4C26-8000-5BFF2077EC39}" destId="{4BA2D447-77D4-4C37-9D7B-FB4B774B675A}" srcOrd="0" destOrd="0" presId="urn:microsoft.com/office/officeart/2005/8/layout/hProcess9"/>
    <dgm:cxn modelId="{BBB3DDDB-90F2-47DF-937E-491E746D0C56}" type="presParOf" srcId="{CBD009E1-BC00-4AFA-A77D-B2A2BB7AC74B}" destId="{60C4FB73-77FD-4C95-896A-7059E4841F21}" srcOrd="0" destOrd="0" presId="urn:microsoft.com/office/officeart/2005/8/layout/hProcess9"/>
    <dgm:cxn modelId="{02E82F6C-E9DA-4D0B-9EC6-A46B1EBA7573}" type="presParOf" srcId="{CBD009E1-BC00-4AFA-A77D-B2A2BB7AC74B}" destId="{D063E737-5A41-4971-8EE0-5C22D490C316}" srcOrd="1" destOrd="0" presId="urn:microsoft.com/office/officeart/2005/8/layout/hProcess9"/>
    <dgm:cxn modelId="{B02BC5B6-523D-425E-9AF9-568CB4FD3F3F}" type="presParOf" srcId="{D063E737-5A41-4971-8EE0-5C22D490C316}" destId="{4BA2D447-77D4-4C37-9D7B-FB4B774B675A}" srcOrd="0" destOrd="0" presId="urn:microsoft.com/office/officeart/2005/8/layout/hProcess9"/>
    <dgm:cxn modelId="{736124D0-26CC-4E2B-8579-FDB043D64ADF}" type="presParOf" srcId="{D063E737-5A41-4971-8EE0-5C22D490C316}" destId="{F1A4F889-FB13-448A-89BE-DD5FA3EB1982}" srcOrd="1" destOrd="0" presId="urn:microsoft.com/office/officeart/2005/8/layout/hProcess9"/>
    <dgm:cxn modelId="{1EB94249-E84D-4DFA-AEE6-E6C94E7D6480}" type="presParOf" srcId="{D063E737-5A41-4971-8EE0-5C22D490C316}" destId="{0AF4B436-F9B8-4FAD-A403-0D2D65031104}" srcOrd="2" destOrd="0" presId="urn:microsoft.com/office/officeart/2005/8/layout/hProcess9"/>
    <dgm:cxn modelId="{3DD316FC-FF46-42DC-BA6A-F54A9A77FF29}" type="presParOf" srcId="{D063E737-5A41-4971-8EE0-5C22D490C316}" destId="{BDD79E41-79A4-410D-BD6B-80510A9ED796}" srcOrd="3" destOrd="0" presId="urn:microsoft.com/office/officeart/2005/8/layout/hProcess9"/>
    <dgm:cxn modelId="{9E94478B-5B0E-46DE-9B67-E3A1399869F5}" type="presParOf" srcId="{D063E737-5A41-4971-8EE0-5C22D490C316}" destId="{ABCDD0E1-72B2-4363-92C9-23E5CB5A7C0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6D57C9-E9EB-490A-988A-85E09961B8DE}" type="doc">
      <dgm:prSet loTypeId="urn:microsoft.com/office/officeart/2005/8/layout/hierarchy1" loCatId="hierarchy" qsTypeId="urn:microsoft.com/office/officeart/2005/8/quickstyle/3d1" qsCatId="3D" csTypeId="urn:microsoft.com/office/officeart/2005/8/colors/colorful2" csCatId="colorful" phldr="1"/>
      <dgm:spPr/>
      <dgm:t>
        <a:bodyPr/>
        <a:lstStyle/>
        <a:p>
          <a:endParaRPr lang="en-GB"/>
        </a:p>
      </dgm:t>
    </dgm:pt>
    <dgm:pt modelId="{24044211-3A85-4A3C-8DCB-21E8BF56AC44}">
      <dgm:prSet phldrT="[Text]"/>
      <dgm:spPr/>
      <dgm:t>
        <a:bodyPr/>
        <a:lstStyle/>
        <a:p>
          <a:r>
            <a:rPr lang="en-GB" dirty="0"/>
            <a:t>AFOLU</a:t>
          </a:r>
        </a:p>
      </dgm:t>
    </dgm:pt>
    <dgm:pt modelId="{098642BA-4B88-4751-BAEE-21F9616FF5E7}" type="parTrans" cxnId="{97C5B90A-49A0-4C68-A3C8-A9B4A45D2DFE}">
      <dgm:prSet/>
      <dgm:spPr/>
      <dgm:t>
        <a:bodyPr/>
        <a:lstStyle/>
        <a:p>
          <a:endParaRPr lang="en-GB"/>
        </a:p>
      </dgm:t>
    </dgm:pt>
    <dgm:pt modelId="{A5A9BCE9-B960-4560-8033-5E36C9B3BCFA}" type="sibTrans" cxnId="{97C5B90A-49A0-4C68-A3C8-A9B4A45D2DFE}">
      <dgm:prSet/>
      <dgm:spPr/>
      <dgm:t>
        <a:bodyPr/>
        <a:lstStyle/>
        <a:p>
          <a:endParaRPr lang="en-GB"/>
        </a:p>
      </dgm:t>
    </dgm:pt>
    <dgm:pt modelId="{E0D4711B-7F15-492F-B45D-A5FA36C6F2D5}">
      <dgm:prSet phldrT="[Text]"/>
      <dgm:spPr/>
      <dgm:t>
        <a:bodyPr/>
        <a:lstStyle/>
        <a:p>
          <a:r>
            <a:rPr lang="en-GB" dirty="0"/>
            <a:t>3A. Livestock</a:t>
          </a:r>
        </a:p>
      </dgm:t>
    </dgm:pt>
    <dgm:pt modelId="{BE656D47-2EE3-451F-94EA-3B5F11AE4127}" type="parTrans" cxnId="{F87C878D-248A-4097-8DC5-174F02ED728B}">
      <dgm:prSet/>
      <dgm:spPr/>
      <dgm:t>
        <a:bodyPr/>
        <a:lstStyle/>
        <a:p>
          <a:endParaRPr lang="en-GB"/>
        </a:p>
      </dgm:t>
    </dgm:pt>
    <dgm:pt modelId="{0D81B57D-86F3-480A-923C-124D3293A0FC}" type="sibTrans" cxnId="{F87C878D-248A-4097-8DC5-174F02ED728B}">
      <dgm:prSet/>
      <dgm:spPr/>
      <dgm:t>
        <a:bodyPr/>
        <a:lstStyle/>
        <a:p>
          <a:endParaRPr lang="en-GB"/>
        </a:p>
      </dgm:t>
    </dgm:pt>
    <dgm:pt modelId="{06D294A3-AC01-47CE-A033-92CEC27FF7BE}">
      <dgm:prSet phldrT="[Text]"/>
      <dgm:spPr/>
      <dgm:t>
        <a:bodyPr/>
        <a:lstStyle/>
        <a:p>
          <a:r>
            <a:rPr lang="en-GB" dirty="0"/>
            <a:t>3B. Land</a:t>
          </a:r>
        </a:p>
      </dgm:t>
    </dgm:pt>
    <dgm:pt modelId="{BF261C20-1BDF-44E9-B359-6CF67786613F}" type="parTrans" cxnId="{B8FED553-AB98-4B56-9FCB-CA6331F05021}">
      <dgm:prSet/>
      <dgm:spPr/>
      <dgm:t>
        <a:bodyPr/>
        <a:lstStyle/>
        <a:p>
          <a:endParaRPr lang="en-GB"/>
        </a:p>
      </dgm:t>
    </dgm:pt>
    <dgm:pt modelId="{97EA092F-1211-4D92-9777-01950BA5C9C3}" type="sibTrans" cxnId="{B8FED553-AB98-4B56-9FCB-CA6331F05021}">
      <dgm:prSet/>
      <dgm:spPr/>
      <dgm:t>
        <a:bodyPr/>
        <a:lstStyle/>
        <a:p>
          <a:endParaRPr lang="en-GB"/>
        </a:p>
      </dgm:t>
    </dgm:pt>
    <dgm:pt modelId="{CF875AC1-3689-4797-BB40-D9A24B191D6F}">
      <dgm:prSet/>
      <dgm:spPr/>
      <dgm:t>
        <a:bodyPr/>
        <a:lstStyle/>
        <a:p>
          <a:r>
            <a:rPr lang="en-GB" dirty="0"/>
            <a:t>3C. Aggregate Sources and Non-CO</a:t>
          </a:r>
          <a:r>
            <a:rPr lang="en-GB" baseline="-25000" dirty="0"/>
            <a:t>2</a:t>
          </a:r>
          <a:r>
            <a:rPr lang="en-GB" dirty="0"/>
            <a:t> Emissions on Land</a:t>
          </a:r>
        </a:p>
      </dgm:t>
    </dgm:pt>
    <dgm:pt modelId="{8B188505-9558-4100-9E45-4E3D4C567B9C}" type="parTrans" cxnId="{B39D72DE-D4AF-4452-8D0B-A41ECEBFF4CC}">
      <dgm:prSet/>
      <dgm:spPr/>
      <dgm:t>
        <a:bodyPr/>
        <a:lstStyle/>
        <a:p>
          <a:endParaRPr lang="en-GB"/>
        </a:p>
      </dgm:t>
    </dgm:pt>
    <dgm:pt modelId="{80524610-36FD-474C-8B29-C483C433C747}" type="sibTrans" cxnId="{B39D72DE-D4AF-4452-8D0B-A41ECEBFF4CC}">
      <dgm:prSet/>
      <dgm:spPr/>
      <dgm:t>
        <a:bodyPr/>
        <a:lstStyle/>
        <a:p>
          <a:endParaRPr lang="en-GB"/>
        </a:p>
      </dgm:t>
    </dgm:pt>
    <dgm:pt modelId="{62C043F6-11AE-4948-9030-4D181DF3FBE8}" type="pres">
      <dgm:prSet presAssocID="{C06D57C9-E9EB-490A-988A-85E09961B8DE}" presName="hierChild1" presStyleCnt="0">
        <dgm:presLayoutVars>
          <dgm:chPref val="1"/>
          <dgm:dir/>
          <dgm:animOne val="branch"/>
          <dgm:animLvl val="lvl"/>
          <dgm:resizeHandles/>
        </dgm:presLayoutVars>
      </dgm:prSet>
      <dgm:spPr/>
    </dgm:pt>
    <dgm:pt modelId="{9228B93C-DA77-42BE-92D6-5042DC37369F}" type="pres">
      <dgm:prSet presAssocID="{24044211-3A85-4A3C-8DCB-21E8BF56AC44}" presName="hierRoot1" presStyleCnt="0"/>
      <dgm:spPr/>
    </dgm:pt>
    <dgm:pt modelId="{0AB22EDF-B098-408B-A068-D57B354FC063}" type="pres">
      <dgm:prSet presAssocID="{24044211-3A85-4A3C-8DCB-21E8BF56AC44}" presName="composite" presStyleCnt="0"/>
      <dgm:spPr/>
    </dgm:pt>
    <dgm:pt modelId="{7CAEFF9C-3EBA-4AAA-8534-DDA8286F8CBA}" type="pres">
      <dgm:prSet presAssocID="{24044211-3A85-4A3C-8DCB-21E8BF56AC44}" presName="background" presStyleLbl="node0" presStyleIdx="0" presStyleCnt="1"/>
      <dgm:spPr/>
    </dgm:pt>
    <dgm:pt modelId="{8B17FFA0-DA0E-43CB-A57B-675E7ACAF638}" type="pres">
      <dgm:prSet presAssocID="{24044211-3A85-4A3C-8DCB-21E8BF56AC44}" presName="text" presStyleLbl="fgAcc0" presStyleIdx="0" presStyleCnt="1">
        <dgm:presLayoutVars>
          <dgm:chPref val="3"/>
        </dgm:presLayoutVars>
      </dgm:prSet>
      <dgm:spPr/>
    </dgm:pt>
    <dgm:pt modelId="{77FA1A55-9911-4857-A540-0C111F18C4F5}" type="pres">
      <dgm:prSet presAssocID="{24044211-3A85-4A3C-8DCB-21E8BF56AC44}" presName="hierChild2" presStyleCnt="0"/>
      <dgm:spPr/>
    </dgm:pt>
    <dgm:pt modelId="{4068E466-27D4-454C-8684-79C818AD24FC}" type="pres">
      <dgm:prSet presAssocID="{BE656D47-2EE3-451F-94EA-3B5F11AE4127}" presName="Name10" presStyleLbl="parChTrans1D2" presStyleIdx="0" presStyleCnt="3"/>
      <dgm:spPr/>
    </dgm:pt>
    <dgm:pt modelId="{B499F92D-FF50-45ED-AC03-6DC843E4F27E}" type="pres">
      <dgm:prSet presAssocID="{E0D4711B-7F15-492F-B45D-A5FA36C6F2D5}" presName="hierRoot2" presStyleCnt="0"/>
      <dgm:spPr/>
    </dgm:pt>
    <dgm:pt modelId="{2FA3252A-BC78-447A-AA4F-9FDFE8ECBDAC}" type="pres">
      <dgm:prSet presAssocID="{E0D4711B-7F15-492F-B45D-A5FA36C6F2D5}" presName="composite2" presStyleCnt="0"/>
      <dgm:spPr/>
    </dgm:pt>
    <dgm:pt modelId="{E89A26EF-4407-4D51-A909-2EC37B83B184}" type="pres">
      <dgm:prSet presAssocID="{E0D4711B-7F15-492F-B45D-A5FA36C6F2D5}" presName="background2" presStyleLbl="node2" presStyleIdx="0" presStyleCnt="3"/>
      <dgm:spPr/>
    </dgm:pt>
    <dgm:pt modelId="{D10793C4-0384-4B1C-B99B-A2BB965059DD}" type="pres">
      <dgm:prSet presAssocID="{E0D4711B-7F15-492F-B45D-A5FA36C6F2D5}" presName="text2" presStyleLbl="fgAcc2" presStyleIdx="0" presStyleCnt="3">
        <dgm:presLayoutVars>
          <dgm:chPref val="3"/>
        </dgm:presLayoutVars>
      </dgm:prSet>
      <dgm:spPr/>
    </dgm:pt>
    <dgm:pt modelId="{2775765F-07B0-45CB-8050-2247977BA57C}" type="pres">
      <dgm:prSet presAssocID="{E0D4711B-7F15-492F-B45D-A5FA36C6F2D5}" presName="hierChild3" presStyleCnt="0"/>
      <dgm:spPr/>
    </dgm:pt>
    <dgm:pt modelId="{13F2AEB2-0333-4FB5-8D87-87A60EF7D828}" type="pres">
      <dgm:prSet presAssocID="{BF261C20-1BDF-44E9-B359-6CF67786613F}" presName="Name10" presStyleLbl="parChTrans1D2" presStyleIdx="1" presStyleCnt="3"/>
      <dgm:spPr/>
    </dgm:pt>
    <dgm:pt modelId="{07B860E5-2342-4F93-B8D9-B7F80FD7B93C}" type="pres">
      <dgm:prSet presAssocID="{06D294A3-AC01-47CE-A033-92CEC27FF7BE}" presName="hierRoot2" presStyleCnt="0"/>
      <dgm:spPr/>
    </dgm:pt>
    <dgm:pt modelId="{72AAB5BC-CEFE-43E0-929D-AB1330CC1B30}" type="pres">
      <dgm:prSet presAssocID="{06D294A3-AC01-47CE-A033-92CEC27FF7BE}" presName="composite2" presStyleCnt="0"/>
      <dgm:spPr/>
    </dgm:pt>
    <dgm:pt modelId="{C85A809D-F60F-4B9D-8230-45B81F2D19E3}" type="pres">
      <dgm:prSet presAssocID="{06D294A3-AC01-47CE-A033-92CEC27FF7BE}" presName="background2" presStyleLbl="node2" presStyleIdx="1" presStyleCnt="3"/>
      <dgm:spPr/>
    </dgm:pt>
    <dgm:pt modelId="{4AA7A5F1-F35F-4D73-B5AA-7599A0594DF3}" type="pres">
      <dgm:prSet presAssocID="{06D294A3-AC01-47CE-A033-92CEC27FF7BE}" presName="text2" presStyleLbl="fgAcc2" presStyleIdx="1" presStyleCnt="3" custLinFactNeighborX="887">
        <dgm:presLayoutVars>
          <dgm:chPref val="3"/>
        </dgm:presLayoutVars>
      </dgm:prSet>
      <dgm:spPr/>
    </dgm:pt>
    <dgm:pt modelId="{B50708A7-1AB7-40F5-A60F-C1E7085E0F3C}" type="pres">
      <dgm:prSet presAssocID="{06D294A3-AC01-47CE-A033-92CEC27FF7BE}" presName="hierChild3" presStyleCnt="0"/>
      <dgm:spPr/>
    </dgm:pt>
    <dgm:pt modelId="{99FA2BE6-7892-48B6-B2B6-3ED832A23CDB}" type="pres">
      <dgm:prSet presAssocID="{8B188505-9558-4100-9E45-4E3D4C567B9C}" presName="Name10" presStyleLbl="parChTrans1D2" presStyleIdx="2" presStyleCnt="3"/>
      <dgm:spPr/>
    </dgm:pt>
    <dgm:pt modelId="{A9E9D73C-1645-4D71-8B8E-CE7DA557BADD}" type="pres">
      <dgm:prSet presAssocID="{CF875AC1-3689-4797-BB40-D9A24B191D6F}" presName="hierRoot2" presStyleCnt="0"/>
      <dgm:spPr/>
    </dgm:pt>
    <dgm:pt modelId="{E2BEF492-7BA4-45FC-9D17-5FC896FEF846}" type="pres">
      <dgm:prSet presAssocID="{CF875AC1-3689-4797-BB40-D9A24B191D6F}" presName="composite2" presStyleCnt="0"/>
      <dgm:spPr/>
    </dgm:pt>
    <dgm:pt modelId="{0B8D3744-A339-482D-8660-D265D1E400C5}" type="pres">
      <dgm:prSet presAssocID="{CF875AC1-3689-4797-BB40-D9A24B191D6F}" presName="background2" presStyleLbl="node2" presStyleIdx="2" presStyleCnt="3"/>
      <dgm:spPr/>
    </dgm:pt>
    <dgm:pt modelId="{EED05BDD-5002-43D8-BD18-D2886769B26F}" type="pres">
      <dgm:prSet presAssocID="{CF875AC1-3689-4797-BB40-D9A24B191D6F}" presName="text2" presStyleLbl="fgAcc2" presStyleIdx="2" presStyleCnt="3">
        <dgm:presLayoutVars>
          <dgm:chPref val="3"/>
        </dgm:presLayoutVars>
      </dgm:prSet>
      <dgm:spPr/>
    </dgm:pt>
    <dgm:pt modelId="{40759D99-A070-4B23-BCE3-F35D78BEEED7}" type="pres">
      <dgm:prSet presAssocID="{CF875AC1-3689-4797-BB40-D9A24B191D6F}" presName="hierChild3" presStyleCnt="0"/>
      <dgm:spPr/>
    </dgm:pt>
  </dgm:ptLst>
  <dgm:cxnLst>
    <dgm:cxn modelId="{97C5B90A-49A0-4C68-A3C8-A9B4A45D2DFE}" srcId="{C06D57C9-E9EB-490A-988A-85E09961B8DE}" destId="{24044211-3A85-4A3C-8DCB-21E8BF56AC44}" srcOrd="0" destOrd="0" parTransId="{098642BA-4B88-4751-BAEE-21F9616FF5E7}" sibTransId="{A5A9BCE9-B960-4560-8033-5E36C9B3BCFA}"/>
    <dgm:cxn modelId="{1AD81C0D-594A-4C2F-B09E-C0D9A4D5598D}" type="presOf" srcId="{E0D4711B-7F15-492F-B45D-A5FA36C6F2D5}" destId="{D10793C4-0384-4B1C-B99B-A2BB965059DD}" srcOrd="0" destOrd="0" presId="urn:microsoft.com/office/officeart/2005/8/layout/hierarchy1"/>
    <dgm:cxn modelId="{86A2EE3F-E0DA-4D68-83AD-4B77DDE546A5}" type="presOf" srcId="{BF261C20-1BDF-44E9-B359-6CF67786613F}" destId="{13F2AEB2-0333-4FB5-8D87-87A60EF7D828}" srcOrd="0" destOrd="0" presId="urn:microsoft.com/office/officeart/2005/8/layout/hierarchy1"/>
    <dgm:cxn modelId="{8E4F1C60-2343-412C-AB97-937809B881E7}" type="presOf" srcId="{BE656D47-2EE3-451F-94EA-3B5F11AE4127}" destId="{4068E466-27D4-454C-8684-79C818AD24FC}" srcOrd="0" destOrd="0" presId="urn:microsoft.com/office/officeart/2005/8/layout/hierarchy1"/>
    <dgm:cxn modelId="{8433226E-132E-4DDC-8196-B2687DC7579D}" type="presOf" srcId="{C06D57C9-E9EB-490A-988A-85E09961B8DE}" destId="{62C043F6-11AE-4948-9030-4D181DF3FBE8}" srcOrd="0" destOrd="0" presId="urn:microsoft.com/office/officeart/2005/8/layout/hierarchy1"/>
    <dgm:cxn modelId="{B8FED553-AB98-4B56-9FCB-CA6331F05021}" srcId="{24044211-3A85-4A3C-8DCB-21E8BF56AC44}" destId="{06D294A3-AC01-47CE-A033-92CEC27FF7BE}" srcOrd="1" destOrd="0" parTransId="{BF261C20-1BDF-44E9-B359-6CF67786613F}" sibTransId="{97EA092F-1211-4D92-9777-01950BA5C9C3}"/>
    <dgm:cxn modelId="{3494EC7A-8FE5-441B-B0F6-E5127A138621}" type="presOf" srcId="{8B188505-9558-4100-9E45-4E3D4C567B9C}" destId="{99FA2BE6-7892-48B6-B2B6-3ED832A23CDB}" srcOrd="0" destOrd="0" presId="urn:microsoft.com/office/officeart/2005/8/layout/hierarchy1"/>
    <dgm:cxn modelId="{F87C878D-248A-4097-8DC5-174F02ED728B}" srcId="{24044211-3A85-4A3C-8DCB-21E8BF56AC44}" destId="{E0D4711B-7F15-492F-B45D-A5FA36C6F2D5}" srcOrd="0" destOrd="0" parTransId="{BE656D47-2EE3-451F-94EA-3B5F11AE4127}" sibTransId="{0D81B57D-86F3-480A-923C-124D3293A0FC}"/>
    <dgm:cxn modelId="{2E1352B3-825A-4D9C-BC13-4AECA5D4ED8F}" type="presOf" srcId="{06D294A3-AC01-47CE-A033-92CEC27FF7BE}" destId="{4AA7A5F1-F35F-4D73-B5AA-7599A0594DF3}" srcOrd="0" destOrd="0" presId="urn:microsoft.com/office/officeart/2005/8/layout/hierarchy1"/>
    <dgm:cxn modelId="{E0F85DDA-1455-4829-8F25-2B6D3B68DC0C}" type="presOf" srcId="{CF875AC1-3689-4797-BB40-D9A24B191D6F}" destId="{EED05BDD-5002-43D8-BD18-D2886769B26F}" srcOrd="0" destOrd="0" presId="urn:microsoft.com/office/officeart/2005/8/layout/hierarchy1"/>
    <dgm:cxn modelId="{B39D72DE-D4AF-4452-8D0B-A41ECEBFF4CC}" srcId="{24044211-3A85-4A3C-8DCB-21E8BF56AC44}" destId="{CF875AC1-3689-4797-BB40-D9A24B191D6F}" srcOrd="2" destOrd="0" parTransId="{8B188505-9558-4100-9E45-4E3D4C567B9C}" sibTransId="{80524610-36FD-474C-8B29-C483C433C747}"/>
    <dgm:cxn modelId="{529A1FEF-FEEC-4691-A2BE-F965AAC63328}" type="presOf" srcId="{24044211-3A85-4A3C-8DCB-21E8BF56AC44}" destId="{8B17FFA0-DA0E-43CB-A57B-675E7ACAF638}" srcOrd="0" destOrd="0" presId="urn:microsoft.com/office/officeart/2005/8/layout/hierarchy1"/>
    <dgm:cxn modelId="{0CCBDA99-25E7-4C76-9D51-E7A75F8D81FA}" type="presParOf" srcId="{62C043F6-11AE-4948-9030-4D181DF3FBE8}" destId="{9228B93C-DA77-42BE-92D6-5042DC37369F}" srcOrd="0" destOrd="0" presId="urn:microsoft.com/office/officeart/2005/8/layout/hierarchy1"/>
    <dgm:cxn modelId="{E80D1A57-6ADF-4E5F-9B11-C9DBEE088BA0}" type="presParOf" srcId="{9228B93C-DA77-42BE-92D6-5042DC37369F}" destId="{0AB22EDF-B098-408B-A068-D57B354FC063}" srcOrd="0" destOrd="0" presId="urn:microsoft.com/office/officeart/2005/8/layout/hierarchy1"/>
    <dgm:cxn modelId="{ADD833C4-655B-498E-8A26-19AA283CF4A5}" type="presParOf" srcId="{0AB22EDF-B098-408B-A068-D57B354FC063}" destId="{7CAEFF9C-3EBA-4AAA-8534-DDA8286F8CBA}" srcOrd="0" destOrd="0" presId="urn:microsoft.com/office/officeart/2005/8/layout/hierarchy1"/>
    <dgm:cxn modelId="{48C5A3D5-610E-4504-984C-79B7EA18E8D7}" type="presParOf" srcId="{0AB22EDF-B098-408B-A068-D57B354FC063}" destId="{8B17FFA0-DA0E-43CB-A57B-675E7ACAF638}" srcOrd="1" destOrd="0" presId="urn:microsoft.com/office/officeart/2005/8/layout/hierarchy1"/>
    <dgm:cxn modelId="{B2646340-0289-46A0-AFA6-99B25A9511FA}" type="presParOf" srcId="{9228B93C-DA77-42BE-92D6-5042DC37369F}" destId="{77FA1A55-9911-4857-A540-0C111F18C4F5}" srcOrd="1" destOrd="0" presId="urn:microsoft.com/office/officeart/2005/8/layout/hierarchy1"/>
    <dgm:cxn modelId="{7E431EB5-02DC-4DCF-B058-9D1081235BE9}" type="presParOf" srcId="{77FA1A55-9911-4857-A540-0C111F18C4F5}" destId="{4068E466-27D4-454C-8684-79C818AD24FC}" srcOrd="0" destOrd="0" presId="urn:microsoft.com/office/officeart/2005/8/layout/hierarchy1"/>
    <dgm:cxn modelId="{4250BE75-141B-4462-9DB2-7DFE48EB6AC5}" type="presParOf" srcId="{77FA1A55-9911-4857-A540-0C111F18C4F5}" destId="{B499F92D-FF50-45ED-AC03-6DC843E4F27E}" srcOrd="1" destOrd="0" presId="urn:microsoft.com/office/officeart/2005/8/layout/hierarchy1"/>
    <dgm:cxn modelId="{98911F92-3C9C-477C-A43A-447BA93A9D44}" type="presParOf" srcId="{B499F92D-FF50-45ED-AC03-6DC843E4F27E}" destId="{2FA3252A-BC78-447A-AA4F-9FDFE8ECBDAC}" srcOrd="0" destOrd="0" presId="urn:microsoft.com/office/officeart/2005/8/layout/hierarchy1"/>
    <dgm:cxn modelId="{FC0D5BF6-0A22-40E8-9498-8D8B681DDE37}" type="presParOf" srcId="{2FA3252A-BC78-447A-AA4F-9FDFE8ECBDAC}" destId="{E89A26EF-4407-4D51-A909-2EC37B83B184}" srcOrd="0" destOrd="0" presId="urn:microsoft.com/office/officeart/2005/8/layout/hierarchy1"/>
    <dgm:cxn modelId="{4C634DD6-BB62-4E21-8DB4-BE103002404D}" type="presParOf" srcId="{2FA3252A-BC78-447A-AA4F-9FDFE8ECBDAC}" destId="{D10793C4-0384-4B1C-B99B-A2BB965059DD}" srcOrd="1" destOrd="0" presId="urn:microsoft.com/office/officeart/2005/8/layout/hierarchy1"/>
    <dgm:cxn modelId="{06B5762B-E3CF-4131-A6FD-B2D105D06AA9}" type="presParOf" srcId="{B499F92D-FF50-45ED-AC03-6DC843E4F27E}" destId="{2775765F-07B0-45CB-8050-2247977BA57C}" srcOrd="1" destOrd="0" presId="urn:microsoft.com/office/officeart/2005/8/layout/hierarchy1"/>
    <dgm:cxn modelId="{039B9440-2C86-4B0B-9C22-87D2BAC1C173}" type="presParOf" srcId="{77FA1A55-9911-4857-A540-0C111F18C4F5}" destId="{13F2AEB2-0333-4FB5-8D87-87A60EF7D828}" srcOrd="2" destOrd="0" presId="urn:microsoft.com/office/officeart/2005/8/layout/hierarchy1"/>
    <dgm:cxn modelId="{9D7E894A-A98A-4CB5-BFAE-5B77A1BF447C}" type="presParOf" srcId="{77FA1A55-9911-4857-A540-0C111F18C4F5}" destId="{07B860E5-2342-4F93-B8D9-B7F80FD7B93C}" srcOrd="3" destOrd="0" presId="urn:microsoft.com/office/officeart/2005/8/layout/hierarchy1"/>
    <dgm:cxn modelId="{8D7E8C52-E608-4465-94D3-0E686E8C3E35}" type="presParOf" srcId="{07B860E5-2342-4F93-B8D9-B7F80FD7B93C}" destId="{72AAB5BC-CEFE-43E0-929D-AB1330CC1B30}" srcOrd="0" destOrd="0" presId="urn:microsoft.com/office/officeart/2005/8/layout/hierarchy1"/>
    <dgm:cxn modelId="{3A72E54B-0020-4902-B8CE-7EDACB93E2D8}" type="presParOf" srcId="{72AAB5BC-CEFE-43E0-929D-AB1330CC1B30}" destId="{C85A809D-F60F-4B9D-8230-45B81F2D19E3}" srcOrd="0" destOrd="0" presId="urn:microsoft.com/office/officeart/2005/8/layout/hierarchy1"/>
    <dgm:cxn modelId="{9060CC20-9518-4687-ACBE-DB4449DADFCD}" type="presParOf" srcId="{72AAB5BC-CEFE-43E0-929D-AB1330CC1B30}" destId="{4AA7A5F1-F35F-4D73-B5AA-7599A0594DF3}" srcOrd="1" destOrd="0" presId="urn:microsoft.com/office/officeart/2005/8/layout/hierarchy1"/>
    <dgm:cxn modelId="{7CBA757E-29E7-4D5E-987C-BBD4AE9C83BC}" type="presParOf" srcId="{07B860E5-2342-4F93-B8D9-B7F80FD7B93C}" destId="{B50708A7-1AB7-40F5-A60F-C1E7085E0F3C}" srcOrd="1" destOrd="0" presId="urn:microsoft.com/office/officeart/2005/8/layout/hierarchy1"/>
    <dgm:cxn modelId="{BCDC4CFD-A26F-4A58-A6F4-05CBB652CAC2}" type="presParOf" srcId="{77FA1A55-9911-4857-A540-0C111F18C4F5}" destId="{99FA2BE6-7892-48B6-B2B6-3ED832A23CDB}" srcOrd="4" destOrd="0" presId="urn:microsoft.com/office/officeart/2005/8/layout/hierarchy1"/>
    <dgm:cxn modelId="{94B8F40E-05AC-40F6-AFBA-0B912AC93233}" type="presParOf" srcId="{77FA1A55-9911-4857-A540-0C111F18C4F5}" destId="{A9E9D73C-1645-4D71-8B8E-CE7DA557BADD}" srcOrd="5" destOrd="0" presId="urn:microsoft.com/office/officeart/2005/8/layout/hierarchy1"/>
    <dgm:cxn modelId="{24ADDD8D-8682-4537-B171-AB29581E2A16}" type="presParOf" srcId="{A9E9D73C-1645-4D71-8B8E-CE7DA557BADD}" destId="{E2BEF492-7BA4-45FC-9D17-5FC896FEF846}" srcOrd="0" destOrd="0" presId="urn:microsoft.com/office/officeart/2005/8/layout/hierarchy1"/>
    <dgm:cxn modelId="{758187E0-503B-4614-9BC9-B1839650CD1B}" type="presParOf" srcId="{E2BEF492-7BA4-45FC-9D17-5FC896FEF846}" destId="{0B8D3744-A339-482D-8660-D265D1E400C5}" srcOrd="0" destOrd="0" presId="urn:microsoft.com/office/officeart/2005/8/layout/hierarchy1"/>
    <dgm:cxn modelId="{53082C16-2A5D-4C36-AAF3-5A96AA6B5775}" type="presParOf" srcId="{E2BEF492-7BA4-45FC-9D17-5FC896FEF846}" destId="{EED05BDD-5002-43D8-BD18-D2886769B26F}" srcOrd="1" destOrd="0" presId="urn:microsoft.com/office/officeart/2005/8/layout/hierarchy1"/>
    <dgm:cxn modelId="{55E5F691-462C-47AF-9993-5CC3CF422BC5}" type="presParOf" srcId="{A9E9D73C-1645-4D71-8B8E-CE7DA557BADD}" destId="{40759D99-A070-4B23-BCE3-F35D78BEEED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01FAF0B-0499-474E-AE33-3607D398C8B6}" type="doc">
      <dgm:prSet loTypeId="urn:microsoft.com/office/officeart/2005/8/layout/hProcess9" loCatId="process" qsTypeId="urn:microsoft.com/office/officeart/2005/8/quickstyle/simple1" qsCatId="simple" csTypeId="urn:microsoft.com/office/officeart/2005/8/colors/colorful1" csCatId="colorful" phldr="1"/>
      <dgm:spPr/>
    </dgm:pt>
    <dgm:pt modelId="{434036B0-9211-4C26-8000-5BFF2077EC39}">
      <dgm:prSet phldrT="[Text]" custT="1"/>
      <dgm:spPr/>
      <dgm:t>
        <a:bodyPr/>
        <a:lstStyle/>
        <a:p>
          <a:pPr algn="l"/>
          <a:endParaRPr lang="en-GB" sz="1400" b="1" dirty="0"/>
        </a:p>
        <a:p>
          <a:pPr algn="l"/>
          <a:r>
            <a:rPr lang="en-GB" sz="1400" b="1" dirty="0"/>
            <a:t> Tier 1.</a:t>
          </a:r>
        </a:p>
        <a:p>
          <a:r>
            <a:rPr lang="en-GB" sz="1400" dirty="0"/>
            <a:t>- Estimate the total amount of urea applied to soils in the country (M) </a:t>
          </a:r>
        </a:p>
        <a:p>
          <a:r>
            <a:rPr lang="en-GB" sz="1400" dirty="0"/>
            <a:t>-Apply an overall EF of 0.20 for urea ( equivalent to the carbon content  of urea on atomic weight basis.</a:t>
          </a:r>
        </a:p>
        <a:p>
          <a:r>
            <a:rPr lang="en-GB" sz="1400" dirty="0"/>
            <a:t>-Estimate the total CO</a:t>
          </a:r>
          <a:r>
            <a:rPr lang="en-GB" sz="1400" baseline="-25000" dirty="0"/>
            <a:t>2</a:t>
          </a:r>
          <a:r>
            <a:rPr lang="en-GB" sz="1400" dirty="0"/>
            <a:t>-C emission based on  the product of the amount of urea applied and the emission factors</a:t>
          </a:r>
        </a:p>
        <a:p>
          <a:r>
            <a:rPr lang="en-GB" sz="1400" dirty="0"/>
            <a:t>Multiply by 44/12 to convert CO</a:t>
          </a:r>
          <a:r>
            <a:rPr lang="en-GB" sz="1400" baseline="-25000" dirty="0"/>
            <a:t>2</a:t>
          </a:r>
          <a:r>
            <a:rPr lang="en-GB" sz="1400" dirty="0"/>
            <a:t>-C  into CO</a:t>
          </a:r>
          <a:r>
            <a:rPr lang="en-GB" sz="1400" baseline="-25000" dirty="0"/>
            <a:t>2</a:t>
          </a:r>
        </a:p>
        <a:p>
          <a:endParaRPr lang="en-GB" sz="1400" dirty="0"/>
        </a:p>
      </dgm:t>
    </dgm:pt>
    <dgm:pt modelId="{BD41DC0B-42DB-4CD9-BDAF-3C1350323A76}" type="parTrans" cxnId="{F30EE78D-28A3-45B5-B7D9-58DCF4506475}">
      <dgm:prSet/>
      <dgm:spPr/>
      <dgm:t>
        <a:bodyPr/>
        <a:lstStyle/>
        <a:p>
          <a:endParaRPr lang="en-GB"/>
        </a:p>
      </dgm:t>
    </dgm:pt>
    <dgm:pt modelId="{4B6A8062-BF85-455A-90BC-488236A98EB1}" type="sibTrans" cxnId="{F30EE78D-28A3-45B5-B7D9-58DCF4506475}">
      <dgm:prSet/>
      <dgm:spPr/>
      <dgm:t>
        <a:bodyPr/>
        <a:lstStyle/>
        <a:p>
          <a:endParaRPr lang="en-GB"/>
        </a:p>
      </dgm:t>
    </dgm:pt>
    <dgm:pt modelId="{FC28CE9C-404E-4EBF-A663-A3F20F0F372D}">
      <dgm:prSet phldrT="[Text]" custT="1"/>
      <dgm:spPr/>
      <dgm:t>
        <a:bodyPr/>
        <a:lstStyle/>
        <a:p>
          <a:pPr algn="l"/>
          <a:endParaRPr lang="en-GB" sz="1400" b="1" dirty="0"/>
        </a:p>
        <a:p>
          <a:pPr algn="l"/>
          <a:r>
            <a:rPr lang="en-GB" sz="1400" b="1" dirty="0"/>
            <a:t>Tier 2</a:t>
          </a:r>
        </a:p>
        <a:p>
          <a:r>
            <a:rPr lang="en-GB" sz="1400" dirty="0"/>
            <a:t>- Uses same procedural steps as tier 1 but incorporate  country specific  information to estimate  EF</a:t>
          </a:r>
        </a:p>
      </dgm:t>
    </dgm:pt>
    <dgm:pt modelId="{7BC6C1E0-B2BC-4AA7-BEB3-35970CD5920F}" type="parTrans" cxnId="{203F2A40-E402-4336-877E-EDE480F11F2F}">
      <dgm:prSet/>
      <dgm:spPr/>
      <dgm:t>
        <a:bodyPr/>
        <a:lstStyle/>
        <a:p>
          <a:endParaRPr lang="en-GB"/>
        </a:p>
      </dgm:t>
    </dgm:pt>
    <dgm:pt modelId="{2BB6A657-9AF8-4FF8-B920-747B372F0284}" type="sibTrans" cxnId="{203F2A40-E402-4336-877E-EDE480F11F2F}">
      <dgm:prSet/>
      <dgm:spPr/>
      <dgm:t>
        <a:bodyPr/>
        <a:lstStyle/>
        <a:p>
          <a:endParaRPr lang="en-GB"/>
        </a:p>
      </dgm:t>
    </dgm:pt>
    <dgm:pt modelId="{9BF73C6C-3D86-4FEF-B800-BE285B888B31}">
      <dgm:prSet phldrT="[Text]" custT="1"/>
      <dgm:spPr/>
      <dgm:t>
        <a:bodyPr/>
        <a:lstStyle/>
        <a:p>
          <a:pPr algn="l"/>
          <a:r>
            <a:rPr lang="en-GB" sz="1400" b="1" dirty="0">
              <a:solidFill>
                <a:schemeClr val="bg1"/>
              </a:solidFill>
            </a:rPr>
            <a:t>Tier 3</a:t>
          </a:r>
        </a:p>
        <a:p>
          <a:r>
            <a:rPr lang="en-GB" sz="1400" dirty="0">
              <a:solidFill>
                <a:schemeClr val="bg1"/>
              </a:solidFill>
            </a:rPr>
            <a:t>- More detailed models or measurements that incorporate the possibility of bicarbonate leaching to deep groundwater, and/or lakes and oceans</a:t>
          </a:r>
        </a:p>
      </dgm:t>
    </dgm:pt>
    <dgm:pt modelId="{C69EB51E-C2C9-4DBF-8754-4165F7EE427D}" type="parTrans" cxnId="{394E9D5C-486A-416D-8B35-F67D14BC3315}">
      <dgm:prSet/>
      <dgm:spPr/>
      <dgm:t>
        <a:bodyPr/>
        <a:lstStyle/>
        <a:p>
          <a:endParaRPr lang="en-GB"/>
        </a:p>
      </dgm:t>
    </dgm:pt>
    <dgm:pt modelId="{B18AFCCC-9CD5-40FD-9680-E492C94E28FD}" type="sibTrans" cxnId="{394E9D5C-486A-416D-8B35-F67D14BC3315}">
      <dgm:prSet/>
      <dgm:spPr/>
      <dgm:t>
        <a:bodyPr/>
        <a:lstStyle/>
        <a:p>
          <a:endParaRPr lang="en-GB"/>
        </a:p>
      </dgm:t>
    </dgm:pt>
    <dgm:pt modelId="{CBD009E1-BC00-4AFA-A77D-B2A2BB7AC74B}" type="pres">
      <dgm:prSet presAssocID="{601FAF0B-0499-474E-AE33-3607D398C8B6}" presName="CompostProcess" presStyleCnt="0">
        <dgm:presLayoutVars>
          <dgm:dir/>
          <dgm:resizeHandles val="exact"/>
        </dgm:presLayoutVars>
      </dgm:prSet>
      <dgm:spPr/>
    </dgm:pt>
    <dgm:pt modelId="{60C4FB73-77FD-4C95-896A-7059E4841F21}" type="pres">
      <dgm:prSet presAssocID="{601FAF0B-0499-474E-AE33-3607D398C8B6}" presName="arrow" presStyleLbl="bgShp" presStyleIdx="0" presStyleCnt="1" custLinFactNeighborY="0"/>
      <dgm:spPr/>
    </dgm:pt>
    <dgm:pt modelId="{D063E737-5A41-4971-8EE0-5C22D490C316}" type="pres">
      <dgm:prSet presAssocID="{601FAF0B-0499-474E-AE33-3607D398C8B6}" presName="linearProcess" presStyleCnt="0"/>
      <dgm:spPr/>
    </dgm:pt>
    <dgm:pt modelId="{4BA2D447-77D4-4C37-9D7B-FB4B774B675A}" type="pres">
      <dgm:prSet presAssocID="{434036B0-9211-4C26-8000-5BFF2077EC39}" presName="textNode" presStyleLbl="node1" presStyleIdx="0" presStyleCnt="3" custScaleX="107755" custScaleY="145176">
        <dgm:presLayoutVars>
          <dgm:bulletEnabled val="1"/>
        </dgm:presLayoutVars>
      </dgm:prSet>
      <dgm:spPr/>
    </dgm:pt>
    <dgm:pt modelId="{F1A4F889-FB13-448A-89BE-DD5FA3EB1982}" type="pres">
      <dgm:prSet presAssocID="{4B6A8062-BF85-455A-90BC-488236A98EB1}" presName="sibTrans" presStyleCnt="0"/>
      <dgm:spPr/>
    </dgm:pt>
    <dgm:pt modelId="{0AF4B436-F9B8-4FAD-A403-0D2D65031104}" type="pres">
      <dgm:prSet presAssocID="{FC28CE9C-404E-4EBF-A663-A3F20F0F372D}" presName="textNode" presStyleLbl="node1" presStyleIdx="1" presStyleCnt="3" custScaleX="100198" custScaleY="145176">
        <dgm:presLayoutVars>
          <dgm:bulletEnabled val="1"/>
        </dgm:presLayoutVars>
      </dgm:prSet>
      <dgm:spPr/>
    </dgm:pt>
    <dgm:pt modelId="{BDD79E41-79A4-410D-BD6B-80510A9ED796}" type="pres">
      <dgm:prSet presAssocID="{2BB6A657-9AF8-4FF8-B920-747B372F0284}" presName="sibTrans" presStyleCnt="0"/>
      <dgm:spPr/>
    </dgm:pt>
    <dgm:pt modelId="{ABCDD0E1-72B2-4363-92C9-23E5CB5A7C04}" type="pres">
      <dgm:prSet presAssocID="{9BF73C6C-3D86-4FEF-B800-BE285B888B31}" presName="textNode" presStyleLbl="node1" presStyleIdx="2" presStyleCnt="3" custScaleY="147650">
        <dgm:presLayoutVars>
          <dgm:bulletEnabled val="1"/>
        </dgm:presLayoutVars>
      </dgm:prSet>
      <dgm:spPr/>
    </dgm:pt>
  </dgm:ptLst>
  <dgm:cxnLst>
    <dgm:cxn modelId="{C663081C-B0FC-4A98-9E4D-F27DAB9F4B0F}" type="presOf" srcId="{FC28CE9C-404E-4EBF-A663-A3F20F0F372D}" destId="{0AF4B436-F9B8-4FAD-A403-0D2D65031104}" srcOrd="0" destOrd="0" presId="urn:microsoft.com/office/officeart/2005/8/layout/hProcess9"/>
    <dgm:cxn modelId="{203F2A40-E402-4336-877E-EDE480F11F2F}" srcId="{601FAF0B-0499-474E-AE33-3607D398C8B6}" destId="{FC28CE9C-404E-4EBF-A663-A3F20F0F372D}" srcOrd="1" destOrd="0" parTransId="{7BC6C1E0-B2BC-4AA7-BEB3-35970CD5920F}" sibTransId="{2BB6A657-9AF8-4FF8-B920-747B372F0284}"/>
    <dgm:cxn modelId="{394E9D5C-486A-416D-8B35-F67D14BC3315}" srcId="{601FAF0B-0499-474E-AE33-3607D398C8B6}" destId="{9BF73C6C-3D86-4FEF-B800-BE285B888B31}" srcOrd="2" destOrd="0" parTransId="{C69EB51E-C2C9-4DBF-8754-4165F7EE427D}" sibTransId="{B18AFCCC-9CD5-40FD-9680-E492C94E28FD}"/>
    <dgm:cxn modelId="{4C973C67-EAE4-4E59-95F6-93CC2AA66B73}" type="presOf" srcId="{9BF73C6C-3D86-4FEF-B800-BE285B888B31}" destId="{ABCDD0E1-72B2-4363-92C9-23E5CB5A7C04}" srcOrd="0" destOrd="0" presId="urn:microsoft.com/office/officeart/2005/8/layout/hProcess9"/>
    <dgm:cxn modelId="{F30EE78D-28A3-45B5-B7D9-58DCF4506475}" srcId="{601FAF0B-0499-474E-AE33-3607D398C8B6}" destId="{434036B0-9211-4C26-8000-5BFF2077EC39}" srcOrd="0" destOrd="0" parTransId="{BD41DC0B-42DB-4CD9-BDAF-3C1350323A76}" sibTransId="{4B6A8062-BF85-455A-90BC-488236A98EB1}"/>
    <dgm:cxn modelId="{4547789A-9F56-45DE-B192-C6BBF30F5F30}" type="presOf" srcId="{601FAF0B-0499-474E-AE33-3607D398C8B6}" destId="{CBD009E1-BC00-4AFA-A77D-B2A2BB7AC74B}" srcOrd="0" destOrd="0" presId="urn:microsoft.com/office/officeart/2005/8/layout/hProcess9"/>
    <dgm:cxn modelId="{7711CEA1-14DD-41D4-95D7-DFA09D8E0158}" type="presOf" srcId="{434036B0-9211-4C26-8000-5BFF2077EC39}" destId="{4BA2D447-77D4-4C37-9D7B-FB4B774B675A}" srcOrd="0" destOrd="0" presId="urn:microsoft.com/office/officeart/2005/8/layout/hProcess9"/>
    <dgm:cxn modelId="{4E7E75DC-6BF2-414F-BAD1-6EAFA9EA5536}" type="presParOf" srcId="{CBD009E1-BC00-4AFA-A77D-B2A2BB7AC74B}" destId="{60C4FB73-77FD-4C95-896A-7059E4841F21}" srcOrd="0" destOrd="0" presId="urn:microsoft.com/office/officeart/2005/8/layout/hProcess9"/>
    <dgm:cxn modelId="{537792C2-780D-4CF3-9B22-AF09973E640D}" type="presParOf" srcId="{CBD009E1-BC00-4AFA-A77D-B2A2BB7AC74B}" destId="{D063E737-5A41-4971-8EE0-5C22D490C316}" srcOrd="1" destOrd="0" presId="urn:microsoft.com/office/officeart/2005/8/layout/hProcess9"/>
    <dgm:cxn modelId="{4C70F5DD-02C4-4006-AAB8-C54E57CFBEBB}" type="presParOf" srcId="{D063E737-5A41-4971-8EE0-5C22D490C316}" destId="{4BA2D447-77D4-4C37-9D7B-FB4B774B675A}" srcOrd="0" destOrd="0" presId="urn:microsoft.com/office/officeart/2005/8/layout/hProcess9"/>
    <dgm:cxn modelId="{AEF180FE-09CC-46FE-8A61-1A0B4BAD92CF}" type="presParOf" srcId="{D063E737-5A41-4971-8EE0-5C22D490C316}" destId="{F1A4F889-FB13-448A-89BE-DD5FA3EB1982}" srcOrd="1" destOrd="0" presId="urn:microsoft.com/office/officeart/2005/8/layout/hProcess9"/>
    <dgm:cxn modelId="{E7D1397C-06C5-4DAA-9D0F-834BB00A95E6}" type="presParOf" srcId="{D063E737-5A41-4971-8EE0-5C22D490C316}" destId="{0AF4B436-F9B8-4FAD-A403-0D2D65031104}" srcOrd="2" destOrd="0" presId="urn:microsoft.com/office/officeart/2005/8/layout/hProcess9"/>
    <dgm:cxn modelId="{9AB3CE7F-6275-4C9B-8CF2-3940471C81A0}" type="presParOf" srcId="{D063E737-5A41-4971-8EE0-5C22D490C316}" destId="{BDD79E41-79A4-410D-BD6B-80510A9ED796}" srcOrd="3" destOrd="0" presId="urn:microsoft.com/office/officeart/2005/8/layout/hProcess9"/>
    <dgm:cxn modelId="{5F873E16-D0BE-422D-BA9B-CE44DEB7232D}" type="presParOf" srcId="{D063E737-5A41-4971-8EE0-5C22D490C316}" destId="{ABCDD0E1-72B2-4363-92C9-23E5CB5A7C0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01FAF0B-0499-474E-AE33-3607D398C8B6}" type="doc">
      <dgm:prSet loTypeId="urn:microsoft.com/office/officeart/2005/8/layout/hProcess9" loCatId="process" qsTypeId="urn:microsoft.com/office/officeart/2005/8/quickstyle/simple1" qsCatId="simple" csTypeId="urn:microsoft.com/office/officeart/2005/8/colors/colorful1" csCatId="colorful" phldr="1"/>
      <dgm:spPr/>
    </dgm:pt>
    <dgm:pt modelId="{434036B0-9211-4C26-8000-5BFF2077EC39}">
      <dgm:prSet phldrT="[Text]" custT="1"/>
      <dgm:spPr/>
      <dgm:t>
        <a:bodyPr/>
        <a:lstStyle/>
        <a:p>
          <a:pPr algn="l"/>
          <a:r>
            <a:rPr lang="en-GB" sz="1400" b="1" dirty="0"/>
            <a:t>Tier 1.</a:t>
          </a:r>
        </a:p>
        <a:p>
          <a:r>
            <a:rPr lang="en-GB" sz="1400" dirty="0"/>
            <a:t>-Applies to countries in which either N</a:t>
          </a:r>
          <a:r>
            <a:rPr lang="en-GB" sz="1400" baseline="-25000" dirty="0"/>
            <a:t>2</a:t>
          </a:r>
          <a:r>
            <a:rPr lang="en-GB" sz="1400" dirty="0"/>
            <a:t>O emissions managed soils are not a key category or country-specific emission factors do not exist. </a:t>
          </a:r>
        </a:p>
        <a:p>
          <a:r>
            <a:rPr lang="en-GB" sz="1400" dirty="0"/>
            <a:t>-use of IPCC defaults with national statistics or data from international datasets</a:t>
          </a:r>
        </a:p>
      </dgm:t>
    </dgm:pt>
    <dgm:pt modelId="{BD41DC0B-42DB-4CD9-BDAF-3C1350323A76}" type="parTrans" cxnId="{F30EE78D-28A3-45B5-B7D9-58DCF4506475}">
      <dgm:prSet/>
      <dgm:spPr/>
      <dgm:t>
        <a:bodyPr/>
        <a:lstStyle/>
        <a:p>
          <a:endParaRPr lang="en-GB"/>
        </a:p>
      </dgm:t>
    </dgm:pt>
    <dgm:pt modelId="{4B6A8062-BF85-455A-90BC-488236A98EB1}" type="sibTrans" cxnId="{F30EE78D-28A3-45B5-B7D9-58DCF4506475}">
      <dgm:prSet/>
      <dgm:spPr/>
      <dgm:t>
        <a:bodyPr/>
        <a:lstStyle/>
        <a:p>
          <a:endParaRPr lang="en-GB"/>
        </a:p>
      </dgm:t>
    </dgm:pt>
    <dgm:pt modelId="{FC28CE9C-404E-4EBF-A663-A3F20F0F372D}">
      <dgm:prSet phldrT="[Text]" custT="1"/>
      <dgm:spPr/>
      <dgm:t>
        <a:bodyPr/>
        <a:lstStyle/>
        <a:p>
          <a:pPr algn="l"/>
          <a:endParaRPr lang="en-GB" sz="1400" b="1" dirty="0"/>
        </a:p>
        <a:p>
          <a:pPr algn="l"/>
          <a:r>
            <a:rPr lang="en-GB" sz="1400" b="1" dirty="0"/>
            <a:t>Tier 2</a:t>
          </a:r>
        </a:p>
        <a:p>
          <a:r>
            <a:rPr lang="en-GB" sz="1400" dirty="0"/>
            <a:t>-more detailed emission factors and corresponding activity data are available to a country than are presented in involving further disaggregation of the terms e.g., emission factors and activity data are available for the application of synthetic fertilisers and organic N (F</a:t>
          </a:r>
          <a:r>
            <a:rPr lang="en-GB" sz="1400" baseline="-25000" dirty="0"/>
            <a:t>SN</a:t>
          </a:r>
          <a:r>
            <a:rPr lang="en-GB" sz="1400" dirty="0"/>
            <a:t> and F</a:t>
          </a:r>
          <a:r>
            <a:rPr lang="en-GB" sz="1400" baseline="-25000" dirty="0"/>
            <a:t>ON</a:t>
          </a:r>
          <a:r>
            <a:rPr lang="en-GB" sz="1400" dirty="0"/>
            <a:t>) under different conditions </a:t>
          </a:r>
          <a:r>
            <a:rPr lang="en-GB" sz="1400" dirty="0" err="1"/>
            <a:t>i</a:t>
          </a:r>
          <a:r>
            <a:rPr lang="en-GB" sz="1400" dirty="0"/>
            <a:t>.</a:t>
          </a:r>
        </a:p>
      </dgm:t>
    </dgm:pt>
    <dgm:pt modelId="{7BC6C1E0-B2BC-4AA7-BEB3-35970CD5920F}" type="parTrans" cxnId="{203F2A40-E402-4336-877E-EDE480F11F2F}">
      <dgm:prSet/>
      <dgm:spPr/>
      <dgm:t>
        <a:bodyPr/>
        <a:lstStyle/>
        <a:p>
          <a:endParaRPr lang="en-GB"/>
        </a:p>
      </dgm:t>
    </dgm:pt>
    <dgm:pt modelId="{2BB6A657-9AF8-4FF8-B920-747B372F0284}" type="sibTrans" cxnId="{203F2A40-E402-4336-877E-EDE480F11F2F}">
      <dgm:prSet/>
      <dgm:spPr/>
      <dgm:t>
        <a:bodyPr/>
        <a:lstStyle/>
        <a:p>
          <a:endParaRPr lang="en-GB"/>
        </a:p>
      </dgm:t>
    </dgm:pt>
    <dgm:pt modelId="{9BF73C6C-3D86-4FEF-B800-BE285B888B31}">
      <dgm:prSet phldrT="[Text]" custT="1"/>
      <dgm:spPr/>
      <dgm:t>
        <a:bodyPr/>
        <a:lstStyle/>
        <a:p>
          <a:pPr algn="l"/>
          <a:r>
            <a:rPr lang="en-GB" sz="1400" b="1" dirty="0">
              <a:solidFill>
                <a:schemeClr val="bg1"/>
              </a:solidFill>
            </a:rPr>
            <a:t>Tier 3</a:t>
          </a:r>
        </a:p>
        <a:p>
          <a:r>
            <a:rPr lang="en-GB" sz="1400" dirty="0">
              <a:solidFill>
                <a:schemeClr val="bg1"/>
              </a:solidFill>
            </a:rPr>
            <a:t>-Tier 3 includes models and monitoring networks tailored to address national circumstances in relation to soil and environmental variables, repeated over time, driven by high-resolution activity data and disaggregated at sub-national level. Models should be validated by representative experimental models.</a:t>
          </a:r>
        </a:p>
      </dgm:t>
    </dgm:pt>
    <dgm:pt modelId="{C69EB51E-C2C9-4DBF-8754-4165F7EE427D}" type="parTrans" cxnId="{394E9D5C-486A-416D-8B35-F67D14BC3315}">
      <dgm:prSet/>
      <dgm:spPr/>
      <dgm:t>
        <a:bodyPr/>
        <a:lstStyle/>
        <a:p>
          <a:endParaRPr lang="en-GB"/>
        </a:p>
      </dgm:t>
    </dgm:pt>
    <dgm:pt modelId="{B18AFCCC-9CD5-40FD-9680-E492C94E28FD}" type="sibTrans" cxnId="{394E9D5C-486A-416D-8B35-F67D14BC3315}">
      <dgm:prSet/>
      <dgm:spPr/>
      <dgm:t>
        <a:bodyPr/>
        <a:lstStyle/>
        <a:p>
          <a:endParaRPr lang="en-GB"/>
        </a:p>
      </dgm:t>
    </dgm:pt>
    <dgm:pt modelId="{CBD009E1-BC00-4AFA-A77D-B2A2BB7AC74B}" type="pres">
      <dgm:prSet presAssocID="{601FAF0B-0499-474E-AE33-3607D398C8B6}" presName="CompostProcess" presStyleCnt="0">
        <dgm:presLayoutVars>
          <dgm:dir/>
          <dgm:resizeHandles val="exact"/>
        </dgm:presLayoutVars>
      </dgm:prSet>
      <dgm:spPr/>
    </dgm:pt>
    <dgm:pt modelId="{60C4FB73-77FD-4C95-896A-7059E4841F21}" type="pres">
      <dgm:prSet presAssocID="{601FAF0B-0499-474E-AE33-3607D398C8B6}" presName="arrow" presStyleLbl="bgShp" presStyleIdx="0" presStyleCnt="1" custLinFactNeighborY="0"/>
      <dgm:spPr/>
    </dgm:pt>
    <dgm:pt modelId="{D063E737-5A41-4971-8EE0-5C22D490C316}" type="pres">
      <dgm:prSet presAssocID="{601FAF0B-0499-474E-AE33-3607D398C8B6}" presName="linearProcess" presStyleCnt="0"/>
      <dgm:spPr/>
    </dgm:pt>
    <dgm:pt modelId="{4BA2D447-77D4-4C37-9D7B-FB4B774B675A}" type="pres">
      <dgm:prSet presAssocID="{434036B0-9211-4C26-8000-5BFF2077EC39}" presName="textNode" presStyleLbl="node1" presStyleIdx="0" presStyleCnt="3" custScaleX="107755" custScaleY="145176">
        <dgm:presLayoutVars>
          <dgm:bulletEnabled val="1"/>
        </dgm:presLayoutVars>
      </dgm:prSet>
      <dgm:spPr/>
    </dgm:pt>
    <dgm:pt modelId="{F1A4F889-FB13-448A-89BE-DD5FA3EB1982}" type="pres">
      <dgm:prSet presAssocID="{4B6A8062-BF85-455A-90BC-488236A98EB1}" presName="sibTrans" presStyleCnt="0"/>
      <dgm:spPr/>
    </dgm:pt>
    <dgm:pt modelId="{0AF4B436-F9B8-4FAD-A403-0D2D65031104}" type="pres">
      <dgm:prSet presAssocID="{FC28CE9C-404E-4EBF-A663-A3F20F0F372D}" presName="textNode" presStyleLbl="node1" presStyleIdx="1" presStyleCnt="3" custScaleX="100198" custScaleY="145176">
        <dgm:presLayoutVars>
          <dgm:bulletEnabled val="1"/>
        </dgm:presLayoutVars>
      </dgm:prSet>
      <dgm:spPr/>
    </dgm:pt>
    <dgm:pt modelId="{BDD79E41-79A4-410D-BD6B-80510A9ED796}" type="pres">
      <dgm:prSet presAssocID="{2BB6A657-9AF8-4FF8-B920-747B372F0284}" presName="sibTrans" presStyleCnt="0"/>
      <dgm:spPr/>
    </dgm:pt>
    <dgm:pt modelId="{ABCDD0E1-72B2-4363-92C9-23E5CB5A7C04}" type="pres">
      <dgm:prSet presAssocID="{9BF73C6C-3D86-4FEF-B800-BE285B888B31}" presName="textNode" presStyleLbl="node1" presStyleIdx="2" presStyleCnt="3" custScaleY="147650">
        <dgm:presLayoutVars>
          <dgm:bulletEnabled val="1"/>
        </dgm:presLayoutVars>
      </dgm:prSet>
      <dgm:spPr/>
    </dgm:pt>
  </dgm:ptLst>
  <dgm:cxnLst>
    <dgm:cxn modelId="{E9F7D503-0805-4A99-AFF9-608F8B282E8E}" type="presOf" srcId="{434036B0-9211-4C26-8000-5BFF2077EC39}" destId="{4BA2D447-77D4-4C37-9D7B-FB4B774B675A}" srcOrd="0" destOrd="0" presId="urn:microsoft.com/office/officeart/2005/8/layout/hProcess9"/>
    <dgm:cxn modelId="{203F2A40-E402-4336-877E-EDE480F11F2F}" srcId="{601FAF0B-0499-474E-AE33-3607D398C8B6}" destId="{FC28CE9C-404E-4EBF-A663-A3F20F0F372D}" srcOrd="1" destOrd="0" parTransId="{7BC6C1E0-B2BC-4AA7-BEB3-35970CD5920F}" sibTransId="{2BB6A657-9AF8-4FF8-B920-747B372F0284}"/>
    <dgm:cxn modelId="{394E9D5C-486A-416D-8B35-F67D14BC3315}" srcId="{601FAF0B-0499-474E-AE33-3607D398C8B6}" destId="{9BF73C6C-3D86-4FEF-B800-BE285B888B31}" srcOrd="2" destOrd="0" parTransId="{C69EB51E-C2C9-4DBF-8754-4165F7EE427D}" sibTransId="{B18AFCCC-9CD5-40FD-9680-E492C94E28FD}"/>
    <dgm:cxn modelId="{740CBD60-0E36-455E-B478-DA2F908B45CD}" type="presOf" srcId="{9BF73C6C-3D86-4FEF-B800-BE285B888B31}" destId="{ABCDD0E1-72B2-4363-92C9-23E5CB5A7C04}" srcOrd="0" destOrd="0" presId="urn:microsoft.com/office/officeart/2005/8/layout/hProcess9"/>
    <dgm:cxn modelId="{CB2A9B6C-BF1E-4630-9882-4EDF4A3AEAC7}" type="presOf" srcId="{601FAF0B-0499-474E-AE33-3607D398C8B6}" destId="{CBD009E1-BC00-4AFA-A77D-B2A2BB7AC74B}" srcOrd="0" destOrd="0" presId="urn:microsoft.com/office/officeart/2005/8/layout/hProcess9"/>
    <dgm:cxn modelId="{F30EE78D-28A3-45B5-B7D9-58DCF4506475}" srcId="{601FAF0B-0499-474E-AE33-3607D398C8B6}" destId="{434036B0-9211-4C26-8000-5BFF2077EC39}" srcOrd="0" destOrd="0" parTransId="{BD41DC0B-42DB-4CD9-BDAF-3C1350323A76}" sibTransId="{4B6A8062-BF85-455A-90BC-488236A98EB1}"/>
    <dgm:cxn modelId="{7A2CF4DA-863D-4423-B532-81DD1DF06DB8}" type="presOf" srcId="{FC28CE9C-404E-4EBF-A663-A3F20F0F372D}" destId="{0AF4B436-F9B8-4FAD-A403-0D2D65031104}" srcOrd="0" destOrd="0" presId="urn:microsoft.com/office/officeart/2005/8/layout/hProcess9"/>
    <dgm:cxn modelId="{8404B04F-75A2-4A40-B4EE-0746855A465D}" type="presParOf" srcId="{CBD009E1-BC00-4AFA-A77D-B2A2BB7AC74B}" destId="{60C4FB73-77FD-4C95-896A-7059E4841F21}" srcOrd="0" destOrd="0" presId="urn:microsoft.com/office/officeart/2005/8/layout/hProcess9"/>
    <dgm:cxn modelId="{D9CA02A4-0A7A-4E8D-8425-7E72DE3DA920}" type="presParOf" srcId="{CBD009E1-BC00-4AFA-A77D-B2A2BB7AC74B}" destId="{D063E737-5A41-4971-8EE0-5C22D490C316}" srcOrd="1" destOrd="0" presId="urn:microsoft.com/office/officeart/2005/8/layout/hProcess9"/>
    <dgm:cxn modelId="{23F08B39-74CD-4BC2-AB60-7F7D263F8811}" type="presParOf" srcId="{D063E737-5A41-4971-8EE0-5C22D490C316}" destId="{4BA2D447-77D4-4C37-9D7B-FB4B774B675A}" srcOrd="0" destOrd="0" presId="urn:microsoft.com/office/officeart/2005/8/layout/hProcess9"/>
    <dgm:cxn modelId="{5604CB0D-972B-4FBC-BCAF-EB2739791B7B}" type="presParOf" srcId="{D063E737-5A41-4971-8EE0-5C22D490C316}" destId="{F1A4F889-FB13-448A-89BE-DD5FA3EB1982}" srcOrd="1" destOrd="0" presId="urn:microsoft.com/office/officeart/2005/8/layout/hProcess9"/>
    <dgm:cxn modelId="{D9F719C1-E212-4121-A870-8AF8A609E413}" type="presParOf" srcId="{D063E737-5A41-4971-8EE0-5C22D490C316}" destId="{0AF4B436-F9B8-4FAD-A403-0D2D65031104}" srcOrd="2" destOrd="0" presId="urn:microsoft.com/office/officeart/2005/8/layout/hProcess9"/>
    <dgm:cxn modelId="{9771D2EA-05AD-4C3C-B437-8ADA732CA715}" type="presParOf" srcId="{D063E737-5A41-4971-8EE0-5C22D490C316}" destId="{BDD79E41-79A4-410D-BD6B-80510A9ED796}" srcOrd="3" destOrd="0" presId="urn:microsoft.com/office/officeart/2005/8/layout/hProcess9"/>
    <dgm:cxn modelId="{D9F9C55E-04C7-446C-B320-BBCE97EDBF26}" type="presParOf" srcId="{D063E737-5A41-4971-8EE0-5C22D490C316}" destId="{ABCDD0E1-72B2-4363-92C9-23E5CB5A7C0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01FAF0B-0499-474E-AE33-3607D398C8B6}" type="doc">
      <dgm:prSet loTypeId="urn:microsoft.com/office/officeart/2005/8/layout/hProcess9" loCatId="process" qsTypeId="urn:microsoft.com/office/officeart/2005/8/quickstyle/simple1" qsCatId="simple" csTypeId="urn:microsoft.com/office/officeart/2005/8/colors/colorful1" csCatId="colorful" phldr="1"/>
      <dgm:spPr/>
    </dgm:pt>
    <dgm:pt modelId="{434036B0-9211-4C26-8000-5BFF2077EC39}">
      <dgm:prSet phldrT="[Text]" custT="1"/>
      <dgm:spPr/>
      <dgm:t>
        <a:bodyPr/>
        <a:lstStyle/>
        <a:p>
          <a:pPr algn="l"/>
          <a:r>
            <a:rPr lang="en-GB" sz="1400" b="1" dirty="0"/>
            <a:t>Tier 1.</a:t>
          </a:r>
        </a:p>
        <a:p>
          <a:r>
            <a:rPr lang="en-GB" sz="1400" dirty="0"/>
            <a:t>-Applies to countries in which either indirect N2O emissions managed soils are not a key category or country-specific emission factors do not exist. </a:t>
          </a:r>
        </a:p>
        <a:p>
          <a:r>
            <a:rPr lang="en-GB" sz="1400" dirty="0"/>
            <a:t>-Uses IPCC defaults with national statistics or data from international datasets.</a:t>
          </a:r>
        </a:p>
      </dgm:t>
    </dgm:pt>
    <dgm:pt modelId="{BD41DC0B-42DB-4CD9-BDAF-3C1350323A76}" type="parTrans" cxnId="{F30EE78D-28A3-45B5-B7D9-58DCF4506475}">
      <dgm:prSet/>
      <dgm:spPr/>
      <dgm:t>
        <a:bodyPr/>
        <a:lstStyle/>
        <a:p>
          <a:endParaRPr lang="en-GB"/>
        </a:p>
      </dgm:t>
    </dgm:pt>
    <dgm:pt modelId="{4B6A8062-BF85-455A-90BC-488236A98EB1}" type="sibTrans" cxnId="{F30EE78D-28A3-45B5-B7D9-58DCF4506475}">
      <dgm:prSet/>
      <dgm:spPr/>
      <dgm:t>
        <a:bodyPr/>
        <a:lstStyle/>
        <a:p>
          <a:endParaRPr lang="en-GB"/>
        </a:p>
      </dgm:t>
    </dgm:pt>
    <dgm:pt modelId="{FC28CE9C-404E-4EBF-A663-A3F20F0F372D}">
      <dgm:prSet phldrT="[Text]" custT="1"/>
      <dgm:spPr/>
      <dgm:t>
        <a:bodyPr/>
        <a:lstStyle/>
        <a:p>
          <a:pPr algn="l"/>
          <a:endParaRPr lang="en-GB" sz="1400" b="1" dirty="0"/>
        </a:p>
        <a:p>
          <a:pPr algn="l"/>
          <a:r>
            <a:rPr lang="en-GB" sz="1400" b="1" dirty="0"/>
            <a:t>Tier 2</a:t>
          </a:r>
        </a:p>
        <a:p>
          <a:r>
            <a:rPr lang="en-GB" sz="1400" dirty="0"/>
            <a:t>-more detailed emission factors and corresponding activity data are available to a country than are presented in involving further disaggregation of the terms e.g., emission factors and activity data are available for the application of synthetic fertilisers and organic N (FSN and FON) under different conditions </a:t>
          </a:r>
          <a:r>
            <a:rPr lang="en-GB" sz="1400" dirty="0" err="1"/>
            <a:t>i</a:t>
          </a:r>
          <a:endParaRPr lang="en-GB" sz="1400" dirty="0"/>
        </a:p>
      </dgm:t>
    </dgm:pt>
    <dgm:pt modelId="{7BC6C1E0-B2BC-4AA7-BEB3-35970CD5920F}" type="parTrans" cxnId="{203F2A40-E402-4336-877E-EDE480F11F2F}">
      <dgm:prSet/>
      <dgm:spPr/>
      <dgm:t>
        <a:bodyPr/>
        <a:lstStyle/>
        <a:p>
          <a:endParaRPr lang="en-GB"/>
        </a:p>
      </dgm:t>
    </dgm:pt>
    <dgm:pt modelId="{2BB6A657-9AF8-4FF8-B920-747B372F0284}" type="sibTrans" cxnId="{203F2A40-E402-4336-877E-EDE480F11F2F}">
      <dgm:prSet/>
      <dgm:spPr/>
      <dgm:t>
        <a:bodyPr/>
        <a:lstStyle/>
        <a:p>
          <a:endParaRPr lang="en-GB"/>
        </a:p>
      </dgm:t>
    </dgm:pt>
    <dgm:pt modelId="{9BF73C6C-3D86-4FEF-B800-BE285B888B31}">
      <dgm:prSet phldrT="[Text]" custT="1"/>
      <dgm:spPr/>
      <dgm:t>
        <a:bodyPr/>
        <a:lstStyle/>
        <a:p>
          <a:pPr algn="l"/>
          <a:r>
            <a:rPr lang="en-GB" sz="1400" b="1" dirty="0">
              <a:solidFill>
                <a:schemeClr val="bg1"/>
              </a:solidFill>
            </a:rPr>
            <a:t>Tier 3</a:t>
          </a:r>
        </a:p>
        <a:p>
          <a:r>
            <a:rPr lang="en-GB" sz="1400" dirty="0">
              <a:solidFill>
                <a:schemeClr val="bg1"/>
              </a:solidFill>
            </a:rPr>
            <a:t>-Tier 3 includes models and monitoring networks tailored to address national circumstances of rice cultivation,</a:t>
          </a:r>
        </a:p>
        <a:p>
          <a:r>
            <a:rPr lang="en-GB" sz="1400" dirty="0">
              <a:solidFill>
                <a:schemeClr val="bg1"/>
              </a:solidFill>
            </a:rPr>
            <a:t>repeated over time, driven by high-resolution activity data and disaggregated at sub-national level.</a:t>
          </a:r>
        </a:p>
      </dgm:t>
    </dgm:pt>
    <dgm:pt modelId="{C69EB51E-C2C9-4DBF-8754-4165F7EE427D}" type="parTrans" cxnId="{394E9D5C-486A-416D-8B35-F67D14BC3315}">
      <dgm:prSet/>
      <dgm:spPr/>
      <dgm:t>
        <a:bodyPr/>
        <a:lstStyle/>
        <a:p>
          <a:endParaRPr lang="en-GB"/>
        </a:p>
      </dgm:t>
    </dgm:pt>
    <dgm:pt modelId="{B18AFCCC-9CD5-40FD-9680-E492C94E28FD}" type="sibTrans" cxnId="{394E9D5C-486A-416D-8B35-F67D14BC3315}">
      <dgm:prSet/>
      <dgm:spPr/>
      <dgm:t>
        <a:bodyPr/>
        <a:lstStyle/>
        <a:p>
          <a:endParaRPr lang="en-GB"/>
        </a:p>
      </dgm:t>
    </dgm:pt>
    <dgm:pt modelId="{CBD009E1-BC00-4AFA-A77D-B2A2BB7AC74B}" type="pres">
      <dgm:prSet presAssocID="{601FAF0B-0499-474E-AE33-3607D398C8B6}" presName="CompostProcess" presStyleCnt="0">
        <dgm:presLayoutVars>
          <dgm:dir/>
          <dgm:resizeHandles val="exact"/>
        </dgm:presLayoutVars>
      </dgm:prSet>
      <dgm:spPr/>
    </dgm:pt>
    <dgm:pt modelId="{60C4FB73-77FD-4C95-896A-7059E4841F21}" type="pres">
      <dgm:prSet presAssocID="{601FAF0B-0499-474E-AE33-3607D398C8B6}" presName="arrow" presStyleLbl="bgShp" presStyleIdx="0" presStyleCnt="1" custLinFactNeighborY="0"/>
      <dgm:spPr/>
    </dgm:pt>
    <dgm:pt modelId="{D063E737-5A41-4971-8EE0-5C22D490C316}" type="pres">
      <dgm:prSet presAssocID="{601FAF0B-0499-474E-AE33-3607D398C8B6}" presName="linearProcess" presStyleCnt="0"/>
      <dgm:spPr/>
    </dgm:pt>
    <dgm:pt modelId="{4BA2D447-77D4-4C37-9D7B-FB4B774B675A}" type="pres">
      <dgm:prSet presAssocID="{434036B0-9211-4C26-8000-5BFF2077EC39}" presName="textNode" presStyleLbl="node1" presStyleIdx="0" presStyleCnt="3" custScaleX="107755" custScaleY="145176">
        <dgm:presLayoutVars>
          <dgm:bulletEnabled val="1"/>
        </dgm:presLayoutVars>
      </dgm:prSet>
      <dgm:spPr/>
    </dgm:pt>
    <dgm:pt modelId="{F1A4F889-FB13-448A-89BE-DD5FA3EB1982}" type="pres">
      <dgm:prSet presAssocID="{4B6A8062-BF85-455A-90BC-488236A98EB1}" presName="sibTrans" presStyleCnt="0"/>
      <dgm:spPr/>
    </dgm:pt>
    <dgm:pt modelId="{0AF4B436-F9B8-4FAD-A403-0D2D65031104}" type="pres">
      <dgm:prSet presAssocID="{FC28CE9C-404E-4EBF-A663-A3F20F0F372D}" presName="textNode" presStyleLbl="node1" presStyleIdx="1" presStyleCnt="3" custScaleX="100198" custScaleY="145176">
        <dgm:presLayoutVars>
          <dgm:bulletEnabled val="1"/>
        </dgm:presLayoutVars>
      </dgm:prSet>
      <dgm:spPr/>
    </dgm:pt>
    <dgm:pt modelId="{BDD79E41-79A4-410D-BD6B-80510A9ED796}" type="pres">
      <dgm:prSet presAssocID="{2BB6A657-9AF8-4FF8-B920-747B372F0284}" presName="sibTrans" presStyleCnt="0"/>
      <dgm:spPr/>
    </dgm:pt>
    <dgm:pt modelId="{ABCDD0E1-72B2-4363-92C9-23E5CB5A7C04}" type="pres">
      <dgm:prSet presAssocID="{9BF73C6C-3D86-4FEF-B800-BE285B888B31}" presName="textNode" presStyleLbl="node1" presStyleIdx="2" presStyleCnt="3" custScaleY="147650">
        <dgm:presLayoutVars>
          <dgm:bulletEnabled val="1"/>
        </dgm:presLayoutVars>
      </dgm:prSet>
      <dgm:spPr/>
    </dgm:pt>
  </dgm:ptLst>
  <dgm:cxnLst>
    <dgm:cxn modelId="{203F2A40-E402-4336-877E-EDE480F11F2F}" srcId="{601FAF0B-0499-474E-AE33-3607D398C8B6}" destId="{FC28CE9C-404E-4EBF-A663-A3F20F0F372D}" srcOrd="1" destOrd="0" parTransId="{7BC6C1E0-B2BC-4AA7-BEB3-35970CD5920F}" sibTransId="{2BB6A657-9AF8-4FF8-B920-747B372F0284}"/>
    <dgm:cxn modelId="{394E9D5C-486A-416D-8B35-F67D14BC3315}" srcId="{601FAF0B-0499-474E-AE33-3607D398C8B6}" destId="{9BF73C6C-3D86-4FEF-B800-BE285B888B31}" srcOrd="2" destOrd="0" parTransId="{C69EB51E-C2C9-4DBF-8754-4165F7EE427D}" sibTransId="{B18AFCCC-9CD5-40FD-9680-E492C94E28FD}"/>
    <dgm:cxn modelId="{F30EE78D-28A3-45B5-B7D9-58DCF4506475}" srcId="{601FAF0B-0499-474E-AE33-3607D398C8B6}" destId="{434036B0-9211-4C26-8000-5BFF2077EC39}" srcOrd="0" destOrd="0" parTransId="{BD41DC0B-42DB-4CD9-BDAF-3C1350323A76}" sibTransId="{4B6A8062-BF85-455A-90BC-488236A98EB1}"/>
    <dgm:cxn modelId="{07CA6EA2-675B-4796-9B88-55AA72731EE2}" type="presOf" srcId="{FC28CE9C-404E-4EBF-A663-A3F20F0F372D}" destId="{0AF4B436-F9B8-4FAD-A403-0D2D65031104}" srcOrd="0" destOrd="0" presId="urn:microsoft.com/office/officeart/2005/8/layout/hProcess9"/>
    <dgm:cxn modelId="{EB6527CF-3F61-48C0-9763-0BCD46124F7F}" type="presOf" srcId="{434036B0-9211-4C26-8000-5BFF2077EC39}" destId="{4BA2D447-77D4-4C37-9D7B-FB4B774B675A}" srcOrd="0" destOrd="0" presId="urn:microsoft.com/office/officeart/2005/8/layout/hProcess9"/>
    <dgm:cxn modelId="{748145D5-9950-4AE2-800E-CF0D276259C7}" type="presOf" srcId="{601FAF0B-0499-474E-AE33-3607D398C8B6}" destId="{CBD009E1-BC00-4AFA-A77D-B2A2BB7AC74B}" srcOrd="0" destOrd="0" presId="urn:microsoft.com/office/officeart/2005/8/layout/hProcess9"/>
    <dgm:cxn modelId="{43BAC9E2-5D81-4448-973B-810A40F7A560}" type="presOf" srcId="{9BF73C6C-3D86-4FEF-B800-BE285B888B31}" destId="{ABCDD0E1-72B2-4363-92C9-23E5CB5A7C04}" srcOrd="0" destOrd="0" presId="urn:microsoft.com/office/officeart/2005/8/layout/hProcess9"/>
    <dgm:cxn modelId="{4A553AF1-6087-4CBC-B33D-ACE2D04A3457}" type="presParOf" srcId="{CBD009E1-BC00-4AFA-A77D-B2A2BB7AC74B}" destId="{60C4FB73-77FD-4C95-896A-7059E4841F21}" srcOrd="0" destOrd="0" presId="urn:microsoft.com/office/officeart/2005/8/layout/hProcess9"/>
    <dgm:cxn modelId="{216EC88C-0B31-4672-B409-A98DB41C0DB1}" type="presParOf" srcId="{CBD009E1-BC00-4AFA-A77D-B2A2BB7AC74B}" destId="{D063E737-5A41-4971-8EE0-5C22D490C316}" srcOrd="1" destOrd="0" presId="urn:microsoft.com/office/officeart/2005/8/layout/hProcess9"/>
    <dgm:cxn modelId="{F444D9BD-06A7-4D3C-8805-CF9BEA6D84DE}" type="presParOf" srcId="{D063E737-5A41-4971-8EE0-5C22D490C316}" destId="{4BA2D447-77D4-4C37-9D7B-FB4B774B675A}" srcOrd="0" destOrd="0" presId="urn:microsoft.com/office/officeart/2005/8/layout/hProcess9"/>
    <dgm:cxn modelId="{7D604D40-0BBC-42E2-A42F-B4488021E636}" type="presParOf" srcId="{D063E737-5A41-4971-8EE0-5C22D490C316}" destId="{F1A4F889-FB13-448A-89BE-DD5FA3EB1982}" srcOrd="1" destOrd="0" presId="urn:microsoft.com/office/officeart/2005/8/layout/hProcess9"/>
    <dgm:cxn modelId="{B0B211C2-21C2-487A-BDB2-FD97B30669D3}" type="presParOf" srcId="{D063E737-5A41-4971-8EE0-5C22D490C316}" destId="{0AF4B436-F9B8-4FAD-A403-0D2D65031104}" srcOrd="2" destOrd="0" presId="urn:microsoft.com/office/officeart/2005/8/layout/hProcess9"/>
    <dgm:cxn modelId="{FE93BF57-5F31-46E0-8AFB-DA41CE169433}" type="presParOf" srcId="{D063E737-5A41-4971-8EE0-5C22D490C316}" destId="{BDD79E41-79A4-410D-BD6B-80510A9ED796}" srcOrd="3" destOrd="0" presId="urn:microsoft.com/office/officeart/2005/8/layout/hProcess9"/>
    <dgm:cxn modelId="{8AAD34B7-2136-4B03-B6AF-B935378EDB33}" type="presParOf" srcId="{D063E737-5A41-4971-8EE0-5C22D490C316}" destId="{ABCDD0E1-72B2-4363-92C9-23E5CB5A7C0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01FAF0B-0499-474E-AE33-3607D398C8B6}" type="doc">
      <dgm:prSet loTypeId="urn:microsoft.com/office/officeart/2005/8/layout/hProcess9" loCatId="process" qsTypeId="urn:microsoft.com/office/officeart/2005/8/quickstyle/simple1" qsCatId="simple" csTypeId="urn:microsoft.com/office/officeart/2005/8/colors/colorful1" csCatId="colorful" phldr="1"/>
      <dgm:spPr/>
    </dgm:pt>
    <dgm:pt modelId="{434036B0-9211-4C26-8000-5BFF2077EC39}">
      <dgm:prSet phldrT="[Text]" custT="1"/>
      <dgm:spPr/>
      <dgm:t>
        <a:bodyPr/>
        <a:lstStyle/>
        <a:p>
          <a:pPr algn="l"/>
          <a:r>
            <a:rPr lang="en-GB" sz="1400" b="1" dirty="0"/>
            <a:t>Tier 1.</a:t>
          </a:r>
        </a:p>
        <a:p>
          <a:r>
            <a:rPr lang="en-GB" sz="1400" dirty="0"/>
            <a:t>-Applies to countries in which either CH</a:t>
          </a:r>
          <a:r>
            <a:rPr lang="en-GB" sz="1400" baseline="-25000" dirty="0"/>
            <a:t>4</a:t>
          </a:r>
          <a:r>
            <a:rPr lang="en-GB" sz="1400" dirty="0"/>
            <a:t> emissions from rice cultivation are not a key category or country specific</a:t>
          </a:r>
        </a:p>
        <a:p>
          <a:r>
            <a:rPr lang="en-GB" sz="1400" dirty="0"/>
            <a:t>emission factors do not exist. </a:t>
          </a:r>
        </a:p>
        <a:p>
          <a:r>
            <a:rPr lang="en-GB" sz="1400" dirty="0"/>
            <a:t>-The disaggregation of the annual harvest area for at least three baseline water regimes including irrigated, </a:t>
          </a:r>
          <a:r>
            <a:rPr lang="en-GB" sz="1400" dirty="0" err="1"/>
            <a:t>rainfed</a:t>
          </a:r>
          <a:r>
            <a:rPr lang="en-GB" sz="1400" dirty="0"/>
            <a:t>, and upland.</a:t>
          </a:r>
        </a:p>
        <a:p>
          <a:r>
            <a:rPr lang="en-GB" sz="1400" dirty="0"/>
            <a:t>-Emissions adjusted by multiplying a baseline default emission factor by scaling factors</a:t>
          </a:r>
        </a:p>
      </dgm:t>
    </dgm:pt>
    <dgm:pt modelId="{BD41DC0B-42DB-4CD9-BDAF-3C1350323A76}" type="parTrans" cxnId="{F30EE78D-28A3-45B5-B7D9-58DCF4506475}">
      <dgm:prSet/>
      <dgm:spPr/>
      <dgm:t>
        <a:bodyPr/>
        <a:lstStyle/>
        <a:p>
          <a:endParaRPr lang="en-GB"/>
        </a:p>
      </dgm:t>
    </dgm:pt>
    <dgm:pt modelId="{4B6A8062-BF85-455A-90BC-488236A98EB1}" type="sibTrans" cxnId="{F30EE78D-28A3-45B5-B7D9-58DCF4506475}">
      <dgm:prSet/>
      <dgm:spPr/>
      <dgm:t>
        <a:bodyPr/>
        <a:lstStyle/>
        <a:p>
          <a:endParaRPr lang="en-GB"/>
        </a:p>
      </dgm:t>
    </dgm:pt>
    <dgm:pt modelId="{FC28CE9C-404E-4EBF-A663-A3F20F0F372D}">
      <dgm:prSet phldrT="[Text]" custT="1"/>
      <dgm:spPr/>
      <dgm:t>
        <a:bodyPr/>
        <a:lstStyle/>
        <a:p>
          <a:pPr algn="l"/>
          <a:endParaRPr lang="en-GB" sz="1400" b="1" dirty="0"/>
        </a:p>
        <a:p>
          <a:pPr algn="l"/>
          <a:r>
            <a:rPr lang="en-GB" sz="1400" b="1" dirty="0"/>
            <a:t>Tier 2</a:t>
          </a:r>
        </a:p>
        <a:p>
          <a:r>
            <a:rPr lang="en-GB" sz="1400" dirty="0"/>
            <a:t>-follows the same calculation equation as Tier 1 but would include the use of country-specific  EFs.</a:t>
          </a:r>
        </a:p>
      </dgm:t>
    </dgm:pt>
    <dgm:pt modelId="{7BC6C1E0-B2BC-4AA7-BEB3-35970CD5920F}" type="parTrans" cxnId="{203F2A40-E402-4336-877E-EDE480F11F2F}">
      <dgm:prSet/>
      <dgm:spPr/>
      <dgm:t>
        <a:bodyPr/>
        <a:lstStyle/>
        <a:p>
          <a:endParaRPr lang="en-GB"/>
        </a:p>
      </dgm:t>
    </dgm:pt>
    <dgm:pt modelId="{2BB6A657-9AF8-4FF8-B920-747B372F0284}" type="sibTrans" cxnId="{203F2A40-E402-4336-877E-EDE480F11F2F}">
      <dgm:prSet/>
      <dgm:spPr/>
      <dgm:t>
        <a:bodyPr/>
        <a:lstStyle/>
        <a:p>
          <a:endParaRPr lang="en-GB"/>
        </a:p>
      </dgm:t>
    </dgm:pt>
    <dgm:pt modelId="{9BF73C6C-3D86-4FEF-B800-BE285B888B31}">
      <dgm:prSet phldrT="[Text]" custT="1"/>
      <dgm:spPr/>
      <dgm:t>
        <a:bodyPr/>
        <a:lstStyle/>
        <a:p>
          <a:pPr algn="l"/>
          <a:r>
            <a:rPr lang="en-GB" sz="1400" b="1" dirty="0">
              <a:solidFill>
                <a:schemeClr val="bg1"/>
              </a:solidFill>
            </a:rPr>
            <a:t>Tier 3</a:t>
          </a:r>
        </a:p>
        <a:p>
          <a:r>
            <a:rPr lang="en-GB" sz="1400" dirty="0">
              <a:solidFill>
                <a:schemeClr val="bg1"/>
              </a:solidFill>
            </a:rPr>
            <a:t>-Tier 3 includes models and monitoring networks tailored to address national circumstances of rice cultivation, repeated over time, driven by high-resolution activity data and disaggregated at sub-national level.</a:t>
          </a:r>
        </a:p>
      </dgm:t>
    </dgm:pt>
    <dgm:pt modelId="{C69EB51E-C2C9-4DBF-8754-4165F7EE427D}" type="parTrans" cxnId="{394E9D5C-486A-416D-8B35-F67D14BC3315}">
      <dgm:prSet/>
      <dgm:spPr/>
      <dgm:t>
        <a:bodyPr/>
        <a:lstStyle/>
        <a:p>
          <a:endParaRPr lang="en-GB"/>
        </a:p>
      </dgm:t>
    </dgm:pt>
    <dgm:pt modelId="{B18AFCCC-9CD5-40FD-9680-E492C94E28FD}" type="sibTrans" cxnId="{394E9D5C-486A-416D-8B35-F67D14BC3315}">
      <dgm:prSet/>
      <dgm:spPr/>
      <dgm:t>
        <a:bodyPr/>
        <a:lstStyle/>
        <a:p>
          <a:endParaRPr lang="en-GB"/>
        </a:p>
      </dgm:t>
    </dgm:pt>
    <dgm:pt modelId="{CBD009E1-BC00-4AFA-A77D-B2A2BB7AC74B}" type="pres">
      <dgm:prSet presAssocID="{601FAF0B-0499-474E-AE33-3607D398C8B6}" presName="CompostProcess" presStyleCnt="0">
        <dgm:presLayoutVars>
          <dgm:dir/>
          <dgm:resizeHandles val="exact"/>
        </dgm:presLayoutVars>
      </dgm:prSet>
      <dgm:spPr/>
    </dgm:pt>
    <dgm:pt modelId="{60C4FB73-77FD-4C95-896A-7059E4841F21}" type="pres">
      <dgm:prSet presAssocID="{601FAF0B-0499-474E-AE33-3607D398C8B6}" presName="arrow" presStyleLbl="bgShp" presStyleIdx="0" presStyleCnt="1" custLinFactNeighborY="0"/>
      <dgm:spPr/>
    </dgm:pt>
    <dgm:pt modelId="{D063E737-5A41-4971-8EE0-5C22D490C316}" type="pres">
      <dgm:prSet presAssocID="{601FAF0B-0499-474E-AE33-3607D398C8B6}" presName="linearProcess" presStyleCnt="0"/>
      <dgm:spPr/>
    </dgm:pt>
    <dgm:pt modelId="{4BA2D447-77D4-4C37-9D7B-FB4B774B675A}" type="pres">
      <dgm:prSet presAssocID="{434036B0-9211-4C26-8000-5BFF2077EC39}" presName="textNode" presStyleLbl="node1" presStyleIdx="0" presStyleCnt="3" custScaleX="107755" custScaleY="145176">
        <dgm:presLayoutVars>
          <dgm:bulletEnabled val="1"/>
        </dgm:presLayoutVars>
      </dgm:prSet>
      <dgm:spPr/>
    </dgm:pt>
    <dgm:pt modelId="{F1A4F889-FB13-448A-89BE-DD5FA3EB1982}" type="pres">
      <dgm:prSet presAssocID="{4B6A8062-BF85-455A-90BC-488236A98EB1}" presName="sibTrans" presStyleCnt="0"/>
      <dgm:spPr/>
    </dgm:pt>
    <dgm:pt modelId="{0AF4B436-F9B8-4FAD-A403-0D2D65031104}" type="pres">
      <dgm:prSet presAssocID="{FC28CE9C-404E-4EBF-A663-A3F20F0F372D}" presName="textNode" presStyleLbl="node1" presStyleIdx="1" presStyleCnt="3" custScaleX="100198" custScaleY="145176">
        <dgm:presLayoutVars>
          <dgm:bulletEnabled val="1"/>
        </dgm:presLayoutVars>
      </dgm:prSet>
      <dgm:spPr/>
    </dgm:pt>
    <dgm:pt modelId="{BDD79E41-79A4-410D-BD6B-80510A9ED796}" type="pres">
      <dgm:prSet presAssocID="{2BB6A657-9AF8-4FF8-B920-747B372F0284}" presName="sibTrans" presStyleCnt="0"/>
      <dgm:spPr/>
    </dgm:pt>
    <dgm:pt modelId="{ABCDD0E1-72B2-4363-92C9-23E5CB5A7C04}" type="pres">
      <dgm:prSet presAssocID="{9BF73C6C-3D86-4FEF-B800-BE285B888B31}" presName="textNode" presStyleLbl="node1" presStyleIdx="2" presStyleCnt="3" custScaleY="147650">
        <dgm:presLayoutVars>
          <dgm:bulletEnabled val="1"/>
        </dgm:presLayoutVars>
      </dgm:prSet>
      <dgm:spPr/>
    </dgm:pt>
  </dgm:ptLst>
  <dgm:cxnLst>
    <dgm:cxn modelId="{52456A0E-A4AA-4831-82A0-6154B3A183C4}" type="presOf" srcId="{FC28CE9C-404E-4EBF-A663-A3F20F0F372D}" destId="{0AF4B436-F9B8-4FAD-A403-0D2D65031104}" srcOrd="0" destOrd="0" presId="urn:microsoft.com/office/officeart/2005/8/layout/hProcess9"/>
    <dgm:cxn modelId="{203F2A40-E402-4336-877E-EDE480F11F2F}" srcId="{601FAF0B-0499-474E-AE33-3607D398C8B6}" destId="{FC28CE9C-404E-4EBF-A663-A3F20F0F372D}" srcOrd="1" destOrd="0" parTransId="{7BC6C1E0-B2BC-4AA7-BEB3-35970CD5920F}" sibTransId="{2BB6A657-9AF8-4FF8-B920-747B372F0284}"/>
    <dgm:cxn modelId="{394E9D5C-486A-416D-8B35-F67D14BC3315}" srcId="{601FAF0B-0499-474E-AE33-3607D398C8B6}" destId="{9BF73C6C-3D86-4FEF-B800-BE285B888B31}" srcOrd="2" destOrd="0" parTransId="{C69EB51E-C2C9-4DBF-8754-4165F7EE427D}" sibTransId="{B18AFCCC-9CD5-40FD-9680-E492C94E28FD}"/>
    <dgm:cxn modelId="{F30EE78D-28A3-45B5-B7D9-58DCF4506475}" srcId="{601FAF0B-0499-474E-AE33-3607D398C8B6}" destId="{434036B0-9211-4C26-8000-5BFF2077EC39}" srcOrd="0" destOrd="0" parTransId="{BD41DC0B-42DB-4CD9-BDAF-3C1350323A76}" sibTransId="{4B6A8062-BF85-455A-90BC-488236A98EB1}"/>
    <dgm:cxn modelId="{18B23AA0-CFFD-4348-8F5B-1E4F3B0FEDB0}" type="presOf" srcId="{434036B0-9211-4C26-8000-5BFF2077EC39}" destId="{4BA2D447-77D4-4C37-9D7B-FB4B774B675A}" srcOrd="0" destOrd="0" presId="urn:microsoft.com/office/officeart/2005/8/layout/hProcess9"/>
    <dgm:cxn modelId="{AA1E1CE4-3398-4C33-9368-9E2935945685}" type="presOf" srcId="{601FAF0B-0499-474E-AE33-3607D398C8B6}" destId="{CBD009E1-BC00-4AFA-A77D-B2A2BB7AC74B}" srcOrd="0" destOrd="0" presId="urn:microsoft.com/office/officeart/2005/8/layout/hProcess9"/>
    <dgm:cxn modelId="{8E8A91F3-C62E-4052-B7E6-979D5E26258C}" type="presOf" srcId="{9BF73C6C-3D86-4FEF-B800-BE285B888B31}" destId="{ABCDD0E1-72B2-4363-92C9-23E5CB5A7C04}" srcOrd="0" destOrd="0" presId="urn:microsoft.com/office/officeart/2005/8/layout/hProcess9"/>
    <dgm:cxn modelId="{0B4AD610-622F-4F2E-92C0-37D9F8E755CD}" type="presParOf" srcId="{CBD009E1-BC00-4AFA-A77D-B2A2BB7AC74B}" destId="{60C4FB73-77FD-4C95-896A-7059E4841F21}" srcOrd="0" destOrd="0" presId="urn:microsoft.com/office/officeart/2005/8/layout/hProcess9"/>
    <dgm:cxn modelId="{509BF782-A3FB-42FC-A2BA-E3987121EE87}" type="presParOf" srcId="{CBD009E1-BC00-4AFA-A77D-B2A2BB7AC74B}" destId="{D063E737-5A41-4971-8EE0-5C22D490C316}" srcOrd="1" destOrd="0" presId="urn:microsoft.com/office/officeart/2005/8/layout/hProcess9"/>
    <dgm:cxn modelId="{FFC6D91C-8570-43D3-A4E1-F1E89121A204}" type="presParOf" srcId="{D063E737-5A41-4971-8EE0-5C22D490C316}" destId="{4BA2D447-77D4-4C37-9D7B-FB4B774B675A}" srcOrd="0" destOrd="0" presId="urn:microsoft.com/office/officeart/2005/8/layout/hProcess9"/>
    <dgm:cxn modelId="{26FAA7F7-77CE-43A4-A8E2-1D6E5009E3EE}" type="presParOf" srcId="{D063E737-5A41-4971-8EE0-5C22D490C316}" destId="{F1A4F889-FB13-448A-89BE-DD5FA3EB1982}" srcOrd="1" destOrd="0" presId="urn:microsoft.com/office/officeart/2005/8/layout/hProcess9"/>
    <dgm:cxn modelId="{20BCF8AE-70D6-440A-A527-CE7E655FD703}" type="presParOf" srcId="{D063E737-5A41-4971-8EE0-5C22D490C316}" destId="{0AF4B436-F9B8-4FAD-A403-0D2D65031104}" srcOrd="2" destOrd="0" presId="urn:microsoft.com/office/officeart/2005/8/layout/hProcess9"/>
    <dgm:cxn modelId="{010DEFB5-4C6D-44E0-9E21-3B94200D7BED}" type="presParOf" srcId="{D063E737-5A41-4971-8EE0-5C22D490C316}" destId="{BDD79E41-79A4-410D-BD6B-80510A9ED796}" srcOrd="3" destOrd="0" presId="urn:microsoft.com/office/officeart/2005/8/layout/hProcess9"/>
    <dgm:cxn modelId="{7975137A-D6DB-4A80-AA6D-7FE96F79FE07}" type="presParOf" srcId="{D063E737-5A41-4971-8EE0-5C22D490C316}" destId="{ABCDD0E1-72B2-4363-92C9-23E5CB5A7C0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B24614-0704-4454-B28A-3C6F1602FF76}" type="doc">
      <dgm:prSet loTypeId="urn:microsoft.com/office/officeart/2005/8/layout/hierarchy2" loCatId="hierarchy" qsTypeId="urn:microsoft.com/office/officeart/2005/8/quickstyle/3d2" qsCatId="3D" csTypeId="urn:microsoft.com/office/officeart/2005/8/colors/colorful1" csCatId="colorful" phldr="1"/>
      <dgm:spPr/>
      <dgm:t>
        <a:bodyPr/>
        <a:lstStyle/>
        <a:p>
          <a:endParaRPr lang="en-GB"/>
        </a:p>
      </dgm:t>
    </dgm:pt>
    <dgm:pt modelId="{E9932D1B-A657-4662-82F7-3A5247A24768}">
      <dgm:prSet phldrT="[Text]"/>
      <dgm:spPr/>
      <dgm:t>
        <a:bodyPr/>
        <a:lstStyle/>
        <a:p>
          <a:r>
            <a:rPr lang="en-GB" i="1" dirty="0"/>
            <a:t>3A. Livestock</a:t>
          </a:r>
        </a:p>
      </dgm:t>
    </dgm:pt>
    <dgm:pt modelId="{A9D7FFAC-A2E4-4CBA-83F7-BE56AB0D2611}" type="parTrans" cxnId="{A264C9E0-1F51-4ED4-BB56-07C1ACA6BEA9}">
      <dgm:prSet/>
      <dgm:spPr/>
      <dgm:t>
        <a:bodyPr/>
        <a:lstStyle/>
        <a:p>
          <a:endParaRPr lang="en-GB"/>
        </a:p>
      </dgm:t>
    </dgm:pt>
    <dgm:pt modelId="{BC8D0444-E1AF-4788-A22E-CCC608FA6658}" type="sibTrans" cxnId="{A264C9E0-1F51-4ED4-BB56-07C1ACA6BEA9}">
      <dgm:prSet/>
      <dgm:spPr/>
      <dgm:t>
        <a:bodyPr/>
        <a:lstStyle/>
        <a:p>
          <a:endParaRPr lang="en-GB"/>
        </a:p>
      </dgm:t>
    </dgm:pt>
    <dgm:pt modelId="{C823ED7E-FF81-4D4D-A186-70154AE85D03}">
      <dgm:prSet phldrT="[Text]"/>
      <dgm:spPr/>
      <dgm:t>
        <a:bodyPr/>
        <a:lstStyle/>
        <a:p>
          <a:r>
            <a:rPr lang="en-GB" i="1" dirty="0"/>
            <a:t>3.A.1Enteric Fermentation</a:t>
          </a:r>
        </a:p>
      </dgm:t>
    </dgm:pt>
    <dgm:pt modelId="{4B79EE5C-0FD8-4E96-8695-89057B1F0236}" type="parTrans" cxnId="{3285371B-7C8B-4CA0-9388-03B5467737C6}">
      <dgm:prSet/>
      <dgm:spPr/>
      <dgm:t>
        <a:bodyPr/>
        <a:lstStyle/>
        <a:p>
          <a:endParaRPr lang="en-GB"/>
        </a:p>
      </dgm:t>
    </dgm:pt>
    <dgm:pt modelId="{22ADFADE-92E3-40FB-BDA1-5906B57753DA}" type="sibTrans" cxnId="{3285371B-7C8B-4CA0-9388-03B5467737C6}">
      <dgm:prSet/>
      <dgm:spPr/>
      <dgm:t>
        <a:bodyPr/>
        <a:lstStyle/>
        <a:p>
          <a:endParaRPr lang="en-GB"/>
        </a:p>
      </dgm:t>
    </dgm:pt>
    <dgm:pt modelId="{2EB88D0B-76B7-42C2-8BE7-50840B2568B0}">
      <dgm:prSet phldrT="[Text]"/>
      <dgm:spPr/>
      <dgm:t>
        <a:bodyPr/>
        <a:lstStyle/>
        <a:p>
          <a:r>
            <a:rPr lang="en-GB" i="1" dirty="0"/>
            <a:t>3.A.2 Manure Management</a:t>
          </a:r>
        </a:p>
      </dgm:t>
    </dgm:pt>
    <dgm:pt modelId="{E552FB4F-9B3D-434C-B4B9-0770411D9BA1}" type="parTrans" cxnId="{9911D988-4295-4218-AA90-E2BFC011F99F}">
      <dgm:prSet/>
      <dgm:spPr/>
      <dgm:t>
        <a:bodyPr/>
        <a:lstStyle/>
        <a:p>
          <a:endParaRPr lang="en-GB"/>
        </a:p>
      </dgm:t>
    </dgm:pt>
    <dgm:pt modelId="{B31B4829-6907-4146-A76E-998A0A24EB4C}" type="sibTrans" cxnId="{9911D988-4295-4218-AA90-E2BFC011F99F}">
      <dgm:prSet/>
      <dgm:spPr/>
      <dgm:t>
        <a:bodyPr/>
        <a:lstStyle/>
        <a:p>
          <a:endParaRPr lang="en-GB"/>
        </a:p>
      </dgm:t>
    </dgm:pt>
    <dgm:pt modelId="{372B2A27-EB1C-4502-9FE4-DB4BD8A73EED}">
      <dgm:prSet phldrT="[Text]"/>
      <dgm:spPr/>
      <dgm:t>
        <a:bodyPr/>
        <a:lstStyle/>
        <a:p>
          <a:r>
            <a:rPr lang="en-GB" dirty="0"/>
            <a:t>N</a:t>
          </a:r>
          <a:r>
            <a:rPr lang="en-GB" baseline="-25000" dirty="0"/>
            <a:t>2</a:t>
          </a:r>
          <a:r>
            <a:rPr lang="en-GB" dirty="0"/>
            <a:t>O</a:t>
          </a:r>
        </a:p>
      </dgm:t>
    </dgm:pt>
    <dgm:pt modelId="{C19DFABE-8AFC-41F2-B26D-661C01EC5F20}" type="parTrans" cxnId="{47E6A521-2061-4EC9-8334-F631AFB5E610}">
      <dgm:prSet/>
      <dgm:spPr/>
      <dgm:t>
        <a:bodyPr/>
        <a:lstStyle/>
        <a:p>
          <a:endParaRPr lang="en-GB"/>
        </a:p>
      </dgm:t>
    </dgm:pt>
    <dgm:pt modelId="{FC843274-B511-4B05-AA35-8E907E866546}" type="sibTrans" cxnId="{47E6A521-2061-4EC9-8334-F631AFB5E610}">
      <dgm:prSet/>
      <dgm:spPr/>
      <dgm:t>
        <a:bodyPr/>
        <a:lstStyle/>
        <a:p>
          <a:endParaRPr lang="en-GB"/>
        </a:p>
      </dgm:t>
    </dgm:pt>
    <dgm:pt modelId="{2F1FCAAE-87D7-4C5B-851D-ED40D167B17E}">
      <dgm:prSet/>
      <dgm:spPr/>
      <dgm:t>
        <a:bodyPr/>
        <a:lstStyle/>
        <a:p>
          <a:r>
            <a:rPr lang="en-GB" dirty="0"/>
            <a:t>CH</a:t>
          </a:r>
          <a:r>
            <a:rPr lang="en-GB" baseline="-25000" dirty="0"/>
            <a:t>4</a:t>
          </a:r>
        </a:p>
      </dgm:t>
    </dgm:pt>
    <dgm:pt modelId="{9E0BFED0-3E19-4161-8D44-94167D3914B9}" type="parTrans" cxnId="{CA61C77E-64DE-4539-8780-37329ABD05DB}">
      <dgm:prSet/>
      <dgm:spPr/>
      <dgm:t>
        <a:bodyPr/>
        <a:lstStyle/>
        <a:p>
          <a:endParaRPr lang="en-GB"/>
        </a:p>
      </dgm:t>
    </dgm:pt>
    <dgm:pt modelId="{9AD274A2-F7AE-41CD-8432-F6E078652B19}" type="sibTrans" cxnId="{CA61C77E-64DE-4539-8780-37329ABD05DB}">
      <dgm:prSet/>
      <dgm:spPr/>
      <dgm:t>
        <a:bodyPr/>
        <a:lstStyle/>
        <a:p>
          <a:endParaRPr lang="en-GB"/>
        </a:p>
      </dgm:t>
    </dgm:pt>
    <dgm:pt modelId="{DC7EA837-E919-4C07-A997-CAA5CD731E3C}">
      <dgm:prSet/>
      <dgm:spPr/>
      <dgm:t>
        <a:bodyPr/>
        <a:lstStyle/>
        <a:p>
          <a:r>
            <a:rPr lang="en-GB" dirty="0"/>
            <a:t>CH</a:t>
          </a:r>
          <a:r>
            <a:rPr lang="en-GB" baseline="-25000" dirty="0"/>
            <a:t>4</a:t>
          </a:r>
        </a:p>
      </dgm:t>
    </dgm:pt>
    <dgm:pt modelId="{ED8E43D1-D4DF-40D5-9BB9-2732FEBE45CA}" type="parTrans" cxnId="{0C229E47-F082-424D-B512-7AD379AB3FB9}">
      <dgm:prSet/>
      <dgm:spPr/>
      <dgm:t>
        <a:bodyPr/>
        <a:lstStyle/>
        <a:p>
          <a:endParaRPr lang="en-GB"/>
        </a:p>
      </dgm:t>
    </dgm:pt>
    <dgm:pt modelId="{9D833199-E087-4723-93FF-5B0025EB23C5}" type="sibTrans" cxnId="{0C229E47-F082-424D-B512-7AD379AB3FB9}">
      <dgm:prSet/>
      <dgm:spPr/>
      <dgm:t>
        <a:bodyPr/>
        <a:lstStyle/>
        <a:p>
          <a:endParaRPr lang="en-GB"/>
        </a:p>
      </dgm:t>
    </dgm:pt>
    <dgm:pt modelId="{0391D5B9-8D35-4042-A8C0-934521F2B8F7}" type="pres">
      <dgm:prSet presAssocID="{94B24614-0704-4454-B28A-3C6F1602FF76}" presName="diagram" presStyleCnt="0">
        <dgm:presLayoutVars>
          <dgm:chPref val="1"/>
          <dgm:dir/>
          <dgm:animOne val="branch"/>
          <dgm:animLvl val="lvl"/>
          <dgm:resizeHandles val="exact"/>
        </dgm:presLayoutVars>
      </dgm:prSet>
      <dgm:spPr/>
    </dgm:pt>
    <dgm:pt modelId="{313BB67A-99A1-4912-B78E-57A78FCE2F47}" type="pres">
      <dgm:prSet presAssocID="{E9932D1B-A657-4662-82F7-3A5247A24768}" presName="root1" presStyleCnt="0"/>
      <dgm:spPr/>
    </dgm:pt>
    <dgm:pt modelId="{6DD6F421-8D1C-4593-AD62-669669D37341}" type="pres">
      <dgm:prSet presAssocID="{E9932D1B-A657-4662-82F7-3A5247A24768}" presName="LevelOneTextNode" presStyleLbl="node0" presStyleIdx="0" presStyleCnt="1">
        <dgm:presLayoutVars>
          <dgm:chPref val="3"/>
        </dgm:presLayoutVars>
      </dgm:prSet>
      <dgm:spPr/>
    </dgm:pt>
    <dgm:pt modelId="{B570F68E-2F7C-43F0-8B7D-DF17B32A4691}" type="pres">
      <dgm:prSet presAssocID="{E9932D1B-A657-4662-82F7-3A5247A24768}" presName="level2hierChild" presStyleCnt="0"/>
      <dgm:spPr/>
    </dgm:pt>
    <dgm:pt modelId="{5C833D01-8D61-445A-A53E-A615BB49EA4E}" type="pres">
      <dgm:prSet presAssocID="{4B79EE5C-0FD8-4E96-8695-89057B1F0236}" presName="conn2-1" presStyleLbl="parChTrans1D2" presStyleIdx="0" presStyleCnt="2"/>
      <dgm:spPr/>
    </dgm:pt>
    <dgm:pt modelId="{D777156F-8F5E-42CB-8F97-36BB27B3619D}" type="pres">
      <dgm:prSet presAssocID="{4B79EE5C-0FD8-4E96-8695-89057B1F0236}" presName="connTx" presStyleLbl="parChTrans1D2" presStyleIdx="0" presStyleCnt="2"/>
      <dgm:spPr/>
    </dgm:pt>
    <dgm:pt modelId="{BA3DDC20-4AB8-4C58-B117-5424242900C0}" type="pres">
      <dgm:prSet presAssocID="{C823ED7E-FF81-4D4D-A186-70154AE85D03}" presName="root2" presStyleCnt="0"/>
      <dgm:spPr/>
    </dgm:pt>
    <dgm:pt modelId="{F16D4D50-B5A0-480C-8A98-3C2DAD1311E0}" type="pres">
      <dgm:prSet presAssocID="{C823ED7E-FF81-4D4D-A186-70154AE85D03}" presName="LevelTwoTextNode" presStyleLbl="node2" presStyleIdx="0" presStyleCnt="2">
        <dgm:presLayoutVars>
          <dgm:chPref val="3"/>
        </dgm:presLayoutVars>
      </dgm:prSet>
      <dgm:spPr/>
    </dgm:pt>
    <dgm:pt modelId="{F0F4A4DB-F73D-4E33-A9C7-D6E57E50AE25}" type="pres">
      <dgm:prSet presAssocID="{C823ED7E-FF81-4D4D-A186-70154AE85D03}" presName="level3hierChild" presStyleCnt="0"/>
      <dgm:spPr/>
    </dgm:pt>
    <dgm:pt modelId="{FD407E0A-C1BE-4F7A-B76C-AFAD75ACA313}" type="pres">
      <dgm:prSet presAssocID="{9E0BFED0-3E19-4161-8D44-94167D3914B9}" presName="conn2-1" presStyleLbl="parChTrans1D3" presStyleIdx="0" presStyleCnt="3"/>
      <dgm:spPr/>
    </dgm:pt>
    <dgm:pt modelId="{83BDCFBB-3981-4F8C-B086-16B3E037F12D}" type="pres">
      <dgm:prSet presAssocID="{9E0BFED0-3E19-4161-8D44-94167D3914B9}" presName="connTx" presStyleLbl="parChTrans1D3" presStyleIdx="0" presStyleCnt="3"/>
      <dgm:spPr/>
    </dgm:pt>
    <dgm:pt modelId="{7BA6BE3E-0624-493C-9A5E-F5D0F868F9D6}" type="pres">
      <dgm:prSet presAssocID="{2F1FCAAE-87D7-4C5B-851D-ED40D167B17E}" presName="root2" presStyleCnt="0"/>
      <dgm:spPr/>
    </dgm:pt>
    <dgm:pt modelId="{15987A23-5BE7-43F4-8C3F-B7B4A201DDED}" type="pres">
      <dgm:prSet presAssocID="{2F1FCAAE-87D7-4C5B-851D-ED40D167B17E}" presName="LevelTwoTextNode" presStyleLbl="node3" presStyleIdx="0" presStyleCnt="3">
        <dgm:presLayoutVars>
          <dgm:chPref val="3"/>
        </dgm:presLayoutVars>
      </dgm:prSet>
      <dgm:spPr/>
    </dgm:pt>
    <dgm:pt modelId="{B300F007-2BCC-4FCE-9930-438F3CC7C14A}" type="pres">
      <dgm:prSet presAssocID="{2F1FCAAE-87D7-4C5B-851D-ED40D167B17E}" presName="level3hierChild" presStyleCnt="0"/>
      <dgm:spPr/>
    </dgm:pt>
    <dgm:pt modelId="{E5EACE51-8A92-4D58-931D-75663066E7F1}" type="pres">
      <dgm:prSet presAssocID="{E552FB4F-9B3D-434C-B4B9-0770411D9BA1}" presName="conn2-1" presStyleLbl="parChTrans1D2" presStyleIdx="1" presStyleCnt="2"/>
      <dgm:spPr/>
    </dgm:pt>
    <dgm:pt modelId="{03C19D41-6B21-4355-8775-71A92448790A}" type="pres">
      <dgm:prSet presAssocID="{E552FB4F-9B3D-434C-B4B9-0770411D9BA1}" presName="connTx" presStyleLbl="parChTrans1D2" presStyleIdx="1" presStyleCnt="2"/>
      <dgm:spPr/>
    </dgm:pt>
    <dgm:pt modelId="{4BFCAAC2-92CC-4F41-B1EE-E37ADC2CC654}" type="pres">
      <dgm:prSet presAssocID="{2EB88D0B-76B7-42C2-8BE7-50840B2568B0}" presName="root2" presStyleCnt="0"/>
      <dgm:spPr/>
    </dgm:pt>
    <dgm:pt modelId="{65BABBA5-1E76-4980-8033-F5363F60EC74}" type="pres">
      <dgm:prSet presAssocID="{2EB88D0B-76B7-42C2-8BE7-50840B2568B0}" presName="LevelTwoTextNode" presStyleLbl="node2" presStyleIdx="1" presStyleCnt="2">
        <dgm:presLayoutVars>
          <dgm:chPref val="3"/>
        </dgm:presLayoutVars>
      </dgm:prSet>
      <dgm:spPr/>
    </dgm:pt>
    <dgm:pt modelId="{F77AC076-19A3-4C83-A2D7-6AB5E1724844}" type="pres">
      <dgm:prSet presAssocID="{2EB88D0B-76B7-42C2-8BE7-50840B2568B0}" presName="level3hierChild" presStyleCnt="0"/>
      <dgm:spPr/>
    </dgm:pt>
    <dgm:pt modelId="{C932903F-51A3-480D-84CD-93120512CA86}" type="pres">
      <dgm:prSet presAssocID="{C19DFABE-8AFC-41F2-B26D-661C01EC5F20}" presName="conn2-1" presStyleLbl="parChTrans1D3" presStyleIdx="1" presStyleCnt="3"/>
      <dgm:spPr/>
    </dgm:pt>
    <dgm:pt modelId="{F6E33654-A5E7-4D4F-BADA-0BD18FCD56A1}" type="pres">
      <dgm:prSet presAssocID="{C19DFABE-8AFC-41F2-B26D-661C01EC5F20}" presName="connTx" presStyleLbl="parChTrans1D3" presStyleIdx="1" presStyleCnt="3"/>
      <dgm:spPr/>
    </dgm:pt>
    <dgm:pt modelId="{BF7BD372-9A6D-4C67-A9B9-A96689AAE888}" type="pres">
      <dgm:prSet presAssocID="{372B2A27-EB1C-4502-9FE4-DB4BD8A73EED}" presName="root2" presStyleCnt="0"/>
      <dgm:spPr/>
    </dgm:pt>
    <dgm:pt modelId="{83898FFF-9866-459D-AB41-FEFE5148C7FA}" type="pres">
      <dgm:prSet presAssocID="{372B2A27-EB1C-4502-9FE4-DB4BD8A73EED}" presName="LevelTwoTextNode" presStyleLbl="node3" presStyleIdx="1" presStyleCnt="3">
        <dgm:presLayoutVars>
          <dgm:chPref val="3"/>
        </dgm:presLayoutVars>
      </dgm:prSet>
      <dgm:spPr/>
    </dgm:pt>
    <dgm:pt modelId="{7731AA1F-95E4-4262-A769-4B9A2198C458}" type="pres">
      <dgm:prSet presAssocID="{372B2A27-EB1C-4502-9FE4-DB4BD8A73EED}" presName="level3hierChild" presStyleCnt="0"/>
      <dgm:spPr/>
    </dgm:pt>
    <dgm:pt modelId="{4A78BA9D-47B1-4AC7-A415-688C790EA3A9}" type="pres">
      <dgm:prSet presAssocID="{ED8E43D1-D4DF-40D5-9BB9-2732FEBE45CA}" presName="conn2-1" presStyleLbl="parChTrans1D3" presStyleIdx="2" presStyleCnt="3"/>
      <dgm:spPr/>
    </dgm:pt>
    <dgm:pt modelId="{8C497FDA-5B8F-44B4-81C6-37D674FED1BB}" type="pres">
      <dgm:prSet presAssocID="{ED8E43D1-D4DF-40D5-9BB9-2732FEBE45CA}" presName="connTx" presStyleLbl="parChTrans1D3" presStyleIdx="2" presStyleCnt="3"/>
      <dgm:spPr/>
    </dgm:pt>
    <dgm:pt modelId="{A046AAF2-B345-4F9A-8EF5-B6A7D0EED90A}" type="pres">
      <dgm:prSet presAssocID="{DC7EA837-E919-4C07-A997-CAA5CD731E3C}" presName="root2" presStyleCnt="0"/>
      <dgm:spPr/>
    </dgm:pt>
    <dgm:pt modelId="{1E31FB98-3035-4C08-AF2D-5331296A04E3}" type="pres">
      <dgm:prSet presAssocID="{DC7EA837-E919-4C07-A997-CAA5CD731E3C}" presName="LevelTwoTextNode" presStyleLbl="node3" presStyleIdx="2" presStyleCnt="3">
        <dgm:presLayoutVars>
          <dgm:chPref val="3"/>
        </dgm:presLayoutVars>
      </dgm:prSet>
      <dgm:spPr/>
    </dgm:pt>
    <dgm:pt modelId="{1AB01BF1-EE40-4DB0-8B11-310A29A666E6}" type="pres">
      <dgm:prSet presAssocID="{DC7EA837-E919-4C07-A997-CAA5CD731E3C}" presName="level3hierChild" presStyleCnt="0"/>
      <dgm:spPr/>
    </dgm:pt>
  </dgm:ptLst>
  <dgm:cxnLst>
    <dgm:cxn modelId="{14629208-4895-4E90-9BD2-908378186315}" type="presOf" srcId="{2F1FCAAE-87D7-4C5B-851D-ED40D167B17E}" destId="{15987A23-5BE7-43F4-8C3F-B7B4A201DDED}" srcOrd="0" destOrd="0" presId="urn:microsoft.com/office/officeart/2005/8/layout/hierarchy2"/>
    <dgm:cxn modelId="{1A3D240D-8A73-4A79-BA50-F768E179A04F}" type="presOf" srcId="{372B2A27-EB1C-4502-9FE4-DB4BD8A73EED}" destId="{83898FFF-9866-459D-AB41-FEFE5148C7FA}" srcOrd="0" destOrd="0" presId="urn:microsoft.com/office/officeart/2005/8/layout/hierarchy2"/>
    <dgm:cxn modelId="{CA8BAD16-416E-4A08-92A3-164E8E5F3840}" type="presOf" srcId="{ED8E43D1-D4DF-40D5-9BB9-2732FEBE45CA}" destId="{4A78BA9D-47B1-4AC7-A415-688C790EA3A9}" srcOrd="0" destOrd="0" presId="urn:microsoft.com/office/officeart/2005/8/layout/hierarchy2"/>
    <dgm:cxn modelId="{3285371B-7C8B-4CA0-9388-03B5467737C6}" srcId="{E9932D1B-A657-4662-82F7-3A5247A24768}" destId="{C823ED7E-FF81-4D4D-A186-70154AE85D03}" srcOrd="0" destOrd="0" parTransId="{4B79EE5C-0FD8-4E96-8695-89057B1F0236}" sibTransId="{22ADFADE-92E3-40FB-BDA1-5906B57753DA}"/>
    <dgm:cxn modelId="{E11BAA1C-FDDF-40E6-AE1F-ED5C4F5F288E}" type="presOf" srcId="{C823ED7E-FF81-4D4D-A186-70154AE85D03}" destId="{F16D4D50-B5A0-480C-8A98-3C2DAD1311E0}" srcOrd="0" destOrd="0" presId="urn:microsoft.com/office/officeart/2005/8/layout/hierarchy2"/>
    <dgm:cxn modelId="{3D54811F-83D8-4AE2-9203-28774C70A8AA}" type="presOf" srcId="{9E0BFED0-3E19-4161-8D44-94167D3914B9}" destId="{83BDCFBB-3981-4F8C-B086-16B3E037F12D}" srcOrd="1" destOrd="0" presId="urn:microsoft.com/office/officeart/2005/8/layout/hierarchy2"/>
    <dgm:cxn modelId="{47E6A521-2061-4EC9-8334-F631AFB5E610}" srcId="{2EB88D0B-76B7-42C2-8BE7-50840B2568B0}" destId="{372B2A27-EB1C-4502-9FE4-DB4BD8A73EED}" srcOrd="0" destOrd="0" parTransId="{C19DFABE-8AFC-41F2-B26D-661C01EC5F20}" sibTransId="{FC843274-B511-4B05-AA35-8E907E866546}"/>
    <dgm:cxn modelId="{17853A29-4A27-42CC-9958-7E17540A9851}" type="presOf" srcId="{C19DFABE-8AFC-41F2-B26D-661C01EC5F20}" destId="{C932903F-51A3-480D-84CD-93120512CA86}" srcOrd="0" destOrd="0" presId="urn:microsoft.com/office/officeart/2005/8/layout/hierarchy2"/>
    <dgm:cxn modelId="{6D29462D-207A-4473-AD8F-167CC129C697}" type="presOf" srcId="{C19DFABE-8AFC-41F2-B26D-661C01EC5F20}" destId="{F6E33654-A5E7-4D4F-BADA-0BD18FCD56A1}" srcOrd="1" destOrd="0" presId="urn:microsoft.com/office/officeart/2005/8/layout/hierarchy2"/>
    <dgm:cxn modelId="{732E6240-413C-4A74-B04D-01273F4AC99A}" type="presOf" srcId="{4B79EE5C-0FD8-4E96-8695-89057B1F0236}" destId="{5C833D01-8D61-445A-A53E-A615BB49EA4E}" srcOrd="0" destOrd="0" presId="urn:microsoft.com/office/officeart/2005/8/layout/hierarchy2"/>
    <dgm:cxn modelId="{A197E662-AE1E-482B-BC6D-839B6D1C51C1}" type="presOf" srcId="{9E0BFED0-3E19-4161-8D44-94167D3914B9}" destId="{FD407E0A-C1BE-4F7A-B76C-AFAD75ACA313}" srcOrd="0" destOrd="0" presId="urn:microsoft.com/office/officeart/2005/8/layout/hierarchy2"/>
    <dgm:cxn modelId="{0C229E47-F082-424D-B512-7AD379AB3FB9}" srcId="{2EB88D0B-76B7-42C2-8BE7-50840B2568B0}" destId="{DC7EA837-E919-4C07-A997-CAA5CD731E3C}" srcOrd="1" destOrd="0" parTransId="{ED8E43D1-D4DF-40D5-9BB9-2732FEBE45CA}" sibTransId="{9D833199-E087-4723-93FF-5B0025EB23C5}"/>
    <dgm:cxn modelId="{EE28CD4B-BCCA-4F02-AC23-64D1F2D27D6F}" type="presOf" srcId="{2EB88D0B-76B7-42C2-8BE7-50840B2568B0}" destId="{65BABBA5-1E76-4980-8033-F5363F60EC74}" srcOrd="0" destOrd="0" presId="urn:microsoft.com/office/officeart/2005/8/layout/hierarchy2"/>
    <dgm:cxn modelId="{CA61C77E-64DE-4539-8780-37329ABD05DB}" srcId="{C823ED7E-FF81-4D4D-A186-70154AE85D03}" destId="{2F1FCAAE-87D7-4C5B-851D-ED40D167B17E}" srcOrd="0" destOrd="0" parTransId="{9E0BFED0-3E19-4161-8D44-94167D3914B9}" sibTransId="{9AD274A2-F7AE-41CD-8432-F6E078652B19}"/>
    <dgm:cxn modelId="{9911D988-4295-4218-AA90-E2BFC011F99F}" srcId="{E9932D1B-A657-4662-82F7-3A5247A24768}" destId="{2EB88D0B-76B7-42C2-8BE7-50840B2568B0}" srcOrd="1" destOrd="0" parTransId="{E552FB4F-9B3D-434C-B4B9-0770411D9BA1}" sibTransId="{B31B4829-6907-4146-A76E-998A0A24EB4C}"/>
    <dgm:cxn modelId="{B29BE79E-BA74-4C07-BDD2-550D4D13D614}" type="presOf" srcId="{E552FB4F-9B3D-434C-B4B9-0770411D9BA1}" destId="{E5EACE51-8A92-4D58-931D-75663066E7F1}" srcOrd="0" destOrd="0" presId="urn:microsoft.com/office/officeart/2005/8/layout/hierarchy2"/>
    <dgm:cxn modelId="{73D122A9-1BEC-408D-9ECA-F4EA431CC74B}" type="presOf" srcId="{ED8E43D1-D4DF-40D5-9BB9-2732FEBE45CA}" destId="{8C497FDA-5B8F-44B4-81C6-37D674FED1BB}" srcOrd="1" destOrd="0" presId="urn:microsoft.com/office/officeart/2005/8/layout/hierarchy2"/>
    <dgm:cxn modelId="{A89727AC-5336-46E5-912A-107A6C884CD3}" type="presOf" srcId="{E9932D1B-A657-4662-82F7-3A5247A24768}" destId="{6DD6F421-8D1C-4593-AD62-669669D37341}" srcOrd="0" destOrd="0" presId="urn:microsoft.com/office/officeart/2005/8/layout/hierarchy2"/>
    <dgm:cxn modelId="{4B1B93C3-2544-49DB-BB71-452D69F2F7CA}" type="presOf" srcId="{4B79EE5C-0FD8-4E96-8695-89057B1F0236}" destId="{D777156F-8F5E-42CB-8F97-36BB27B3619D}" srcOrd="1" destOrd="0" presId="urn:microsoft.com/office/officeart/2005/8/layout/hierarchy2"/>
    <dgm:cxn modelId="{0B963CE0-098B-4064-A335-123929585949}" type="presOf" srcId="{94B24614-0704-4454-B28A-3C6F1602FF76}" destId="{0391D5B9-8D35-4042-A8C0-934521F2B8F7}" srcOrd="0" destOrd="0" presId="urn:microsoft.com/office/officeart/2005/8/layout/hierarchy2"/>
    <dgm:cxn modelId="{A264C9E0-1F51-4ED4-BB56-07C1ACA6BEA9}" srcId="{94B24614-0704-4454-B28A-3C6F1602FF76}" destId="{E9932D1B-A657-4662-82F7-3A5247A24768}" srcOrd="0" destOrd="0" parTransId="{A9D7FFAC-A2E4-4CBA-83F7-BE56AB0D2611}" sibTransId="{BC8D0444-E1AF-4788-A22E-CCC608FA6658}"/>
    <dgm:cxn modelId="{7AE874E2-178C-4365-B600-2E9E56D30EEC}" type="presOf" srcId="{E552FB4F-9B3D-434C-B4B9-0770411D9BA1}" destId="{03C19D41-6B21-4355-8775-71A92448790A}" srcOrd="1" destOrd="0" presId="urn:microsoft.com/office/officeart/2005/8/layout/hierarchy2"/>
    <dgm:cxn modelId="{D703F5FE-F6D8-459A-9A56-AEFF7F530038}" type="presOf" srcId="{DC7EA837-E919-4C07-A997-CAA5CD731E3C}" destId="{1E31FB98-3035-4C08-AF2D-5331296A04E3}" srcOrd="0" destOrd="0" presId="urn:microsoft.com/office/officeart/2005/8/layout/hierarchy2"/>
    <dgm:cxn modelId="{9888461F-5F13-4485-8F64-937FA50466C1}" type="presParOf" srcId="{0391D5B9-8D35-4042-A8C0-934521F2B8F7}" destId="{313BB67A-99A1-4912-B78E-57A78FCE2F47}" srcOrd="0" destOrd="0" presId="urn:microsoft.com/office/officeart/2005/8/layout/hierarchy2"/>
    <dgm:cxn modelId="{51674CF3-C2F0-4F4B-AF9D-FF5F5214EEDA}" type="presParOf" srcId="{313BB67A-99A1-4912-B78E-57A78FCE2F47}" destId="{6DD6F421-8D1C-4593-AD62-669669D37341}" srcOrd="0" destOrd="0" presId="urn:microsoft.com/office/officeart/2005/8/layout/hierarchy2"/>
    <dgm:cxn modelId="{8C62791B-BCC8-4F6E-9708-9F035887B4C4}" type="presParOf" srcId="{313BB67A-99A1-4912-B78E-57A78FCE2F47}" destId="{B570F68E-2F7C-43F0-8B7D-DF17B32A4691}" srcOrd="1" destOrd="0" presId="urn:microsoft.com/office/officeart/2005/8/layout/hierarchy2"/>
    <dgm:cxn modelId="{AD78B084-8746-4D6B-A16F-30E950445FCD}" type="presParOf" srcId="{B570F68E-2F7C-43F0-8B7D-DF17B32A4691}" destId="{5C833D01-8D61-445A-A53E-A615BB49EA4E}" srcOrd="0" destOrd="0" presId="urn:microsoft.com/office/officeart/2005/8/layout/hierarchy2"/>
    <dgm:cxn modelId="{111ABF7C-52B5-42CF-93E8-64867F2D3014}" type="presParOf" srcId="{5C833D01-8D61-445A-A53E-A615BB49EA4E}" destId="{D777156F-8F5E-42CB-8F97-36BB27B3619D}" srcOrd="0" destOrd="0" presId="urn:microsoft.com/office/officeart/2005/8/layout/hierarchy2"/>
    <dgm:cxn modelId="{BD0A7C48-8882-4905-ACCE-5993A4000043}" type="presParOf" srcId="{B570F68E-2F7C-43F0-8B7D-DF17B32A4691}" destId="{BA3DDC20-4AB8-4C58-B117-5424242900C0}" srcOrd="1" destOrd="0" presId="urn:microsoft.com/office/officeart/2005/8/layout/hierarchy2"/>
    <dgm:cxn modelId="{0CDEDDA7-6789-41AD-BA7F-400C9E6A14AC}" type="presParOf" srcId="{BA3DDC20-4AB8-4C58-B117-5424242900C0}" destId="{F16D4D50-B5A0-480C-8A98-3C2DAD1311E0}" srcOrd="0" destOrd="0" presId="urn:microsoft.com/office/officeart/2005/8/layout/hierarchy2"/>
    <dgm:cxn modelId="{66A6AF9D-AECD-4B76-9136-2A8D9EBDF31B}" type="presParOf" srcId="{BA3DDC20-4AB8-4C58-B117-5424242900C0}" destId="{F0F4A4DB-F73D-4E33-A9C7-D6E57E50AE25}" srcOrd="1" destOrd="0" presId="urn:microsoft.com/office/officeart/2005/8/layout/hierarchy2"/>
    <dgm:cxn modelId="{708CF226-9AE3-4C72-BE87-1B007176DF07}" type="presParOf" srcId="{F0F4A4DB-F73D-4E33-A9C7-D6E57E50AE25}" destId="{FD407E0A-C1BE-4F7A-B76C-AFAD75ACA313}" srcOrd="0" destOrd="0" presId="urn:microsoft.com/office/officeart/2005/8/layout/hierarchy2"/>
    <dgm:cxn modelId="{EB167BBE-074E-4E01-AAFF-E41EBC4679D9}" type="presParOf" srcId="{FD407E0A-C1BE-4F7A-B76C-AFAD75ACA313}" destId="{83BDCFBB-3981-4F8C-B086-16B3E037F12D}" srcOrd="0" destOrd="0" presId="urn:microsoft.com/office/officeart/2005/8/layout/hierarchy2"/>
    <dgm:cxn modelId="{4AF72FC0-07B8-41F8-A61A-24E09A1D5D49}" type="presParOf" srcId="{F0F4A4DB-F73D-4E33-A9C7-D6E57E50AE25}" destId="{7BA6BE3E-0624-493C-9A5E-F5D0F868F9D6}" srcOrd="1" destOrd="0" presId="urn:microsoft.com/office/officeart/2005/8/layout/hierarchy2"/>
    <dgm:cxn modelId="{5A30AB01-2FAC-45E7-909C-8E512FDC29EB}" type="presParOf" srcId="{7BA6BE3E-0624-493C-9A5E-F5D0F868F9D6}" destId="{15987A23-5BE7-43F4-8C3F-B7B4A201DDED}" srcOrd="0" destOrd="0" presId="urn:microsoft.com/office/officeart/2005/8/layout/hierarchy2"/>
    <dgm:cxn modelId="{0976778E-7472-4D82-8287-BC8B9F42209F}" type="presParOf" srcId="{7BA6BE3E-0624-493C-9A5E-F5D0F868F9D6}" destId="{B300F007-2BCC-4FCE-9930-438F3CC7C14A}" srcOrd="1" destOrd="0" presId="urn:microsoft.com/office/officeart/2005/8/layout/hierarchy2"/>
    <dgm:cxn modelId="{414EE77D-861B-4F08-AF25-6180E98C643A}" type="presParOf" srcId="{B570F68E-2F7C-43F0-8B7D-DF17B32A4691}" destId="{E5EACE51-8A92-4D58-931D-75663066E7F1}" srcOrd="2" destOrd="0" presId="urn:microsoft.com/office/officeart/2005/8/layout/hierarchy2"/>
    <dgm:cxn modelId="{1C024E14-0D42-44C9-8749-F85DF361D393}" type="presParOf" srcId="{E5EACE51-8A92-4D58-931D-75663066E7F1}" destId="{03C19D41-6B21-4355-8775-71A92448790A}" srcOrd="0" destOrd="0" presId="urn:microsoft.com/office/officeart/2005/8/layout/hierarchy2"/>
    <dgm:cxn modelId="{147FE8B4-3788-458E-967F-B6F3E4C15E7F}" type="presParOf" srcId="{B570F68E-2F7C-43F0-8B7D-DF17B32A4691}" destId="{4BFCAAC2-92CC-4F41-B1EE-E37ADC2CC654}" srcOrd="3" destOrd="0" presId="urn:microsoft.com/office/officeart/2005/8/layout/hierarchy2"/>
    <dgm:cxn modelId="{3A7FF5D1-79B6-44DC-93ED-6572F9329843}" type="presParOf" srcId="{4BFCAAC2-92CC-4F41-B1EE-E37ADC2CC654}" destId="{65BABBA5-1E76-4980-8033-F5363F60EC74}" srcOrd="0" destOrd="0" presId="urn:microsoft.com/office/officeart/2005/8/layout/hierarchy2"/>
    <dgm:cxn modelId="{51F75D25-1399-4E81-B8C7-7FDFEB0AD936}" type="presParOf" srcId="{4BFCAAC2-92CC-4F41-B1EE-E37ADC2CC654}" destId="{F77AC076-19A3-4C83-A2D7-6AB5E1724844}" srcOrd="1" destOrd="0" presId="urn:microsoft.com/office/officeart/2005/8/layout/hierarchy2"/>
    <dgm:cxn modelId="{77D81B57-6FCA-433C-9A94-026AD54B6801}" type="presParOf" srcId="{F77AC076-19A3-4C83-A2D7-6AB5E1724844}" destId="{C932903F-51A3-480D-84CD-93120512CA86}" srcOrd="0" destOrd="0" presId="urn:microsoft.com/office/officeart/2005/8/layout/hierarchy2"/>
    <dgm:cxn modelId="{C4EBFFEE-B627-4CB4-8DD4-D212A56DCE5B}" type="presParOf" srcId="{C932903F-51A3-480D-84CD-93120512CA86}" destId="{F6E33654-A5E7-4D4F-BADA-0BD18FCD56A1}" srcOrd="0" destOrd="0" presId="urn:microsoft.com/office/officeart/2005/8/layout/hierarchy2"/>
    <dgm:cxn modelId="{E26ECF7E-4D3B-4872-9AA5-DC686C6A0154}" type="presParOf" srcId="{F77AC076-19A3-4C83-A2D7-6AB5E1724844}" destId="{BF7BD372-9A6D-4C67-A9B9-A96689AAE888}" srcOrd="1" destOrd="0" presId="urn:microsoft.com/office/officeart/2005/8/layout/hierarchy2"/>
    <dgm:cxn modelId="{660C4141-499A-4B67-BACE-EDBA350AE965}" type="presParOf" srcId="{BF7BD372-9A6D-4C67-A9B9-A96689AAE888}" destId="{83898FFF-9866-459D-AB41-FEFE5148C7FA}" srcOrd="0" destOrd="0" presId="urn:microsoft.com/office/officeart/2005/8/layout/hierarchy2"/>
    <dgm:cxn modelId="{5847956E-5055-4AC0-B519-7A7753B7DC26}" type="presParOf" srcId="{BF7BD372-9A6D-4C67-A9B9-A96689AAE888}" destId="{7731AA1F-95E4-4262-A769-4B9A2198C458}" srcOrd="1" destOrd="0" presId="urn:microsoft.com/office/officeart/2005/8/layout/hierarchy2"/>
    <dgm:cxn modelId="{630D79C0-D687-4648-AFC2-BD50B896D7C3}" type="presParOf" srcId="{F77AC076-19A3-4C83-A2D7-6AB5E1724844}" destId="{4A78BA9D-47B1-4AC7-A415-688C790EA3A9}" srcOrd="2" destOrd="0" presId="urn:microsoft.com/office/officeart/2005/8/layout/hierarchy2"/>
    <dgm:cxn modelId="{AA0030D0-0430-4036-85C7-13EDBC8B824C}" type="presParOf" srcId="{4A78BA9D-47B1-4AC7-A415-688C790EA3A9}" destId="{8C497FDA-5B8F-44B4-81C6-37D674FED1BB}" srcOrd="0" destOrd="0" presId="urn:microsoft.com/office/officeart/2005/8/layout/hierarchy2"/>
    <dgm:cxn modelId="{B32BECAD-3D1C-441E-99D2-1C372571BD07}" type="presParOf" srcId="{F77AC076-19A3-4C83-A2D7-6AB5E1724844}" destId="{A046AAF2-B345-4F9A-8EF5-B6A7D0EED90A}" srcOrd="3" destOrd="0" presId="urn:microsoft.com/office/officeart/2005/8/layout/hierarchy2"/>
    <dgm:cxn modelId="{16932275-99AE-42C9-AF9F-79EAA3303040}" type="presParOf" srcId="{A046AAF2-B345-4F9A-8EF5-B6A7D0EED90A}" destId="{1E31FB98-3035-4C08-AF2D-5331296A04E3}" srcOrd="0" destOrd="0" presId="urn:microsoft.com/office/officeart/2005/8/layout/hierarchy2"/>
    <dgm:cxn modelId="{3B948675-F1BF-44AF-88D6-6A1967A44A7A}" type="presParOf" srcId="{A046AAF2-B345-4F9A-8EF5-B6A7D0EED90A}" destId="{1AB01BF1-EE40-4DB0-8B11-310A29A666E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4FB2A1-BCD6-4B76-B4D3-29EBB20E0D87}" type="doc">
      <dgm:prSet loTypeId="urn:microsoft.com/office/officeart/2005/8/layout/pyramid2" loCatId="list" qsTypeId="urn:microsoft.com/office/officeart/2005/8/quickstyle/3d5" qsCatId="3D" csTypeId="urn:microsoft.com/office/officeart/2005/8/colors/accent1_2" csCatId="accent1" phldr="1"/>
      <dgm:spPr/>
    </dgm:pt>
    <dgm:pt modelId="{63078217-B861-4484-9C00-F7864574345F}">
      <dgm:prSet phldrT="[Text]" custT="1"/>
      <dgm:spPr>
        <a:solidFill>
          <a:srgbClr val="92D050">
            <a:alpha val="90000"/>
          </a:srgbClr>
        </a:solidFill>
      </dgm:spPr>
      <dgm:t>
        <a:bodyPr/>
        <a:lstStyle/>
        <a:p>
          <a:pPr algn="l"/>
          <a:r>
            <a:rPr lang="en-US" sz="1400" b="1" dirty="0"/>
            <a:t>Tier 2</a:t>
          </a:r>
          <a:r>
            <a:rPr lang="en-US" sz="1400" dirty="0"/>
            <a:t>: </a:t>
          </a:r>
        </a:p>
        <a:p>
          <a:pPr algn="l"/>
          <a:r>
            <a:rPr lang="en-US" sz="1400" b="1" dirty="0"/>
            <a:t>A more accurate approach</a:t>
          </a:r>
          <a:r>
            <a:rPr lang="en-US" sz="1400" dirty="0"/>
            <a:t> </a:t>
          </a:r>
        </a:p>
        <a:p>
          <a:pPr algn="l"/>
          <a:r>
            <a:rPr lang="en-US" sz="1400" dirty="0"/>
            <a:t>country or region-specific values for the general defaults </a:t>
          </a:r>
        </a:p>
        <a:p>
          <a:pPr algn="l"/>
          <a:r>
            <a:rPr lang="en-US" sz="1400" dirty="0"/>
            <a:t>more disaggregated activity data </a:t>
          </a:r>
        </a:p>
        <a:p>
          <a:pPr algn="l"/>
          <a:r>
            <a:rPr lang="en-US" sz="1400" dirty="0"/>
            <a:t>relatively smaller uncertainties</a:t>
          </a:r>
        </a:p>
      </dgm:t>
    </dgm:pt>
    <dgm:pt modelId="{34EA2B7C-291D-4054-AB1D-67A71E459663}" type="parTrans" cxnId="{B3737E04-78F0-44C0-A9CC-ABE5136471D4}">
      <dgm:prSet/>
      <dgm:spPr/>
      <dgm:t>
        <a:bodyPr/>
        <a:lstStyle/>
        <a:p>
          <a:endParaRPr lang="en-US"/>
        </a:p>
      </dgm:t>
    </dgm:pt>
    <dgm:pt modelId="{71805068-EA9A-42D1-9CAC-D9FA4E448C40}" type="sibTrans" cxnId="{B3737E04-78F0-44C0-A9CC-ABE5136471D4}">
      <dgm:prSet/>
      <dgm:spPr/>
      <dgm:t>
        <a:bodyPr/>
        <a:lstStyle/>
        <a:p>
          <a:endParaRPr lang="en-US"/>
        </a:p>
      </dgm:t>
    </dgm:pt>
    <dgm:pt modelId="{045D5E4B-9115-4A2F-8439-98DD870ABEEF}">
      <dgm:prSet phldrT="[Text]" custT="1"/>
      <dgm:spPr>
        <a:solidFill>
          <a:srgbClr val="E97617">
            <a:alpha val="89804"/>
          </a:srgbClr>
        </a:solidFill>
      </dgm:spPr>
      <dgm:t>
        <a:bodyPr/>
        <a:lstStyle/>
        <a:p>
          <a:pPr algn="l"/>
          <a:r>
            <a:rPr lang="en-US" sz="1400" b="1" dirty="0"/>
            <a:t>Tier 1:</a:t>
          </a:r>
          <a:r>
            <a:rPr lang="en-US" sz="1400" dirty="0"/>
            <a:t> </a:t>
          </a:r>
        </a:p>
        <a:p>
          <a:pPr algn="l"/>
          <a:r>
            <a:rPr lang="en-US" sz="1400" b="1" dirty="0"/>
            <a:t>Simple first order approach</a:t>
          </a:r>
          <a:r>
            <a:rPr lang="en-US" sz="1400" dirty="0"/>
            <a:t> </a:t>
          </a:r>
        </a:p>
        <a:p>
          <a:pPr algn="l"/>
          <a:r>
            <a:rPr lang="en-US" sz="1400" dirty="0"/>
            <a:t>default values of the parameters from the IPCC guidelines</a:t>
          </a:r>
        </a:p>
        <a:p>
          <a:pPr algn="l"/>
          <a:r>
            <a:rPr lang="en-US" sz="1400" dirty="0"/>
            <a:t>spatially coarse default data based on globally available data  </a:t>
          </a:r>
        </a:p>
        <a:p>
          <a:pPr algn="l"/>
          <a:r>
            <a:rPr lang="en-US" sz="1400" dirty="0"/>
            <a:t>large uncertainties &amp; simplifying assumptions</a:t>
          </a:r>
        </a:p>
      </dgm:t>
    </dgm:pt>
    <dgm:pt modelId="{EBC515B7-4727-48D2-B415-35A2A342A610}" type="parTrans" cxnId="{0CEF865B-22AD-47A4-B52A-82C94FD14569}">
      <dgm:prSet/>
      <dgm:spPr/>
      <dgm:t>
        <a:bodyPr/>
        <a:lstStyle/>
        <a:p>
          <a:endParaRPr lang="en-US"/>
        </a:p>
      </dgm:t>
    </dgm:pt>
    <dgm:pt modelId="{9FB2D7D8-3024-4442-9EBB-03FA8050A707}" type="sibTrans" cxnId="{0CEF865B-22AD-47A4-B52A-82C94FD14569}">
      <dgm:prSet/>
      <dgm:spPr/>
      <dgm:t>
        <a:bodyPr/>
        <a:lstStyle/>
        <a:p>
          <a:endParaRPr lang="en-US"/>
        </a:p>
      </dgm:t>
    </dgm:pt>
    <dgm:pt modelId="{F585C8CD-44C7-4685-9E81-2CAAFA107DA2}">
      <dgm:prSet phldrT="[Text]" custT="1"/>
      <dgm:spPr>
        <a:solidFill>
          <a:srgbClr val="FFFF00">
            <a:alpha val="90000"/>
          </a:srgbClr>
        </a:solidFill>
      </dgm:spPr>
      <dgm:t>
        <a:bodyPr/>
        <a:lstStyle/>
        <a:p>
          <a:pPr algn="l"/>
          <a:r>
            <a:rPr lang="en-US" sz="1400" b="1" dirty="0"/>
            <a:t>Tier 3</a:t>
          </a:r>
          <a:r>
            <a:rPr lang="en-US" sz="1400" dirty="0"/>
            <a:t>: </a:t>
          </a:r>
        </a:p>
        <a:p>
          <a:pPr algn="l"/>
          <a:r>
            <a:rPr lang="en-US" sz="1400" b="1" dirty="0"/>
            <a:t>Higher order methods</a:t>
          </a:r>
          <a:r>
            <a:rPr lang="en-US" sz="1400" dirty="0"/>
            <a:t> </a:t>
          </a:r>
        </a:p>
        <a:p>
          <a:pPr algn="l"/>
          <a:r>
            <a:rPr lang="en-US" sz="1400" dirty="0"/>
            <a:t>detailed modeling and/or inventory measurement systems </a:t>
          </a:r>
        </a:p>
        <a:p>
          <a:pPr algn="l"/>
          <a:r>
            <a:rPr lang="en-US" sz="1400" dirty="0"/>
            <a:t>data at a greater resolution </a:t>
          </a:r>
        </a:p>
        <a:p>
          <a:pPr algn="l"/>
          <a:r>
            <a:rPr lang="en-US" sz="1400" dirty="0"/>
            <a:t>lower uncertainties than the previous two methods</a:t>
          </a:r>
        </a:p>
      </dgm:t>
    </dgm:pt>
    <dgm:pt modelId="{8E51DDFC-F5AD-4176-BFBB-F8F9850D5264}" type="sibTrans" cxnId="{6BEDDB7F-8DC8-4AEA-9266-A045A6F808EC}">
      <dgm:prSet/>
      <dgm:spPr/>
      <dgm:t>
        <a:bodyPr/>
        <a:lstStyle/>
        <a:p>
          <a:endParaRPr lang="en-US"/>
        </a:p>
      </dgm:t>
    </dgm:pt>
    <dgm:pt modelId="{FF8F3B92-CE0B-4127-89A0-DC50C9B180D9}" type="parTrans" cxnId="{6BEDDB7F-8DC8-4AEA-9266-A045A6F808EC}">
      <dgm:prSet/>
      <dgm:spPr/>
      <dgm:t>
        <a:bodyPr/>
        <a:lstStyle/>
        <a:p>
          <a:endParaRPr lang="en-US"/>
        </a:p>
      </dgm:t>
    </dgm:pt>
    <dgm:pt modelId="{32BA4D85-078A-4BF3-847C-486104231840}" type="pres">
      <dgm:prSet presAssocID="{954FB2A1-BCD6-4B76-B4D3-29EBB20E0D87}" presName="compositeShape" presStyleCnt="0">
        <dgm:presLayoutVars>
          <dgm:dir/>
          <dgm:resizeHandles/>
        </dgm:presLayoutVars>
      </dgm:prSet>
      <dgm:spPr/>
    </dgm:pt>
    <dgm:pt modelId="{D2C7E53A-713F-4484-90EB-A9564F248789}" type="pres">
      <dgm:prSet presAssocID="{954FB2A1-BCD6-4B76-B4D3-29EBB20E0D87}" presName="pyramid" presStyleLbl="node1" presStyleIdx="0" presStyleCnt="1" custLinFactNeighborX="4666" custLinFactNeighborY="-1529"/>
      <dgm:spPr>
        <a:solidFill>
          <a:srgbClr val="5492CD"/>
        </a:solidFill>
      </dgm:spPr>
    </dgm:pt>
    <dgm:pt modelId="{EBDD368C-66C5-49A9-B3C0-AD61B3DCBE58}" type="pres">
      <dgm:prSet presAssocID="{954FB2A1-BCD6-4B76-B4D3-29EBB20E0D87}" presName="theList" presStyleCnt="0"/>
      <dgm:spPr/>
    </dgm:pt>
    <dgm:pt modelId="{BAE56D93-5F72-4529-BE64-071C5AF2F0FE}" type="pres">
      <dgm:prSet presAssocID="{F585C8CD-44C7-4685-9E81-2CAAFA107DA2}" presName="aNode" presStyleLbl="fgAcc1" presStyleIdx="0" presStyleCnt="3" custScaleX="165388" custScaleY="345195" custLinFactNeighborX="-8820" custLinFactNeighborY="-90262">
        <dgm:presLayoutVars>
          <dgm:bulletEnabled val="1"/>
        </dgm:presLayoutVars>
      </dgm:prSet>
      <dgm:spPr/>
    </dgm:pt>
    <dgm:pt modelId="{E5214080-A52D-4142-9340-DF2CC2AE0BD1}" type="pres">
      <dgm:prSet presAssocID="{F585C8CD-44C7-4685-9E81-2CAAFA107DA2}" presName="aSpace" presStyleCnt="0"/>
      <dgm:spPr/>
    </dgm:pt>
    <dgm:pt modelId="{1FA8C88C-6036-4EED-A571-DFBDA3E7EAA4}" type="pres">
      <dgm:prSet presAssocID="{63078217-B861-4484-9C00-F7864574345F}" presName="aNode" presStyleLbl="fgAcc1" presStyleIdx="1" presStyleCnt="3" custScaleX="164208" custScaleY="336868" custLinFactY="8957" custLinFactNeighborX="-9410" custLinFactNeighborY="100000">
        <dgm:presLayoutVars>
          <dgm:bulletEnabled val="1"/>
        </dgm:presLayoutVars>
      </dgm:prSet>
      <dgm:spPr/>
    </dgm:pt>
    <dgm:pt modelId="{6260D679-349A-4EC3-9684-8156EF943A6C}" type="pres">
      <dgm:prSet presAssocID="{63078217-B861-4484-9C00-F7864574345F}" presName="aSpace" presStyleCnt="0"/>
      <dgm:spPr/>
    </dgm:pt>
    <dgm:pt modelId="{C70F87D2-F6B8-4D77-9948-82DB7B8D4649}" type="pres">
      <dgm:prSet presAssocID="{045D5E4B-9115-4A2F-8439-98DD870ABEEF}" presName="aNode" presStyleLbl="fgAcc1" presStyleIdx="2" presStyleCnt="3" custScaleX="164208" custScaleY="355113" custLinFactY="50024" custLinFactNeighborX="-9410" custLinFactNeighborY="100000">
        <dgm:presLayoutVars>
          <dgm:bulletEnabled val="1"/>
        </dgm:presLayoutVars>
      </dgm:prSet>
      <dgm:spPr/>
    </dgm:pt>
    <dgm:pt modelId="{6F9E8D2F-4C16-495D-BDE7-BA287AFB6955}" type="pres">
      <dgm:prSet presAssocID="{045D5E4B-9115-4A2F-8439-98DD870ABEEF}" presName="aSpace" presStyleCnt="0"/>
      <dgm:spPr/>
    </dgm:pt>
  </dgm:ptLst>
  <dgm:cxnLst>
    <dgm:cxn modelId="{B3737E04-78F0-44C0-A9CC-ABE5136471D4}" srcId="{954FB2A1-BCD6-4B76-B4D3-29EBB20E0D87}" destId="{63078217-B861-4484-9C00-F7864574345F}" srcOrd="1" destOrd="0" parTransId="{34EA2B7C-291D-4054-AB1D-67A71E459663}" sibTransId="{71805068-EA9A-42D1-9CAC-D9FA4E448C40}"/>
    <dgm:cxn modelId="{F1C13A24-6061-4ECE-9063-B9247F213114}" type="presOf" srcId="{F585C8CD-44C7-4685-9E81-2CAAFA107DA2}" destId="{BAE56D93-5F72-4529-BE64-071C5AF2F0FE}" srcOrd="0" destOrd="0" presId="urn:microsoft.com/office/officeart/2005/8/layout/pyramid2"/>
    <dgm:cxn modelId="{0CEF865B-22AD-47A4-B52A-82C94FD14569}" srcId="{954FB2A1-BCD6-4B76-B4D3-29EBB20E0D87}" destId="{045D5E4B-9115-4A2F-8439-98DD870ABEEF}" srcOrd="2" destOrd="0" parTransId="{EBC515B7-4727-48D2-B415-35A2A342A610}" sibTransId="{9FB2D7D8-3024-4442-9EBB-03FA8050A707}"/>
    <dgm:cxn modelId="{18812B6D-2291-48C5-8A4F-BEFF12923DCC}" type="presOf" srcId="{954FB2A1-BCD6-4B76-B4D3-29EBB20E0D87}" destId="{32BA4D85-078A-4BF3-847C-486104231840}" srcOrd="0" destOrd="0" presId="urn:microsoft.com/office/officeart/2005/8/layout/pyramid2"/>
    <dgm:cxn modelId="{6BEDDB7F-8DC8-4AEA-9266-A045A6F808EC}" srcId="{954FB2A1-BCD6-4B76-B4D3-29EBB20E0D87}" destId="{F585C8CD-44C7-4685-9E81-2CAAFA107DA2}" srcOrd="0" destOrd="0" parTransId="{FF8F3B92-CE0B-4127-89A0-DC50C9B180D9}" sibTransId="{8E51DDFC-F5AD-4176-BFBB-F8F9850D5264}"/>
    <dgm:cxn modelId="{079CEAC8-A6DC-4C9A-8AD0-DC65C9287F85}" type="presOf" srcId="{63078217-B861-4484-9C00-F7864574345F}" destId="{1FA8C88C-6036-4EED-A571-DFBDA3E7EAA4}" srcOrd="0" destOrd="0" presId="urn:microsoft.com/office/officeart/2005/8/layout/pyramid2"/>
    <dgm:cxn modelId="{2756EEF8-1182-4706-B061-BD68BA1A9C84}" type="presOf" srcId="{045D5E4B-9115-4A2F-8439-98DD870ABEEF}" destId="{C70F87D2-F6B8-4D77-9948-82DB7B8D4649}" srcOrd="0" destOrd="0" presId="urn:microsoft.com/office/officeart/2005/8/layout/pyramid2"/>
    <dgm:cxn modelId="{60AE8708-FE90-4255-9530-AFE366B795CF}" type="presParOf" srcId="{32BA4D85-078A-4BF3-847C-486104231840}" destId="{D2C7E53A-713F-4484-90EB-A9564F248789}" srcOrd="0" destOrd="0" presId="urn:microsoft.com/office/officeart/2005/8/layout/pyramid2"/>
    <dgm:cxn modelId="{135CA1AF-A091-43BF-8C5F-0B4D598500F2}" type="presParOf" srcId="{32BA4D85-078A-4BF3-847C-486104231840}" destId="{EBDD368C-66C5-49A9-B3C0-AD61B3DCBE58}" srcOrd="1" destOrd="0" presId="urn:microsoft.com/office/officeart/2005/8/layout/pyramid2"/>
    <dgm:cxn modelId="{838BD489-05DE-4EC1-9FB0-57BF62C23C02}" type="presParOf" srcId="{EBDD368C-66C5-49A9-B3C0-AD61B3DCBE58}" destId="{BAE56D93-5F72-4529-BE64-071C5AF2F0FE}" srcOrd="0" destOrd="0" presId="urn:microsoft.com/office/officeart/2005/8/layout/pyramid2"/>
    <dgm:cxn modelId="{BED785EA-A1FB-4CD1-AC8A-69E1445D74EC}" type="presParOf" srcId="{EBDD368C-66C5-49A9-B3C0-AD61B3DCBE58}" destId="{E5214080-A52D-4142-9340-DF2CC2AE0BD1}" srcOrd="1" destOrd="0" presId="urn:microsoft.com/office/officeart/2005/8/layout/pyramid2"/>
    <dgm:cxn modelId="{C28414F0-3F2C-4E72-98BF-92BE1640340F}" type="presParOf" srcId="{EBDD368C-66C5-49A9-B3C0-AD61B3DCBE58}" destId="{1FA8C88C-6036-4EED-A571-DFBDA3E7EAA4}" srcOrd="2" destOrd="0" presId="urn:microsoft.com/office/officeart/2005/8/layout/pyramid2"/>
    <dgm:cxn modelId="{9701DB2C-9CCF-4E89-8D43-2C3B9DDB8F27}" type="presParOf" srcId="{EBDD368C-66C5-49A9-B3C0-AD61B3DCBE58}" destId="{6260D679-349A-4EC3-9684-8156EF943A6C}" srcOrd="3" destOrd="0" presId="urn:microsoft.com/office/officeart/2005/8/layout/pyramid2"/>
    <dgm:cxn modelId="{D1AA090C-2BB4-4E43-8362-75A6427520B2}" type="presParOf" srcId="{EBDD368C-66C5-49A9-B3C0-AD61B3DCBE58}" destId="{C70F87D2-F6B8-4D77-9948-82DB7B8D4649}" srcOrd="4" destOrd="0" presId="urn:microsoft.com/office/officeart/2005/8/layout/pyramid2"/>
    <dgm:cxn modelId="{0A211BEB-3049-4AEF-9B3F-1FA4E9ECB1C7}" type="presParOf" srcId="{EBDD368C-66C5-49A9-B3C0-AD61B3DCBE58}" destId="{6F9E8D2F-4C16-495D-BDE7-BA287AFB6955}"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02D0C8-4CE8-438E-9AF6-50C68CA4C03D}" type="doc">
      <dgm:prSet loTypeId="urn:microsoft.com/office/officeart/2005/8/layout/vProcess5" loCatId="process" qsTypeId="urn:microsoft.com/office/officeart/2005/8/quickstyle/3d2" qsCatId="3D" csTypeId="urn:microsoft.com/office/officeart/2005/8/colors/colorful5" csCatId="colorful" phldr="1"/>
      <dgm:spPr/>
      <dgm:t>
        <a:bodyPr/>
        <a:lstStyle/>
        <a:p>
          <a:endParaRPr lang="en-GB"/>
        </a:p>
      </dgm:t>
    </dgm:pt>
    <dgm:pt modelId="{E9428FDD-FDDE-42B2-BA28-71315739B9BE}">
      <dgm:prSet phldrT="[Text]" custT="1"/>
      <dgm:spPr/>
      <dgm:t>
        <a:bodyPr/>
        <a:lstStyle/>
        <a:p>
          <a:r>
            <a:rPr lang="en-GB" sz="2000" b="1" i="1" dirty="0">
              <a:solidFill>
                <a:schemeClr val="bg1"/>
              </a:solidFill>
            </a:rPr>
            <a:t>Identify livestock species that contribute to more than one source category</a:t>
          </a:r>
          <a:r>
            <a:rPr lang="en-US" sz="2000" b="1" i="1" dirty="0">
              <a:solidFill>
                <a:schemeClr val="bg1"/>
              </a:solidFill>
            </a:rPr>
            <a:t>:</a:t>
          </a:r>
        </a:p>
        <a:p>
          <a:r>
            <a:rPr lang="en-GB" sz="1800" b="0" i="0" dirty="0">
              <a:solidFill>
                <a:schemeClr val="bg1"/>
              </a:solidFill>
            </a:rPr>
            <a:t>Typically: </a:t>
          </a:r>
          <a:r>
            <a:rPr lang="en-GB" sz="1800" b="0" i="0" dirty="0"/>
            <a:t>cattle, buffalo, sheep, goats, swine, horses, camels, mules/asses, and poultry</a:t>
          </a:r>
        </a:p>
        <a:p>
          <a:r>
            <a:rPr lang="en-GB" sz="1800" b="0" i="0" dirty="0"/>
            <a:t>Some developing countries have substantial population of e.g. llamas, alpacas or deer</a:t>
          </a:r>
          <a:endParaRPr lang="en-GB" sz="2000" b="1" i="1" dirty="0"/>
        </a:p>
      </dgm:t>
    </dgm:pt>
    <dgm:pt modelId="{511852A0-0048-402B-8F5F-941C105C88F2}" type="parTrans" cxnId="{98547FAA-0E70-49CB-A157-1B03D05175AB}">
      <dgm:prSet/>
      <dgm:spPr/>
      <dgm:t>
        <a:bodyPr/>
        <a:lstStyle/>
        <a:p>
          <a:endParaRPr lang="en-GB"/>
        </a:p>
      </dgm:t>
    </dgm:pt>
    <dgm:pt modelId="{BC1764CB-2EE0-4503-B494-5F8A8C440C5F}" type="sibTrans" cxnId="{98547FAA-0E70-49CB-A157-1B03D05175AB}">
      <dgm:prSet/>
      <dgm:spPr/>
      <dgm:t>
        <a:bodyPr/>
        <a:lstStyle/>
        <a:p>
          <a:endParaRPr lang="en-GB"/>
        </a:p>
      </dgm:t>
    </dgm:pt>
    <dgm:pt modelId="{CBAC7D50-64D9-4ED0-9C3B-00BC57812214}">
      <dgm:prSet phldrT="[Text]" custT="1"/>
      <dgm:spPr/>
      <dgm:t>
        <a:bodyPr/>
        <a:lstStyle/>
        <a:p>
          <a:r>
            <a:rPr lang="en-GB" sz="2000" b="1" i="1" dirty="0"/>
            <a:t>Review the emission estimation method </a:t>
          </a:r>
        </a:p>
        <a:p>
          <a:r>
            <a:rPr lang="en-GB" sz="2000" b="1" i="1" dirty="0"/>
            <a:t>(tier) for each relevant source category (</a:t>
          </a:r>
          <a:r>
            <a:rPr lang="en-GB" sz="2000" b="1" i="1" dirty="0" err="1"/>
            <a:t>EF</a:t>
          </a:r>
          <a:r>
            <a:rPr lang="en-GB" sz="2000" b="1" i="1" dirty="0"/>
            <a:t> &amp; </a:t>
          </a:r>
          <a:r>
            <a:rPr lang="en-GB" sz="2000" b="1" i="1" dirty="0">
              <a:solidFill>
                <a:schemeClr val="bg1"/>
              </a:solidFill>
            </a:rPr>
            <a:t>MM</a:t>
          </a:r>
          <a:r>
            <a:rPr lang="en-GB" sz="2000" b="1" i="1" dirty="0"/>
            <a:t>)</a:t>
          </a:r>
        </a:p>
      </dgm:t>
    </dgm:pt>
    <dgm:pt modelId="{23B1DF24-F075-480F-BEF5-D7AE1156B66B}" type="parTrans" cxnId="{D799C4A8-69B5-4750-812E-34B382574645}">
      <dgm:prSet/>
      <dgm:spPr/>
      <dgm:t>
        <a:bodyPr/>
        <a:lstStyle/>
        <a:p>
          <a:endParaRPr lang="en-GB"/>
        </a:p>
      </dgm:t>
    </dgm:pt>
    <dgm:pt modelId="{F2F71CE1-F339-4EFB-A291-893F628E9210}" type="sibTrans" cxnId="{D799C4A8-69B5-4750-812E-34B382574645}">
      <dgm:prSet/>
      <dgm:spPr/>
      <dgm:t>
        <a:bodyPr/>
        <a:lstStyle/>
        <a:p>
          <a:endParaRPr lang="en-GB"/>
        </a:p>
      </dgm:t>
    </dgm:pt>
    <dgm:pt modelId="{CA79ED36-A789-4C4F-8238-29F718C18F0D}">
      <dgm:prSet phldrT="[Text]"/>
      <dgm:spPr/>
      <dgm:t>
        <a:bodyPr/>
        <a:lstStyle/>
        <a:p>
          <a:r>
            <a:rPr lang="en-GB" b="1" i="1" dirty="0"/>
            <a:t>Identify the most detailed characterisation required for each livestock species</a:t>
          </a:r>
          <a:endParaRPr lang="en-GB" b="0" i="0" u="none" dirty="0"/>
        </a:p>
      </dgm:t>
    </dgm:pt>
    <dgm:pt modelId="{4E13CBA3-CE95-4603-9E76-DD044D66EA9F}" type="parTrans" cxnId="{DD08CE4E-18FA-40E1-969C-64FDE42C41D5}">
      <dgm:prSet/>
      <dgm:spPr/>
      <dgm:t>
        <a:bodyPr/>
        <a:lstStyle/>
        <a:p>
          <a:endParaRPr lang="en-GB"/>
        </a:p>
      </dgm:t>
    </dgm:pt>
    <dgm:pt modelId="{DE2DFF20-4091-4DCD-9745-03784623CAEC}" type="sibTrans" cxnId="{DD08CE4E-18FA-40E1-969C-64FDE42C41D5}">
      <dgm:prSet/>
      <dgm:spPr/>
      <dgm:t>
        <a:bodyPr/>
        <a:lstStyle/>
        <a:p>
          <a:endParaRPr lang="en-GB"/>
        </a:p>
      </dgm:t>
    </dgm:pt>
    <dgm:pt modelId="{D1157FCB-82D6-4E47-BED6-BBA97AD30357}">
      <dgm:prSet/>
      <dgm:spPr/>
      <dgm:t>
        <a:bodyPr/>
        <a:lstStyle/>
        <a:p>
          <a:r>
            <a:rPr lang="en-GB" sz="2000" b="0" i="0" dirty="0"/>
            <a:t>Existing inventory or Tier 1 methods </a:t>
          </a:r>
        </a:p>
      </dgm:t>
    </dgm:pt>
    <dgm:pt modelId="{1447BF5B-499D-4E9C-8FA2-6D1B1561F184}" type="parTrans" cxnId="{3B082B9C-85AE-4E6B-8A87-BA10EEBF7563}">
      <dgm:prSet/>
      <dgm:spPr/>
      <dgm:t>
        <a:bodyPr/>
        <a:lstStyle/>
        <a:p>
          <a:endParaRPr lang="en-GB"/>
        </a:p>
      </dgm:t>
    </dgm:pt>
    <dgm:pt modelId="{BA7986A9-C091-4F7C-AEB5-64AF1D8FFDD1}" type="sibTrans" cxnId="{3B082B9C-85AE-4E6B-8A87-BA10EEBF7563}">
      <dgm:prSet/>
      <dgm:spPr/>
      <dgm:t>
        <a:bodyPr/>
        <a:lstStyle/>
        <a:p>
          <a:endParaRPr lang="en-GB"/>
        </a:p>
      </dgm:t>
    </dgm:pt>
    <dgm:pt modelId="{8C41B5D3-CC3F-461E-A25A-360D81A93F90}">
      <dgm:prSet/>
      <dgm:spPr/>
      <dgm:t>
        <a:bodyPr/>
        <a:lstStyle/>
        <a:p>
          <a:r>
            <a:rPr lang="en-GB" b="0" i="0" u="none" dirty="0"/>
            <a:t>Basic characterization sufficient for Tier 1 methods for both EF &amp; MM but  “Enhanced” characterization is required if Tier 2 </a:t>
          </a:r>
          <a:r>
            <a:rPr lang="en-GB" b="0" i="0" u="none" dirty="0">
              <a:solidFill>
                <a:schemeClr val="bg1"/>
              </a:solidFill>
            </a:rPr>
            <a:t>and/or Tier 3 is implemented </a:t>
          </a:r>
          <a:r>
            <a:rPr lang="en-GB" b="0" i="0" u="none" dirty="0"/>
            <a:t>for either of them.</a:t>
          </a:r>
        </a:p>
      </dgm:t>
    </dgm:pt>
    <dgm:pt modelId="{81D9E364-4744-44F6-A2ED-C3285B5D2C3B}" type="parTrans" cxnId="{2B44280C-7DE2-4BC0-97AD-06B713E4A479}">
      <dgm:prSet/>
      <dgm:spPr/>
      <dgm:t>
        <a:bodyPr/>
        <a:lstStyle/>
        <a:p>
          <a:endParaRPr lang="en-US"/>
        </a:p>
      </dgm:t>
    </dgm:pt>
    <dgm:pt modelId="{1CC4D542-B930-4ED4-BAD8-865870661681}" type="sibTrans" cxnId="{2B44280C-7DE2-4BC0-97AD-06B713E4A479}">
      <dgm:prSet/>
      <dgm:spPr/>
      <dgm:t>
        <a:bodyPr/>
        <a:lstStyle/>
        <a:p>
          <a:endParaRPr lang="en-US"/>
        </a:p>
      </dgm:t>
    </dgm:pt>
    <dgm:pt modelId="{7D56F261-756C-4ACE-907A-67A4541421A9}" type="pres">
      <dgm:prSet presAssocID="{2802D0C8-4CE8-438E-9AF6-50C68CA4C03D}" presName="outerComposite" presStyleCnt="0">
        <dgm:presLayoutVars>
          <dgm:chMax val="5"/>
          <dgm:dir/>
          <dgm:resizeHandles val="exact"/>
        </dgm:presLayoutVars>
      </dgm:prSet>
      <dgm:spPr/>
    </dgm:pt>
    <dgm:pt modelId="{D3C2AEB4-AA2D-4E70-A536-5244A51A2F64}" type="pres">
      <dgm:prSet presAssocID="{2802D0C8-4CE8-438E-9AF6-50C68CA4C03D}" presName="dummyMaxCanvas" presStyleCnt="0">
        <dgm:presLayoutVars/>
      </dgm:prSet>
      <dgm:spPr/>
    </dgm:pt>
    <dgm:pt modelId="{7E006E52-2E6F-42DC-B882-A6F6A592CD97}" type="pres">
      <dgm:prSet presAssocID="{2802D0C8-4CE8-438E-9AF6-50C68CA4C03D}" presName="ThreeNodes_1" presStyleLbl="node1" presStyleIdx="0" presStyleCnt="3">
        <dgm:presLayoutVars>
          <dgm:bulletEnabled val="1"/>
        </dgm:presLayoutVars>
      </dgm:prSet>
      <dgm:spPr/>
    </dgm:pt>
    <dgm:pt modelId="{B12F748E-B39A-425E-B9E3-32D44EB9DD6C}" type="pres">
      <dgm:prSet presAssocID="{2802D0C8-4CE8-438E-9AF6-50C68CA4C03D}" presName="ThreeNodes_2" presStyleLbl="node1" presStyleIdx="1" presStyleCnt="3">
        <dgm:presLayoutVars>
          <dgm:bulletEnabled val="1"/>
        </dgm:presLayoutVars>
      </dgm:prSet>
      <dgm:spPr/>
    </dgm:pt>
    <dgm:pt modelId="{BA3B57A3-74D8-4819-B278-93F89638F3A7}" type="pres">
      <dgm:prSet presAssocID="{2802D0C8-4CE8-438E-9AF6-50C68CA4C03D}" presName="ThreeNodes_3" presStyleLbl="node1" presStyleIdx="2" presStyleCnt="3" custLinFactNeighborX="0" custLinFactNeighborY="0">
        <dgm:presLayoutVars>
          <dgm:bulletEnabled val="1"/>
        </dgm:presLayoutVars>
      </dgm:prSet>
      <dgm:spPr/>
    </dgm:pt>
    <dgm:pt modelId="{1D35A25C-8046-4C17-ADE1-2B2B49D3DA07}" type="pres">
      <dgm:prSet presAssocID="{2802D0C8-4CE8-438E-9AF6-50C68CA4C03D}" presName="ThreeConn_1-2" presStyleLbl="fgAccFollowNode1" presStyleIdx="0" presStyleCnt="2">
        <dgm:presLayoutVars>
          <dgm:bulletEnabled val="1"/>
        </dgm:presLayoutVars>
      </dgm:prSet>
      <dgm:spPr/>
    </dgm:pt>
    <dgm:pt modelId="{14BE3B15-6280-4037-94D8-8F837186C481}" type="pres">
      <dgm:prSet presAssocID="{2802D0C8-4CE8-438E-9AF6-50C68CA4C03D}" presName="ThreeConn_2-3" presStyleLbl="fgAccFollowNode1" presStyleIdx="1" presStyleCnt="2">
        <dgm:presLayoutVars>
          <dgm:bulletEnabled val="1"/>
        </dgm:presLayoutVars>
      </dgm:prSet>
      <dgm:spPr/>
    </dgm:pt>
    <dgm:pt modelId="{09B64517-F5BA-48E1-88B3-3079473FFA0D}" type="pres">
      <dgm:prSet presAssocID="{2802D0C8-4CE8-438E-9AF6-50C68CA4C03D}" presName="ThreeNodes_1_text" presStyleLbl="node1" presStyleIdx="2" presStyleCnt="3">
        <dgm:presLayoutVars>
          <dgm:bulletEnabled val="1"/>
        </dgm:presLayoutVars>
      </dgm:prSet>
      <dgm:spPr/>
    </dgm:pt>
    <dgm:pt modelId="{FE53BDC0-5C41-435B-AFF9-2857A1AF913B}" type="pres">
      <dgm:prSet presAssocID="{2802D0C8-4CE8-438E-9AF6-50C68CA4C03D}" presName="ThreeNodes_2_text" presStyleLbl="node1" presStyleIdx="2" presStyleCnt="3">
        <dgm:presLayoutVars>
          <dgm:bulletEnabled val="1"/>
        </dgm:presLayoutVars>
      </dgm:prSet>
      <dgm:spPr/>
    </dgm:pt>
    <dgm:pt modelId="{226ED60D-908F-4FB6-9CDB-F80395202315}" type="pres">
      <dgm:prSet presAssocID="{2802D0C8-4CE8-438E-9AF6-50C68CA4C03D}" presName="ThreeNodes_3_text" presStyleLbl="node1" presStyleIdx="2" presStyleCnt="3">
        <dgm:presLayoutVars>
          <dgm:bulletEnabled val="1"/>
        </dgm:presLayoutVars>
      </dgm:prSet>
      <dgm:spPr/>
    </dgm:pt>
  </dgm:ptLst>
  <dgm:cxnLst>
    <dgm:cxn modelId="{2B44280C-7DE2-4BC0-97AD-06B713E4A479}" srcId="{CA79ED36-A789-4C4F-8238-29F718C18F0D}" destId="{8C41B5D3-CC3F-461E-A25A-360D81A93F90}" srcOrd="0" destOrd="0" parTransId="{81D9E364-4744-44F6-A2ED-C3285B5D2C3B}" sibTransId="{1CC4D542-B930-4ED4-BAD8-865870661681}"/>
    <dgm:cxn modelId="{C7E85814-4A93-4254-BF88-C3241B073BE6}" type="presOf" srcId="{E9428FDD-FDDE-42B2-BA28-71315739B9BE}" destId="{09B64517-F5BA-48E1-88B3-3079473FFA0D}" srcOrd="1" destOrd="0" presId="urn:microsoft.com/office/officeart/2005/8/layout/vProcess5"/>
    <dgm:cxn modelId="{DF7B9435-4C71-4977-9131-9869551DBE62}" type="presOf" srcId="{CBAC7D50-64D9-4ED0-9C3B-00BC57812214}" destId="{B12F748E-B39A-425E-B9E3-32D44EB9DD6C}" srcOrd="0" destOrd="0" presId="urn:microsoft.com/office/officeart/2005/8/layout/vProcess5"/>
    <dgm:cxn modelId="{5AA66536-DF28-41C1-BAC2-DC6A005E4794}" type="presOf" srcId="{8C41B5D3-CC3F-461E-A25A-360D81A93F90}" destId="{BA3B57A3-74D8-4819-B278-93F89638F3A7}" srcOrd="0" destOrd="1" presId="urn:microsoft.com/office/officeart/2005/8/layout/vProcess5"/>
    <dgm:cxn modelId="{51218345-F3D3-42A1-99F8-A9D7DC572A48}" type="presOf" srcId="{CA79ED36-A789-4C4F-8238-29F718C18F0D}" destId="{226ED60D-908F-4FB6-9CDB-F80395202315}" srcOrd="1" destOrd="0" presId="urn:microsoft.com/office/officeart/2005/8/layout/vProcess5"/>
    <dgm:cxn modelId="{DD08CE4E-18FA-40E1-969C-64FDE42C41D5}" srcId="{2802D0C8-4CE8-438E-9AF6-50C68CA4C03D}" destId="{CA79ED36-A789-4C4F-8238-29F718C18F0D}" srcOrd="2" destOrd="0" parTransId="{4E13CBA3-CE95-4603-9E76-DD044D66EA9F}" sibTransId="{DE2DFF20-4091-4DCD-9745-03784623CAEC}"/>
    <dgm:cxn modelId="{320C1173-A208-4FB4-BC4A-D5DD39156245}" type="presOf" srcId="{E9428FDD-FDDE-42B2-BA28-71315739B9BE}" destId="{7E006E52-2E6F-42DC-B882-A6F6A592CD97}" srcOrd="0" destOrd="0" presId="urn:microsoft.com/office/officeart/2005/8/layout/vProcess5"/>
    <dgm:cxn modelId="{AF942C77-4A32-4164-9686-396C9CA97CF7}" type="presOf" srcId="{CBAC7D50-64D9-4ED0-9C3B-00BC57812214}" destId="{FE53BDC0-5C41-435B-AFF9-2857A1AF913B}" srcOrd="1" destOrd="0" presId="urn:microsoft.com/office/officeart/2005/8/layout/vProcess5"/>
    <dgm:cxn modelId="{E562E28A-FEBC-4D79-A5AF-E3F191E53E01}" type="presOf" srcId="{BC1764CB-2EE0-4503-B494-5F8A8C440C5F}" destId="{1D35A25C-8046-4C17-ADE1-2B2B49D3DA07}" srcOrd="0" destOrd="0" presId="urn:microsoft.com/office/officeart/2005/8/layout/vProcess5"/>
    <dgm:cxn modelId="{D136E78D-82D3-4C20-9C82-9EED04A38025}" type="presOf" srcId="{CA79ED36-A789-4C4F-8238-29F718C18F0D}" destId="{BA3B57A3-74D8-4819-B278-93F89638F3A7}" srcOrd="0" destOrd="0" presId="urn:microsoft.com/office/officeart/2005/8/layout/vProcess5"/>
    <dgm:cxn modelId="{3B082B9C-85AE-4E6B-8A87-BA10EEBF7563}" srcId="{CBAC7D50-64D9-4ED0-9C3B-00BC57812214}" destId="{D1157FCB-82D6-4E47-BED6-BBA97AD30357}" srcOrd="0" destOrd="0" parTransId="{1447BF5B-499D-4E9C-8FA2-6D1B1561F184}" sibTransId="{BA7986A9-C091-4F7C-AEB5-64AF1D8FFDD1}"/>
    <dgm:cxn modelId="{D799C4A8-69B5-4750-812E-34B382574645}" srcId="{2802D0C8-4CE8-438E-9AF6-50C68CA4C03D}" destId="{CBAC7D50-64D9-4ED0-9C3B-00BC57812214}" srcOrd="1" destOrd="0" parTransId="{23B1DF24-F075-480F-BEF5-D7AE1156B66B}" sibTransId="{F2F71CE1-F339-4EFB-A291-893F628E9210}"/>
    <dgm:cxn modelId="{98547FAA-0E70-49CB-A157-1B03D05175AB}" srcId="{2802D0C8-4CE8-438E-9AF6-50C68CA4C03D}" destId="{E9428FDD-FDDE-42B2-BA28-71315739B9BE}" srcOrd="0" destOrd="0" parTransId="{511852A0-0048-402B-8F5F-941C105C88F2}" sibTransId="{BC1764CB-2EE0-4503-B494-5F8A8C440C5F}"/>
    <dgm:cxn modelId="{C9C9DDAC-5918-43B4-A760-19C629CBC18F}" type="presOf" srcId="{D1157FCB-82D6-4E47-BED6-BBA97AD30357}" destId="{B12F748E-B39A-425E-B9E3-32D44EB9DD6C}" srcOrd="0" destOrd="1" presId="urn:microsoft.com/office/officeart/2005/8/layout/vProcess5"/>
    <dgm:cxn modelId="{EF8761C9-B484-40C7-B40D-9CFAF9EEF3D1}" type="presOf" srcId="{8C41B5D3-CC3F-461E-A25A-360D81A93F90}" destId="{226ED60D-908F-4FB6-9CDB-F80395202315}" srcOrd="1" destOrd="1" presId="urn:microsoft.com/office/officeart/2005/8/layout/vProcess5"/>
    <dgm:cxn modelId="{E0CD54CD-4D6E-4510-B039-8D78E3497348}" type="presOf" srcId="{2802D0C8-4CE8-438E-9AF6-50C68CA4C03D}" destId="{7D56F261-756C-4ACE-907A-67A4541421A9}" srcOrd="0" destOrd="0" presId="urn:microsoft.com/office/officeart/2005/8/layout/vProcess5"/>
    <dgm:cxn modelId="{311497E0-7AF2-44A1-B43E-4809F6DFFDF0}" type="presOf" srcId="{D1157FCB-82D6-4E47-BED6-BBA97AD30357}" destId="{FE53BDC0-5C41-435B-AFF9-2857A1AF913B}" srcOrd="1" destOrd="1" presId="urn:microsoft.com/office/officeart/2005/8/layout/vProcess5"/>
    <dgm:cxn modelId="{B6DED3E7-A3AC-4E19-A4DE-06B98569FC6D}" type="presOf" srcId="{F2F71CE1-F339-4EFB-A291-893F628E9210}" destId="{14BE3B15-6280-4037-94D8-8F837186C481}" srcOrd="0" destOrd="0" presId="urn:microsoft.com/office/officeart/2005/8/layout/vProcess5"/>
    <dgm:cxn modelId="{06C7549E-2181-45F3-B7D1-8DAD42B9ADCF}" type="presParOf" srcId="{7D56F261-756C-4ACE-907A-67A4541421A9}" destId="{D3C2AEB4-AA2D-4E70-A536-5244A51A2F64}" srcOrd="0" destOrd="0" presId="urn:microsoft.com/office/officeart/2005/8/layout/vProcess5"/>
    <dgm:cxn modelId="{85ED06AC-A428-4012-BF17-AD018BDCCAA0}" type="presParOf" srcId="{7D56F261-756C-4ACE-907A-67A4541421A9}" destId="{7E006E52-2E6F-42DC-B882-A6F6A592CD97}" srcOrd="1" destOrd="0" presId="urn:microsoft.com/office/officeart/2005/8/layout/vProcess5"/>
    <dgm:cxn modelId="{8B957AD2-A2B9-4CFF-9F94-56D1FB2E0D46}" type="presParOf" srcId="{7D56F261-756C-4ACE-907A-67A4541421A9}" destId="{B12F748E-B39A-425E-B9E3-32D44EB9DD6C}" srcOrd="2" destOrd="0" presId="urn:microsoft.com/office/officeart/2005/8/layout/vProcess5"/>
    <dgm:cxn modelId="{94466744-5FB0-46E5-A373-E6CD95C9B5EC}" type="presParOf" srcId="{7D56F261-756C-4ACE-907A-67A4541421A9}" destId="{BA3B57A3-74D8-4819-B278-93F89638F3A7}" srcOrd="3" destOrd="0" presId="urn:microsoft.com/office/officeart/2005/8/layout/vProcess5"/>
    <dgm:cxn modelId="{F8F9EB43-D66C-4145-A87D-38EB12FF6A84}" type="presParOf" srcId="{7D56F261-756C-4ACE-907A-67A4541421A9}" destId="{1D35A25C-8046-4C17-ADE1-2B2B49D3DA07}" srcOrd="4" destOrd="0" presId="urn:microsoft.com/office/officeart/2005/8/layout/vProcess5"/>
    <dgm:cxn modelId="{3CA61742-9307-4311-BBAF-D807A422D2C6}" type="presParOf" srcId="{7D56F261-756C-4ACE-907A-67A4541421A9}" destId="{14BE3B15-6280-4037-94D8-8F837186C481}" srcOrd="5" destOrd="0" presId="urn:microsoft.com/office/officeart/2005/8/layout/vProcess5"/>
    <dgm:cxn modelId="{349C1B01-D51F-4084-8ABE-13879AB7A0B1}" type="presParOf" srcId="{7D56F261-756C-4ACE-907A-67A4541421A9}" destId="{09B64517-F5BA-48E1-88B3-3079473FFA0D}" srcOrd="6" destOrd="0" presId="urn:microsoft.com/office/officeart/2005/8/layout/vProcess5"/>
    <dgm:cxn modelId="{056C0D47-D154-402E-BA8F-1D7F6528476A}" type="presParOf" srcId="{7D56F261-756C-4ACE-907A-67A4541421A9}" destId="{FE53BDC0-5C41-435B-AFF9-2857A1AF913B}" srcOrd="7" destOrd="0" presId="urn:microsoft.com/office/officeart/2005/8/layout/vProcess5"/>
    <dgm:cxn modelId="{BB6A5E2C-E5FC-4A9F-B670-D475251ADBCE}" type="presParOf" srcId="{7D56F261-756C-4ACE-907A-67A4541421A9}" destId="{226ED60D-908F-4FB6-9CDB-F8039520231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02D0C8-4CE8-438E-9AF6-50C68CA4C03D}" type="doc">
      <dgm:prSet loTypeId="urn:microsoft.com/office/officeart/2005/8/layout/vProcess5" loCatId="process" qsTypeId="urn:microsoft.com/office/officeart/2005/8/quickstyle/3d2" qsCatId="3D" csTypeId="urn:microsoft.com/office/officeart/2005/8/colors/colorful5" csCatId="colorful" phldr="1"/>
      <dgm:spPr/>
      <dgm:t>
        <a:bodyPr/>
        <a:lstStyle/>
        <a:p>
          <a:endParaRPr lang="en-GB"/>
        </a:p>
      </dgm:t>
    </dgm:pt>
    <dgm:pt modelId="{E9428FDD-FDDE-42B2-BA28-71315739B9BE}">
      <dgm:prSet phldrT="[Text]" custT="1"/>
      <dgm:spPr/>
      <dgm:t>
        <a:bodyPr/>
        <a:lstStyle/>
        <a:p>
          <a:r>
            <a:rPr lang="en-GB" sz="2000" b="1" i="1" dirty="0"/>
            <a:t>Once you have identified whether a </a:t>
          </a:r>
          <a:r>
            <a:rPr lang="en-GB" sz="2000" b="1" i="1" dirty="0">
              <a:solidFill>
                <a:srgbClr val="FF0000"/>
              </a:solidFill>
            </a:rPr>
            <a:t>basic</a:t>
          </a:r>
          <a:r>
            <a:rPr lang="en-GB" sz="2000" b="1" i="1" dirty="0"/>
            <a:t> or </a:t>
          </a:r>
          <a:r>
            <a:rPr lang="en-GB" sz="2000" b="1" i="1" dirty="0">
              <a:solidFill>
                <a:srgbClr val="FF0000"/>
              </a:solidFill>
            </a:rPr>
            <a:t>enhanced</a:t>
          </a:r>
          <a:r>
            <a:rPr lang="en-GB" sz="2000" b="1" i="1" dirty="0"/>
            <a:t> characterisation is required for each livestock  species based on key category analysis</a:t>
          </a:r>
          <a:endParaRPr lang="en-GB" sz="1800" b="0" i="0" dirty="0"/>
        </a:p>
      </dgm:t>
    </dgm:pt>
    <dgm:pt modelId="{511852A0-0048-402B-8F5F-941C105C88F2}" type="parTrans" cxnId="{98547FAA-0E70-49CB-A157-1B03D05175AB}">
      <dgm:prSet/>
      <dgm:spPr/>
      <dgm:t>
        <a:bodyPr/>
        <a:lstStyle/>
        <a:p>
          <a:endParaRPr lang="en-GB"/>
        </a:p>
      </dgm:t>
    </dgm:pt>
    <dgm:pt modelId="{BC1764CB-2EE0-4503-B494-5F8A8C440C5F}" type="sibTrans" cxnId="{98547FAA-0E70-49CB-A157-1B03D05175AB}">
      <dgm:prSet/>
      <dgm:spPr/>
      <dgm:t>
        <a:bodyPr/>
        <a:lstStyle/>
        <a:p>
          <a:endParaRPr lang="en-GB"/>
        </a:p>
      </dgm:t>
    </dgm:pt>
    <dgm:pt modelId="{CBAC7D50-64D9-4ED0-9C3B-00BC57812214}">
      <dgm:prSet phldrT="[Text]" custT="1"/>
      <dgm:spPr/>
      <dgm:t>
        <a:bodyPr/>
        <a:lstStyle/>
        <a:p>
          <a:r>
            <a:rPr lang="en-GB" sz="2000" b="1" i="1" dirty="0"/>
            <a:t>Ask for each livestock species</a:t>
          </a:r>
          <a:r>
            <a:rPr lang="en-GB" sz="2000" b="1" i="1" dirty="0">
              <a:solidFill>
                <a:schemeClr val="bg1"/>
              </a:solidFill>
            </a:rPr>
            <a:t>: </a:t>
          </a:r>
          <a:r>
            <a:rPr lang="en-GB" sz="2000" b="1" i="1" dirty="0"/>
            <a:t>“Are data available to support the level of detail required for the characterisation? </a:t>
          </a:r>
        </a:p>
      </dgm:t>
    </dgm:pt>
    <dgm:pt modelId="{23B1DF24-F075-480F-BEF5-D7AE1156B66B}" type="parTrans" cxnId="{D799C4A8-69B5-4750-812E-34B382574645}">
      <dgm:prSet/>
      <dgm:spPr/>
      <dgm:t>
        <a:bodyPr/>
        <a:lstStyle/>
        <a:p>
          <a:endParaRPr lang="en-GB"/>
        </a:p>
      </dgm:t>
    </dgm:pt>
    <dgm:pt modelId="{F2F71CE1-F339-4EFB-A291-893F628E9210}" type="sibTrans" cxnId="{D799C4A8-69B5-4750-812E-34B382574645}">
      <dgm:prSet/>
      <dgm:spPr/>
      <dgm:t>
        <a:bodyPr/>
        <a:lstStyle/>
        <a:p>
          <a:endParaRPr lang="en-GB"/>
        </a:p>
      </dgm:t>
    </dgm:pt>
    <dgm:pt modelId="{CA79ED36-A789-4C4F-8238-29F718C18F0D}">
      <dgm:prSet phldrT="[Text]" custT="1"/>
      <dgm:spPr/>
      <dgm:t>
        <a:bodyPr/>
        <a:lstStyle/>
        <a:p>
          <a:r>
            <a:rPr lang="en-GB" sz="2000" b="1" i="1" u="none" baseline="0" dirty="0">
              <a:solidFill>
                <a:schemeClr val="bg1"/>
              </a:solidFill>
            </a:rPr>
            <a:t>If YES - Perform characterisation at the required level of detail </a:t>
          </a:r>
        </a:p>
        <a:p>
          <a:r>
            <a:rPr lang="en-GB" sz="2000" b="1" i="1" u="none" baseline="0" dirty="0">
              <a:solidFill>
                <a:schemeClr val="bg1"/>
              </a:solidFill>
            </a:rPr>
            <a:t>If NO - Ask if data can be collected to support characterisation? </a:t>
          </a:r>
        </a:p>
        <a:p>
          <a:r>
            <a:rPr lang="en-GB" sz="2000" b="1" i="1" u="none" baseline="0" dirty="0">
              <a:solidFill>
                <a:schemeClr val="bg1"/>
              </a:solidFill>
            </a:rPr>
            <a:t>If NO - Set the characterisation to the available data</a:t>
          </a:r>
        </a:p>
      </dgm:t>
    </dgm:pt>
    <dgm:pt modelId="{4E13CBA3-CE95-4603-9E76-DD044D66EA9F}" type="parTrans" cxnId="{DD08CE4E-18FA-40E1-969C-64FDE42C41D5}">
      <dgm:prSet/>
      <dgm:spPr/>
      <dgm:t>
        <a:bodyPr/>
        <a:lstStyle/>
        <a:p>
          <a:endParaRPr lang="en-GB"/>
        </a:p>
      </dgm:t>
    </dgm:pt>
    <dgm:pt modelId="{DE2DFF20-4091-4DCD-9745-03784623CAEC}" type="sibTrans" cxnId="{DD08CE4E-18FA-40E1-969C-64FDE42C41D5}">
      <dgm:prSet/>
      <dgm:spPr/>
      <dgm:t>
        <a:bodyPr/>
        <a:lstStyle/>
        <a:p>
          <a:endParaRPr lang="en-GB"/>
        </a:p>
      </dgm:t>
    </dgm:pt>
    <dgm:pt modelId="{7D56F261-756C-4ACE-907A-67A4541421A9}" type="pres">
      <dgm:prSet presAssocID="{2802D0C8-4CE8-438E-9AF6-50C68CA4C03D}" presName="outerComposite" presStyleCnt="0">
        <dgm:presLayoutVars>
          <dgm:chMax val="5"/>
          <dgm:dir/>
          <dgm:resizeHandles val="exact"/>
        </dgm:presLayoutVars>
      </dgm:prSet>
      <dgm:spPr/>
    </dgm:pt>
    <dgm:pt modelId="{D3C2AEB4-AA2D-4E70-A536-5244A51A2F64}" type="pres">
      <dgm:prSet presAssocID="{2802D0C8-4CE8-438E-9AF6-50C68CA4C03D}" presName="dummyMaxCanvas" presStyleCnt="0">
        <dgm:presLayoutVars/>
      </dgm:prSet>
      <dgm:spPr/>
    </dgm:pt>
    <dgm:pt modelId="{7E006E52-2E6F-42DC-B882-A6F6A592CD97}" type="pres">
      <dgm:prSet presAssocID="{2802D0C8-4CE8-438E-9AF6-50C68CA4C03D}" presName="ThreeNodes_1" presStyleLbl="node1" presStyleIdx="0" presStyleCnt="3" custLinFactNeighborX="-811" custLinFactNeighborY="-2548">
        <dgm:presLayoutVars>
          <dgm:bulletEnabled val="1"/>
        </dgm:presLayoutVars>
      </dgm:prSet>
      <dgm:spPr/>
    </dgm:pt>
    <dgm:pt modelId="{B12F748E-B39A-425E-B9E3-32D44EB9DD6C}" type="pres">
      <dgm:prSet presAssocID="{2802D0C8-4CE8-438E-9AF6-50C68CA4C03D}" presName="ThreeNodes_2" presStyleLbl="node1" presStyleIdx="1" presStyleCnt="3" custScaleY="91022" custLinFactNeighborX="-2156" custLinFactNeighborY="-4874">
        <dgm:presLayoutVars>
          <dgm:bulletEnabled val="1"/>
        </dgm:presLayoutVars>
      </dgm:prSet>
      <dgm:spPr/>
    </dgm:pt>
    <dgm:pt modelId="{BA3B57A3-74D8-4819-B278-93F89638F3A7}" type="pres">
      <dgm:prSet presAssocID="{2802D0C8-4CE8-438E-9AF6-50C68CA4C03D}" presName="ThreeNodes_3" presStyleLbl="node1" presStyleIdx="2" presStyleCnt="3" custScaleY="110104" custLinFactNeighborX="-6329" custLinFactNeighborY="-2526">
        <dgm:presLayoutVars>
          <dgm:bulletEnabled val="1"/>
        </dgm:presLayoutVars>
      </dgm:prSet>
      <dgm:spPr/>
    </dgm:pt>
    <dgm:pt modelId="{1D35A25C-8046-4C17-ADE1-2B2B49D3DA07}" type="pres">
      <dgm:prSet presAssocID="{2802D0C8-4CE8-438E-9AF6-50C68CA4C03D}" presName="ThreeConn_1-2" presStyleLbl="fgAccFollowNode1" presStyleIdx="0" presStyleCnt="2">
        <dgm:presLayoutVars>
          <dgm:bulletEnabled val="1"/>
        </dgm:presLayoutVars>
      </dgm:prSet>
      <dgm:spPr/>
    </dgm:pt>
    <dgm:pt modelId="{14BE3B15-6280-4037-94D8-8F837186C481}" type="pres">
      <dgm:prSet presAssocID="{2802D0C8-4CE8-438E-9AF6-50C68CA4C03D}" presName="ThreeConn_2-3" presStyleLbl="fgAccFollowNode1" presStyleIdx="1" presStyleCnt="2">
        <dgm:presLayoutVars>
          <dgm:bulletEnabled val="1"/>
        </dgm:presLayoutVars>
      </dgm:prSet>
      <dgm:spPr/>
    </dgm:pt>
    <dgm:pt modelId="{09B64517-F5BA-48E1-88B3-3079473FFA0D}" type="pres">
      <dgm:prSet presAssocID="{2802D0C8-4CE8-438E-9AF6-50C68CA4C03D}" presName="ThreeNodes_1_text" presStyleLbl="node1" presStyleIdx="2" presStyleCnt="3">
        <dgm:presLayoutVars>
          <dgm:bulletEnabled val="1"/>
        </dgm:presLayoutVars>
      </dgm:prSet>
      <dgm:spPr/>
    </dgm:pt>
    <dgm:pt modelId="{FE53BDC0-5C41-435B-AFF9-2857A1AF913B}" type="pres">
      <dgm:prSet presAssocID="{2802D0C8-4CE8-438E-9AF6-50C68CA4C03D}" presName="ThreeNodes_2_text" presStyleLbl="node1" presStyleIdx="2" presStyleCnt="3">
        <dgm:presLayoutVars>
          <dgm:bulletEnabled val="1"/>
        </dgm:presLayoutVars>
      </dgm:prSet>
      <dgm:spPr/>
    </dgm:pt>
    <dgm:pt modelId="{226ED60D-908F-4FB6-9CDB-F80395202315}" type="pres">
      <dgm:prSet presAssocID="{2802D0C8-4CE8-438E-9AF6-50C68CA4C03D}" presName="ThreeNodes_3_text" presStyleLbl="node1" presStyleIdx="2" presStyleCnt="3">
        <dgm:presLayoutVars>
          <dgm:bulletEnabled val="1"/>
        </dgm:presLayoutVars>
      </dgm:prSet>
      <dgm:spPr/>
    </dgm:pt>
  </dgm:ptLst>
  <dgm:cxnLst>
    <dgm:cxn modelId="{C7E85814-4A93-4254-BF88-C3241B073BE6}" type="presOf" srcId="{E9428FDD-FDDE-42B2-BA28-71315739B9BE}" destId="{09B64517-F5BA-48E1-88B3-3079473FFA0D}" srcOrd="1" destOrd="0" presId="urn:microsoft.com/office/officeart/2005/8/layout/vProcess5"/>
    <dgm:cxn modelId="{DF7B9435-4C71-4977-9131-9869551DBE62}" type="presOf" srcId="{CBAC7D50-64D9-4ED0-9C3B-00BC57812214}" destId="{B12F748E-B39A-425E-B9E3-32D44EB9DD6C}" srcOrd="0" destOrd="0" presId="urn:microsoft.com/office/officeart/2005/8/layout/vProcess5"/>
    <dgm:cxn modelId="{51218345-F3D3-42A1-99F8-A9D7DC572A48}" type="presOf" srcId="{CA79ED36-A789-4C4F-8238-29F718C18F0D}" destId="{226ED60D-908F-4FB6-9CDB-F80395202315}" srcOrd="1" destOrd="0" presId="urn:microsoft.com/office/officeart/2005/8/layout/vProcess5"/>
    <dgm:cxn modelId="{DD08CE4E-18FA-40E1-969C-64FDE42C41D5}" srcId="{2802D0C8-4CE8-438E-9AF6-50C68CA4C03D}" destId="{CA79ED36-A789-4C4F-8238-29F718C18F0D}" srcOrd="2" destOrd="0" parTransId="{4E13CBA3-CE95-4603-9E76-DD044D66EA9F}" sibTransId="{DE2DFF20-4091-4DCD-9745-03784623CAEC}"/>
    <dgm:cxn modelId="{320C1173-A208-4FB4-BC4A-D5DD39156245}" type="presOf" srcId="{E9428FDD-FDDE-42B2-BA28-71315739B9BE}" destId="{7E006E52-2E6F-42DC-B882-A6F6A592CD97}" srcOrd="0" destOrd="0" presId="urn:microsoft.com/office/officeart/2005/8/layout/vProcess5"/>
    <dgm:cxn modelId="{AF942C77-4A32-4164-9686-396C9CA97CF7}" type="presOf" srcId="{CBAC7D50-64D9-4ED0-9C3B-00BC57812214}" destId="{FE53BDC0-5C41-435B-AFF9-2857A1AF913B}" srcOrd="1" destOrd="0" presId="urn:microsoft.com/office/officeart/2005/8/layout/vProcess5"/>
    <dgm:cxn modelId="{E562E28A-FEBC-4D79-A5AF-E3F191E53E01}" type="presOf" srcId="{BC1764CB-2EE0-4503-B494-5F8A8C440C5F}" destId="{1D35A25C-8046-4C17-ADE1-2B2B49D3DA07}" srcOrd="0" destOrd="0" presId="urn:microsoft.com/office/officeart/2005/8/layout/vProcess5"/>
    <dgm:cxn modelId="{D136E78D-82D3-4C20-9C82-9EED04A38025}" type="presOf" srcId="{CA79ED36-A789-4C4F-8238-29F718C18F0D}" destId="{BA3B57A3-74D8-4819-B278-93F89638F3A7}" srcOrd="0" destOrd="0" presId="urn:microsoft.com/office/officeart/2005/8/layout/vProcess5"/>
    <dgm:cxn modelId="{D799C4A8-69B5-4750-812E-34B382574645}" srcId="{2802D0C8-4CE8-438E-9AF6-50C68CA4C03D}" destId="{CBAC7D50-64D9-4ED0-9C3B-00BC57812214}" srcOrd="1" destOrd="0" parTransId="{23B1DF24-F075-480F-BEF5-D7AE1156B66B}" sibTransId="{F2F71CE1-F339-4EFB-A291-893F628E9210}"/>
    <dgm:cxn modelId="{98547FAA-0E70-49CB-A157-1B03D05175AB}" srcId="{2802D0C8-4CE8-438E-9AF6-50C68CA4C03D}" destId="{E9428FDD-FDDE-42B2-BA28-71315739B9BE}" srcOrd="0" destOrd="0" parTransId="{511852A0-0048-402B-8F5F-941C105C88F2}" sibTransId="{BC1764CB-2EE0-4503-B494-5F8A8C440C5F}"/>
    <dgm:cxn modelId="{E0CD54CD-4D6E-4510-B039-8D78E3497348}" type="presOf" srcId="{2802D0C8-4CE8-438E-9AF6-50C68CA4C03D}" destId="{7D56F261-756C-4ACE-907A-67A4541421A9}" srcOrd="0" destOrd="0" presId="urn:microsoft.com/office/officeart/2005/8/layout/vProcess5"/>
    <dgm:cxn modelId="{B6DED3E7-A3AC-4E19-A4DE-06B98569FC6D}" type="presOf" srcId="{F2F71CE1-F339-4EFB-A291-893F628E9210}" destId="{14BE3B15-6280-4037-94D8-8F837186C481}" srcOrd="0" destOrd="0" presId="urn:microsoft.com/office/officeart/2005/8/layout/vProcess5"/>
    <dgm:cxn modelId="{06C7549E-2181-45F3-B7D1-8DAD42B9ADCF}" type="presParOf" srcId="{7D56F261-756C-4ACE-907A-67A4541421A9}" destId="{D3C2AEB4-AA2D-4E70-A536-5244A51A2F64}" srcOrd="0" destOrd="0" presId="urn:microsoft.com/office/officeart/2005/8/layout/vProcess5"/>
    <dgm:cxn modelId="{85ED06AC-A428-4012-BF17-AD018BDCCAA0}" type="presParOf" srcId="{7D56F261-756C-4ACE-907A-67A4541421A9}" destId="{7E006E52-2E6F-42DC-B882-A6F6A592CD97}" srcOrd="1" destOrd="0" presId="urn:microsoft.com/office/officeart/2005/8/layout/vProcess5"/>
    <dgm:cxn modelId="{8B957AD2-A2B9-4CFF-9F94-56D1FB2E0D46}" type="presParOf" srcId="{7D56F261-756C-4ACE-907A-67A4541421A9}" destId="{B12F748E-B39A-425E-B9E3-32D44EB9DD6C}" srcOrd="2" destOrd="0" presId="urn:microsoft.com/office/officeart/2005/8/layout/vProcess5"/>
    <dgm:cxn modelId="{94466744-5FB0-46E5-A373-E6CD95C9B5EC}" type="presParOf" srcId="{7D56F261-756C-4ACE-907A-67A4541421A9}" destId="{BA3B57A3-74D8-4819-B278-93F89638F3A7}" srcOrd="3" destOrd="0" presId="urn:microsoft.com/office/officeart/2005/8/layout/vProcess5"/>
    <dgm:cxn modelId="{F8F9EB43-D66C-4145-A87D-38EB12FF6A84}" type="presParOf" srcId="{7D56F261-756C-4ACE-907A-67A4541421A9}" destId="{1D35A25C-8046-4C17-ADE1-2B2B49D3DA07}" srcOrd="4" destOrd="0" presId="urn:microsoft.com/office/officeart/2005/8/layout/vProcess5"/>
    <dgm:cxn modelId="{3CA61742-9307-4311-BBAF-D807A422D2C6}" type="presParOf" srcId="{7D56F261-756C-4ACE-907A-67A4541421A9}" destId="{14BE3B15-6280-4037-94D8-8F837186C481}" srcOrd="5" destOrd="0" presId="urn:microsoft.com/office/officeart/2005/8/layout/vProcess5"/>
    <dgm:cxn modelId="{349C1B01-D51F-4084-8ABE-13879AB7A0B1}" type="presParOf" srcId="{7D56F261-756C-4ACE-907A-67A4541421A9}" destId="{09B64517-F5BA-48E1-88B3-3079473FFA0D}" srcOrd="6" destOrd="0" presId="urn:microsoft.com/office/officeart/2005/8/layout/vProcess5"/>
    <dgm:cxn modelId="{056C0D47-D154-402E-BA8F-1D7F6528476A}" type="presParOf" srcId="{7D56F261-756C-4ACE-907A-67A4541421A9}" destId="{FE53BDC0-5C41-435B-AFF9-2857A1AF913B}" srcOrd="7" destOrd="0" presId="urn:microsoft.com/office/officeart/2005/8/layout/vProcess5"/>
    <dgm:cxn modelId="{BB6A5E2C-E5FC-4A9F-B670-D475251ADBCE}" type="presParOf" srcId="{7D56F261-756C-4ACE-907A-67A4541421A9}" destId="{226ED60D-908F-4FB6-9CDB-F8039520231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CB7235A-8B0B-4725-AECF-60B9F96F338E}" type="doc">
      <dgm:prSet loTypeId="urn:microsoft.com/office/officeart/2005/8/layout/vList6" loCatId="list" qsTypeId="urn:microsoft.com/office/officeart/2005/8/quickstyle/3d1" qsCatId="3D" csTypeId="urn:microsoft.com/office/officeart/2005/8/colors/colorful3" csCatId="colorful" phldr="1"/>
      <dgm:spPr/>
      <dgm:t>
        <a:bodyPr/>
        <a:lstStyle/>
        <a:p>
          <a:endParaRPr lang="en-GB"/>
        </a:p>
      </dgm:t>
    </dgm:pt>
    <dgm:pt modelId="{17F94AE2-691F-45F7-B9E3-C293EB0612C8}">
      <dgm:prSet phldrT="[Text]"/>
      <dgm:spPr/>
      <dgm:t>
        <a:bodyPr/>
        <a:lstStyle/>
        <a:p>
          <a:r>
            <a:rPr lang="en-GB" dirty="0"/>
            <a:t>Basic Characterization </a:t>
          </a:r>
        </a:p>
      </dgm:t>
    </dgm:pt>
    <dgm:pt modelId="{FD742B1B-70C3-480F-BD47-1D1FA7633A6F}" type="parTrans" cxnId="{271380AE-B45D-47A0-BEBE-BB74071C65A0}">
      <dgm:prSet/>
      <dgm:spPr/>
      <dgm:t>
        <a:bodyPr/>
        <a:lstStyle/>
        <a:p>
          <a:endParaRPr lang="en-GB"/>
        </a:p>
      </dgm:t>
    </dgm:pt>
    <dgm:pt modelId="{A4123E68-52BC-4138-80CA-C65FFFFD6D8E}" type="sibTrans" cxnId="{271380AE-B45D-47A0-BEBE-BB74071C65A0}">
      <dgm:prSet/>
      <dgm:spPr/>
      <dgm:t>
        <a:bodyPr/>
        <a:lstStyle/>
        <a:p>
          <a:endParaRPr lang="en-GB"/>
        </a:p>
      </dgm:t>
    </dgm:pt>
    <dgm:pt modelId="{64BCBB4F-CF9A-49F1-984C-5137CB3A2F7B}">
      <dgm:prSet phldrT="[Text]"/>
      <dgm:spPr/>
      <dgm:t>
        <a:bodyPr/>
        <a:lstStyle/>
        <a:p>
          <a:r>
            <a:rPr lang="en-GB" b="1" dirty="0"/>
            <a:t>Livestock species and categories</a:t>
          </a:r>
        </a:p>
      </dgm:t>
    </dgm:pt>
    <dgm:pt modelId="{0E45E822-F401-4D16-BB16-6910EE843394}" type="parTrans" cxnId="{307E4A14-9F29-438A-B135-BE7D4B14777A}">
      <dgm:prSet/>
      <dgm:spPr/>
      <dgm:t>
        <a:bodyPr/>
        <a:lstStyle/>
        <a:p>
          <a:endParaRPr lang="en-GB"/>
        </a:p>
      </dgm:t>
    </dgm:pt>
    <dgm:pt modelId="{4991BA89-29DE-4C6C-B51C-307139DCC865}" type="sibTrans" cxnId="{307E4A14-9F29-438A-B135-BE7D4B14777A}">
      <dgm:prSet/>
      <dgm:spPr/>
      <dgm:t>
        <a:bodyPr/>
        <a:lstStyle/>
        <a:p>
          <a:endParaRPr lang="en-GB"/>
        </a:p>
      </dgm:t>
    </dgm:pt>
    <dgm:pt modelId="{CD67B726-26A2-4C84-999D-D407BDC8DAF3}">
      <dgm:prSet phldrT="[Text]"/>
      <dgm:spPr/>
      <dgm:t>
        <a:bodyPr/>
        <a:lstStyle/>
        <a:p>
          <a:r>
            <a:rPr lang="en-GB" b="1" dirty="0"/>
            <a:t>Annual population</a:t>
          </a:r>
        </a:p>
      </dgm:t>
    </dgm:pt>
    <dgm:pt modelId="{E56B3B2F-5A67-46D3-8525-406EC50764D3}" type="parTrans" cxnId="{0FCCF262-3D2C-452B-9ACE-C7559B33D4D2}">
      <dgm:prSet/>
      <dgm:spPr/>
      <dgm:t>
        <a:bodyPr/>
        <a:lstStyle/>
        <a:p>
          <a:endParaRPr lang="en-GB"/>
        </a:p>
      </dgm:t>
    </dgm:pt>
    <dgm:pt modelId="{F74E3ED3-6281-4A57-A3C4-6D81ADB8B3BC}" type="sibTrans" cxnId="{0FCCF262-3D2C-452B-9ACE-C7559B33D4D2}">
      <dgm:prSet/>
      <dgm:spPr/>
      <dgm:t>
        <a:bodyPr/>
        <a:lstStyle/>
        <a:p>
          <a:endParaRPr lang="en-GB"/>
        </a:p>
      </dgm:t>
    </dgm:pt>
    <dgm:pt modelId="{848F07F6-ED68-4B2F-B991-A7FCE2CE7803}">
      <dgm:prSet phldrT="[Text]"/>
      <dgm:spPr/>
      <dgm:t>
        <a:bodyPr/>
        <a:lstStyle/>
        <a:p>
          <a:r>
            <a:rPr lang="en-GB" dirty="0"/>
            <a:t>Enhanced Characterization </a:t>
          </a:r>
        </a:p>
      </dgm:t>
    </dgm:pt>
    <dgm:pt modelId="{2D1D2CDF-D798-48E9-915E-A2E5101F8D21}" type="parTrans" cxnId="{BDEC1E7D-2B80-4D22-BA63-DDDF70177D92}">
      <dgm:prSet/>
      <dgm:spPr/>
      <dgm:t>
        <a:bodyPr/>
        <a:lstStyle/>
        <a:p>
          <a:endParaRPr lang="en-GB"/>
        </a:p>
      </dgm:t>
    </dgm:pt>
    <dgm:pt modelId="{9F220A69-8339-4C68-96B6-85AC0EA0D208}" type="sibTrans" cxnId="{BDEC1E7D-2B80-4D22-BA63-DDDF70177D92}">
      <dgm:prSet/>
      <dgm:spPr/>
      <dgm:t>
        <a:bodyPr/>
        <a:lstStyle/>
        <a:p>
          <a:endParaRPr lang="en-GB"/>
        </a:p>
      </dgm:t>
    </dgm:pt>
    <dgm:pt modelId="{C1925E5A-D7AC-4CEE-A5BD-9F26D5DF723E}">
      <dgm:prSet phldrT="[Text]"/>
      <dgm:spPr/>
      <dgm:t>
        <a:bodyPr/>
        <a:lstStyle/>
        <a:p>
          <a:r>
            <a:rPr lang="en-GB" b="1" dirty="0"/>
            <a:t>Definitions for livestock subcategories</a:t>
          </a:r>
        </a:p>
      </dgm:t>
    </dgm:pt>
    <dgm:pt modelId="{42DC727F-379F-4742-91F4-A2B21A035103}" type="parTrans" cxnId="{5AC84AD2-44BB-4EDA-8D3F-B934F53FE9EA}">
      <dgm:prSet/>
      <dgm:spPr/>
      <dgm:t>
        <a:bodyPr/>
        <a:lstStyle/>
        <a:p>
          <a:endParaRPr lang="en-GB"/>
        </a:p>
      </dgm:t>
    </dgm:pt>
    <dgm:pt modelId="{C30B426E-1727-45D7-8FDC-D2B161E80EBC}" type="sibTrans" cxnId="{5AC84AD2-44BB-4EDA-8D3F-B934F53FE9EA}">
      <dgm:prSet/>
      <dgm:spPr/>
      <dgm:t>
        <a:bodyPr/>
        <a:lstStyle/>
        <a:p>
          <a:endParaRPr lang="en-GB"/>
        </a:p>
      </dgm:t>
    </dgm:pt>
    <dgm:pt modelId="{215B5F70-282C-46A9-B415-9BADCEA409B0}">
      <dgm:prSet phldrT="[Text]"/>
      <dgm:spPr/>
      <dgm:t>
        <a:bodyPr/>
        <a:lstStyle/>
        <a:p>
          <a:r>
            <a:rPr lang="en-GB" b="1" dirty="0"/>
            <a:t>Dairy cows and milk production</a:t>
          </a:r>
        </a:p>
      </dgm:t>
    </dgm:pt>
    <dgm:pt modelId="{2C1C4D1F-BDA2-4A98-8359-6BDD81F9518A}" type="parTrans" cxnId="{900E0287-C7D6-4B8E-9B91-678A640CAAD8}">
      <dgm:prSet/>
      <dgm:spPr/>
      <dgm:t>
        <a:bodyPr/>
        <a:lstStyle/>
        <a:p>
          <a:endParaRPr lang="en-GB"/>
        </a:p>
      </dgm:t>
    </dgm:pt>
    <dgm:pt modelId="{C7C45FA8-568E-4F31-AB52-765746B72AED}" type="sibTrans" cxnId="{900E0287-C7D6-4B8E-9B91-678A640CAAD8}">
      <dgm:prSet/>
      <dgm:spPr/>
      <dgm:t>
        <a:bodyPr/>
        <a:lstStyle/>
        <a:p>
          <a:endParaRPr lang="en-GB"/>
        </a:p>
      </dgm:t>
    </dgm:pt>
    <dgm:pt modelId="{83A35C48-1096-4CE7-9575-176123B76A53}">
      <dgm:prSet/>
      <dgm:spPr/>
      <dgm:t>
        <a:bodyPr/>
        <a:lstStyle/>
        <a:p>
          <a:r>
            <a:rPr lang="en-GB" b="1" dirty="0"/>
            <a:t>Livestock population by subcategory </a:t>
          </a:r>
        </a:p>
      </dgm:t>
    </dgm:pt>
    <dgm:pt modelId="{04279F34-EED7-41C1-805D-8E841647E7B9}" type="parTrans" cxnId="{56DA310E-389A-4480-A5D5-30DBF99EDBA2}">
      <dgm:prSet/>
      <dgm:spPr/>
      <dgm:t>
        <a:bodyPr/>
        <a:lstStyle/>
        <a:p>
          <a:endParaRPr lang="en-GB"/>
        </a:p>
      </dgm:t>
    </dgm:pt>
    <dgm:pt modelId="{EEAFD6B5-5093-4956-946F-0B0BD9CC948B}" type="sibTrans" cxnId="{56DA310E-389A-4480-A5D5-30DBF99EDBA2}">
      <dgm:prSet/>
      <dgm:spPr/>
      <dgm:t>
        <a:bodyPr/>
        <a:lstStyle/>
        <a:p>
          <a:endParaRPr lang="en-GB"/>
        </a:p>
      </dgm:t>
    </dgm:pt>
    <dgm:pt modelId="{67349B9B-AF95-441C-AA25-BADA6BB2A68B}">
      <dgm:prSet/>
      <dgm:spPr/>
      <dgm:t>
        <a:bodyPr/>
        <a:lstStyle/>
        <a:p>
          <a:r>
            <a:rPr lang="en-GB" b="1" dirty="0"/>
            <a:t>Feed intake estimates</a:t>
          </a:r>
        </a:p>
      </dgm:t>
    </dgm:pt>
    <dgm:pt modelId="{88D9CE98-41EA-4293-8A6C-E7A0FAF6B2DC}" type="parTrans" cxnId="{72D60C10-4A12-409A-8F38-E365D1E13C3A}">
      <dgm:prSet/>
      <dgm:spPr/>
      <dgm:t>
        <a:bodyPr/>
        <a:lstStyle/>
        <a:p>
          <a:endParaRPr lang="en-GB"/>
        </a:p>
      </dgm:t>
    </dgm:pt>
    <dgm:pt modelId="{3E80EC82-BCD4-44F0-82B9-69B407624C02}" type="sibTrans" cxnId="{72D60C10-4A12-409A-8F38-E365D1E13C3A}">
      <dgm:prSet/>
      <dgm:spPr/>
      <dgm:t>
        <a:bodyPr/>
        <a:lstStyle/>
        <a:p>
          <a:endParaRPr lang="en-GB"/>
        </a:p>
      </dgm:t>
    </dgm:pt>
    <dgm:pt modelId="{A3573716-A9ED-4074-B37A-1F05CB29F639}">
      <dgm:prSet phldrT="[Text]"/>
      <dgm:spPr/>
      <dgm:t>
        <a:bodyPr/>
        <a:lstStyle/>
        <a:p>
          <a:r>
            <a:rPr lang="en-GB" b="1" dirty="0"/>
            <a:t>Used for Tier 1 methods</a:t>
          </a:r>
        </a:p>
      </dgm:t>
    </dgm:pt>
    <dgm:pt modelId="{026299BB-2800-4942-ADCF-C21BD2851C94}" type="parTrans" cxnId="{3418F1E8-451A-4362-858F-A6B347EEE915}">
      <dgm:prSet/>
      <dgm:spPr/>
      <dgm:t>
        <a:bodyPr/>
        <a:lstStyle/>
        <a:p>
          <a:endParaRPr lang="en-GB"/>
        </a:p>
      </dgm:t>
    </dgm:pt>
    <dgm:pt modelId="{B1EF0A04-FD0B-4F0B-81CD-8C4CD8AA3E99}" type="sibTrans" cxnId="{3418F1E8-451A-4362-858F-A6B347EEE915}">
      <dgm:prSet/>
      <dgm:spPr/>
      <dgm:t>
        <a:bodyPr/>
        <a:lstStyle/>
        <a:p>
          <a:endParaRPr lang="en-GB"/>
        </a:p>
      </dgm:t>
    </dgm:pt>
    <dgm:pt modelId="{B26E5979-7CE6-4C1B-B4F7-A1CDDD7E8420}">
      <dgm:prSet phldrT="[Text]"/>
      <dgm:spPr/>
      <dgm:t>
        <a:bodyPr/>
        <a:lstStyle/>
        <a:p>
          <a:r>
            <a:rPr lang="en-GB" b="1" dirty="0"/>
            <a:t>Used for Tier 2/3 methods</a:t>
          </a:r>
        </a:p>
      </dgm:t>
    </dgm:pt>
    <dgm:pt modelId="{FEABA11D-AD32-4EFC-B4F8-D76F78AE57DB}" type="parTrans" cxnId="{2196CC88-F16A-4ABA-A1E9-53E8D227317D}">
      <dgm:prSet/>
      <dgm:spPr/>
      <dgm:t>
        <a:bodyPr/>
        <a:lstStyle/>
        <a:p>
          <a:endParaRPr lang="en-GB"/>
        </a:p>
      </dgm:t>
    </dgm:pt>
    <dgm:pt modelId="{E66299A2-5E24-4E60-89A5-48491E14C5D4}" type="sibTrans" cxnId="{2196CC88-F16A-4ABA-A1E9-53E8D227317D}">
      <dgm:prSet/>
      <dgm:spPr/>
      <dgm:t>
        <a:bodyPr/>
        <a:lstStyle/>
        <a:p>
          <a:endParaRPr lang="en-GB"/>
        </a:p>
      </dgm:t>
    </dgm:pt>
    <dgm:pt modelId="{54B3C45C-D5F3-4FFB-97D7-C41F6A2A0A67}" type="pres">
      <dgm:prSet presAssocID="{FCB7235A-8B0B-4725-AECF-60B9F96F338E}" presName="Name0" presStyleCnt="0">
        <dgm:presLayoutVars>
          <dgm:dir/>
          <dgm:animLvl val="lvl"/>
          <dgm:resizeHandles/>
        </dgm:presLayoutVars>
      </dgm:prSet>
      <dgm:spPr/>
    </dgm:pt>
    <dgm:pt modelId="{A11E71F4-E9BC-4DDB-B452-061DBD003B5E}" type="pres">
      <dgm:prSet presAssocID="{17F94AE2-691F-45F7-B9E3-C293EB0612C8}" presName="linNode" presStyleCnt="0"/>
      <dgm:spPr/>
    </dgm:pt>
    <dgm:pt modelId="{30E0A0F3-CCD0-4AA3-B05C-5A4AFFD46B53}" type="pres">
      <dgm:prSet presAssocID="{17F94AE2-691F-45F7-B9E3-C293EB0612C8}" presName="parentShp" presStyleLbl="node1" presStyleIdx="0" presStyleCnt="2">
        <dgm:presLayoutVars>
          <dgm:bulletEnabled val="1"/>
        </dgm:presLayoutVars>
      </dgm:prSet>
      <dgm:spPr/>
    </dgm:pt>
    <dgm:pt modelId="{6655983F-4D6C-4383-8F3F-CA3C7C1E09EE}" type="pres">
      <dgm:prSet presAssocID="{17F94AE2-691F-45F7-B9E3-C293EB0612C8}" presName="childShp" presStyleLbl="bgAccFollowNode1" presStyleIdx="0" presStyleCnt="2">
        <dgm:presLayoutVars>
          <dgm:bulletEnabled val="1"/>
        </dgm:presLayoutVars>
      </dgm:prSet>
      <dgm:spPr/>
    </dgm:pt>
    <dgm:pt modelId="{77C1047B-D624-44EB-8485-4094182DF864}" type="pres">
      <dgm:prSet presAssocID="{A4123E68-52BC-4138-80CA-C65FFFFD6D8E}" presName="spacing" presStyleCnt="0"/>
      <dgm:spPr/>
    </dgm:pt>
    <dgm:pt modelId="{0EE5887D-02D5-41C2-9BF1-317E98C58B2A}" type="pres">
      <dgm:prSet presAssocID="{848F07F6-ED68-4B2F-B991-A7FCE2CE7803}" presName="linNode" presStyleCnt="0"/>
      <dgm:spPr/>
    </dgm:pt>
    <dgm:pt modelId="{07843DA0-6B81-4EBE-B2CD-1BF4D7D642FB}" type="pres">
      <dgm:prSet presAssocID="{848F07F6-ED68-4B2F-B991-A7FCE2CE7803}" presName="parentShp" presStyleLbl="node1" presStyleIdx="1" presStyleCnt="2">
        <dgm:presLayoutVars>
          <dgm:bulletEnabled val="1"/>
        </dgm:presLayoutVars>
      </dgm:prSet>
      <dgm:spPr/>
    </dgm:pt>
    <dgm:pt modelId="{A5E7D209-C7E1-4CA5-9398-C9E73AC44F16}" type="pres">
      <dgm:prSet presAssocID="{848F07F6-ED68-4B2F-B991-A7FCE2CE7803}" presName="childShp" presStyleLbl="bgAccFollowNode1" presStyleIdx="1" presStyleCnt="2">
        <dgm:presLayoutVars>
          <dgm:bulletEnabled val="1"/>
        </dgm:presLayoutVars>
      </dgm:prSet>
      <dgm:spPr/>
    </dgm:pt>
  </dgm:ptLst>
  <dgm:cxnLst>
    <dgm:cxn modelId="{72065E00-55DC-4319-AF74-FCDF4CB20EEA}" type="presOf" srcId="{C1925E5A-D7AC-4CEE-A5BD-9F26D5DF723E}" destId="{A5E7D209-C7E1-4CA5-9398-C9E73AC44F16}" srcOrd="0" destOrd="1" presId="urn:microsoft.com/office/officeart/2005/8/layout/vList6"/>
    <dgm:cxn modelId="{56DA310E-389A-4480-A5D5-30DBF99EDBA2}" srcId="{848F07F6-ED68-4B2F-B991-A7FCE2CE7803}" destId="{83A35C48-1096-4CE7-9575-176123B76A53}" srcOrd="2" destOrd="0" parTransId="{04279F34-EED7-41C1-805D-8E841647E7B9}" sibTransId="{EEAFD6B5-5093-4956-946F-0B0BD9CC948B}"/>
    <dgm:cxn modelId="{72D60C10-4A12-409A-8F38-E365D1E13C3A}" srcId="{848F07F6-ED68-4B2F-B991-A7FCE2CE7803}" destId="{67349B9B-AF95-441C-AA25-BADA6BB2A68B}" srcOrd="3" destOrd="0" parTransId="{88D9CE98-41EA-4293-8A6C-E7A0FAF6B2DC}" sibTransId="{3E80EC82-BCD4-44F0-82B9-69B407624C02}"/>
    <dgm:cxn modelId="{307E4A14-9F29-438A-B135-BE7D4B14777A}" srcId="{17F94AE2-691F-45F7-B9E3-C293EB0612C8}" destId="{64BCBB4F-CF9A-49F1-984C-5137CB3A2F7B}" srcOrd="1" destOrd="0" parTransId="{0E45E822-F401-4D16-BB16-6910EE843394}" sibTransId="{4991BA89-29DE-4C6C-B51C-307139DCC865}"/>
    <dgm:cxn modelId="{41FC7D2A-6EB4-4D28-965C-2B2258565B92}" type="presOf" srcId="{B26E5979-7CE6-4C1B-B4F7-A1CDDD7E8420}" destId="{A5E7D209-C7E1-4CA5-9398-C9E73AC44F16}" srcOrd="0" destOrd="0" presId="urn:microsoft.com/office/officeart/2005/8/layout/vList6"/>
    <dgm:cxn modelId="{0FCCF262-3D2C-452B-9ACE-C7559B33D4D2}" srcId="{17F94AE2-691F-45F7-B9E3-C293EB0612C8}" destId="{CD67B726-26A2-4C84-999D-D407BDC8DAF3}" srcOrd="2" destOrd="0" parTransId="{E56B3B2F-5A67-46D3-8525-406EC50764D3}" sibTransId="{F74E3ED3-6281-4A57-A3C4-6D81ADB8B3BC}"/>
    <dgm:cxn modelId="{D1840646-E221-470A-8D56-11BACBA9A0D4}" type="presOf" srcId="{215B5F70-282C-46A9-B415-9BADCEA409B0}" destId="{6655983F-4D6C-4383-8F3F-CA3C7C1E09EE}" srcOrd="0" destOrd="3" presId="urn:microsoft.com/office/officeart/2005/8/layout/vList6"/>
    <dgm:cxn modelId="{F6B4087C-A1C5-4877-91F9-64BA1294FFEF}" type="presOf" srcId="{CD67B726-26A2-4C84-999D-D407BDC8DAF3}" destId="{6655983F-4D6C-4383-8F3F-CA3C7C1E09EE}" srcOrd="0" destOrd="2" presId="urn:microsoft.com/office/officeart/2005/8/layout/vList6"/>
    <dgm:cxn modelId="{BDEC1E7D-2B80-4D22-BA63-DDDF70177D92}" srcId="{FCB7235A-8B0B-4725-AECF-60B9F96F338E}" destId="{848F07F6-ED68-4B2F-B991-A7FCE2CE7803}" srcOrd="1" destOrd="0" parTransId="{2D1D2CDF-D798-48E9-915E-A2E5101F8D21}" sibTransId="{9F220A69-8339-4C68-96B6-85AC0EA0D208}"/>
    <dgm:cxn modelId="{900E0287-C7D6-4B8E-9B91-678A640CAAD8}" srcId="{17F94AE2-691F-45F7-B9E3-C293EB0612C8}" destId="{215B5F70-282C-46A9-B415-9BADCEA409B0}" srcOrd="3" destOrd="0" parTransId="{2C1C4D1F-BDA2-4A98-8359-6BDD81F9518A}" sibTransId="{C7C45FA8-568E-4F31-AB52-765746B72AED}"/>
    <dgm:cxn modelId="{2196CC88-F16A-4ABA-A1E9-53E8D227317D}" srcId="{848F07F6-ED68-4B2F-B991-A7FCE2CE7803}" destId="{B26E5979-7CE6-4C1B-B4F7-A1CDDD7E8420}" srcOrd="0" destOrd="0" parTransId="{FEABA11D-AD32-4EFC-B4F8-D76F78AE57DB}" sibTransId="{E66299A2-5E24-4E60-89A5-48491E14C5D4}"/>
    <dgm:cxn modelId="{135C6196-6FFB-4FBD-9033-EDEA8A312770}" type="presOf" srcId="{67349B9B-AF95-441C-AA25-BADA6BB2A68B}" destId="{A5E7D209-C7E1-4CA5-9398-C9E73AC44F16}" srcOrd="0" destOrd="3" presId="urn:microsoft.com/office/officeart/2005/8/layout/vList6"/>
    <dgm:cxn modelId="{282590A2-B231-4141-A013-800E260B383F}" type="presOf" srcId="{848F07F6-ED68-4B2F-B991-A7FCE2CE7803}" destId="{07843DA0-6B81-4EBE-B2CD-1BF4D7D642FB}" srcOrd="0" destOrd="0" presId="urn:microsoft.com/office/officeart/2005/8/layout/vList6"/>
    <dgm:cxn modelId="{271380AE-B45D-47A0-BEBE-BB74071C65A0}" srcId="{FCB7235A-8B0B-4725-AECF-60B9F96F338E}" destId="{17F94AE2-691F-45F7-B9E3-C293EB0612C8}" srcOrd="0" destOrd="0" parTransId="{FD742B1B-70C3-480F-BD47-1D1FA7633A6F}" sibTransId="{A4123E68-52BC-4138-80CA-C65FFFFD6D8E}"/>
    <dgm:cxn modelId="{075E6DC9-7E59-4E0A-8ADE-1D08581D7C44}" type="presOf" srcId="{FCB7235A-8B0B-4725-AECF-60B9F96F338E}" destId="{54B3C45C-D5F3-4FFB-97D7-C41F6A2A0A67}" srcOrd="0" destOrd="0" presId="urn:microsoft.com/office/officeart/2005/8/layout/vList6"/>
    <dgm:cxn modelId="{883A21D1-F3D6-4208-9CB2-2FE37863D17E}" type="presOf" srcId="{64BCBB4F-CF9A-49F1-984C-5137CB3A2F7B}" destId="{6655983F-4D6C-4383-8F3F-CA3C7C1E09EE}" srcOrd="0" destOrd="1" presId="urn:microsoft.com/office/officeart/2005/8/layout/vList6"/>
    <dgm:cxn modelId="{5AC84AD2-44BB-4EDA-8D3F-B934F53FE9EA}" srcId="{848F07F6-ED68-4B2F-B991-A7FCE2CE7803}" destId="{C1925E5A-D7AC-4CEE-A5BD-9F26D5DF723E}" srcOrd="1" destOrd="0" parTransId="{42DC727F-379F-4742-91F4-A2B21A035103}" sibTransId="{C30B426E-1727-45D7-8FDC-D2B161E80EBC}"/>
    <dgm:cxn modelId="{50D194E7-0E58-41BF-983B-D0DCE4B4C4B9}" type="presOf" srcId="{17F94AE2-691F-45F7-B9E3-C293EB0612C8}" destId="{30E0A0F3-CCD0-4AA3-B05C-5A4AFFD46B53}" srcOrd="0" destOrd="0" presId="urn:microsoft.com/office/officeart/2005/8/layout/vList6"/>
    <dgm:cxn modelId="{3418F1E8-451A-4362-858F-A6B347EEE915}" srcId="{17F94AE2-691F-45F7-B9E3-C293EB0612C8}" destId="{A3573716-A9ED-4074-B37A-1F05CB29F639}" srcOrd="0" destOrd="0" parTransId="{026299BB-2800-4942-ADCF-C21BD2851C94}" sibTransId="{B1EF0A04-FD0B-4F0B-81CD-8C4CD8AA3E99}"/>
    <dgm:cxn modelId="{E4C31FF4-2255-4D93-9427-551E08DCB2AB}" type="presOf" srcId="{A3573716-A9ED-4074-B37A-1F05CB29F639}" destId="{6655983F-4D6C-4383-8F3F-CA3C7C1E09EE}" srcOrd="0" destOrd="0" presId="urn:microsoft.com/office/officeart/2005/8/layout/vList6"/>
    <dgm:cxn modelId="{481573F6-F350-4A03-AF8F-F2E073EA3D88}" type="presOf" srcId="{83A35C48-1096-4CE7-9575-176123B76A53}" destId="{A5E7D209-C7E1-4CA5-9398-C9E73AC44F16}" srcOrd="0" destOrd="2" presId="urn:microsoft.com/office/officeart/2005/8/layout/vList6"/>
    <dgm:cxn modelId="{1B08BC09-E8A0-4891-B237-3FDC241CB4B7}" type="presParOf" srcId="{54B3C45C-D5F3-4FFB-97D7-C41F6A2A0A67}" destId="{A11E71F4-E9BC-4DDB-B452-061DBD003B5E}" srcOrd="0" destOrd="0" presId="urn:microsoft.com/office/officeart/2005/8/layout/vList6"/>
    <dgm:cxn modelId="{B1E819B8-1D13-4D23-9FA7-D02EE76961FF}" type="presParOf" srcId="{A11E71F4-E9BC-4DDB-B452-061DBD003B5E}" destId="{30E0A0F3-CCD0-4AA3-B05C-5A4AFFD46B53}" srcOrd="0" destOrd="0" presId="urn:microsoft.com/office/officeart/2005/8/layout/vList6"/>
    <dgm:cxn modelId="{9AD3BB3A-4C74-4FE1-B8F6-D0DC3CFC2E38}" type="presParOf" srcId="{A11E71F4-E9BC-4DDB-B452-061DBD003B5E}" destId="{6655983F-4D6C-4383-8F3F-CA3C7C1E09EE}" srcOrd="1" destOrd="0" presId="urn:microsoft.com/office/officeart/2005/8/layout/vList6"/>
    <dgm:cxn modelId="{C01DD177-F584-4CBA-9CB2-FC091ED2C16B}" type="presParOf" srcId="{54B3C45C-D5F3-4FFB-97D7-C41F6A2A0A67}" destId="{77C1047B-D624-44EB-8485-4094182DF864}" srcOrd="1" destOrd="0" presId="urn:microsoft.com/office/officeart/2005/8/layout/vList6"/>
    <dgm:cxn modelId="{430F4DAD-3E07-4DFD-913B-F06570791545}" type="presParOf" srcId="{54B3C45C-D5F3-4FFB-97D7-C41F6A2A0A67}" destId="{0EE5887D-02D5-41C2-9BF1-317E98C58B2A}" srcOrd="2" destOrd="0" presId="urn:microsoft.com/office/officeart/2005/8/layout/vList6"/>
    <dgm:cxn modelId="{776C593D-6656-418F-85B8-99DC628E507B}" type="presParOf" srcId="{0EE5887D-02D5-41C2-9BF1-317E98C58B2A}" destId="{07843DA0-6B81-4EBE-B2CD-1BF4D7D642FB}" srcOrd="0" destOrd="0" presId="urn:microsoft.com/office/officeart/2005/8/layout/vList6"/>
    <dgm:cxn modelId="{40D0027C-1331-49A9-97C7-2C7138214762}" type="presParOf" srcId="{0EE5887D-02D5-41C2-9BF1-317E98C58B2A}" destId="{A5E7D209-C7E1-4CA5-9398-C9E73AC44F1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1FAF0B-0499-474E-AE33-3607D398C8B6}" type="doc">
      <dgm:prSet loTypeId="urn:microsoft.com/office/officeart/2005/8/layout/hProcess9" loCatId="process" qsTypeId="urn:microsoft.com/office/officeart/2005/8/quickstyle/simple1" qsCatId="simple" csTypeId="urn:microsoft.com/office/officeart/2005/8/colors/colorful1" csCatId="colorful" phldr="1"/>
      <dgm:spPr/>
    </dgm:pt>
    <dgm:pt modelId="{434036B0-9211-4C26-8000-5BFF2077EC39}">
      <dgm:prSet phldrT="[Text]" custT="1"/>
      <dgm:spPr/>
      <dgm:t>
        <a:bodyPr/>
        <a:lstStyle/>
        <a:p>
          <a:pPr algn="l"/>
          <a:r>
            <a:rPr lang="en-GB" sz="1400" b="1" dirty="0"/>
            <a:t>Tier 1.</a:t>
          </a:r>
        </a:p>
        <a:p>
          <a:pPr algn="l"/>
          <a:r>
            <a:rPr lang="en-GB" sz="1400" dirty="0"/>
            <a:t>-Enteric fermentation is not a key source category </a:t>
          </a:r>
        </a:p>
        <a:p>
          <a:pPr algn="l"/>
          <a:r>
            <a:rPr lang="en-GB" sz="1400" dirty="0"/>
            <a:t>-Enhanced characterization data not available.</a:t>
          </a:r>
        </a:p>
        <a:p>
          <a:pPr algn="l"/>
          <a:r>
            <a:rPr lang="en-GB" sz="1400" dirty="0"/>
            <a:t>-Approximate enteric emissions are derived by extrapolation from main livestock categories</a:t>
          </a:r>
        </a:p>
        <a:p>
          <a:pPr algn="l"/>
          <a:endParaRPr lang="en-GB" sz="1400" dirty="0"/>
        </a:p>
      </dgm:t>
    </dgm:pt>
    <dgm:pt modelId="{BD41DC0B-42DB-4CD9-BDAF-3C1350323A76}" type="parTrans" cxnId="{F30EE78D-28A3-45B5-B7D9-58DCF4506475}">
      <dgm:prSet/>
      <dgm:spPr/>
      <dgm:t>
        <a:bodyPr/>
        <a:lstStyle/>
        <a:p>
          <a:endParaRPr lang="en-GB"/>
        </a:p>
      </dgm:t>
    </dgm:pt>
    <dgm:pt modelId="{4B6A8062-BF85-455A-90BC-488236A98EB1}" type="sibTrans" cxnId="{F30EE78D-28A3-45B5-B7D9-58DCF4506475}">
      <dgm:prSet/>
      <dgm:spPr/>
      <dgm:t>
        <a:bodyPr/>
        <a:lstStyle/>
        <a:p>
          <a:endParaRPr lang="en-GB"/>
        </a:p>
      </dgm:t>
    </dgm:pt>
    <dgm:pt modelId="{FC28CE9C-404E-4EBF-A663-A3F20F0F372D}">
      <dgm:prSet phldrT="[Text]" custT="1"/>
      <dgm:spPr/>
      <dgm:t>
        <a:bodyPr/>
        <a:lstStyle/>
        <a:p>
          <a:pPr algn="l"/>
          <a:endParaRPr lang="en-GB" sz="1400" b="1" dirty="0"/>
        </a:p>
        <a:p>
          <a:pPr algn="l"/>
          <a:r>
            <a:rPr lang="en-GB" sz="1400" b="1" dirty="0"/>
            <a:t>Tier 2</a:t>
          </a:r>
        </a:p>
        <a:p>
          <a:pPr algn="l"/>
          <a:r>
            <a:rPr lang="en-GB" sz="1400" dirty="0"/>
            <a:t>-Uses country-specific data on gross energy intake and methane conversion factors for specific livestock categories. </a:t>
          </a:r>
        </a:p>
        <a:p>
          <a:pPr algn="l"/>
          <a:r>
            <a:rPr lang="en-GB" sz="1400" dirty="0"/>
            <a:t>-Should be used if enteric fermentation is a key source category for the animal category that represents a large portion of the country’s total emissions.</a:t>
          </a:r>
        </a:p>
      </dgm:t>
    </dgm:pt>
    <dgm:pt modelId="{7BC6C1E0-B2BC-4AA7-BEB3-35970CD5920F}" type="parTrans" cxnId="{203F2A40-E402-4336-877E-EDE480F11F2F}">
      <dgm:prSet/>
      <dgm:spPr/>
      <dgm:t>
        <a:bodyPr/>
        <a:lstStyle/>
        <a:p>
          <a:endParaRPr lang="en-GB"/>
        </a:p>
      </dgm:t>
    </dgm:pt>
    <dgm:pt modelId="{2BB6A657-9AF8-4FF8-B920-747B372F0284}" type="sibTrans" cxnId="{203F2A40-E402-4336-877E-EDE480F11F2F}">
      <dgm:prSet/>
      <dgm:spPr/>
      <dgm:t>
        <a:bodyPr/>
        <a:lstStyle/>
        <a:p>
          <a:endParaRPr lang="en-GB"/>
        </a:p>
      </dgm:t>
    </dgm:pt>
    <dgm:pt modelId="{9BF73C6C-3D86-4FEF-B800-BE285B888B31}">
      <dgm:prSet phldrT="[Text]" custT="1"/>
      <dgm:spPr/>
      <dgm:t>
        <a:bodyPr/>
        <a:lstStyle/>
        <a:p>
          <a:pPr algn="l"/>
          <a:r>
            <a:rPr lang="en-GB" sz="1400" b="1" dirty="0">
              <a:solidFill>
                <a:schemeClr val="bg1"/>
              </a:solidFill>
            </a:rPr>
            <a:t>Tier 3</a:t>
          </a:r>
        </a:p>
        <a:p>
          <a:pPr algn="l"/>
          <a:r>
            <a:rPr lang="en-GB" sz="1400" dirty="0">
              <a:solidFill>
                <a:schemeClr val="bg1"/>
              </a:solidFill>
            </a:rPr>
            <a:t>-Sophisticated models that consider diet composition in detail, concentration of products rising from ruminant fermentation, seasonal variation in animal population or feed quality and availability, and possible mitigation strategies.</a:t>
          </a:r>
        </a:p>
      </dgm:t>
    </dgm:pt>
    <dgm:pt modelId="{C69EB51E-C2C9-4DBF-8754-4165F7EE427D}" type="parTrans" cxnId="{394E9D5C-486A-416D-8B35-F67D14BC3315}">
      <dgm:prSet/>
      <dgm:spPr/>
      <dgm:t>
        <a:bodyPr/>
        <a:lstStyle/>
        <a:p>
          <a:endParaRPr lang="en-GB"/>
        </a:p>
      </dgm:t>
    </dgm:pt>
    <dgm:pt modelId="{B18AFCCC-9CD5-40FD-9680-E492C94E28FD}" type="sibTrans" cxnId="{394E9D5C-486A-416D-8B35-F67D14BC3315}">
      <dgm:prSet/>
      <dgm:spPr/>
      <dgm:t>
        <a:bodyPr/>
        <a:lstStyle/>
        <a:p>
          <a:endParaRPr lang="en-GB"/>
        </a:p>
      </dgm:t>
    </dgm:pt>
    <dgm:pt modelId="{CBD009E1-BC00-4AFA-A77D-B2A2BB7AC74B}" type="pres">
      <dgm:prSet presAssocID="{601FAF0B-0499-474E-AE33-3607D398C8B6}" presName="CompostProcess" presStyleCnt="0">
        <dgm:presLayoutVars>
          <dgm:dir/>
          <dgm:resizeHandles val="exact"/>
        </dgm:presLayoutVars>
      </dgm:prSet>
      <dgm:spPr/>
    </dgm:pt>
    <dgm:pt modelId="{60C4FB73-77FD-4C95-896A-7059E4841F21}" type="pres">
      <dgm:prSet presAssocID="{601FAF0B-0499-474E-AE33-3607D398C8B6}" presName="arrow" presStyleLbl="bgShp" presStyleIdx="0" presStyleCnt="1" custLinFactNeighborY="0"/>
      <dgm:spPr/>
    </dgm:pt>
    <dgm:pt modelId="{D063E737-5A41-4971-8EE0-5C22D490C316}" type="pres">
      <dgm:prSet presAssocID="{601FAF0B-0499-474E-AE33-3607D398C8B6}" presName="linearProcess" presStyleCnt="0"/>
      <dgm:spPr/>
    </dgm:pt>
    <dgm:pt modelId="{4BA2D447-77D4-4C37-9D7B-FB4B774B675A}" type="pres">
      <dgm:prSet presAssocID="{434036B0-9211-4C26-8000-5BFF2077EC39}" presName="textNode" presStyleLbl="node1" presStyleIdx="0" presStyleCnt="3" custScaleY="109617">
        <dgm:presLayoutVars>
          <dgm:bulletEnabled val="1"/>
        </dgm:presLayoutVars>
      </dgm:prSet>
      <dgm:spPr/>
    </dgm:pt>
    <dgm:pt modelId="{F1A4F889-FB13-448A-89BE-DD5FA3EB1982}" type="pres">
      <dgm:prSet presAssocID="{4B6A8062-BF85-455A-90BC-488236A98EB1}" presName="sibTrans" presStyleCnt="0"/>
      <dgm:spPr/>
    </dgm:pt>
    <dgm:pt modelId="{0AF4B436-F9B8-4FAD-A403-0D2D65031104}" type="pres">
      <dgm:prSet presAssocID="{FC28CE9C-404E-4EBF-A663-A3F20F0F372D}" presName="textNode" presStyleLbl="node1" presStyleIdx="1" presStyleCnt="3" custScaleX="97840" custScaleY="114564">
        <dgm:presLayoutVars>
          <dgm:bulletEnabled val="1"/>
        </dgm:presLayoutVars>
      </dgm:prSet>
      <dgm:spPr/>
    </dgm:pt>
    <dgm:pt modelId="{BDD79E41-79A4-410D-BD6B-80510A9ED796}" type="pres">
      <dgm:prSet presAssocID="{2BB6A657-9AF8-4FF8-B920-747B372F0284}" presName="sibTrans" presStyleCnt="0"/>
      <dgm:spPr/>
    </dgm:pt>
    <dgm:pt modelId="{ABCDD0E1-72B2-4363-92C9-23E5CB5A7C04}" type="pres">
      <dgm:prSet presAssocID="{9BF73C6C-3D86-4FEF-B800-BE285B888B31}" presName="textNode" presStyleLbl="node1" presStyleIdx="2" presStyleCnt="3" custScaleY="107143">
        <dgm:presLayoutVars>
          <dgm:bulletEnabled val="1"/>
        </dgm:presLayoutVars>
      </dgm:prSet>
      <dgm:spPr/>
    </dgm:pt>
  </dgm:ptLst>
  <dgm:cxnLst>
    <dgm:cxn modelId="{A8855F28-8CEE-4E5C-BD1E-25C32531BCD4}" type="presOf" srcId="{9BF73C6C-3D86-4FEF-B800-BE285B888B31}" destId="{ABCDD0E1-72B2-4363-92C9-23E5CB5A7C04}" srcOrd="0" destOrd="0" presId="urn:microsoft.com/office/officeart/2005/8/layout/hProcess9"/>
    <dgm:cxn modelId="{203F2A40-E402-4336-877E-EDE480F11F2F}" srcId="{601FAF0B-0499-474E-AE33-3607D398C8B6}" destId="{FC28CE9C-404E-4EBF-A663-A3F20F0F372D}" srcOrd="1" destOrd="0" parTransId="{7BC6C1E0-B2BC-4AA7-BEB3-35970CD5920F}" sibTransId="{2BB6A657-9AF8-4FF8-B920-747B372F0284}"/>
    <dgm:cxn modelId="{394E9D5C-486A-416D-8B35-F67D14BC3315}" srcId="{601FAF0B-0499-474E-AE33-3607D398C8B6}" destId="{9BF73C6C-3D86-4FEF-B800-BE285B888B31}" srcOrd="2" destOrd="0" parTransId="{C69EB51E-C2C9-4DBF-8754-4165F7EE427D}" sibTransId="{B18AFCCC-9CD5-40FD-9680-E492C94E28FD}"/>
    <dgm:cxn modelId="{F0E62342-3BB0-4BEE-A7DB-79EC50F4F41D}" type="presOf" srcId="{601FAF0B-0499-474E-AE33-3607D398C8B6}" destId="{CBD009E1-BC00-4AFA-A77D-B2A2BB7AC74B}" srcOrd="0" destOrd="0" presId="urn:microsoft.com/office/officeart/2005/8/layout/hProcess9"/>
    <dgm:cxn modelId="{AF84E07D-991A-489A-AED2-562E017A724A}" type="presOf" srcId="{FC28CE9C-404E-4EBF-A663-A3F20F0F372D}" destId="{0AF4B436-F9B8-4FAD-A403-0D2D65031104}" srcOrd="0" destOrd="0" presId="urn:microsoft.com/office/officeart/2005/8/layout/hProcess9"/>
    <dgm:cxn modelId="{F30EE78D-28A3-45B5-B7D9-58DCF4506475}" srcId="{601FAF0B-0499-474E-AE33-3607D398C8B6}" destId="{434036B0-9211-4C26-8000-5BFF2077EC39}" srcOrd="0" destOrd="0" parTransId="{BD41DC0B-42DB-4CD9-BDAF-3C1350323A76}" sibTransId="{4B6A8062-BF85-455A-90BC-488236A98EB1}"/>
    <dgm:cxn modelId="{75CAD3B5-365A-4398-B371-122B696E8311}" type="presOf" srcId="{434036B0-9211-4C26-8000-5BFF2077EC39}" destId="{4BA2D447-77D4-4C37-9D7B-FB4B774B675A}" srcOrd="0" destOrd="0" presId="urn:microsoft.com/office/officeart/2005/8/layout/hProcess9"/>
    <dgm:cxn modelId="{110927B3-C2CA-42CC-84BB-EE5DEB1F508A}" type="presParOf" srcId="{CBD009E1-BC00-4AFA-A77D-B2A2BB7AC74B}" destId="{60C4FB73-77FD-4C95-896A-7059E4841F21}" srcOrd="0" destOrd="0" presId="urn:microsoft.com/office/officeart/2005/8/layout/hProcess9"/>
    <dgm:cxn modelId="{C354DB99-993D-4401-935B-268C963D8C6D}" type="presParOf" srcId="{CBD009E1-BC00-4AFA-A77D-B2A2BB7AC74B}" destId="{D063E737-5A41-4971-8EE0-5C22D490C316}" srcOrd="1" destOrd="0" presId="urn:microsoft.com/office/officeart/2005/8/layout/hProcess9"/>
    <dgm:cxn modelId="{9DE497DF-4041-4B1A-85A3-C93E92926AF8}" type="presParOf" srcId="{D063E737-5A41-4971-8EE0-5C22D490C316}" destId="{4BA2D447-77D4-4C37-9D7B-FB4B774B675A}" srcOrd="0" destOrd="0" presId="urn:microsoft.com/office/officeart/2005/8/layout/hProcess9"/>
    <dgm:cxn modelId="{4A8FF298-A26C-4F01-BF63-119AF6115470}" type="presParOf" srcId="{D063E737-5A41-4971-8EE0-5C22D490C316}" destId="{F1A4F889-FB13-448A-89BE-DD5FA3EB1982}" srcOrd="1" destOrd="0" presId="urn:microsoft.com/office/officeart/2005/8/layout/hProcess9"/>
    <dgm:cxn modelId="{0422D9F8-6ADA-455B-A703-7530CB8DFA64}" type="presParOf" srcId="{D063E737-5A41-4971-8EE0-5C22D490C316}" destId="{0AF4B436-F9B8-4FAD-A403-0D2D65031104}" srcOrd="2" destOrd="0" presId="urn:microsoft.com/office/officeart/2005/8/layout/hProcess9"/>
    <dgm:cxn modelId="{2359503D-FA56-4475-89EA-BE118D21A837}" type="presParOf" srcId="{D063E737-5A41-4971-8EE0-5C22D490C316}" destId="{BDD79E41-79A4-410D-BD6B-80510A9ED796}" srcOrd="3" destOrd="0" presId="urn:microsoft.com/office/officeart/2005/8/layout/hProcess9"/>
    <dgm:cxn modelId="{D258D65B-BCE4-4DBD-BDD4-9B000330B377}" type="presParOf" srcId="{D063E737-5A41-4971-8EE0-5C22D490C316}" destId="{ABCDD0E1-72B2-4363-92C9-23E5CB5A7C0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562788-9E26-4A6F-9F70-B776474A36AA}" type="doc">
      <dgm:prSet loTypeId="urn:microsoft.com/office/officeart/2005/8/layout/hProcess10" loCatId="process" qsTypeId="urn:microsoft.com/office/officeart/2005/8/quickstyle/3d3" qsCatId="3D" csTypeId="urn:microsoft.com/office/officeart/2005/8/colors/colorful1" csCatId="colorful" phldr="1"/>
      <dgm:spPr/>
      <dgm:t>
        <a:bodyPr/>
        <a:lstStyle/>
        <a:p>
          <a:endParaRPr lang="en-GB"/>
        </a:p>
      </dgm:t>
    </dgm:pt>
    <dgm:pt modelId="{9BF07027-6648-4084-958C-7C1378B11BC0}">
      <dgm:prSet phldrT="[Text]"/>
      <dgm:spPr/>
      <dgm:t>
        <a:bodyPr/>
        <a:lstStyle/>
        <a:p>
          <a:r>
            <a:rPr lang="en-GB" b="1" dirty="0">
              <a:latin typeface="Arial Narrow" pitchFamily="34" charset="0"/>
            </a:rPr>
            <a:t>Step 1: </a:t>
          </a:r>
          <a:r>
            <a:rPr lang="en-GB" dirty="0">
              <a:latin typeface="Arial Narrow" pitchFamily="34" charset="0"/>
            </a:rPr>
            <a:t>Divide the livestock population into subgroups and characterize each subgroup preferably using annual averages   (production cycles and seasonal influences on population numbers.</a:t>
          </a:r>
        </a:p>
      </dgm:t>
    </dgm:pt>
    <dgm:pt modelId="{C12F4E02-E593-4207-9327-2061C8E52803}" type="parTrans" cxnId="{CB37CE8E-3DEA-41AB-87BD-5FC0192B4C58}">
      <dgm:prSet/>
      <dgm:spPr/>
      <dgm:t>
        <a:bodyPr/>
        <a:lstStyle/>
        <a:p>
          <a:endParaRPr lang="en-GB"/>
        </a:p>
      </dgm:t>
    </dgm:pt>
    <dgm:pt modelId="{922FE0D1-1F6C-4292-A5A2-E8817C8D8F81}" type="sibTrans" cxnId="{CB37CE8E-3DEA-41AB-87BD-5FC0192B4C58}">
      <dgm:prSet/>
      <dgm:spPr/>
      <dgm:t>
        <a:bodyPr/>
        <a:lstStyle/>
        <a:p>
          <a:endParaRPr lang="en-GB"/>
        </a:p>
      </dgm:t>
    </dgm:pt>
    <dgm:pt modelId="{720AD7E7-B386-4F4D-8B6F-055C2BDB4DB5}">
      <dgm:prSet phldrT="[Text]"/>
      <dgm:spPr/>
      <dgm:t>
        <a:bodyPr/>
        <a:lstStyle/>
        <a:p>
          <a:r>
            <a:rPr lang="en-GB" b="1" dirty="0">
              <a:latin typeface="Arial Narrow" pitchFamily="34" charset="0"/>
            </a:rPr>
            <a:t>Step 2: </a:t>
          </a:r>
          <a:r>
            <a:rPr lang="en-GB" dirty="0">
              <a:latin typeface="Arial Narrow" pitchFamily="34" charset="0"/>
            </a:rPr>
            <a:t>Estimate emission factors for each subgroup in kg CH</a:t>
          </a:r>
          <a:r>
            <a:rPr lang="en-GB" baseline="-25000" dirty="0">
              <a:latin typeface="Arial Narrow" pitchFamily="34" charset="0"/>
            </a:rPr>
            <a:t>4</a:t>
          </a:r>
          <a:r>
            <a:rPr lang="en-GB" dirty="0">
              <a:latin typeface="Arial Narrow" pitchFamily="34" charset="0"/>
            </a:rPr>
            <a:t>/animal/</a:t>
          </a:r>
          <a:r>
            <a:rPr lang="en-GB" dirty="0" err="1">
              <a:latin typeface="Arial Narrow" pitchFamily="34" charset="0"/>
            </a:rPr>
            <a:t>yr</a:t>
          </a:r>
          <a:endParaRPr lang="en-GB" dirty="0"/>
        </a:p>
      </dgm:t>
    </dgm:pt>
    <dgm:pt modelId="{F5EA685D-A921-4325-BB98-F6FE513F7ED4}" type="parTrans" cxnId="{157B1194-050D-4065-97F0-7497533F2E74}">
      <dgm:prSet/>
      <dgm:spPr/>
      <dgm:t>
        <a:bodyPr/>
        <a:lstStyle/>
        <a:p>
          <a:endParaRPr lang="en-GB"/>
        </a:p>
      </dgm:t>
    </dgm:pt>
    <dgm:pt modelId="{34B9B5B6-2214-4DA3-AA57-9CE963432917}" type="sibTrans" cxnId="{157B1194-050D-4065-97F0-7497533F2E74}">
      <dgm:prSet/>
      <dgm:spPr/>
      <dgm:t>
        <a:bodyPr/>
        <a:lstStyle/>
        <a:p>
          <a:endParaRPr lang="en-GB"/>
        </a:p>
      </dgm:t>
    </dgm:pt>
    <dgm:pt modelId="{E1644BB2-D017-4244-AA56-2881A886A41B}">
      <dgm:prSet phldrT="[Text]"/>
      <dgm:spPr/>
      <dgm:t>
        <a:bodyPr/>
        <a:lstStyle/>
        <a:p>
          <a:r>
            <a:rPr lang="en-GB" b="1" dirty="0">
              <a:latin typeface="Arial Narrow" pitchFamily="34" charset="0"/>
            </a:rPr>
            <a:t>Step 3: </a:t>
          </a:r>
          <a:r>
            <a:rPr lang="en-GB" dirty="0">
              <a:latin typeface="Arial Narrow" pitchFamily="34" charset="0"/>
            </a:rPr>
            <a:t>Multiply the subgroup emission factors by the subgroup populations to estimate subgroup emission, and sum across the subgroups to estimate total emission</a:t>
          </a:r>
          <a:r>
            <a:rPr lang="en-GB" dirty="0"/>
            <a:t>.</a:t>
          </a:r>
        </a:p>
      </dgm:t>
    </dgm:pt>
    <dgm:pt modelId="{7849883E-7500-4591-8A75-07D973096EED}" type="parTrans" cxnId="{32E25C02-BE13-4C37-87AF-E207570B1988}">
      <dgm:prSet/>
      <dgm:spPr/>
      <dgm:t>
        <a:bodyPr/>
        <a:lstStyle/>
        <a:p>
          <a:endParaRPr lang="en-GB"/>
        </a:p>
      </dgm:t>
    </dgm:pt>
    <dgm:pt modelId="{D8BEEFDB-8FE0-40CC-9324-9C9E791681BF}" type="sibTrans" cxnId="{32E25C02-BE13-4C37-87AF-E207570B1988}">
      <dgm:prSet/>
      <dgm:spPr/>
      <dgm:t>
        <a:bodyPr/>
        <a:lstStyle/>
        <a:p>
          <a:endParaRPr lang="en-GB"/>
        </a:p>
      </dgm:t>
    </dgm:pt>
    <dgm:pt modelId="{B3F0BA99-871E-4622-839F-4F08D4A6DF65}" type="pres">
      <dgm:prSet presAssocID="{4D562788-9E26-4A6F-9F70-B776474A36AA}" presName="Name0" presStyleCnt="0">
        <dgm:presLayoutVars>
          <dgm:dir/>
          <dgm:resizeHandles val="exact"/>
        </dgm:presLayoutVars>
      </dgm:prSet>
      <dgm:spPr/>
    </dgm:pt>
    <dgm:pt modelId="{7CCCF29B-EDE7-4B68-B3E9-2BAD1E982456}" type="pres">
      <dgm:prSet presAssocID="{9BF07027-6648-4084-958C-7C1378B11BC0}" presName="composite" presStyleCnt="0"/>
      <dgm:spPr/>
    </dgm:pt>
    <dgm:pt modelId="{5B843DB9-47AB-4FD0-AD00-2732DCC70665}" type="pres">
      <dgm:prSet presAssocID="{9BF07027-6648-4084-958C-7C1378B11BC0}"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DC4196E4-3F56-488A-A147-DFBC6BE96ECB}" type="pres">
      <dgm:prSet presAssocID="{9BF07027-6648-4084-958C-7C1378B11BC0}" presName="txNode" presStyleLbl="node1" presStyleIdx="0" presStyleCnt="3">
        <dgm:presLayoutVars>
          <dgm:bulletEnabled val="1"/>
        </dgm:presLayoutVars>
      </dgm:prSet>
      <dgm:spPr/>
    </dgm:pt>
    <dgm:pt modelId="{B495AA27-3DDE-40AE-B220-0183AD798C44}" type="pres">
      <dgm:prSet presAssocID="{922FE0D1-1F6C-4292-A5A2-E8817C8D8F81}" presName="sibTrans" presStyleLbl="sibTrans2D1" presStyleIdx="0" presStyleCnt="2"/>
      <dgm:spPr/>
    </dgm:pt>
    <dgm:pt modelId="{A9B602A8-B311-4AA5-997E-72DD5C462FEC}" type="pres">
      <dgm:prSet presAssocID="{922FE0D1-1F6C-4292-A5A2-E8817C8D8F81}" presName="connTx" presStyleLbl="sibTrans2D1" presStyleIdx="0" presStyleCnt="2"/>
      <dgm:spPr/>
    </dgm:pt>
    <dgm:pt modelId="{6711D2D9-7E73-419B-AABC-3CED56B74B03}" type="pres">
      <dgm:prSet presAssocID="{720AD7E7-B386-4F4D-8B6F-055C2BDB4DB5}" presName="composite" presStyleCnt="0"/>
      <dgm:spPr/>
    </dgm:pt>
    <dgm:pt modelId="{3EF16198-D2B9-49E6-AFDB-69AB9DE6E038}" type="pres">
      <dgm:prSet presAssocID="{720AD7E7-B386-4F4D-8B6F-055C2BDB4DB5}"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2000" r="-32000"/>
          </a:stretch>
        </a:blipFill>
      </dgm:spPr>
    </dgm:pt>
    <dgm:pt modelId="{821BDC88-BAB0-4823-8721-BA2D0917AFA5}" type="pres">
      <dgm:prSet presAssocID="{720AD7E7-B386-4F4D-8B6F-055C2BDB4DB5}" presName="txNode" presStyleLbl="node1" presStyleIdx="1" presStyleCnt="3">
        <dgm:presLayoutVars>
          <dgm:bulletEnabled val="1"/>
        </dgm:presLayoutVars>
      </dgm:prSet>
      <dgm:spPr/>
    </dgm:pt>
    <dgm:pt modelId="{7092CA4C-62A4-4015-AB94-53F100096590}" type="pres">
      <dgm:prSet presAssocID="{34B9B5B6-2214-4DA3-AA57-9CE963432917}" presName="sibTrans" presStyleLbl="sibTrans2D1" presStyleIdx="1" presStyleCnt="2"/>
      <dgm:spPr/>
    </dgm:pt>
    <dgm:pt modelId="{9E04008B-CE02-407C-8FA8-F9129750F86B}" type="pres">
      <dgm:prSet presAssocID="{34B9B5B6-2214-4DA3-AA57-9CE963432917}" presName="connTx" presStyleLbl="sibTrans2D1" presStyleIdx="1" presStyleCnt="2"/>
      <dgm:spPr/>
    </dgm:pt>
    <dgm:pt modelId="{04D8CDB2-BE29-4F27-936B-DFF56688B34B}" type="pres">
      <dgm:prSet presAssocID="{E1644BB2-D017-4244-AA56-2881A886A41B}" presName="composite" presStyleCnt="0"/>
      <dgm:spPr/>
    </dgm:pt>
    <dgm:pt modelId="{7E40256B-4656-47A0-A532-9DFD68680EE7}" type="pres">
      <dgm:prSet presAssocID="{E1644BB2-D017-4244-AA56-2881A886A41B}"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1509394E-E77E-448F-835F-2149A718C245}" type="pres">
      <dgm:prSet presAssocID="{E1644BB2-D017-4244-AA56-2881A886A41B}" presName="txNode" presStyleLbl="node1" presStyleIdx="2" presStyleCnt="3">
        <dgm:presLayoutVars>
          <dgm:bulletEnabled val="1"/>
        </dgm:presLayoutVars>
      </dgm:prSet>
      <dgm:spPr/>
    </dgm:pt>
  </dgm:ptLst>
  <dgm:cxnLst>
    <dgm:cxn modelId="{32E25C02-BE13-4C37-87AF-E207570B1988}" srcId="{4D562788-9E26-4A6F-9F70-B776474A36AA}" destId="{E1644BB2-D017-4244-AA56-2881A886A41B}" srcOrd="2" destOrd="0" parTransId="{7849883E-7500-4591-8A75-07D973096EED}" sibTransId="{D8BEEFDB-8FE0-40CC-9324-9C9E791681BF}"/>
    <dgm:cxn modelId="{23E27B1C-549D-4329-8DA4-4730940EDEAA}" type="presOf" srcId="{34B9B5B6-2214-4DA3-AA57-9CE963432917}" destId="{9E04008B-CE02-407C-8FA8-F9129750F86B}" srcOrd="1" destOrd="0" presId="urn:microsoft.com/office/officeart/2005/8/layout/hProcess10"/>
    <dgm:cxn modelId="{3CD8CF28-AFC8-4B7A-A3E8-0932077FA781}" type="presOf" srcId="{E1644BB2-D017-4244-AA56-2881A886A41B}" destId="{1509394E-E77E-448F-835F-2149A718C245}" srcOrd="0" destOrd="0" presId="urn:microsoft.com/office/officeart/2005/8/layout/hProcess10"/>
    <dgm:cxn modelId="{0DF3D568-25E7-4D74-964E-57CAA39AF157}" type="presOf" srcId="{9BF07027-6648-4084-958C-7C1378B11BC0}" destId="{DC4196E4-3F56-488A-A147-DFBC6BE96ECB}" srcOrd="0" destOrd="0" presId="urn:microsoft.com/office/officeart/2005/8/layout/hProcess10"/>
    <dgm:cxn modelId="{FA982E4D-AEC2-4DE6-A338-A03858DC1D5A}" type="presOf" srcId="{720AD7E7-B386-4F4D-8B6F-055C2BDB4DB5}" destId="{821BDC88-BAB0-4823-8721-BA2D0917AFA5}" srcOrd="0" destOrd="0" presId="urn:microsoft.com/office/officeart/2005/8/layout/hProcess10"/>
    <dgm:cxn modelId="{CB37CE8E-3DEA-41AB-87BD-5FC0192B4C58}" srcId="{4D562788-9E26-4A6F-9F70-B776474A36AA}" destId="{9BF07027-6648-4084-958C-7C1378B11BC0}" srcOrd="0" destOrd="0" parTransId="{C12F4E02-E593-4207-9327-2061C8E52803}" sibTransId="{922FE0D1-1F6C-4292-A5A2-E8817C8D8F81}"/>
    <dgm:cxn modelId="{157B1194-050D-4065-97F0-7497533F2E74}" srcId="{4D562788-9E26-4A6F-9F70-B776474A36AA}" destId="{720AD7E7-B386-4F4D-8B6F-055C2BDB4DB5}" srcOrd="1" destOrd="0" parTransId="{F5EA685D-A921-4325-BB98-F6FE513F7ED4}" sibTransId="{34B9B5B6-2214-4DA3-AA57-9CE963432917}"/>
    <dgm:cxn modelId="{9CE6EEA1-C785-4BBE-A99E-80C69D338566}" type="presOf" srcId="{4D562788-9E26-4A6F-9F70-B776474A36AA}" destId="{B3F0BA99-871E-4622-839F-4F08D4A6DF65}" srcOrd="0" destOrd="0" presId="urn:microsoft.com/office/officeart/2005/8/layout/hProcess10"/>
    <dgm:cxn modelId="{30173DAC-17E4-451F-B9F9-66AA004B3A48}" type="presOf" srcId="{922FE0D1-1F6C-4292-A5A2-E8817C8D8F81}" destId="{A9B602A8-B311-4AA5-997E-72DD5C462FEC}" srcOrd="1" destOrd="0" presId="urn:microsoft.com/office/officeart/2005/8/layout/hProcess10"/>
    <dgm:cxn modelId="{DEC389C0-DD35-4B3C-8285-77B666126894}" type="presOf" srcId="{922FE0D1-1F6C-4292-A5A2-E8817C8D8F81}" destId="{B495AA27-3DDE-40AE-B220-0183AD798C44}" srcOrd="0" destOrd="0" presId="urn:microsoft.com/office/officeart/2005/8/layout/hProcess10"/>
    <dgm:cxn modelId="{D72258C9-89F0-47D6-B009-D75FBB237EE3}" type="presOf" srcId="{34B9B5B6-2214-4DA3-AA57-9CE963432917}" destId="{7092CA4C-62A4-4015-AB94-53F100096590}" srcOrd="0" destOrd="0" presId="urn:microsoft.com/office/officeart/2005/8/layout/hProcess10"/>
    <dgm:cxn modelId="{1063283B-1D8F-4DCA-9939-231A2C960073}" type="presParOf" srcId="{B3F0BA99-871E-4622-839F-4F08D4A6DF65}" destId="{7CCCF29B-EDE7-4B68-B3E9-2BAD1E982456}" srcOrd="0" destOrd="0" presId="urn:microsoft.com/office/officeart/2005/8/layout/hProcess10"/>
    <dgm:cxn modelId="{E73D528C-7837-4756-A4CB-500C361F1B57}" type="presParOf" srcId="{7CCCF29B-EDE7-4B68-B3E9-2BAD1E982456}" destId="{5B843DB9-47AB-4FD0-AD00-2732DCC70665}" srcOrd="0" destOrd="0" presId="urn:microsoft.com/office/officeart/2005/8/layout/hProcess10"/>
    <dgm:cxn modelId="{CBE4C8E1-E869-4919-9D52-0EF8F971EB30}" type="presParOf" srcId="{7CCCF29B-EDE7-4B68-B3E9-2BAD1E982456}" destId="{DC4196E4-3F56-488A-A147-DFBC6BE96ECB}" srcOrd="1" destOrd="0" presId="urn:microsoft.com/office/officeart/2005/8/layout/hProcess10"/>
    <dgm:cxn modelId="{A7BA14E3-7FF2-4758-AFC8-E388FE452E0E}" type="presParOf" srcId="{B3F0BA99-871E-4622-839F-4F08D4A6DF65}" destId="{B495AA27-3DDE-40AE-B220-0183AD798C44}" srcOrd="1" destOrd="0" presId="urn:microsoft.com/office/officeart/2005/8/layout/hProcess10"/>
    <dgm:cxn modelId="{3F047C23-6DEC-476E-9EDC-CAAC002065EE}" type="presParOf" srcId="{B495AA27-3DDE-40AE-B220-0183AD798C44}" destId="{A9B602A8-B311-4AA5-997E-72DD5C462FEC}" srcOrd="0" destOrd="0" presId="urn:microsoft.com/office/officeart/2005/8/layout/hProcess10"/>
    <dgm:cxn modelId="{9EC61887-C379-4FC7-98B1-A1EFDA6F83D6}" type="presParOf" srcId="{B3F0BA99-871E-4622-839F-4F08D4A6DF65}" destId="{6711D2D9-7E73-419B-AABC-3CED56B74B03}" srcOrd="2" destOrd="0" presId="urn:microsoft.com/office/officeart/2005/8/layout/hProcess10"/>
    <dgm:cxn modelId="{7348E993-1A8A-460F-A6A8-0B1656E19B5D}" type="presParOf" srcId="{6711D2D9-7E73-419B-AABC-3CED56B74B03}" destId="{3EF16198-D2B9-49E6-AFDB-69AB9DE6E038}" srcOrd="0" destOrd="0" presId="urn:microsoft.com/office/officeart/2005/8/layout/hProcess10"/>
    <dgm:cxn modelId="{1DE8E3EC-E21A-4E15-9F87-B7E0F04B4C32}" type="presParOf" srcId="{6711D2D9-7E73-419B-AABC-3CED56B74B03}" destId="{821BDC88-BAB0-4823-8721-BA2D0917AFA5}" srcOrd="1" destOrd="0" presId="urn:microsoft.com/office/officeart/2005/8/layout/hProcess10"/>
    <dgm:cxn modelId="{F2D4C061-B82E-4DFD-A986-F1AA32A68BA5}" type="presParOf" srcId="{B3F0BA99-871E-4622-839F-4F08D4A6DF65}" destId="{7092CA4C-62A4-4015-AB94-53F100096590}" srcOrd="3" destOrd="0" presId="urn:microsoft.com/office/officeart/2005/8/layout/hProcess10"/>
    <dgm:cxn modelId="{E41B87F5-EBBD-47A5-84E5-E5C4DA8536A7}" type="presParOf" srcId="{7092CA4C-62A4-4015-AB94-53F100096590}" destId="{9E04008B-CE02-407C-8FA8-F9129750F86B}" srcOrd="0" destOrd="0" presId="urn:microsoft.com/office/officeart/2005/8/layout/hProcess10"/>
    <dgm:cxn modelId="{CC3BAAA4-9393-4DEE-BE65-C51DD0935A6E}" type="presParOf" srcId="{B3F0BA99-871E-4622-839F-4F08D4A6DF65}" destId="{04D8CDB2-BE29-4F27-936B-DFF56688B34B}" srcOrd="4" destOrd="0" presId="urn:microsoft.com/office/officeart/2005/8/layout/hProcess10"/>
    <dgm:cxn modelId="{749D4157-128D-4826-84EA-35E4E8C4C1C6}" type="presParOf" srcId="{04D8CDB2-BE29-4F27-936B-DFF56688B34B}" destId="{7E40256B-4656-47A0-A532-9DFD68680EE7}" srcOrd="0" destOrd="0" presId="urn:microsoft.com/office/officeart/2005/8/layout/hProcess10"/>
    <dgm:cxn modelId="{29A440DA-FD2C-487E-B81E-0E0F1D619832}" type="presParOf" srcId="{04D8CDB2-BE29-4F27-936B-DFF56688B34B}" destId="{1509394E-E77E-448F-835F-2149A718C245}"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42C4C-A153-49C6-93ED-7991B21576AF}">
      <dsp:nvSpPr>
        <dsp:cNvPr id="0" name=""/>
        <dsp:cNvSpPr/>
      </dsp:nvSpPr>
      <dsp:spPr>
        <a:xfrm rot="16200000">
          <a:off x="-1383846" y="2478440"/>
          <a:ext cx="4041648" cy="22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98189" bIns="0" numCol="1" spcCol="1270" anchor="t" anchorCtr="0">
          <a:noAutofit/>
        </a:bodyPr>
        <a:lstStyle/>
        <a:p>
          <a:pPr marL="0" lvl="0" indent="0" algn="r" defTabSz="755650">
            <a:lnSpc>
              <a:spcPct val="90000"/>
            </a:lnSpc>
            <a:spcBef>
              <a:spcPct val="0"/>
            </a:spcBef>
            <a:spcAft>
              <a:spcPct val="35000"/>
            </a:spcAft>
            <a:buNone/>
          </a:pPr>
          <a:endParaRPr lang="en-US" sz="1700" kern="1200" dirty="0"/>
        </a:p>
      </dsp:txBody>
      <dsp:txXfrm>
        <a:off x="-1383846" y="2478440"/>
        <a:ext cx="4041648" cy="224718"/>
      </dsp:txXfrm>
    </dsp:sp>
    <dsp:sp modelId="{5541682E-82F6-4412-A473-F01E40985CBB}">
      <dsp:nvSpPr>
        <dsp:cNvPr id="0" name=""/>
        <dsp:cNvSpPr/>
      </dsp:nvSpPr>
      <dsp:spPr>
        <a:xfrm>
          <a:off x="217244" y="2"/>
          <a:ext cx="2183520" cy="5181594"/>
        </a:xfrm>
        <a:prstGeom prst="rect">
          <a:avLst/>
        </a:prstGeom>
        <a:solidFill>
          <a:schemeClr val="accent3">
            <a:lumMod val="50000"/>
            <a:lumOff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568" tIns="198189"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     </a:t>
          </a:r>
          <a:r>
            <a:rPr lang="en-US" sz="1400" b="1" i="1" u="sng" kern="1200" dirty="0">
              <a:solidFill>
                <a:schemeClr val="tx1"/>
              </a:solidFill>
              <a:effectLst>
                <a:outerShdw blurRad="38100" dist="38100" dir="2700000" algn="tl">
                  <a:srgbClr val="000000">
                    <a:alpha val="43137"/>
                  </a:srgbClr>
                </a:outerShdw>
              </a:effectLst>
              <a:latin typeface="Arial Narrow" pitchFamily="34" charset="0"/>
            </a:rPr>
            <a:t>1996 IPCC GLs</a:t>
          </a:r>
          <a:endParaRPr lang="en-US" sz="1400" kern="1200" dirty="0">
            <a:solidFill>
              <a:schemeClr val="tx1"/>
            </a:solidFill>
            <a:latin typeface="Arial Narrow" pitchFamily="34" charset="0"/>
          </a:endParaRPr>
        </a:p>
        <a:p>
          <a:pPr marL="114300" lvl="1" indent="-114300" algn="l" defTabSz="622300">
            <a:lnSpc>
              <a:spcPct val="90000"/>
            </a:lnSpc>
            <a:spcBef>
              <a:spcPct val="0"/>
            </a:spcBef>
            <a:spcAft>
              <a:spcPct val="15000"/>
            </a:spcAft>
            <a:buChar char="•"/>
          </a:pPr>
          <a:endParaRPr lang="en-US" sz="1400" kern="1200" dirty="0">
            <a:solidFill>
              <a:srgbClr val="0070C0"/>
            </a:solidFill>
            <a:latin typeface="Arial Narrow" pitchFamily="34" charset="0"/>
          </a:endParaRPr>
        </a:p>
        <a:p>
          <a:pPr marL="114300" lvl="1" indent="-114300" algn="l" defTabSz="666750">
            <a:lnSpc>
              <a:spcPct val="90000"/>
            </a:lnSpc>
            <a:spcBef>
              <a:spcPct val="0"/>
            </a:spcBef>
            <a:spcAft>
              <a:spcPct val="15000"/>
            </a:spcAft>
            <a:buChar char="•"/>
          </a:pPr>
          <a:r>
            <a:rPr lang="en-US" altLang="ja-JP" sz="1500" b="1" kern="1200" dirty="0">
              <a:solidFill>
                <a:schemeClr val="tx1"/>
              </a:solidFill>
              <a:latin typeface="Arial Narrow" pitchFamily="34" charset="0"/>
              <a:ea typeface="MS PGothic" pitchFamily="34" charset="-128"/>
            </a:rPr>
            <a:t>Agriculture</a:t>
          </a:r>
          <a:r>
            <a:rPr lang="en-US" altLang="ja-JP" sz="1500" kern="1200" dirty="0">
              <a:solidFill>
                <a:schemeClr val="tx1"/>
              </a:solidFill>
              <a:latin typeface="Arial Narrow" pitchFamily="34" charset="0"/>
              <a:ea typeface="MS PGothic" pitchFamily="34" charset="-128"/>
            </a:rPr>
            <a:t> and </a:t>
          </a:r>
          <a:r>
            <a:rPr lang="en-US" altLang="ja-JP" sz="1500" b="1" kern="1200" dirty="0">
              <a:solidFill>
                <a:schemeClr val="tx1"/>
              </a:solidFill>
              <a:latin typeface="Arial Narrow" pitchFamily="34" charset="0"/>
              <a:ea typeface="MS PGothic" pitchFamily="34" charset="-128"/>
            </a:rPr>
            <a:t>Land Use and Change and Forestry </a:t>
          </a:r>
          <a:r>
            <a:rPr lang="en-US" altLang="ja-JP" sz="1500" kern="1200" dirty="0">
              <a:solidFill>
                <a:schemeClr val="tx1"/>
              </a:solidFill>
              <a:latin typeface="Arial Narrow" pitchFamily="34" charset="0"/>
              <a:ea typeface="MS PGothic" pitchFamily="34" charset="-128"/>
            </a:rPr>
            <a:t>(LUCF) </a:t>
          </a:r>
          <a:r>
            <a:rPr lang="en-US" altLang="ja-JP" sz="1500" b="1" kern="1200" dirty="0">
              <a:solidFill>
                <a:schemeClr val="tx1"/>
              </a:solidFill>
              <a:latin typeface="Arial Narrow" pitchFamily="34" charset="0"/>
              <a:ea typeface="MS PGothic" pitchFamily="34" charset="-128"/>
            </a:rPr>
            <a:t>separate</a:t>
          </a:r>
          <a:r>
            <a:rPr lang="en-US" altLang="ja-JP" sz="1500" kern="1200" dirty="0">
              <a:solidFill>
                <a:schemeClr val="tx1"/>
              </a:solidFill>
              <a:latin typeface="Arial Narrow" pitchFamily="34" charset="0"/>
              <a:ea typeface="MS PGothic" pitchFamily="34" charset="-128"/>
            </a:rPr>
            <a:t> sectors</a:t>
          </a: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r>
            <a:rPr lang="en-US" altLang="ja-JP" sz="1500" strike="noStrike" kern="1200" dirty="0">
              <a:solidFill>
                <a:schemeClr val="tx1"/>
              </a:solidFill>
              <a:latin typeface="Arial Narrow" pitchFamily="34" charset="0"/>
              <a:ea typeface="MS PGothic" pitchFamily="34" charset="-128"/>
            </a:rPr>
            <a:t>Only the </a:t>
          </a:r>
          <a:r>
            <a:rPr lang="en-US" altLang="ja-JP" sz="1500" kern="1200" dirty="0">
              <a:solidFill>
                <a:schemeClr val="tx1"/>
              </a:solidFill>
              <a:latin typeface="Arial Narrow" pitchFamily="34" charset="0"/>
              <a:ea typeface="MS PGothic" pitchFamily="34" charset="-128"/>
            </a:rPr>
            <a:t>most important activities resulting in GHG emissions/removals</a:t>
          </a:r>
        </a:p>
        <a:p>
          <a:pPr marL="114300" lvl="1" indent="-114300" algn="l" defTabSz="666750">
            <a:lnSpc>
              <a:spcPct val="90000"/>
            </a:lnSpc>
            <a:spcBef>
              <a:spcPct val="0"/>
            </a:spcBef>
            <a:spcAft>
              <a:spcPct val="15000"/>
            </a:spcAft>
            <a:buChar char="•"/>
          </a:pPr>
          <a:endParaRPr lang="en-US" altLang="ja-JP" sz="1500" kern="1200" dirty="0">
            <a:solidFill>
              <a:schemeClr val="tx1"/>
            </a:solidFill>
            <a:latin typeface="Arial Narrow" pitchFamily="34" charset="0"/>
            <a:ea typeface="MS PGothic" pitchFamily="34" charset="-128"/>
          </a:endParaRPr>
        </a:p>
        <a:p>
          <a:pPr marL="114300" lvl="1" indent="-114300" algn="l" defTabSz="666750">
            <a:lnSpc>
              <a:spcPct val="90000"/>
            </a:lnSpc>
            <a:spcBef>
              <a:spcPct val="0"/>
            </a:spcBef>
            <a:spcAft>
              <a:spcPct val="15000"/>
            </a:spcAft>
            <a:buChar char="•"/>
          </a:pPr>
          <a:r>
            <a:rPr lang="en-US" altLang="ja-JP" sz="1500" kern="1200" dirty="0">
              <a:solidFill>
                <a:schemeClr val="tx1"/>
              </a:solidFill>
              <a:latin typeface="Arial Narrow" pitchFamily="34" charset="0"/>
              <a:ea typeface="MS PGothic" pitchFamily="34" charset="-128"/>
            </a:rPr>
            <a:t>Implicit assumption about estimating emissions and removals only over lands subject to human intervention</a:t>
          </a:r>
        </a:p>
        <a:p>
          <a:pPr marL="114300" lvl="1" indent="-114300" algn="l" defTabSz="666750">
            <a:lnSpc>
              <a:spcPct val="90000"/>
            </a:lnSpc>
            <a:spcBef>
              <a:spcPct val="0"/>
            </a:spcBef>
            <a:spcAft>
              <a:spcPct val="15000"/>
            </a:spcAft>
            <a:buChar char="•"/>
          </a:pPr>
          <a:endParaRPr lang="en-US" altLang="ja-JP" sz="1500" kern="1200" dirty="0">
            <a:solidFill>
              <a:schemeClr val="tx1"/>
            </a:solidFill>
            <a:latin typeface="Arial Narrow" pitchFamily="34" charset="0"/>
            <a:ea typeface="MS PGothic" pitchFamily="34" charset="-128"/>
          </a:endParaRPr>
        </a:p>
        <a:p>
          <a:pPr marL="114300" lvl="1" indent="-114300" algn="l" defTabSz="666750">
            <a:lnSpc>
              <a:spcPct val="90000"/>
            </a:lnSpc>
            <a:spcBef>
              <a:spcPct val="0"/>
            </a:spcBef>
            <a:spcAft>
              <a:spcPct val="15000"/>
            </a:spcAft>
            <a:buChar char="•"/>
          </a:pPr>
          <a:r>
            <a:rPr lang="en-US" altLang="ja-JP" sz="1500" kern="1200" dirty="0">
              <a:solidFill>
                <a:schemeClr val="tx1"/>
              </a:solidFill>
              <a:latin typeface="Arial Narrow" pitchFamily="34" charset="0"/>
              <a:ea typeface="MS PGothic" pitchFamily="34" charset="-128"/>
            </a:rPr>
            <a:t>Only accounted for above-ground biomass and soil C pools</a:t>
          </a:r>
        </a:p>
      </dsp:txBody>
      <dsp:txXfrm>
        <a:off x="217244" y="2"/>
        <a:ext cx="2183520" cy="5181594"/>
      </dsp:txXfrm>
    </dsp:sp>
    <dsp:sp modelId="{9DE53D66-C4CF-48AE-A91C-8AF586DF4EDE}">
      <dsp:nvSpPr>
        <dsp:cNvPr id="0" name=""/>
        <dsp:cNvSpPr/>
      </dsp:nvSpPr>
      <dsp:spPr>
        <a:xfrm>
          <a:off x="175101" y="0"/>
          <a:ext cx="449436" cy="449436"/>
        </a:xfrm>
        <a:prstGeom prst="rect">
          <a:avLst/>
        </a:prstGeom>
        <a:blipFill rotWithShape="0">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053577D1-9D3F-4E0A-B6FB-BE3C097F6086}">
      <dsp:nvSpPr>
        <dsp:cNvPr id="0" name=""/>
        <dsp:cNvSpPr/>
      </dsp:nvSpPr>
      <dsp:spPr>
        <a:xfrm rot="16200000">
          <a:off x="986964" y="2478440"/>
          <a:ext cx="4041648" cy="22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98189" bIns="0" numCol="1" spcCol="1270" anchor="t" anchorCtr="0">
          <a:noAutofit/>
        </a:bodyPr>
        <a:lstStyle/>
        <a:p>
          <a:pPr marL="0" lvl="0" indent="0" algn="r" defTabSz="755650">
            <a:lnSpc>
              <a:spcPct val="90000"/>
            </a:lnSpc>
            <a:spcBef>
              <a:spcPct val="0"/>
            </a:spcBef>
            <a:spcAft>
              <a:spcPct val="35000"/>
            </a:spcAft>
            <a:buNone/>
          </a:pPr>
          <a:endParaRPr lang="en-US" sz="1700" kern="1200" dirty="0"/>
        </a:p>
      </dsp:txBody>
      <dsp:txXfrm>
        <a:off x="986964" y="2478440"/>
        <a:ext cx="4041648" cy="224718"/>
      </dsp:txXfrm>
    </dsp:sp>
    <dsp:sp modelId="{D9C13796-63F4-4936-8C09-3A4105F63BEF}">
      <dsp:nvSpPr>
        <dsp:cNvPr id="0" name=""/>
        <dsp:cNvSpPr/>
      </dsp:nvSpPr>
      <dsp:spPr>
        <a:xfrm>
          <a:off x="2682124" y="2"/>
          <a:ext cx="1995382" cy="5181594"/>
        </a:xfrm>
        <a:prstGeom prst="rect">
          <a:avLst/>
        </a:prstGeom>
        <a:solidFill>
          <a:schemeClr val="accent1">
            <a:lumMod val="60000"/>
            <a:lumOff val="4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98189"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b="1" i="1" u="sng" kern="1200" dirty="0">
              <a:solidFill>
                <a:schemeClr val="tx1"/>
              </a:solidFill>
              <a:effectLst>
                <a:outerShdw blurRad="38100" dist="38100" dir="2700000" algn="tl">
                  <a:srgbClr val="000000">
                    <a:alpha val="43137"/>
                  </a:srgbClr>
                </a:outerShdw>
              </a:effectLst>
              <a:latin typeface="Arial Narrow" pitchFamily="34" charset="0"/>
            </a:rPr>
            <a:t>GPG &amp; GPG-LULUCF</a:t>
          </a:r>
        </a:p>
        <a:p>
          <a:pPr marL="114300" lvl="1" indent="-114300" algn="l" defTabSz="666750">
            <a:lnSpc>
              <a:spcPct val="90000"/>
            </a:lnSpc>
            <a:spcBef>
              <a:spcPct val="0"/>
            </a:spcBef>
            <a:spcAft>
              <a:spcPct val="15000"/>
            </a:spcAft>
            <a:buChar char="•"/>
          </a:pPr>
          <a:endParaRPr lang="en-US" sz="1500" kern="1200" dirty="0">
            <a:solidFill>
              <a:srgbClr val="0070C0"/>
            </a:solidFill>
            <a:latin typeface="Arial Narrow" pitchFamily="34" charset="0"/>
          </a:endParaRPr>
        </a:p>
        <a:p>
          <a:pPr marL="114300" lvl="1" indent="-114300" algn="l" defTabSz="666750">
            <a:lnSpc>
              <a:spcPct val="90000"/>
            </a:lnSpc>
            <a:spcBef>
              <a:spcPct val="0"/>
            </a:spcBef>
            <a:spcAft>
              <a:spcPct val="15000"/>
            </a:spcAft>
            <a:buChar char="•"/>
          </a:pPr>
          <a:r>
            <a:rPr lang="en-US" altLang="ja-JP" sz="1500" b="1" kern="1200" dirty="0">
              <a:solidFill>
                <a:schemeClr val="tx1"/>
              </a:solidFill>
              <a:latin typeface="Arial Narrow" pitchFamily="34" charset="0"/>
              <a:ea typeface="MS PGothic" pitchFamily="34" charset="-128"/>
            </a:rPr>
            <a:t>Agriculture</a:t>
          </a:r>
          <a:r>
            <a:rPr lang="en-US" altLang="ja-JP" sz="1500" kern="1200" dirty="0">
              <a:solidFill>
                <a:schemeClr val="tx1"/>
              </a:solidFill>
              <a:latin typeface="Arial Narrow" pitchFamily="34" charset="0"/>
              <a:ea typeface="MS PGothic" pitchFamily="34" charset="-128"/>
            </a:rPr>
            <a:t> and </a:t>
          </a:r>
          <a:r>
            <a:rPr lang="en-US" altLang="ja-JP" sz="1500" b="1" kern="1200" dirty="0">
              <a:solidFill>
                <a:schemeClr val="tx1"/>
              </a:solidFill>
              <a:latin typeface="Arial Narrow" pitchFamily="34" charset="0"/>
              <a:ea typeface="MS PGothic" pitchFamily="34" charset="-128"/>
            </a:rPr>
            <a:t>Land Use, Land-use Change and Forestry </a:t>
          </a:r>
          <a:r>
            <a:rPr lang="en-US" altLang="ja-JP" sz="1500" kern="1200" dirty="0">
              <a:solidFill>
                <a:schemeClr val="tx1"/>
              </a:solidFill>
              <a:latin typeface="Arial Narrow" pitchFamily="34" charset="0"/>
              <a:ea typeface="MS PGothic" pitchFamily="34" charset="-128"/>
            </a:rPr>
            <a:t>(LULUCF) </a:t>
          </a:r>
          <a:r>
            <a:rPr lang="en-US" altLang="ja-JP" sz="1500" b="1" kern="1200" dirty="0">
              <a:solidFill>
                <a:schemeClr val="tx1"/>
              </a:solidFill>
              <a:latin typeface="Arial Narrow" pitchFamily="34" charset="0"/>
              <a:ea typeface="MS PGothic" pitchFamily="34" charset="-128"/>
            </a:rPr>
            <a:t>separate</a:t>
          </a:r>
          <a:r>
            <a:rPr lang="en-US" altLang="ja-JP" sz="1500" kern="1200" dirty="0">
              <a:solidFill>
                <a:schemeClr val="tx1"/>
              </a:solidFill>
              <a:latin typeface="Arial Narrow" pitchFamily="34" charset="0"/>
              <a:ea typeface="MS PGothic" pitchFamily="34" charset="-128"/>
            </a:rPr>
            <a:t> sectors</a:t>
          </a: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r>
            <a:rPr lang="en-US" altLang="ja-JP" sz="1500" kern="1200" dirty="0">
              <a:solidFill>
                <a:schemeClr val="tx1"/>
              </a:solidFill>
              <a:latin typeface="Arial Narrow" pitchFamily="34" charset="0"/>
              <a:ea typeface="MS PGothic" pitchFamily="34" charset="-128"/>
            </a:rPr>
            <a:t>Provides </a:t>
          </a:r>
          <a:r>
            <a:rPr lang="en-US" altLang="ja-JP" sz="1500" b="1" i="1" kern="1200" dirty="0">
              <a:solidFill>
                <a:schemeClr val="tx1"/>
              </a:solidFill>
              <a:latin typeface="Arial Narrow" pitchFamily="34" charset="0"/>
              <a:ea typeface="MS PGothic" pitchFamily="34" charset="-128"/>
            </a:rPr>
            <a:t>good practice</a:t>
          </a:r>
          <a:r>
            <a:rPr lang="en-US" altLang="ja-JP" sz="1500" kern="1200" dirty="0">
              <a:solidFill>
                <a:schemeClr val="tx1"/>
              </a:solidFill>
              <a:latin typeface="Arial Narrow" pitchFamily="34" charset="0"/>
              <a:ea typeface="MS PGothic" pitchFamily="34" charset="-128"/>
            </a:rPr>
            <a:t> and uncertainty management guidance</a:t>
          </a: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r>
            <a:rPr lang="en-US" altLang="ja-JP" sz="1500" kern="1200" dirty="0">
              <a:solidFill>
                <a:schemeClr val="tx1"/>
              </a:solidFill>
              <a:latin typeface="Arial Narrow" pitchFamily="34" charset="0"/>
              <a:ea typeface="MS PGothic" pitchFamily="34" charset="-128"/>
            </a:rPr>
            <a:t>Now includes all land use emissions/ removals split into six land-use categories from all pools</a:t>
          </a:r>
        </a:p>
        <a:p>
          <a:pPr marL="114300" lvl="1" indent="-114300" algn="l" defTabSz="666750">
            <a:lnSpc>
              <a:spcPct val="90000"/>
            </a:lnSpc>
            <a:spcBef>
              <a:spcPct val="0"/>
            </a:spcBef>
            <a:spcAft>
              <a:spcPct val="15000"/>
            </a:spcAft>
            <a:buChar char="•"/>
          </a:pPr>
          <a:endParaRPr lang="en-US" altLang="ja-JP" sz="1500" kern="1200" dirty="0">
            <a:solidFill>
              <a:schemeClr val="tx1"/>
            </a:solidFill>
            <a:latin typeface="Arial Narrow" pitchFamily="34" charset="0"/>
            <a:ea typeface="MS PGothic" pitchFamily="34" charset="-128"/>
          </a:endParaRPr>
        </a:p>
        <a:p>
          <a:pPr marL="114300" lvl="1" indent="-114300" algn="l" defTabSz="666750">
            <a:lnSpc>
              <a:spcPct val="90000"/>
            </a:lnSpc>
            <a:spcBef>
              <a:spcPct val="0"/>
            </a:spcBef>
            <a:spcAft>
              <a:spcPct val="15000"/>
            </a:spcAft>
            <a:buChar char="•"/>
          </a:pPr>
          <a:r>
            <a:rPr lang="en-US" altLang="ja-JP" sz="1500" kern="1200" dirty="0">
              <a:solidFill>
                <a:schemeClr val="tx1"/>
              </a:solidFill>
              <a:latin typeface="Arial Narrow" pitchFamily="34" charset="0"/>
              <a:ea typeface="MS PGothic" pitchFamily="34" charset="-128"/>
            </a:rPr>
            <a:t>Explicit Use of </a:t>
          </a:r>
          <a:r>
            <a:rPr lang="en-US" altLang="ja-JP" sz="1500" b="1" i="1" kern="1200" dirty="0">
              <a:solidFill>
                <a:schemeClr val="tx1"/>
              </a:solidFill>
              <a:latin typeface="Arial Narrow" pitchFamily="34" charset="0"/>
              <a:ea typeface="MS PGothic" pitchFamily="34" charset="-128"/>
            </a:rPr>
            <a:t>managed</a:t>
          </a:r>
          <a:r>
            <a:rPr lang="en-US" altLang="ja-JP" sz="1500" i="1" kern="1200" dirty="0">
              <a:solidFill>
                <a:schemeClr val="tx1"/>
              </a:solidFill>
              <a:latin typeface="Arial Narrow" pitchFamily="34" charset="0"/>
              <a:ea typeface="MS PGothic" pitchFamily="34" charset="-128"/>
            </a:rPr>
            <a:t> </a:t>
          </a:r>
          <a:r>
            <a:rPr lang="en-US" altLang="ja-JP" sz="1500" kern="1200" dirty="0">
              <a:solidFill>
                <a:schemeClr val="tx1"/>
              </a:solidFill>
              <a:latin typeface="Arial Narrow" pitchFamily="34" charset="0"/>
              <a:ea typeface="MS PGothic" pitchFamily="34" charset="-128"/>
            </a:rPr>
            <a:t>land</a:t>
          </a:r>
          <a:r>
            <a:rPr lang="en-US" altLang="ja-JP" sz="1500" i="1" kern="1200" dirty="0">
              <a:solidFill>
                <a:schemeClr val="tx1"/>
              </a:solidFill>
              <a:latin typeface="Arial Narrow" pitchFamily="34" charset="0"/>
              <a:ea typeface="MS PGothic" pitchFamily="34" charset="-128"/>
            </a:rPr>
            <a:t> </a:t>
          </a:r>
          <a:r>
            <a:rPr lang="en-US" altLang="ja-JP" sz="1500" kern="1200" dirty="0">
              <a:solidFill>
                <a:schemeClr val="tx1"/>
              </a:solidFill>
              <a:latin typeface="Arial Narrow" pitchFamily="34" charset="0"/>
              <a:ea typeface="MS PGothic" pitchFamily="34" charset="-128"/>
            </a:rPr>
            <a:t>as a proxy for anthropogenic emissions/removals</a:t>
          </a:r>
        </a:p>
      </dsp:txBody>
      <dsp:txXfrm>
        <a:off x="2682124" y="2"/>
        <a:ext cx="1995382" cy="5181594"/>
      </dsp:txXfrm>
    </dsp:sp>
    <dsp:sp modelId="{E56074EB-F0B1-49DE-9B56-A901FBAC782A}">
      <dsp:nvSpPr>
        <dsp:cNvPr id="0" name=""/>
        <dsp:cNvSpPr/>
      </dsp:nvSpPr>
      <dsp:spPr>
        <a:xfrm>
          <a:off x="2446815" y="0"/>
          <a:ext cx="449436" cy="449436"/>
        </a:xfrm>
        <a:prstGeom prst="rect">
          <a:avLst/>
        </a:prstGeom>
        <a:blipFill rotWithShape="0">
          <a:blip xmlns:r="http://schemas.openxmlformats.org/officeDocument/2006/relationships" r:embed="rId2"/>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45498EDA-CC53-4F97-8305-78327FAA8A46}">
      <dsp:nvSpPr>
        <dsp:cNvPr id="0" name=""/>
        <dsp:cNvSpPr/>
      </dsp:nvSpPr>
      <dsp:spPr>
        <a:xfrm rot="16200000">
          <a:off x="3297460" y="2478440"/>
          <a:ext cx="4041648" cy="224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98189" bIns="0" numCol="1" spcCol="1270" anchor="t" anchorCtr="0">
          <a:noAutofit/>
        </a:bodyPr>
        <a:lstStyle/>
        <a:p>
          <a:pPr marL="0" lvl="0" indent="0" algn="r" defTabSz="755650">
            <a:lnSpc>
              <a:spcPct val="90000"/>
            </a:lnSpc>
            <a:spcBef>
              <a:spcPct val="0"/>
            </a:spcBef>
            <a:spcAft>
              <a:spcPct val="35000"/>
            </a:spcAft>
            <a:buNone/>
          </a:pPr>
          <a:endParaRPr lang="en-US" sz="1700" kern="1200" dirty="0"/>
        </a:p>
      </dsp:txBody>
      <dsp:txXfrm>
        <a:off x="3297460" y="2478440"/>
        <a:ext cx="4041648" cy="224718"/>
      </dsp:txXfrm>
    </dsp:sp>
    <dsp:sp modelId="{D59826CB-49C3-47E9-B1AE-1C016EF7634D}">
      <dsp:nvSpPr>
        <dsp:cNvPr id="0" name=""/>
        <dsp:cNvSpPr/>
      </dsp:nvSpPr>
      <dsp:spPr>
        <a:xfrm>
          <a:off x="4945501" y="2"/>
          <a:ext cx="2062889" cy="5181594"/>
        </a:xfrm>
        <a:prstGeom prst="rect">
          <a:avLst/>
        </a:prstGeom>
        <a:solidFill>
          <a:schemeClr val="accent5">
            <a:lumMod val="40000"/>
            <a:lumOff val="6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6680" tIns="198189"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b="1" i="1" u="sng" kern="1200" dirty="0">
              <a:solidFill>
                <a:schemeClr val="tx1"/>
              </a:solidFill>
              <a:effectLst>
                <a:outerShdw blurRad="38100" dist="38100" dir="2700000" algn="tl">
                  <a:srgbClr val="000000">
                    <a:alpha val="43137"/>
                  </a:srgbClr>
                </a:outerShdw>
              </a:effectLst>
              <a:latin typeface="Arial Narrow" pitchFamily="34" charset="0"/>
            </a:rPr>
            <a:t>2006 IPCC Guidelines</a:t>
          </a: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endParaRPr lang="en-US" sz="1500" kern="1200" dirty="0">
            <a:solidFill>
              <a:srgbClr val="0070C0"/>
            </a:solidFill>
            <a:latin typeface="Arial Narrow" pitchFamily="34" charset="0"/>
          </a:endParaRPr>
        </a:p>
        <a:p>
          <a:pPr marL="114300" lvl="1" indent="-114300" algn="l" defTabSz="666750">
            <a:lnSpc>
              <a:spcPct val="90000"/>
            </a:lnSpc>
            <a:spcBef>
              <a:spcPct val="0"/>
            </a:spcBef>
            <a:spcAft>
              <a:spcPct val="15000"/>
            </a:spcAft>
            <a:buChar char="•"/>
          </a:pPr>
          <a:r>
            <a:rPr lang="en-US" altLang="ja-JP" sz="1500" b="1" kern="1200" dirty="0">
              <a:solidFill>
                <a:schemeClr val="tx1"/>
              </a:solidFill>
              <a:latin typeface="Arial Narrow" pitchFamily="34" charset="0"/>
              <a:ea typeface="MS PGothic" pitchFamily="34" charset="-128"/>
            </a:rPr>
            <a:t>Agriculture</a:t>
          </a:r>
          <a:r>
            <a:rPr lang="en-US" altLang="ja-JP" sz="1500" kern="1200" dirty="0">
              <a:solidFill>
                <a:schemeClr val="tx1"/>
              </a:solidFill>
              <a:latin typeface="Arial Narrow" pitchFamily="34" charset="0"/>
              <a:ea typeface="MS PGothic" pitchFamily="34" charset="-128"/>
            </a:rPr>
            <a:t> and </a:t>
          </a:r>
          <a:r>
            <a:rPr lang="en-US" altLang="ja-JP" sz="1500" b="1" kern="1200" dirty="0">
              <a:solidFill>
                <a:schemeClr val="tx1"/>
              </a:solidFill>
              <a:latin typeface="Arial Narrow" pitchFamily="34" charset="0"/>
              <a:ea typeface="MS PGothic" pitchFamily="34" charset="-128"/>
            </a:rPr>
            <a:t>Land Use and Change and Forestry </a:t>
          </a:r>
          <a:r>
            <a:rPr lang="en-US" altLang="ja-JP" sz="1500" kern="1200" dirty="0">
              <a:solidFill>
                <a:schemeClr val="tx1"/>
              </a:solidFill>
              <a:latin typeface="Arial Narrow" pitchFamily="34" charset="0"/>
              <a:ea typeface="MS PGothic" pitchFamily="34" charset="-128"/>
            </a:rPr>
            <a:t>(LUCF) </a:t>
          </a:r>
          <a:r>
            <a:rPr lang="en-US" altLang="ja-JP" sz="1500" b="0" kern="1200" dirty="0">
              <a:solidFill>
                <a:schemeClr val="tx1"/>
              </a:solidFill>
              <a:latin typeface="Arial Narrow" pitchFamily="34" charset="0"/>
              <a:ea typeface="MS PGothic" pitchFamily="34" charset="-128"/>
            </a:rPr>
            <a:t>combined</a:t>
          </a:r>
          <a:r>
            <a:rPr lang="en-US" altLang="ja-JP" sz="1500" kern="1200" dirty="0">
              <a:solidFill>
                <a:schemeClr val="tx1"/>
              </a:solidFill>
              <a:latin typeface="Arial Narrow" pitchFamily="34" charset="0"/>
              <a:ea typeface="MS PGothic" pitchFamily="34" charset="-128"/>
            </a:rPr>
            <a:t> into a </a:t>
          </a:r>
          <a:r>
            <a:rPr lang="en-US" altLang="ja-JP" sz="1500" b="1" kern="1200" dirty="0">
              <a:solidFill>
                <a:schemeClr val="tx1"/>
              </a:solidFill>
              <a:latin typeface="Arial Narrow" pitchFamily="34" charset="0"/>
              <a:ea typeface="MS PGothic" pitchFamily="34" charset="-128"/>
            </a:rPr>
            <a:t>single sector</a:t>
          </a:r>
          <a:r>
            <a:rPr lang="en-US" altLang="ja-JP" sz="1500" kern="1200" dirty="0">
              <a:solidFill>
                <a:schemeClr val="tx1"/>
              </a:solidFill>
              <a:latin typeface="Arial Narrow" pitchFamily="34" charset="0"/>
              <a:ea typeface="MS PGothic" pitchFamily="34" charset="-128"/>
            </a:rPr>
            <a:t> </a:t>
          </a:r>
          <a:r>
            <a:rPr lang="en-US" altLang="ja-JP" sz="1500" b="1" kern="1200" dirty="0">
              <a:solidFill>
                <a:schemeClr val="tx1"/>
              </a:solidFill>
              <a:latin typeface="Arial Narrow" pitchFamily="34" charset="0"/>
              <a:ea typeface="MS PGothic" pitchFamily="34" charset="-128"/>
            </a:rPr>
            <a:t>Agriculture, Forestry and Other Land Use </a:t>
          </a:r>
          <a:r>
            <a:rPr lang="en-US" altLang="ja-JP" sz="1500" kern="1200" dirty="0">
              <a:solidFill>
                <a:schemeClr val="tx1"/>
              </a:solidFill>
              <a:latin typeface="Arial Narrow" pitchFamily="34" charset="0"/>
              <a:ea typeface="MS PGothic" pitchFamily="34" charset="-128"/>
            </a:rPr>
            <a:t>(AFOLU)</a:t>
          </a: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r>
            <a:rPr lang="en-US" altLang="ja-JP" sz="1500" kern="1200" dirty="0">
              <a:solidFill>
                <a:schemeClr val="tx1"/>
              </a:solidFill>
              <a:latin typeface="Arial Narrow" pitchFamily="34" charset="0"/>
              <a:ea typeface="MS PGothic" pitchFamily="34" charset="-128"/>
            </a:rPr>
            <a:t>Same approach as GPG-LULUCF</a:t>
          </a: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endParaRPr lang="en-US" sz="1500" kern="1200" dirty="0">
            <a:solidFill>
              <a:schemeClr val="tx1"/>
            </a:solidFill>
            <a:latin typeface="Arial Narrow" pitchFamily="34" charset="0"/>
          </a:endParaRPr>
        </a:p>
        <a:p>
          <a:pPr marL="114300" lvl="1" indent="-114300" algn="l" defTabSz="666750">
            <a:lnSpc>
              <a:spcPct val="90000"/>
            </a:lnSpc>
            <a:spcBef>
              <a:spcPct val="0"/>
            </a:spcBef>
            <a:spcAft>
              <a:spcPct val="15000"/>
            </a:spcAft>
            <a:buChar char="•"/>
          </a:pPr>
          <a:r>
            <a:rPr lang="en-US" altLang="ja-JP" sz="1500" kern="1200" dirty="0">
              <a:solidFill>
                <a:schemeClr val="tx1"/>
              </a:solidFill>
              <a:latin typeface="Arial Narrow" pitchFamily="34" charset="0"/>
              <a:ea typeface="MS PGothic" pitchFamily="34" charset="-128"/>
            </a:rPr>
            <a:t>Retained use of </a:t>
          </a:r>
          <a:r>
            <a:rPr lang="en-US" altLang="ja-JP" sz="1500" b="1" i="1" kern="1200" dirty="0">
              <a:solidFill>
                <a:schemeClr val="tx1"/>
              </a:solidFill>
              <a:latin typeface="Arial Narrow" pitchFamily="34" charset="0"/>
              <a:ea typeface="MS PGothic" pitchFamily="34" charset="-128"/>
            </a:rPr>
            <a:t>managed</a:t>
          </a:r>
          <a:r>
            <a:rPr lang="en-US" altLang="ja-JP" sz="1500" kern="1200" dirty="0">
              <a:solidFill>
                <a:schemeClr val="tx1"/>
              </a:solidFill>
              <a:latin typeface="Arial Narrow" pitchFamily="34" charset="0"/>
              <a:ea typeface="MS PGothic" pitchFamily="34" charset="-128"/>
            </a:rPr>
            <a:t> land</a:t>
          </a:r>
        </a:p>
        <a:p>
          <a:pPr marL="114300" lvl="1" indent="-114300" algn="l" defTabSz="666750">
            <a:lnSpc>
              <a:spcPct val="90000"/>
            </a:lnSpc>
            <a:spcBef>
              <a:spcPct val="0"/>
            </a:spcBef>
            <a:spcAft>
              <a:spcPct val="15000"/>
            </a:spcAft>
            <a:buChar char="•"/>
          </a:pPr>
          <a:endParaRPr lang="en-US" altLang="ja-JP" sz="1500" kern="1200" dirty="0">
            <a:solidFill>
              <a:schemeClr val="tx1"/>
            </a:solidFill>
            <a:latin typeface="Arial Narrow" pitchFamily="34" charset="0"/>
            <a:ea typeface="MS PGothic" pitchFamily="34" charset="-128"/>
          </a:endParaRPr>
        </a:p>
        <a:p>
          <a:pPr marL="114300" lvl="1" indent="-114300" algn="l" defTabSz="666750">
            <a:lnSpc>
              <a:spcPct val="90000"/>
            </a:lnSpc>
            <a:spcBef>
              <a:spcPct val="0"/>
            </a:spcBef>
            <a:spcAft>
              <a:spcPct val="15000"/>
            </a:spcAft>
            <a:buChar char="•"/>
          </a:pPr>
          <a:r>
            <a:rPr lang="en-US" altLang="ja-JP" sz="1500" kern="1200" dirty="0">
              <a:solidFill>
                <a:schemeClr val="tx1"/>
              </a:solidFill>
              <a:latin typeface="Arial Narrow" pitchFamily="34" charset="0"/>
              <a:ea typeface="MS PGothic" pitchFamily="34" charset="-128"/>
            </a:rPr>
            <a:t>Inclusion and consolidation of several previously optional categories</a:t>
          </a:r>
        </a:p>
        <a:p>
          <a:pPr marL="114300" lvl="1" indent="-114300" algn="l" defTabSz="666750">
            <a:lnSpc>
              <a:spcPct val="90000"/>
            </a:lnSpc>
            <a:spcBef>
              <a:spcPct val="0"/>
            </a:spcBef>
            <a:spcAft>
              <a:spcPct val="15000"/>
            </a:spcAft>
            <a:buChar char="•"/>
          </a:pPr>
          <a:endParaRPr lang="en-US" altLang="ja-JP" sz="1500" kern="1200" dirty="0">
            <a:solidFill>
              <a:schemeClr val="tx1"/>
            </a:solidFill>
            <a:latin typeface="Arial Narrow" pitchFamily="34" charset="0"/>
            <a:ea typeface="MS PGothic" pitchFamily="34" charset="-128"/>
          </a:endParaRPr>
        </a:p>
        <a:p>
          <a:pPr marL="114300" lvl="1" indent="-114300" algn="l" defTabSz="666750">
            <a:lnSpc>
              <a:spcPct val="90000"/>
            </a:lnSpc>
            <a:spcBef>
              <a:spcPct val="0"/>
            </a:spcBef>
            <a:spcAft>
              <a:spcPct val="15000"/>
            </a:spcAft>
            <a:buChar char="•"/>
          </a:pPr>
          <a:r>
            <a:rPr lang="en-US" altLang="ja-JP" sz="1500" kern="1200" dirty="0">
              <a:solidFill>
                <a:schemeClr val="tx1"/>
              </a:solidFill>
              <a:latin typeface="Arial Narrow" pitchFamily="34" charset="0"/>
              <a:ea typeface="MS PGothic" pitchFamily="34" charset="-128"/>
            </a:rPr>
            <a:t>Refinement of methods and improved defaults</a:t>
          </a:r>
          <a:endParaRPr lang="en-US" sz="1500" kern="1200" dirty="0">
            <a:solidFill>
              <a:schemeClr val="tx1"/>
            </a:solidFill>
            <a:latin typeface="Arial Narrow" pitchFamily="34" charset="0"/>
          </a:endParaRPr>
        </a:p>
      </dsp:txBody>
      <dsp:txXfrm>
        <a:off x="4945501" y="2"/>
        <a:ext cx="2062889" cy="5181594"/>
      </dsp:txXfrm>
    </dsp:sp>
    <dsp:sp modelId="{2A743415-F365-4042-9B92-ABD61ACF3180}">
      <dsp:nvSpPr>
        <dsp:cNvPr id="0" name=""/>
        <dsp:cNvSpPr/>
      </dsp:nvSpPr>
      <dsp:spPr>
        <a:xfrm>
          <a:off x="4718533" y="0"/>
          <a:ext cx="449436" cy="708806"/>
        </a:xfrm>
        <a:prstGeom prst="rect">
          <a:avLst/>
        </a:prstGeom>
        <a:blipFill rotWithShape="0">
          <a:blip xmlns:r="http://schemas.openxmlformats.org/officeDocument/2006/relationships" r:embed="rId3"/>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4FB73-77FD-4C95-896A-7059E4841F21}">
      <dsp:nvSpPr>
        <dsp:cNvPr id="0" name=""/>
        <dsp:cNvSpPr/>
      </dsp:nvSpPr>
      <dsp:spPr>
        <a:xfrm>
          <a:off x="685799" y="0"/>
          <a:ext cx="7772400" cy="586739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2D447-77D4-4C37-9D7B-FB4B774B675A}">
      <dsp:nvSpPr>
        <dsp:cNvPr id="0" name=""/>
        <dsp:cNvSpPr/>
      </dsp:nvSpPr>
      <dsp:spPr>
        <a:xfrm>
          <a:off x="858" y="1444166"/>
          <a:ext cx="2785269" cy="2979066"/>
        </a:xfrm>
        <a:prstGeom prst="roundRect">
          <a:avLst/>
        </a:prstGeom>
        <a:solidFill>
          <a:schemeClr val="accent2">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t>Tier 1.</a:t>
          </a:r>
        </a:p>
        <a:p>
          <a:pPr marL="0" lvl="0" indent="0" defTabSz="622300">
            <a:lnSpc>
              <a:spcPct val="90000"/>
            </a:lnSpc>
            <a:spcBef>
              <a:spcPct val="0"/>
            </a:spcBef>
            <a:spcAft>
              <a:spcPct val="35000"/>
            </a:spcAft>
            <a:buNone/>
          </a:pPr>
          <a:r>
            <a:rPr lang="en-GB" sz="1400" kern="1200" dirty="0"/>
            <a:t>-A simplified method that only requires livestock population data by animal species/category and climate region or temperature, in combination with IPCC default emission factors, to estimate emissions</a:t>
          </a:r>
        </a:p>
      </dsp:txBody>
      <dsp:txXfrm>
        <a:off x="136824" y="1580132"/>
        <a:ext cx="2513337" cy="2707134"/>
      </dsp:txXfrm>
    </dsp:sp>
    <dsp:sp modelId="{0AF4B436-F9B8-4FAD-A403-0D2D65031104}">
      <dsp:nvSpPr>
        <dsp:cNvPr id="0" name=""/>
        <dsp:cNvSpPr/>
      </dsp:nvSpPr>
      <dsp:spPr>
        <a:xfrm>
          <a:off x="3209445" y="591316"/>
          <a:ext cx="2725108" cy="4684766"/>
        </a:xfrm>
        <a:prstGeom prst="roundRect">
          <a:avLst/>
        </a:prstGeom>
        <a:solidFill>
          <a:schemeClr val="accent3">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GB" sz="1400" b="1" kern="1200" dirty="0"/>
        </a:p>
        <a:p>
          <a:pPr marL="0" lvl="0" indent="0" algn="l" defTabSz="622300">
            <a:lnSpc>
              <a:spcPct val="90000"/>
            </a:lnSpc>
            <a:spcBef>
              <a:spcPct val="0"/>
            </a:spcBef>
            <a:spcAft>
              <a:spcPct val="35000"/>
            </a:spcAft>
            <a:buNone/>
          </a:pPr>
          <a:r>
            <a:rPr lang="en-GB" sz="1400" b="1" kern="1200" dirty="0"/>
            <a:t>Tier 2</a:t>
          </a:r>
        </a:p>
        <a:p>
          <a:pPr marL="0" lvl="0" indent="0" defTabSz="622300">
            <a:lnSpc>
              <a:spcPct val="90000"/>
            </a:lnSpc>
            <a:spcBef>
              <a:spcPct val="0"/>
            </a:spcBef>
            <a:spcAft>
              <a:spcPct val="35000"/>
            </a:spcAft>
            <a:buNone/>
          </a:pPr>
          <a:r>
            <a:rPr lang="en-GB" sz="1400" kern="1200" dirty="0"/>
            <a:t>-A more complex method for estimating CH</a:t>
          </a:r>
          <a:r>
            <a:rPr lang="en-GB" sz="1400" kern="1200" baseline="-25000" dirty="0">
              <a:solidFill>
                <a:srgbClr val="00B050"/>
              </a:solidFill>
            </a:rPr>
            <a:t>4</a:t>
          </a:r>
          <a:r>
            <a:rPr lang="en-GB" sz="1400" kern="1200" dirty="0"/>
            <a:t> emissions from manure management </a:t>
          </a:r>
        </a:p>
        <a:p>
          <a:pPr marL="0" lvl="0" indent="0" defTabSz="622300">
            <a:lnSpc>
              <a:spcPct val="90000"/>
            </a:lnSpc>
            <a:spcBef>
              <a:spcPct val="0"/>
            </a:spcBef>
            <a:spcAft>
              <a:spcPct val="35000"/>
            </a:spcAft>
            <a:buNone/>
          </a:pPr>
          <a:r>
            <a:rPr lang="en-GB" sz="1400" kern="1200" dirty="0"/>
            <a:t>-Should be used where a particular livestock species/category represents a significant share of a country’s emissions or</a:t>
          </a:r>
        </a:p>
        <a:p>
          <a:pPr marL="0" lvl="0" indent="0" defTabSz="622300">
            <a:lnSpc>
              <a:spcPct val="90000"/>
            </a:lnSpc>
            <a:spcBef>
              <a:spcPct val="0"/>
            </a:spcBef>
            <a:spcAft>
              <a:spcPct val="35000"/>
            </a:spcAft>
            <a:buNone/>
          </a:pPr>
          <a:r>
            <a:rPr lang="en-GB" sz="1400" kern="1200" dirty="0"/>
            <a:t>- When the data used to develop the</a:t>
          </a:r>
          <a:endParaRPr lang="en-US" sz="1400" kern="1200" dirty="0"/>
        </a:p>
        <a:p>
          <a:pPr marL="0" lvl="0" indent="0" defTabSz="622300">
            <a:lnSpc>
              <a:spcPct val="90000"/>
            </a:lnSpc>
            <a:spcBef>
              <a:spcPct val="0"/>
            </a:spcBef>
            <a:spcAft>
              <a:spcPct val="35000"/>
            </a:spcAft>
            <a:buNone/>
          </a:pPr>
          <a:r>
            <a:rPr lang="en-GB" sz="1400" kern="1200" dirty="0"/>
            <a:t>default values do not correspond well with the country's livestock and manure management conditions</a:t>
          </a:r>
        </a:p>
        <a:p>
          <a:pPr marL="0" lvl="0" indent="0" defTabSz="622300">
            <a:lnSpc>
              <a:spcPct val="90000"/>
            </a:lnSpc>
            <a:spcBef>
              <a:spcPct val="0"/>
            </a:spcBef>
            <a:spcAft>
              <a:spcPct val="35000"/>
            </a:spcAft>
            <a:buNone/>
          </a:pPr>
          <a:r>
            <a:rPr lang="en-GB" sz="1400" kern="1200" dirty="0">
              <a:solidFill>
                <a:schemeClr val="bg1"/>
              </a:solidFill>
            </a:rPr>
            <a:t>-Requires detailed information on animal characteristics, manure and MMS characteristics </a:t>
          </a:r>
        </a:p>
      </dsp:txBody>
      <dsp:txXfrm>
        <a:off x="3342474" y="724345"/>
        <a:ext cx="2459050" cy="4418708"/>
      </dsp:txXfrm>
    </dsp:sp>
    <dsp:sp modelId="{ABCDD0E1-72B2-4363-92C9-23E5CB5A7C04}">
      <dsp:nvSpPr>
        <dsp:cNvPr id="0" name=""/>
        <dsp:cNvSpPr/>
      </dsp:nvSpPr>
      <dsp:spPr>
        <a:xfrm>
          <a:off x="6357871" y="1444166"/>
          <a:ext cx="2785269" cy="2979066"/>
        </a:xfrm>
        <a:prstGeom prst="roundRect">
          <a:avLst/>
        </a:prstGeom>
        <a:solidFill>
          <a:schemeClr val="accent4">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Tier 3</a:t>
          </a:r>
        </a:p>
        <a:p>
          <a:pPr marL="0" lvl="0" indent="0" defTabSz="622300">
            <a:lnSpc>
              <a:spcPct val="90000"/>
            </a:lnSpc>
            <a:spcBef>
              <a:spcPct val="0"/>
            </a:spcBef>
            <a:spcAft>
              <a:spcPct val="35000"/>
            </a:spcAft>
            <a:buNone/>
          </a:pPr>
          <a:r>
            <a:rPr lang="en-GB" sz="1400" kern="1200" dirty="0">
              <a:solidFill>
                <a:schemeClr val="bg1"/>
              </a:solidFill>
            </a:rPr>
            <a:t>-Use country-specific methodologies  using sophisticated models  or measurement–based approaches to quantify emission factors.</a:t>
          </a:r>
        </a:p>
      </dsp:txBody>
      <dsp:txXfrm>
        <a:off x="6493837" y="1580132"/>
        <a:ext cx="2513337" cy="27071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3E960-8D36-4D83-AB75-CDD7FA07DC48}">
      <dsp:nvSpPr>
        <dsp:cNvPr id="0" name=""/>
        <dsp:cNvSpPr/>
      </dsp:nvSpPr>
      <dsp:spPr>
        <a:xfrm>
          <a:off x="0" y="4102589"/>
          <a:ext cx="8853714" cy="1346561"/>
        </a:xfrm>
        <a:prstGeom prst="rect">
          <a:avLst/>
        </a:prstGeom>
        <a:solidFill>
          <a:schemeClr val="accent2">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GB" sz="2500" b="1" kern="1200" dirty="0">
              <a:latin typeface="Arial Narrow" pitchFamily="34" charset="0"/>
            </a:rPr>
            <a:t>Step 3: </a:t>
          </a:r>
          <a:r>
            <a:rPr lang="en-GB" sz="2500" kern="1200" dirty="0">
              <a:latin typeface="Arial Narrow" pitchFamily="34" charset="0"/>
            </a:rPr>
            <a:t>Multiply the subgroup emission factors by the subgroup populations to estimate subgroup emission, and sum across the subgroups to estimate total emission</a:t>
          </a:r>
          <a:endParaRPr lang="en-GB" sz="2500" kern="1200" dirty="0"/>
        </a:p>
      </dsp:txBody>
      <dsp:txXfrm>
        <a:off x="0" y="4102589"/>
        <a:ext cx="8853714" cy="1346561"/>
      </dsp:txXfrm>
    </dsp:sp>
    <dsp:sp modelId="{89CF336F-5B4B-4B61-BF21-7576EDC35795}">
      <dsp:nvSpPr>
        <dsp:cNvPr id="0" name=""/>
        <dsp:cNvSpPr/>
      </dsp:nvSpPr>
      <dsp:spPr>
        <a:xfrm rot="10800000">
          <a:off x="0" y="2051776"/>
          <a:ext cx="8853714" cy="2071011"/>
        </a:xfrm>
        <a:prstGeom prst="upArrowCallout">
          <a:avLst/>
        </a:prstGeom>
        <a:solidFill>
          <a:schemeClr val="accent3">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GB" sz="2500" b="1" kern="1200" dirty="0">
              <a:latin typeface="Arial Narrow" pitchFamily="34" charset="0"/>
            </a:rPr>
            <a:t>Step 2: </a:t>
          </a:r>
          <a:r>
            <a:rPr lang="en-GB" sz="2500" kern="1200" dirty="0">
              <a:latin typeface="Arial Narrow" pitchFamily="34" charset="0"/>
            </a:rPr>
            <a:t>Estimate emission factors for each subgroup in kg CH</a:t>
          </a:r>
          <a:r>
            <a:rPr lang="en-GB" sz="2500" kern="1200" baseline="-25000" dirty="0">
              <a:latin typeface="Arial Narrow" pitchFamily="34" charset="0"/>
            </a:rPr>
            <a:t>4</a:t>
          </a:r>
          <a:r>
            <a:rPr lang="en-GB" sz="2500" kern="1200" dirty="0">
              <a:latin typeface="Arial Narrow" pitchFamily="34" charset="0"/>
            </a:rPr>
            <a:t>/animal/</a:t>
          </a:r>
          <a:r>
            <a:rPr lang="en-GB" sz="2500" kern="1200" dirty="0" err="1">
              <a:latin typeface="Arial Narrow" pitchFamily="34" charset="0"/>
            </a:rPr>
            <a:t>yr</a:t>
          </a:r>
          <a:endParaRPr lang="en-GB" sz="2500" kern="1200" dirty="0"/>
        </a:p>
      </dsp:txBody>
      <dsp:txXfrm rot="10800000">
        <a:off x="0" y="2051776"/>
        <a:ext cx="8853714" cy="1345681"/>
      </dsp:txXfrm>
    </dsp:sp>
    <dsp:sp modelId="{53277E68-9E69-47A9-8454-19FAD8140877}">
      <dsp:nvSpPr>
        <dsp:cNvPr id="0" name=""/>
        <dsp:cNvSpPr/>
      </dsp:nvSpPr>
      <dsp:spPr>
        <a:xfrm rot="10800000">
          <a:off x="0" y="963"/>
          <a:ext cx="8853714" cy="2071011"/>
        </a:xfrm>
        <a:prstGeom prst="upArrowCallout">
          <a:avLst/>
        </a:prstGeom>
        <a:solidFill>
          <a:schemeClr val="accent4">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GB" sz="2500" b="1" kern="1200" dirty="0">
              <a:latin typeface="Arial Narrow" pitchFamily="34" charset="0"/>
            </a:rPr>
            <a:t>Step 1: </a:t>
          </a:r>
          <a:r>
            <a:rPr lang="en-GB" sz="2500" kern="1200" dirty="0">
              <a:latin typeface="Arial Narrow" pitchFamily="34" charset="0"/>
            </a:rPr>
            <a:t>Divide the livestock population subgroups and characterize each subgroup preferably using annual averages  considering production cycles and seasonal influences on population numbers</a:t>
          </a:r>
        </a:p>
      </dsp:txBody>
      <dsp:txXfrm rot="10800000">
        <a:off x="0" y="963"/>
        <a:ext cx="8853714" cy="13456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F24AB-85D6-4CDC-9DA0-CBF8A8B493FD}">
      <dsp:nvSpPr>
        <dsp:cNvPr id="0" name=""/>
        <dsp:cNvSpPr/>
      </dsp:nvSpPr>
      <dsp:spPr>
        <a:xfrm>
          <a:off x="0" y="0"/>
          <a:ext cx="7040880" cy="1051560"/>
        </a:xfrm>
        <a:prstGeom prst="roundRect">
          <a:avLst>
            <a:gd name="adj" fmla="val 10000"/>
          </a:avLst>
        </a:prstGeom>
        <a:solidFill>
          <a:schemeClr val="accent2">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Step 1: </a:t>
          </a:r>
          <a:r>
            <a:rPr lang="en-GB" sz="1600" kern="1200" dirty="0"/>
            <a:t>Divide the livestock population subgroups and characterize each subgroup preferably using annual averages  considering production cycles and seasonal influences on population numbers.</a:t>
          </a:r>
        </a:p>
      </dsp:txBody>
      <dsp:txXfrm>
        <a:off x="30799" y="30799"/>
        <a:ext cx="5783132" cy="989962"/>
      </dsp:txXfrm>
    </dsp:sp>
    <dsp:sp modelId="{3F5E0066-15B5-4DDE-81A1-1A0892944BAD}">
      <dsp:nvSpPr>
        <dsp:cNvPr id="0" name=""/>
        <dsp:cNvSpPr/>
      </dsp:nvSpPr>
      <dsp:spPr>
        <a:xfrm>
          <a:off x="525780" y="1197610"/>
          <a:ext cx="7040880" cy="1051560"/>
        </a:xfrm>
        <a:prstGeom prst="roundRect">
          <a:avLst>
            <a:gd name="adj" fmla="val 10000"/>
          </a:avLst>
        </a:prstGeom>
        <a:solidFill>
          <a:schemeClr val="accent3">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Step 2: </a:t>
          </a:r>
          <a:r>
            <a:rPr lang="en-GB" sz="1800" b="0" kern="1200" dirty="0"/>
            <a:t>Use default values or develop the annual average nitrogen excretion rate per head (Nex(T)) for each defined livestock species/category </a:t>
          </a:r>
          <a:r>
            <a:rPr lang="en-GB" sz="1200" b="1" kern="1200" dirty="0"/>
            <a:t>T.</a:t>
          </a:r>
          <a:endParaRPr lang="en-GB" sz="1200" kern="1200" dirty="0"/>
        </a:p>
      </dsp:txBody>
      <dsp:txXfrm>
        <a:off x="556579" y="1228409"/>
        <a:ext cx="5769987" cy="989962"/>
      </dsp:txXfrm>
    </dsp:sp>
    <dsp:sp modelId="{BE7C77DA-B704-42D6-9298-38F08A59D552}">
      <dsp:nvSpPr>
        <dsp:cNvPr id="0" name=""/>
        <dsp:cNvSpPr/>
      </dsp:nvSpPr>
      <dsp:spPr>
        <a:xfrm>
          <a:off x="964464" y="2366186"/>
          <a:ext cx="7040880" cy="1051560"/>
        </a:xfrm>
        <a:prstGeom prst="roundRect">
          <a:avLst>
            <a:gd name="adj" fmla="val 10000"/>
          </a:avLst>
        </a:prstGeom>
        <a:solidFill>
          <a:schemeClr val="accent4">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Step 3: </a:t>
          </a:r>
          <a:r>
            <a:rPr lang="en-GB" sz="1800" b="0" kern="1200" dirty="0"/>
            <a:t>Use default values or determine the fraction of total annual nitrogen excretion for each livestock species/category T that is managed in each manure management system S (MS</a:t>
          </a:r>
          <a:r>
            <a:rPr lang="en-GB" sz="1800" b="0" kern="1200" baseline="-25000" dirty="0"/>
            <a:t>(T,S)</a:t>
          </a:r>
          <a:r>
            <a:rPr lang="en-GB" sz="1800" b="0" kern="1200" baseline="0" dirty="0"/>
            <a:t>).</a:t>
          </a:r>
        </a:p>
      </dsp:txBody>
      <dsp:txXfrm>
        <a:off x="995263" y="2396985"/>
        <a:ext cx="5769987" cy="989962"/>
      </dsp:txXfrm>
    </dsp:sp>
    <dsp:sp modelId="{2C80BA22-3AE9-44F0-A5F9-9D9EEAFDCE4C}">
      <dsp:nvSpPr>
        <dsp:cNvPr id="0" name=""/>
        <dsp:cNvSpPr/>
      </dsp:nvSpPr>
      <dsp:spPr>
        <a:xfrm>
          <a:off x="1626203" y="3573681"/>
          <a:ext cx="7040880" cy="1051560"/>
        </a:xfrm>
        <a:prstGeom prst="roundRect">
          <a:avLst>
            <a:gd name="adj" fmla="val 10000"/>
          </a:avLst>
        </a:prstGeom>
        <a:solidFill>
          <a:schemeClr val="accent5">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Step 4: </a:t>
          </a:r>
          <a:r>
            <a:rPr lang="en-GB" sz="1800" kern="1200" dirty="0"/>
            <a:t>Use default values or develop </a:t>
          </a:r>
          <a:r>
            <a:rPr lang="en-GB" sz="1800" b="0" kern="1200" dirty="0"/>
            <a:t>N</a:t>
          </a:r>
          <a:r>
            <a:rPr lang="en-GB" sz="1800" b="0" kern="1200" baseline="-25000" dirty="0"/>
            <a:t>2</a:t>
          </a:r>
          <a:r>
            <a:rPr lang="en-GB" sz="1800" b="0" kern="1200" dirty="0"/>
            <a:t>O </a:t>
          </a:r>
          <a:r>
            <a:rPr lang="en-GB" sz="1800" kern="1200" dirty="0"/>
            <a:t>emission factors for each manure management system S (EF</a:t>
          </a:r>
          <a:r>
            <a:rPr lang="en-GB" sz="1800" kern="1200" baseline="-25000" dirty="0"/>
            <a:t>3(S)</a:t>
          </a:r>
          <a:r>
            <a:rPr lang="en-GB" sz="1800" kern="1200" dirty="0"/>
            <a:t>). </a:t>
          </a:r>
        </a:p>
      </dsp:txBody>
      <dsp:txXfrm>
        <a:off x="1657002" y="3604480"/>
        <a:ext cx="5769988" cy="989961"/>
      </dsp:txXfrm>
    </dsp:sp>
    <dsp:sp modelId="{58B8FD4F-7A34-4F7E-BBFD-7C774CB77F24}">
      <dsp:nvSpPr>
        <dsp:cNvPr id="0" name=""/>
        <dsp:cNvSpPr/>
      </dsp:nvSpPr>
      <dsp:spPr>
        <a:xfrm>
          <a:off x="2103119" y="4790439"/>
          <a:ext cx="7040880" cy="1051560"/>
        </a:xfrm>
        <a:prstGeom prst="roundRect">
          <a:avLst>
            <a:gd name="adj" fmla="val 10000"/>
          </a:avLst>
        </a:prstGeom>
        <a:solidFill>
          <a:schemeClr val="accent6">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dirty="0"/>
            <a:t>Step 5:</a:t>
          </a:r>
          <a:r>
            <a:rPr lang="en-GB" sz="1600" b="1" kern="1200" dirty="0"/>
            <a:t> </a:t>
          </a:r>
          <a:r>
            <a:rPr lang="en-GB" sz="1600" b="0" kern="1200" dirty="0"/>
            <a:t>For each manure management system type S, multiply its (</a:t>
          </a:r>
          <a:r>
            <a:rPr lang="en-GB" sz="1600" kern="1200" dirty="0"/>
            <a:t>EF</a:t>
          </a:r>
          <a:r>
            <a:rPr lang="en-GB" sz="1600" kern="1200" baseline="-25000" dirty="0"/>
            <a:t>3(S)</a:t>
          </a:r>
          <a:r>
            <a:rPr lang="en-GB" sz="1600" kern="1200" baseline="0" dirty="0"/>
            <a:t>) </a:t>
          </a:r>
          <a:r>
            <a:rPr lang="en-GB" sz="1600" b="0" kern="1200" dirty="0"/>
            <a:t>by the total amount of nitrogen managed (from all livestock species/categories) in that system, to estimate N</a:t>
          </a:r>
          <a:r>
            <a:rPr lang="en-GB" sz="1600" b="0" kern="1200" baseline="-25000" dirty="0"/>
            <a:t>2</a:t>
          </a:r>
          <a:r>
            <a:rPr lang="en-GB" sz="1600" b="0" kern="1200" dirty="0"/>
            <a:t>O emissions from that MMS. Then sum over all MMS.</a:t>
          </a:r>
        </a:p>
      </dsp:txBody>
      <dsp:txXfrm>
        <a:off x="2133918" y="4821238"/>
        <a:ext cx="5769987" cy="989962"/>
      </dsp:txXfrm>
    </dsp:sp>
    <dsp:sp modelId="{0F965BB9-FC4B-4137-9BB6-6CC71985DCBC}">
      <dsp:nvSpPr>
        <dsp:cNvPr id="0" name=""/>
        <dsp:cNvSpPr/>
      </dsp:nvSpPr>
      <dsp:spPr>
        <a:xfrm>
          <a:off x="6357366" y="768223"/>
          <a:ext cx="683514" cy="683514"/>
        </a:xfrm>
        <a:prstGeom prst="downArrow">
          <a:avLst>
            <a:gd name="adj1" fmla="val 55000"/>
            <a:gd name="adj2" fmla="val 45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6511157" y="768223"/>
        <a:ext cx="375932" cy="514344"/>
      </dsp:txXfrm>
    </dsp:sp>
    <dsp:sp modelId="{9517ED44-941A-4A22-93E8-643926A556C9}">
      <dsp:nvSpPr>
        <dsp:cNvPr id="0" name=""/>
        <dsp:cNvSpPr/>
      </dsp:nvSpPr>
      <dsp:spPr>
        <a:xfrm>
          <a:off x="6883146" y="1965833"/>
          <a:ext cx="683514" cy="683514"/>
        </a:xfrm>
        <a:prstGeom prst="downArrow">
          <a:avLst>
            <a:gd name="adj1" fmla="val 55000"/>
            <a:gd name="adj2" fmla="val 45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7036937" y="1965833"/>
        <a:ext cx="375932" cy="514344"/>
      </dsp:txXfrm>
    </dsp:sp>
    <dsp:sp modelId="{34A77543-7F34-4D2C-8F59-6292F39B16A7}">
      <dsp:nvSpPr>
        <dsp:cNvPr id="0" name=""/>
        <dsp:cNvSpPr/>
      </dsp:nvSpPr>
      <dsp:spPr>
        <a:xfrm>
          <a:off x="7408926" y="3145917"/>
          <a:ext cx="683514" cy="683514"/>
        </a:xfrm>
        <a:prstGeom prst="downArrow">
          <a:avLst>
            <a:gd name="adj1" fmla="val 55000"/>
            <a:gd name="adj2" fmla="val 45000"/>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7562717" y="3145917"/>
        <a:ext cx="375932" cy="514344"/>
      </dsp:txXfrm>
    </dsp:sp>
    <dsp:sp modelId="{81B5AAA3-F50D-4FA1-9654-C5EAC47B1D78}">
      <dsp:nvSpPr>
        <dsp:cNvPr id="0" name=""/>
        <dsp:cNvSpPr/>
      </dsp:nvSpPr>
      <dsp:spPr>
        <a:xfrm>
          <a:off x="7934705" y="4355211"/>
          <a:ext cx="683514" cy="683514"/>
        </a:xfrm>
        <a:prstGeom prst="downArrow">
          <a:avLst>
            <a:gd name="adj1" fmla="val 55000"/>
            <a:gd name="adj2" fmla="val 45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dirty="0"/>
        </a:p>
      </dsp:txBody>
      <dsp:txXfrm>
        <a:off x="8088496" y="4355211"/>
        <a:ext cx="375932" cy="5143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E240E-FB9B-47A4-9EE7-F8234824DD67}">
      <dsp:nvSpPr>
        <dsp:cNvPr id="0" name=""/>
        <dsp:cNvSpPr/>
      </dsp:nvSpPr>
      <dsp:spPr>
        <a:xfrm>
          <a:off x="0" y="236486"/>
          <a:ext cx="1858425" cy="1234979"/>
        </a:xfrm>
        <a:prstGeom prst="ellips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dirty="0"/>
            <a:t>TAM</a:t>
          </a:r>
        </a:p>
      </dsp:txBody>
      <dsp:txXfrm>
        <a:off x="36171" y="272657"/>
        <a:ext cx="1426019" cy="1162637"/>
      </dsp:txXfrm>
    </dsp:sp>
    <dsp:sp modelId="{8A5DCD92-48AD-4224-85DE-BB0594638B3B}">
      <dsp:nvSpPr>
        <dsp:cNvPr id="0" name=""/>
        <dsp:cNvSpPr/>
      </dsp:nvSpPr>
      <dsp:spPr>
        <a:xfrm>
          <a:off x="830779" y="1108602"/>
          <a:ext cx="7043492" cy="1473528"/>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solidFill>
                <a:schemeClr val="tx1"/>
              </a:solidFill>
            </a:rPr>
            <a:t>Default typical animal mass (TAM) values are provided in Tables 10A-4 to 10A-9 in Annex 10A.2 of the 2006 IPCC Guidelines. However, it is preferable to collect country-specific TAM values due to the sensitivity of N excretion rates to different weight categories.</a:t>
          </a:r>
          <a:endParaRPr lang="en-US" sz="1600" kern="1200" dirty="0">
            <a:solidFill>
              <a:schemeClr val="tx1"/>
            </a:solidFill>
          </a:endParaRPr>
        </a:p>
      </dsp:txBody>
      <dsp:txXfrm>
        <a:off x="873937" y="1151760"/>
        <a:ext cx="5564547" cy="1387212"/>
      </dsp:txXfrm>
    </dsp:sp>
    <dsp:sp modelId="{57FC5F7E-8C0E-4F3E-BF5C-53D339323020}">
      <dsp:nvSpPr>
        <dsp:cNvPr id="0" name=""/>
        <dsp:cNvSpPr/>
      </dsp:nvSpPr>
      <dsp:spPr>
        <a:xfrm>
          <a:off x="3018171" y="2750271"/>
          <a:ext cx="3076527" cy="1234979"/>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endParaRPr lang="en-US" altLang="ja-JP" sz="4200" kern="1200" dirty="0"/>
        </a:p>
      </dsp:txBody>
      <dsp:txXfrm>
        <a:off x="3054342" y="2786442"/>
        <a:ext cx="2399744" cy="1162637"/>
      </dsp:txXfrm>
    </dsp:sp>
    <dsp:sp modelId="{B6AFA691-1F9B-462E-BDAF-063D59BDA621}">
      <dsp:nvSpPr>
        <dsp:cNvPr id="0" name=""/>
        <dsp:cNvSpPr/>
      </dsp:nvSpPr>
      <dsp:spPr>
        <a:xfrm>
          <a:off x="47473" y="4378565"/>
          <a:ext cx="8612782" cy="1234979"/>
        </a:xfrm>
        <a:prstGeom prst="roundRect">
          <a:avLst>
            <a:gd name="adj" fmla="val 10000"/>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altLang="ja-JP" sz="1400" b="1" i="1" u="sng" kern="1200" dirty="0">
              <a:solidFill>
                <a:schemeClr val="tx1"/>
              </a:solidFill>
            </a:rPr>
            <a:t>NEX-  </a:t>
          </a:r>
          <a:r>
            <a:rPr lang="en-GB" altLang="ja-JP" sz="1400" kern="1200" dirty="0">
              <a:solidFill>
                <a:schemeClr val="tx1"/>
              </a:solidFill>
            </a:rPr>
            <a:t>Default N excretion rates (Nrate) are provided in Table 10.19 of the 2006 IPCC Guidelines. These rates are presented in units of nitrogen excreted per 1 000 kg of animal per day. However, country-specific nitrogen excretion rates may be taken directly from documents or reports such as agricultural industry and scientific literature. In some situations, it may be appropriate to use excretion rates developed by other countries that have livestock with similar characteristics.</a:t>
          </a:r>
          <a:endParaRPr lang="en-US" altLang="ja-JP" sz="1400" kern="1200" dirty="0">
            <a:solidFill>
              <a:schemeClr val="tx1"/>
            </a:solidFill>
          </a:endParaRPr>
        </a:p>
      </dsp:txBody>
      <dsp:txXfrm>
        <a:off x="83644" y="4414736"/>
        <a:ext cx="6837533" cy="1162637"/>
      </dsp:txXfrm>
    </dsp:sp>
    <dsp:sp modelId="{EF3271D8-B272-4CBD-90F0-5427826BD2BB}">
      <dsp:nvSpPr>
        <dsp:cNvPr id="0" name=""/>
        <dsp:cNvSpPr/>
      </dsp:nvSpPr>
      <dsp:spPr>
        <a:xfrm>
          <a:off x="5208928" y="292606"/>
          <a:ext cx="3336953" cy="802736"/>
        </a:xfrm>
        <a:prstGeom prst="downArrow">
          <a:avLst>
            <a:gd name="adj1" fmla="val 55000"/>
            <a:gd name="adj2" fmla="val 45000"/>
          </a:avLst>
        </a:prstGeom>
        <a:solidFill>
          <a:schemeClr val="bg1">
            <a:alpha val="90000"/>
          </a:schemeClr>
        </a:solidFill>
        <a:ln w="425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5959742" y="292606"/>
        <a:ext cx="1835325" cy="604059"/>
      </dsp:txXfrm>
    </dsp:sp>
    <dsp:sp modelId="{CAA60CCA-8472-4311-B042-8F8C16E40916}">
      <dsp:nvSpPr>
        <dsp:cNvPr id="0" name=""/>
        <dsp:cNvSpPr/>
      </dsp:nvSpPr>
      <dsp:spPr>
        <a:xfrm>
          <a:off x="2368112" y="2514544"/>
          <a:ext cx="802736" cy="802736"/>
        </a:xfrm>
        <a:prstGeom prst="upArrow">
          <a:avLst/>
        </a:prstGeom>
        <a:solidFill>
          <a:srgbClr val="DA7248">
            <a:alpha val="90000"/>
          </a:srgbClr>
        </a:solidFill>
        <a:ln w="42500" cap="flat" cmpd="sng" algn="ctr">
          <a:solidFill>
            <a:srgbClr val="FF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2568796" y="2715228"/>
        <a:ext cx="401368" cy="602052"/>
      </dsp:txXfrm>
    </dsp:sp>
    <dsp:sp modelId="{6713C112-4A0C-4E00-8ED7-2FF05714149A}">
      <dsp:nvSpPr>
        <dsp:cNvPr id="0" name=""/>
        <dsp:cNvSpPr/>
      </dsp:nvSpPr>
      <dsp:spPr>
        <a:xfrm>
          <a:off x="5691719" y="3566452"/>
          <a:ext cx="802736" cy="802736"/>
        </a:xfrm>
        <a:prstGeom prst="downArrow">
          <a:avLst>
            <a:gd name="adj1" fmla="val 55000"/>
            <a:gd name="adj2" fmla="val 45000"/>
          </a:avLst>
        </a:prstGeom>
        <a:solidFill>
          <a:srgbClr val="FFC000">
            <a:alpha val="90000"/>
          </a:srgbClr>
        </a:solidFill>
        <a:ln w="42500" cap="flat" cmpd="sng" algn="ctr">
          <a:solidFill>
            <a:srgbClr val="FF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dirty="0"/>
        </a:p>
      </dsp:txBody>
      <dsp:txXfrm>
        <a:off x="5872335" y="3566452"/>
        <a:ext cx="441504" cy="60405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2F453-C3A9-4800-82D9-33EC7D0230B2}">
      <dsp:nvSpPr>
        <dsp:cNvPr id="0" name=""/>
        <dsp:cNvSpPr/>
      </dsp:nvSpPr>
      <dsp:spPr>
        <a:xfrm>
          <a:off x="3953199" y="-34586"/>
          <a:ext cx="1129605" cy="886966"/>
        </a:xfrm>
        <a:prstGeom prst="roundRect">
          <a:avLst/>
        </a:prstGeom>
        <a:solidFill>
          <a:srgbClr val="92D050"/>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endParaRPr lang="en-GB" sz="1200" kern="1200" dirty="0"/>
        </a:p>
        <a:p>
          <a:pPr marL="0" lvl="0" indent="0" algn="ctr" defTabSz="533400">
            <a:lnSpc>
              <a:spcPct val="90000"/>
            </a:lnSpc>
            <a:spcBef>
              <a:spcPct val="0"/>
            </a:spcBef>
            <a:spcAft>
              <a:spcPct val="35000"/>
            </a:spcAft>
            <a:buNone/>
          </a:pPr>
          <a:r>
            <a:rPr lang="en-GB" sz="1200" kern="1200" dirty="0"/>
            <a:t>Divide all land into managed and unmanaged lands</a:t>
          </a:r>
        </a:p>
        <a:p>
          <a:pPr marL="0" lvl="0" indent="0" algn="ctr" defTabSz="533400">
            <a:lnSpc>
              <a:spcPct val="90000"/>
            </a:lnSpc>
            <a:spcBef>
              <a:spcPct val="0"/>
            </a:spcBef>
            <a:spcAft>
              <a:spcPct val="35000"/>
            </a:spcAft>
            <a:buNone/>
          </a:pPr>
          <a:endParaRPr lang="en-GB" sz="1200" kern="1200" dirty="0"/>
        </a:p>
      </dsp:txBody>
      <dsp:txXfrm>
        <a:off x="3996497" y="8712"/>
        <a:ext cx="1043009" cy="800370"/>
      </dsp:txXfrm>
    </dsp:sp>
    <dsp:sp modelId="{7E315A28-B2D3-47AD-98D5-36CC984ED128}">
      <dsp:nvSpPr>
        <dsp:cNvPr id="0" name=""/>
        <dsp:cNvSpPr/>
      </dsp:nvSpPr>
      <dsp:spPr>
        <a:xfrm>
          <a:off x="1459718" y="408896"/>
          <a:ext cx="6116567" cy="6116567"/>
        </a:xfrm>
        <a:custGeom>
          <a:avLst/>
          <a:gdLst/>
          <a:ahLst/>
          <a:cxnLst/>
          <a:rect l="0" t="0" r="0" b="0"/>
          <a:pathLst>
            <a:path>
              <a:moveTo>
                <a:pt x="3759904" y="81569"/>
              </a:moveTo>
              <a:arcTo wR="3058283" hR="3058283" stAng="16995763" swAng="47337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BFDC1F0-0BED-416D-92BB-28ADEBB9F30A}">
      <dsp:nvSpPr>
        <dsp:cNvPr id="0" name=""/>
        <dsp:cNvSpPr/>
      </dsp:nvSpPr>
      <dsp:spPr>
        <a:xfrm>
          <a:off x="5750813" y="461953"/>
          <a:ext cx="1129605" cy="1062046"/>
        </a:xfrm>
        <a:prstGeom prst="roundRect">
          <a:avLst/>
        </a:prstGeom>
        <a:solidFill>
          <a:srgbClr val="00B0F0"/>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Develop a national land classification system for six LU classes</a:t>
          </a:r>
          <a:endParaRPr lang="en-GB" sz="900" kern="1200" dirty="0"/>
        </a:p>
      </dsp:txBody>
      <dsp:txXfrm>
        <a:off x="5802658" y="513798"/>
        <a:ext cx="1025915" cy="958356"/>
      </dsp:txXfrm>
    </dsp:sp>
    <dsp:sp modelId="{7BFAF5C1-A213-45A6-A4AE-91153D72574A}">
      <dsp:nvSpPr>
        <dsp:cNvPr id="0" name=""/>
        <dsp:cNvSpPr/>
      </dsp:nvSpPr>
      <dsp:spPr>
        <a:xfrm>
          <a:off x="1459718" y="408896"/>
          <a:ext cx="6116567" cy="6116567"/>
        </a:xfrm>
        <a:custGeom>
          <a:avLst/>
          <a:gdLst/>
          <a:ahLst/>
          <a:cxnLst/>
          <a:rect l="0" t="0" r="0" b="0"/>
          <a:pathLst>
            <a:path>
              <a:moveTo>
                <a:pt x="5495153" y="1210375"/>
              </a:moveTo>
              <a:arcTo wR="3058283" hR="3058283" stAng="19369590" swAng="41060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CD72D96-0D4C-4CCC-98EA-6EB2ED03DF9B}">
      <dsp:nvSpPr>
        <dsp:cNvPr id="0" name=""/>
        <dsp:cNvSpPr/>
      </dsp:nvSpPr>
      <dsp:spPr>
        <a:xfrm>
          <a:off x="6861800" y="2028799"/>
          <a:ext cx="1129605" cy="986639"/>
        </a:xfrm>
        <a:prstGeom prst="roundRect">
          <a:avLst/>
        </a:prstGeom>
        <a:solidFill>
          <a:srgbClr val="5492CD"/>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endParaRPr lang="en-GB" sz="1100" kern="1200" dirty="0"/>
        </a:p>
        <a:p>
          <a:pPr marL="0" lvl="0" indent="0" algn="ctr" defTabSz="488950">
            <a:lnSpc>
              <a:spcPct val="90000"/>
            </a:lnSpc>
            <a:spcBef>
              <a:spcPct val="0"/>
            </a:spcBef>
            <a:spcAft>
              <a:spcPct val="35000"/>
            </a:spcAft>
            <a:buNone/>
          </a:pPr>
          <a:r>
            <a:rPr lang="en-GB" sz="1100" kern="1200" dirty="0"/>
            <a:t>Compile data on LU/LUC for each land category </a:t>
          </a:r>
        </a:p>
        <a:p>
          <a:pPr marL="0" lvl="0" indent="0" algn="ctr" defTabSz="488950">
            <a:lnSpc>
              <a:spcPct val="90000"/>
            </a:lnSpc>
            <a:spcBef>
              <a:spcPct val="0"/>
            </a:spcBef>
            <a:spcAft>
              <a:spcPct val="35000"/>
            </a:spcAft>
            <a:buNone/>
          </a:pPr>
          <a:endParaRPr lang="en-GB" sz="900" kern="1200" dirty="0"/>
        </a:p>
      </dsp:txBody>
      <dsp:txXfrm>
        <a:off x="6909964" y="2076963"/>
        <a:ext cx="1033277" cy="890311"/>
      </dsp:txXfrm>
    </dsp:sp>
    <dsp:sp modelId="{F86814C8-0145-4BE1-B366-2EECC1E08CF9}">
      <dsp:nvSpPr>
        <dsp:cNvPr id="0" name=""/>
        <dsp:cNvSpPr/>
      </dsp:nvSpPr>
      <dsp:spPr>
        <a:xfrm>
          <a:off x="1459718" y="408896"/>
          <a:ext cx="6116567" cy="6116567"/>
        </a:xfrm>
        <a:custGeom>
          <a:avLst/>
          <a:gdLst/>
          <a:ahLst/>
          <a:cxnLst/>
          <a:rect l="0" t="0" r="0" b="0"/>
          <a:pathLst>
            <a:path>
              <a:moveTo>
                <a:pt x="6103828" y="2779425"/>
              </a:moveTo>
              <a:arcTo wR="3058283" hR="3058283" stAng="21286106" swAng="59062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8BC5243-2025-4C3E-9C19-9E7FF7747D8F}">
      <dsp:nvSpPr>
        <dsp:cNvPr id="0" name=""/>
        <dsp:cNvSpPr/>
      </dsp:nvSpPr>
      <dsp:spPr>
        <a:xfrm>
          <a:off x="6753804" y="3886200"/>
          <a:ext cx="1345597" cy="1052082"/>
        </a:xfrm>
        <a:prstGeom prst="roundRect">
          <a:avLst/>
        </a:prstGeom>
        <a:solidFill>
          <a:srgbClr val="2A865A"/>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Estimate CO2 emissions/removals and non-CO2 emissions at apt. Tier (KCA)</a:t>
          </a:r>
          <a:endParaRPr lang="en-GB" sz="700" kern="1200" dirty="0"/>
        </a:p>
      </dsp:txBody>
      <dsp:txXfrm>
        <a:off x="6805162" y="3937558"/>
        <a:ext cx="1242881" cy="949366"/>
      </dsp:txXfrm>
    </dsp:sp>
    <dsp:sp modelId="{5AE0888B-EFA2-4B6F-B26F-E2BDBEB5DC91}">
      <dsp:nvSpPr>
        <dsp:cNvPr id="0" name=""/>
        <dsp:cNvSpPr/>
      </dsp:nvSpPr>
      <dsp:spPr>
        <a:xfrm>
          <a:off x="1459718" y="408896"/>
          <a:ext cx="6116567" cy="6116567"/>
        </a:xfrm>
        <a:custGeom>
          <a:avLst/>
          <a:gdLst/>
          <a:ahLst/>
          <a:cxnLst/>
          <a:rect l="0" t="0" r="0" b="0"/>
          <a:pathLst>
            <a:path>
              <a:moveTo>
                <a:pt x="5660211" y="4665477"/>
              </a:moveTo>
              <a:arcTo wR="3058283" hR="3058283" stAng="1902201" swAng="53367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D1C4854-F2E8-4455-8ACA-23A55A72F8E7}">
      <dsp:nvSpPr>
        <dsp:cNvPr id="0" name=""/>
        <dsp:cNvSpPr/>
      </dsp:nvSpPr>
      <dsp:spPr>
        <a:xfrm>
          <a:off x="5627183" y="5574262"/>
          <a:ext cx="1376864" cy="734243"/>
        </a:xfrm>
        <a:prstGeom prst="roundRect">
          <a:avLst/>
        </a:prstGeom>
        <a:solidFill>
          <a:srgbClr val="FF0000"/>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Re-estimate if higher tier recommended by KCA</a:t>
          </a:r>
        </a:p>
      </dsp:txBody>
      <dsp:txXfrm>
        <a:off x="5663026" y="5610105"/>
        <a:ext cx="1305178" cy="662557"/>
      </dsp:txXfrm>
    </dsp:sp>
    <dsp:sp modelId="{6BC52F00-EE54-45FC-892C-BD77A62B5710}">
      <dsp:nvSpPr>
        <dsp:cNvPr id="0" name=""/>
        <dsp:cNvSpPr/>
      </dsp:nvSpPr>
      <dsp:spPr>
        <a:xfrm>
          <a:off x="1459718" y="408896"/>
          <a:ext cx="6116567" cy="6116567"/>
        </a:xfrm>
        <a:custGeom>
          <a:avLst/>
          <a:gdLst/>
          <a:ahLst/>
          <a:cxnLst/>
          <a:rect l="0" t="0" r="0" b="0"/>
          <a:pathLst>
            <a:path>
              <a:moveTo>
                <a:pt x="4079214" y="5941129"/>
              </a:moveTo>
              <a:arcTo wR="3058283" hR="3058283" stAng="4229935" swAng="39889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887129C-4602-4D28-8C42-1020C4D357AA}">
      <dsp:nvSpPr>
        <dsp:cNvPr id="0" name=""/>
        <dsp:cNvSpPr/>
      </dsp:nvSpPr>
      <dsp:spPr>
        <a:xfrm>
          <a:off x="3953199" y="6158342"/>
          <a:ext cx="1129605" cy="734243"/>
        </a:xfrm>
        <a:prstGeom prst="roundRect">
          <a:avLst/>
        </a:prstGeom>
        <a:solidFill>
          <a:srgbClr val="3DA5B3"/>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Estimate uncertainties</a:t>
          </a:r>
        </a:p>
      </dsp:txBody>
      <dsp:txXfrm>
        <a:off x="3989042" y="6194185"/>
        <a:ext cx="1057919" cy="662557"/>
      </dsp:txXfrm>
    </dsp:sp>
    <dsp:sp modelId="{D8076176-5835-4055-921F-442F17B3DFFF}">
      <dsp:nvSpPr>
        <dsp:cNvPr id="0" name=""/>
        <dsp:cNvSpPr/>
      </dsp:nvSpPr>
      <dsp:spPr>
        <a:xfrm>
          <a:off x="1459718" y="408896"/>
          <a:ext cx="6116567" cy="6116567"/>
        </a:xfrm>
        <a:custGeom>
          <a:avLst/>
          <a:gdLst/>
          <a:ahLst/>
          <a:cxnLst/>
          <a:rect l="0" t="0" r="0" b="0"/>
          <a:pathLst>
            <a:path>
              <a:moveTo>
                <a:pt x="2402593" y="6045451"/>
              </a:moveTo>
              <a:arcTo wR="3058283" hR="3058283" stAng="6142813" swAng="31329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AC3B27C-503C-438C-B11E-7AC0D96FFF99}">
      <dsp:nvSpPr>
        <dsp:cNvPr id="0" name=""/>
        <dsp:cNvSpPr/>
      </dsp:nvSpPr>
      <dsp:spPr>
        <a:xfrm>
          <a:off x="1935577" y="5410199"/>
          <a:ext cx="1569620" cy="1062369"/>
        </a:xfrm>
        <a:prstGeom prst="roundRect">
          <a:avLst/>
        </a:prstGeom>
        <a:solidFill>
          <a:srgbClr val="22AE6B"/>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S</a:t>
          </a:r>
        </a:p>
        <a:p>
          <a:pPr marL="0" lvl="0" indent="0" algn="ctr" defTabSz="533400">
            <a:lnSpc>
              <a:spcPct val="90000"/>
            </a:lnSpc>
            <a:spcBef>
              <a:spcPct val="0"/>
            </a:spcBef>
            <a:spcAft>
              <a:spcPct val="35000"/>
            </a:spcAft>
            <a:buNone/>
          </a:pPr>
          <a:r>
            <a:rPr lang="en-GB" sz="1200" kern="1200" dirty="0"/>
            <a:t>Sum CO2 emissions and removals and non-CO2 emissions for each land use and stratum</a:t>
          </a:r>
        </a:p>
        <a:p>
          <a:pPr marL="0" lvl="0" indent="0" algn="ctr" defTabSz="533400">
            <a:lnSpc>
              <a:spcPct val="90000"/>
            </a:lnSpc>
            <a:spcBef>
              <a:spcPct val="0"/>
            </a:spcBef>
            <a:spcAft>
              <a:spcPct val="35000"/>
            </a:spcAft>
            <a:buNone/>
          </a:pPr>
          <a:endParaRPr lang="en-GB" sz="1200" kern="1200" dirty="0"/>
        </a:p>
      </dsp:txBody>
      <dsp:txXfrm>
        <a:off x="1987438" y="5462060"/>
        <a:ext cx="1465898" cy="958647"/>
      </dsp:txXfrm>
    </dsp:sp>
    <dsp:sp modelId="{A432E218-27E1-4E50-92A6-0611F9715AF8}">
      <dsp:nvSpPr>
        <dsp:cNvPr id="0" name=""/>
        <dsp:cNvSpPr/>
      </dsp:nvSpPr>
      <dsp:spPr>
        <a:xfrm>
          <a:off x="1459718" y="408896"/>
          <a:ext cx="6116567" cy="6116567"/>
        </a:xfrm>
        <a:custGeom>
          <a:avLst/>
          <a:gdLst/>
          <a:ahLst/>
          <a:cxnLst/>
          <a:rect l="0" t="0" r="0" b="0"/>
          <a:pathLst>
            <a:path>
              <a:moveTo>
                <a:pt x="636415" y="4925810"/>
              </a:moveTo>
              <a:arcTo wR="3058283" hR="3058283" stAng="8541830" swAng="32605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9ACE7F3-C9EB-4AF9-B90C-776765AAFD07}">
      <dsp:nvSpPr>
        <dsp:cNvPr id="0" name=""/>
        <dsp:cNvSpPr/>
      </dsp:nvSpPr>
      <dsp:spPr>
        <a:xfrm>
          <a:off x="1044598" y="3810001"/>
          <a:ext cx="1129605" cy="1204482"/>
        </a:xfrm>
        <a:prstGeom prst="roundRect">
          <a:avLst/>
        </a:prstGeom>
        <a:solidFill>
          <a:srgbClr val="ABCD03"/>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Report emissions/</a:t>
          </a:r>
        </a:p>
        <a:p>
          <a:pPr marL="0" lvl="0" indent="0" algn="ctr" defTabSz="533400">
            <a:lnSpc>
              <a:spcPct val="90000"/>
            </a:lnSpc>
            <a:spcBef>
              <a:spcPct val="0"/>
            </a:spcBef>
            <a:spcAft>
              <a:spcPct val="35000"/>
            </a:spcAft>
            <a:buNone/>
          </a:pPr>
          <a:r>
            <a:rPr lang="en-GB" sz="1200" kern="1200" dirty="0"/>
            <a:t>removals in reporting tables</a:t>
          </a:r>
        </a:p>
        <a:p>
          <a:pPr marL="0" lvl="0" indent="0" algn="ctr" defTabSz="533400">
            <a:lnSpc>
              <a:spcPct val="90000"/>
            </a:lnSpc>
            <a:spcBef>
              <a:spcPct val="0"/>
            </a:spcBef>
            <a:spcAft>
              <a:spcPct val="35000"/>
            </a:spcAft>
            <a:buNone/>
          </a:pPr>
          <a:endParaRPr lang="en-GB" sz="800" kern="1200" dirty="0"/>
        </a:p>
      </dsp:txBody>
      <dsp:txXfrm>
        <a:off x="1099741" y="3865144"/>
        <a:ext cx="1019319" cy="1094196"/>
      </dsp:txXfrm>
    </dsp:sp>
    <dsp:sp modelId="{39B1FC49-0754-407F-9E4B-159A90687C25}">
      <dsp:nvSpPr>
        <dsp:cNvPr id="0" name=""/>
        <dsp:cNvSpPr/>
      </dsp:nvSpPr>
      <dsp:spPr>
        <a:xfrm>
          <a:off x="1459718" y="408896"/>
          <a:ext cx="6116567" cy="6116567"/>
        </a:xfrm>
        <a:custGeom>
          <a:avLst/>
          <a:gdLst/>
          <a:ahLst/>
          <a:cxnLst/>
          <a:rect l="0" t="0" r="0" b="0"/>
          <a:pathLst>
            <a:path>
              <a:moveTo>
                <a:pt x="4145" y="3217463"/>
              </a:moveTo>
              <a:arcTo wR="3058283" hR="3058283" stAng="10620990" swAng="62543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78533B8-6BF6-46CD-8EC4-11309BAD7E99}">
      <dsp:nvSpPr>
        <dsp:cNvPr id="0" name=""/>
        <dsp:cNvSpPr/>
      </dsp:nvSpPr>
      <dsp:spPr>
        <a:xfrm>
          <a:off x="1044598" y="2154997"/>
          <a:ext cx="1129605" cy="734243"/>
        </a:xfrm>
        <a:prstGeom prst="roundRect">
          <a:avLst/>
        </a:prstGeom>
        <a:solidFill>
          <a:srgbClr val="FFC000"/>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Document and archive all information</a:t>
          </a:r>
        </a:p>
      </dsp:txBody>
      <dsp:txXfrm>
        <a:off x="1080441" y="2190840"/>
        <a:ext cx="1057919" cy="662557"/>
      </dsp:txXfrm>
    </dsp:sp>
    <dsp:sp modelId="{822F9F5D-4E0B-48F3-8C3C-6836592B0B9A}">
      <dsp:nvSpPr>
        <dsp:cNvPr id="0" name=""/>
        <dsp:cNvSpPr/>
      </dsp:nvSpPr>
      <dsp:spPr>
        <a:xfrm>
          <a:off x="1459718" y="408896"/>
          <a:ext cx="6116567" cy="6116567"/>
        </a:xfrm>
        <a:custGeom>
          <a:avLst/>
          <a:gdLst/>
          <a:ahLst/>
          <a:cxnLst/>
          <a:rect l="0" t="0" r="0" b="0"/>
          <a:pathLst>
            <a:path>
              <a:moveTo>
                <a:pt x="363112" y="1612894"/>
              </a:moveTo>
              <a:arcTo wR="3058283" hR="3058283" stAng="12492248" swAng="505429"/>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6472650-F9D1-4D47-8548-BDCFFA89A242}">
      <dsp:nvSpPr>
        <dsp:cNvPr id="0" name=""/>
        <dsp:cNvSpPr/>
      </dsp:nvSpPr>
      <dsp:spPr>
        <a:xfrm>
          <a:off x="2155585" y="457199"/>
          <a:ext cx="1129605" cy="1071555"/>
        </a:xfrm>
        <a:prstGeom prst="roundRect">
          <a:avLst/>
        </a:prstGeom>
        <a:solidFill>
          <a:srgbClr val="CC9900"/>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Set priorities for future inventories and revise KCA for future</a:t>
          </a:r>
        </a:p>
      </dsp:txBody>
      <dsp:txXfrm>
        <a:off x="2207894" y="509508"/>
        <a:ext cx="1024987" cy="966937"/>
      </dsp:txXfrm>
    </dsp:sp>
    <dsp:sp modelId="{4F685D72-0C09-40C3-81AE-CB2ABCBB099E}">
      <dsp:nvSpPr>
        <dsp:cNvPr id="0" name=""/>
        <dsp:cNvSpPr/>
      </dsp:nvSpPr>
      <dsp:spPr>
        <a:xfrm>
          <a:off x="1459718" y="408896"/>
          <a:ext cx="6116567" cy="6116567"/>
        </a:xfrm>
        <a:custGeom>
          <a:avLst/>
          <a:gdLst/>
          <a:ahLst/>
          <a:cxnLst/>
          <a:rect l="0" t="0" r="0" b="0"/>
          <a:pathLst>
            <a:path>
              <a:moveTo>
                <a:pt x="1954711" y="206051"/>
              </a:moveTo>
              <a:arcTo wR="3058283" hR="3058283" stAng="14930867" swAng="47337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67751-325F-4656-BB8B-0BD6C7E2BEE6}">
      <dsp:nvSpPr>
        <dsp:cNvPr id="0" name=""/>
        <dsp:cNvSpPr/>
      </dsp:nvSpPr>
      <dsp:spPr>
        <a:xfrm>
          <a:off x="5162" y="1211"/>
          <a:ext cx="8168475" cy="756118"/>
        </a:xfrm>
        <a:prstGeom prst="roundRect">
          <a:avLst>
            <a:gd name="adj" fmla="val 10000"/>
          </a:avLst>
        </a:prstGeom>
        <a:solidFill>
          <a:schemeClr val="accent1">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latin typeface="Arial Narrow" pitchFamily="34" charset="0"/>
            </a:rPr>
            <a:t>Carbon Pools</a:t>
          </a:r>
        </a:p>
      </dsp:txBody>
      <dsp:txXfrm>
        <a:off x="27308" y="23357"/>
        <a:ext cx="8124183" cy="711826"/>
      </dsp:txXfrm>
    </dsp:sp>
    <dsp:sp modelId="{EFC137C5-5EA6-4414-ADB0-48F030FEFA44}">
      <dsp:nvSpPr>
        <dsp:cNvPr id="0" name=""/>
        <dsp:cNvSpPr/>
      </dsp:nvSpPr>
      <dsp:spPr>
        <a:xfrm>
          <a:off x="13198" y="858750"/>
          <a:ext cx="3170108" cy="434958"/>
        </a:xfrm>
        <a:prstGeom prst="roundRect">
          <a:avLst>
            <a:gd name="adj" fmla="val 10000"/>
          </a:avLst>
        </a:prstGeom>
        <a:solidFill>
          <a:schemeClr val="accent3">
            <a:lumMod val="90000"/>
            <a:lumOff val="1000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Narrow" pitchFamily="34" charset="0"/>
            </a:rPr>
            <a:t>Living biomass</a:t>
          </a:r>
        </a:p>
      </dsp:txBody>
      <dsp:txXfrm>
        <a:off x="25937" y="871489"/>
        <a:ext cx="3144630" cy="409480"/>
      </dsp:txXfrm>
    </dsp:sp>
    <dsp:sp modelId="{22E78669-8200-4884-8E89-6CC731546AA0}">
      <dsp:nvSpPr>
        <dsp:cNvPr id="0" name=""/>
        <dsp:cNvSpPr/>
      </dsp:nvSpPr>
      <dsp:spPr>
        <a:xfrm>
          <a:off x="38636" y="1412399"/>
          <a:ext cx="1540365" cy="4129196"/>
        </a:xfrm>
        <a:prstGeom prst="roundRect">
          <a:avLst>
            <a:gd name="adj" fmla="val 10000"/>
          </a:avLst>
        </a:prstGeom>
        <a:solidFill>
          <a:schemeClr val="accent3">
            <a:lumMod val="90000"/>
            <a:lumOff val="1000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Arial Narrow" pitchFamily="34" charset="0"/>
            </a:rPr>
            <a:t>Above ground biomass                     </a:t>
          </a:r>
        </a:p>
        <a:p>
          <a:pPr marL="0" lvl="0" indent="0" algn="l" defTabSz="666750">
            <a:lnSpc>
              <a:spcPct val="90000"/>
            </a:lnSpc>
            <a:spcBef>
              <a:spcPct val="0"/>
            </a:spcBef>
            <a:spcAft>
              <a:spcPct val="35000"/>
            </a:spcAft>
            <a:buNone/>
          </a:pPr>
          <a:r>
            <a:rPr lang="en-US" sz="1500" kern="1200" dirty="0">
              <a:latin typeface="Arial Narrow" pitchFamily="34" charset="0"/>
            </a:rPr>
            <a:t>- </a:t>
          </a:r>
          <a:r>
            <a:rPr lang="en-US" sz="1350" kern="1200" dirty="0">
              <a:latin typeface="Arial Narrow" pitchFamily="34" charset="0"/>
            </a:rPr>
            <a:t>All living biomass above the soil incl. stem, stump, branches, bark, seeds &amp; foliage</a:t>
          </a:r>
        </a:p>
      </dsp:txBody>
      <dsp:txXfrm>
        <a:off x="83752" y="1457515"/>
        <a:ext cx="1450133" cy="4038964"/>
      </dsp:txXfrm>
    </dsp:sp>
    <dsp:sp modelId="{81E94A37-1CCE-4EAC-8729-E0F5E5C9FCC1}">
      <dsp:nvSpPr>
        <dsp:cNvPr id="0" name=""/>
        <dsp:cNvSpPr/>
      </dsp:nvSpPr>
      <dsp:spPr>
        <a:xfrm>
          <a:off x="1630443" y="1395128"/>
          <a:ext cx="1540365" cy="4148813"/>
        </a:xfrm>
        <a:prstGeom prst="roundRect">
          <a:avLst>
            <a:gd name="adj" fmla="val 10000"/>
          </a:avLst>
        </a:prstGeom>
        <a:solidFill>
          <a:schemeClr val="accent3">
            <a:lumMod val="90000"/>
            <a:lumOff val="1000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Arial Narrow" pitchFamily="34" charset="0"/>
            </a:rPr>
            <a:t>Below ground biomass </a:t>
          </a:r>
        </a:p>
        <a:p>
          <a:pPr marL="0" lvl="0" indent="0" algn="l" defTabSz="666750">
            <a:lnSpc>
              <a:spcPct val="90000"/>
            </a:lnSpc>
            <a:spcBef>
              <a:spcPct val="0"/>
            </a:spcBef>
            <a:spcAft>
              <a:spcPct val="35000"/>
            </a:spcAft>
            <a:buNone/>
          </a:pPr>
          <a:r>
            <a:rPr lang="en-US" sz="1500" kern="1200" dirty="0">
              <a:latin typeface="Arial Narrow" pitchFamily="34" charset="0"/>
            </a:rPr>
            <a:t> </a:t>
          </a:r>
          <a:r>
            <a:rPr lang="en-US" sz="1350" kern="1200" dirty="0">
              <a:latin typeface="Arial Narrow" pitchFamily="34" charset="0"/>
            </a:rPr>
            <a:t>-</a:t>
          </a:r>
          <a:r>
            <a:rPr lang="en-US" sz="1400" kern="1200" dirty="0">
              <a:latin typeface="Arial Narrow" pitchFamily="34" charset="0"/>
            </a:rPr>
            <a:t>All living biomass of live roots, often excl. fine roots of less than (suggested) 2 mm dia. </a:t>
          </a:r>
        </a:p>
      </dsp:txBody>
      <dsp:txXfrm>
        <a:off x="1675559" y="1440244"/>
        <a:ext cx="1450133" cy="4058581"/>
      </dsp:txXfrm>
    </dsp:sp>
    <dsp:sp modelId="{A8EE25EB-372C-4B7B-8BCD-ED4D78A0CC4B}">
      <dsp:nvSpPr>
        <dsp:cNvPr id="0" name=""/>
        <dsp:cNvSpPr/>
      </dsp:nvSpPr>
      <dsp:spPr>
        <a:xfrm>
          <a:off x="3313205" y="858750"/>
          <a:ext cx="3170045" cy="401005"/>
        </a:xfrm>
        <a:prstGeom prst="roundRect">
          <a:avLst>
            <a:gd name="adj" fmla="val 10000"/>
          </a:avLst>
        </a:prstGeom>
        <a:solidFill>
          <a:schemeClr val="accent2"/>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Narrow" pitchFamily="34" charset="0"/>
            </a:rPr>
            <a:t>Dead Organic Matter</a:t>
          </a:r>
        </a:p>
      </dsp:txBody>
      <dsp:txXfrm>
        <a:off x="3324950" y="870495"/>
        <a:ext cx="3146555" cy="377515"/>
      </dsp:txXfrm>
    </dsp:sp>
    <dsp:sp modelId="{1465235D-1873-44A8-97BA-0A771502229B}">
      <dsp:nvSpPr>
        <dsp:cNvPr id="0" name=""/>
        <dsp:cNvSpPr/>
      </dsp:nvSpPr>
      <dsp:spPr>
        <a:xfrm>
          <a:off x="3325672" y="1361176"/>
          <a:ext cx="1540365" cy="4174720"/>
        </a:xfrm>
        <a:prstGeom prst="roundRect">
          <a:avLst>
            <a:gd name="adj" fmla="val 10000"/>
          </a:avLst>
        </a:prstGeom>
        <a:solidFill>
          <a:schemeClr val="accent2"/>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1" kern="1200" dirty="0">
              <a:latin typeface="Arial Narrow" pitchFamily="34" charset="0"/>
            </a:rPr>
            <a:t>Dead wood </a:t>
          </a:r>
        </a:p>
        <a:p>
          <a:pPr marL="0" lvl="0" indent="0" algn="l" defTabSz="666750">
            <a:lnSpc>
              <a:spcPct val="90000"/>
            </a:lnSpc>
            <a:spcBef>
              <a:spcPct val="0"/>
            </a:spcBef>
            <a:spcAft>
              <a:spcPct val="35000"/>
            </a:spcAft>
            <a:buNone/>
          </a:pPr>
          <a:r>
            <a:rPr lang="en-US" sz="1400" b="1" kern="1200" dirty="0">
              <a:latin typeface="Arial Narrow" pitchFamily="34" charset="0"/>
            </a:rPr>
            <a:t>-</a:t>
          </a:r>
          <a:r>
            <a:rPr lang="en-US" sz="1400" kern="1200" dirty="0">
              <a:latin typeface="Arial Narrow" pitchFamily="34" charset="0"/>
            </a:rPr>
            <a:t>All non-living woody biomass not litter either standing, lying on the ground, or in the soil; </a:t>
          </a:r>
        </a:p>
        <a:p>
          <a:pPr marL="0" lvl="0" indent="0" algn="l" defTabSz="666750">
            <a:lnSpc>
              <a:spcPct val="90000"/>
            </a:lnSpc>
            <a:spcBef>
              <a:spcPct val="0"/>
            </a:spcBef>
            <a:spcAft>
              <a:spcPct val="35000"/>
            </a:spcAft>
            <a:buNone/>
          </a:pPr>
          <a:r>
            <a:rPr lang="en-US" sz="1400" b="1" kern="1200" dirty="0">
              <a:latin typeface="Arial Narrow" pitchFamily="34" charset="0"/>
            </a:rPr>
            <a:t>-</a:t>
          </a:r>
          <a:r>
            <a:rPr lang="en-US" sz="1400" kern="1200" dirty="0">
              <a:latin typeface="Arial Narrow" pitchFamily="34" charset="0"/>
            </a:rPr>
            <a:t>Incl. surface wood, dead roots, stumps larger than dia. used by country  to distinguish from litter (e.g., 10 cm).</a:t>
          </a:r>
        </a:p>
      </dsp:txBody>
      <dsp:txXfrm>
        <a:off x="3370788" y="1406292"/>
        <a:ext cx="1450133" cy="4084488"/>
      </dsp:txXfrm>
    </dsp:sp>
    <dsp:sp modelId="{90116F35-2ADB-40AE-8259-B2618FC03712}">
      <dsp:nvSpPr>
        <dsp:cNvPr id="0" name=""/>
        <dsp:cNvSpPr/>
      </dsp:nvSpPr>
      <dsp:spPr>
        <a:xfrm>
          <a:off x="4930418" y="1361176"/>
          <a:ext cx="1540365" cy="4184731"/>
        </a:xfrm>
        <a:prstGeom prst="roundRect">
          <a:avLst>
            <a:gd name="adj" fmla="val 10000"/>
          </a:avLst>
        </a:prstGeom>
        <a:solidFill>
          <a:schemeClr val="accent2"/>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n-US" sz="1600" b="1" kern="1200" dirty="0"/>
        </a:p>
        <a:p>
          <a:pPr marL="0" lvl="0" indent="0" algn="l" defTabSz="711200">
            <a:lnSpc>
              <a:spcPct val="90000"/>
            </a:lnSpc>
            <a:spcBef>
              <a:spcPct val="0"/>
            </a:spcBef>
            <a:spcAft>
              <a:spcPct val="35000"/>
            </a:spcAft>
            <a:buNone/>
          </a:pPr>
          <a:r>
            <a:rPr lang="en-US" sz="1500" b="1" kern="1200" dirty="0">
              <a:latin typeface="Arial Narrow" pitchFamily="34" charset="0"/>
            </a:rPr>
            <a:t>Litter </a:t>
          </a:r>
        </a:p>
        <a:p>
          <a:pPr marL="0" lvl="0" indent="0" algn="l" defTabSz="711200">
            <a:lnSpc>
              <a:spcPct val="90000"/>
            </a:lnSpc>
            <a:spcBef>
              <a:spcPct val="0"/>
            </a:spcBef>
            <a:spcAft>
              <a:spcPct val="35000"/>
            </a:spcAft>
            <a:buNone/>
          </a:pPr>
          <a:r>
            <a:rPr lang="en-US" sz="1400" kern="1200" dirty="0">
              <a:latin typeface="Arial Narrow" pitchFamily="34" charset="0"/>
            </a:rPr>
            <a:t>-All non living biomass of dia. &lt; chosen by the country (e.g., 10 cm) lying dead above soil; </a:t>
          </a:r>
        </a:p>
        <a:p>
          <a:pPr marL="0" lvl="0" indent="0" algn="l" defTabSz="711200">
            <a:lnSpc>
              <a:spcPct val="90000"/>
            </a:lnSpc>
            <a:spcBef>
              <a:spcPct val="0"/>
            </a:spcBef>
            <a:spcAft>
              <a:spcPct val="35000"/>
            </a:spcAft>
            <a:buNone/>
          </a:pPr>
          <a:r>
            <a:rPr lang="en-US" sz="1400" b="1" kern="1200" dirty="0">
              <a:latin typeface="Arial Narrow" pitchFamily="34" charset="0"/>
            </a:rPr>
            <a:t>-</a:t>
          </a:r>
          <a:r>
            <a:rPr lang="en-US" sz="1400" kern="1200" dirty="0">
              <a:latin typeface="Arial Narrow" pitchFamily="34" charset="0"/>
            </a:rPr>
            <a:t> Incl. litter, </a:t>
          </a:r>
          <a:r>
            <a:rPr lang="en-US" sz="1400" kern="1200" dirty="0" err="1">
              <a:latin typeface="Arial Narrow" pitchFamily="34" charset="0"/>
            </a:rPr>
            <a:t>fumic</a:t>
          </a:r>
          <a:r>
            <a:rPr lang="en-US" sz="1400" kern="1200" dirty="0">
              <a:latin typeface="Arial Narrow" pitchFamily="34" charset="0"/>
            </a:rPr>
            <a:t> and </a:t>
          </a:r>
          <a:r>
            <a:rPr lang="en-US" sz="1400" kern="1200" dirty="0" err="1">
              <a:latin typeface="Arial Narrow" pitchFamily="34" charset="0"/>
            </a:rPr>
            <a:t>humic</a:t>
          </a:r>
          <a:r>
            <a:rPr lang="en-US" sz="1400" kern="1200" dirty="0">
              <a:latin typeface="Arial Narrow" pitchFamily="34" charset="0"/>
            </a:rPr>
            <a:t> layers &amp; live fine roots &gt;  dia. used to distinguish below ground biomass (e.g., 2 mm).</a:t>
          </a:r>
        </a:p>
      </dsp:txBody>
      <dsp:txXfrm>
        <a:off x="4975534" y="1406292"/>
        <a:ext cx="1450133" cy="4094499"/>
      </dsp:txXfrm>
    </dsp:sp>
    <dsp:sp modelId="{67C8ED99-688C-4E00-BDF3-D4B1CFEBD89A}">
      <dsp:nvSpPr>
        <dsp:cNvPr id="0" name=""/>
        <dsp:cNvSpPr/>
      </dsp:nvSpPr>
      <dsp:spPr>
        <a:xfrm>
          <a:off x="6613148" y="858750"/>
          <a:ext cx="1552452" cy="4687397"/>
        </a:xfrm>
        <a:prstGeom prst="roundRect">
          <a:avLst>
            <a:gd name="adj" fmla="val 10000"/>
          </a:avLst>
        </a:prstGeom>
        <a:solidFill>
          <a:schemeClr val="accent2">
            <a:lumMod val="5000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Arial Narrow" pitchFamily="34" charset="0"/>
            </a:rPr>
            <a:t>Soil C               </a:t>
          </a:r>
        </a:p>
        <a:p>
          <a:pPr marL="0" lvl="0" indent="0" algn="l" defTabSz="1022350">
            <a:lnSpc>
              <a:spcPct val="90000"/>
            </a:lnSpc>
            <a:spcBef>
              <a:spcPct val="0"/>
            </a:spcBef>
            <a:spcAft>
              <a:spcPct val="35000"/>
            </a:spcAft>
            <a:buNone/>
          </a:pPr>
          <a:r>
            <a:rPr lang="en-US" sz="1400" b="1" kern="1200" dirty="0">
              <a:latin typeface="Arial Narrow" pitchFamily="34" charset="0"/>
            </a:rPr>
            <a:t>organic C in mineral and organic soils (including peat) to a specified depth chosen by country  (default depth 30 cm for Tier 1 &amp; 2 methods)</a:t>
          </a:r>
        </a:p>
        <a:p>
          <a:pPr marL="0" lvl="0" indent="0" algn="l" defTabSz="1022350">
            <a:lnSpc>
              <a:spcPct val="90000"/>
            </a:lnSpc>
            <a:spcBef>
              <a:spcPct val="0"/>
            </a:spcBef>
            <a:spcAft>
              <a:spcPct val="35000"/>
            </a:spcAft>
            <a:buNone/>
          </a:pPr>
          <a:r>
            <a:rPr lang="en-US" sz="1400" b="1" kern="1200" dirty="0">
              <a:latin typeface="Arial Narrow" pitchFamily="34" charset="0"/>
            </a:rPr>
            <a:t>incl. live fine roots if cannot be distinguished empirically  </a:t>
          </a:r>
        </a:p>
      </dsp:txBody>
      <dsp:txXfrm>
        <a:off x="6658618" y="904220"/>
        <a:ext cx="1461512" cy="45964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EB7AA-AA16-4D3F-866B-9F3087EACC3F}">
      <dsp:nvSpPr>
        <dsp:cNvPr id="0" name=""/>
        <dsp:cNvSpPr/>
      </dsp:nvSpPr>
      <dsp:spPr>
        <a:xfrm>
          <a:off x="3942716" y="848156"/>
          <a:ext cx="2887449" cy="200451"/>
        </a:xfrm>
        <a:custGeom>
          <a:avLst/>
          <a:gdLst/>
          <a:ahLst/>
          <a:cxnLst/>
          <a:rect l="0" t="0" r="0" b="0"/>
          <a:pathLst>
            <a:path>
              <a:moveTo>
                <a:pt x="0" y="0"/>
              </a:moveTo>
              <a:lnTo>
                <a:pt x="0" y="100225"/>
              </a:lnTo>
              <a:lnTo>
                <a:pt x="2887449" y="100225"/>
              </a:lnTo>
              <a:lnTo>
                <a:pt x="2887449" y="200451"/>
              </a:lnTo>
            </a:path>
          </a:pathLst>
        </a:custGeom>
        <a:noFill/>
        <a:ln w="425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ADC0232-D100-4E32-8CB7-3EFF429E5E42}">
      <dsp:nvSpPr>
        <dsp:cNvPr id="0" name=""/>
        <dsp:cNvSpPr/>
      </dsp:nvSpPr>
      <dsp:spPr>
        <a:xfrm>
          <a:off x="3942716" y="848156"/>
          <a:ext cx="1732469" cy="200451"/>
        </a:xfrm>
        <a:custGeom>
          <a:avLst/>
          <a:gdLst/>
          <a:ahLst/>
          <a:cxnLst/>
          <a:rect l="0" t="0" r="0" b="0"/>
          <a:pathLst>
            <a:path>
              <a:moveTo>
                <a:pt x="0" y="0"/>
              </a:moveTo>
              <a:lnTo>
                <a:pt x="0" y="100225"/>
              </a:lnTo>
              <a:lnTo>
                <a:pt x="1732469" y="100225"/>
              </a:lnTo>
              <a:lnTo>
                <a:pt x="1732469" y="200451"/>
              </a:lnTo>
            </a:path>
          </a:pathLst>
        </a:custGeom>
        <a:noFill/>
        <a:ln w="425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96AF2A-DE2B-4665-8DA3-052475C1587E}">
      <dsp:nvSpPr>
        <dsp:cNvPr id="0" name=""/>
        <dsp:cNvSpPr/>
      </dsp:nvSpPr>
      <dsp:spPr>
        <a:xfrm>
          <a:off x="3942716" y="848156"/>
          <a:ext cx="577489" cy="200451"/>
        </a:xfrm>
        <a:custGeom>
          <a:avLst/>
          <a:gdLst/>
          <a:ahLst/>
          <a:cxnLst/>
          <a:rect l="0" t="0" r="0" b="0"/>
          <a:pathLst>
            <a:path>
              <a:moveTo>
                <a:pt x="0" y="0"/>
              </a:moveTo>
              <a:lnTo>
                <a:pt x="0" y="100225"/>
              </a:lnTo>
              <a:lnTo>
                <a:pt x="577489" y="100225"/>
              </a:lnTo>
              <a:lnTo>
                <a:pt x="577489" y="200451"/>
              </a:lnTo>
            </a:path>
          </a:pathLst>
        </a:custGeom>
        <a:noFill/>
        <a:ln w="425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5F44A23-5814-4ADF-A5AB-5ED4B3A3992D}">
      <dsp:nvSpPr>
        <dsp:cNvPr id="0" name=""/>
        <dsp:cNvSpPr/>
      </dsp:nvSpPr>
      <dsp:spPr>
        <a:xfrm>
          <a:off x="3365226" y="848156"/>
          <a:ext cx="577489" cy="200451"/>
        </a:xfrm>
        <a:custGeom>
          <a:avLst/>
          <a:gdLst/>
          <a:ahLst/>
          <a:cxnLst/>
          <a:rect l="0" t="0" r="0" b="0"/>
          <a:pathLst>
            <a:path>
              <a:moveTo>
                <a:pt x="577489" y="0"/>
              </a:moveTo>
              <a:lnTo>
                <a:pt x="577489" y="100225"/>
              </a:lnTo>
              <a:lnTo>
                <a:pt x="0" y="100225"/>
              </a:lnTo>
              <a:lnTo>
                <a:pt x="0" y="200451"/>
              </a:lnTo>
            </a:path>
          </a:pathLst>
        </a:custGeom>
        <a:noFill/>
        <a:ln w="425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97FBA08-FAA6-428B-A455-A831B12DA39A}">
      <dsp:nvSpPr>
        <dsp:cNvPr id="0" name=""/>
        <dsp:cNvSpPr/>
      </dsp:nvSpPr>
      <dsp:spPr>
        <a:xfrm>
          <a:off x="2210246" y="848156"/>
          <a:ext cx="1732469" cy="200451"/>
        </a:xfrm>
        <a:custGeom>
          <a:avLst/>
          <a:gdLst/>
          <a:ahLst/>
          <a:cxnLst/>
          <a:rect l="0" t="0" r="0" b="0"/>
          <a:pathLst>
            <a:path>
              <a:moveTo>
                <a:pt x="1732469" y="0"/>
              </a:moveTo>
              <a:lnTo>
                <a:pt x="1732469" y="100225"/>
              </a:lnTo>
              <a:lnTo>
                <a:pt x="0" y="100225"/>
              </a:lnTo>
              <a:lnTo>
                <a:pt x="0" y="200451"/>
              </a:lnTo>
            </a:path>
          </a:pathLst>
        </a:custGeom>
        <a:noFill/>
        <a:ln w="425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CDFF758-56A3-4CC3-88A4-D8BD2F712480}">
      <dsp:nvSpPr>
        <dsp:cNvPr id="0" name=""/>
        <dsp:cNvSpPr/>
      </dsp:nvSpPr>
      <dsp:spPr>
        <a:xfrm>
          <a:off x="1055267" y="1525872"/>
          <a:ext cx="577489" cy="200451"/>
        </a:xfrm>
        <a:custGeom>
          <a:avLst/>
          <a:gdLst/>
          <a:ahLst/>
          <a:cxnLst/>
          <a:rect l="0" t="0" r="0" b="0"/>
          <a:pathLst>
            <a:path>
              <a:moveTo>
                <a:pt x="0" y="0"/>
              </a:moveTo>
              <a:lnTo>
                <a:pt x="0" y="100225"/>
              </a:lnTo>
              <a:lnTo>
                <a:pt x="577489" y="100225"/>
              </a:lnTo>
              <a:lnTo>
                <a:pt x="577489" y="200451"/>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4BC00AB-EF9F-4962-90A9-C0BC1E4617EA}">
      <dsp:nvSpPr>
        <dsp:cNvPr id="0" name=""/>
        <dsp:cNvSpPr/>
      </dsp:nvSpPr>
      <dsp:spPr>
        <a:xfrm>
          <a:off x="95965" y="2203587"/>
          <a:ext cx="143179" cy="1794513"/>
        </a:xfrm>
        <a:custGeom>
          <a:avLst/>
          <a:gdLst/>
          <a:ahLst/>
          <a:cxnLst/>
          <a:rect l="0" t="0" r="0" b="0"/>
          <a:pathLst>
            <a:path>
              <a:moveTo>
                <a:pt x="0" y="0"/>
              </a:moveTo>
              <a:lnTo>
                <a:pt x="0" y="1794513"/>
              </a:lnTo>
              <a:lnTo>
                <a:pt x="143179" y="1794513"/>
              </a:lnTo>
            </a:path>
          </a:pathLst>
        </a:custGeom>
        <a:noFill/>
        <a:ln w="425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E7AEFC7-AB9E-48DD-BDCF-9CCDD52F3BFB}">
      <dsp:nvSpPr>
        <dsp:cNvPr id="0" name=""/>
        <dsp:cNvSpPr/>
      </dsp:nvSpPr>
      <dsp:spPr>
        <a:xfrm>
          <a:off x="95965" y="2203587"/>
          <a:ext cx="143179" cy="1116798"/>
        </a:xfrm>
        <a:custGeom>
          <a:avLst/>
          <a:gdLst/>
          <a:ahLst/>
          <a:cxnLst/>
          <a:rect l="0" t="0" r="0" b="0"/>
          <a:pathLst>
            <a:path>
              <a:moveTo>
                <a:pt x="0" y="0"/>
              </a:moveTo>
              <a:lnTo>
                <a:pt x="0" y="1116798"/>
              </a:lnTo>
              <a:lnTo>
                <a:pt x="143179" y="1116798"/>
              </a:lnTo>
            </a:path>
          </a:pathLst>
        </a:custGeom>
        <a:noFill/>
        <a:ln w="425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5CBF9C8-0B83-4443-8BBD-5182FDFF0131}">
      <dsp:nvSpPr>
        <dsp:cNvPr id="0" name=""/>
        <dsp:cNvSpPr/>
      </dsp:nvSpPr>
      <dsp:spPr>
        <a:xfrm>
          <a:off x="95965" y="2203587"/>
          <a:ext cx="143179" cy="439083"/>
        </a:xfrm>
        <a:custGeom>
          <a:avLst/>
          <a:gdLst/>
          <a:ahLst/>
          <a:cxnLst/>
          <a:rect l="0" t="0" r="0" b="0"/>
          <a:pathLst>
            <a:path>
              <a:moveTo>
                <a:pt x="0" y="0"/>
              </a:moveTo>
              <a:lnTo>
                <a:pt x="0" y="439083"/>
              </a:lnTo>
              <a:lnTo>
                <a:pt x="143179" y="439083"/>
              </a:lnTo>
            </a:path>
          </a:pathLst>
        </a:custGeom>
        <a:noFill/>
        <a:ln w="42500" cap="flat" cmpd="sng" algn="ctr">
          <a:solidFill>
            <a:schemeClr val="accent4">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BAF9218-50A6-41F9-9703-DC11143973CC}">
      <dsp:nvSpPr>
        <dsp:cNvPr id="0" name=""/>
        <dsp:cNvSpPr/>
      </dsp:nvSpPr>
      <dsp:spPr>
        <a:xfrm>
          <a:off x="477777" y="1525872"/>
          <a:ext cx="577489" cy="200451"/>
        </a:xfrm>
        <a:custGeom>
          <a:avLst/>
          <a:gdLst/>
          <a:ahLst/>
          <a:cxnLst/>
          <a:rect l="0" t="0" r="0" b="0"/>
          <a:pathLst>
            <a:path>
              <a:moveTo>
                <a:pt x="577489" y="0"/>
              </a:moveTo>
              <a:lnTo>
                <a:pt x="577489" y="100225"/>
              </a:lnTo>
              <a:lnTo>
                <a:pt x="0" y="100225"/>
              </a:lnTo>
              <a:lnTo>
                <a:pt x="0" y="200451"/>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D2C4234-EEA6-4EE4-9B4B-FF97E7596CA7}">
      <dsp:nvSpPr>
        <dsp:cNvPr id="0" name=""/>
        <dsp:cNvSpPr/>
      </dsp:nvSpPr>
      <dsp:spPr>
        <a:xfrm>
          <a:off x="1055267" y="848156"/>
          <a:ext cx="2887449" cy="200451"/>
        </a:xfrm>
        <a:custGeom>
          <a:avLst/>
          <a:gdLst/>
          <a:ahLst/>
          <a:cxnLst/>
          <a:rect l="0" t="0" r="0" b="0"/>
          <a:pathLst>
            <a:path>
              <a:moveTo>
                <a:pt x="2887449" y="0"/>
              </a:moveTo>
              <a:lnTo>
                <a:pt x="2887449" y="100225"/>
              </a:lnTo>
              <a:lnTo>
                <a:pt x="0" y="100225"/>
              </a:lnTo>
              <a:lnTo>
                <a:pt x="0" y="200451"/>
              </a:lnTo>
            </a:path>
          </a:pathLst>
        </a:custGeom>
        <a:noFill/>
        <a:ln w="42500" cap="flat" cmpd="sng" algn="ctr">
          <a:solidFill>
            <a:schemeClr val="accent2">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68C2A84-CDF5-4A3D-AFF6-D742B2AE2BA8}">
      <dsp:nvSpPr>
        <dsp:cNvPr id="0" name=""/>
        <dsp:cNvSpPr/>
      </dsp:nvSpPr>
      <dsp:spPr>
        <a:xfrm>
          <a:off x="3465452" y="370892"/>
          <a:ext cx="954528" cy="477264"/>
        </a:xfrm>
        <a:prstGeom prst="rect">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baseline="0" dirty="0"/>
            <a:t>3B. Land</a:t>
          </a:r>
        </a:p>
      </dsp:txBody>
      <dsp:txXfrm>
        <a:off x="3465452" y="370892"/>
        <a:ext cx="954528" cy="477264"/>
      </dsp:txXfrm>
    </dsp:sp>
    <dsp:sp modelId="{E170D500-565A-4D68-BA33-8EEB089FD270}">
      <dsp:nvSpPr>
        <dsp:cNvPr id="0" name=""/>
        <dsp:cNvSpPr/>
      </dsp:nvSpPr>
      <dsp:spPr>
        <a:xfrm>
          <a:off x="578002" y="1048607"/>
          <a:ext cx="954528" cy="477264"/>
        </a:xfrm>
        <a:prstGeom prst="rect">
          <a:avLst/>
        </a:prstGeom>
        <a:gradFill rotWithShape="0">
          <a:gsLst>
            <a:gs pos="0">
              <a:schemeClr val="accent2">
                <a:hueOff val="0"/>
                <a:satOff val="0"/>
                <a:lumOff val="0"/>
                <a:alphaOff val="0"/>
                <a:shade val="45000"/>
                <a:satMod val="155000"/>
              </a:schemeClr>
            </a:gs>
            <a:gs pos="60000">
              <a:schemeClr val="accent2">
                <a:hueOff val="0"/>
                <a:satOff val="0"/>
                <a:lumOff val="0"/>
                <a:alphaOff val="0"/>
                <a:shade val="95000"/>
                <a:satMod val="150000"/>
              </a:schemeClr>
            </a:gs>
            <a:gs pos="100000">
              <a:schemeClr val="accent2">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FL</a:t>
          </a:r>
        </a:p>
      </dsp:txBody>
      <dsp:txXfrm>
        <a:off x="578002" y="1048607"/>
        <a:ext cx="954528" cy="477264"/>
      </dsp:txXfrm>
    </dsp:sp>
    <dsp:sp modelId="{F5EF8446-4F6C-4644-B3FE-951F76488F33}">
      <dsp:nvSpPr>
        <dsp:cNvPr id="0" name=""/>
        <dsp:cNvSpPr/>
      </dsp:nvSpPr>
      <dsp:spPr>
        <a:xfrm>
          <a:off x="512" y="1726323"/>
          <a:ext cx="954528" cy="477264"/>
        </a:xfrm>
        <a:prstGeom prst="rect">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FL-FL</a:t>
          </a:r>
        </a:p>
      </dsp:txBody>
      <dsp:txXfrm>
        <a:off x="512" y="1726323"/>
        <a:ext cx="954528" cy="477264"/>
      </dsp:txXfrm>
    </dsp:sp>
    <dsp:sp modelId="{B5E146E3-55A2-4DB3-BD91-1F3ECA0293DE}">
      <dsp:nvSpPr>
        <dsp:cNvPr id="0" name=""/>
        <dsp:cNvSpPr/>
      </dsp:nvSpPr>
      <dsp:spPr>
        <a:xfrm>
          <a:off x="239145" y="2404038"/>
          <a:ext cx="954528" cy="477264"/>
        </a:xfrm>
        <a:prstGeom prst="rect">
          <a:avLst/>
        </a:prstGeom>
        <a:gradFill rotWithShape="0">
          <a:gsLst>
            <a:gs pos="0">
              <a:schemeClr val="accent4">
                <a:hueOff val="0"/>
                <a:satOff val="0"/>
                <a:lumOff val="0"/>
                <a:alphaOff val="0"/>
                <a:shade val="45000"/>
                <a:satMod val="155000"/>
              </a:schemeClr>
            </a:gs>
            <a:gs pos="60000">
              <a:schemeClr val="accent4">
                <a:hueOff val="0"/>
                <a:satOff val="0"/>
                <a:lumOff val="0"/>
                <a:alphaOff val="0"/>
                <a:shade val="95000"/>
                <a:satMod val="150000"/>
              </a:schemeClr>
            </a:gs>
            <a:gs pos="100000">
              <a:schemeClr val="accent4">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Biomass</a:t>
          </a:r>
        </a:p>
      </dsp:txBody>
      <dsp:txXfrm>
        <a:off x="239145" y="2404038"/>
        <a:ext cx="954528" cy="477264"/>
      </dsp:txXfrm>
    </dsp:sp>
    <dsp:sp modelId="{061D2F80-49F4-4ED0-9352-F8B7F6AC5B86}">
      <dsp:nvSpPr>
        <dsp:cNvPr id="0" name=""/>
        <dsp:cNvSpPr/>
      </dsp:nvSpPr>
      <dsp:spPr>
        <a:xfrm>
          <a:off x="239145" y="3081753"/>
          <a:ext cx="954528" cy="477264"/>
        </a:xfrm>
        <a:prstGeom prst="rect">
          <a:avLst/>
        </a:prstGeom>
        <a:gradFill rotWithShape="0">
          <a:gsLst>
            <a:gs pos="0">
              <a:schemeClr val="accent4">
                <a:hueOff val="0"/>
                <a:satOff val="0"/>
                <a:lumOff val="0"/>
                <a:alphaOff val="0"/>
                <a:shade val="45000"/>
                <a:satMod val="155000"/>
              </a:schemeClr>
            </a:gs>
            <a:gs pos="60000">
              <a:schemeClr val="accent4">
                <a:hueOff val="0"/>
                <a:satOff val="0"/>
                <a:lumOff val="0"/>
                <a:alphaOff val="0"/>
                <a:shade val="95000"/>
                <a:satMod val="150000"/>
              </a:schemeClr>
            </a:gs>
            <a:gs pos="100000">
              <a:schemeClr val="accent4">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DOM</a:t>
          </a:r>
        </a:p>
      </dsp:txBody>
      <dsp:txXfrm>
        <a:off x="239145" y="3081753"/>
        <a:ext cx="954528" cy="477264"/>
      </dsp:txXfrm>
    </dsp:sp>
    <dsp:sp modelId="{87DFAADB-BB2B-444D-86C6-ECCA61A86846}">
      <dsp:nvSpPr>
        <dsp:cNvPr id="0" name=""/>
        <dsp:cNvSpPr/>
      </dsp:nvSpPr>
      <dsp:spPr>
        <a:xfrm>
          <a:off x="239145" y="3759469"/>
          <a:ext cx="954528" cy="477264"/>
        </a:xfrm>
        <a:prstGeom prst="rect">
          <a:avLst/>
        </a:prstGeom>
        <a:gradFill rotWithShape="0">
          <a:gsLst>
            <a:gs pos="0">
              <a:schemeClr val="accent4">
                <a:hueOff val="0"/>
                <a:satOff val="0"/>
                <a:lumOff val="0"/>
                <a:alphaOff val="0"/>
                <a:shade val="45000"/>
                <a:satMod val="155000"/>
              </a:schemeClr>
            </a:gs>
            <a:gs pos="60000">
              <a:schemeClr val="accent4">
                <a:hueOff val="0"/>
                <a:satOff val="0"/>
                <a:lumOff val="0"/>
                <a:alphaOff val="0"/>
                <a:shade val="95000"/>
                <a:satMod val="150000"/>
              </a:schemeClr>
            </a:gs>
            <a:gs pos="100000">
              <a:schemeClr val="accent4">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Soils</a:t>
          </a:r>
        </a:p>
      </dsp:txBody>
      <dsp:txXfrm>
        <a:off x="239145" y="3759469"/>
        <a:ext cx="954528" cy="477264"/>
      </dsp:txXfrm>
    </dsp:sp>
    <dsp:sp modelId="{8B596CD2-C6F5-407B-BD2C-53A184A7393B}">
      <dsp:nvSpPr>
        <dsp:cNvPr id="0" name=""/>
        <dsp:cNvSpPr/>
      </dsp:nvSpPr>
      <dsp:spPr>
        <a:xfrm>
          <a:off x="1155492" y="1726323"/>
          <a:ext cx="954528" cy="477264"/>
        </a:xfrm>
        <a:prstGeom prst="rect">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L-FL</a:t>
          </a:r>
        </a:p>
      </dsp:txBody>
      <dsp:txXfrm>
        <a:off x="1155492" y="1726323"/>
        <a:ext cx="954528" cy="477264"/>
      </dsp:txXfrm>
    </dsp:sp>
    <dsp:sp modelId="{2E6BA224-22AD-40DC-99A9-659C02B2ABA7}">
      <dsp:nvSpPr>
        <dsp:cNvPr id="0" name=""/>
        <dsp:cNvSpPr/>
      </dsp:nvSpPr>
      <dsp:spPr>
        <a:xfrm>
          <a:off x="1732982" y="1048607"/>
          <a:ext cx="954528" cy="477264"/>
        </a:xfrm>
        <a:prstGeom prst="rect">
          <a:avLst/>
        </a:prstGeom>
        <a:gradFill rotWithShape="0">
          <a:gsLst>
            <a:gs pos="0">
              <a:schemeClr val="accent2">
                <a:hueOff val="0"/>
                <a:satOff val="0"/>
                <a:lumOff val="0"/>
                <a:alphaOff val="0"/>
                <a:shade val="45000"/>
                <a:satMod val="155000"/>
              </a:schemeClr>
            </a:gs>
            <a:gs pos="60000">
              <a:schemeClr val="accent2">
                <a:hueOff val="0"/>
                <a:satOff val="0"/>
                <a:lumOff val="0"/>
                <a:alphaOff val="0"/>
                <a:shade val="95000"/>
                <a:satMod val="150000"/>
              </a:schemeClr>
            </a:gs>
            <a:gs pos="100000">
              <a:schemeClr val="accent2">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baseline="0"/>
            <a:t>CL</a:t>
          </a:r>
          <a:endParaRPr lang="en-US" sz="1800" kern="1200" baseline="0" dirty="0"/>
        </a:p>
      </dsp:txBody>
      <dsp:txXfrm>
        <a:off x="1732982" y="1048607"/>
        <a:ext cx="954528" cy="477264"/>
      </dsp:txXfrm>
    </dsp:sp>
    <dsp:sp modelId="{1018FEDF-0B64-4476-B91E-82139623EC94}">
      <dsp:nvSpPr>
        <dsp:cNvPr id="0" name=""/>
        <dsp:cNvSpPr/>
      </dsp:nvSpPr>
      <dsp:spPr>
        <a:xfrm>
          <a:off x="2887962" y="1048607"/>
          <a:ext cx="954528" cy="477264"/>
        </a:xfrm>
        <a:prstGeom prst="rect">
          <a:avLst/>
        </a:prstGeom>
        <a:gradFill rotWithShape="0">
          <a:gsLst>
            <a:gs pos="0">
              <a:schemeClr val="accent2">
                <a:hueOff val="0"/>
                <a:satOff val="0"/>
                <a:lumOff val="0"/>
                <a:alphaOff val="0"/>
                <a:shade val="45000"/>
                <a:satMod val="155000"/>
              </a:schemeClr>
            </a:gs>
            <a:gs pos="60000">
              <a:schemeClr val="accent2">
                <a:hueOff val="0"/>
                <a:satOff val="0"/>
                <a:lumOff val="0"/>
                <a:alphaOff val="0"/>
                <a:shade val="95000"/>
                <a:satMod val="150000"/>
              </a:schemeClr>
            </a:gs>
            <a:gs pos="100000">
              <a:schemeClr val="accent2">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GL</a:t>
          </a:r>
        </a:p>
      </dsp:txBody>
      <dsp:txXfrm>
        <a:off x="2887962" y="1048607"/>
        <a:ext cx="954528" cy="477264"/>
      </dsp:txXfrm>
    </dsp:sp>
    <dsp:sp modelId="{8C8B5810-3258-4755-AC3A-9BD9BB785264}">
      <dsp:nvSpPr>
        <dsp:cNvPr id="0" name=""/>
        <dsp:cNvSpPr/>
      </dsp:nvSpPr>
      <dsp:spPr>
        <a:xfrm>
          <a:off x="4042941" y="1048607"/>
          <a:ext cx="954528" cy="477264"/>
        </a:xfrm>
        <a:prstGeom prst="rect">
          <a:avLst/>
        </a:prstGeom>
        <a:gradFill rotWithShape="0">
          <a:gsLst>
            <a:gs pos="0">
              <a:schemeClr val="accent2">
                <a:hueOff val="0"/>
                <a:satOff val="0"/>
                <a:lumOff val="0"/>
                <a:alphaOff val="0"/>
                <a:shade val="45000"/>
                <a:satMod val="155000"/>
              </a:schemeClr>
            </a:gs>
            <a:gs pos="60000">
              <a:schemeClr val="accent2">
                <a:hueOff val="0"/>
                <a:satOff val="0"/>
                <a:lumOff val="0"/>
                <a:alphaOff val="0"/>
                <a:shade val="95000"/>
                <a:satMod val="150000"/>
              </a:schemeClr>
            </a:gs>
            <a:gs pos="100000">
              <a:schemeClr val="accent2">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WL</a:t>
          </a:r>
        </a:p>
      </dsp:txBody>
      <dsp:txXfrm>
        <a:off x="4042941" y="1048607"/>
        <a:ext cx="954528" cy="477264"/>
      </dsp:txXfrm>
    </dsp:sp>
    <dsp:sp modelId="{DD7902E8-B01C-45F5-8755-234EA9CA09CA}">
      <dsp:nvSpPr>
        <dsp:cNvPr id="0" name=""/>
        <dsp:cNvSpPr/>
      </dsp:nvSpPr>
      <dsp:spPr>
        <a:xfrm>
          <a:off x="5197921" y="1048607"/>
          <a:ext cx="954528" cy="477264"/>
        </a:xfrm>
        <a:prstGeom prst="rect">
          <a:avLst/>
        </a:prstGeom>
        <a:gradFill rotWithShape="0">
          <a:gsLst>
            <a:gs pos="0">
              <a:schemeClr val="accent2">
                <a:hueOff val="0"/>
                <a:satOff val="0"/>
                <a:lumOff val="0"/>
                <a:alphaOff val="0"/>
                <a:shade val="45000"/>
                <a:satMod val="155000"/>
              </a:schemeClr>
            </a:gs>
            <a:gs pos="60000">
              <a:schemeClr val="accent2">
                <a:hueOff val="0"/>
                <a:satOff val="0"/>
                <a:lumOff val="0"/>
                <a:alphaOff val="0"/>
                <a:shade val="95000"/>
                <a:satMod val="150000"/>
              </a:schemeClr>
            </a:gs>
            <a:gs pos="100000">
              <a:schemeClr val="accent2">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SL</a:t>
          </a:r>
        </a:p>
      </dsp:txBody>
      <dsp:txXfrm>
        <a:off x="5197921" y="1048607"/>
        <a:ext cx="954528" cy="477264"/>
      </dsp:txXfrm>
    </dsp:sp>
    <dsp:sp modelId="{160A8264-C139-41EB-AA29-1593A61B99AB}">
      <dsp:nvSpPr>
        <dsp:cNvPr id="0" name=""/>
        <dsp:cNvSpPr/>
      </dsp:nvSpPr>
      <dsp:spPr>
        <a:xfrm>
          <a:off x="6352901" y="1048607"/>
          <a:ext cx="954528" cy="477264"/>
        </a:xfrm>
        <a:prstGeom prst="rect">
          <a:avLst/>
        </a:prstGeom>
        <a:gradFill rotWithShape="0">
          <a:gsLst>
            <a:gs pos="0">
              <a:schemeClr val="accent2">
                <a:hueOff val="0"/>
                <a:satOff val="0"/>
                <a:lumOff val="0"/>
                <a:alphaOff val="0"/>
                <a:shade val="45000"/>
                <a:satMod val="155000"/>
              </a:schemeClr>
            </a:gs>
            <a:gs pos="60000">
              <a:schemeClr val="accent2">
                <a:hueOff val="0"/>
                <a:satOff val="0"/>
                <a:lumOff val="0"/>
                <a:alphaOff val="0"/>
                <a:shade val="95000"/>
                <a:satMod val="150000"/>
              </a:schemeClr>
            </a:gs>
            <a:gs pos="100000">
              <a:schemeClr val="accent2">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OL</a:t>
          </a:r>
        </a:p>
      </dsp:txBody>
      <dsp:txXfrm>
        <a:off x="6352901" y="1048607"/>
        <a:ext cx="954528" cy="4772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BF475-D9B5-4D86-9A7F-D3B0D9E0DDDD}">
      <dsp:nvSpPr>
        <dsp:cNvPr id="0" name=""/>
        <dsp:cNvSpPr/>
      </dsp:nvSpPr>
      <dsp:spPr>
        <a:xfrm rot="16200000">
          <a:off x="-1207163" y="1207963"/>
          <a:ext cx="4495800" cy="2079873"/>
        </a:xfrm>
        <a:prstGeom prst="flowChartManualOperation">
          <a:avLst/>
        </a:prstGeom>
        <a:solidFill>
          <a:srgbClr val="92D05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Approach 1</a:t>
          </a:r>
        </a:p>
        <a:p>
          <a:pPr marL="0" lvl="0" indent="0" algn="l" defTabSz="711200">
            <a:lnSpc>
              <a:spcPct val="90000"/>
            </a:lnSpc>
            <a:spcBef>
              <a:spcPct val="0"/>
            </a:spcBef>
            <a:spcAft>
              <a:spcPct val="35000"/>
            </a:spcAft>
            <a:buNone/>
          </a:pPr>
          <a:r>
            <a:rPr kumimoji="0" lang="en-US" sz="1600" b="1" i="0" u="none" strike="noStrike" kern="1200" cap="none" normalizeH="0" baseline="0" dirty="0">
              <a:ln>
                <a:noFill/>
              </a:ln>
              <a:solidFill>
                <a:schemeClr val="tx1"/>
              </a:solidFill>
              <a:effectLst/>
              <a:latin typeface="Arial" charset="0"/>
            </a:rPr>
            <a:t>Net area </a:t>
          </a:r>
          <a:r>
            <a:rPr kumimoji="0" lang="en-US" sz="1600" b="0" i="0" u="none" strike="noStrike" kern="1200" cap="none" normalizeH="0" baseline="0" dirty="0">
              <a:ln>
                <a:noFill/>
              </a:ln>
              <a:solidFill>
                <a:schemeClr val="tx1"/>
              </a:solidFill>
              <a:effectLst/>
              <a:latin typeface="Arial" charset="0"/>
            </a:rPr>
            <a:t>of land use for various land use categories</a:t>
          </a:r>
          <a:endParaRPr lang="en-US" sz="1600" kern="1200" dirty="0">
            <a:solidFill>
              <a:schemeClr val="tx1"/>
            </a:solidFill>
          </a:endParaRPr>
        </a:p>
        <a:p>
          <a:pPr marL="0" lvl="0" indent="0" algn="l" defTabSz="711200" rtl="0">
            <a:lnSpc>
              <a:spcPct val="90000"/>
            </a:lnSpc>
            <a:spcBef>
              <a:spcPct val="0"/>
            </a:spcBef>
            <a:spcAft>
              <a:spcPct val="35000"/>
            </a:spcAft>
            <a:buNone/>
          </a:pPr>
          <a:r>
            <a:rPr kumimoji="0" lang="en-US" sz="1600" b="0" i="0" u="none" strike="noStrike" kern="1200" cap="none" normalizeH="0" baseline="0" dirty="0">
              <a:ln>
                <a:noFill/>
              </a:ln>
              <a:solidFill>
                <a:schemeClr val="tx1"/>
              </a:solidFill>
              <a:effectLst/>
              <a:latin typeface="Arial" charset="0"/>
            </a:rPr>
            <a:t>No tracking of land use conversions</a:t>
          </a:r>
          <a:endParaRPr lang="en-US" sz="1600" kern="1200" dirty="0">
            <a:solidFill>
              <a:schemeClr val="tx1"/>
            </a:solidFill>
          </a:endParaRPr>
        </a:p>
        <a:p>
          <a:pPr marL="0" lvl="0" indent="0" algn="l" defTabSz="711200" rtl="0">
            <a:lnSpc>
              <a:spcPct val="90000"/>
            </a:lnSpc>
            <a:spcBef>
              <a:spcPct val="0"/>
            </a:spcBef>
            <a:spcAft>
              <a:spcPct val="35000"/>
            </a:spcAft>
            <a:buNone/>
          </a:pPr>
          <a:r>
            <a:rPr kumimoji="0" lang="en-US" sz="1600" b="1" i="0" u="none" strike="noStrike" kern="1200" cap="none" normalizeH="0" baseline="0" dirty="0">
              <a:ln>
                <a:noFill/>
              </a:ln>
              <a:solidFill>
                <a:schemeClr val="tx1"/>
              </a:solidFill>
              <a:effectLst/>
              <a:latin typeface="Arial" charset="0"/>
            </a:rPr>
            <a:t>Only know areas of each land type at beginning and end</a:t>
          </a:r>
          <a:endParaRPr lang="en-US" sz="1600" kern="1200" dirty="0">
            <a:solidFill>
              <a:schemeClr val="tx1"/>
            </a:solidFill>
          </a:endParaRPr>
        </a:p>
      </dsp:txBody>
      <dsp:txXfrm rot="5400000">
        <a:off x="800" y="899160"/>
        <a:ext cx="2079873" cy="2697480"/>
      </dsp:txXfrm>
    </dsp:sp>
    <dsp:sp modelId="{4BC1C8C5-9596-490E-8D86-0295D2E4E6D6}">
      <dsp:nvSpPr>
        <dsp:cNvPr id="0" name=""/>
        <dsp:cNvSpPr/>
      </dsp:nvSpPr>
      <dsp:spPr>
        <a:xfrm rot="16200000">
          <a:off x="1028699" y="1207963"/>
          <a:ext cx="4495800" cy="2079873"/>
        </a:xfrm>
        <a:prstGeom prst="flowChartManualOperation">
          <a:avLst/>
        </a:prstGeom>
        <a:solidFill>
          <a:srgbClr val="E9B5DB"/>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Approach 2</a:t>
          </a:r>
          <a:endParaRPr kumimoji="0" lang="en-US" sz="1600" b="1" i="0" u="none" strike="noStrike" kern="1200" cap="none" normalizeH="0" baseline="0" dirty="0">
            <a:ln>
              <a:noFill/>
            </a:ln>
            <a:solidFill>
              <a:schemeClr val="tx1"/>
            </a:solidFill>
            <a:effectLst/>
            <a:latin typeface="Arial" charset="0"/>
          </a:endParaRPr>
        </a:p>
        <a:p>
          <a:pPr marL="0" lvl="0" indent="0" algn="l" defTabSz="711200">
            <a:lnSpc>
              <a:spcPct val="90000"/>
            </a:lnSpc>
            <a:spcBef>
              <a:spcPct val="0"/>
            </a:spcBef>
            <a:spcAft>
              <a:spcPct val="35000"/>
            </a:spcAft>
            <a:buNone/>
          </a:pPr>
          <a:r>
            <a:rPr kumimoji="0" lang="en-US" sz="1600" b="1" i="0" u="none" strike="noStrike" kern="1200" cap="none" normalizeH="0" baseline="0" dirty="0">
              <a:ln>
                <a:noFill/>
              </a:ln>
              <a:solidFill>
                <a:schemeClr val="tx1"/>
              </a:solidFill>
              <a:effectLst/>
              <a:latin typeface="Arial" charset="0"/>
            </a:rPr>
            <a:t>Tracking of land use conversion</a:t>
          </a:r>
          <a:r>
            <a:rPr kumimoji="0" lang="en-US" sz="1600" b="0" i="0" u="none" strike="noStrike" kern="1200" cap="none" normalizeH="0" baseline="0" dirty="0">
              <a:ln>
                <a:noFill/>
              </a:ln>
              <a:solidFill>
                <a:schemeClr val="tx1"/>
              </a:solidFill>
              <a:effectLst/>
              <a:latin typeface="Arial" charset="0"/>
            </a:rPr>
            <a:t> between land use categories on a </a:t>
          </a:r>
          <a:r>
            <a:rPr kumimoji="0" lang="en-US" sz="1600" b="1" i="0" u="none" strike="noStrike" kern="1200" cap="none" normalizeH="0" baseline="0" dirty="0">
              <a:ln>
                <a:noFill/>
              </a:ln>
              <a:solidFill>
                <a:schemeClr val="tx1"/>
              </a:solidFill>
              <a:effectLst/>
              <a:latin typeface="Arial" charset="0"/>
            </a:rPr>
            <a:t>non-spatially explicit </a:t>
          </a:r>
          <a:r>
            <a:rPr kumimoji="0" lang="en-US" sz="1600" b="0" i="0" u="none" strike="noStrike" kern="1200" cap="none" normalizeH="0" baseline="0" dirty="0">
              <a:ln>
                <a:noFill/>
              </a:ln>
              <a:solidFill>
                <a:schemeClr val="tx1"/>
              </a:solidFill>
              <a:effectLst/>
              <a:latin typeface="Arial" charset="0"/>
            </a:rPr>
            <a:t>basis</a:t>
          </a:r>
          <a:endParaRPr lang="en-US" sz="1600" kern="1200" dirty="0">
            <a:solidFill>
              <a:schemeClr val="tx1"/>
            </a:solidFill>
          </a:endParaRPr>
        </a:p>
        <a:p>
          <a:pPr marL="0" lvl="0" indent="0" algn="l" defTabSz="711200" rtl="0">
            <a:lnSpc>
              <a:spcPct val="90000"/>
            </a:lnSpc>
            <a:spcBef>
              <a:spcPct val="0"/>
            </a:spcBef>
            <a:spcAft>
              <a:spcPct val="35000"/>
            </a:spcAft>
            <a:buNone/>
          </a:pPr>
          <a:r>
            <a:rPr kumimoji="0" lang="en-US" sz="1600" b="1" i="0" u="none" strike="noStrike" kern="1200" cap="none" normalizeH="0" baseline="0" dirty="0">
              <a:ln>
                <a:noFill/>
              </a:ln>
              <a:solidFill>
                <a:schemeClr val="tx1"/>
              </a:solidFill>
              <a:effectLst/>
              <a:latin typeface="Arial" charset="0"/>
            </a:rPr>
            <a:t>Also know areas of each transition between types</a:t>
          </a:r>
          <a:endParaRPr lang="en-US" sz="1600" kern="1200" dirty="0">
            <a:solidFill>
              <a:schemeClr val="tx1"/>
            </a:solidFill>
          </a:endParaRPr>
        </a:p>
      </dsp:txBody>
      <dsp:txXfrm rot="5400000">
        <a:off x="2236662" y="899160"/>
        <a:ext cx="2079873" cy="2697480"/>
      </dsp:txXfrm>
    </dsp:sp>
    <dsp:sp modelId="{A853BBE3-262E-4454-854D-D0FB4344BA7C}">
      <dsp:nvSpPr>
        <dsp:cNvPr id="0" name=""/>
        <dsp:cNvSpPr/>
      </dsp:nvSpPr>
      <dsp:spPr>
        <a:xfrm rot="16200000">
          <a:off x="3264563" y="1207963"/>
          <a:ext cx="4495800" cy="2079873"/>
        </a:xfrm>
        <a:prstGeom prst="flowChartManualOperation">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Approach 3</a:t>
          </a:r>
        </a:p>
        <a:p>
          <a:pPr marL="0" lvl="0" indent="0" algn="l" defTabSz="711200">
            <a:lnSpc>
              <a:spcPct val="90000"/>
            </a:lnSpc>
            <a:spcBef>
              <a:spcPct val="0"/>
            </a:spcBef>
            <a:spcAft>
              <a:spcPct val="35000"/>
            </a:spcAft>
            <a:buNone/>
          </a:pPr>
          <a:r>
            <a:rPr kumimoji="0" lang="en-US" sz="1600" b="0" i="0" u="none" strike="noStrike" kern="1200" cap="none" normalizeH="0" baseline="0" dirty="0">
              <a:ln>
                <a:noFill/>
              </a:ln>
              <a:solidFill>
                <a:schemeClr val="tx1"/>
              </a:solidFill>
              <a:effectLst/>
              <a:latin typeface="Arial" charset="0"/>
            </a:rPr>
            <a:t>Tracking of land use conversion on a </a:t>
          </a:r>
          <a:r>
            <a:rPr kumimoji="0" lang="en-US" sz="1600" b="1" i="0" u="none" strike="noStrike" kern="1200" cap="none" normalizeH="0" baseline="0" dirty="0">
              <a:ln>
                <a:noFill/>
              </a:ln>
              <a:solidFill>
                <a:schemeClr val="tx1"/>
              </a:solidFill>
              <a:effectLst/>
              <a:latin typeface="Arial" charset="0"/>
            </a:rPr>
            <a:t>spatially explicit </a:t>
          </a:r>
          <a:r>
            <a:rPr kumimoji="0" lang="en-US" sz="1600" b="0" i="0" u="none" strike="noStrike" kern="1200" cap="none" normalizeH="0" baseline="0" dirty="0">
              <a:ln>
                <a:noFill/>
              </a:ln>
              <a:solidFill>
                <a:schemeClr val="tx1"/>
              </a:solidFill>
              <a:effectLst/>
              <a:latin typeface="Arial" charset="0"/>
            </a:rPr>
            <a:t>basis</a:t>
          </a:r>
          <a:endParaRPr lang="en-US" sz="1600" kern="1200" dirty="0">
            <a:solidFill>
              <a:schemeClr val="tx1"/>
            </a:solidFill>
          </a:endParaRPr>
        </a:p>
        <a:p>
          <a:pPr marL="0" lvl="0" indent="0" algn="l" defTabSz="711200" rtl="0">
            <a:lnSpc>
              <a:spcPct val="90000"/>
            </a:lnSpc>
            <a:spcBef>
              <a:spcPct val="0"/>
            </a:spcBef>
            <a:spcAft>
              <a:spcPct val="35000"/>
            </a:spcAft>
            <a:buNone/>
          </a:pPr>
          <a:r>
            <a:rPr kumimoji="0" lang="en-US" sz="1600" b="1" i="0" u="none" strike="noStrike" kern="1200" cap="none" normalizeH="0" baseline="0" dirty="0">
              <a:ln>
                <a:noFill/>
              </a:ln>
              <a:solidFill>
                <a:schemeClr val="tx1"/>
              </a:solidFill>
              <a:effectLst/>
              <a:latin typeface="Arial" charset="0"/>
            </a:rPr>
            <a:t>Know changes on each parcel of land</a:t>
          </a:r>
          <a:endParaRPr lang="en-US" sz="1600" kern="1200" dirty="0">
            <a:solidFill>
              <a:schemeClr val="tx1"/>
            </a:solidFill>
          </a:endParaRPr>
        </a:p>
      </dsp:txBody>
      <dsp:txXfrm rot="5400000">
        <a:off x="4472526" y="899160"/>
        <a:ext cx="2079873" cy="26974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9F34E-2A49-4FAD-92A7-E3C82A9BAADF}">
      <dsp:nvSpPr>
        <dsp:cNvPr id="0" name=""/>
        <dsp:cNvSpPr/>
      </dsp:nvSpPr>
      <dsp:spPr>
        <a:xfrm>
          <a:off x="2136874" y="2921682"/>
          <a:ext cx="2029271" cy="1014635"/>
        </a:xfrm>
        <a:prstGeom prst="roundRect">
          <a:avLst>
            <a:gd name="adj" fmla="val 10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3C. Aggregate Sources and Non-CO</a:t>
          </a:r>
          <a:r>
            <a:rPr lang="en-GB" sz="1400" kern="1200" baseline="-25000" dirty="0"/>
            <a:t>2</a:t>
          </a:r>
          <a:r>
            <a:rPr lang="en-GB" sz="1400" kern="1200" dirty="0"/>
            <a:t> Emissions on Land</a:t>
          </a:r>
        </a:p>
      </dsp:txBody>
      <dsp:txXfrm>
        <a:off x="2166592" y="2951400"/>
        <a:ext cx="1969835" cy="955199"/>
      </dsp:txXfrm>
    </dsp:sp>
    <dsp:sp modelId="{48F9654E-A6C0-4FDD-9100-47DD36CB237C}">
      <dsp:nvSpPr>
        <dsp:cNvPr id="0" name=""/>
        <dsp:cNvSpPr/>
      </dsp:nvSpPr>
      <dsp:spPr>
        <a:xfrm rot="17132988">
          <a:off x="3058047" y="1957145"/>
          <a:ext cx="3027905" cy="26630"/>
        </a:xfrm>
        <a:custGeom>
          <a:avLst/>
          <a:gdLst/>
          <a:ahLst/>
          <a:cxnLst/>
          <a:rect l="0" t="0" r="0" b="0"/>
          <a:pathLst>
            <a:path>
              <a:moveTo>
                <a:pt x="0" y="13315"/>
              </a:moveTo>
              <a:lnTo>
                <a:pt x="3027905" y="13315"/>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496302" y="1894763"/>
        <a:ext cx="151395" cy="151395"/>
      </dsp:txXfrm>
    </dsp:sp>
    <dsp:sp modelId="{EB7B6AD3-336B-4BEB-A4FC-BB8FB254280F}">
      <dsp:nvSpPr>
        <dsp:cNvPr id="0" name=""/>
        <dsp:cNvSpPr/>
      </dsp:nvSpPr>
      <dsp:spPr>
        <a:xfrm>
          <a:off x="4977854" y="4604"/>
          <a:ext cx="2029271" cy="1014635"/>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Emissions from Biomass Burning</a:t>
          </a:r>
        </a:p>
      </dsp:txBody>
      <dsp:txXfrm>
        <a:off x="5007572" y="34322"/>
        <a:ext cx="1969835" cy="955199"/>
      </dsp:txXfrm>
    </dsp:sp>
    <dsp:sp modelId="{B178ED4E-46DA-4BFC-B22C-50CC58246E73}">
      <dsp:nvSpPr>
        <dsp:cNvPr id="0" name=""/>
        <dsp:cNvSpPr/>
      </dsp:nvSpPr>
      <dsp:spPr>
        <a:xfrm rot="17692822">
          <a:off x="3607345" y="2540561"/>
          <a:ext cx="1929309" cy="26630"/>
        </a:xfrm>
        <a:custGeom>
          <a:avLst/>
          <a:gdLst/>
          <a:ahLst/>
          <a:cxnLst/>
          <a:rect l="0" t="0" r="0" b="0"/>
          <a:pathLst>
            <a:path>
              <a:moveTo>
                <a:pt x="0" y="13315"/>
              </a:moveTo>
              <a:lnTo>
                <a:pt x="1929309" y="13315"/>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4523767" y="2505643"/>
        <a:ext cx="96465" cy="96465"/>
      </dsp:txXfrm>
    </dsp:sp>
    <dsp:sp modelId="{1D024E6C-AF5C-4F86-B10F-80BEC9891D03}">
      <dsp:nvSpPr>
        <dsp:cNvPr id="0" name=""/>
        <dsp:cNvSpPr/>
      </dsp:nvSpPr>
      <dsp:spPr>
        <a:xfrm>
          <a:off x="4977854" y="1171435"/>
          <a:ext cx="2029271" cy="1014635"/>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Liming</a:t>
          </a:r>
        </a:p>
      </dsp:txBody>
      <dsp:txXfrm>
        <a:off x="5007572" y="1201153"/>
        <a:ext cx="1969835" cy="955199"/>
      </dsp:txXfrm>
    </dsp:sp>
    <dsp:sp modelId="{0A28DF5F-D8E9-40BF-927C-388FDD0EC8B4}">
      <dsp:nvSpPr>
        <dsp:cNvPr id="0" name=""/>
        <dsp:cNvSpPr/>
      </dsp:nvSpPr>
      <dsp:spPr>
        <a:xfrm rot="19457599">
          <a:off x="4072188" y="3123976"/>
          <a:ext cx="999622" cy="26630"/>
        </a:xfrm>
        <a:custGeom>
          <a:avLst/>
          <a:gdLst/>
          <a:ahLst/>
          <a:cxnLst/>
          <a:rect l="0" t="0" r="0" b="0"/>
          <a:pathLst>
            <a:path>
              <a:moveTo>
                <a:pt x="0" y="13315"/>
              </a:moveTo>
              <a:lnTo>
                <a:pt x="999622" y="13315"/>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547009" y="3112301"/>
        <a:ext cx="49981" cy="49981"/>
      </dsp:txXfrm>
    </dsp:sp>
    <dsp:sp modelId="{B0EE6044-4E0B-4D17-8DD3-EE02D05B1570}">
      <dsp:nvSpPr>
        <dsp:cNvPr id="0" name=""/>
        <dsp:cNvSpPr/>
      </dsp:nvSpPr>
      <dsp:spPr>
        <a:xfrm>
          <a:off x="4977854" y="2338266"/>
          <a:ext cx="2029271" cy="1014635"/>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Urea Application</a:t>
          </a:r>
        </a:p>
      </dsp:txBody>
      <dsp:txXfrm>
        <a:off x="5007572" y="2367984"/>
        <a:ext cx="1969835" cy="955199"/>
      </dsp:txXfrm>
    </dsp:sp>
    <dsp:sp modelId="{0B36B12A-6185-41E3-8776-4102CE48E0FC}">
      <dsp:nvSpPr>
        <dsp:cNvPr id="0" name=""/>
        <dsp:cNvSpPr/>
      </dsp:nvSpPr>
      <dsp:spPr>
        <a:xfrm rot="2142401">
          <a:off x="4072188" y="3707392"/>
          <a:ext cx="999622" cy="26630"/>
        </a:xfrm>
        <a:custGeom>
          <a:avLst/>
          <a:gdLst/>
          <a:ahLst/>
          <a:cxnLst/>
          <a:rect l="0" t="0" r="0" b="0"/>
          <a:pathLst>
            <a:path>
              <a:moveTo>
                <a:pt x="0" y="13315"/>
              </a:moveTo>
              <a:lnTo>
                <a:pt x="999622" y="13315"/>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547009" y="3695717"/>
        <a:ext cx="49981" cy="49981"/>
      </dsp:txXfrm>
    </dsp:sp>
    <dsp:sp modelId="{8F2EDF86-0381-4919-9ACC-C821DD4C6266}">
      <dsp:nvSpPr>
        <dsp:cNvPr id="0" name=""/>
        <dsp:cNvSpPr/>
      </dsp:nvSpPr>
      <dsp:spPr>
        <a:xfrm>
          <a:off x="4977854" y="3505097"/>
          <a:ext cx="2029271" cy="1014635"/>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Direct /Indirect</a:t>
          </a:r>
        </a:p>
        <a:p>
          <a:pPr marL="0" lvl="0" indent="0" algn="ctr" defTabSz="622300">
            <a:lnSpc>
              <a:spcPct val="90000"/>
            </a:lnSpc>
            <a:spcBef>
              <a:spcPct val="0"/>
            </a:spcBef>
            <a:spcAft>
              <a:spcPct val="35000"/>
            </a:spcAft>
            <a:buNone/>
          </a:pPr>
          <a:r>
            <a:rPr lang="en-GB" sz="1400" kern="1200" dirty="0"/>
            <a:t>N</a:t>
          </a:r>
          <a:r>
            <a:rPr lang="en-GB" sz="1400" kern="1200" baseline="-25000" dirty="0"/>
            <a:t>2</a:t>
          </a:r>
          <a:r>
            <a:rPr lang="en-GB" sz="1400" kern="1200" dirty="0"/>
            <a:t>O Emissions from Managed</a:t>
          </a:r>
        </a:p>
        <a:p>
          <a:pPr marL="0" lvl="0" indent="0" algn="ctr" defTabSz="622300">
            <a:lnSpc>
              <a:spcPct val="90000"/>
            </a:lnSpc>
            <a:spcBef>
              <a:spcPct val="0"/>
            </a:spcBef>
            <a:spcAft>
              <a:spcPct val="35000"/>
            </a:spcAft>
            <a:buNone/>
          </a:pPr>
          <a:r>
            <a:rPr lang="en-GB" sz="1400" kern="1200" dirty="0"/>
            <a:t>Soils</a:t>
          </a:r>
        </a:p>
      </dsp:txBody>
      <dsp:txXfrm>
        <a:off x="5007572" y="3534815"/>
        <a:ext cx="1969835" cy="955199"/>
      </dsp:txXfrm>
    </dsp:sp>
    <dsp:sp modelId="{046EA6D4-05CF-4958-9693-3FA74367EF7E}">
      <dsp:nvSpPr>
        <dsp:cNvPr id="0" name=""/>
        <dsp:cNvSpPr/>
      </dsp:nvSpPr>
      <dsp:spPr>
        <a:xfrm rot="3907178">
          <a:off x="3607345" y="4290807"/>
          <a:ext cx="1929309" cy="26630"/>
        </a:xfrm>
        <a:custGeom>
          <a:avLst/>
          <a:gdLst/>
          <a:ahLst/>
          <a:cxnLst/>
          <a:rect l="0" t="0" r="0" b="0"/>
          <a:pathLst>
            <a:path>
              <a:moveTo>
                <a:pt x="0" y="13315"/>
              </a:moveTo>
              <a:lnTo>
                <a:pt x="1929309" y="13315"/>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4523767" y="4255890"/>
        <a:ext cx="96465" cy="96465"/>
      </dsp:txXfrm>
    </dsp:sp>
    <dsp:sp modelId="{92B287ED-2756-45C9-8DAF-3BA92EB774EF}">
      <dsp:nvSpPr>
        <dsp:cNvPr id="0" name=""/>
        <dsp:cNvSpPr/>
      </dsp:nvSpPr>
      <dsp:spPr>
        <a:xfrm>
          <a:off x="4977854" y="4671928"/>
          <a:ext cx="2029271" cy="1014635"/>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Indirect N</a:t>
          </a:r>
          <a:r>
            <a:rPr lang="en-GB" sz="1400" kern="1200" baseline="-25000" dirty="0"/>
            <a:t>2</a:t>
          </a:r>
          <a:r>
            <a:rPr lang="en-GB" sz="1400" kern="1200" dirty="0"/>
            <a:t>O Emissions from                                 Manure Management</a:t>
          </a:r>
        </a:p>
      </dsp:txBody>
      <dsp:txXfrm>
        <a:off x="5007572" y="4701646"/>
        <a:ext cx="1969835" cy="955199"/>
      </dsp:txXfrm>
    </dsp:sp>
    <dsp:sp modelId="{87F56DE5-9C9B-4691-8762-FD79ECE41BAB}">
      <dsp:nvSpPr>
        <dsp:cNvPr id="0" name=""/>
        <dsp:cNvSpPr/>
      </dsp:nvSpPr>
      <dsp:spPr>
        <a:xfrm rot="4467012">
          <a:off x="3058047" y="4874223"/>
          <a:ext cx="3027905" cy="26630"/>
        </a:xfrm>
        <a:custGeom>
          <a:avLst/>
          <a:gdLst/>
          <a:ahLst/>
          <a:cxnLst/>
          <a:rect l="0" t="0" r="0" b="0"/>
          <a:pathLst>
            <a:path>
              <a:moveTo>
                <a:pt x="0" y="13315"/>
              </a:moveTo>
              <a:lnTo>
                <a:pt x="3027905" y="13315"/>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4496302" y="4811841"/>
        <a:ext cx="151395" cy="151395"/>
      </dsp:txXfrm>
    </dsp:sp>
    <dsp:sp modelId="{3818175E-CF80-4982-B49C-A947786F7A7D}">
      <dsp:nvSpPr>
        <dsp:cNvPr id="0" name=""/>
        <dsp:cNvSpPr/>
      </dsp:nvSpPr>
      <dsp:spPr>
        <a:xfrm>
          <a:off x="4977854" y="5838759"/>
          <a:ext cx="2029271" cy="1014635"/>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Rice Cultivations</a:t>
          </a:r>
        </a:p>
      </dsp:txBody>
      <dsp:txXfrm>
        <a:off x="5007572" y="5868477"/>
        <a:ext cx="1969835" cy="9551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4FB73-77FD-4C95-896A-7059E4841F21}">
      <dsp:nvSpPr>
        <dsp:cNvPr id="0" name=""/>
        <dsp:cNvSpPr/>
      </dsp:nvSpPr>
      <dsp:spPr>
        <a:xfrm>
          <a:off x="685799" y="0"/>
          <a:ext cx="7772400" cy="586739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2D447-77D4-4C37-9D7B-FB4B774B675A}">
      <dsp:nvSpPr>
        <dsp:cNvPr id="0" name=""/>
        <dsp:cNvSpPr/>
      </dsp:nvSpPr>
      <dsp:spPr>
        <a:xfrm>
          <a:off x="2985" y="1230088"/>
          <a:ext cx="2935311" cy="3407222"/>
        </a:xfrm>
        <a:prstGeom prst="roundRect">
          <a:avLst/>
        </a:prstGeom>
        <a:solidFill>
          <a:schemeClr val="accent2">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t>Tier 1.</a:t>
          </a:r>
        </a:p>
        <a:p>
          <a:pPr marL="0" lvl="0" indent="0" defTabSz="622300">
            <a:lnSpc>
              <a:spcPct val="90000"/>
            </a:lnSpc>
            <a:spcBef>
              <a:spcPct val="0"/>
            </a:spcBef>
            <a:spcAft>
              <a:spcPct val="35000"/>
            </a:spcAft>
            <a:buNone/>
          </a:pPr>
          <a:r>
            <a:rPr lang="en-GB" sz="1400" kern="1200" dirty="0"/>
            <a:t>-Estimate the total amount of carbonate containing lime applied annually to the soils in the country, differentiating  between limestone and dolomite</a:t>
          </a:r>
        </a:p>
        <a:p>
          <a:pPr marL="0" lvl="0" indent="0" defTabSz="622300">
            <a:lnSpc>
              <a:spcPct val="90000"/>
            </a:lnSpc>
            <a:spcBef>
              <a:spcPct val="0"/>
            </a:spcBef>
            <a:spcAft>
              <a:spcPct val="35000"/>
            </a:spcAft>
            <a:buNone/>
          </a:pPr>
          <a:r>
            <a:rPr lang="en-GB" sz="1400" kern="1200" dirty="0"/>
            <a:t>Apply an overall  emission factor (EF) of 0.12 for limestone and 0.13 for dolomite</a:t>
          </a:r>
        </a:p>
        <a:p>
          <a:pPr marL="0" lvl="0" indent="0" defTabSz="622300">
            <a:lnSpc>
              <a:spcPct val="90000"/>
            </a:lnSpc>
            <a:spcBef>
              <a:spcPct val="0"/>
            </a:spcBef>
            <a:spcAft>
              <a:spcPct val="35000"/>
            </a:spcAft>
            <a:buNone/>
          </a:pPr>
          <a:r>
            <a:rPr lang="en-GB" sz="1400" kern="1200" dirty="0"/>
            <a:t>Multiply the total amounts of limestone and dolomite by their respective emission factors  and sum the two values to obtain the total CO2-C emissions </a:t>
          </a:r>
        </a:p>
      </dsp:txBody>
      <dsp:txXfrm>
        <a:off x="146275" y="1373378"/>
        <a:ext cx="2648731" cy="3120642"/>
      </dsp:txXfrm>
    </dsp:sp>
    <dsp:sp modelId="{0AF4B436-F9B8-4FAD-A403-0D2D65031104}">
      <dsp:nvSpPr>
        <dsp:cNvPr id="0" name=""/>
        <dsp:cNvSpPr/>
      </dsp:nvSpPr>
      <dsp:spPr>
        <a:xfrm>
          <a:off x="3312898" y="1230088"/>
          <a:ext cx="2729454" cy="3407222"/>
        </a:xfrm>
        <a:prstGeom prst="roundRect">
          <a:avLst/>
        </a:prstGeom>
        <a:solidFill>
          <a:schemeClr val="accent3">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GB" sz="1400" b="1" kern="1200" dirty="0"/>
        </a:p>
        <a:p>
          <a:pPr marL="0" lvl="0" indent="0" algn="l" defTabSz="622300">
            <a:lnSpc>
              <a:spcPct val="90000"/>
            </a:lnSpc>
            <a:spcBef>
              <a:spcPct val="0"/>
            </a:spcBef>
            <a:spcAft>
              <a:spcPct val="35000"/>
            </a:spcAft>
            <a:buNone/>
          </a:pPr>
          <a:r>
            <a:rPr lang="en-GB" sz="1400" b="1" kern="1200" dirty="0"/>
            <a:t>Tier 2</a:t>
          </a:r>
        </a:p>
        <a:p>
          <a:pPr marL="0" lvl="0" indent="0" defTabSz="622300">
            <a:lnSpc>
              <a:spcPct val="90000"/>
            </a:lnSpc>
            <a:spcBef>
              <a:spcPct val="0"/>
            </a:spcBef>
            <a:spcAft>
              <a:spcPct val="35000"/>
            </a:spcAft>
            <a:buNone/>
          </a:pPr>
          <a:r>
            <a:rPr lang="en-GB" sz="1400" kern="1200" dirty="0"/>
            <a:t>-Same as in tier 1 but incorporate country specific data to derive emission factors </a:t>
          </a:r>
        </a:p>
        <a:p>
          <a:pPr marL="0" lvl="0" indent="0" defTabSz="622300">
            <a:lnSpc>
              <a:spcPct val="90000"/>
            </a:lnSpc>
            <a:spcBef>
              <a:spcPct val="0"/>
            </a:spcBef>
            <a:spcAft>
              <a:spcPct val="35000"/>
            </a:spcAft>
            <a:buNone/>
          </a:pPr>
          <a:r>
            <a:rPr lang="en-GB" sz="1400" kern="1200" dirty="0"/>
            <a:t>Overall emission assumed to be less than tier 1 which assumes that all C in the applied lime is emitted as CO2 in the year of application</a:t>
          </a:r>
        </a:p>
      </dsp:txBody>
      <dsp:txXfrm>
        <a:off x="3446139" y="1363329"/>
        <a:ext cx="2462972" cy="3140740"/>
      </dsp:txXfrm>
    </dsp:sp>
    <dsp:sp modelId="{ABCDD0E1-72B2-4363-92C9-23E5CB5A7C04}">
      <dsp:nvSpPr>
        <dsp:cNvPr id="0" name=""/>
        <dsp:cNvSpPr/>
      </dsp:nvSpPr>
      <dsp:spPr>
        <a:xfrm>
          <a:off x="6416953" y="1201056"/>
          <a:ext cx="2724060" cy="3465286"/>
        </a:xfrm>
        <a:prstGeom prst="roundRect">
          <a:avLst/>
        </a:prstGeom>
        <a:solidFill>
          <a:schemeClr val="accent4">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Tier 3</a:t>
          </a:r>
        </a:p>
        <a:p>
          <a:pPr marL="0" lvl="0" indent="0" defTabSz="622300">
            <a:lnSpc>
              <a:spcPct val="90000"/>
            </a:lnSpc>
            <a:spcBef>
              <a:spcPct val="0"/>
            </a:spcBef>
            <a:spcAft>
              <a:spcPct val="35000"/>
            </a:spcAft>
            <a:buNone/>
          </a:pPr>
          <a:r>
            <a:rPr lang="en-GB" sz="1400" kern="1200" dirty="0">
              <a:solidFill>
                <a:schemeClr val="bg1"/>
              </a:solidFill>
            </a:rPr>
            <a:t>- Tier 3 methods use more sophisticated  models  or measurement procedures and procedural steps, including modelling carbon fluxes associated with primary and secondary carbonate mineral formation and dissolution in soils</a:t>
          </a:r>
        </a:p>
      </dsp:txBody>
      <dsp:txXfrm>
        <a:off x="6549931" y="1334034"/>
        <a:ext cx="2458104" cy="3199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A2BE6-7892-48B6-B2B6-3ED832A23CDB}">
      <dsp:nvSpPr>
        <dsp:cNvPr id="0" name=""/>
        <dsp:cNvSpPr/>
      </dsp:nvSpPr>
      <dsp:spPr>
        <a:xfrm>
          <a:off x="3697857" y="1837429"/>
          <a:ext cx="2624286" cy="624460"/>
        </a:xfrm>
        <a:custGeom>
          <a:avLst/>
          <a:gdLst/>
          <a:ahLst/>
          <a:cxnLst/>
          <a:rect l="0" t="0" r="0" b="0"/>
          <a:pathLst>
            <a:path>
              <a:moveTo>
                <a:pt x="0" y="0"/>
              </a:moveTo>
              <a:lnTo>
                <a:pt x="0" y="425551"/>
              </a:lnTo>
              <a:lnTo>
                <a:pt x="2624286" y="425551"/>
              </a:lnTo>
              <a:lnTo>
                <a:pt x="2624286" y="624460"/>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3F2AEB2-0333-4FB5-8D87-87A60EF7D828}">
      <dsp:nvSpPr>
        <dsp:cNvPr id="0" name=""/>
        <dsp:cNvSpPr/>
      </dsp:nvSpPr>
      <dsp:spPr>
        <a:xfrm>
          <a:off x="3652137" y="1837429"/>
          <a:ext cx="91440" cy="624460"/>
        </a:xfrm>
        <a:custGeom>
          <a:avLst/>
          <a:gdLst/>
          <a:ahLst/>
          <a:cxnLst/>
          <a:rect l="0" t="0" r="0" b="0"/>
          <a:pathLst>
            <a:path>
              <a:moveTo>
                <a:pt x="45720" y="0"/>
              </a:moveTo>
              <a:lnTo>
                <a:pt x="45720" y="425551"/>
              </a:lnTo>
              <a:lnTo>
                <a:pt x="64765" y="425551"/>
              </a:lnTo>
              <a:lnTo>
                <a:pt x="64765" y="624460"/>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068E466-27D4-454C-8684-79C818AD24FC}">
      <dsp:nvSpPr>
        <dsp:cNvPr id="0" name=""/>
        <dsp:cNvSpPr/>
      </dsp:nvSpPr>
      <dsp:spPr>
        <a:xfrm>
          <a:off x="1073571" y="1837429"/>
          <a:ext cx="2624286" cy="624460"/>
        </a:xfrm>
        <a:custGeom>
          <a:avLst/>
          <a:gdLst/>
          <a:ahLst/>
          <a:cxnLst/>
          <a:rect l="0" t="0" r="0" b="0"/>
          <a:pathLst>
            <a:path>
              <a:moveTo>
                <a:pt x="2624286" y="0"/>
              </a:moveTo>
              <a:lnTo>
                <a:pt x="2624286" y="425551"/>
              </a:lnTo>
              <a:lnTo>
                <a:pt x="0" y="425551"/>
              </a:lnTo>
              <a:lnTo>
                <a:pt x="0" y="624460"/>
              </a:lnTo>
            </a:path>
          </a:pathLst>
        </a:custGeom>
        <a:noFill/>
        <a:ln w="42500" cap="flat" cmpd="sng" algn="ctr">
          <a:solidFill>
            <a:schemeClr val="accent3">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CAEFF9C-3EBA-4AAA-8534-DDA8286F8CBA}">
      <dsp:nvSpPr>
        <dsp:cNvPr id="0" name=""/>
        <dsp:cNvSpPr/>
      </dsp:nvSpPr>
      <dsp:spPr>
        <a:xfrm>
          <a:off x="2624286" y="473993"/>
          <a:ext cx="2147143" cy="1363435"/>
        </a:xfrm>
        <a:prstGeom prst="roundRect">
          <a:avLst>
            <a:gd name="adj" fmla="val 10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B17FFA0-DA0E-43CB-A57B-675E7ACAF638}">
      <dsp:nvSpPr>
        <dsp:cNvPr id="0" name=""/>
        <dsp:cNvSpPr/>
      </dsp:nvSpPr>
      <dsp:spPr>
        <a:xfrm>
          <a:off x="2862857" y="700636"/>
          <a:ext cx="2147143" cy="136343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65500" dist="38100" dir="5400000" rotWithShape="0">
            <a:srgbClr val="000000">
              <a:alpha val="4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AFOLU</a:t>
          </a:r>
        </a:p>
      </dsp:txBody>
      <dsp:txXfrm>
        <a:off x="2902791" y="740570"/>
        <a:ext cx="2067275" cy="1283567"/>
      </dsp:txXfrm>
    </dsp:sp>
    <dsp:sp modelId="{E89A26EF-4407-4D51-A909-2EC37B83B184}">
      <dsp:nvSpPr>
        <dsp:cNvPr id="0" name=""/>
        <dsp:cNvSpPr/>
      </dsp:nvSpPr>
      <dsp:spPr>
        <a:xfrm>
          <a:off x="0" y="2461890"/>
          <a:ext cx="2147143" cy="1363435"/>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D10793C4-0384-4B1C-B99B-A2BB965059DD}">
      <dsp:nvSpPr>
        <dsp:cNvPr id="0" name=""/>
        <dsp:cNvSpPr/>
      </dsp:nvSpPr>
      <dsp:spPr>
        <a:xfrm>
          <a:off x="238571" y="2688533"/>
          <a:ext cx="2147143" cy="136343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65500" dist="38100" dir="5400000" rotWithShape="0">
            <a:srgbClr val="000000">
              <a:alpha val="4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3A. Livestock</a:t>
          </a:r>
        </a:p>
      </dsp:txBody>
      <dsp:txXfrm>
        <a:off x="278505" y="2728467"/>
        <a:ext cx="2067275" cy="1283567"/>
      </dsp:txXfrm>
    </dsp:sp>
    <dsp:sp modelId="{C85A809D-F60F-4B9D-8230-45B81F2D19E3}">
      <dsp:nvSpPr>
        <dsp:cNvPr id="0" name=""/>
        <dsp:cNvSpPr/>
      </dsp:nvSpPr>
      <dsp:spPr>
        <a:xfrm>
          <a:off x="2643331" y="2461890"/>
          <a:ext cx="2147143" cy="1363435"/>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AA7A5F1-F35F-4D73-B5AA-7599A0594DF3}">
      <dsp:nvSpPr>
        <dsp:cNvPr id="0" name=""/>
        <dsp:cNvSpPr/>
      </dsp:nvSpPr>
      <dsp:spPr>
        <a:xfrm>
          <a:off x="2881902" y="2688533"/>
          <a:ext cx="2147143" cy="136343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65500" dist="38100" dir="5400000" rotWithShape="0">
            <a:srgbClr val="000000">
              <a:alpha val="4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3B. Land</a:t>
          </a:r>
        </a:p>
      </dsp:txBody>
      <dsp:txXfrm>
        <a:off x="2921836" y="2728467"/>
        <a:ext cx="2067275" cy="1283567"/>
      </dsp:txXfrm>
    </dsp:sp>
    <dsp:sp modelId="{0B8D3744-A339-482D-8660-D265D1E400C5}">
      <dsp:nvSpPr>
        <dsp:cNvPr id="0" name=""/>
        <dsp:cNvSpPr/>
      </dsp:nvSpPr>
      <dsp:spPr>
        <a:xfrm>
          <a:off x="5248572" y="2461890"/>
          <a:ext cx="2147143" cy="1363435"/>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EED05BDD-5002-43D8-BD18-D2886769B26F}">
      <dsp:nvSpPr>
        <dsp:cNvPr id="0" name=""/>
        <dsp:cNvSpPr/>
      </dsp:nvSpPr>
      <dsp:spPr>
        <a:xfrm>
          <a:off x="5487143" y="2688533"/>
          <a:ext cx="2147143" cy="136343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65500" dist="38100" dir="5400000" rotWithShape="0">
            <a:srgbClr val="000000">
              <a:alpha val="4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3C. Aggregate Sources and Non-CO</a:t>
          </a:r>
          <a:r>
            <a:rPr lang="en-GB" sz="1800" kern="1200" baseline="-25000" dirty="0"/>
            <a:t>2</a:t>
          </a:r>
          <a:r>
            <a:rPr lang="en-GB" sz="1800" kern="1200" dirty="0"/>
            <a:t> Emissions on Land</a:t>
          </a:r>
        </a:p>
      </dsp:txBody>
      <dsp:txXfrm>
        <a:off x="5527077" y="2728467"/>
        <a:ext cx="2067275" cy="128356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4FB73-77FD-4C95-896A-7059E4841F21}">
      <dsp:nvSpPr>
        <dsp:cNvPr id="0" name=""/>
        <dsp:cNvSpPr/>
      </dsp:nvSpPr>
      <dsp:spPr>
        <a:xfrm>
          <a:off x="685799" y="0"/>
          <a:ext cx="7772400" cy="5686425"/>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2D447-77D4-4C37-9D7B-FB4B774B675A}">
      <dsp:nvSpPr>
        <dsp:cNvPr id="0" name=""/>
        <dsp:cNvSpPr/>
      </dsp:nvSpPr>
      <dsp:spPr>
        <a:xfrm>
          <a:off x="4400" y="1192147"/>
          <a:ext cx="2949319" cy="3302129"/>
        </a:xfrm>
        <a:prstGeom prst="roundRect">
          <a:avLst/>
        </a:prstGeom>
        <a:solidFill>
          <a:schemeClr val="accent2">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GB" sz="1400" b="1" kern="1200" dirty="0"/>
        </a:p>
        <a:p>
          <a:pPr marL="0" lvl="0" indent="0" algn="l" defTabSz="622300">
            <a:lnSpc>
              <a:spcPct val="90000"/>
            </a:lnSpc>
            <a:spcBef>
              <a:spcPct val="0"/>
            </a:spcBef>
            <a:spcAft>
              <a:spcPct val="35000"/>
            </a:spcAft>
            <a:buNone/>
          </a:pPr>
          <a:r>
            <a:rPr lang="en-GB" sz="1400" b="1" kern="1200" dirty="0"/>
            <a:t> Tier 1.</a:t>
          </a:r>
        </a:p>
        <a:p>
          <a:pPr marL="0" lvl="0" indent="0" defTabSz="622300">
            <a:lnSpc>
              <a:spcPct val="90000"/>
            </a:lnSpc>
            <a:spcBef>
              <a:spcPct val="0"/>
            </a:spcBef>
            <a:spcAft>
              <a:spcPct val="35000"/>
            </a:spcAft>
            <a:buNone/>
          </a:pPr>
          <a:r>
            <a:rPr lang="en-GB" sz="1400" kern="1200" dirty="0"/>
            <a:t>- Estimate the total amount of urea applied to soils in the country (M) </a:t>
          </a:r>
        </a:p>
        <a:p>
          <a:pPr marL="0" lvl="0" indent="0" defTabSz="622300">
            <a:lnSpc>
              <a:spcPct val="90000"/>
            </a:lnSpc>
            <a:spcBef>
              <a:spcPct val="0"/>
            </a:spcBef>
            <a:spcAft>
              <a:spcPct val="35000"/>
            </a:spcAft>
            <a:buNone/>
          </a:pPr>
          <a:r>
            <a:rPr lang="en-GB" sz="1400" kern="1200" dirty="0"/>
            <a:t>-Apply an overall EF of 0.20 for urea ( equivalent to the carbon content  of urea on atomic weight basis.</a:t>
          </a:r>
        </a:p>
        <a:p>
          <a:pPr marL="0" lvl="0" indent="0" defTabSz="622300">
            <a:lnSpc>
              <a:spcPct val="90000"/>
            </a:lnSpc>
            <a:spcBef>
              <a:spcPct val="0"/>
            </a:spcBef>
            <a:spcAft>
              <a:spcPct val="35000"/>
            </a:spcAft>
            <a:buNone/>
          </a:pPr>
          <a:r>
            <a:rPr lang="en-GB" sz="1400" kern="1200" dirty="0"/>
            <a:t>-Estimate the total CO</a:t>
          </a:r>
          <a:r>
            <a:rPr lang="en-GB" sz="1400" kern="1200" baseline="-25000" dirty="0"/>
            <a:t>2</a:t>
          </a:r>
          <a:r>
            <a:rPr lang="en-GB" sz="1400" kern="1200" dirty="0"/>
            <a:t>-C emission based on  the product of the amount of urea applied and the emission factors</a:t>
          </a:r>
        </a:p>
        <a:p>
          <a:pPr marL="0" lvl="0" indent="0" defTabSz="622300">
            <a:lnSpc>
              <a:spcPct val="90000"/>
            </a:lnSpc>
            <a:spcBef>
              <a:spcPct val="0"/>
            </a:spcBef>
            <a:spcAft>
              <a:spcPct val="35000"/>
            </a:spcAft>
            <a:buNone/>
          </a:pPr>
          <a:r>
            <a:rPr lang="en-GB" sz="1400" kern="1200" dirty="0"/>
            <a:t>Multiply by 44/12 to convert CO</a:t>
          </a:r>
          <a:r>
            <a:rPr lang="en-GB" sz="1400" kern="1200" baseline="-25000" dirty="0"/>
            <a:t>2</a:t>
          </a:r>
          <a:r>
            <a:rPr lang="en-GB" sz="1400" kern="1200" dirty="0"/>
            <a:t>-C  into CO</a:t>
          </a:r>
          <a:r>
            <a:rPr lang="en-GB" sz="1400" kern="1200" baseline="-25000" dirty="0"/>
            <a:t>2</a:t>
          </a:r>
        </a:p>
        <a:p>
          <a:pPr marL="0" lvl="0" indent="0" defTabSz="622300">
            <a:lnSpc>
              <a:spcPct val="90000"/>
            </a:lnSpc>
            <a:spcBef>
              <a:spcPct val="0"/>
            </a:spcBef>
            <a:spcAft>
              <a:spcPct val="35000"/>
            </a:spcAft>
            <a:buNone/>
          </a:pPr>
          <a:endParaRPr lang="en-GB" sz="1400" kern="1200" dirty="0"/>
        </a:p>
      </dsp:txBody>
      <dsp:txXfrm>
        <a:off x="148374" y="1336121"/>
        <a:ext cx="2661371" cy="3014181"/>
      </dsp:txXfrm>
    </dsp:sp>
    <dsp:sp modelId="{0AF4B436-F9B8-4FAD-A403-0D2D65031104}">
      <dsp:nvSpPr>
        <dsp:cNvPr id="0" name=""/>
        <dsp:cNvSpPr/>
      </dsp:nvSpPr>
      <dsp:spPr>
        <a:xfrm>
          <a:off x="3306889" y="1192147"/>
          <a:ext cx="2742480" cy="3302129"/>
        </a:xfrm>
        <a:prstGeom prst="roundRect">
          <a:avLst/>
        </a:prstGeom>
        <a:solidFill>
          <a:schemeClr val="accent3">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GB" sz="1400" b="1" kern="1200" dirty="0"/>
        </a:p>
        <a:p>
          <a:pPr marL="0" lvl="0" indent="0" algn="l" defTabSz="622300">
            <a:lnSpc>
              <a:spcPct val="90000"/>
            </a:lnSpc>
            <a:spcBef>
              <a:spcPct val="0"/>
            </a:spcBef>
            <a:spcAft>
              <a:spcPct val="35000"/>
            </a:spcAft>
            <a:buNone/>
          </a:pPr>
          <a:r>
            <a:rPr lang="en-GB" sz="1400" b="1" kern="1200" dirty="0"/>
            <a:t>Tier 2</a:t>
          </a:r>
        </a:p>
        <a:p>
          <a:pPr marL="0" lvl="0" indent="0" defTabSz="622300">
            <a:lnSpc>
              <a:spcPct val="90000"/>
            </a:lnSpc>
            <a:spcBef>
              <a:spcPct val="0"/>
            </a:spcBef>
            <a:spcAft>
              <a:spcPct val="35000"/>
            </a:spcAft>
            <a:buNone/>
          </a:pPr>
          <a:r>
            <a:rPr lang="en-GB" sz="1400" kern="1200" dirty="0"/>
            <a:t>- Uses same procedural steps as tier 1 but incorporate  country specific  information to estimate  EF</a:t>
          </a:r>
        </a:p>
      </dsp:txBody>
      <dsp:txXfrm>
        <a:off x="3440766" y="1326024"/>
        <a:ext cx="2474726" cy="3034375"/>
      </dsp:txXfrm>
    </dsp:sp>
    <dsp:sp modelId="{ABCDD0E1-72B2-4363-92C9-23E5CB5A7C04}">
      <dsp:nvSpPr>
        <dsp:cNvPr id="0" name=""/>
        <dsp:cNvSpPr/>
      </dsp:nvSpPr>
      <dsp:spPr>
        <a:xfrm>
          <a:off x="6402538" y="1164011"/>
          <a:ext cx="2737060" cy="3358402"/>
        </a:xfrm>
        <a:prstGeom prst="roundRect">
          <a:avLst/>
        </a:prstGeom>
        <a:solidFill>
          <a:schemeClr val="accent4">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Tier 3</a:t>
          </a:r>
        </a:p>
        <a:p>
          <a:pPr marL="0" lvl="0" indent="0" defTabSz="622300">
            <a:lnSpc>
              <a:spcPct val="90000"/>
            </a:lnSpc>
            <a:spcBef>
              <a:spcPct val="0"/>
            </a:spcBef>
            <a:spcAft>
              <a:spcPct val="35000"/>
            </a:spcAft>
            <a:buNone/>
          </a:pPr>
          <a:r>
            <a:rPr lang="en-GB" sz="1400" kern="1200" dirty="0">
              <a:solidFill>
                <a:schemeClr val="bg1"/>
              </a:solidFill>
            </a:rPr>
            <a:t>- More detailed models or measurements that incorporate the possibility of bicarbonate leaching to deep groundwater, and/or lakes and oceans</a:t>
          </a:r>
        </a:p>
      </dsp:txBody>
      <dsp:txXfrm>
        <a:off x="6536150" y="1297623"/>
        <a:ext cx="2469836" cy="309117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4FB73-77FD-4C95-896A-7059E4841F21}">
      <dsp:nvSpPr>
        <dsp:cNvPr id="0" name=""/>
        <dsp:cNvSpPr/>
      </dsp:nvSpPr>
      <dsp:spPr>
        <a:xfrm>
          <a:off x="685799" y="0"/>
          <a:ext cx="7772400" cy="580135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2D447-77D4-4C37-9D7B-FB4B774B675A}">
      <dsp:nvSpPr>
        <dsp:cNvPr id="0" name=""/>
        <dsp:cNvSpPr/>
      </dsp:nvSpPr>
      <dsp:spPr>
        <a:xfrm>
          <a:off x="157192" y="1216243"/>
          <a:ext cx="2822396" cy="3368872"/>
        </a:xfrm>
        <a:prstGeom prst="roundRect">
          <a:avLst/>
        </a:prstGeom>
        <a:solidFill>
          <a:schemeClr val="accent2">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t>Tier 1.</a:t>
          </a:r>
        </a:p>
        <a:p>
          <a:pPr marL="0" lvl="0" indent="0" defTabSz="622300">
            <a:lnSpc>
              <a:spcPct val="90000"/>
            </a:lnSpc>
            <a:spcBef>
              <a:spcPct val="0"/>
            </a:spcBef>
            <a:spcAft>
              <a:spcPct val="35000"/>
            </a:spcAft>
            <a:buNone/>
          </a:pPr>
          <a:r>
            <a:rPr lang="en-GB" sz="1400" kern="1200" dirty="0"/>
            <a:t>-Applies to countries in which either N</a:t>
          </a:r>
          <a:r>
            <a:rPr lang="en-GB" sz="1400" kern="1200" baseline="-25000" dirty="0"/>
            <a:t>2</a:t>
          </a:r>
          <a:r>
            <a:rPr lang="en-GB" sz="1400" kern="1200" dirty="0"/>
            <a:t>O emissions managed soils are not a key category or country-specific emission factors do not exist. </a:t>
          </a:r>
        </a:p>
        <a:p>
          <a:pPr marL="0" lvl="0" indent="0" defTabSz="622300">
            <a:lnSpc>
              <a:spcPct val="90000"/>
            </a:lnSpc>
            <a:spcBef>
              <a:spcPct val="0"/>
            </a:spcBef>
            <a:spcAft>
              <a:spcPct val="35000"/>
            </a:spcAft>
            <a:buNone/>
          </a:pPr>
          <a:r>
            <a:rPr lang="en-GB" sz="1400" kern="1200" dirty="0"/>
            <a:t>-use of IPCC defaults with national statistics or data from international datasets</a:t>
          </a:r>
        </a:p>
      </dsp:txBody>
      <dsp:txXfrm>
        <a:off x="294970" y="1354021"/>
        <a:ext cx="2546840" cy="3093316"/>
      </dsp:txXfrm>
    </dsp:sp>
    <dsp:sp modelId="{0AF4B436-F9B8-4FAD-A403-0D2D65031104}">
      <dsp:nvSpPr>
        <dsp:cNvPr id="0" name=""/>
        <dsp:cNvSpPr/>
      </dsp:nvSpPr>
      <dsp:spPr>
        <a:xfrm>
          <a:off x="3361333" y="1216243"/>
          <a:ext cx="2624457" cy="3368872"/>
        </a:xfrm>
        <a:prstGeom prst="roundRect">
          <a:avLst/>
        </a:prstGeom>
        <a:solidFill>
          <a:schemeClr val="accent3">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GB" sz="1400" b="1" kern="1200" dirty="0"/>
        </a:p>
        <a:p>
          <a:pPr marL="0" lvl="0" indent="0" algn="l" defTabSz="622300">
            <a:lnSpc>
              <a:spcPct val="90000"/>
            </a:lnSpc>
            <a:spcBef>
              <a:spcPct val="0"/>
            </a:spcBef>
            <a:spcAft>
              <a:spcPct val="35000"/>
            </a:spcAft>
            <a:buNone/>
          </a:pPr>
          <a:r>
            <a:rPr lang="en-GB" sz="1400" b="1" kern="1200" dirty="0"/>
            <a:t>Tier 2</a:t>
          </a:r>
        </a:p>
        <a:p>
          <a:pPr marL="0" lvl="0" indent="0" defTabSz="622300">
            <a:lnSpc>
              <a:spcPct val="90000"/>
            </a:lnSpc>
            <a:spcBef>
              <a:spcPct val="0"/>
            </a:spcBef>
            <a:spcAft>
              <a:spcPct val="35000"/>
            </a:spcAft>
            <a:buNone/>
          </a:pPr>
          <a:r>
            <a:rPr lang="en-GB" sz="1400" kern="1200" dirty="0"/>
            <a:t>-more detailed emission factors and corresponding activity data are available to a country than are presented in involving further disaggregation of the terms e.g., emission factors and activity data are available for the application of synthetic fertilisers and organic N (F</a:t>
          </a:r>
          <a:r>
            <a:rPr lang="en-GB" sz="1400" kern="1200" baseline="-25000" dirty="0"/>
            <a:t>SN</a:t>
          </a:r>
          <a:r>
            <a:rPr lang="en-GB" sz="1400" kern="1200" dirty="0"/>
            <a:t> and F</a:t>
          </a:r>
          <a:r>
            <a:rPr lang="en-GB" sz="1400" kern="1200" baseline="-25000" dirty="0"/>
            <a:t>ON</a:t>
          </a:r>
          <a:r>
            <a:rPr lang="en-GB" sz="1400" kern="1200" dirty="0"/>
            <a:t>) under different conditions </a:t>
          </a:r>
          <a:r>
            <a:rPr lang="en-GB" sz="1400" kern="1200" dirty="0" err="1"/>
            <a:t>i</a:t>
          </a:r>
          <a:r>
            <a:rPr lang="en-GB" sz="1400" kern="1200" dirty="0"/>
            <a:t>.</a:t>
          </a:r>
        </a:p>
      </dsp:txBody>
      <dsp:txXfrm>
        <a:off x="3489448" y="1344358"/>
        <a:ext cx="2368227" cy="3112642"/>
      </dsp:txXfrm>
    </dsp:sp>
    <dsp:sp modelId="{ABCDD0E1-72B2-4363-92C9-23E5CB5A7C04}">
      <dsp:nvSpPr>
        <dsp:cNvPr id="0" name=""/>
        <dsp:cNvSpPr/>
      </dsp:nvSpPr>
      <dsp:spPr>
        <a:xfrm>
          <a:off x="6367535" y="1187538"/>
          <a:ext cx="2619271" cy="3426283"/>
        </a:xfrm>
        <a:prstGeom prst="roundRect">
          <a:avLst/>
        </a:prstGeom>
        <a:solidFill>
          <a:schemeClr val="accent4">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Tier 3</a:t>
          </a:r>
        </a:p>
        <a:p>
          <a:pPr marL="0" lvl="0" indent="0" defTabSz="622300">
            <a:lnSpc>
              <a:spcPct val="90000"/>
            </a:lnSpc>
            <a:spcBef>
              <a:spcPct val="0"/>
            </a:spcBef>
            <a:spcAft>
              <a:spcPct val="35000"/>
            </a:spcAft>
            <a:buNone/>
          </a:pPr>
          <a:r>
            <a:rPr lang="en-GB" sz="1400" kern="1200" dirty="0">
              <a:solidFill>
                <a:schemeClr val="bg1"/>
              </a:solidFill>
            </a:rPr>
            <a:t>-Tier 3 includes models and monitoring networks tailored to address national circumstances in relation to soil and environmental variables, repeated over time, driven by high-resolution activity data and disaggregated at sub-national level. Models should be validated by representative experimental models.</a:t>
          </a:r>
        </a:p>
      </dsp:txBody>
      <dsp:txXfrm>
        <a:off x="6495397" y="1315400"/>
        <a:ext cx="2363547" cy="317055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4FB73-77FD-4C95-896A-7059E4841F21}">
      <dsp:nvSpPr>
        <dsp:cNvPr id="0" name=""/>
        <dsp:cNvSpPr/>
      </dsp:nvSpPr>
      <dsp:spPr>
        <a:xfrm>
          <a:off x="685799" y="0"/>
          <a:ext cx="7772400" cy="586739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2D447-77D4-4C37-9D7B-FB4B774B675A}">
      <dsp:nvSpPr>
        <dsp:cNvPr id="0" name=""/>
        <dsp:cNvSpPr/>
      </dsp:nvSpPr>
      <dsp:spPr>
        <a:xfrm>
          <a:off x="1929" y="1230088"/>
          <a:ext cx="2905117" cy="3407222"/>
        </a:xfrm>
        <a:prstGeom prst="roundRect">
          <a:avLst/>
        </a:prstGeom>
        <a:solidFill>
          <a:schemeClr val="accent2">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t>Tier 1.</a:t>
          </a:r>
        </a:p>
        <a:p>
          <a:pPr marL="0" lvl="0" indent="0" defTabSz="622300">
            <a:lnSpc>
              <a:spcPct val="90000"/>
            </a:lnSpc>
            <a:spcBef>
              <a:spcPct val="0"/>
            </a:spcBef>
            <a:spcAft>
              <a:spcPct val="35000"/>
            </a:spcAft>
            <a:buNone/>
          </a:pPr>
          <a:r>
            <a:rPr lang="en-GB" sz="1400" kern="1200" dirty="0"/>
            <a:t>-Applies to countries in which either indirect N2O emissions managed soils are not a key category or country-specific emission factors do not exist. </a:t>
          </a:r>
        </a:p>
        <a:p>
          <a:pPr marL="0" lvl="0" indent="0" defTabSz="622300">
            <a:lnSpc>
              <a:spcPct val="90000"/>
            </a:lnSpc>
            <a:spcBef>
              <a:spcPct val="0"/>
            </a:spcBef>
            <a:spcAft>
              <a:spcPct val="35000"/>
            </a:spcAft>
            <a:buNone/>
          </a:pPr>
          <a:r>
            <a:rPr lang="en-GB" sz="1400" kern="1200" dirty="0"/>
            <a:t>-Uses IPCC defaults with national statistics or data from international datasets.</a:t>
          </a:r>
        </a:p>
      </dsp:txBody>
      <dsp:txXfrm>
        <a:off x="143745" y="1371904"/>
        <a:ext cx="2621485" cy="3123590"/>
      </dsp:txXfrm>
    </dsp:sp>
    <dsp:sp modelId="{0AF4B436-F9B8-4FAD-A403-0D2D65031104}">
      <dsp:nvSpPr>
        <dsp:cNvPr id="0" name=""/>
        <dsp:cNvSpPr/>
      </dsp:nvSpPr>
      <dsp:spPr>
        <a:xfrm>
          <a:off x="3325849" y="1230088"/>
          <a:ext cx="2701378" cy="3407222"/>
        </a:xfrm>
        <a:prstGeom prst="roundRect">
          <a:avLst/>
        </a:prstGeom>
        <a:solidFill>
          <a:schemeClr val="accent3">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GB" sz="1400" b="1" kern="1200" dirty="0"/>
        </a:p>
        <a:p>
          <a:pPr marL="0" lvl="0" indent="0" algn="l" defTabSz="622300">
            <a:lnSpc>
              <a:spcPct val="90000"/>
            </a:lnSpc>
            <a:spcBef>
              <a:spcPct val="0"/>
            </a:spcBef>
            <a:spcAft>
              <a:spcPct val="35000"/>
            </a:spcAft>
            <a:buNone/>
          </a:pPr>
          <a:r>
            <a:rPr lang="en-GB" sz="1400" b="1" kern="1200" dirty="0"/>
            <a:t>Tier 2</a:t>
          </a:r>
        </a:p>
        <a:p>
          <a:pPr marL="0" lvl="0" indent="0" defTabSz="622300">
            <a:lnSpc>
              <a:spcPct val="90000"/>
            </a:lnSpc>
            <a:spcBef>
              <a:spcPct val="0"/>
            </a:spcBef>
            <a:spcAft>
              <a:spcPct val="35000"/>
            </a:spcAft>
            <a:buNone/>
          </a:pPr>
          <a:r>
            <a:rPr lang="en-GB" sz="1400" kern="1200" dirty="0"/>
            <a:t>-more detailed emission factors and corresponding activity data are available to a country than are presented in involving further disaggregation of the terms e.g., emission factors and activity data are available for the application of synthetic fertilisers and organic N (FSN and FON) under different conditions </a:t>
          </a:r>
          <a:r>
            <a:rPr lang="en-GB" sz="1400" kern="1200" dirty="0" err="1"/>
            <a:t>i</a:t>
          </a:r>
          <a:endParaRPr lang="en-GB" sz="1400" kern="1200" dirty="0"/>
        </a:p>
      </dsp:txBody>
      <dsp:txXfrm>
        <a:off x="3457719" y="1361958"/>
        <a:ext cx="2437638" cy="3143482"/>
      </dsp:txXfrm>
    </dsp:sp>
    <dsp:sp modelId="{ABCDD0E1-72B2-4363-92C9-23E5CB5A7C04}">
      <dsp:nvSpPr>
        <dsp:cNvPr id="0" name=""/>
        <dsp:cNvSpPr/>
      </dsp:nvSpPr>
      <dsp:spPr>
        <a:xfrm>
          <a:off x="6446030" y="1201056"/>
          <a:ext cx="2696040" cy="3465286"/>
        </a:xfrm>
        <a:prstGeom prst="roundRect">
          <a:avLst/>
        </a:prstGeom>
        <a:solidFill>
          <a:schemeClr val="accent4">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Tier 3</a:t>
          </a:r>
        </a:p>
        <a:p>
          <a:pPr marL="0" lvl="0" indent="0" defTabSz="622300">
            <a:lnSpc>
              <a:spcPct val="90000"/>
            </a:lnSpc>
            <a:spcBef>
              <a:spcPct val="0"/>
            </a:spcBef>
            <a:spcAft>
              <a:spcPct val="35000"/>
            </a:spcAft>
            <a:buNone/>
          </a:pPr>
          <a:r>
            <a:rPr lang="en-GB" sz="1400" kern="1200" dirty="0">
              <a:solidFill>
                <a:schemeClr val="bg1"/>
              </a:solidFill>
            </a:rPr>
            <a:t>-Tier 3 includes models and monitoring networks tailored to address national circumstances of rice cultivation,</a:t>
          </a:r>
        </a:p>
        <a:p>
          <a:pPr marL="0" lvl="0" indent="0" defTabSz="622300">
            <a:lnSpc>
              <a:spcPct val="90000"/>
            </a:lnSpc>
            <a:spcBef>
              <a:spcPct val="0"/>
            </a:spcBef>
            <a:spcAft>
              <a:spcPct val="35000"/>
            </a:spcAft>
            <a:buNone/>
          </a:pPr>
          <a:r>
            <a:rPr lang="en-GB" sz="1400" kern="1200" dirty="0">
              <a:solidFill>
                <a:schemeClr val="bg1"/>
              </a:solidFill>
            </a:rPr>
            <a:t>repeated over time, driven by high-resolution activity data and disaggregated at sub-national level.</a:t>
          </a:r>
        </a:p>
      </dsp:txBody>
      <dsp:txXfrm>
        <a:off x="6577640" y="1332666"/>
        <a:ext cx="2432820" cy="320206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4FB73-77FD-4C95-896A-7059E4841F21}">
      <dsp:nvSpPr>
        <dsp:cNvPr id="0" name=""/>
        <dsp:cNvSpPr/>
      </dsp:nvSpPr>
      <dsp:spPr>
        <a:xfrm>
          <a:off x="685799" y="0"/>
          <a:ext cx="7772400" cy="586739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2D447-77D4-4C37-9D7B-FB4B774B675A}">
      <dsp:nvSpPr>
        <dsp:cNvPr id="0" name=""/>
        <dsp:cNvSpPr/>
      </dsp:nvSpPr>
      <dsp:spPr>
        <a:xfrm>
          <a:off x="4314" y="1230088"/>
          <a:ext cx="2920633" cy="3407222"/>
        </a:xfrm>
        <a:prstGeom prst="roundRect">
          <a:avLst/>
        </a:prstGeom>
        <a:solidFill>
          <a:schemeClr val="accent2">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t>Tier 1.</a:t>
          </a:r>
        </a:p>
        <a:p>
          <a:pPr marL="0" lvl="0" indent="0" defTabSz="622300">
            <a:lnSpc>
              <a:spcPct val="90000"/>
            </a:lnSpc>
            <a:spcBef>
              <a:spcPct val="0"/>
            </a:spcBef>
            <a:spcAft>
              <a:spcPct val="35000"/>
            </a:spcAft>
            <a:buNone/>
          </a:pPr>
          <a:r>
            <a:rPr lang="en-GB" sz="1400" kern="1200" dirty="0"/>
            <a:t>-Applies to countries in which either CH</a:t>
          </a:r>
          <a:r>
            <a:rPr lang="en-GB" sz="1400" kern="1200" baseline="-25000" dirty="0"/>
            <a:t>4</a:t>
          </a:r>
          <a:r>
            <a:rPr lang="en-GB" sz="1400" kern="1200" dirty="0"/>
            <a:t> emissions from rice cultivation are not a key category or country specific</a:t>
          </a:r>
        </a:p>
        <a:p>
          <a:pPr marL="0" lvl="0" indent="0" defTabSz="622300">
            <a:lnSpc>
              <a:spcPct val="90000"/>
            </a:lnSpc>
            <a:spcBef>
              <a:spcPct val="0"/>
            </a:spcBef>
            <a:spcAft>
              <a:spcPct val="35000"/>
            </a:spcAft>
            <a:buNone/>
          </a:pPr>
          <a:r>
            <a:rPr lang="en-GB" sz="1400" kern="1200" dirty="0"/>
            <a:t>emission factors do not exist. </a:t>
          </a:r>
        </a:p>
        <a:p>
          <a:pPr marL="0" lvl="0" indent="0" defTabSz="622300">
            <a:lnSpc>
              <a:spcPct val="90000"/>
            </a:lnSpc>
            <a:spcBef>
              <a:spcPct val="0"/>
            </a:spcBef>
            <a:spcAft>
              <a:spcPct val="35000"/>
            </a:spcAft>
            <a:buNone/>
          </a:pPr>
          <a:r>
            <a:rPr lang="en-GB" sz="1400" kern="1200" dirty="0"/>
            <a:t>-The disaggregation of the annual harvest area for at least three baseline water regimes including irrigated, </a:t>
          </a:r>
          <a:r>
            <a:rPr lang="en-GB" sz="1400" kern="1200" dirty="0" err="1"/>
            <a:t>rainfed</a:t>
          </a:r>
          <a:r>
            <a:rPr lang="en-GB" sz="1400" kern="1200" dirty="0"/>
            <a:t>, and upland.</a:t>
          </a:r>
        </a:p>
        <a:p>
          <a:pPr marL="0" lvl="0" indent="0" defTabSz="622300">
            <a:lnSpc>
              <a:spcPct val="90000"/>
            </a:lnSpc>
            <a:spcBef>
              <a:spcPct val="0"/>
            </a:spcBef>
            <a:spcAft>
              <a:spcPct val="35000"/>
            </a:spcAft>
            <a:buNone/>
          </a:pPr>
          <a:r>
            <a:rPr lang="en-GB" sz="1400" kern="1200" dirty="0"/>
            <a:t>-Emissions adjusted by multiplying a baseline default emission factor by scaling factors</a:t>
          </a:r>
        </a:p>
      </dsp:txBody>
      <dsp:txXfrm>
        <a:off x="146888" y="1372662"/>
        <a:ext cx="2635485" cy="3122074"/>
      </dsp:txXfrm>
    </dsp:sp>
    <dsp:sp modelId="{0AF4B436-F9B8-4FAD-A403-0D2D65031104}">
      <dsp:nvSpPr>
        <dsp:cNvPr id="0" name=""/>
        <dsp:cNvSpPr/>
      </dsp:nvSpPr>
      <dsp:spPr>
        <a:xfrm>
          <a:off x="3319194" y="1230088"/>
          <a:ext cx="2715805" cy="3407222"/>
        </a:xfrm>
        <a:prstGeom prst="roundRect">
          <a:avLst/>
        </a:prstGeom>
        <a:solidFill>
          <a:schemeClr val="accent3">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GB" sz="1400" b="1" kern="1200" dirty="0"/>
        </a:p>
        <a:p>
          <a:pPr marL="0" lvl="0" indent="0" algn="l" defTabSz="622300">
            <a:lnSpc>
              <a:spcPct val="90000"/>
            </a:lnSpc>
            <a:spcBef>
              <a:spcPct val="0"/>
            </a:spcBef>
            <a:spcAft>
              <a:spcPct val="35000"/>
            </a:spcAft>
            <a:buNone/>
          </a:pPr>
          <a:r>
            <a:rPr lang="en-GB" sz="1400" b="1" kern="1200" dirty="0"/>
            <a:t>Tier 2</a:t>
          </a:r>
        </a:p>
        <a:p>
          <a:pPr marL="0" lvl="0" indent="0" defTabSz="622300">
            <a:lnSpc>
              <a:spcPct val="90000"/>
            </a:lnSpc>
            <a:spcBef>
              <a:spcPct val="0"/>
            </a:spcBef>
            <a:spcAft>
              <a:spcPct val="35000"/>
            </a:spcAft>
            <a:buNone/>
          </a:pPr>
          <a:r>
            <a:rPr lang="en-GB" sz="1400" kern="1200" dirty="0"/>
            <a:t>-follows the same calculation equation as Tier 1 but would include the use of country-specific  EFs.</a:t>
          </a:r>
        </a:p>
      </dsp:txBody>
      <dsp:txXfrm>
        <a:off x="3451769" y="1362663"/>
        <a:ext cx="2450655" cy="3142072"/>
      </dsp:txXfrm>
    </dsp:sp>
    <dsp:sp modelId="{ABCDD0E1-72B2-4363-92C9-23E5CB5A7C04}">
      <dsp:nvSpPr>
        <dsp:cNvPr id="0" name=""/>
        <dsp:cNvSpPr/>
      </dsp:nvSpPr>
      <dsp:spPr>
        <a:xfrm>
          <a:off x="6429245" y="1201056"/>
          <a:ext cx="2710439" cy="3465286"/>
        </a:xfrm>
        <a:prstGeom prst="roundRect">
          <a:avLst/>
        </a:prstGeom>
        <a:solidFill>
          <a:schemeClr val="accent4">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Tier 3</a:t>
          </a:r>
        </a:p>
        <a:p>
          <a:pPr marL="0" lvl="0" indent="0" defTabSz="622300">
            <a:lnSpc>
              <a:spcPct val="90000"/>
            </a:lnSpc>
            <a:spcBef>
              <a:spcPct val="0"/>
            </a:spcBef>
            <a:spcAft>
              <a:spcPct val="35000"/>
            </a:spcAft>
            <a:buNone/>
          </a:pPr>
          <a:r>
            <a:rPr lang="en-GB" sz="1400" kern="1200" dirty="0">
              <a:solidFill>
                <a:schemeClr val="bg1"/>
              </a:solidFill>
            </a:rPr>
            <a:t>-Tier 3 includes models and monitoring networks tailored to address national circumstances of rice cultivation, repeated over time, driven by high-resolution activity data and disaggregated at sub-national level.</a:t>
          </a:r>
        </a:p>
      </dsp:txBody>
      <dsp:txXfrm>
        <a:off x="6561558" y="1333369"/>
        <a:ext cx="2445813" cy="32006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6F421-8D1C-4593-AD62-669669D37341}">
      <dsp:nvSpPr>
        <dsp:cNvPr id="0" name=""/>
        <dsp:cNvSpPr/>
      </dsp:nvSpPr>
      <dsp:spPr>
        <a:xfrm>
          <a:off x="351" y="1472001"/>
          <a:ext cx="2008838" cy="1004419"/>
        </a:xfrm>
        <a:prstGeom prst="roundRect">
          <a:avLst>
            <a:gd name="adj" fmla="val 10000"/>
          </a:avLst>
        </a:prstGeom>
        <a:gradFill rotWithShape="0">
          <a:gsLst>
            <a:gs pos="0">
              <a:schemeClr val="accent1">
                <a:hueOff val="0"/>
                <a:satOff val="0"/>
                <a:lumOff val="0"/>
                <a:alphaOff val="0"/>
                <a:shade val="45000"/>
                <a:satMod val="155000"/>
              </a:schemeClr>
            </a:gs>
            <a:gs pos="60000">
              <a:schemeClr val="accent1">
                <a:hueOff val="0"/>
                <a:satOff val="0"/>
                <a:lumOff val="0"/>
                <a:alphaOff val="0"/>
                <a:shade val="95000"/>
                <a:satMod val="150000"/>
              </a:schemeClr>
            </a:gs>
            <a:gs pos="100000">
              <a:schemeClr val="accent1">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i="1" kern="1200" dirty="0"/>
            <a:t>3A. Livestock</a:t>
          </a:r>
        </a:p>
      </dsp:txBody>
      <dsp:txXfrm>
        <a:off x="29769" y="1501419"/>
        <a:ext cx="1950002" cy="945583"/>
      </dsp:txXfrm>
    </dsp:sp>
    <dsp:sp modelId="{5C833D01-8D61-445A-A53E-A615BB49EA4E}">
      <dsp:nvSpPr>
        <dsp:cNvPr id="0" name=""/>
        <dsp:cNvSpPr/>
      </dsp:nvSpPr>
      <dsp:spPr>
        <a:xfrm rot="18770822">
          <a:off x="1820159" y="1521082"/>
          <a:ext cx="1181593" cy="39946"/>
        </a:xfrm>
        <a:custGeom>
          <a:avLst/>
          <a:gdLst/>
          <a:ahLst/>
          <a:cxnLst/>
          <a:rect l="0" t="0" r="0" b="0"/>
          <a:pathLst>
            <a:path>
              <a:moveTo>
                <a:pt x="0" y="19973"/>
              </a:moveTo>
              <a:lnTo>
                <a:pt x="1181593" y="19973"/>
              </a:lnTo>
            </a:path>
          </a:pathLst>
        </a:custGeom>
        <a:noFill/>
        <a:ln w="425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381417" y="1511515"/>
        <a:ext cx="59079" cy="59079"/>
      </dsp:txXfrm>
    </dsp:sp>
    <dsp:sp modelId="{F16D4D50-B5A0-480C-8A98-3C2DAD1311E0}">
      <dsp:nvSpPr>
        <dsp:cNvPr id="0" name=""/>
        <dsp:cNvSpPr/>
      </dsp:nvSpPr>
      <dsp:spPr>
        <a:xfrm>
          <a:off x="2812724" y="605690"/>
          <a:ext cx="2008838" cy="1004419"/>
        </a:xfrm>
        <a:prstGeom prst="roundRect">
          <a:avLst>
            <a:gd name="adj" fmla="val 10000"/>
          </a:avLst>
        </a:prstGeom>
        <a:gradFill rotWithShape="0">
          <a:gsLst>
            <a:gs pos="0">
              <a:schemeClr val="accent2">
                <a:hueOff val="0"/>
                <a:satOff val="0"/>
                <a:lumOff val="0"/>
                <a:alphaOff val="0"/>
                <a:shade val="45000"/>
                <a:satMod val="155000"/>
              </a:schemeClr>
            </a:gs>
            <a:gs pos="60000">
              <a:schemeClr val="accent2">
                <a:hueOff val="0"/>
                <a:satOff val="0"/>
                <a:lumOff val="0"/>
                <a:alphaOff val="0"/>
                <a:shade val="95000"/>
                <a:satMod val="150000"/>
              </a:schemeClr>
            </a:gs>
            <a:gs pos="100000">
              <a:schemeClr val="accent2">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i="1" kern="1200" dirty="0"/>
            <a:t>3.A.1Enteric Fermentation</a:t>
          </a:r>
        </a:p>
      </dsp:txBody>
      <dsp:txXfrm>
        <a:off x="2842142" y="635108"/>
        <a:ext cx="1950002" cy="945583"/>
      </dsp:txXfrm>
    </dsp:sp>
    <dsp:sp modelId="{FD407E0A-C1BE-4F7A-B76C-AFAD75ACA313}">
      <dsp:nvSpPr>
        <dsp:cNvPr id="0" name=""/>
        <dsp:cNvSpPr/>
      </dsp:nvSpPr>
      <dsp:spPr>
        <a:xfrm>
          <a:off x="4821562" y="1087926"/>
          <a:ext cx="803535" cy="39946"/>
        </a:xfrm>
        <a:custGeom>
          <a:avLst/>
          <a:gdLst/>
          <a:ahLst/>
          <a:cxnLst/>
          <a:rect l="0" t="0" r="0" b="0"/>
          <a:pathLst>
            <a:path>
              <a:moveTo>
                <a:pt x="0" y="19973"/>
              </a:moveTo>
              <a:lnTo>
                <a:pt x="803535" y="19973"/>
              </a:lnTo>
            </a:path>
          </a:pathLst>
        </a:custGeom>
        <a:noFill/>
        <a:ln w="425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203241" y="1087811"/>
        <a:ext cx="40176" cy="40176"/>
      </dsp:txXfrm>
    </dsp:sp>
    <dsp:sp modelId="{15987A23-5BE7-43F4-8C3F-B7B4A201DDED}">
      <dsp:nvSpPr>
        <dsp:cNvPr id="0" name=""/>
        <dsp:cNvSpPr/>
      </dsp:nvSpPr>
      <dsp:spPr>
        <a:xfrm>
          <a:off x="5625097" y="605690"/>
          <a:ext cx="2008838" cy="1004419"/>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CH</a:t>
          </a:r>
          <a:r>
            <a:rPr lang="en-GB" sz="2500" kern="1200" baseline="-25000" dirty="0"/>
            <a:t>4</a:t>
          </a:r>
        </a:p>
      </dsp:txBody>
      <dsp:txXfrm>
        <a:off x="5654515" y="635108"/>
        <a:ext cx="1950002" cy="945583"/>
      </dsp:txXfrm>
    </dsp:sp>
    <dsp:sp modelId="{E5EACE51-8A92-4D58-931D-75663066E7F1}">
      <dsp:nvSpPr>
        <dsp:cNvPr id="0" name=""/>
        <dsp:cNvSpPr/>
      </dsp:nvSpPr>
      <dsp:spPr>
        <a:xfrm rot="2829178">
          <a:off x="1820159" y="2387393"/>
          <a:ext cx="1181593" cy="39946"/>
        </a:xfrm>
        <a:custGeom>
          <a:avLst/>
          <a:gdLst/>
          <a:ahLst/>
          <a:cxnLst/>
          <a:rect l="0" t="0" r="0" b="0"/>
          <a:pathLst>
            <a:path>
              <a:moveTo>
                <a:pt x="0" y="19973"/>
              </a:moveTo>
              <a:lnTo>
                <a:pt x="1181593" y="19973"/>
              </a:lnTo>
            </a:path>
          </a:pathLst>
        </a:custGeom>
        <a:noFill/>
        <a:ln w="425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381417" y="2377826"/>
        <a:ext cx="59079" cy="59079"/>
      </dsp:txXfrm>
    </dsp:sp>
    <dsp:sp modelId="{65BABBA5-1E76-4980-8033-F5363F60EC74}">
      <dsp:nvSpPr>
        <dsp:cNvPr id="0" name=""/>
        <dsp:cNvSpPr/>
      </dsp:nvSpPr>
      <dsp:spPr>
        <a:xfrm>
          <a:off x="2812724" y="2338312"/>
          <a:ext cx="2008838" cy="1004419"/>
        </a:xfrm>
        <a:prstGeom prst="roundRect">
          <a:avLst>
            <a:gd name="adj" fmla="val 10000"/>
          </a:avLst>
        </a:prstGeom>
        <a:gradFill rotWithShape="0">
          <a:gsLst>
            <a:gs pos="0">
              <a:schemeClr val="accent2">
                <a:hueOff val="0"/>
                <a:satOff val="0"/>
                <a:lumOff val="0"/>
                <a:alphaOff val="0"/>
                <a:shade val="45000"/>
                <a:satMod val="155000"/>
              </a:schemeClr>
            </a:gs>
            <a:gs pos="60000">
              <a:schemeClr val="accent2">
                <a:hueOff val="0"/>
                <a:satOff val="0"/>
                <a:lumOff val="0"/>
                <a:alphaOff val="0"/>
                <a:shade val="95000"/>
                <a:satMod val="150000"/>
              </a:schemeClr>
            </a:gs>
            <a:gs pos="100000">
              <a:schemeClr val="accent2">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i="1" kern="1200" dirty="0"/>
            <a:t>3.A.2 Manure Management</a:t>
          </a:r>
        </a:p>
      </dsp:txBody>
      <dsp:txXfrm>
        <a:off x="2842142" y="2367730"/>
        <a:ext cx="1950002" cy="945583"/>
      </dsp:txXfrm>
    </dsp:sp>
    <dsp:sp modelId="{C932903F-51A3-480D-84CD-93120512CA86}">
      <dsp:nvSpPr>
        <dsp:cNvPr id="0" name=""/>
        <dsp:cNvSpPr/>
      </dsp:nvSpPr>
      <dsp:spPr>
        <a:xfrm rot="19457599">
          <a:off x="4728551" y="2531778"/>
          <a:ext cx="989556" cy="39946"/>
        </a:xfrm>
        <a:custGeom>
          <a:avLst/>
          <a:gdLst/>
          <a:ahLst/>
          <a:cxnLst/>
          <a:rect l="0" t="0" r="0" b="0"/>
          <a:pathLst>
            <a:path>
              <a:moveTo>
                <a:pt x="0" y="19973"/>
              </a:moveTo>
              <a:lnTo>
                <a:pt x="989556" y="19973"/>
              </a:lnTo>
            </a:path>
          </a:pathLst>
        </a:custGeom>
        <a:noFill/>
        <a:ln w="425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198591" y="2527013"/>
        <a:ext cx="49477" cy="49477"/>
      </dsp:txXfrm>
    </dsp:sp>
    <dsp:sp modelId="{83898FFF-9866-459D-AB41-FEFE5148C7FA}">
      <dsp:nvSpPr>
        <dsp:cNvPr id="0" name=""/>
        <dsp:cNvSpPr/>
      </dsp:nvSpPr>
      <dsp:spPr>
        <a:xfrm>
          <a:off x="5625097" y="1760771"/>
          <a:ext cx="2008838" cy="1004419"/>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N</a:t>
          </a:r>
          <a:r>
            <a:rPr lang="en-GB" sz="2500" kern="1200" baseline="-25000" dirty="0"/>
            <a:t>2</a:t>
          </a:r>
          <a:r>
            <a:rPr lang="en-GB" sz="2500" kern="1200" dirty="0"/>
            <a:t>O</a:t>
          </a:r>
        </a:p>
      </dsp:txBody>
      <dsp:txXfrm>
        <a:off x="5654515" y="1790189"/>
        <a:ext cx="1950002" cy="945583"/>
      </dsp:txXfrm>
    </dsp:sp>
    <dsp:sp modelId="{4A78BA9D-47B1-4AC7-A415-688C790EA3A9}">
      <dsp:nvSpPr>
        <dsp:cNvPr id="0" name=""/>
        <dsp:cNvSpPr/>
      </dsp:nvSpPr>
      <dsp:spPr>
        <a:xfrm rot="2142401">
          <a:off x="4728551" y="3109319"/>
          <a:ext cx="989556" cy="39946"/>
        </a:xfrm>
        <a:custGeom>
          <a:avLst/>
          <a:gdLst/>
          <a:ahLst/>
          <a:cxnLst/>
          <a:rect l="0" t="0" r="0" b="0"/>
          <a:pathLst>
            <a:path>
              <a:moveTo>
                <a:pt x="0" y="19973"/>
              </a:moveTo>
              <a:lnTo>
                <a:pt x="989556" y="19973"/>
              </a:lnTo>
            </a:path>
          </a:pathLst>
        </a:custGeom>
        <a:noFill/>
        <a:ln w="425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198591" y="3104554"/>
        <a:ext cx="49477" cy="49477"/>
      </dsp:txXfrm>
    </dsp:sp>
    <dsp:sp modelId="{1E31FB98-3035-4C08-AF2D-5331296A04E3}">
      <dsp:nvSpPr>
        <dsp:cNvPr id="0" name=""/>
        <dsp:cNvSpPr/>
      </dsp:nvSpPr>
      <dsp:spPr>
        <a:xfrm>
          <a:off x="5625097" y="2915853"/>
          <a:ext cx="2008838" cy="1004419"/>
        </a:xfrm>
        <a:prstGeom prst="roundRect">
          <a:avLst>
            <a:gd name="adj" fmla="val 10000"/>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GB" sz="2500" kern="1200" dirty="0"/>
            <a:t>CH</a:t>
          </a:r>
          <a:r>
            <a:rPr lang="en-GB" sz="2500" kern="1200" baseline="-25000" dirty="0"/>
            <a:t>4</a:t>
          </a:r>
        </a:p>
      </dsp:txBody>
      <dsp:txXfrm>
        <a:off x="5654515" y="2945271"/>
        <a:ext cx="1950002" cy="9455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7E53A-713F-4484-90EB-A9564F248789}">
      <dsp:nvSpPr>
        <dsp:cNvPr id="0" name=""/>
        <dsp:cNvSpPr/>
      </dsp:nvSpPr>
      <dsp:spPr>
        <a:xfrm>
          <a:off x="1066807" y="0"/>
          <a:ext cx="4983163" cy="4983163"/>
        </a:xfrm>
        <a:prstGeom prst="triangle">
          <a:avLst/>
        </a:prstGeom>
        <a:solidFill>
          <a:srgbClr val="5492CD"/>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BAE56D93-5F72-4529-BE64-071C5AF2F0FE}">
      <dsp:nvSpPr>
        <dsp:cNvPr id="0" name=""/>
        <dsp:cNvSpPr/>
      </dsp:nvSpPr>
      <dsp:spPr>
        <a:xfrm>
          <a:off x="1981212" y="457200"/>
          <a:ext cx="5357009" cy="1280043"/>
        </a:xfrm>
        <a:prstGeom prst="roundRect">
          <a:avLst/>
        </a:prstGeom>
        <a:solidFill>
          <a:srgbClr val="FFFF00">
            <a:alpha val="90000"/>
          </a:srgb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Tier 3</a:t>
          </a:r>
          <a:r>
            <a:rPr lang="en-US" sz="1400" kern="1200" dirty="0"/>
            <a:t>: </a:t>
          </a:r>
        </a:p>
        <a:p>
          <a:pPr marL="0" lvl="0" indent="0" algn="l" defTabSz="622300">
            <a:lnSpc>
              <a:spcPct val="90000"/>
            </a:lnSpc>
            <a:spcBef>
              <a:spcPct val="0"/>
            </a:spcBef>
            <a:spcAft>
              <a:spcPct val="35000"/>
            </a:spcAft>
            <a:buNone/>
          </a:pPr>
          <a:r>
            <a:rPr lang="en-US" sz="1400" b="1" kern="1200" dirty="0"/>
            <a:t>Higher order methods</a:t>
          </a:r>
          <a:r>
            <a:rPr lang="en-US" sz="1400" kern="1200" dirty="0"/>
            <a:t> </a:t>
          </a:r>
        </a:p>
        <a:p>
          <a:pPr marL="0" lvl="0" indent="0" algn="l" defTabSz="622300">
            <a:lnSpc>
              <a:spcPct val="90000"/>
            </a:lnSpc>
            <a:spcBef>
              <a:spcPct val="0"/>
            </a:spcBef>
            <a:spcAft>
              <a:spcPct val="35000"/>
            </a:spcAft>
            <a:buNone/>
          </a:pPr>
          <a:r>
            <a:rPr lang="en-US" sz="1400" kern="1200" dirty="0"/>
            <a:t>detailed modeling and/or inventory measurement systems </a:t>
          </a:r>
        </a:p>
        <a:p>
          <a:pPr marL="0" lvl="0" indent="0" algn="l" defTabSz="622300">
            <a:lnSpc>
              <a:spcPct val="90000"/>
            </a:lnSpc>
            <a:spcBef>
              <a:spcPct val="0"/>
            </a:spcBef>
            <a:spcAft>
              <a:spcPct val="35000"/>
            </a:spcAft>
            <a:buNone/>
          </a:pPr>
          <a:r>
            <a:rPr lang="en-US" sz="1400" kern="1200" dirty="0"/>
            <a:t>data at a greater resolution </a:t>
          </a:r>
        </a:p>
        <a:p>
          <a:pPr marL="0" lvl="0" indent="0" algn="l" defTabSz="622300">
            <a:lnSpc>
              <a:spcPct val="90000"/>
            </a:lnSpc>
            <a:spcBef>
              <a:spcPct val="0"/>
            </a:spcBef>
            <a:spcAft>
              <a:spcPct val="35000"/>
            </a:spcAft>
            <a:buNone/>
          </a:pPr>
          <a:r>
            <a:rPr lang="en-US" sz="1400" kern="1200" dirty="0"/>
            <a:t>lower uncertainties than the previous two methods</a:t>
          </a:r>
        </a:p>
      </dsp:txBody>
      <dsp:txXfrm>
        <a:off x="2043699" y="519687"/>
        <a:ext cx="5232035" cy="1155069"/>
      </dsp:txXfrm>
    </dsp:sp>
    <dsp:sp modelId="{1FA8C88C-6036-4EED-A571-DFBDA3E7EAA4}">
      <dsp:nvSpPr>
        <dsp:cNvPr id="0" name=""/>
        <dsp:cNvSpPr/>
      </dsp:nvSpPr>
      <dsp:spPr>
        <a:xfrm>
          <a:off x="1981212" y="1905000"/>
          <a:ext cx="5318788" cy="1249165"/>
        </a:xfrm>
        <a:prstGeom prst="roundRect">
          <a:avLst/>
        </a:prstGeom>
        <a:solidFill>
          <a:srgbClr val="92D050">
            <a:alpha val="90000"/>
          </a:srgb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Tier 2</a:t>
          </a:r>
          <a:r>
            <a:rPr lang="en-US" sz="1400" kern="1200" dirty="0"/>
            <a:t>: </a:t>
          </a:r>
        </a:p>
        <a:p>
          <a:pPr marL="0" lvl="0" indent="0" algn="l" defTabSz="622300">
            <a:lnSpc>
              <a:spcPct val="90000"/>
            </a:lnSpc>
            <a:spcBef>
              <a:spcPct val="0"/>
            </a:spcBef>
            <a:spcAft>
              <a:spcPct val="35000"/>
            </a:spcAft>
            <a:buNone/>
          </a:pPr>
          <a:r>
            <a:rPr lang="en-US" sz="1400" b="1" kern="1200" dirty="0"/>
            <a:t>A more accurate approach</a:t>
          </a:r>
          <a:r>
            <a:rPr lang="en-US" sz="1400" kern="1200" dirty="0"/>
            <a:t> </a:t>
          </a:r>
        </a:p>
        <a:p>
          <a:pPr marL="0" lvl="0" indent="0" algn="l" defTabSz="622300">
            <a:lnSpc>
              <a:spcPct val="90000"/>
            </a:lnSpc>
            <a:spcBef>
              <a:spcPct val="0"/>
            </a:spcBef>
            <a:spcAft>
              <a:spcPct val="35000"/>
            </a:spcAft>
            <a:buNone/>
          </a:pPr>
          <a:r>
            <a:rPr lang="en-US" sz="1400" kern="1200" dirty="0"/>
            <a:t>country or region-specific values for the general defaults </a:t>
          </a:r>
        </a:p>
        <a:p>
          <a:pPr marL="0" lvl="0" indent="0" algn="l" defTabSz="622300">
            <a:lnSpc>
              <a:spcPct val="90000"/>
            </a:lnSpc>
            <a:spcBef>
              <a:spcPct val="0"/>
            </a:spcBef>
            <a:spcAft>
              <a:spcPct val="35000"/>
            </a:spcAft>
            <a:buNone/>
          </a:pPr>
          <a:r>
            <a:rPr lang="en-US" sz="1400" kern="1200" dirty="0"/>
            <a:t>more disaggregated activity data </a:t>
          </a:r>
        </a:p>
        <a:p>
          <a:pPr marL="0" lvl="0" indent="0" algn="l" defTabSz="622300">
            <a:lnSpc>
              <a:spcPct val="90000"/>
            </a:lnSpc>
            <a:spcBef>
              <a:spcPct val="0"/>
            </a:spcBef>
            <a:spcAft>
              <a:spcPct val="35000"/>
            </a:spcAft>
            <a:buNone/>
          </a:pPr>
          <a:r>
            <a:rPr lang="en-US" sz="1400" kern="1200" dirty="0"/>
            <a:t>relatively smaller uncertainties</a:t>
          </a:r>
        </a:p>
      </dsp:txBody>
      <dsp:txXfrm>
        <a:off x="2042191" y="1965979"/>
        <a:ext cx="5196830" cy="1127207"/>
      </dsp:txXfrm>
    </dsp:sp>
    <dsp:sp modelId="{C70F87D2-F6B8-4D77-9948-82DB7B8D4649}">
      <dsp:nvSpPr>
        <dsp:cNvPr id="0" name=""/>
        <dsp:cNvSpPr/>
      </dsp:nvSpPr>
      <dsp:spPr>
        <a:xfrm>
          <a:off x="1981212" y="3352801"/>
          <a:ext cx="5318788" cy="1316820"/>
        </a:xfrm>
        <a:prstGeom prst="roundRect">
          <a:avLst/>
        </a:prstGeom>
        <a:solidFill>
          <a:srgbClr val="E97617">
            <a:alpha val="89804"/>
          </a:srgb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Tier 1:</a:t>
          </a:r>
          <a:r>
            <a:rPr lang="en-US" sz="1400" kern="1200" dirty="0"/>
            <a:t> </a:t>
          </a:r>
        </a:p>
        <a:p>
          <a:pPr marL="0" lvl="0" indent="0" algn="l" defTabSz="622300">
            <a:lnSpc>
              <a:spcPct val="90000"/>
            </a:lnSpc>
            <a:spcBef>
              <a:spcPct val="0"/>
            </a:spcBef>
            <a:spcAft>
              <a:spcPct val="35000"/>
            </a:spcAft>
            <a:buNone/>
          </a:pPr>
          <a:r>
            <a:rPr lang="en-US" sz="1400" b="1" kern="1200" dirty="0"/>
            <a:t>Simple first order approach</a:t>
          </a:r>
          <a:r>
            <a:rPr lang="en-US" sz="1400" kern="1200" dirty="0"/>
            <a:t> </a:t>
          </a:r>
        </a:p>
        <a:p>
          <a:pPr marL="0" lvl="0" indent="0" algn="l" defTabSz="622300">
            <a:lnSpc>
              <a:spcPct val="90000"/>
            </a:lnSpc>
            <a:spcBef>
              <a:spcPct val="0"/>
            </a:spcBef>
            <a:spcAft>
              <a:spcPct val="35000"/>
            </a:spcAft>
            <a:buNone/>
          </a:pPr>
          <a:r>
            <a:rPr lang="en-US" sz="1400" kern="1200" dirty="0"/>
            <a:t>default values of the parameters from the IPCC guidelines</a:t>
          </a:r>
        </a:p>
        <a:p>
          <a:pPr marL="0" lvl="0" indent="0" algn="l" defTabSz="622300">
            <a:lnSpc>
              <a:spcPct val="90000"/>
            </a:lnSpc>
            <a:spcBef>
              <a:spcPct val="0"/>
            </a:spcBef>
            <a:spcAft>
              <a:spcPct val="35000"/>
            </a:spcAft>
            <a:buNone/>
          </a:pPr>
          <a:r>
            <a:rPr lang="en-US" sz="1400" kern="1200" dirty="0"/>
            <a:t>spatially coarse default data based on globally available data  </a:t>
          </a:r>
        </a:p>
        <a:p>
          <a:pPr marL="0" lvl="0" indent="0" algn="l" defTabSz="622300">
            <a:lnSpc>
              <a:spcPct val="90000"/>
            </a:lnSpc>
            <a:spcBef>
              <a:spcPct val="0"/>
            </a:spcBef>
            <a:spcAft>
              <a:spcPct val="35000"/>
            </a:spcAft>
            <a:buNone/>
          </a:pPr>
          <a:r>
            <a:rPr lang="en-US" sz="1400" kern="1200" dirty="0"/>
            <a:t>large uncertainties &amp; simplifying assumptions</a:t>
          </a:r>
        </a:p>
      </dsp:txBody>
      <dsp:txXfrm>
        <a:off x="2045494" y="3417083"/>
        <a:ext cx="5190224" cy="11882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06E52-2E6F-42DC-B882-A6F6A592CD97}">
      <dsp:nvSpPr>
        <dsp:cNvPr id="0" name=""/>
        <dsp:cNvSpPr/>
      </dsp:nvSpPr>
      <dsp:spPr>
        <a:xfrm>
          <a:off x="0" y="0"/>
          <a:ext cx="7513320" cy="1709057"/>
        </a:xfrm>
        <a:prstGeom prst="roundRect">
          <a:avLst>
            <a:gd name="adj" fmla="val 10000"/>
          </a:avLst>
        </a:prstGeom>
        <a:gradFill rotWithShape="0">
          <a:gsLst>
            <a:gs pos="0">
              <a:schemeClr val="accent5">
                <a:hueOff val="0"/>
                <a:satOff val="0"/>
                <a:lumOff val="0"/>
                <a:alphaOff val="0"/>
                <a:shade val="45000"/>
                <a:satMod val="155000"/>
              </a:schemeClr>
            </a:gs>
            <a:gs pos="60000">
              <a:schemeClr val="accent5">
                <a:hueOff val="0"/>
                <a:satOff val="0"/>
                <a:lumOff val="0"/>
                <a:alphaOff val="0"/>
                <a:shade val="95000"/>
                <a:satMod val="150000"/>
              </a:schemeClr>
            </a:gs>
            <a:gs pos="100000">
              <a:schemeClr val="accent5">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1" kern="1200" dirty="0">
              <a:solidFill>
                <a:schemeClr val="bg1"/>
              </a:solidFill>
            </a:rPr>
            <a:t>Identify livestock species that contribute to more than one source category</a:t>
          </a:r>
          <a:r>
            <a:rPr lang="en-US" sz="2000" b="1" i="1" kern="1200" dirty="0">
              <a:solidFill>
                <a:schemeClr val="bg1"/>
              </a:solidFill>
            </a:rPr>
            <a:t>:</a:t>
          </a:r>
        </a:p>
        <a:p>
          <a:pPr marL="0" lvl="0" indent="0" algn="l" defTabSz="889000">
            <a:lnSpc>
              <a:spcPct val="90000"/>
            </a:lnSpc>
            <a:spcBef>
              <a:spcPct val="0"/>
            </a:spcBef>
            <a:spcAft>
              <a:spcPct val="35000"/>
            </a:spcAft>
            <a:buNone/>
          </a:pPr>
          <a:r>
            <a:rPr lang="en-GB" sz="1800" b="0" i="0" kern="1200" dirty="0">
              <a:solidFill>
                <a:schemeClr val="bg1"/>
              </a:solidFill>
            </a:rPr>
            <a:t>Typically: </a:t>
          </a:r>
          <a:r>
            <a:rPr lang="en-GB" sz="1800" b="0" i="0" kern="1200" dirty="0"/>
            <a:t>cattle, buffalo, sheep, goats, swine, horses, camels, mules/asses, and poultry</a:t>
          </a:r>
        </a:p>
        <a:p>
          <a:pPr marL="0" lvl="0" indent="0" algn="l" defTabSz="889000">
            <a:lnSpc>
              <a:spcPct val="90000"/>
            </a:lnSpc>
            <a:spcBef>
              <a:spcPct val="0"/>
            </a:spcBef>
            <a:spcAft>
              <a:spcPct val="35000"/>
            </a:spcAft>
            <a:buNone/>
          </a:pPr>
          <a:r>
            <a:rPr lang="en-GB" sz="1800" b="0" i="0" kern="1200" dirty="0"/>
            <a:t>Some developing countries have substantial population of e.g. llamas, alpacas or deer</a:t>
          </a:r>
          <a:endParaRPr lang="en-GB" sz="2000" b="1" i="1" kern="1200" dirty="0"/>
        </a:p>
      </dsp:txBody>
      <dsp:txXfrm>
        <a:off x="50057" y="50057"/>
        <a:ext cx="5669113" cy="1608943"/>
      </dsp:txXfrm>
    </dsp:sp>
    <dsp:sp modelId="{B12F748E-B39A-425E-B9E3-32D44EB9DD6C}">
      <dsp:nvSpPr>
        <dsp:cNvPr id="0" name=""/>
        <dsp:cNvSpPr/>
      </dsp:nvSpPr>
      <dsp:spPr>
        <a:xfrm>
          <a:off x="662939" y="1993899"/>
          <a:ext cx="7513320" cy="1709057"/>
        </a:xfrm>
        <a:prstGeom prst="roundRect">
          <a:avLst>
            <a:gd name="adj" fmla="val 10000"/>
          </a:avLst>
        </a:prstGeom>
        <a:gradFill rotWithShape="0">
          <a:gsLst>
            <a:gs pos="0">
              <a:schemeClr val="accent5">
                <a:hueOff val="2958570"/>
                <a:satOff val="0"/>
                <a:lumOff val="2451"/>
                <a:alphaOff val="0"/>
                <a:shade val="45000"/>
                <a:satMod val="155000"/>
              </a:schemeClr>
            </a:gs>
            <a:gs pos="60000">
              <a:schemeClr val="accent5">
                <a:hueOff val="2958570"/>
                <a:satOff val="0"/>
                <a:lumOff val="2451"/>
                <a:alphaOff val="0"/>
                <a:shade val="95000"/>
                <a:satMod val="150000"/>
              </a:schemeClr>
            </a:gs>
            <a:gs pos="100000">
              <a:schemeClr val="accent5">
                <a:hueOff val="2958570"/>
                <a:satOff val="0"/>
                <a:lumOff val="2451"/>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1" kern="1200" dirty="0"/>
            <a:t>Review the emission estimation method </a:t>
          </a:r>
        </a:p>
        <a:p>
          <a:pPr marL="0" lvl="0" indent="0" algn="l" defTabSz="889000">
            <a:lnSpc>
              <a:spcPct val="90000"/>
            </a:lnSpc>
            <a:spcBef>
              <a:spcPct val="0"/>
            </a:spcBef>
            <a:spcAft>
              <a:spcPct val="35000"/>
            </a:spcAft>
            <a:buNone/>
          </a:pPr>
          <a:r>
            <a:rPr lang="en-GB" sz="2000" b="1" i="1" kern="1200" dirty="0"/>
            <a:t>(tier) for each relevant source category (</a:t>
          </a:r>
          <a:r>
            <a:rPr lang="en-GB" sz="2000" b="1" i="1" kern="1200" dirty="0" err="1"/>
            <a:t>EF</a:t>
          </a:r>
          <a:r>
            <a:rPr lang="en-GB" sz="2000" b="1" i="1" kern="1200" dirty="0"/>
            <a:t> &amp; </a:t>
          </a:r>
          <a:r>
            <a:rPr lang="en-GB" sz="2000" b="1" i="1" kern="1200" dirty="0">
              <a:solidFill>
                <a:schemeClr val="bg1"/>
              </a:solidFill>
            </a:rPr>
            <a:t>MM</a:t>
          </a:r>
          <a:r>
            <a:rPr lang="en-GB" sz="2000" b="1" i="1" kern="1200" dirty="0"/>
            <a:t>)</a:t>
          </a:r>
        </a:p>
        <a:p>
          <a:pPr marL="228600" lvl="1" indent="-228600" algn="l" defTabSz="889000">
            <a:lnSpc>
              <a:spcPct val="90000"/>
            </a:lnSpc>
            <a:spcBef>
              <a:spcPct val="0"/>
            </a:spcBef>
            <a:spcAft>
              <a:spcPct val="15000"/>
            </a:spcAft>
            <a:buChar char="•"/>
          </a:pPr>
          <a:r>
            <a:rPr lang="en-GB" sz="2000" b="0" i="0" kern="1200" dirty="0"/>
            <a:t>Existing inventory or Tier 1 methods </a:t>
          </a:r>
        </a:p>
      </dsp:txBody>
      <dsp:txXfrm>
        <a:off x="712996" y="2043956"/>
        <a:ext cx="5639378" cy="1608943"/>
      </dsp:txXfrm>
    </dsp:sp>
    <dsp:sp modelId="{BA3B57A3-74D8-4819-B278-93F89638F3A7}">
      <dsp:nvSpPr>
        <dsp:cNvPr id="0" name=""/>
        <dsp:cNvSpPr/>
      </dsp:nvSpPr>
      <dsp:spPr>
        <a:xfrm>
          <a:off x="1325879" y="3987799"/>
          <a:ext cx="7513320" cy="1709057"/>
        </a:xfrm>
        <a:prstGeom prst="roundRect">
          <a:avLst>
            <a:gd name="adj" fmla="val 10000"/>
          </a:avLst>
        </a:prstGeom>
        <a:gradFill rotWithShape="0">
          <a:gsLst>
            <a:gs pos="0">
              <a:schemeClr val="accent5">
                <a:hueOff val="5917139"/>
                <a:satOff val="0"/>
                <a:lumOff val="4902"/>
                <a:alphaOff val="0"/>
                <a:shade val="45000"/>
                <a:satMod val="155000"/>
              </a:schemeClr>
            </a:gs>
            <a:gs pos="60000">
              <a:schemeClr val="accent5">
                <a:hueOff val="5917139"/>
                <a:satOff val="0"/>
                <a:lumOff val="4902"/>
                <a:alphaOff val="0"/>
                <a:shade val="95000"/>
                <a:satMod val="150000"/>
              </a:schemeClr>
            </a:gs>
            <a:gs pos="100000">
              <a:schemeClr val="accent5">
                <a:hueOff val="5917139"/>
                <a:satOff val="0"/>
                <a:lumOff val="4902"/>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b="1" i="1" kern="1200" dirty="0"/>
            <a:t>Identify the most detailed characterisation required for each livestock species</a:t>
          </a:r>
          <a:endParaRPr lang="en-GB" sz="2100" b="0" i="0" u="none" kern="1200" dirty="0"/>
        </a:p>
        <a:p>
          <a:pPr marL="171450" lvl="1" indent="-171450" algn="l" defTabSz="711200">
            <a:lnSpc>
              <a:spcPct val="90000"/>
            </a:lnSpc>
            <a:spcBef>
              <a:spcPct val="0"/>
            </a:spcBef>
            <a:spcAft>
              <a:spcPct val="15000"/>
            </a:spcAft>
            <a:buChar char="•"/>
          </a:pPr>
          <a:r>
            <a:rPr lang="en-GB" sz="1600" b="0" i="0" u="none" kern="1200" dirty="0"/>
            <a:t>Basic characterization sufficient for Tier 1 methods for both EF &amp; MM but  “Enhanced” characterization is required if Tier 2 </a:t>
          </a:r>
          <a:r>
            <a:rPr lang="en-GB" sz="1600" b="0" i="0" u="none" kern="1200" dirty="0">
              <a:solidFill>
                <a:schemeClr val="bg1"/>
              </a:solidFill>
            </a:rPr>
            <a:t>and/or Tier 3 is implemented </a:t>
          </a:r>
          <a:r>
            <a:rPr lang="en-GB" sz="1600" b="0" i="0" u="none" kern="1200" dirty="0"/>
            <a:t>for either of them.</a:t>
          </a:r>
        </a:p>
      </dsp:txBody>
      <dsp:txXfrm>
        <a:off x="1375936" y="4037856"/>
        <a:ext cx="5639378" cy="1608943"/>
      </dsp:txXfrm>
    </dsp:sp>
    <dsp:sp modelId="{1D35A25C-8046-4C17-ADE1-2B2B49D3DA07}">
      <dsp:nvSpPr>
        <dsp:cNvPr id="0" name=""/>
        <dsp:cNvSpPr/>
      </dsp:nvSpPr>
      <dsp:spPr>
        <a:xfrm>
          <a:off x="6402432" y="1296034"/>
          <a:ext cx="1110887" cy="1110887"/>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6652382" y="1296034"/>
        <a:ext cx="610987" cy="835942"/>
      </dsp:txXfrm>
    </dsp:sp>
    <dsp:sp modelId="{14BE3B15-6280-4037-94D8-8F837186C481}">
      <dsp:nvSpPr>
        <dsp:cNvPr id="0" name=""/>
        <dsp:cNvSpPr/>
      </dsp:nvSpPr>
      <dsp:spPr>
        <a:xfrm>
          <a:off x="7065372" y="3278541"/>
          <a:ext cx="1110887" cy="1110887"/>
        </a:xfrm>
        <a:prstGeom prst="downArrow">
          <a:avLst>
            <a:gd name="adj1" fmla="val 55000"/>
            <a:gd name="adj2" fmla="val 45000"/>
          </a:avLst>
        </a:prstGeom>
        <a:solidFill>
          <a:schemeClr val="accent5">
            <a:tint val="40000"/>
            <a:alpha val="90000"/>
            <a:hueOff val="5476314"/>
            <a:satOff val="5359"/>
            <a:lumOff val="882"/>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7315322" y="3278541"/>
        <a:ext cx="610987" cy="8359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06E52-2E6F-42DC-B882-A6F6A592CD97}">
      <dsp:nvSpPr>
        <dsp:cNvPr id="0" name=""/>
        <dsp:cNvSpPr/>
      </dsp:nvSpPr>
      <dsp:spPr>
        <a:xfrm>
          <a:off x="0" y="-43170"/>
          <a:ext cx="7513320" cy="1709057"/>
        </a:xfrm>
        <a:prstGeom prst="roundRect">
          <a:avLst>
            <a:gd name="adj" fmla="val 10000"/>
          </a:avLst>
        </a:prstGeom>
        <a:gradFill rotWithShape="0">
          <a:gsLst>
            <a:gs pos="0">
              <a:schemeClr val="accent5">
                <a:hueOff val="0"/>
                <a:satOff val="0"/>
                <a:lumOff val="0"/>
                <a:alphaOff val="0"/>
                <a:shade val="45000"/>
                <a:satMod val="155000"/>
              </a:schemeClr>
            </a:gs>
            <a:gs pos="60000">
              <a:schemeClr val="accent5">
                <a:hueOff val="0"/>
                <a:satOff val="0"/>
                <a:lumOff val="0"/>
                <a:alphaOff val="0"/>
                <a:shade val="95000"/>
                <a:satMod val="150000"/>
              </a:schemeClr>
            </a:gs>
            <a:gs pos="100000">
              <a:schemeClr val="accent5">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1" kern="1200" dirty="0"/>
            <a:t>Once you have identified whether a </a:t>
          </a:r>
          <a:r>
            <a:rPr lang="en-GB" sz="2000" b="1" i="1" kern="1200" dirty="0">
              <a:solidFill>
                <a:srgbClr val="FF0000"/>
              </a:solidFill>
            </a:rPr>
            <a:t>basic</a:t>
          </a:r>
          <a:r>
            <a:rPr lang="en-GB" sz="2000" b="1" i="1" kern="1200" dirty="0"/>
            <a:t> or </a:t>
          </a:r>
          <a:r>
            <a:rPr lang="en-GB" sz="2000" b="1" i="1" kern="1200" dirty="0">
              <a:solidFill>
                <a:srgbClr val="FF0000"/>
              </a:solidFill>
            </a:rPr>
            <a:t>enhanced</a:t>
          </a:r>
          <a:r>
            <a:rPr lang="en-GB" sz="2000" b="1" i="1" kern="1200" dirty="0"/>
            <a:t> characterisation is required for each livestock  species based on key category analysis</a:t>
          </a:r>
          <a:endParaRPr lang="en-GB" sz="1800" b="0" i="0" kern="1200" dirty="0"/>
        </a:p>
      </dsp:txBody>
      <dsp:txXfrm>
        <a:off x="50057" y="6887"/>
        <a:ext cx="5669113" cy="1608943"/>
      </dsp:txXfrm>
    </dsp:sp>
    <dsp:sp modelId="{B12F748E-B39A-425E-B9E3-32D44EB9DD6C}">
      <dsp:nvSpPr>
        <dsp:cNvPr id="0" name=""/>
        <dsp:cNvSpPr/>
      </dsp:nvSpPr>
      <dsp:spPr>
        <a:xfrm>
          <a:off x="500952" y="1944149"/>
          <a:ext cx="7513320" cy="1555617"/>
        </a:xfrm>
        <a:prstGeom prst="roundRect">
          <a:avLst>
            <a:gd name="adj" fmla="val 10000"/>
          </a:avLst>
        </a:prstGeom>
        <a:gradFill rotWithShape="0">
          <a:gsLst>
            <a:gs pos="0">
              <a:schemeClr val="accent5">
                <a:hueOff val="2958570"/>
                <a:satOff val="0"/>
                <a:lumOff val="2451"/>
                <a:alphaOff val="0"/>
                <a:shade val="45000"/>
                <a:satMod val="155000"/>
              </a:schemeClr>
            </a:gs>
            <a:gs pos="60000">
              <a:schemeClr val="accent5">
                <a:hueOff val="2958570"/>
                <a:satOff val="0"/>
                <a:lumOff val="2451"/>
                <a:alphaOff val="0"/>
                <a:shade val="95000"/>
                <a:satMod val="150000"/>
              </a:schemeClr>
            </a:gs>
            <a:gs pos="100000">
              <a:schemeClr val="accent5">
                <a:hueOff val="2958570"/>
                <a:satOff val="0"/>
                <a:lumOff val="2451"/>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1" kern="1200" dirty="0"/>
            <a:t>Ask for each livestock species</a:t>
          </a:r>
          <a:r>
            <a:rPr lang="en-GB" sz="2000" b="1" i="1" kern="1200" dirty="0">
              <a:solidFill>
                <a:schemeClr val="bg1"/>
              </a:solidFill>
            </a:rPr>
            <a:t>: </a:t>
          </a:r>
          <a:r>
            <a:rPr lang="en-GB" sz="2000" b="1" i="1" kern="1200" dirty="0"/>
            <a:t>“Are data available to support the level of detail required for the characterisation? </a:t>
          </a:r>
        </a:p>
      </dsp:txBody>
      <dsp:txXfrm>
        <a:off x="546514" y="1989711"/>
        <a:ext cx="5648368" cy="1464493"/>
      </dsp:txXfrm>
    </dsp:sp>
    <dsp:sp modelId="{BA3B57A3-74D8-4819-B278-93F89638F3A7}">
      <dsp:nvSpPr>
        <dsp:cNvPr id="0" name=""/>
        <dsp:cNvSpPr/>
      </dsp:nvSpPr>
      <dsp:spPr>
        <a:xfrm>
          <a:off x="850361" y="3815116"/>
          <a:ext cx="7513320" cy="1881740"/>
        </a:xfrm>
        <a:prstGeom prst="roundRect">
          <a:avLst>
            <a:gd name="adj" fmla="val 10000"/>
          </a:avLst>
        </a:prstGeom>
        <a:gradFill rotWithShape="0">
          <a:gsLst>
            <a:gs pos="0">
              <a:schemeClr val="accent5">
                <a:hueOff val="5917139"/>
                <a:satOff val="0"/>
                <a:lumOff val="4902"/>
                <a:alphaOff val="0"/>
                <a:shade val="45000"/>
                <a:satMod val="155000"/>
              </a:schemeClr>
            </a:gs>
            <a:gs pos="60000">
              <a:schemeClr val="accent5">
                <a:hueOff val="5917139"/>
                <a:satOff val="0"/>
                <a:lumOff val="4902"/>
                <a:alphaOff val="0"/>
                <a:shade val="95000"/>
                <a:satMod val="150000"/>
              </a:schemeClr>
            </a:gs>
            <a:gs pos="100000">
              <a:schemeClr val="accent5">
                <a:hueOff val="5917139"/>
                <a:satOff val="0"/>
                <a:lumOff val="4902"/>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i="1" u="none" kern="1200" baseline="0" dirty="0">
              <a:solidFill>
                <a:schemeClr val="bg1"/>
              </a:solidFill>
            </a:rPr>
            <a:t>If YES - Perform characterisation at the required level of detail </a:t>
          </a:r>
        </a:p>
        <a:p>
          <a:pPr marL="0" lvl="0" indent="0" algn="l" defTabSz="889000">
            <a:lnSpc>
              <a:spcPct val="90000"/>
            </a:lnSpc>
            <a:spcBef>
              <a:spcPct val="0"/>
            </a:spcBef>
            <a:spcAft>
              <a:spcPct val="35000"/>
            </a:spcAft>
            <a:buNone/>
          </a:pPr>
          <a:r>
            <a:rPr lang="en-GB" sz="2000" b="1" i="1" u="none" kern="1200" baseline="0" dirty="0">
              <a:solidFill>
                <a:schemeClr val="bg1"/>
              </a:solidFill>
            </a:rPr>
            <a:t>If NO - Ask if data can be collected to support characterisation? </a:t>
          </a:r>
        </a:p>
        <a:p>
          <a:pPr marL="0" lvl="0" indent="0" algn="l" defTabSz="889000">
            <a:lnSpc>
              <a:spcPct val="90000"/>
            </a:lnSpc>
            <a:spcBef>
              <a:spcPct val="0"/>
            </a:spcBef>
            <a:spcAft>
              <a:spcPct val="35000"/>
            </a:spcAft>
            <a:buNone/>
          </a:pPr>
          <a:r>
            <a:rPr lang="en-GB" sz="2000" b="1" i="1" u="none" kern="1200" baseline="0" dirty="0">
              <a:solidFill>
                <a:schemeClr val="bg1"/>
              </a:solidFill>
            </a:rPr>
            <a:t>If NO - Set the characterisation to the available data</a:t>
          </a:r>
        </a:p>
      </dsp:txBody>
      <dsp:txXfrm>
        <a:off x="905475" y="3870230"/>
        <a:ext cx="5629264" cy="1771512"/>
      </dsp:txXfrm>
    </dsp:sp>
    <dsp:sp modelId="{1D35A25C-8046-4C17-ADE1-2B2B49D3DA07}">
      <dsp:nvSpPr>
        <dsp:cNvPr id="0" name=""/>
        <dsp:cNvSpPr/>
      </dsp:nvSpPr>
      <dsp:spPr>
        <a:xfrm>
          <a:off x="6402432" y="1252864"/>
          <a:ext cx="1110887" cy="1110887"/>
        </a:xfrm>
        <a:prstGeom prst="downArrow">
          <a:avLst>
            <a:gd name="adj1" fmla="val 55000"/>
            <a:gd name="adj2" fmla="val 45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6652382" y="1252864"/>
        <a:ext cx="610987" cy="835942"/>
      </dsp:txXfrm>
    </dsp:sp>
    <dsp:sp modelId="{14BE3B15-6280-4037-94D8-8F837186C481}">
      <dsp:nvSpPr>
        <dsp:cNvPr id="0" name=""/>
        <dsp:cNvSpPr/>
      </dsp:nvSpPr>
      <dsp:spPr>
        <a:xfrm>
          <a:off x="7065372" y="3235370"/>
          <a:ext cx="1110887" cy="1110887"/>
        </a:xfrm>
        <a:prstGeom prst="downArrow">
          <a:avLst>
            <a:gd name="adj1" fmla="val 55000"/>
            <a:gd name="adj2" fmla="val 45000"/>
          </a:avLst>
        </a:prstGeom>
        <a:solidFill>
          <a:schemeClr val="accent5">
            <a:tint val="40000"/>
            <a:alpha val="90000"/>
            <a:hueOff val="5476314"/>
            <a:satOff val="5359"/>
            <a:lumOff val="882"/>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7315322" y="3235370"/>
        <a:ext cx="610987" cy="8359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55983F-4D6C-4383-8F3F-CA3C7C1E09EE}">
      <dsp:nvSpPr>
        <dsp:cNvPr id="0" name=""/>
        <dsp:cNvSpPr/>
      </dsp:nvSpPr>
      <dsp:spPr>
        <a:xfrm>
          <a:off x="2438400" y="496"/>
          <a:ext cx="3657600" cy="1934765"/>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65500" dist="38100" dir="5400000" rotWithShape="0">
            <a:srgbClr val="000000">
              <a:alpha val="4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Used for Tier 1 methods</a:t>
          </a:r>
        </a:p>
        <a:p>
          <a:pPr marL="171450" lvl="1" indent="-171450" algn="l" defTabSz="711200">
            <a:lnSpc>
              <a:spcPct val="90000"/>
            </a:lnSpc>
            <a:spcBef>
              <a:spcPct val="0"/>
            </a:spcBef>
            <a:spcAft>
              <a:spcPct val="15000"/>
            </a:spcAft>
            <a:buChar char="•"/>
          </a:pPr>
          <a:r>
            <a:rPr lang="en-GB" sz="1600" b="1" kern="1200" dirty="0"/>
            <a:t>Livestock species and categories</a:t>
          </a:r>
        </a:p>
        <a:p>
          <a:pPr marL="171450" lvl="1" indent="-171450" algn="l" defTabSz="711200">
            <a:lnSpc>
              <a:spcPct val="90000"/>
            </a:lnSpc>
            <a:spcBef>
              <a:spcPct val="0"/>
            </a:spcBef>
            <a:spcAft>
              <a:spcPct val="15000"/>
            </a:spcAft>
            <a:buChar char="•"/>
          </a:pPr>
          <a:r>
            <a:rPr lang="en-GB" sz="1600" b="1" kern="1200" dirty="0"/>
            <a:t>Annual population</a:t>
          </a:r>
        </a:p>
        <a:p>
          <a:pPr marL="171450" lvl="1" indent="-171450" algn="l" defTabSz="711200">
            <a:lnSpc>
              <a:spcPct val="90000"/>
            </a:lnSpc>
            <a:spcBef>
              <a:spcPct val="0"/>
            </a:spcBef>
            <a:spcAft>
              <a:spcPct val="15000"/>
            </a:spcAft>
            <a:buChar char="•"/>
          </a:pPr>
          <a:r>
            <a:rPr lang="en-GB" sz="1600" b="1" kern="1200" dirty="0"/>
            <a:t>Dairy cows and milk production</a:t>
          </a:r>
        </a:p>
      </dsp:txBody>
      <dsp:txXfrm>
        <a:off x="2438400" y="242342"/>
        <a:ext cx="2932063" cy="1451073"/>
      </dsp:txXfrm>
    </dsp:sp>
    <dsp:sp modelId="{30E0A0F3-CCD0-4AA3-B05C-5A4AFFD46B53}">
      <dsp:nvSpPr>
        <dsp:cNvPr id="0" name=""/>
        <dsp:cNvSpPr/>
      </dsp:nvSpPr>
      <dsp:spPr>
        <a:xfrm>
          <a:off x="0" y="496"/>
          <a:ext cx="2438400" cy="1934765"/>
        </a:xfrm>
        <a:prstGeom prst="roundRect">
          <a:avLst/>
        </a:prstGeom>
        <a:gradFill rotWithShape="0">
          <a:gsLst>
            <a:gs pos="0">
              <a:schemeClr val="accent3">
                <a:hueOff val="0"/>
                <a:satOff val="0"/>
                <a:lumOff val="0"/>
                <a:alphaOff val="0"/>
                <a:shade val="45000"/>
                <a:satMod val="155000"/>
              </a:schemeClr>
            </a:gs>
            <a:gs pos="60000">
              <a:schemeClr val="accent3">
                <a:hueOff val="0"/>
                <a:satOff val="0"/>
                <a:lumOff val="0"/>
                <a:alphaOff val="0"/>
                <a:shade val="95000"/>
                <a:satMod val="150000"/>
              </a:schemeClr>
            </a:gs>
            <a:gs pos="100000">
              <a:schemeClr val="accent3">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t>Basic Characterization </a:t>
          </a:r>
        </a:p>
      </dsp:txBody>
      <dsp:txXfrm>
        <a:off x="94447" y="94943"/>
        <a:ext cx="2249506" cy="1745871"/>
      </dsp:txXfrm>
    </dsp:sp>
    <dsp:sp modelId="{A5E7D209-C7E1-4CA5-9398-C9E73AC44F16}">
      <dsp:nvSpPr>
        <dsp:cNvPr id="0" name=""/>
        <dsp:cNvSpPr/>
      </dsp:nvSpPr>
      <dsp:spPr>
        <a:xfrm>
          <a:off x="2438400" y="2128738"/>
          <a:ext cx="3657600" cy="1934765"/>
        </a:xfrm>
        <a:prstGeom prst="rightArrow">
          <a:avLst>
            <a:gd name="adj1" fmla="val 75000"/>
            <a:gd name="adj2" fmla="val 50000"/>
          </a:avLst>
        </a:prstGeom>
        <a:solidFill>
          <a:schemeClr val="accent3">
            <a:tint val="40000"/>
            <a:alpha val="90000"/>
            <a:hueOff val="4822998"/>
            <a:satOff val="44974"/>
            <a:lumOff val="5803"/>
            <a:alphaOff val="0"/>
          </a:schemeClr>
        </a:solidFill>
        <a:ln w="9525" cap="flat" cmpd="sng" algn="ctr">
          <a:solidFill>
            <a:schemeClr val="accent3">
              <a:tint val="40000"/>
              <a:alpha val="90000"/>
              <a:hueOff val="4822998"/>
              <a:satOff val="44974"/>
              <a:lumOff val="5803"/>
              <a:alphaOff val="0"/>
            </a:schemeClr>
          </a:solidFill>
          <a:prstDash val="solid"/>
        </a:ln>
        <a:effectLst>
          <a:outerShdw blurRad="65500" dist="38100" dir="5400000" rotWithShape="0">
            <a:srgbClr val="000000">
              <a:alpha val="4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Used for Tier 2/3 methods</a:t>
          </a:r>
        </a:p>
        <a:p>
          <a:pPr marL="171450" lvl="1" indent="-171450" algn="l" defTabSz="711200">
            <a:lnSpc>
              <a:spcPct val="90000"/>
            </a:lnSpc>
            <a:spcBef>
              <a:spcPct val="0"/>
            </a:spcBef>
            <a:spcAft>
              <a:spcPct val="15000"/>
            </a:spcAft>
            <a:buChar char="•"/>
          </a:pPr>
          <a:r>
            <a:rPr lang="en-GB" sz="1600" b="1" kern="1200" dirty="0"/>
            <a:t>Definitions for livestock subcategories</a:t>
          </a:r>
        </a:p>
        <a:p>
          <a:pPr marL="171450" lvl="1" indent="-171450" algn="l" defTabSz="711200">
            <a:lnSpc>
              <a:spcPct val="90000"/>
            </a:lnSpc>
            <a:spcBef>
              <a:spcPct val="0"/>
            </a:spcBef>
            <a:spcAft>
              <a:spcPct val="15000"/>
            </a:spcAft>
            <a:buChar char="•"/>
          </a:pPr>
          <a:r>
            <a:rPr lang="en-GB" sz="1600" b="1" kern="1200" dirty="0"/>
            <a:t>Livestock population by subcategory </a:t>
          </a:r>
        </a:p>
        <a:p>
          <a:pPr marL="171450" lvl="1" indent="-171450" algn="l" defTabSz="711200">
            <a:lnSpc>
              <a:spcPct val="90000"/>
            </a:lnSpc>
            <a:spcBef>
              <a:spcPct val="0"/>
            </a:spcBef>
            <a:spcAft>
              <a:spcPct val="15000"/>
            </a:spcAft>
            <a:buChar char="•"/>
          </a:pPr>
          <a:r>
            <a:rPr lang="en-GB" sz="1600" b="1" kern="1200" dirty="0"/>
            <a:t>Feed intake estimates</a:t>
          </a:r>
        </a:p>
      </dsp:txBody>
      <dsp:txXfrm>
        <a:off x="2438400" y="2370584"/>
        <a:ext cx="2932063" cy="1451073"/>
      </dsp:txXfrm>
    </dsp:sp>
    <dsp:sp modelId="{07843DA0-6B81-4EBE-B2CD-1BF4D7D642FB}">
      <dsp:nvSpPr>
        <dsp:cNvPr id="0" name=""/>
        <dsp:cNvSpPr/>
      </dsp:nvSpPr>
      <dsp:spPr>
        <a:xfrm>
          <a:off x="0" y="2128738"/>
          <a:ext cx="2438400" cy="1934765"/>
        </a:xfrm>
        <a:prstGeom prst="roundRect">
          <a:avLst/>
        </a:prstGeom>
        <a:gradFill rotWithShape="0">
          <a:gsLst>
            <a:gs pos="0">
              <a:schemeClr val="accent3">
                <a:hueOff val="4257690"/>
                <a:satOff val="0"/>
                <a:lumOff val="25294"/>
                <a:alphaOff val="0"/>
                <a:shade val="45000"/>
                <a:satMod val="155000"/>
              </a:schemeClr>
            </a:gs>
            <a:gs pos="60000">
              <a:schemeClr val="accent3">
                <a:hueOff val="4257690"/>
                <a:satOff val="0"/>
                <a:lumOff val="25294"/>
                <a:alphaOff val="0"/>
                <a:shade val="95000"/>
                <a:satMod val="150000"/>
              </a:schemeClr>
            </a:gs>
            <a:gs pos="100000">
              <a:schemeClr val="accent3">
                <a:hueOff val="4257690"/>
                <a:satOff val="0"/>
                <a:lumOff val="25294"/>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GB" sz="2100" kern="1200" dirty="0"/>
            <a:t>Enhanced Characterization </a:t>
          </a:r>
        </a:p>
      </dsp:txBody>
      <dsp:txXfrm>
        <a:off x="94447" y="2223185"/>
        <a:ext cx="2249506" cy="17458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4FB73-77FD-4C95-896A-7059E4841F21}">
      <dsp:nvSpPr>
        <dsp:cNvPr id="0" name=""/>
        <dsp:cNvSpPr/>
      </dsp:nvSpPr>
      <dsp:spPr>
        <a:xfrm>
          <a:off x="685799" y="0"/>
          <a:ext cx="7772400" cy="586739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2D447-77D4-4C37-9D7B-FB4B774B675A}">
      <dsp:nvSpPr>
        <dsp:cNvPr id="0" name=""/>
        <dsp:cNvSpPr/>
      </dsp:nvSpPr>
      <dsp:spPr>
        <a:xfrm>
          <a:off x="4145" y="1647366"/>
          <a:ext cx="2793889" cy="2572667"/>
        </a:xfrm>
        <a:prstGeom prst="roundRect">
          <a:avLst/>
        </a:prstGeom>
        <a:solidFill>
          <a:schemeClr val="accent2">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t>Tier 1.</a:t>
          </a:r>
        </a:p>
        <a:p>
          <a:pPr marL="0" lvl="0" indent="0" algn="l" defTabSz="622300">
            <a:lnSpc>
              <a:spcPct val="90000"/>
            </a:lnSpc>
            <a:spcBef>
              <a:spcPct val="0"/>
            </a:spcBef>
            <a:spcAft>
              <a:spcPct val="35000"/>
            </a:spcAft>
            <a:buNone/>
          </a:pPr>
          <a:r>
            <a:rPr lang="en-GB" sz="1400" kern="1200" dirty="0"/>
            <a:t>-Enteric fermentation is not a key source category </a:t>
          </a:r>
        </a:p>
        <a:p>
          <a:pPr marL="0" lvl="0" indent="0" algn="l" defTabSz="622300">
            <a:lnSpc>
              <a:spcPct val="90000"/>
            </a:lnSpc>
            <a:spcBef>
              <a:spcPct val="0"/>
            </a:spcBef>
            <a:spcAft>
              <a:spcPct val="35000"/>
            </a:spcAft>
            <a:buNone/>
          </a:pPr>
          <a:r>
            <a:rPr lang="en-GB" sz="1400" kern="1200" dirty="0"/>
            <a:t>-Enhanced characterization data not available.</a:t>
          </a:r>
        </a:p>
        <a:p>
          <a:pPr marL="0" lvl="0" indent="0" algn="l" defTabSz="622300">
            <a:lnSpc>
              <a:spcPct val="90000"/>
            </a:lnSpc>
            <a:spcBef>
              <a:spcPct val="0"/>
            </a:spcBef>
            <a:spcAft>
              <a:spcPct val="35000"/>
            </a:spcAft>
            <a:buNone/>
          </a:pPr>
          <a:r>
            <a:rPr lang="en-GB" sz="1400" kern="1200" dirty="0"/>
            <a:t>-Approximate enteric emissions are derived by extrapolation from main livestock categories</a:t>
          </a:r>
        </a:p>
        <a:p>
          <a:pPr marL="0" lvl="0" indent="0" algn="l" defTabSz="622300">
            <a:lnSpc>
              <a:spcPct val="90000"/>
            </a:lnSpc>
            <a:spcBef>
              <a:spcPct val="0"/>
            </a:spcBef>
            <a:spcAft>
              <a:spcPct val="35000"/>
            </a:spcAft>
            <a:buNone/>
          </a:pPr>
          <a:endParaRPr lang="en-GB" sz="1400" kern="1200" dirty="0"/>
        </a:p>
      </dsp:txBody>
      <dsp:txXfrm>
        <a:off x="129732" y="1772953"/>
        <a:ext cx="2542715" cy="2321493"/>
      </dsp:txXfrm>
    </dsp:sp>
    <dsp:sp modelId="{0AF4B436-F9B8-4FAD-A403-0D2D65031104}">
      <dsp:nvSpPr>
        <dsp:cNvPr id="0" name=""/>
        <dsp:cNvSpPr/>
      </dsp:nvSpPr>
      <dsp:spPr>
        <a:xfrm>
          <a:off x="3205229" y="1589314"/>
          <a:ext cx="2733541" cy="2688771"/>
        </a:xfrm>
        <a:prstGeom prst="roundRect">
          <a:avLst/>
        </a:prstGeom>
        <a:solidFill>
          <a:schemeClr val="accent3">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endParaRPr lang="en-GB" sz="1400" b="1" kern="1200" dirty="0"/>
        </a:p>
        <a:p>
          <a:pPr marL="0" lvl="0" indent="0" algn="l" defTabSz="622300">
            <a:lnSpc>
              <a:spcPct val="90000"/>
            </a:lnSpc>
            <a:spcBef>
              <a:spcPct val="0"/>
            </a:spcBef>
            <a:spcAft>
              <a:spcPct val="35000"/>
            </a:spcAft>
            <a:buNone/>
          </a:pPr>
          <a:r>
            <a:rPr lang="en-GB" sz="1400" b="1" kern="1200" dirty="0"/>
            <a:t>Tier 2</a:t>
          </a:r>
        </a:p>
        <a:p>
          <a:pPr marL="0" lvl="0" indent="0" algn="l" defTabSz="622300">
            <a:lnSpc>
              <a:spcPct val="90000"/>
            </a:lnSpc>
            <a:spcBef>
              <a:spcPct val="0"/>
            </a:spcBef>
            <a:spcAft>
              <a:spcPct val="35000"/>
            </a:spcAft>
            <a:buNone/>
          </a:pPr>
          <a:r>
            <a:rPr lang="en-GB" sz="1400" kern="1200" dirty="0"/>
            <a:t>-Uses country-specific data on gross energy intake and methane conversion factors for specific livestock categories. </a:t>
          </a:r>
        </a:p>
        <a:p>
          <a:pPr marL="0" lvl="0" indent="0" algn="l" defTabSz="622300">
            <a:lnSpc>
              <a:spcPct val="90000"/>
            </a:lnSpc>
            <a:spcBef>
              <a:spcPct val="0"/>
            </a:spcBef>
            <a:spcAft>
              <a:spcPct val="35000"/>
            </a:spcAft>
            <a:buNone/>
          </a:pPr>
          <a:r>
            <a:rPr lang="en-GB" sz="1400" kern="1200" dirty="0"/>
            <a:t>-Should be used if enteric fermentation is a key source category for the animal category that represents a large portion of the country’s total emissions.</a:t>
          </a:r>
        </a:p>
      </dsp:txBody>
      <dsp:txXfrm>
        <a:off x="3336484" y="1720569"/>
        <a:ext cx="2471031" cy="2426261"/>
      </dsp:txXfrm>
    </dsp:sp>
    <dsp:sp modelId="{ABCDD0E1-72B2-4363-92C9-23E5CB5A7C04}">
      <dsp:nvSpPr>
        <dsp:cNvPr id="0" name=""/>
        <dsp:cNvSpPr/>
      </dsp:nvSpPr>
      <dsp:spPr>
        <a:xfrm>
          <a:off x="6345964" y="1676398"/>
          <a:ext cx="2793889" cy="2514603"/>
        </a:xfrm>
        <a:prstGeom prst="roundRect">
          <a:avLst/>
        </a:prstGeom>
        <a:solidFill>
          <a:schemeClr val="accent4">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bg1"/>
              </a:solidFill>
            </a:rPr>
            <a:t>Tier 3</a:t>
          </a:r>
        </a:p>
        <a:p>
          <a:pPr marL="0" lvl="0" indent="0" algn="l" defTabSz="622300">
            <a:lnSpc>
              <a:spcPct val="90000"/>
            </a:lnSpc>
            <a:spcBef>
              <a:spcPct val="0"/>
            </a:spcBef>
            <a:spcAft>
              <a:spcPct val="35000"/>
            </a:spcAft>
            <a:buNone/>
          </a:pPr>
          <a:r>
            <a:rPr lang="en-GB" sz="1400" kern="1200" dirty="0">
              <a:solidFill>
                <a:schemeClr val="bg1"/>
              </a:solidFill>
            </a:rPr>
            <a:t>-Sophisticated models that consider diet composition in detail, concentration of products rising from ruminant fermentation, seasonal variation in animal population or feed quality and availability, and possible mitigation strategies.</a:t>
          </a:r>
        </a:p>
      </dsp:txBody>
      <dsp:txXfrm>
        <a:off x="6468717" y="1799151"/>
        <a:ext cx="2548383" cy="22690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43DB9-47AB-4FD0-AD00-2732DCC70665}">
      <dsp:nvSpPr>
        <dsp:cNvPr id="0" name=""/>
        <dsp:cNvSpPr/>
      </dsp:nvSpPr>
      <dsp:spPr>
        <a:xfrm>
          <a:off x="4547" y="1163385"/>
          <a:ext cx="2142589" cy="214258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C4196E4-3F56-488A-A147-DFBC6BE96ECB}">
      <dsp:nvSpPr>
        <dsp:cNvPr id="0" name=""/>
        <dsp:cNvSpPr/>
      </dsp:nvSpPr>
      <dsp:spPr>
        <a:xfrm>
          <a:off x="353341" y="2448939"/>
          <a:ext cx="2142589" cy="2142589"/>
        </a:xfrm>
        <a:prstGeom prst="roundRect">
          <a:avLst>
            <a:gd name="adj" fmla="val 10000"/>
          </a:avLst>
        </a:prstGeom>
        <a:solidFill>
          <a:schemeClr val="accent2">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rial Narrow" pitchFamily="34" charset="0"/>
            </a:rPr>
            <a:t>Step 1: </a:t>
          </a:r>
          <a:r>
            <a:rPr lang="en-GB" sz="1600" kern="1200" dirty="0">
              <a:latin typeface="Arial Narrow" pitchFamily="34" charset="0"/>
            </a:rPr>
            <a:t>Divide the livestock population into subgroups and characterize each subgroup preferably using annual averages   (production cycles and seasonal influences on population numbers.</a:t>
          </a:r>
        </a:p>
      </dsp:txBody>
      <dsp:txXfrm>
        <a:off x="416095" y="2511693"/>
        <a:ext cx="2017081" cy="2017081"/>
      </dsp:txXfrm>
    </dsp:sp>
    <dsp:sp modelId="{B495AA27-3DDE-40AE-B220-0183AD798C44}">
      <dsp:nvSpPr>
        <dsp:cNvPr id="0" name=""/>
        <dsp:cNvSpPr/>
      </dsp:nvSpPr>
      <dsp:spPr>
        <a:xfrm>
          <a:off x="2559847" y="1977263"/>
          <a:ext cx="412710" cy="51483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2559847" y="2080230"/>
        <a:ext cx="288897" cy="308900"/>
      </dsp:txXfrm>
    </dsp:sp>
    <dsp:sp modelId="{3EF16198-D2B9-49E6-AFDB-69AB9DE6E038}">
      <dsp:nvSpPr>
        <dsp:cNvPr id="0" name=""/>
        <dsp:cNvSpPr/>
      </dsp:nvSpPr>
      <dsp:spPr>
        <a:xfrm>
          <a:off x="3326308" y="1163385"/>
          <a:ext cx="2142589" cy="214258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2000" r="-32000"/>
          </a:stretch>
        </a:blip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21BDC88-BAB0-4823-8721-BA2D0917AFA5}">
      <dsp:nvSpPr>
        <dsp:cNvPr id="0" name=""/>
        <dsp:cNvSpPr/>
      </dsp:nvSpPr>
      <dsp:spPr>
        <a:xfrm>
          <a:off x="3675102" y="2448939"/>
          <a:ext cx="2142589" cy="2142589"/>
        </a:xfrm>
        <a:prstGeom prst="roundRect">
          <a:avLst>
            <a:gd name="adj" fmla="val 10000"/>
          </a:avLst>
        </a:prstGeom>
        <a:solidFill>
          <a:schemeClr val="accent3">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rial Narrow" pitchFamily="34" charset="0"/>
            </a:rPr>
            <a:t>Step 2: </a:t>
          </a:r>
          <a:r>
            <a:rPr lang="en-GB" sz="1600" kern="1200" dirty="0">
              <a:latin typeface="Arial Narrow" pitchFamily="34" charset="0"/>
            </a:rPr>
            <a:t>Estimate emission factors for each subgroup in kg CH</a:t>
          </a:r>
          <a:r>
            <a:rPr lang="en-GB" sz="1600" kern="1200" baseline="-25000" dirty="0">
              <a:latin typeface="Arial Narrow" pitchFamily="34" charset="0"/>
            </a:rPr>
            <a:t>4</a:t>
          </a:r>
          <a:r>
            <a:rPr lang="en-GB" sz="1600" kern="1200" dirty="0">
              <a:latin typeface="Arial Narrow" pitchFamily="34" charset="0"/>
            </a:rPr>
            <a:t>/animal/</a:t>
          </a:r>
          <a:r>
            <a:rPr lang="en-GB" sz="1600" kern="1200" dirty="0" err="1">
              <a:latin typeface="Arial Narrow" pitchFamily="34" charset="0"/>
            </a:rPr>
            <a:t>yr</a:t>
          </a:r>
          <a:endParaRPr lang="en-GB" sz="1600" kern="1200" dirty="0"/>
        </a:p>
      </dsp:txBody>
      <dsp:txXfrm>
        <a:off x="3737856" y="2511693"/>
        <a:ext cx="2017081" cy="2017081"/>
      </dsp:txXfrm>
    </dsp:sp>
    <dsp:sp modelId="{7092CA4C-62A4-4015-AB94-53F100096590}">
      <dsp:nvSpPr>
        <dsp:cNvPr id="0" name=""/>
        <dsp:cNvSpPr/>
      </dsp:nvSpPr>
      <dsp:spPr>
        <a:xfrm>
          <a:off x="5881607" y="1977263"/>
          <a:ext cx="412710" cy="51483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5881607" y="2080230"/>
        <a:ext cx="288897" cy="308900"/>
      </dsp:txXfrm>
    </dsp:sp>
    <dsp:sp modelId="{7E40256B-4656-47A0-A532-9DFD68680EE7}">
      <dsp:nvSpPr>
        <dsp:cNvPr id="0" name=""/>
        <dsp:cNvSpPr/>
      </dsp:nvSpPr>
      <dsp:spPr>
        <a:xfrm>
          <a:off x="6648069" y="1163385"/>
          <a:ext cx="2142589" cy="214258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509394E-E77E-448F-835F-2149A718C245}">
      <dsp:nvSpPr>
        <dsp:cNvPr id="0" name=""/>
        <dsp:cNvSpPr/>
      </dsp:nvSpPr>
      <dsp:spPr>
        <a:xfrm>
          <a:off x="6996862" y="2448939"/>
          <a:ext cx="2142589" cy="2142589"/>
        </a:xfrm>
        <a:prstGeom prst="roundRect">
          <a:avLst>
            <a:gd name="adj" fmla="val 10000"/>
          </a:avLst>
        </a:prstGeom>
        <a:solidFill>
          <a:schemeClr val="accent4">
            <a:hueOff val="0"/>
            <a:satOff val="0"/>
            <a:lumOff val="0"/>
            <a:alphaOff val="0"/>
          </a:schemeClr>
        </a:solidFill>
        <a:ln>
          <a:noFill/>
        </a:ln>
        <a:effectLst>
          <a:outerShdw blurRad="65500" dist="381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Arial Narrow" pitchFamily="34" charset="0"/>
            </a:rPr>
            <a:t>Step 3: </a:t>
          </a:r>
          <a:r>
            <a:rPr lang="en-GB" sz="1600" kern="1200" dirty="0">
              <a:latin typeface="Arial Narrow" pitchFamily="34" charset="0"/>
            </a:rPr>
            <a:t>Multiply the subgroup emission factors by the subgroup populations to estimate subgroup emission, and sum across the subgroups to estimate total emission</a:t>
          </a:r>
          <a:r>
            <a:rPr lang="en-GB" sz="1600" kern="1200" dirty="0"/>
            <a:t>.</a:t>
          </a:r>
        </a:p>
      </dsp:txBody>
      <dsp:txXfrm>
        <a:off x="7059616" y="2511693"/>
        <a:ext cx="2017081" cy="2017081"/>
      </dsp:txXfrm>
    </dsp:sp>
  </dsp:spTree>
</dsp:drawing>
</file>

<file path=ppt/diagrams/layout1.xml><?xml version="1.0" encoding="utf-8"?>
<dgm:layoutDef xmlns:dgm="http://schemas.openxmlformats.org/drawingml/2006/diagram" xmlns:a="http://schemas.openxmlformats.org/drawingml/2006/main" uniqueId="urn:microsoft.com/office/officeart/2005/8/layout/hList2#4">
  <dgm:title val=""/>
  <dgm:desc val=""/>
  <dgm:catLst>
    <dgm:cat type="list" pri="6000"/>
    <dgm:cat type="relationship" pri="1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6967"/>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55838" y="1"/>
            <a:ext cx="2949787" cy="496967"/>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EDA0B32C-51B8-48CF-862B-1FEBEEB20273}" type="datetimeFigureOut">
              <a:rPr lang="en-GB"/>
              <a:pPr>
                <a:defRPr/>
              </a:pPr>
              <a:t>24/05/2018</a:t>
            </a:fld>
            <a:endParaRPr lang="en-GB"/>
          </a:p>
        </p:txBody>
      </p:sp>
      <p:sp>
        <p:nvSpPr>
          <p:cNvPr id="4" name="Slide Image Placeholder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40647"/>
            <a:ext cx="2949787" cy="49696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55838" y="9440647"/>
            <a:ext cx="2949787" cy="496967"/>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7F67C87D-E3D1-451A-9B60-48420EFDCBB7}" type="slidenum">
              <a:rPr lang="en-GB"/>
              <a:pPr>
                <a:defRPr/>
              </a:pPr>
              <a:t>‹#›</a:t>
            </a:fld>
            <a:endParaRPr lang="en-GB"/>
          </a:p>
        </p:txBody>
      </p:sp>
    </p:spTree>
    <p:extLst>
      <p:ext uri="{BB962C8B-B14F-4D97-AF65-F5344CB8AC3E}">
        <p14:creationId xmlns:p14="http://schemas.microsoft.com/office/powerpoint/2010/main" val="30098512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a:t>
            </a:fld>
            <a:endParaRPr lang="en-GB"/>
          </a:p>
        </p:txBody>
      </p:sp>
    </p:spTree>
    <p:extLst>
      <p:ext uri="{BB962C8B-B14F-4D97-AF65-F5344CB8AC3E}">
        <p14:creationId xmlns:p14="http://schemas.microsoft.com/office/powerpoint/2010/main" val="389688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Estimations of emissions and removals can be obtained in different ways. Therefore, the IPCC has classified the methodological approaches in three different ‘Tiers’, which vary according to the growing quantity of necessary information and the degree of analytical complexity (IPCC, 2006).</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mn-lt"/>
                <a:ea typeface="+mn-ea"/>
                <a:cs typeface="+mn-cs"/>
              </a:rPr>
              <a:t>“A tier represents a level of methodological complexity. Usually three tiers are provided. Tier 1 is the basic method, Tier 2 intermediate and Tier 3 most demanding in terms of complexity and data requirements. Tiers 2 and 3 are sometimes referred to as higher tier methods and are generally considered to be more accurate.” </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eaLnBrk="1" hangingPunct="1">
              <a:spcBef>
                <a:spcPct val="0"/>
              </a:spcBef>
            </a:pPr>
            <a:endParaRPr lang="en-US" dirty="0"/>
          </a:p>
        </p:txBody>
      </p:sp>
      <p:sp>
        <p:nvSpPr>
          <p:cNvPr id="49156" name="Slide Number Placeholder 3"/>
          <p:cNvSpPr>
            <a:spLocks noGrp="1"/>
          </p:cNvSpPr>
          <p:nvPr>
            <p:ph type="sldNum" sz="quarter" idx="5"/>
          </p:nvPr>
        </p:nvSpPr>
        <p:spPr bwMode="auto">
          <a:ln>
            <a:miter lim="800000"/>
            <a:headEnd/>
            <a:tailEnd/>
          </a:ln>
        </p:spPr>
        <p:txBody>
          <a:bodyPr/>
          <a:lstStyle/>
          <a:p>
            <a:fld id="{B8B6C20A-637B-47F0-9132-367190D10542}" type="slidenum">
              <a:rPr lang="en-US"/>
              <a:pPr/>
              <a:t>10</a:t>
            </a:fld>
            <a:endParaRPr lang="en-US"/>
          </a:p>
        </p:txBody>
      </p:sp>
    </p:spTree>
    <p:extLst>
      <p:ext uri="{BB962C8B-B14F-4D97-AF65-F5344CB8AC3E}">
        <p14:creationId xmlns:p14="http://schemas.microsoft.com/office/powerpoint/2010/main" val="15594315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GB" sz="1200" b="0" i="0" u="none" strike="noStrike" kern="1200" baseline="0" dirty="0">
              <a:solidFill>
                <a:schemeClr val="tx1"/>
              </a:solidFill>
              <a:latin typeface="+mn-lt"/>
              <a:ea typeface="+mn-ea"/>
              <a:cs typeface="+mn-cs"/>
            </a:endParaRPr>
          </a:p>
          <a:p>
            <a:pPr marL="171450" indent="-171450">
              <a:spcBef>
                <a:spcPct val="0"/>
              </a:spcBef>
              <a:buFont typeface="Arial" panose="020B0604020202020204" pitchFamily="34" charset="0"/>
              <a:buChar char="•"/>
            </a:pPr>
            <a:r>
              <a:rPr lang="en-GB" dirty="0"/>
              <a:t>There are large uncertainties in estimating fluxes of CO2,</a:t>
            </a:r>
            <a:r>
              <a:rPr lang="en-GB" baseline="0" dirty="0"/>
              <a:t> </a:t>
            </a:r>
            <a:r>
              <a:rPr lang="en-GB" dirty="0"/>
              <a:t>C fluxes occur at widely varying spatial and temporal</a:t>
            </a:r>
            <a:r>
              <a:rPr lang="en-GB" baseline="0" dirty="0"/>
              <a:t> </a:t>
            </a:r>
            <a:r>
              <a:rPr lang="en-GB" dirty="0"/>
              <a:t>scales, </a:t>
            </a:r>
          </a:p>
          <a:p>
            <a:pPr marL="171450" indent="-171450">
              <a:spcBef>
                <a:spcPct val="0"/>
              </a:spcBef>
              <a:buFont typeface="Arial" panose="020B0604020202020204" pitchFamily="34" charset="0"/>
              <a:buChar char="•"/>
            </a:pPr>
            <a:r>
              <a:rPr lang="en-GB" dirty="0"/>
              <a:t>Direct Measurement of C fluxes extremely difficult</a:t>
            </a:r>
            <a:r>
              <a:rPr lang="en-GB" baseline="0" dirty="0"/>
              <a:t> </a:t>
            </a:r>
            <a:r>
              <a:rPr lang="en-GB" dirty="0"/>
              <a:t>due to heterogeneity of terrestrial ecosystems and</a:t>
            </a:r>
            <a:r>
              <a:rPr lang="en-GB" baseline="0" dirty="0"/>
              <a:t> </a:t>
            </a:r>
            <a:r>
              <a:rPr lang="en-GB" dirty="0"/>
              <a:t>uncertainty in measurements</a:t>
            </a:r>
          </a:p>
          <a:p>
            <a:pPr marL="171450" indent="-171450">
              <a:spcBef>
                <a:spcPct val="0"/>
              </a:spcBef>
              <a:buFont typeface="Arial" panose="020B0604020202020204" pitchFamily="34" charset="0"/>
              <a:buChar char="•"/>
            </a:pPr>
            <a:r>
              <a:rPr lang="en-GB" dirty="0"/>
              <a:t>A practical first order approach is to make assumptions about effects of land use change on carbon stocks and the subsequent biological response to a given land use., i.e.,</a:t>
            </a:r>
            <a:r>
              <a:rPr lang="en-GB" baseline="0" dirty="0"/>
              <a:t> </a:t>
            </a:r>
            <a:endParaRPr lang="en-GB" dirty="0"/>
          </a:p>
          <a:p>
            <a:r>
              <a:rPr lang="en-GB" sz="1200" b="1" i="0" u="none" strike="noStrike" baseline="0" dirty="0">
                <a:latin typeface="Arial" panose="020B0604020202020204" pitchFamily="34" charset="0"/>
              </a:rPr>
              <a:t>Flux of C assumed = changes in carbon stocks in existing biomass and soils</a:t>
            </a:r>
            <a:r>
              <a:rPr lang="en-GB" sz="1200" b="0" i="0" u="none" strike="noStrike" baseline="0" dirty="0">
                <a:latin typeface="Arial" panose="020B0604020202020204" pitchFamily="34" charset="0"/>
              </a:rPr>
              <a:t>.</a:t>
            </a:r>
            <a:endParaRPr lang="en-US" dirty="0"/>
          </a:p>
          <a:p>
            <a:pPr marL="171450" indent="-171450">
              <a:spcBef>
                <a:spcPct val="0"/>
              </a:spcBef>
              <a:buFont typeface="Arial" panose="020B0604020202020204" pitchFamily="34" charset="0"/>
              <a:buChar char="•"/>
            </a:pPr>
            <a:r>
              <a:rPr lang="en-US" dirty="0"/>
              <a:t>Therefore in</a:t>
            </a:r>
            <a:r>
              <a:rPr lang="en-US" baseline="0" dirty="0"/>
              <a:t> </a:t>
            </a:r>
            <a:r>
              <a:rPr lang="en-US" dirty="0"/>
              <a:t>estimating  GHG</a:t>
            </a:r>
            <a:r>
              <a:rPr lang="en-US" baseline="0" dirty="0"/>
              <a:t> fluxes in the AFOLU sector the IPCC methodology makes 2 basic assumptions : (a)  the flux of CO2 to or from the atmosphere is assumed to be equal to changes in carbon stocks in existing biomass and soils and (b) the changes in carbon stocks  can be estimated by first establishing rates of change  in land use  and practice  used to bring about change ( e.g., burning, clear-cutting, selective cut, </a:t>
            </a:r>
            <a:r>
              <a:rPr lang="en-US" baseline="0" dirty="0" err="1"/>
              <a:t>e.t.c</a:t>
            </a:r>
            <a:r>
              <a:rPr lang="en-US" baseline="0" dirty="0"/>
              <a:t>, ) The second assumptions or data are applied about their impact on carbon stocks and biological response  to a given  land use.</a:t>
            </a:r>
          </a:p>
          <a:p>
            <a:pPr marL="171450" indent="-171450">
              <a:spcBef>
                <a:spcPct val="0"/>
              </a:spcBef>
              <a:buFont typeface="Arial" panose="020B0604020202020204" pitchFamily="34" charset="0"/>
              <a:buChar char="•"/>
            </a:pPr>
            <a:r>
              <a:rPr lang="en-US" baseline="0" dirty="0"/>
              <a:t>This first order approach is the foundation for the basic methodologies presented in the guidelines for calculating  changes in carbon pools, this approach is generalized and applied  to all carbon pools ( AGB, BGB, Dead wood, litter and soil) and subdivided  as necessary to capture differences between ecosystem, climatic zones,  and ,management practices).</a:t>
            </a:r>
          </a:p>
          <a:p>
            <a:pPr marL="171450" indent="-171450">
              <a:spcBef>
                <a:spcPct val="0"/>
              </a:spcBef>
              <a:buFont typeface="Arial" panose="020B0604020202020204" pitchFamily="34" charset="0"/>
              <a:buChar char="•"/>
            </a:pPr>
            <a:endParaRPr lang="en-US" baseline="0" dirty="0"/>
          </a:p>
          <a:p>
            <a:pPr marL="171450" indent="-171450">
              <a:spcBef>
                <a:spcPct val="0"/>
              </a:spcBef>
              <a:buFont typeface="Arial" panose="020B0604020202020204" pitchFamily="34" charset="0"/>
              <a:buChar char="•"/>
            </a:pPr>
            <a:endParaRPr lang="en-US" dirty="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FDADB1-5F9A-4434-8FCF-F74402ABB023}" type="slidenum">
              <a:rPr lang="en-GB"/>
              <a:pPr fontAlgn="base">
                <a:spcBef>
                  <a:spcPct val="0"/>
                </a:spcBef>
                <a:spcAft>
                  <a:spcPct val="0"/>
                </a:spcAft>
              </a:pPr>
              <a:t>100</a:t>
            </a:fld>
            <a:endParaRPr lang="en-GB"/>
          </a:p>
        </p:txBody>
      </p:sp>
    </p:spTree>
    <p:extLst>
      <p:ext uri="{BB962C8B-B14F-4D97-AF65-F5344CB8AC3E}">
        <p14:creationId xmlns:p14="http://schemas.microsoft.com/office/powerpoint/2010/main" val="25483997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101</a:t>
            </a:fld>
            <a:endParaRPr lang="en-GB" dirty="0">
              <a:solidFill>
                <a:prstClr val="black"/>
              </a:solidFill>
            </a:endParaRPr>
          </a:p>
        </p:txBody>
      </p:sp>
    </p:spTree>
    <p:extLst>
      <p:ext uri="{BB962C8B-B14F-4D97-AF65-F5344CB8AC3E}">
        <p14:creationId xmlns:p14="http://schemas.microsoft.com/office/powerpoint/2010/main" val="17489886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fld id="{D2E41F08-C1DF-46EB-B8F1-6B05589ACE53}" type="slidenum">
              <a:rPr lang="en-GB" altLang="ja-JP">
                <a:latin typeface="Calibri" pitchFamily="34" charset="0"/>
              </a:rPr>
              <a:pPr/>
              <a:t>102</a:t>
            </a:fld>
            <a:endParaRPr lang="en-GB" altLang="ja-JP">
              <a:latin typeface="Calibri" pitchFamily="34"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altLang="ja-JP" dirty="0"/>
              <a:t>E/R  of CO2 fo</a:t>
            </a:r>
            <a:r>
              <a:rPr lang="en-US" altLang="ja-JP" baseline="0" dirty="0"/>
              <a:t>r the AFOLU sector are based on changes  in ecosystem C stocks, and are estimated for  each of the land-use category ( including Land remaining in land use category and land converted  to another land use, (Equation 2.1, section 2.2.1 page 2.6, </a:t>
            </a:r>
            <a:r>
              <a:rPr lang="en-US" altLang="ja-JP" baseline="0" dirty="0" err="1"/>
              <a:t>Vol</a:t>
            </a:r>
            <a:r>
              <a:rPr lang="en-US" altLang="ja-JP" baseline="0" dirty="0"/>
              <a:t> 4 part 1, 2006 GL – </a:t>
            </a:r>
            <a:r>
              <a:rPr lang="en-US" altLang="ja-JP" b="1" baseline="0" dirty="0" err="1"/>
              <a:t>Equa</a:t>
            </a:r>
            <a:r>
              <a:rPr lang="en-US" altLang="ja-JP" b="1" baseline="0" dirty="0"/>
              <a:t> 2.1 annual C-stock changes  for the entire  AFOLU sector  estimated as the sum of  changes in all land use categories</a:t>
            </a:r>
            <a:r>
              <a:rPr lang="en-US" altLang="ja-JP" baseline="0" dirty="0"/>
              <a:t>), INDICES denote the 6 land use categories</a:t>
            </a:r>
          </a:p>
          <a:p>
            <a:pPr marL="171450" indent="-171450">
              <a:spcBef>
                <a:spcPct val="0"/>
              </a:spcBef>
              <a:buFont typeface="Arial" panose="020B0604020202020204" pitchFamily="34" charset="0"/>
              <a:buChar char="•"/>
            </a:pPr>
            <a:r>
              <a:rPr lang="en-US" altLang="ja-JP" baseline="0" dirty="0"/>
              <a:t>For each of the land  use category, carbon stock changes  are estimated  for all strata or subdivisions of land area ( e.g., by climate zone, ecotype, soil type and  management regime) for the chosen  land-use category ( Equation 2.2,  </a:t>
            </a:r>
            <a:r>
              <a:rPr lang="en-US" altLang="ja-JP" baseline="0" dirty="0" err="1"/>
              <a:t>Vol</a:t>
            </a:r>
            <a:r>
              <a:rPr lang="en-US" altLang="ja-JP" baseline="0" dirty="0"/>
              <a:t> 4, part 1, page 2.7, C</a:t>
            </a:r>
            <a:r>
              <a:rPr lang="en-US" altLang="ja-JP" baseline="-25000" dirty="0"/>
              <a:t>LU </a:t>
            </a:r>
            <a:r>
              <a:rPr lang="en-US" altLang="ja-JP" baseline="0" dirty="0"/>
              <a:t>denotes carbon stock changes for land use (LU) category as defined in equation 2.2, </a:t>
            </a:r>
            <a:r>
              <a:rPr lang="en-US" altLang="ja-JP" baseline="0" dirty="0" err="1"/>
              <a:t>LUi</a:t>
            </a:r>
            <a:r>
              <a:rPr lang="en-US" altLang="ja-JP" baseline="0" dirty="0"/>
              <a:t>- denotes specific stratum)- </a:t>
            </a:r>
            <a:r>
              <a:rPr lang="en-US" altLang="ja-JP" b="1" baseline="0" dirty="0" err="1"/>
              <a:t>Equa</a:t>
            </a:r>
            <a:r>
              <a:rPr lang="en-US" altLang="ja-JP" b="1" baseline="0" dirty="0"/>
              <a:t> 2.2 Annual C- stock changes  for land use category as a sum of changes in each stratum within a category</a:t>
            </a:r>
            <a:r>
              <a:rPr lang="en-US" altLang="ja-JP" baseline="0" dirty="0"/>
              <a:t>).  The carbon stock changes  within a stratum  are estimated  by considering the carbon cycle  processes between the five carbon pools ( see slide 25).  </a:t>
            </a:r>
          </a:p>
          <a:p>
            <a:pPr marL="171450" indent="-171450">
              <a:spcBef>
                <a:spcPct val="0"/>
              </a:spcBef>
              <a:buFont typeface="Arial" panose="020B0604020202020204" pitchFamily="34" charset="0"/>
              <a:buChar char="•"/>
            </a:pPr>
            <a:r>
              <a:rPr lang="en-US" altLang="ja-JP" baseline="0" dirty="0"/>
              <a:t>Overall,  carbon stock changes  within a stratum are  estimated  by adding up changes  in all the five carbon pools as in equation 2.3 (</a:t>
            </a:r>
            <a:r>
              <a:rPr lang="en-US" altLang="ja-JP" b="1" baseline="0" dirty="0" err="1"/>
              <a:t>equa</a:t>
            </a:r>
            <a:r>
              <a:rPr lang="en-US" altLang="ja-JP" b="1" baseline="0" dirty="0"/>
              <a:t>.,  2.3 annual carbon stock changes for the stratum of land use category as a sum of changes in all pools)</a:t>
            </a:r>
            <a:r>
              <a:rPr lang="en-US" altLang="ja-JP" baseline="0" dirty="0"/>
              <a:t>  Further carbon stocks in soil may  further  be disaggregated  as changes  in mineral   and organic soils. HWP are also included as a carbon pool.</a:t>
            </a:r>
          </a:p>
          <a:p>
            <a:pPr marL="171450" indent="-171450">
              <a:spcBef>
                <a:spcPct val="0"/>
              </a:spcBef>
              <a:buFont typeface="Arial" panose="020B0604020202020204" pitchFamily="34" charset="0"/>
              <a:buChar char="•"/>
            </a:pPr>
            <a:endParaRPr lang="en-US" altLang="ja-JP" baseline="0" dirty="0"/>
          </a:p>
          <a:p>
            <a:pPr marL="171450" indent="-171450">
              <a:spcBef>
                <a:spcPct val="0"/>
              </a:spcBef>
              <a:buFont typeface="Arial" panose="020B0604020202020204" pitchFamily="34" charset="0"/>
              <a:buChar char="•"/>
            </a:pPr>
            <a:endParaRPr lang="en-US" altLang="ja-JP" baseline="0" dirty="0"/>
          </a:p>
          <a:p>
            <a:pPr marL="171450" indent="-171450">
              <a:spcBef>
                <a:spcPct val="0"/>
              </a:spcBef>
              <a:buFont typeface="Arial" panose="020B0604020202020204" pitchFamily="34" charset="0"/>
              <a:buChar char="•"/>
            </a:pPr>
            <a:endParaRPr lang="en-US" altLang="ja-JP" baseline="0" dirty="0"/>
          </a:p>
          <a:p>
            <a:pPr marL="0" indent="0">
              <a:spcBef>
                <a:spcPct val="0"/>
              </a:spcBef>
              <a:buFont typeface="Arial" panose="020B0604020202020204" pitchFamily="34" charset="0"/>
              <a:buNone/>
            </a:pPr>
            <a:endParaRPr lang="en-US" altLang="ja-JP" dirty="0"/>
          </a:p>
        </p:txBody>
      </p:sp>
    </p:spTree>
    <p:extLst>
      <p:ext uri="{BB962C8B-B14F-4D97-AF65-F5344CB8AC3E}">
        <p14:creationId xmlns:p14="http://schemas.microsoft.com/office/powerpoint/2010/main" val="7764172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endParaRPr 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32419A-6163-44B6-80BA-BAB1E096208D}" type="slidenum">
              <a:rPr lang="en-GB">
                <a:latin typeface="Calibri" pitchFamily="34" charset="0"/>
              </a:rPr>
              <a:pPr eaLnBrk="1" hangingPunct="1"/>
              <a:t>103</a:t>
            </a:fld>
            <a:endParaRPr lang="en-GB">
              <a:latin typeface="Calibri" pitchFamily="34" charset="0"/>
            </a:endParaRPr>
          </a:p>
        </p:txBody>
      </p:sp>
    </p:spTree>
    <p:extLst>
      <p:ext uri="{BB962C8B-B14F-4D97-AF65-F5344CB8AC3E}">
        <p14:creationId xmlns:p14="http://schemas.microsoft.com/office/powerpoint/2010/main" val="282473554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6C5263-8E73-4C6B-9F86-46581B4D84A9}" type="slidenum">
              <a:rPr lang="en-GB"/>
              <a:pPr fontAlgn="base">
                <a:spcBef>
                  <a:spcPct val="0"/>
                </a:spcBef>
                <a:spcAft>
                  <a:spcPct val="0"/>
                </a:spcAft>
              </a:pPr>
              <a:t>104</a:t>
            </a:fld>
            <a:endParaRPr lang="en-GB"/>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GB" dirty="0"/>
              <a:t>All estimates of changes in carbon stocks i.e., growth, internal transfers</a:t>
            </a:r>
            <a:r>
              <a:rPr lang="en-GB" baseline="0" dirty="0"/>
              <a:t> and emissions, are in units of carbon to make all calculations consistent.   Data on  biomass stocks, increments, harvests, </a:t>
            </a:r>
            <a:r>
              <a:rPr lang="en-GB" baseline="0" dirty="0" err="1"/>
              <a:t>e.t.c</a:t>
            </a:r>
            <a:r>
              <a:rPr lang="en-GB" baseline="0" dirty="0"/>
              <a:t>., can initially be in units of dry matter that need to be converted  to tonnes of carbon for all subsequent calculations. ( see slide 57-59 for simplifying assumptions at tier 1).</a:t>
            </a:r>
          </a:p>
          <a:p>
            <a:pPr marL="171450" indent="-171450">
              <a:spcBef>
                <a:spcPct val="0"/>
              </a:spcBef>
              <a:buFont typeface="Arial" panose="020B0604020202020204" pitchFamily="34" charset="0"/>
              <a:buChar char="•"/>
            </a:pPr>
            <a:r>
              <a:rPr lang="en-GB" baseline="0" dirty="0"/>
              <a:t>There are 2 fundamentally different and equally valid approaches to estimating carbon stock changes.  (</a:t>
            </a:r>
            <a:r>
              <a:rPr lang="en-GB" baseline="0" dirty="0" err="1"/>
              <a:t>i</a:t>
            </a:r>
            <a:r>
              <a:rPr lang="en-GB" baseline="0" dirty="0"/>
              <a:t>) the process based approach which estimates net balance of additions to and removals from a carbon stock (ii)  the stock-based approach which estimates the difference in carbon stocks at two points in time.</a:t>
            </a:r>
            <a:endParaRPr lang="en-GB" dirty="0"/>
          </a:p>
          <a:p>
            <a:pPr marL="171450" indent="-171450">
              <a:spcBef>
                <a:spcPct val="0"/>
              </a:spcBef>
              <a:buFont typeface="Arial" panose="020B0604020202020204" pitchFamily="34" charset="0"/>
              <a:buChar char="•"/>
            </a:pPr>
            <a:r>
              <a:rPr lang="en-GB" dirty="0"/>
              <a:t>In 2006GL the IPCC distinguishes</a:t>
            </a:r>
            <a:r>
              <a:rPr lang="en-GB" baseline="0" dirty="0"/>
              <a:t> between the stock change and the gain-loss methods for estimating  emissions/removals of CO2 associated  with annual rates  of change in all carbon pools</a:t>
            </a:r>
          </a:p>
          <a:p>
            <a:pPr marL="171450" indent="-171450">
              <a:spcBef>
                <a:spcPct val="0"/>
              </a:spcBef>
              <a:buFont typeface="Arial" panose="020B0604020202020204" pitchFamily="34" charset="0"/>
              <a:buChar char="•"/>
            </a:pPr>
            <a:endParaRPr lang="en-GB" baseline="0" dirty="0"/>
          </a:p>
          <a:p>
            <a:pPr marL="171450" indent="-171450">
              <a:spcBef>
                <a:spcPct val="0"/>
              </a:spcBef>
              <a:buFont typeface="Arial" panose="020B0604020202020204" pitchFamily="34" charset="0"/>
              <a:buChar char="•"/>
            </a:pPr>
            <a:endParaRPr lang="en-GB" baseline="0" dirty="0"/>
          </a:p>
          <a:p>
            <a:pPr marL="171450" indent="-171450">
              <a:spcBef>
                <a:spcPct val="0"/>
              </a:spcBef>
              <a:buFont typeface="Arial" panose="020B0604020202020204" pitchFamily="34" charset="0"/>
              <a:buChar char="•"/>
            </a:pPr>
            <a:endParaRPr lang="en-GB" baseline="0" dirty="0"/>
          </a:p>
          <a:p>
            <a:pPr marL="171450" indent="-171450">
              <a:spcBef>
                <a:spcPct val="0"/>
              </a:spcBef>
              <a:buFont typeface="Arial" panose="020B0604020202020204" pitchFamily="34" charset="0"/>
              <a:buChar char="•"/>
            </a:pPr>
            <a:endParaRPr lang="en-GB" baseline="0" dirty="0"/>
          </a:p>
          <a:p>
            <a:pPr marL="171450" indent="-171450">
              <a:spcBef>
                <a:spcPct val="0"/>
              </a:spcBef>
              <a:buFont typeface="Arial" panose="020B0604020202020204" pitchFamily="34" charset="0"/>
              <a:buChar char="•"/>
            </a:pPr>
            <a:endParaRPr lang="en-GB" baseline="0" dirty="0"/>
          </a:p>
          <a:p>
            <a:pPr marL="171450" indent="-171450">
              <a:spcBef>
                <a:spcPct val="0"/>
              </a:spcBef>
              <a:buFont typeface="Arial" panose="020B0604020202020204" pitchFamily="34" charset="0"/>
              <a:buChar char="•"/>
            </a:pPr>
            <a:endParaRPr lang="en-GB" baseline="0" dirty="0"/>
          </a:p>
          <a:p>
            <a:pPr marL="171450" indent="-171450">
              <a:spcBef>
                <a:spcPct val="0"/>
              </a:spcBef>
              <a:buFont typeface="Arial" panose="020B0604020202020204" pitchFamily="34" charset="0"/>
              <a:buChar char="•"/>
            </a:pPr>
            <a:endParaRPr lang="en-GB" dirty="0"/>
          </a:p>
        </p:txBody>
      </p:sp>
    </p:spTree>
    <p:extLst>
      <p:ext uri="{BB962C8B-B14F-4D97-AF65-F5344CB8AC3E}">
        <p14:creationId xmlns:p14="http://schemas.microsoft.com/office/powerpoint/2010/main" val="38298946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marL="171450" indent="-171450">
              <a:spcBef>
                <a:spcPct val="0"/>
              </a:spcBef>
              <a:buFont typeface="Arial" panose="020B0604020202020204" pitchFamily="34" charset="0"/>
              <a:buChar char="•"/>
            </a:pPr>
            <a:r>
              <a:rPr lang="en-GB" b="1" dirty="0"/>
              <a:t>Stratum (plural for strata): a stratum is a homogeneous population with respect to one or more of the variables (e.g. same vegetation type under same management practices).</a:t>
            </a:r>
          </a:p>
          <a:p>
            <a:pPr marL="0" indent="0">
              <a:spcBef>
                <a:spcPct val="0"/>
              </a:spcBef>
              <a:buFont typeface="Arial" panose="020B0604020202020204" pitchFamily="34" charset="0"/>
              <a:buNone/>
            </a:pPr>
            <a:endParaRPr lang="en-US" dirty="0"/>
          </a:p>
          <a:p>
            <a:pPr marL="171450" indent="-171450">
              <a:spcBef>
                <a:spcPct val="0"/>
              </a:spcBef>
              <a:buFont typeface="Arial" panose="020B0604020202020204" pitchFamily="34" charset="0"/>
              <a:buChar char="•"/>
            </a:pPr>
            <a:r>
              <a:rPr lang="en-US" dirty="0"/>
              <a:t>Am alternative approach, the stock based approach</a:t>
            </a:r>
            <a:r>
              <a:rPr lang="en-US" baseline="0" dirty="0"/>
              <a:t>  “Stock Difference method” which can be used where carbon stocks in relevant pools are measured at two point sin time to assess carbon stock changes</a:t>
            </a:r>
          </a:p>
          <a:p>
            <a:pPr marL="171450" indent="-171450">
              <a:spcBef>
                <a:spcPct val="0"/>
              </a:spcBef>
              <a:buFont typeface="Arial" panose="020B0604020202020204" pitchFamily="34" charset="0"/>
              <a:buChar char="•"/>
            </a:pPr>
            <a:r>
              <a:rPr lang="en-US" dirty="0"/>
              <a:t> Essentially, the stock difference method estimates E/R of CO2 as the difference in carbon</a:t>
            </a:r>
            <a:r>
              <a:rPr lang="en-US" baseline="0" dirty="0"/>
              <a:t> stocks estimates made at two points in time, divided by the number of intervening years.</a:t>
            </a:r>
          </a:p>
          <a:p>
            <a:pPr marL="171450" indent="-171450">
              <a:spcBef>
                <a:spcPct val="0"/>
              </a:spcBef>
              <a:buFont typeface="Arial" panose="020B0604020202020204" pitchFamily="34" charset="0"/>
              <a:buChar char="•"/>
            </a:pPr>
            <a:r>
              <a:rPr lang="en-US" baseline="0" dirty="0"/>
              <a:t>The carbon stocks estimates  are commonly estimated from  repeated  field measurements of forest variables as part of the  NFI or equivalent survey data. (RS data may also be useful).</a:t>
            </a:r>
          </a:p>
          <a:p>
            <a:pPr marL="171450" indent="-171450">
              <a:spcBef>
                <a:spcPct val="0"/>
              </a:spcBef>
              <a:buFont typeface="Arial" panose="020B0604020202020204" pitchFamily="34" charset="0"/>
              <a:buChar char="•"/>
            </a:pPr>
            <a:r>
              <a:rPr lang="en-US" baseline="0" dirty="0"/>
              <a:t>IPCC notes that  the stock change method provides  good basis where there are relatively large increases or decreases in estimated biomass, or where countries have very accurate forest inventories</a:t>
            </a:r>
          </a:p>
          <a:p>
            <a:pPr marL="171450" indent="-171450">
              <a:spcBef>
                <a:spcPct val="0"/>
              </a:spcBef>
              <a:buFont typeface="Arial" panose="020B0604020202020204" pitchFamily="34" charset="0"/>
              <a:buChar char="•"/>
            </a:pPr>
            <a:r>
              <a:rPr lang="en-US" baseline="0" dirty="0"/>
              <a:t>However, its important to note that NFI are usually established  for  forest resource management and therefore are more suitable for  estimating standing merchantable biomass. They may not consider –non-commercial biomass components such of forest. I.e.,  impractical for NFI to monitor the pools of DOM or soil carbon, these pools will have to estimated by other means where they are not measured.</a:t>
            </a:r>
          </a:p>
          <a:p>
            <a:pPr marL="171450" indent="-171450">
              <a:spcBef>
                <a:spcPct val="0"/>
              </a:spcBef>
              <a:buFont typeface="Arial" panose="020B0604020202020204" pitchFamily="34" charset="0"/>
              <a:buChar char="•"/>
            </a:pPr>
            <a:r>
              <a:rPr lang="en-US" baseline="0" dirty="0"/>
              <a:t>Although sample plots for NFI are usually geo-located, they do not deliver spatially explicit estimates, for example to track  REDD+ activities drivers.</a:t>
            </a:r>
          </a:p>
          <a:p>
            <a:pPr marL="171450" indent="-171450">
              <a:spcBef>
                <a:spcPct val="0"/>
              </a:spcBef>
              <a:buFont typeface="Arial" panose="020B0604020202020204" pitchFamily="34" charset="0"/>
              <a:buChar char="•"/>
            </a:pPr>
            <a:r>
              <a:rPr lang="en-US" baseline="0" dirty="0"/>
              <a:t>It may take 10 years or more to establish an NFI time series, of which alternatives need to be considered during this period when designing system for monitoring and estimate GHG.</a:t>
            </a:r>
          </a:p>
          <a:p>
            <a:pPr marL="171450" indent="-171450">
              <a:spcBef>
                <a:spcPct val="0"/>
              </a:spcBef>
              <a:buFont typeface="Arial" panose="020B0604020202020204" pitchFamily="34" charset="0"/>
              <a:buChar char="•"/>
            </a:pPr>
            <a:r>
              <a:rPr lang="en-US" baseline="0" dirty="0"/>
              <a:t>Equation 2.5 </a:t>
            </a:r>
            <a:r>
              <a:rPr lang="fr-FR" baseline="0" dirty="0"/>
              <a:t>page 2.10, Vol 4,Part 1,  2006GL- </a:t>
            </a:r>
            <a:r>
              <a:rPr lang="fr-FR" baseline="0" dirty="0" err="1"/>
              <a:t>carbon</a:t>
            </a:r>
            <a:r>
              <a:rPr lang="fr-FR" baseline="0" dirty="0"/>
              <a:t> stock change in a </a:t>
            </a:r>
            <a:r>
              <a:rPr lang="fr-FR" baseline="0" dirty="0" err="1"/>
              <a:t>given</a:t>
            </a:r>
            <a:r>
              <a:rPr lang="fr-FR" baseline="0" dirty="0"/>
              <a:t> pool as an </a:t>
            </a:r>
            <a:r>
              <a:rPr lang="fr-FR" baseline="0" dirty="0" err="1"/>
              <a:t>annual</a:t>
            </a:r>
            <a:r>
              <a:rPr lang="fr-FR" baseline="0" dirty="0"/>
              <a:t> </a:t>
            </a:r>
            <a:r>
              <a:rPr lang="fr-FR" baseline="0" dirty="0" err="1"/>
              <a:t>average</a:t>
            </a:r>
            <a:r>
              <a:rPr lang="fr-FR" baseline="0" dirty="0"/>
              <a:t>  </a:t>
            </a:r>
            <a:r>
              <a:rPr lang="fr-FR" baseline="0" dirty="0" err="1"/>
              <a:t>differences</a:t>
            </a:r>
            <a:r>
              <a:rPr lang="fr-FR" baseline="0" dirty="0"/>
              <a:t> </a:t>
            </a:r>
            <a:r>
              <a:rPr lang="fr-FR" baseline="0" dirty="0" err="1"/>
              <a:t>between</a:t>
            </a:r>
            <a:r>
              <a:rPr lang="fr-FR" baseline="0" dirty="0"/>
              <a:t> </a:t>
            </a:r>
            <a:r>
              <a:rPr lang="fr-FR" baseline="0" dirty="0" err="1"/>
              <a:t>estimates</a:t>
            </a:r>
            <a:r>
              <a:rPr lang="fr-FR" baseline="0" dirty="0"/>
              <a:t> at </a:t>
            </a:r>
            <a:r>
              <a:rPr lang="fr-FR" baseline="0" dirty="0" err="1"/>
              <a:t>two</a:t>
            </a:r>
            <a:r>
              <a:rPr lang="fr-FR" baseline="0" dirty="0"/>
              <a:t> points in time (stock </a:t>
            </a:r>
            <a:r>
              <a:rPr lang="fr-FR" baseline="0" dirty="0" err="1"/>
              <a:t>difference</a:t>
            </a:r>
            <a:r>
              <a:rPr lang="fr-FR" baseline="0" dirty="0"/>
              <a:t>  </a:t>
            </a:r>
            <a:r>
              <a:rPr lang="fr-FR" baseline="0" dirty="0" err="1"/>
              <a:t>method</a:t>
            </a:r>
            <a:r>
              <a:rPr lang="fr-FR" baseline="0" dirty="0"/>
              <a:t>).</a:t>
            </a:r>
          </a:p>
          <a:p>
            <a:pPr marL="171450" indent="-171450">
              <a:spcBef>
                <a:spcPct val="0"/>
              </a:spcBef>
              <a:buFont typeface="Arial" panose="020B0604020202020204" pitchFamily="34" charset="0"/>
              <a:buChar char="•"/>
            </a:pPr>
            <a:r>
              <a:rPr lang="fr-FR" baseline="0" dirty="0"/>
              <a:t>If the C-stock changes are </a:t>
            </a:r>
            <a:r>
              <a:rPr lang="fr-FR" baseline="0" dirty="0" err="1"/>
              <a:t>estimated</a:t>
            </a:r>
            <a:r>
              <a:rPr lang="fr-FR" baseline="0" dirty="0"/>
              <a:t> on per hectare basis, </a:t>
            </a:r>
            <a:r>
              <a:rPr lang="fr-FR" baseline="0" dirty="0" err="1"/>
              <a:t>then</a:t>
            </a:r>
            <a:r>
              <a:rPr lang="fr-FR" baseline="0" dirty="0"/>
              <a:t> the value </a:t>
            </a:r>
            <a:r>
              <a:rPr lang="fr-FR" baseline="0" dirty="0" err="1"/>
              <a:t>is</a:t>
            </a:r>
            <a:r>
              <a:rPr lang="fr-FR" baseline="0" dirty="0"/>
              <a:t> </a:t>
            </a:r>
            <a:r>
              <a:rPr lang="fr-FR" baseline="0" dirty="0" err="1"/>
              <a:t>multiplied</a:t>
            </a:r>
            <a:r>
              <a:rPr lang="fr-FR" baseline="0" dirty="0"/>
              <a:t> by the total area </a:t>
            </a:r>
            <a:r>
              <a:rPr lang="fr-FR" baseline="0" dirty="0" err="1"/>
              <a:t>within</a:t>
            </a:r>
            <a:r>
              <a:rPr lang="fr-FR" baseline="0" dirty="0"/>
              <a:t> </a:t>
            </a:r>
            <a:r>
              <a:rPr lang="fr-FR" baseline="0" dirty="0" err="1"/>
              <a:t>each</a:t>
            </a:r>
            <a:r>
              <a:rPr lang="fr-FR" baseline="0" dirty="0"/>
              <a:t> stratum to </a:t>
            </a:r>
            <a:r>
              <a:rPr lang="fr-FR" baseline="0" dirty="0" err="1"/>
              <a:t>obtain</a:t>
            </a:r>
            <a:r>
              <a:rPr lang="fr-FR" baseline="0" dirty="0"/>
              <a:t> the total stock  change </a:t>
            </a:r>
            <a:r>
              <a:rPr lang="fr-FR" baseline="0" dirty="0" err="1"/>
              <a:t>estimate</a:t>
            </a:r>
            <a:r>
              <a:rPr lang="fr-FR" baseline="0" dirty="0"/>
              <a:t> for the pool. </a:t>
            </a:r>
          </a:p>
          <a:p>
            <a:pPr marL="171450" indent="-171450">
              <a:spcBef>
                <a:spcPct val="0"/>
              </a:spcBef>
              <a:buFont typeface="Arial" panose="020B0604020202020204" pitchFamily="34" charset="0"/>
              <a:buChar char="•"/>
            </a:pPr>
            <a:r>
              <a:rPr lang="fr-FR" baseline="0" dirty="0"/>
              <a:t>In </a:t>
            </a:r>
            <a:r>
              <a:rPr lang="fr-FR" baseline="0" dirty="0" err="1"/>
              <a:t>some</a:t>
            </a:r>
            <a:r>
              <a:rPr lang="fr-FR" baseline="0" dirty="0"/>
              <a:t> cases, the </a:t>
            </a:r>
            <a:r>
              <a:rPr lang="fr-FR" baseline="0" dirty="0" err="1"/>
              <a:t>activity</a:t>
            </a:r>
            <a:r>
              <a:rPr lang="fr-FR" baseline="0" dirty="0"/>
              <a:t> data </a:t>
            </a:r>
            <a:r>
              <a:rPr lang="fr-FR" baseline="0" dirty="0" err="1"/>
              <a:t>may</a:t>
            </a:r>
            <a:r>
              <a:rPr lang="fr-FR" baseline="0" dirty="0"/>
              <a:t> </a:t>
            </a:r>
            <a:r>
              <a:rPr lang="fr-FR" baseline="0" dirty="0" err="1"/>
              <a:t>be</a:t>
            </a:r>
            <a:r>
              <a:rPr lang="fr-FR" baseline="0" dirty="0"/>
              <a:t> in the </a:t>
            </a:r>
            <a:r>
              <a:rPr lang="fr-FR" baseline="0" dirty="0" err="1"/>
              <a:t>form</a:t>
            </a:r>
            <a:r>
              <a:rPr lang="fr-FR" baseline="0" dirty="0"/>
              <a:t> of country </a:t>
            </a:r>
            <a:r>
              <a:rPr lang="fr-FR" baseline="0" dirty="0" err="1"/>
              <a:t>totals</a:t>
            </a:r>
            <a:r>
              <a:rPr lang="fr-FR" baseline="0" dirty="0"/>
              <a:t> ( </a:t>
            </a:r>
            <a:r>
              <a:rPr lang="fr-FR" baseline="0" dirty="0" err="1"/>
              <a:t>e.g</a:t>
            </a:r>
            <a:r>
              <a:rPr lang="fr-FR" baseline="0" dirty="0"/>
              <a:t>. HWP) in </a:t>
            </a:r>
            <a:r>
              <a:rPr lang="fr-FR" baseline="0" dirty="0" err="1"/>
              <a:t>which</a:t>
            </a:r>
            <a:r>
              <a:rPr lang="fr-FR" baseline="0" dirty="0"/>
              <a:t> case the stock change </a:t>
            </a:r>
            <a:r>
              <a:rPr lang="fr-FR" baseline="0" dirty="0" err="1"/>
              <a:t>estimates</a:t>
            </a:r>
            <a:r>
              <a:rPr lang="fr-FR" baseline="0" dirty="0"/>
              <a:t> for </a:t>
            </a:r>
            <a:r>
              <a:rPr lang="fr-FR" baseline="0" dirty="0" err="1"/>
              <a:t>that</a:t>
            </a:r>
            <a:r>
              <a:rPr lang="fr-FR" baseline="0" dirty="0"/>
              <a:t> pool are </a:t>
            </a:r>
            <a:r>
              <a:rPr lang="fr-FR" baseline="0" dirty="0" err="1"/>
              <a:t>estimated</a:t>
            </a:r>
            <a:r>
              <a:rPr lang="fr-FR" baseline="0" dirty="0"/>
              <a:t> </a:t>
            </a:r>
            <a:r>
              <a:rPr lang="fr-FR" baseline="0" dirty="0" err="1"/>
              <a:t>directly</a:t>
            </a:r>
            <a:r>
              <a:rPr lang="fr-FR" baseline="0" dirty="0"/>
              <a:t> </a:t>
            </a:r>
            <a:r>
              <a:rPr lang="fr-FR" baseline="0" dirty="0" err="1"/>
              <a:t>from</a:t>
            </a:r>
            <a:r>
              <a:rPr lang="fr-FR" baseline="0" dirty="0"/>
              <a:t> the </a:t>
            </a:r>
            <a:r>
              <a:rPr lang="fr-FR" baseline="0" dirty="0" err="1"/>
              <a:t>activity</a:t>
            </a:r>
            <a:r>
              <a:rPr lang="fr-FR" baseline="0" dirty="0"/>
              <a:t> data </a:t>
            </a:r>
            <a:r>
              <a:rPr lang="fr-FR" baseline="0" dirty="0" err="1"/>
              <a:t>after</a:t>
            </a:r>
            <a:r>
              <a:rPr lang="fr-FR" baseline="0" dirty="0"/>
              <a:t> </a:t>
            </a:r>
            <a:r>
              <a:rPr lang="fr-FR" baseline="0" dirty="0" err="1"/>
              <a:t>applying</a:t>
            </a:r>
            <a:r>
              <a:rPr lang="fr-FR" baseline="0" dirty="0"/>
              <a:t> </a:t>
            </a:r>
            <a:r>
              <a:rPr lang="fr-FR" baseline="0" dirty="0" err="1"/>
              <a:t>appropriate</a:t>
            </a:r>
            <a:r>
              <a:rPr lang="fr-FR" baseline="0" dirty="0"/>
              <a:t> </a:t>
            </a:r>
            <a:r>
              <a:rPr lang="fr-FR" baseline="0" dirty="0" err="1"/>
              <a:t>factors</a:t>
            </a:r>
            <a:r>
              <a:rPr lang="fr-FR" baseline="0" dirty="0"/>
              <a:t> to </a:t>
            </a:r>
            <a:r>
              <a:rPr lang="fr-FR" baseline="0" dirty="0" err="1"/>
              <a:t>convert</a:t>
            </a:r>
            <a:r>
              <a:rPr lang="fr-FR" baseline="0" dirty="0"/>
              <a:t> to </a:t>
            </a:r>
            <a:r>
              <a:rPr lang="fr-FR" baseline="0" dirty="0" err="1"/>
              <a:t>units</a:t>
            </a:r>
            <a:r>
              <a:rPr lang="fr-FR" baseline="0" dirty="0"/>
              <a:t> of C mass.</a:t>
            </a:r>
          </a:p>
          <a:p>
            <a:pPr marL="171450" indent="-171450">
              <a:spcBef>
                <a:spcPct val="0"/>
              </a:spcBef>
              <a:buFont typeface="Arial" panose="020B0604020202020204" pitchFamily="34" charset="0"/>
              <a:buChar char="•"/>
            </a:pPr>
            <a:r>
              <a:rPr lang="fr-FR" baseline="0" dirty="0" err="1"/>
              <a:t>When</a:t>
            </a:r>
            <a:r>
              <a:rPr lang="fr-FR" baseline="0" dirty="0"/>
              <a:t> </a:t>
            </a:r>
            <a:r>
              <a:rPr lang="fr-FR" baseline="0" dirty="0" err="1"/>
              <a:t>using</a:t>
            </a:r>
            <a:r>
              <a:rPr lang="fr-FR" baseline="0" dirty="0"/>
              <a:t> the stock </a:t>
            </a:r>
            <a:r>
              <a:rPr lang="fr-FR" baseline="0" dirty="0" err="1"/>
              <a:t>difference</a:t>
            </a:r>
            <a:r>
              <a:rPr lang="fr-FR" baseline="0" dirty="0"/>
              <a:t> </a:t>
            </a:r>
            <a:r>
              <a:rPr lang="fr-FR" baseline="0" dirty="0" err="1"/>
              <a:t>method</a:t>
            </a:r>
            <a:r>
              <a:rPr lang="fr-FR" baseline="0" dirty="0"/>
              <a:t> for a </a:t>
            </a:r>
            <a:r>
              <a:rPr lang="fr-FR" baseline="0" dirty="0" err="1"/>
              <a:t>specific</a:t>
            </a:r>
            <a:r>
              <a:rPr lang="fr-FR" baseline="0" dirty="0"/>
              <a:t> land use </a:t>
            </a:r>
            <a:r>
              <a:rPr lang="fr-FR" baseline="0" dirty="0" err="1"/>
              <a:t>categrory</a:t>
            </a:r>
            <a:r>
              <a:rPr lang="fr-FR" baseline="0" dirty="0"/>
              <a:t>, </a:t>
            </a:r>
            <a:r>
              <a:rPr lang="fr-FR" baseline="0" dirty="0" err="1"/>
              <a:t>it</a:t>
            </a:r>
            <a:r>
              <a:rPr lang="fr-FR" baseline="0" dirty="0"/>
              <a:t> </a:t>
            </a:r>
            <a:r>
              <a:rPr lang="fr-FR" baseline="0" dirty="0" err="1"/>
              <a:t>is</a:t>
            </a:r>
            <a:r>
              <a:rPr lang="fr-FR" baseline="0" dirty="0"/>
              <a:t> important </a:t>
            </a:r>
            <a:r>
              <a:rPr lang="fr-FR" baseline="0" dirty="0" err="1"/>
              <a:t>that</a:t>
            </a:r>
            <a:r>
              <a:rPr lang="fr-FR" baseline="0" dirty="0"/>
              <a:t> the area of land in </a:t>
            </a:r>
            <a:r>
              <a:rPr lang="fr-FR" baseline="0" dirty="0" err="1"/>
              <a:t>that</a:t>
            </a:r>
            <a:r>
              <a:rPr lang="fr-FR" baseline="0" dirty="0"/>
              <a:t> </a:t>
            </a:r>
            <a:r>
              <a:rPr lang="fr-FR" baseline="0" dirty="0" err="1"/>
              <a:t>category</a:t>
            </a:r>
            <a:r>
              <a:rPr lang="fr-FR" baseline="0" dirty="0"/>
              <a:t> at times  t</a:t>
            </a:r>
            <a:r>
              <a:rPr lang="fr-FR" baseline="-25000" dirty="0"/>
              <a:t>1</a:t>
            </a:r>
            <a:r>
              <a:rPr lang="fr-FR" baseline="0" dirty="0"/>
              <a:t> and t</a:t>
            </a:r>
            <a:r>
              <a:rPr lang="fr-FR" baseline="-25000" dirty="0"/>
              <a:t>2</a:t>
            </a:r>
            <a:r>
              <a:rPr lang="fr-FR" baseline="0" dirty="0"/>
              <a:t> are </a:t>
            </a:r>
            <a:r>
              <a:rPr lang="fr-FR" baseline="0" dirty="0" err="1"/>
              <a:t>identical</a:t>
            </a:r>
            <a:r>
              <a:rPr lang="fr-FR" baseline="0" dirty="0"/>
              <a:t> to </a:t>
            </a:r>
            <a:r>
              <a:rPr lang="fr-FR" baseline="0" dirty="0" err="1"/>
              <a:t>avoid</a:t>
            </a:r>
            <a:r>
              <a:rPr lang="fr-FR" baseline="0" dirty="0"/>
              <a:t> </a:t>
            </a:r>
            <a:r>
              <a:rPr lang="fr-FR" baseline="0" dirty="0" err="1"/>
              <a:t>confounding</a:t>
            </a:r>
            <a:r>
              <a:rPr lang="fr-FR" baseline="0" dirty="0"/>
              <a:t> stock change </a:t>
            </a:r>
            <a:r>
              <a:rPr lang="fr-FR" baseline="0" dirty="0" err="1"/>
              <a:t>estimates</a:t>
            </a:r>
            <a:r>
              <a:rPr lang="fr-FR" baseline="0" dirty="0"/>
              <a:t> in area </a:t>
            </a:r>
            <a:r>
              <a:rPr lang="fr-FR" baseline="0" dirty="0" err="1"/>
              <a:t>chnages</a:t>
            </a:r>
            <a:r>
              <a:rPr lang="fr-FR" baseline="0" dirty="0"/>
              <a:t>.</a:t>
            </a:r>
          </a:p>
          <a:p>
            <a:pPr marL="171450" indent="-171450">
              <a:spcBef>
                <a:spcPct val="0"/>
              </a:spcBef>
              <a:buFont typeface="Arial" panose="020B0604020202020204" pitchFamily="34" charset="0"/>
              <a:buChar char="•"/>
            </a:pPr>
            <a:endParaRPr lang="en-US" baseline="0" dirty="0"/>
          </a:p>
          <a:p>
            <a:pPr marL="171450" indent="-171450">
              <a:spcBef>
                <a:spcPct val="0"/>
              </a:spcBef>
              <a:buFont typeface="Arial" panose="020B0604020202020204" pitchFamily="34" charset="0"/>
              <a:buChar char="•"/>
            </a:pPr>
            <a:endParaRPr lang="en-US" dirty="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DC0ABA-C452-4D44-887C-C941BAF866C6}" type="slidenum">
              <a:rPr lang="en-GB"/>
              <a:pPr fontAlgn="base">
                <a:spcBef>
                  <a:spcPct val="0"/>
                </a:spcBef>
                <a:spcAft>
                  <a:spcPct val="0"/>
                </a:spcAft>
              </a:pPr>
              <a:t>105</a:t>
            </a:fld>
            <a:endParaRPr lang="en-GB"/>
          </a:p>
        </p:txBody>
      </p:sp>
    </p:spTree>
    <p:extLst>
      <p:ext uri="{BB962C8B-B14F-4D97-AF65-F5344CB8AC3E}">
        <p14:creationId xmlns:p14="http://schemas.microsoft.com/office/powerpoint/2010/main" val="34462504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L="171450" indent="-171450">
              <a:spcBef>
                <a:spcPct val="0"/>
              </a:spcBef>
              <a:buFont typeface="Arial" panose="020B0604020202020204" pitchFamily="34" charset="0"/>
              <a:buChar char="•"/>
            </a:pPr>
            <a:r>
              <a:rPr lang="en-GB" dirty="0"/>
              <a:t>ΔCL = Losses (-) are annual decreases in C stocks in a pool and account for GHG emissions to the atmosphere</a:t>
            </a:r>
          </a:p>
          <a:p>
            <a:pPr marL="171450" indent="-171450">
              <a:spcBef>
                <a:spcPct val="0"/>
              </a:spcBef>
              <a:buFont typeface="Arial" panose="020B0604020202020204" pitchFamily="34" charset="0"/>
              <a:buChar char="•"/>
            </a:pPr>
            <a:r>
              <a:rPr lang="en-GB" dirty="0"/>
              <a:t>ΔCG = Gains (+) are annual increases in C stocks in a pool  and account for growth and transfer to other carbon pools</a:t>
            </a:r>
            <a:endParaRPr lang="en-US" dirty="0"/>
          </a:p>
          <a:p>
            <a:pPr marL="171450" indent="-171450">
              <a:spcBef>
                <a:spcPct val="0"/>
              </a:spcBef>
              <a:buFont typeface="Arial" panose="020B0604020202020204" pitchFamily="34" charset="0"/>
              <a:buChar char="•"/>
            </a:pPr>
            <a:r>
              <a:rPr lang="en-US" dirty="0"/>
              <a:t>Gains-loss method estimates</a:t>
            </a:r>
            <a:r>
              <a:rPr lang="en-US" baseline="0" dirty="0"/>
              <a:t> annual E/R of CO2 as the sum of  gains and losses in carbon pools occurring on areas of land subject to human activities</a:t>
            </a:r>
          </a:p>
          <a:p>
            <a:pPr marL="171450" indent="-171450">
              <a:spcBef>
                <a:spcPct val="0"/>
              </a:spcBef>
              <a:buFont typeface="Arial" panose="020B0604020202020204" pitchFamily="34" charset="0"/>
              <a:buChar char="•"/>
            </a:pPr>
            <a:r>
              <a:rPr lang="en-US" baseline="0" dirty="0"/>
              <a:t>Changes in carbon pools are often estimated as  the product of an area of land and an E/R factor that describes the rate of  gain  or loss in each carbon pool per unit of land area.</a:t>
            </a:r>
          </a:p>
          <a:p>
            <a:pPr marL="171450" indent="-171450">
              <a:spcBef>
                <a:spcPct val="0"/>
              </a:spcBef>
              <a:buFont typeface="Arial" panose="020B0604020202020204" pitchFamily="34" charset="0"/>
              <a:buChar char="•"/>
            </a:pPr>
            <a:r>
              <a:rPr lang="en-US" baseline="0" dirty="0"/>
              <a:t>The  gain-loss method does not require an NFI, although information from an NFI can be used to derive E/R factors, as well as provides insight into the causes of gains or losses of carbon pools.</a:t>
            </a:r>
          </a:p>
          <a:p>
            <a:pPr marL="171450" indent="-171450">
              <a:spcBef>
                <a:spcPct val="0"/>
              </a:spcBef>
              <a:buFont typeface="Arial" panose="020B0604020202020204" pitchFamily="34" charset="0"/>
              <a:buChar char="•"/>
            </a:pPr>
            <a:r>
              <a:rPr lang="en-US" baseline="0" dirty="0"/>
              <a:t>To calculate E/R using the gains method , countries need activity data </a:t>
            </a:r>
            <a:r>
              <a:rPr lang="en-US" baseline="0" dirty="0" err="1"/>
              <a:t>i.e</a:t>
            </a:r>
            <a:r>
              <a:rPr lang="en-US" baseline="0" dirty="0"/>
              <a:t>, information about the extent of the activity, most  activity data are areas sufficiently disaggregated  so that they can be used to estimate  emissions when combined with  emission/removal factors,  and other parameters which are usually expressed per unit area.</a:t>
            </a:r>
          </a:p>
          <a:p>
            <a:pPr marL="171450" indent="-171450">
              <a:spcBef>
                <a:spcPct val="0"/>
              </a:spcBef>
              <a:buFont typeface="Arial" panose="020B0604020202020204" pitchFamily="34" charset="0"/>
              <a:buChar char="•"/>
            </a:pPr>
            <a:r>
              <a:rPr lang="en-US" baseline="0" dirty="0"/>
              <a:t>For the conversions from FL to other land use  which are summed to calculate total deforestation, the gains-loss method multiplies areas of land use change which may be estimated from remote sensing/sample plots representative of strata subject to the process involved, by the difference in carbon stocks per unit area between forest and the new land use.</a:t>
            </a:r>
          </a:p>
          <a:p>
            <a:pPr marL="171450" indent="-171450">
              <a:spcBef>
                <a:spcPct val="0"/>
              </a:spcBef>
              <a:buFont typeface="Arial" panose="020B0604020202020204" pitchFamily="34" charset="0"/>
              <a:buChar char="•"/>
            </a:pPr>
            <a:r>
              <a:rPr lang="en-US" baseline="0" dirty="0"/>
              <a:t>For FLRFL , the gains-loss method estimates the annual change in above ground biomass carbon as a the difference between the annual increment in carbon stocks due to growth and the annual decrease in stocks due to losses from processes such as commercial harvest , fuel wood removals and other disturbances such as fire and pest infection.</a:t>
            </a:r>
          </a:p>
          <a:p>
            <a:pPr marL="171450" indent="-171450">
              <a:spcBef>
                <a:spcPct val="0"/>
              </a:spcBef>
              <a:buFont typeface="Arial" panose="020B0604020202020204" pitchFamily="34" charset="0"/>
              <a:buChar char="•"/>
            </a:pPr>
            <a:r>
              <a:rPr lang="en-US" baseline="0" dirty="0"/>
              <a:t>Gains are attributed to growth (increase in biomass) and to transfer of carbon from another  pool- transfer of carbon from live biomass carbon pool to DOM due to harvest or natural disturbances). Gains are denoted with +</a:t>
            </a:r>
            <a:r>
              <a:rPr lang="en-US" baseline="0" dirty="0" err="1"/>
              <a:t>ve</a:t>
            </a:r>
            <a:r>
              <a:rPr lang="en-US" baseline="0" dirty="0"/>
              <a:t> sign</a:t>
            </a:r>
          </a:p>
          <a:p>
            <a:pPr marL="171450" indent="-171450">
              <a:spcBef>
                <a:spcPct val="0"/>
              </a:spcBef>
              <a:buFont typeface="Arial" panose="020B0604020202020204" pitchFamily="34" charset="0"/>
              <a:buChar char="•"/>
            </a:pPr>
            <a:r>
              <a:rPr lang="en-US" baseline="0" dirty="0"/>
              <a:t> Losses can be attributed  to transfers from one carbon pool to another  ( e.g. the carbon in the slash during harvesting operation is </a:t>
            </a:r>
            <a:r>
              <a:rPr lang="en-US" baseline="0" dirty="0" err="1"/>
              <a:t>aloss</a:t>
            </a:r>
            <a:r>
              <a:rPr lang="en-US" baseline="0" dirty="0"/>
              <a:t> from ABGB pool) or emissions due to decay , harvest, burning) Losses are denoted by _</a:t>
            </a:r>
            <a:r>
              <a:rPr lang="en-US" baseline="0" dirty="0" err="1"/>
              <a:t>ve</a:t>
            </a:r>
            <a:r>
              <a:rPr lang="en-US" baseline="0" dirty="0"/>
              <a:t> sign.</a:t>
            </a:r>
          </a:p>
          <a:p>
            <a:pPr marL="171450" indent="-171450">
              <a:spcBef>
                <a:spcPct val="0"/>
              </a:spcBef>
              <a:buFont typeface="Arial" panose="020B0604020202020204" pitchFamily="34" charset="0"/>
              <a:buChar char="•"/>
            </a:pPr>
            <a:r>
              <a:rPr lang="fr-FR" baseline="0" dirty="0"/>
              <a:t>Equation 2.4 , page 2.9, Vol 4, Part 1, 2006 GL,  - </a:t>
            </a:r>
            <a:r>
              <a:rPr lang="fr-FR" baseline="0" dirty="0" err="1"/>
              <a:t>annual</a:t>
            </a:r>
            <a:r>
              <a:rPr lang="fr-FR" baseline="0" dirty="0"/>
              <a:t> </a:t>
            </a:r>
            <a:r>
              <a:rPr lang="fr-FR" baseline="0" dirty="0" err="1"/>
              <a:t>carbon</a:t>
            </a:r>
            <a:r>
              <a:rPr lang="fr-FR" baseline="0" dirty="0"/>
              <a:t> stock change in a </a:t>
            </a:r>
            <a:r>
              <a:rPr lang="fr-FR" baseline="0" dirty="0" err="1"/>
              <a:t>given</a:t>
            </a:r>
            <a:r>
              <a:rPr lang="fr-FR" baseline="0" dirty="0"/>
              <a:t> pool as a </a:t>
            </a:r>
            <a:r>
              <a:rPr lang="fr-FR" baseline="0" dirty="0" err="1"/>
              <a:t>function</a:t>
            </a:r>
            <a:r>
              <a:rPr lang="fr-FR" baseline="0" dirty="0"/>
              <a:t> of gains and </a:t>
            </a:r>
            <a:r>
              <a:rPr lang="fr-FR" baseline="0" dirty="0" err="1"/>
              <a:t>losses</a:t>
            </a:r>
            <a:r>
              <a:rPr lang="fr-FR" baseline="0" dirty="0"/>
              <a:t> (GAIN-LOSS METHOD)</a:t>
            </a:r>
          </a:p>
          <a:p>
            <a:pPr marL="171450" indent="-171450">
              <a:spcBef>
                <a:spcPct val="0"/>
              </a:spcBef>
              <a:buFont typeface="Arial" panose="020B0604020202020204" pitchFamily="34" charset="0"/>
              <a:buChar char="•"/>
            </a:pPr>
            <a:endParaRPr lang="en-US" baseline="0" dirty="0"/>
          </a:p>
          <a:p>
            <a:pPr marL="171450" indent="-171450">
              <a:spcBef>
                <a:spcPct val="0"/>
              </a:spcBef>
              <a:buFont typeface="Arial" panose="020B0604020202020204" pitchFamily="34" charset="0"/>
              <a:buChar char="•"/>
            </a:pPr>
            <a:endParaRPr lang="en-US" baseline="0" dirty="0"/>
          </a:p>
          <a:p>
            <a:pPr marL="171450" indent="-171450">
              <a:spcBef>
                <a:spcPct val="0"/>
              </a:spcBef>
              <a:buFont typeface="Arial" panose="020B0604020202020204" pitchFamily="34" charset="0"/>
              <a:buChar char="•"/>
            </a:pPr>
            <a:endParaRPr lang="en-US" baseline="0" dirty="0"/>
          </a:p>
          <a:p>
            <a:pPr marL="171450" indent="-171450">
              <a:spcBef>
                <a:spcPct val="0"/>
              </a:spcBef>
              <a:buFont typeface="Arial" panose="020B0604020202020204" pitchFamily="34" charset="0"/>
              <a:buChar char="•"/>
            </a:pPr>
            <a:endParaRPr lang="en-US" baseline="0" dirty="0"/>
          </a:p>
          <a:p>
            <a:pPr marL="171450" indent="-171450">
              <a:spcBef>
                <a:spcPct val="0"/>
              </a:spcBef>
              <a:buFont typeface="Arial" panose="020B0604020202020204" pitchFamily="34" charset="0"/>
              <a:buChar char="•"/>
            </a:pPr>
            <a:endParaRPr lang="en-US" baseline="0" dirty="0"/>
          </a:p>
          <a:p>
            <a:pPr marL="171450" indent="-171450">
              <a:spcBef>
                <a:spcPct val="0"/>
              </a:spcBef>
              <a:buFont typeface="Arial" panose="020B0604020202020204" pitchFamily="34" charset="0"/>
              <a:buChar char="•"/>
            </a:pPr>
            <a:endParaRPr lang="en-US" dirty="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C2F6CC-6714-41B3-B9AC-B8E49E816815}" type="slidenum">
              <a:rPr lang="en-GB"/>
              <a:pPr fontAlgn="base">
                <a:spcBef>
                  <a:spcPct val="0"/>
                </a:spcBef>
                <a:spcAft>
                  <a:spcPct val="0"/>
                </a:spcAft>
              </a:pPr>
              <a:t>106</a:t>
            </a:fld>
            <a:endParaRPr lang="en-GB"/>
          </a:p>
        </p:txBody>
      </p:sp>
    </p:spTree>
    <p:extLst>
      <p:ext uri="{BB962C8B-B14F-4D97-AF65-F5344CB8AC3E}">
        <p14:creationId xmlns:p14="http://schemas.microsoft.com/office/powerpoint/2010/main" val="22745260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 typeface="Arial" panose="020B0604020202020204" pitchFamily="34" charset="0"/>
              <a:buChar char="•"/>
            </a:pPr>
            <a:r>
              <a:rPr lang="en-GB" dirty="0"/>
              <a:t>Methods to estimate GHG E/R</a:t>
            </a:r>
            <a:r>
              <a:rPr lang="en-GB" baseline="0" dirty="0"/>
              <a:t> in the AFOLU sector  can be divided  into two broad categories (</a:t>
            </a:r>
            <a:r>
              <a:rPr lang="en-GB" baseline="0" dirty="0" err="1"/>
              <a:t>i</a:t>
            </a:r>
            <a:r>
              <a:rPr lang="en-GB" baseline="0" dirty="0"/>
              <a:t>)  methods that can be applied in a similar way for  any of the types of land use (i.e., generic methods for FL, CL, GL, SL, WL and OL) and (ii) methods that only apply to a single  land use or  that are applied to aggregate data on a national level without specifying any land use type.</a:t>
            </a:r>
          </a:p>
          <a:p>
            <a:pPr marL="171450" indent="-171450">
              <a:buFont typeface="Arial" panose="020B0604020202020204" pitchFamily="34" charset="0"/>
              <a:buChar char="•"/>
            </a:pPr>
            <a:r>
              <a:rPr lang="en-GB" b="1" baseline="0" dirty="0"/>
              <a:t>Changes  in biomass carbon stocks – AGBM/BGBM  </a:t>
            </a:r>
            <a:r>
              <a:rPr lang="en-GB" baseline="0" dirty="0"/>
              <a:t>- Plant biomass constitutes a significant carbon stock in many ecosystems Biomass is present in both AGBM/BGBM parts of annual and perennial plants. , However , biomass associated with annual and perennial herbaceous (i.e.,-non-woody) plants is relatively ephemeral (it decays and regenerates  annually or very few years). Therefore, emissions from decay are balanced by removals due to regrowth making the overall net C stocks in biomass rather stable in the long term. FOR this reason the  methods focus on stock changes in biomass associated with woody plants and trees.- which can accumulate large amounts of carbon over a lifespan.</a:t>
            </a:r>
          </a:p>
          <a:p>
            <a:pPr marL="171450" indent="-171450">
              <a:buFont typeface="Arial" panose="020B0604020202020204" pitchFamily="34" charset="0"/>
              <a:buChar char="•"/>
            </a:pPr>
            <a:r>
              <a:rPr lang="en-GB" b="1" baseline="0" dirty="0"/>
              <a:t>Carbon stock changes in Forest land </a:t>
            </a:r>
            <a:r>
              <a:rPr lang="en-GB" baseline="0" dirty="0"/>
              <a:t>– are likely to be an important sub-category because of substantial fluxes owing to management and harvest, ND, natural mortality and forest regrowth.</a:t>
            </a:r>
          </a:p>
          <a:p>
            <a:pPr marL="171450" indent="-171450">
              <a:buFont typeface="Arial" panose="020B0604020202020204" pitchFamily="34" charset="0"/>
              <a:buChar char="•"/>
            </a:pPr>
            <a:r>
              <a:rPr lang="en-GB" baseline="0" dirty="0"/>
              <a:t>For inventory purposes changes in carbon stock in biomass are estimated for  (</a:t>
            </a:r>
            <a:r>
              <a:rPr lang="en-GB" baseline="0" dirty="0" err="1"/>
              <a:t>i</a:t>
            </a:r>
            <a:r>
              <a:rPr lang="en-GB" baseline="0" dirty="0"/>
              <a:t>)  land remaining in same land use category and  (ii) land converted to a new land use category.  The reporting convention is that all E/R associated with the a land use change are reported in the new land use category.</a:t>
            </a:r>
          </a:p>
          <a:p>
            <a:pPr marL="171450" indent="-171450">
              <a:buFont typeface="Arial" panose="020B0604020202020204" pitchFamily="34" charset="0"/>
              <a:buChar char="•"/>
            </a:pPr>
            <a:r>
              <a:rPr lang="en-GB" baseline="0" dirty="0"/>
              <a:t>In addition, land use  conversions from FL to other land uses often result in substantial loss of biomass</a:t>
            </a:r>
          </a:p>
          <a:p>
            <a:pPr marL="171450" indent="-171450">
              <a:buFont typeface="Arial" panose="020B0604020202020204" pitchFamily="34" charset="0"/>
              <a:buChar char="•"/>
            </a:pPr>
            <a:r>
              <a:rPr lang="en-GB" baseline="0" dirty="0"/>
              <a:t>Chapter of the IPCC 2006 GL  provides mainly descriptions of generic methodologies under category (</a:t>
            </a:r>
            <a:r>
              <a:rPr lang="en-GB" baseline="0" dirty="0" err="1"/>
              <a:t>i</a:t>
            </a:r>
            <a:r>
              <a:rPr lang="en-GB" baseline="0" dirty="0"/>
              <a:t>) above for estimating ecosystem  carbon stock changes as well as for estimating non- CO2  fluxes from fires.</a:t>
            </a:r>
          </a:p>
          <a:p>
            <a:pPr marL="171450" indent="-171450">
              <a:buFont typeface="Arial" panose="020B0604020202020204" pitchFamily="34" charset="0"/>
              <a:buChar char="•"/>
            </a:pPr>
            <a:r>
              <a:rPr lang="en-GB" baseline="0" dirty="0"/>
              <a:t>These methods can be applied to nay of the six land use categories. Generic information include:</a:t>
            </a:r>
          </a:p>
          <a:p>
            <a:pPr marL="171450" indent="-171450">
              <a:buFont typeface="Wingdings" panose="05000000000000000000" pitchFamily="2" charset="2"/>
              <a:buChar char="Ø"/>
            </a:pPr>
            <a:r>
              <a:rPr lang="en-GB" dirty="0"/>
              <a:t>General framework</a:t>
            </a:r>
            <a:r>
              <a:rPr lang="en-GB" baseline="0" dirty="0"/>
              <a:t> for applying methods within specific land use categories</a:t>
            </a:r>
          </a:p>
          <a:p>
            <a:pPr marL="171450" indent="-171450">
              <a:buFont typeface="Wingdings" panose="05000000000000000000" pitchFamily="2" charset="2"/>
              <a:buChar char="Ø"/>
            </a:pPr>
            <a:r>
              <a:rPr lang="en-GB" baseline="0" dirty="0"/>
              <a:t>Choice of methods including equations and default values for tier 1 methods for estimating C-stock changes and non-CO2 emissions</a:t>
            </a:r>
          </a:p>
          <a:p>
            <a:pPr marL="171450" indent="-171450">
              <a:buFont typeface="Wingdings" panose="05000000000000000000" pitchFamily="2" charset="2"/>
              <a:buChar char="Ø"/>
            </a:pPr>
            <a:r>
              <a:rPr lang="en-GB" baseline="0" dirty="0"/>
              <a:t>General guidance on higher tiers</a:t>
            </a:r>
          </a:p>
          <a:p>
            <a:pPr marL="171450" indent="-171450">
              <a:buFont typeface="Wingdings" panose="05000000000000000000" pitchFamily="2" charset="2"/>
              <a:buChar char="Ø"/>
            </a:pPr>
            <a:r>
              <a:rPr lang="en-GB" baseline="0" dirty="0"/>
              <a:t>Use of IPCC EFDB</a:t>
            </a:r>
          </a:p>
          <a:p>
            <a:pPr marL="171450" indent="-171450">
              <a:buFont typeface="Wingdings" panose="05000000000000000000" pitchFamily="2" charset="2"/>
              <a:buChar char="Ø"/>
            </a:pPr>
            <a:r>
              <a:rPr lang="en-GB" baseline="0" dirty="0"/>
              <a:t>Uncertainty estimation</a:t>
            </a:r>
          </a:p>
          <a:p>
            <a:pPr marL="0" indent="0">
              <a:buFont typeface="Wingdings" panose="05000000000000000000" pitchFamily="2" charset="2"/>
              <a:buNone/>
            </a:pPr>
            <a:r>
              <a:rPr lang="en-GB" dirty="0"/>
              <a:t>NOTE:-</a:t>
            </a:r>
            <a:r>
              <a:rPr lang="en-GB" baseline="0" dirty="0"/>
              <a:t> For Stock change method , in some cases primary data on biomass may be in the form of wood volume data for example forest surveys, in which case factors are provided to convert wood volume to carbon mass units ( see equation 2.8 b) page 2.12-13 </a:t>
            </a:r>
            <a:r>
              <a:rPr lang="en-GB" baseline="0" dirty="0" err="1"/>
              <a:t>Vol</a:t>
            </a:r>
            <a:r>
              <a:rPr lang="en-GB" baseline="0" dirty="0"/>
              <a:t> 4 Part 1 of 2006 GL ( more suitable for countries with NFI  , Tier 3) or tier 2</a:t>
            </a:r>
          </a:p>
          <a:p>
            <a:pPr marL="0" indent="0">
              <a:buFont typeface="Wingdings" panose="05000000000000000000" pitchFamily="2" charset="2"/>
              <a:buNone/>
            </a:pPr>
            <a:r>
              <a:rPr lang="en-GB" baseline="0" dirty="0"/>
              <a:t>NOTE:  equation 2.7 page 2.12 </a:t>
            </a:r>
            <a:r>
              <a:rPr lang="en-GB" baseline="0" dirty="0" err="1"/>
              <a:t>Vol</a:t>
            </a:r>
            <a:r>
              <a:rPr lang="en-GB" baseline="0" dirty="0"/>
              <a:t> 4 part 1. Gains-Loss method-  can be used by countries who do not have a NFI designed for  estimating wood biomass stocks. Default data are provided for inventory compilers who do not have access to country specific data and also worksheets are provided ( See Annex 1 of </a:t>
            </a:r>
            <a:r>
              <a:rPr lang="en-GB" baseline="0" dirty="0" err="1"/>
              <a:t>Vol</a:t>
            </a:r>
            <a:r>
              <a:rPr lang="en-GB" baseline="0" dirty="0"/>
              <a:t> 4 part 2 of 2006 GL) </a:t>
            </a: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107</a:t>
            </a:fld>
            <a:endParaRPr lang="en-GB"/>
          </a:p>
        </p:txBody>
      </p:sp>
    </p:spTree>
    <p:extLst>
      <p:ext uri="{BB962C8B-B14F-4D97-AF65-F5344CB8AC3E}">
        <p14:creationId xmlns:p14="http://schemas.microsoft.com/office/powerpoint/2010/main" val="11145180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fontScale="92500" lnSpcReduction="20000"/>
              </a:bodyPr>
              <a:lstStyle/>
              <a:p>
                <a:r>
                  <a:rPr lang="en-US" b="1" baseline="0" dirty="0"/>
                  <a:t>Equation 2.7</a:t>
                </a:r>
              </a:p>
              <a:p>
                <a:pPr marL="285750" indent="-285750">
                  <a:buFont typeface="Arial" panose="020B0604020202020204" pitchFamily="34" charset="0"/>
                  <a:buChar char="•"/>
                </a:pPr>
                <a14:m>
                  <m:oMath xmlns:m="http://schemas.openxmlformats.org/officeDocument/2006/math">
                    <m:r>
                      <a:rPr lang="en-US" i="1" smtClean="0">
                        <a:solidFill>
                          <a:srgbClr val="3F3F3F"/>
                        </a:solidFill>
                        <a:latin typeface="Cambria Math" panose="02040503050406030204" pitchFamily="18" charset="0"/>
                        <a:ea typeface="Cambria Math" panose="02040503050406030204" pitchFamily="18" charset="0"/>
                      </a:rPr>
                      <m:t>∆</m:t>
                    </m:r>
                    <m:r>
                      <a:rPr lang="en-US" b="0" i="1" smtClean="0">
                        <a:solidFill>
                          <a:srgbClr val="3F3F3F"/>
                        </a:solidFill>
                        <a:latin typeface="Cambria Math" panose="02040503050406030204" pitchFamily="18" charset="0"/>
                        <a:ea typeface="Cambria Math" panose="02040503050406030204" pitchFamily="18" charset="0"/>
                      </a:rPr>
                      <m:t>𝐶</m:t>
                    </m:r>
                    <m:r>
                      <a:rPr lang="en-US" b="0" i="1" baseline="-25000" smtClean="0">
                        <a:solidFill>
                          <a:srgbClr val="3F3F3F"/>
                        </a:solidFill>
                        <a:latin typeface="Cambria Math" panose="02040503050406030204" pitchFamily="18" charset="0"/>
                        <a:ea typeface="Cambria Math" panose="02040503050406030204" pitchFamily="18" charset="0"/>
                      </a:rPr>
                      <m:t>𝐵</m:t>
                    </m:r>
                    <m:r>
                      <m:rPr>
                        <m:nor/>
                      </m:rPr>
                      <a:rPr lang="en-US" b="0" i="0" baseline="-25000" smtClean="0">
                        <a:solidFill>
                          <a:srgbClr val="3F3F3F"/>
                        </a:solidFill>
                        <a:latin typeface="Cambria Math" panose="02040503050406030204" pitchFamily="18" charset="0"/>
                        <a:ea typeface="Cambria Math" panose="02040503050406030204" pitchFamily="18" charset="0"/>
                      </a:rPr>
                      <m:t> </m:t>
                    </m:r>
                    <m:r>
                      <m:rPr>
                        <m:nor/>
                      </m:rPr>
                      <a:rPr lang="en-US"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annual</m:t>
                    </m:r>
                    <m:r>
                      <m:rPr>
                        <m:nor/>
                      </m:rPr>
                      <a:rPr lang="en-GB"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change</m:t>
                    </m:r>
                    <m:r>
                      <m:rPr>
                        <m:nor/>
                      </m:rPr>
                      <a:rPr lang="en-GB"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in</m:t>
                    </m:r>
                    <m:r>
                      <m:rPr>
                        <m:nor/>
                      </m:rPr>
                      <a:rPr lang="en-GB"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C</m:t>
                    </m:r>
                    <m:r>
                      <m:rPr>
                        <m:nor/>
                      </m:rPr>
                      <a:rPr lang="en-GB"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stocks</m:t>
                    </m:r>
                    <m:r>
                      <m:rPr>
                        <m:nor/>
                      </m:rPr>
                      <a:rPr lang="en-GB" dirty="0">
                        <a:solidFill>
                          <a:srgbClr val="3F3F3F"/>
                        </a:solidFill>
                        <a:latin typeface="Merriweather Sans" panose="02000503060000020004" pitchFamily="50" charset="0"/>
                      </a:rPr>
                      <m:t> </m:t>
                    </m:r>
                    <m:r>
                      <m:rPr>
                        <m:nor/>
                      </m:rPr>
                      <a:rPr lang="en-GB" b="0" dirty="0">
                        <a:solidFill>
                          <a:srgbClr val="3F3F3F"/>
                        </a:solidFill>
                        <a:latin typeface="Merriweather Sans" panose="02000503060000020004" pitchFamily="50" charset="0"/>
                      </a:rPr>
                      <m:t>in</m:t>
                    </m:r>
                    <m:r>
                      <m:rPr>
                        <m:nor/>
                      </m:rPr>
                      <a:rPr lang="en-GB" b="0" dirty="0">
                        <a:solidFill>
                          <a:srgbClr val="3F3F3F"/>
                        </a:solidFill>
                        <a:latin typeface="Merriweather Sans" panose="02000503060000020004" pitchFamily="50" charset="0"/>
                      </a:rPr>
                      <m:t> </m:t>
                    </m:r>
                    <m:r>
                      <m:rPr>
                        <m:nor/>
                      </m:rPr>
                      <a:rPr lang="en-GB" b="0" dirty="0">
                        <a:solidFill>
                          <a:srgbClr val="3F3F3F"/>
                        </a:solidFill>
                        <a:latin typeface="Merriweather Sans" panose="02000503060000020004" pitchFamily="50" charset="0"/>
                      </a:rPr>
                      <m:t>biomass</m:t>
                    </m:r>
                    <m:r>
                      <m:rPr>
                        <m:nor/>
                      </m:rPr>
                      <a:rPr lang="en-GB" b="0" dirty="0">
                        <a:solidFill>
                          <a:srgbClr val="3F3F3F"/>
                        </a:solidFill>
                        <a:latin typeface="Merriweather Sans" panose="02000503060000020004" pitchFamily="50" charset="0"/>
                      </a:rPr>
                      <m:t> </m:t>
                    </m:r>
                    <m:r>
                      <m:rPr>
                        <m:nor/>
                      </m:rPr>
                      <a:rPr lang="en-GB" b="0" dirty="0">
                        <a:solidFill>
                          <a:srgbClr val="3F3F3F"/>
                        </a:solidFill>
                        <a:latin typeface="Merriweather Sans" panose="02000503060000020004" pitchFamily="50" charset="0"/>
                      </a:rPr>
                      <m:t>for</m:t>
                    </m:r>
                    <m:r>
                      <m:rPr>
                        <m:nor/>
                      </m:rPr>
                      <a:rPr lang="en-GB" b="0" dirty="0">
                        <a:solidFill>
                          <a:srgbClr val="3F3F3F"/>
                        </a:solidFill>
                        <a:latin typeface="Merriweather Sans" panose="02000503060000020004" pitchFamily="50" charset="0"/>
                      </a:rPr>
                      <m:t> </m:t>
                    </m:r>
                    <m:r>
                      <m:rPr>
                        <m:nor/>
                      </m:rPr>
                      <a:rPr lang="en-GB" b="0" dirty="0">
                        <a:solidFill>
                          <a:srgbClr val="3F3F3F"/>
                        </a:solidFill>
                        <a:latin typeface="Merriweather Sans" panose="02000503060000020004" pitchFamily="50" charset="0"/>
                      </a:rPr>
                      <m:t>each</m:t>
                    </m:r>
                    <m:r>
                      <m:rPr>
                        <m:nor/>
                      </m:rPr>
                      <a:rPr lang="en-GB" b="0" dirty="0">
                        <a:solidFill>
                          <a:srgbClr val="3F3F3F"/>
                        </a:solidFill>
                        <a:latin typeface="Merriweather Sans" panose="02000503060000020004" pitchFamily="50" charset="0"/>
                      </a:rPr>
                      <m:t> </m:t>
                    </m:r>
                    <m:r>
                      <m:rPr>
                        <m:nor/>
                      </m:rPr>
                      <a:rPr lang="en-US" b="0" i="0" dirty="0" smtClean="0">
                        <a:solidFill>
                          <a:srgbClr val="3F3F3F"/>
                        </a:solidFill>
                        <a:latin typeface="Merriweather Sans" panose="02000503060000020004" pitchFamily="50" charset="0"/>
                      </a:rPr>
                      <m:t>unit</m:t>
                    </m:r>
                    <m:r>
                      <m:rPr>
                        <m:nor/>
                      </m:rPr>
                      <a:rPr lang="en-US" b="0" i="0" dirty="0" smtClean="0">
                        <a:solidFill>
                          <a:srgbClr val="3F3F3F"/>
                        </a:solidFill>
                        <a:latin typeface="Merriweather Sans" panose="02000503060000020004" pitchFamily="50" charset="0"/>
                      </a:rPr>
                      <m:t> </m:t>
                    </m:r>
                    <m:r>
                      <m:rPr>
                        <m:nor/>
                      </m:rPr>
                      <a:rPr lang="en-US" b="0" i="0" dirty="0" smtClean="0">
                        <a:solidFill>
                          <a:srgbClr val="3F3F3F"/>
                        </a:solidFill>
                        <a:latin typeface="Merriweather Sans" panose="02000503060000020004" pitchFamily="50" charset="0"/>
                      </a:rPr>
                      <m:t>of</m:t>
                    </m:r>
                    <m:r>
                      <m:rPr>
                        <m:nor/>
                      </m:rPr>
                      <a:rPr lang="en-US" b="0" i="0" dirty="0" smtClean="0">
                        <a:solidFill>
                          <a:srgbClr val="3F3F3F"/>
                        </a:solidFill>
                        <a:latin typeface="Merriweather Sans" panose="02000503060000020004" pitchFamily="50" charset="0"/>
                      </a:rPr>
                      <m:t> </m:t>
                    </m:r>
                    <m:r>
                      <m:rPr>
                        <m:nor/>
                      </m:rPr>
                      <a:rPr lang="en-GB" b="0" dirty="0">
                        <a:solidFill>
                          <a:srgbClr val="3F3F3F"/>
                        </a:solidFill>
                        <a:latin typeface="Merriweather Sans" panose="02000503060000020004" pitchFamily="50" charset="0"/>
                      </a:rPr>
                      <m:t>land</m:t>
                    </m:r>
                    <m:r>
                      <m:rPr>
                        <m:nor/>
                      </m:rPr>
                      <a:rPr lang="en-GB" b="0" dirty="0">
                        <a:solidFill>
                          <a:srgbClr val="3F3F3F"/>
                        </a:solidFill>
                        <a:latin typeface="Merriweather Sans" panose="02000503060000020004" pitchFamily="50" charset="0"/>
                      </a:rPr>
                      <m:t>, </m:t>
                    </m:r>
                    <m:r>
                      <m:rPr>
                        <m:nor/>
                      </m:rPr>
                      <a:rPr lang="en-GB" b="0" dirty="0">
                        <a:solidFill>
                          <a:srgbClr val="3F3F3F"/>
                        </a:solidFill>
                        <a:latin typeface="Merriweather Sans" panose="02000503060000020004" pitchFamily="50" charset="0"/>
                      </a:rPr>
                      <m:t>tonnes</m:t>
                    </m:r>
                    <m:r>
                      <m:rPr>
                        <m:nor/>
                      </m:rPr>
                      <a:rPr lang="en-GB" b="0" dirty="0">
                        <a:solidFill>
                          <a:srgbClr val="3F3F3F"/>
                        </a:solidFill>
                        <a:latin typeface="Merriweather Sans" panose="02000503060000020004" pitchFamily="50" charset="0"/>
                      </a:rPr>
                      <m:t> </m:t>
                    </m:r>
                    <m:r>
                      <m:rPr>
                        <m:nor/>
                      </m:rPr>
                      <a:rPr lang="en-GB" b="0" dirty="0">
                        <a:solidFill>
                          <a:srgbClr val="3F3F3F"/>
                        </a:solidFill>
                        <a:latin typeface="Merriweather Sans" panose="02000503060000020004" pitchFamily="50" charset="0"/>
                      </a:rPr>
                      <m:t>C</m:t>
                    </m:r>
                    <m:r>
                      <m:rPr>
                        <m:nor/>
                      </m:rPr>
                      <a:rPr lang="en-GB" b="0" dirty="0">
                        <a:solidFill>
                          <a:srgbClr val="3F3F3F"/>
                        </a:solidFill>
                        <a:latin typeface="Merriweather Sans" panose="02000503060000020004" pitchFamily="50" charset="0"/>
                      </a:rPr>
                      <m:t> </m:t>
                    </m:r>
                    <m:r>
                      <m:rPr>
                        <m:nor/>
                      </m:rPr>
                      <a:rPr lang="en-GB" b="0" dirty="0">
                        <a:solidFill>
                          <a:srgbClr val="3F3F3F"/>
                        </a:solidFill>
                        <a:latin typeface="Merriweather Sans" panose="02000503060000020004" pitchFamily="50" charset="0"/>
                      </a:rPr>
                      <m:t>yr</m:t>
                    </m:r>
                    <m:r>
                      <m:rPr>
                        <m:nor/>
                      </m:rPr>
                      <a:rPr lang="en-GB" b="0" baseline="30000" dirty="0">
                        <a:solidFill>
                          <a:srgbClr val="3F3F3F"/>
                        </a:solidFill>
                        <a:latin typeface="Merriweather Sans" panose="02000503060000020004" pitchFamily="50" charset="0"/>
                      </a:rPr>
                      <m:t>−1</m:t>
                    </m:r>
                    <m:r>
                      <m:rPr>
                        <m:nor/>
                      </m:rPr>
                      <a:rPr lang="en-GB" b="0" dirty="0">
                        <a:solidFill>
                          <a:srgbClr val="3F3F3F"/>
                        </a:solidFill>
                        <a:latin typeface="Merriweather Sans" panose="02000503060000020004" pitchFamily="50" charset="0"/>
                      </a:rPr>
                      <m:t> </m:t>
                    </m:r>
                  </m:oMath>
                </a14:m>
                <a:endParaRPr lang="en-GB" b="0" dirty="0">
                  <a:solidFill>
                    <a:srgbClr val="3F3F3F"/>
                  </a:solidFill>
                  <a:latin typeface="Merriweather Sans" panose="02000503060000020004" pitchFamily="50" charset="0"/>
                </a:endParaRPr>
              </a:p>
              <a:p>
                <a:pPr marL="285750" indent="-285750">
                  <a:buFont typeface="Arial" panose="020B0604020202020204" pitchFamily="34" charset="0"/>
                  <a:buChar char="•"/>
                </a:pPr>
                <a14:m>
                  <m:oMath xmlns:m="http://schemas.openxmlformats.org/officeDocument/2006/math">
                    <m:r>
                      <a:rPr lang="en-US" b="0" i="1">
                        <a:solidFill>
                          <a:srgbClr val="3F3F3F"/>
                        </a:solidFill>
                        <a:latin typeface="Cambria Math" panose="02040503050406030204" pitchFamily="18" charset="0"/>
                        <a:ea typeface="Cambria Math" panose="02040503050406030204" pitchFamily="18" charset="0"/>
                      </a:rPr>
                      <m:t>∆</m:t>
                    </m:r>
                    <m:r>
                      <a:rPr lang="en-US" b="0" i="1">
                        <a:solidFill>
                          <a:srgbClr val="3F3F3F"/>
                        </a:solidFill>
                        <a:latin typeface="Cambria Math" panose="02040503050406030204" pitchFamily="18" charset="0"/>
                        <a:ea typeface="Cambria Math" panose="02040503050406030204" pitchFamily="18" charset="0"/>
                      </a:rPr>
                      <m:t>𝐶𝐺</m:t>
                    </m:r>
                    <m:r>
                      <a:rPr lang="en-US" b="0" i="1" smtClean="0">
                        <a:solidFill>
                          <a:srgbClr val="3F3F3F"/>
                        </a:solidFill>
                        <a:latin typeface="Cambria Math" panose="02040503050406030204" pitchFamily="18" charset="0"/>
                        <a:ea typeface="Cambria Math" panose="02040503050406030204" pitchFamily="18" charset="0"/>
                      </a:rPr>
                      <m:t>=</m:t>
                    </m:r>
                  </m:oMath>
                </a14:m>
                <a:r>
                  <a:rPr lang="en-US" b="0" dirty="0">
                    <a:solidFill>
                      <a:srgbClr val="3F3F3F"/>
                    </a:solidFill>
                    <a:latin typeface="Merriweather Sans"/>
                  </a:rPr>
                  <a:t> </a:t>
                </a:r>
                <a:r>
                  <a:rPr lang="en-GB" b="0" dirty="0">
                    <a:solidFill>
                      <a:srgbClr val="3F3F3F"/>
                    </a:solidFill>
                    <a:latin typeface="Merriweather Sans" panose="02000503060000020004" pitchFamily="50" charset="0"/>
                  </a:rPr>
                  <a:t>annual increase in C stocks due to biomass growth stratified ecological zone (</a:t>
                </a:r>
                <a:r>
                  <a:rPr lang="en-GB" b="0" dirty="0" err="1">
                    <a:solidFill>
                      <a:srgbClr val="3F3F3F"/>
                    </a:solidFill>
                    <a:latin typeface="Merriweather Sans" panose="02000503060000020004" pitchFamily="50" charset="0"/>
                  </a:rPr>
                  <a:t>i</a:t>
                </a:r>
                <a:r>
                  <a:rPr lang="en-GB" b="0" dirty="0">
                    <a:solidFill>
                      <a:srgbClr val="3F3F3F"/>
                    </a:solidFill>
                    <a:latin typeface="Merriweather Sans" panose="02000503060000020004" pitchFamily="50" charset="0"/>
                  </a:rPr>
                  <a:t>) and climatic zone (j), tonnes C yr</a:t>
                </a:r>
                <a:r>
                  <a:rPr lang="en-GB" b="0" baseline="30000" dirty="0">
                    <a:solidFill>
                      <a:srgbClr val="3F3F3F"/>
                    </a:solidFill>
                    <a:latin typeface="Merriweather Sans" panose="02000503060000020004" pitchFamily="50" charset="0"/>
                  </a:rPr>
                  <a:t>-1</a:t>
                </a:r>
                <a:r>
                  <a:rPr lang="en-GB" b="0" dirty="0">
                    <a:solidFill>
                      <a:srgbClr val="3F3F3F"/>
                    </a:solidFill>
                    <a:latin typeface="Merriweather Sans" panose="02000503060000020004" pitchFamily="50" charset="0"/>
                  </a:rPr>
                  <a:t> </a:t>
                </a:r>
              </a:p>
              <a:p>
                <a:pPr marL="285750" indent="-285750">
                  <a:buFont typeface="Arial" panose="020B0604020202020204" pitchFamily="34" charset="0"/>
                  <a:buChar char="•"/>
                </a:pPr>
                <a14:m>
                  <m:oMath xmlns:m="http://schemas.openxmlformats.org/officeDocument/2006/math">
                    <m:r>
                      <a:rPr lang="en-US" b="0" i="1">
                        <a:solidFill>
                          <a:srgbClr val="3F3F3F"/>
                        </a:solidFill>
                        <a:latin typeface="Cambria Math" panose="02040503050406030204" pitchFamily="18" charset="0"/>
                        <a:ea typeface="Cambria Math" panose="02040503050406030204" pitchFamily="18" charset="0"/>
                      </a:rPr>
                      <m:t>∆</m:t>
                    </m:r>
                    <m:r>
                      <a:rPr lang="en-US" b="0" i="1">
                        <a:solidFill>
                          <a:srgbClr val="3F3F3F"/>
                        </a:solidFill>
                        <a:latin typeface="Cambria Math" panose="02040503050406030204" pitchFamily="18" charset="0"/>
                        <a:ea typeface="Cambria Math" panose="02040503050406030204" pitchFamily="18" charset="0"/>
                      </a:rPr>
                      <m:t>𝐶𝐿</m:t>
                    </m:r>
                  </m:oMath>
                </a14:m>
                <a:r>
                  <a:rPr lang="en-US" b="0" dirty="0">
                    <a:solidFill>
                      <a:srgbClr val="3F3F3F"/>
                    </a:solidFill>
                    <a:latin typeface="Merriweather Sans"/>
                  </a:rPr>
                  <a:t> = </a:t>
                </a:r>
                <a:r>
                  <a:rPr lang="en-GB" b="0" dirty="0">
                    <a:solidFill>
                      <a:srgbClr val="3F3F3F"/>
                    </a:solidFill>
                    <a:latin typeface="Merriweather Sans" panose="02000503060000020004" pitchFamily="50" charset="0"/>
                  </a:rPr>
                  <a:t>annual decrease in C stocks due to biomass loss, tonnes C yr</a:t>
                </a:r>
                <a:r>
                  <a:rPr lang="en-GB" b="0" baseline="30000" dirty="0">
                    <a:solidFill>
                      <a:srgbClr val="3F3F3F"/>
                    </a:solidFill>
                    <a:latin typeface="Merriweather Sans" panose="02000503060000020004" pitchFamily="50" charset="0"/>
                  </a:rPr>
                  <a:t>-1</a:t>
                </a:r>
                <a:r>
                  <a:rPr lang="en-GB" b="0" dirty="0">
                    <a:solidFill>
                      <a:srgbClr val="3F3F3F"/>
                    </a:solidFill>
                    <a:latin typeface="Merriweather Sans" panose="02000503060000020004" pitchFamily="50" charset="0"/>
                  </a:rPr>
                  <a:t> </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baseline="0" dirty="0"/>
                  <a:t>2006 IPCC Guidelines Chapter 2 – pg. 2.12</a:t>
                </a:r>
              </a:p>
              <a:p>
                <a:endParaRPr lang="en-US" dirty="0"/>
              </a:p>
              <a:p>
                <a:pPr>
                  <a:lnSpc>
                    <a:spcPct val="110000"/>
                  </a:lnSpc>
                </a:pPr>
                <a:r>
                  <a:rPr lang="en-GB" altLang="en-US" b="1" dirty="0">
                    <a:solidFill>
                      <a:srgbClr val="3F3F3F"/>
                    </a:solidFill>
                    <a:latin typeface="Merriweather Sans" panose="02000503060000020004" pitchFamily="50" charset="0"/>
                  </a:rPr>
                  <a:t>Equation 2.9</a:t>
                </a:r>
              </a:p>
              <a:p>
                <a:pPr marL="285750" indent="-285750">
                  <a:lnSpc>
                    <a:spcPct val="110000"/>
                  </a:lnSpc>
                  <a:buFont typeface="Arial" panose="020B0604020202020204" pitchFamily="34" charset="0"/>
                  <a:buChar char="•"/>
                </a:pPr>
                <a:endParaRPr lang="en-GB" altLang="en-US" b="0"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14:m>
                  <m:oMath xmlns:m="http://schemas.openxmlformats.org/officeDocument/2006/math">
                    <m:r>
                      <a:rPr lang="en-GB" b="0" i="0" smtClean="0">
                        <a:solidFill>
                          <a:srgbClr val="3F3F3F"/>
                        </a:solidFill>
                        <a:latin typeface="Cambria Math"/>
                        <a:ea typeface="Cambria Math"/>
                      </a:rPr>
                      <m:t>∆</m:t>
                    </m:r>
                    <m:sSub>
                      <m:sSubPr>
                        <m:ctrlPr>
                          <a:rPr lang="en-GB" b="0" i="1">
                            <a:solidFill>
                              <a:srgbClr val="3F3F3F"/>
                            </a:solidFill>
                            <a:latin typeface="Cambria Math" panose="02040503050406030204" pitchFamily="18" charset="0"/>
                            <a:ea typeface="Cambria Math"/>
                          </a:rPr>
                        </m:ctrlPr>
                      </m:sSubPr>
                      <m:e>
                        <m:r>
                          <m:rPr>
                            <m:sty m:val="p"/>
                          </m:rPr>
                          <a:rPr lang="en-US" b="0" i="0">
                            <a:solidFill>
                              <a:srgbClr val="3F3F3F"/>
                            </a:solidFill>
                            <a:latin typeface="Cambria Math"/>
                            <a:ea typeface="Cambria Math"/>
                          </a:rPr>
                          <m:t>C</m:t>
                        </m:r>
                      </m:e>
                      <m:sub>
                        <m:r>
                          <m:rPr>
                            <m:sty m:val="p"/>
                          </m:rPr>
                          <a:rPr lang="en-US" b="0" i="0">
                            <a:solidFill>
                              <a:srgbClr val="3F3F3F"/>
                            </a:solidFill>
                            <a:latin typeface="Cambria Math"/>
                            <a:ea typeface="Cambria Math"/>
                          </a:rPr>
                          <m:t>G</m:t>
                        </m:r>
                      </m:sub>
                    </m:sSub>
                  </m:oMath>
                </a14:m>
                <a:r>
                  <a:rPr lang="en-GB" b="0" dirty="0">
                    <a:solidFill>
                      <a:srgbClr val="3F3F3F"/>
                    </a:solidFill>
                    <a:latin typeface="Merriweather Sans" panose="02000503060000020004" pitchFamily="50" charset="0"/>
                  </a:rPr>
                  <a:t>: annual increase in </a:t>
                </a:r>
                <a:r>
                  <a:rPr lang="en-GB" b="0" strike="sngStrike" dirty="0">
                    <a:solidFill>
                      <a:srgbClr val="3F3F3F"/>
                    </a:solidFill>
                    <a:latin typeface="Merriweather Sans" panose="02000503060000020004" pitchFamily="50" charset="0"/>
                  </a:rPr>
                  <a:t>biomass </a:t>
                </a:r>
                <a:r>
                  <a:rPr lang="en-GB" b="0" dirty="0">
                    <a:solidFill>
                      <a:srgbClr val="3F3F3F"/>
                    </a:solidFill>
                    <a:latin typeface="Merriweather Sans" panose="02000503060000020004" pitchFamily="50" charset="0"/>
                  </a:rPr>
                  <a:t>C stocks due to biomass growth stratified by ecological zone (</a:t>
                </a:r>
                <a:r>
                  <a:rPr lang="en-GB" b="0" dirty="0" err="1">
                    <a:solidFill>
                      <a:srgbClr val="3F3F3F"/>
                    </a:solidFill>
                    <a:latin typeface="Merriweather Sans" panose="02000503060000020004" pitchFamily="50" charset="0"/>
                  </a:rPr>
                  <a:t>i</a:t>
                </a:r>
                <a:r>
                  <a:rPr lang="en-GB" b="0" dirty="0">
                    <a:solidFill>
                      <a:srgbClr val="3F3F3F"/>
                    </a:solidFill>
                    <a:latin typeface="Merriweather Sans" panose="02000503060000020004" pitchFamily="50" charset="0"/>
                  </a:rPr>
                  <a:t>) and climatic zone (j), tonnes C yr</a:t>
                </a:r>
                <a:r>
                  <a:rPr lang="en-GB" b="0" baseline="30000" dirty="0">
                    <a:solidFill>
                      <a:srgbClr val="3F3F3F"/>
                    </a:solidFill>
                    <a:latin typeface="Merriweather Sans" panose="02000503060000020004" pitchFamily="50" charset="0"/>
                  </a:rPr>
                  <a:t>-1</a:t>
                </a:r>
                <a:r>
                  <a:rPr lang="en-GB" b="0" dirty="0">
                    <a:solidFill>
                      <a:srgbClr val="3F3F3F"/>
                    </a:solidFill>
                    <a:latin typeface="Merriweather Sans" panose="02000503060000020004" pitchFamily="50" charset="0"/>
                  </a:rPr>
                  <a:t> </a:t>
                </a:r>
                <a:endParaRPr lang="en-GB" b="0" strike="sngStrike"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14:m>
                  <m:oMath xmlns:m="http://schemas.openxmlformats.org/officeDocument/2006/math">
                    <m:sSub>
                      <m:sSubPr>
                        <m:ctrlPr>
                          <a:rPr lang="en-US" b="0" i="1">
                            <a:solidFill>
                              <a:srgbClr val="3F3F3F"/>
                            </a:solidFill>
                            <a:latin typeface="Cambria Math" panose="02040503050406030204" pitchFamily="18" charset="0"/>
                            <a:ea typeface="Cambria Math"/>
                          </a:rPr>
                        </m:ctrlPr>
                      </m:sSubPr>
                      <m:e>
                        <m:r>
                          <m:rPr>
                            <m:sty m:val="p"/>
                          </m:rPr>
                          <a:rPr lang="en-US" b="0" i="0">
                            <a:solidFill>
                              <a:srgbClr val="3F3F3F"/>
                            </a:solidFill>
                            <a:latin typeface="Cambria Math"/>
                            <a:ea typeface="Cambria Math"/>
                          </a:rPr>
                          <m:t>A</m:t>
                        </m:r>
                      </m:e>
                      <m:sub>
                        <m:r>
                          <m:rPr>
                            <m:sty m:val="p"/>
                          </m:rPr>
                          <a:rPr lang="en-US" b="0" i="0">
                            <a:solidFill>
                              <a:srgbClr val="3F3F3F"/>
                            </a:solidFill>
                            <a:latin typeface="Cambria Math"/>
                            <a:ea typeface="Cambria Math"/>
                          </a:rPr>
                          <m:t>i</m:t>
                        </m:r>
                        <m:r>
                          <a:rPr lang="en-US" b="0" i="0">
                            <a:solidFill>
                              <a:srgbClr val="3F3F3F"/>
                            </a:solidFill>
                            <a:latin typeface="Cambria Math"/>
                            <a:ea typeface="Cambria Math"/>
                          </a:rPr>
                          <m:t>,</m:t>
                        </m:r>
                        <m:r>
                          <m:rPr>
                            <m:sty m:val="p"/>
                          </m:rPr>
                          <a:rPr lang="en-US" b="0" i="0">
                            <a:solidFill>
                              <a:srgbClr val="3F3F3F"/>
                            </a:solidFill>
                            <a:latin typeface="Cambria Math"/>
                            <a:ea typeface="Cambria Math"/>
                          </a:rPr>
                          <m:t>j</m:t>
                        </m:r>
                      </m:sub>
                    </m:sSub>
                  </m:oMath>
                </a14:m>
                <a:r>
                  <a:rPr lang="en-US" b="0" dirty="0">
                    <a:solidFill>
                      <a:srgbClr val="3F3F3F"/>
                    </a:solidFill>
                    <a:latin typeface="Merriweather Sans" panose="02000503060000020004" pitchFamily="50" charset="0"/>
                  </a:rPr>
                  <a:t>: Area of land, ha</a:t>
                </a:r>
                <a:endParaRPr lang="en-GB" b="0"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14:m>
                  <m:oMath xmlns:m="http://schemas.openxmlformats.org/officeDocument/2006/math">
                    <m:sSub>
                      <m:sSubPr>
                        <m:ctrlPr>
                          <a:rPr lang="en-GB" b="0" i="1">
                            <a:solidFill>
                              <a:srgbClr val="3F3F3F"/>
                            </a:solidFill>
                            <a:latin typeface="Cambria Math" panose="02040503050406030204" pitchFamily="18" charset="0"/>
                          </a:rPr>
                        </m:ctrlPr>
                      </m:sSubPr>
                      <m:e>
                        <m:r>
                          <m:rPr>
                            <m:sty m:val="p"/>
                          </m:rPr>
                          <a:rPr lang="en-US" b="0" i="0">
                            <a:solidFill>
                              <a:srgbClr val="3F3F3F"/>
                            </a:solidFill>
                            <a:latin typeface="Cambria Math"/>
                          </a:rPr>
                          <m:t>G</m:t>
                        </m:r>
                      </m:e>
                      <m:sub>
                        <m:r>
                          <m:rPr>
                            <m:sty m:val="p"/>
                          </m:rPr>
                          <a:rPr lang="en-US" b="0" i="0">
                            <a:solidFill>
                              <a:srgbClr val="3F3F3F"/>
                            </a:solidFill>
                            <a:latin typeface="Cambria Math"/>
                          </a:rPr>
                          <m:t>TOTAL</m:t>
                        </m:r>
                      </m:sub>
                    </m:sSub>
                  </m:oMath>
                </a14:m>
                <a:r>
                  <a:rPr lang="en-GB" b="0" dirty="0">
                    <a:solidFill>
                      <a:srgbClr val="3F3F3F"/>
                    </a:solidFill>
                    <a:latin typeface="Merriweather Sans" panose="02000503060000020004" pitchFamily="50" charset="0"/>
                  </a:rPr>
                  <a:t>: average annual biomass growth above and below-ground, ton</a:t>
                </a:r>
                <a:r>
                  <a:rPr lang="en-GB" dirty="0">
                    <a:solidFill>
                      <a:srgbClr val="3F3F3F"/>
                    </a:solidFill>
                    <a:latin typeface="Merriweather Sans" panose="02000503060000020004" pitchFamily="50" charset="0"/>
                  </a:rPr>
                  <a:t>nes d. m. ha</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p>
              <a:p>
                <a:pPr marL="285750" indent="-285750">
                  <a:lnSpc>
                    <a:spcPct val="110000"/>
                  </a:lnSpc>
                  <a:buFont typeface="Arial" panose="020B0604020202020204" pitchFamily="34" charset="0"/>
                  <a:buChar char="•"/>
                </a:pPr>
                <a:r>
                  <a:rPr lang="en-US" dirty="0">
                    <a:solidFill>
                      <a:srgbClr val="3F3F3F"/>
                    </a:solidFill>
                    <a:latin typeface="Merriweather Sans" panose="02000503060000020004" pitchFamily="50" charset="0"/>
                    <a:ea typeface="Cambria Math" panose="02040503050406030204" pitchFamily="18" charset="0"/>
                  </a:rPr>
                  <a:t>CF </a:t>
                </a:r>
                <a:r>
                  <a:rPr lang="en-US" dirty="0">
                    <a:solidFill>
                      <a:srgbClr val="3F3F3F"/>
                    </a:solidFill>
                    <a:latin typeface="Merriweather Sans" panose="02000503060000020004" pitchFamily="50" charset="0"/>
                  </a:rPr>
                  <a:t>: </a:t>
                </a:r>
                <a:r>
                  <a:rPr lang="en-GB" dirty="0">
                    <a:solidFill>
                      <a:srgbClr val="3F3F3F"/>
                    </a:solidFill>
                    <a:latin typeface="Merriweather Sans" panose="02000503060000020004" pitchFamily="50" charset="0"/>
                  </a:rPr>
                  <a:t>carbon fraction of dry matter, tonnes C (tonnes </a:t>
                </a:r>
                <a:r>
                  <a:rPr lang="en-GB" dirty="0" err="1">
                    <a:solidFill>
                      <a:srgbClr val="3F3F3F"/>
                    </a:solidFill>
                    <a:latin typeface="Merriweather Sans" panose="02000503060000020004" pitchFamily="50" charset="0"/>
                  </a:rPr>
                  <a:t>d.m</a:t>
                </a:r>
                <a:r>
                  <a:rPr lang="en-GB" dirty="0">
                    <a:solidFill>
                      <a:srgbClr val="3F3F3F"/>
                    </a:solidFill>
                    <a:latin typeface="Merriweather Sans" panose="02000503060000020004" pitchFamily="50" charset="0"/>
                  </a:rPr>
                  <a:t>.)</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p>
              <a:p>
                <a:endParaRPr lang="en-US" dirty="0"/>
              </a:p>
              <a:p>
                <a:pPr>
                  <a:lnSpc>
                    <a:spcPct val="110000"/>
                  </a:lnSpc>
                </a:pPr>
                <a:r>
                  <a:rPr lang="en-GB" altLang="en-US" b="1" dirty="0">
                    <a:solidFill>
                      <a:srgbClr val="3F3F3F"/>
                    </a:solidFill>
                    <a:latin typeface="Merriweather Sans" panose="02000503060000020004" pitchFamily="50" charset="0"/>
                  </a:rPr>
                  <a:t>Equation 2.11</a:t>
                </a:r>
              </a:p>
              <a:p>
                <a:pPr>
                  <a:lnSpc>
                    <a:spcPct val="110000"/>
                  </a:lnSpc>
                </a:pPr>
                <a:endParaRPr lang="en-GB" altLang="en-US" b="1"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r>
                  <a:rPr lang="en-GB" dirty="0">
                    <a:solidFill>
                      <a:srgbClr val="3F3F3F"/>
                    </a:solidFill>
                    <a:latin typeface="Merriweather Sans" panose="02000503060000020004" pitchFamily="50" charset="0"/>
                  </a:rPr>
                  <a:t>∆C</a:t>
                </a:r>
                <a:r>
                  <a:rPr lang="en-GB" baseline="-25000" dirty="0">
                    <a:solidFill>
                      <a:srgbClr val="3F3F3F"/>
                    </a:solidFill>
                    <a:latin typeface="Merriweather Sans" panose="02000503060000020004" pitchFamily="50" charset="0"/>
                  </a:rPr>
                  <a:t>L</a:t>
                </a:r>
                <a:r>
                  <a:rPr lang="en-GB" dirty="0">
                    <a:solidFill>
                      <a:srgbClr val="3F3F3F"/>
                    </a:solidFill>
                    <a:latin typeface="Merriweather Sans" panose="02000503060000020004" pitchFamily="50" charset="0"/>
                  </a:rPr>
                  <a:t>: annual decrease </a:t>
                </a:r>
                <a:r>
                  <a:rPr lang="en-GB" b="0" dirty="0">
                    <a:solidFill>
                      <a:srgbClr val="3F3F3F"/>
                    </a:solidFill>
                    <a:latin typeface="Merriweather Sans" panose="02000503060000020004" pitchFamily="50" charset="0"/>
                  </a:rPr>
                  <a:t>in C </a:t>
                </a:r>
                <a:r>
                  <a:rPr lang="en-GB" dirty="0">
                    <a:solidFill>
                      <a:srgbClr val="3F3F3F"/>
                    </a:solidFill>
                    <a:latin typeface="Merriweather Sans" panose="02000503060000020004" pitchFamily="50" charset="0"/>
                  </a:rPr>
                  <a:t>stocks due to biomass loss, tonne C 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p>
              <a:p>
                <a:pPr marL="285750" indent="-285750">
                  <a:lnSpc>
                    <a:spcPct val="110000"/>
                  </a:lnSpc>
                  <a:buFont typeface="Arial" panose="020B0604020202020204" pitchFamily="34" charset="0"/>
                  <a:buChar char="•"/>
                </a:pPr>
                <a:r>
                  <a:rPr lang="en-GB" dirty="0" err="1">
                    <a:solidFill>
                      <a:srgbClr val="3F3F3F"/>
                    </a:solidFill>
                    <a:latin typeface="Merriweather Sans" panose="02000503060000020004" pitchFamily="50" charset="0"/>
                  </a:rPr>
                  <a:t>L</a:t>
                </a:r>
                <a:r>
                  <a:rPr lang="en-GB" baseline="-25000" dirty="0" err="1">
                    <a:solidFill>
                      <a:srgbClr val="3F3F3F"/>
                    </a:solidFill>
                    <a:latin typeface="Merriweather Sans" panose="02000503060000020004" pitchFamily="50" charset="0"/>
                  </a:rPr>
                  <a:t>wood</a:t>
                </a:r>
                <a:r>
                  <a:rPr lang="en-GB" baseline="-25000" dirty="0">
                    <a:solidFill>
                      <a:srgbClr val="3F3F3F"/>
                    </a:solidFill>
                    <a:latin typeface="Merriweather Sans" panose="02000503060000020004" pitchFamily="50" charset="0"/>
                  </a:rPr>
                  <a:t>-removals</a:t>
                </a:r>
                <a:r>
                  <a:rPr lang="en-GB" dirty="0">
                    <a:solidFill>
                      <a:srgbClr val="3F3F3F"/>
                    </a:solidFill>
                    <a:latin typeface="Merriweather Sans" panose="02000503060000020004" pitchFamily="50" charset="0"/>
                  </a:rPr>
                  <a:t>: annual C loss due to wood removals, tonne C yr</a:t>
                </a:r>
                <a:r>
                  <a:rPr lang="en-GB" baseline="30000" dirty="0">
                    <a:solidFill>
                      <a:srgbClr val="3F3F3F"/>
                    </a:solidFill>
                    <a:latin typeface="Merriweather Sans" panose="02000503060000020004" pitchFamily="50" charset="0"/>
                  </a:rPr>
                  <a:t>-1</a:t>
                </a:r>
              </a:p>
              <a:p>
                <a:pPr marL="285750" indent="-285750">
                  <a:lnSpc>
                    <a:spcPct val="110000"/>
                  </a:lnSpc>
                  <a:buFont typeface="Arial" panose="020B0604020202020204" pitchFamily="34" charset="0"/>
                  <a:buChar char="•"/>
                </a:pPr>
                <a:r>
                  <a:rPr lang="en-GB" dirty="0" err="1">
                    <a:solidFill>
                      <a:srgbClr val="3F3F3F"/>
                    </a:solidFill>
                    <a:latin typeface="Merriweather Sans" panose="02000503060000020004" pitchFamily="50" charset="0"/>
                  </a:rPr>
                  <a:t>L</a:t>
                </a:r>
                <a:r>
                  <a:rPr lang="en-GB" baseline="-25000" dirty="0" err="1">
                    <a:solidFill>
                      <a:srgbClr val="3F3F3F"/>
                    </a:solidFill>
                    <a:latin typeface="Merriweather Sans" panose="02000503060000020004" pitchFamily="50" charset="0"/>
                  </a:rPr>
                  <a:t>fuelwood</a:t>
                </a:r>
                <a:r>
                  <a:rPr lang="en-GB" dirty="0">
                    <a:solidFill>
                      <a:srgbClr val="3F3F3F"/>
                    </a:solidFill>
                    <a:latin typeface="Merriweather Sans" panose="02000503060000020004" pitchFamily="50" charset="0"/>
                  </a:rPr>
                  <a:t>: annual biomass C loss due to fuelwood removals, tonne C yr</a:t>
                </a:r>
                <a:r>
                  <a:rPr lang="en-GB" baseline="30000" dirty="0">
                    <a:solidFill>
                      <a:srgbClr val="3F3F3F"/>
                    </a:solidFill>
                    <a:latin typeface="Merriweather Sans" panose="02000503060000020004" pitchFamily="50" charset="0"/>
                  </a:rPr>
                  <a:t>-1</a:t>
                </a:r>
              </a:p>
              <a:p>
                <a:pPr marL="285750" indent="-285750">
                  <a:lnSpc>
                    <a:spcPct val="110000"/>
                  </a:lnSpc>
                  <a:buFont typeface="Arial" panose="020B0604020202020204" pitchFamily="34" charset="0"/>
                  <a:buChar char="•"/>
                </a:pPr>
                <a:r>
                  <a:rPr lang="en-GB" dirty="0" err="1">
                    <a:solidFill>
                      <a:srgbClr val="3F3F3F"/>
                    </a:solidFill>
                    <a:latin typeface="Merriweather Sans" panose="02000503060000020004" pitchFamily="50" charset="0"/>
                  </a:rPr>
                  <a:t>L</a:t>
                </a:r>
                <a:r>
                  <a:rPr lang="en-GB" baseline="-25000" dirty="0" err="1">
                    <a:solidFill>
                      <a:srgbClr val="3F3F3F"/>
                    </a:solidFill>
                    <a:latin typeface="Merriweather Sans" panose="02000503060000020004" pitchFamily="50" charset="0"/>
                  </a:rPr>
                  <a:t>disturbance</a:t>
                </a:r>
                <a:r>
                  <a:rPr lang="en-GB" dirty="0">
                    <a:solidFill>
                      <a:srgbClr val="3F3F3F"/>
                    </a:solidFill>
                    <a:latin typeface="Merriweather Sans" panose="02000503060000020004" pitchFamily="50" charset="0"/>
                  </a:rPr>
                  <a:t> : annual biomass C losses due to disturbances, tonne C 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endParaRPr lang="en-GB" dirty="0"/>
              </a:p>
            </p:txBody>
          </p:sp>
        </mc:Choice>
        <mc:Fallback xmlns="">
          <p:sp>
            <p:nvSpPr>
              <p:cNvPr id="3" name="Notes Placeholder 2"/>
              <p:cNvSpPr>
                <a:spLocks noGrp="1"/>
              </p:cNvSpPr>
              <p:nvPr>
                <p:ph type="body" idx="1"/>
              </p:nvPr>
            </p:nvSpPr>
            <p:spPr/>
            <p:txBody>
              <a:bodyPr>
                <a:normAutofit fontScale="92500" lnSpcReduction="20000"/>
              </a:bodyPr>
              <a:lstStyle/>
              <a:p>
                <a:r>
                  <a:rPr lang="en-US" b="1" baseline="0" dirty="0"/>
                  <a:t>Equation 2.7</a:t>
                </a:r>
              </a:p>
              <a:p>
                <a:pPr marL="285750" indent="-285750">
                  <a:buFont typeface="Arial" panose="020B0604020202020204" pitchFamily="34" charset="0"/>
                  <a:buChar char="•"/>
                </a:pPr>
                <a:r>
                  <a:rPr lang="en-US" i="0">
                    <a:solidFill>
                      <a:srgbClr val="3F3F3F"/>
                    </a:solidFill>
                    <a:latin typeface="Cambria Math" panose="02040503050406030204" pitchFamily="18" charset="0"/>
                    <a:ea typeface="Cambria Math" panose="02040503050406030204" pitchFamily="18" charset="0"/>
                  </a:rPr>
                  <a:t>∆</a:t>
                </a:r>
                <a:r>
                  <a:rPr lang="en-US" b="0" i="0">
                    <a:solidFill>
                      <a:srgbClr val="3F3F3F"/>
                    </a:solidFill>
                    <a:latin typeface="Cambria Math" panose="02040503050406030204" pitchFamily="18" charset="0"/>
                    <a:ea typeface="Cambria Math" panose="02040503050406030204" pitchFamily="18" charset="0"/>
                  </a:rPr>
                  <a:t>𝐶</a:t>
                </a:r>
                <a:r>
                  <a:rPr lang="en-US" b="0" i="0" baseline="-25000">
                    <a:solidFill>
                      <a:srgbClr val="3F3F3F"/>
                    </a:solidFill>
                    <a:latin typeface="Cambria Math" panose="02040503050406030204" pitchFamily="18" charset="0"/>
                    <a:ea typeface="Cambria Math" panose="02040503050406030204" pitchFamily="18" charset="0"/>
                  </a:rPr>
                  <a:t>𝐵" </a:t>
                </a:r>
                <a:r>
                  <a:rPr lang="en-US" i="0" dirty="0">
                    <a:solidFill>
                      <a:srgbClr val="3F3F3F"/>
                    </a:solidFill>
                    <a:latin typeface="Cambria Math" panose="02040503050406030204" pitchFamily="18" charset="0"/>
                  </a:rPr>
                  <a:t>= </a:t>
                </a:r>
                <a:r>
                  <a:rPr lang="en-GB" i="0" dirty="0">
                    <a:solidFill>
                      <a:srgbClr val="3F3F3F"/>
                    </a:solidFill>
                    <a:latin typeface="Cambria Math" panose="02040503050406030204" pitchFamily="18" charset="0"/>
                  </a:rPr>
                  <a:t>annual change in C stocks </a:t>
                </a:r>
                <a:r>
                  <a:rPr lang="en-GB" b="0" i="0" dirty="0">
                    <a:solidFill>
                      <a:srgbClr val="3F3F3F"/>
                    </a:solidFill>
                    <a:latin typeface="Cambria Math" panose="02040503050406030204" pitchFamily="18" charset="0"/>
                  </a:rPr>
                  <a:t>in biomass for each </a:t>
                </a:r>
                <a:r>
                  <a:rPr lang="en-US" b="0" i="0" dirty="0">
                    <a:solidFill>
                      <a:srgbClr val="3F3F3F"/>
                    </a:solidFill>
                    <a:latin typeface="Cambria Math" panose="02040503050406030204" pitchFamily="18" charset="0"/>
                  </a:rPr>
                  <a:t>unit of </a:t>
                </a:r>
                <a:r>
                  <a:rPr lang="en-GB" b="0" i="0" dirty="0">
                    <a:solidFill>
                      <a:srgbClr val="3F3F3F"/>
                    </a:solidFill>
                    <a:latin typeface="Cambria Math" panose="02040503050406030204" pitchFamily="18" charset="0"/>
                  </a:rPr>
                  <a:t>land, tonnes C yr</a:t>
                </a:r>
                <a:r>
                  <a:rPr lang="en-GB" b="0" i="0" baseline="30000" dirty="0">
                    <a:solidFill>
                      <a:srgbClr val="3F3F3F"/>
                    </a:solidFill>
                    <a:latin typeface="Cambria Math" panose="02040503050406030204" pitchFamily="18" charset="0"/>
                  </a:rPr>
                  <a:t>−1</a:t>
                </a:r>
                <a:r>
                  <a:rPr lang="en-GB" b="0" i="0" dirty="0">
                    <a:solidFill>
                      <a:srgbClr val="3F3F3F"/>
                    </a:solidFill>
                    <a:latin typeface="Cambria Math" panose="02040503050406030204" pitchFamily="18" charset="0"/>
                  </a:rPr>
                  <a:t> </a:t>
                </a:r>
                <a:r>
                  <a:rPr lang="en-GB" b="0" i="0" dirty="0">
                    <a:solidFill>
                      <a:srgbClr val="3F3F3F"/>
                    </a:solidFill>
                    <a:latin typeface="Merriweather Sans" panose="02000503060000020004" pitchFamily="50" charset="0"/>
                  </a:rPr>
                  <a:t>"</a:t>
                </a:r>
                <a:endParaRPr lang="en-GB" b="0" dirty="0">
                  <a:solidFill>
                    <a:srgbClr val="3F3F3F"/>
                  </a:solidFill>
                  <a:latin typeface="Merriweather Sans" panose="02000503060000020004" pitchFamily="50" charset="0"/>
                </a:endParaRPr>
              </a:p>
              <a:p>
                <a:pPr marL="285750" indent="-285750">
                  <a:buFont typeface="Arial" panose="020B0604020202020204" pitchFamily="34" charset="0"/>
                  <a:buChar char="•"/>
                </a:pPr>
                <a:r>
                  <a:rPr lang="en-US" b="0" i="0">
                    <a:solidFill>
                      <a:srgbClr val="3F3F3F"/>
                    </a:solidFill>
                    <a:latin typeface="Cambria Math" panose="02040503050406030204" pitchFamily="18" charset="0"/>
                    <a:ea typeface="Cambria Math" panose="02040503050406030204" pitchFamily="18" charset="0"/>
                  </a:rPr>
                  <a:t>∆𝐶𝐺=</a:t>
                </a:r>
                <a:r>
                  <a:rPr lang="en-US" b="0" dirty="0">
                    <a:solidFill>
                      <a:srgbClr val="3F3F3F"/>
                    </a:solidFill>
                    <a:latin typeface="Merriweather Sans"/>
                  </a:rPr>
                  <a:t> </a:t>
                </a:r>
                <a:r>
                  <a:rPr lang="en-GB" b="0" dirty="0">
                    <a:solidFill>
                      <a:srgbClr val="3F3F3F"/>
                    </a:solidFill>
                    <a:latin typeface="Merriweather Sans" panose="02000503060000020004" pitchFamily="50" charset="0"/>
                  </a:rPr>
                  <a:t>annual increase in C stocks due to biomass growth stratified ecological zone (</a:t>
                </a:r>
                <a:r>
                  <a:rPr lang="en-GB" b="0" dirty="0" err="1">
                    <a:solidFill>
                      <a:srgbClr val="3F3F3F"/>
                    </a:solidFill>
                    <a:latin typeface="Merriweather Sans" panose="02000503060000020004" pitchFamily="50" charset="0"/>
                  </a:rPr>
                  <a:t>i</a:t>
                </a:r>
                <a:r>
                  <a:rPr lang="en-GB" b="0" dirty="0">
                    <a:solidFill>
                      <a:srgbClr val="3F3F3F"/>
                    </a:solidFill>
                    <a:latin typeface="Merriweather Sans" panose="02000503060000020004" pitchFamily="50" charset="0"/>
                  </a:rPr>
                  <a:t>) and climatic zone (j), tonnes C yr</a:t>
                </a:r>
                <a:r>
                  <a:rPr lang="en-GB" b="0" baseline="30000" dirty="0">
                    <a:solidFill>
                      <a:srgbClr val="3F3F3F"/>
                    </a:solidFill>
                    <a:latin typeface="Merriweather Sans" panose="02000503060000020004" pitchFamily="50" charset="0"/>
                  </a:rPr>
                  <a:t>-1</a:t>
                </a:r>
                <a:r>
                  <a:rPr lang="en-GB" b="0" dirty="0">
                    <a:solidFill>
                      <a:srgbClr val="3F3F3F"/>
                    </a:solidFill>
                    <a:latin typeface="Merriweather Sans" panose="02000503060000020004" pitchFamily="50" charset="0"/>
                  </a:rPr>
                  <a:t> </a:t>
                </a:r>
              </a:p>
              <a:p>
                <a:pPr marL="285750" indent="-285750">
                  <a:buFont typeface="Arial" panose="020B0604020202020204" pitchFamily="34" charset="0"/>
                  <a:buChar char="•"/>
                </a:pPr>
                <a:r>
                  <a:rPr lang="en-US" b="0" i="0">
                    <a:solidFill>
                      <a:srgbClr val="3F3F3F"/>
                    </a:solidFill>
                    <a:latin typeface="Cambria Math" panose="02040503050406030204" pitchFamily="18" charset="0"/>
                    <a:ea typeface="Cambria Math" panose="02040503050406030204" pitchFamily="18" charset="0"/>
                  </a:rPr>
                  <a:t>∆𝐶𝐿</a:t>
                </a:r>
                <a:r>
                  <a:rPr lang="en-US" b="0" dirty="0">
                    <a:solidFill>
                      <a:srgbClr val="3F3F3F"/>
                    </a:solidFill>
                    <a:latin typeface="Merriweather Sans"/>
                  </a:rPr>
                  <a:t> = </a:t>
                </a:r>
                <a:r>
                  <a:rPr lang="en-GB" b="0" dirty="0">
                    <a:solidFill>
                      <a:srgbClr val="3F3F3F"/>
                    </a:solidFill>
                    <a:latin typeface="Merriweather Sans" panose="02000503060000020004" pitchFamily="50" charset="0"/>
                  </a:rPr>
                  <a:t>annual decrease in C stocks due to biomass loss, tonnes C yr</a:t>
                </a:r>
                <a:r>
                  <a:rPr lang="en-GB" b="0" baseline="30000" dirty="0">
                    <a:solidFill>
                      <a:srgbClr val="3F3F3F"/>
                    </a:solidFill>
                    <a:latin typeface="Merriweather Sans" panose="02000503060000020004" pitchFamily="50" charset="0"/>
                  </a:rPr>
                  <a:t>-1</a:t>
                </a:r>
                <a:r>
                  <a:rPr lang="en-GB" b="0" dirty="0">
                    <a:solidFill>
                      <a:srgbClr val="3F3F3F"/>
                    </a:solidFill>
                    <a:latin typeface="Merriweather Sans" panose="02000503060000020004" pitchFamily="50" charset="0"/>
                  </a:rPr>
                  <a:t> </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baseline="0" dirty="0"/>
                  <a:t>2006 IPCC Guidelines Chapter 2 – pg. 2.12</a:t>
                </a:r>
              </a:p>
              <a:p>
                <a:endParaRPr lang="en-US" dirty="0"/>
              </a:p>
              <a:p>
                <a:pPr>
                  <a:lnSpc>
                    <a:spcPct val="110000"/>
                  </a:lnSpc>
                </a:pPr>
                <a:r>
                  <a:rPr lang="en-GB" altLang="en-US" b="1" dirty="0">
                    <a:solidFill>
                      <a:srgbClr val="3F3F3F"/>
                    </a:solidFill>
                    <a:latin typeface="Merriweather Sans" panose="02000503060000020004" pitchFamily="50" charset="0"/>
                  </a:rPr>
                  <a:t>Equation 2.9</a:t>
                </a:r>
              </a:p>
              <a:p>
                <a:pPr marL="285750" indent="-285750">
                  <a:lnSpc>
                    <a:spcPct val="110000"/>
                  </a:lnSpc>
                  <a:buFont typeface="Arial" panose="020B0604020202020204" pitchFamily="34" charset="0"/>
                  <a:buChar char="•"/>
                </a:pPr>
                <a:endParaRPr lang="en-GB" altLang="en-US" b="0"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r>
                  <a:rPr lang="en-GB" b="0" i="0">
                    <a:solidFill>
                      <a:srgbClr val="3F3F3F"/>
                    </a:solidFill>
                    <a:latin typeface="Cambria Math"/>
                    <a:ea typeface="Cambria Math"/>
                  </a:rPr>
                  <a:t>∆</a:t>
                </a:r>
                <a:r>
                  <a:rPr lang="en-US" b="0" i="0">
                    <a:solidFill>
                      <a:srgbClr val="3F3F3F"/>
                    </a:solidFill>
                    <a:latin typeface="Cambria Math"/>
                    <a:ea typeface="Cambria Math"/>
                  </a:rPr>
                  <a:t>C</a:t>
                </a:r>
                <a:r>
                  <a:rPr lang="en-GB" b="0" i="0">
                    <a:solidFill>
                      <a:srgbClr val="3F3F3F"/>
                    </a:solidFill>
                    <a:latin typeface="Cambria Math" panose="02040503050406030204" pitchFamily="18" charset="0"/>
                    <a:ea typeface="Cambria Math"/>
                  </a:rPr>
                  <a:t>_</a:t>
                </a:r>
                <a:r>
                  <a:rPr lang="en-US" b="0" i="0">
                    <a:solidFill>
                      <a:srgbClr val="3F3F3F"/>
                    </a:solidFill>
                    <a:latin typeface="Cambria Math"/>
                    <a:ea typeface="Cambria Math"/>
                  </a:rPr>
                  <a:t>G</a:t>
                </a:r>
                <a:r>
                  <a:rPr lang="en-GB" b="0" dirty="0">
                    <a:solidFill>
                      <a:srgbClr val="3F3F3F"/>
                    </a:solidFill>
                    <a:latin typeface="Merriweather Sans" panose="02000503060000020004" pitchFamily="50" charset="0"/>
                  </a:rPr>
                  <a:t>: annual increase in </a:t>
                </a:r>
                <a:r>
                  <a:rPr lang="en-GB" b="0" strike="sngStrike" dirty="0">
                    <a:solidFill>
                      <a:srgbClr val="3F3F3F"/>
                    </a:solidFill>
                    <a:latin typeface="Merriweather Sans" panose="02000503060000020004" pitchFamily="50" charset="0"/>
                  </a:rPr>
                  <a:t>biomass </a:t>
                </a:r>
                <a:r>
                  <a:rPr lang="en-GB" b="0" dirty="0">
                    <a:solidFill>
                      <a:srgbClr val="3F3F3F"/>
                    </a:solidFill>
                    <a:latin typeface="Merriweather Sans" panose="02000503060000020004" pitchFamily="50" charset="0"/>
                  </a:rPr>
                  <a:t>C stocks due to biomass growth stratified by ecological zone (</a:t>
                </a:r>
                <a:r>
                  <a:rPr lang="en-GB" b="0" dirty="0" err="1">
                    <a:solidFill>
                      <a:srgbClr val="3F3F3F"/>
                    </a:solidFill>
                    <a:latin typeface="Merriweather Sans" panose="02000503060000020004" pitchFamily="50" charset="0"/>
                  </a:rPr>
                  <a:t>i</a:t>
                </a:r>
                <a:r>
                  <a:rPr lang="en-GB" b="0" dirty="0">
                    <a:solidFill>
                      <a:srgbClr val="3F3F3F"/>
                    </a:solidFill>
                    <a:latin typeface="Merriweather Sans" panose="02000503060000020004" pitchFamily="50" charset="0"/>
                  </a:rPr>
                  <a:t>) and climatic zone (j), tonnes C yr</a:t>
                </a:r>
                <a:r>
                  <a:rPr lang="en-GB" b="0" baseline="30000" dirty="0">
                    <a:solidFill>
                      <a:srgbClr val="3F3F3F"/>
                    </a:solidFill>
                    <a:latin typeface="Merriweather Sans" panose="02000503060000020004" pitchFamily="50" charset="0"/>
                  </a:rPr>
                  <a:t>-1</a:t>
                </a:r>
                <a:r>
                  <a:rPr lang="en-GB" b="0" dirty="0">
                    <a:solidFill>
                      <a:srgbClr val="3F3F3F"/>
                    </a:solidFill>
                    <a:latin typeface="Merriweather Sans" panose="02000503060000020004" pitchFamily="50" charset="0"/>
                  </a:rPr>
                  <a:t> </a:t>
                </a:r>
                <a:endParaRPr lang="en-GB" b="0" strike="sngStrike"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r>
                  <a:rPr lang="en-US" b="0" i="0">
                    <a:solidFill>
                      <a:srgbClr val="3F3F3F"/>
                    </a:solidFill>
                    <a:latin typeface="Cambria Math"/>
                    <a:ea typeface="Cambria Math"/>
                  </a:rPr>
                  <a:t>A</a:t>
                </a:r>
                <a:r>
                  <a:rPr lang="en-US" b="0" i="0">
                    <a:solidFill>
                      <a:srgbClr val="3F3F3F"/>
                    </a:solidFill>
                    <a:latin typeface="Cambria Math" panose="02040503050406030204" pitchFamily="18" charset="0"/>
                    <a:ea typeface="Cambria Math"/>
                  </a:rPr>
                  <a:t>_(</a:t>
                </a:r>
                <a:r>
                  <a:rPr lang="en-US" b="0" i="0">
                    <a:solidFill>
                      <a:srgbClr val="3F3F3F"/>
                    </a:solidFill>
                    <a:latin typeface="Cambria Math"/>
                    <a:ea typeface="Cambria Math"/>
                  </a:rPr>
                  <a:t>i,j</a:t>
                </a:r>
                <a:r>
                  <a:rPr lang="en-US" b="0" i="0">
                    <a:solidFill>
                      <a:srgbClr val="3F3F3F"/>
                    </a:solidFill>
                    <a:latin typeface="Cambria Math" panose="02040503050406030204" pitchFamily="18" charset="0"/>
                    <a:ea typeface="Cambria Math"/>
                  </a:rPr>
                  <a:t>)</a:t>
                </a:r>
                <a:r>
                  <a:rPr lang="en-US" b="0" dirty="0">
                    <a:solidFill>
                      <a:srgbClr val="3F3F3F"/>
                    </a:solidFill>
                    <a:latin typeface="Merriweather Sans" panose="02000503060000020004" pitchFamily="50" charset="0"/>
                  </a:rPr>
                  <a:t>: Area of land, ha</a:t>
                </a:r>
                <a:endParaRPr lang="en-GB" b="0"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r>
                  <a:rPr lang="en-US" b="0" i="0">
                    <a:solidFill>
                      <a:srgbClr val="3F3F3F"/>
                    </a:solidFill>
                    <a:latin typeface="Cambria Math"/>
                  </a:rPr>
                  <a:t>G</a:t>
                </a:r>
                <a:r>
                  <a:rPr lang="en-GB" b="0" i="0">
                    <a:solidFill>
                      <a:srgbClr val="3F3F3F"/>
                    </a:solidFill>
                    <a:latin typeface="Cambria Math" panose="02040503050406030204" pitchFamily="18" charset="0"/>
                  </a:rPr>
                  <a:t>_</a:t>
                </a:r>
                <a:r>
                  <a:rPr lang="en-US" b="0" i="0">
                    <a:solidFill>
                      <a:srgbClr val="3F3F3F"/>
                    </a:solidFill>
                    <a:latin typeface="Cambria Math"/>
                  </a:rPr>
                  <a:t>TOTAL</a:t>
                </a:r>
                <a:r>
                  <a:rPr lang="en-GB" b="0" dirty="0">
                    <a:solidFill>
                      <a:srgbClr val="3F3F3F"/>
                    </a:solidFill>
                    <a:latin typeface="Merriweather Sans" panose="02000503060000020004" pitchFamily="50" charset="0"/>
                  </a:rPr>
                  <a:t>: average annual biomass growth above and below-ground, ton</a:t>
                </a:r>
                <a:r>
                  <a:rPr lang="en-GB" dirty="0">
                    <a:solidFill>
                      <a:srgbClr val="3F3F3F"/>
                    </a:solidFill>
                    <a:latin typeface="Merriweather Sans" panose="02000503060000020004" pitchFamily="50" charset="0"/>
                  </a:rPr>
                  <a:t>nes d. m. ha</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p>
              <a:p>
                <a:pPr marL="285750" indent="-285750">
                  <a:lnSpc>
                    <a:spcPct val="110000"/>
                  </a:lnSpc>
                  <a:buFont typeface="Arial" panose="020B0604020202020204" pitchFamily="34" charset="0"/>
                  <a:buChar char="•"/>
                </a:pPr>
                <a:r>
                  <a:rPr lang="en-US" dirty="0">
                    <a:solidFill>
                      <a:srgbClr val="3F3F3F"/>
                    </a:solidFill>
                    <a:latin typeface="Merriweather Sans" panose="02000503060000020004" pitchFamily="50" charset="0"/>
                    <a:ea typeface="Cambria Math" panose="02040503050406030204" pitchFamily="18" charset="0"/>
                  </a:rPr>
                  <a:t>CF </a:t>
                </a:r>
                <a:r>
                  <a:rPr lang="en-US" dirty="0">
                    <a:solidFill>
                      <a:srgbClr val="3F3F3F"/>
                    </a:solidFill>
                    <a:latin typeface="Merriweather Sans" panose="02000503060000020004" pitchFamily="50" charset="0"/>
                  </a:rPr>
                  <a:t>: </a:t>
                </a:r>
                <a:r>
                  <a:rPr lang="en-GB" dirty="0">
                    <a:solidFill>
                      <a:srgbClr val="3F3F3F"/>
                    </a:solidFill>
                    <a:latin typeface="Merriweather Sans" panose="02000503060000020004" pitchFamily="50" charset="0"/>
                  </a:rPr>
                  <a:t>carbon fraction of dry matter, tonnes C (tonnes </a:t>
                </a:r>
                <a:r>
                  <a:rPr lang="en-GB" dirty="0" err="1">
                    <a:solidFill>
                      <a:srgbClr val="3F3F3F"/>
                    </a:solidFill>
                    <a:latin typeface="Merriweather Sans" panose="02000503060000020004" pitchFamily="50" charset="0"/>
                  </a:rPr>
                  <a:t>d.m</a:t>
                </a:r>
                <a:r>
                  <a:rPr lang="en-GB" dirty="0">
                    <a:solidFill>
                      <a:srgbClr val="3F3F3F"/>
                    </a:solidFill>
                    <a:latin typeface="Merriweather Sans" panose="02000503060000020004" pitchFamily="50" charset="0"/>
                  </a:rPr>
                  <a:t>.)</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p>
              <a:p>
                <a:endParaRPr lang="en-US" dirty="0"/>
              </a:p>
              <a:p>
                <a:pPr>
                  <a:lnSpc>
                    <a:spcPct val="110000"/>
                  </a:lnSpc>
                </a:pPr>
                <a:r>
                  <a:rPr lang="en-GB" altLang="en-US" b="1" dirty="0">
                    <a:solidFill>
                      <a:srgbClr val="3F3F3F"/>
                    </a:solidFill>
                    <a:latin typeface="Merriweather Sans" panose="02000503060000020004" pitchFamily="50" charset="0"/>
                  </a:rPr>
                  <a:t>Equation 2.11</a:t>
                </a:r>
              </a:p>
              <a:p>
                <a:pPr>
                  <a:lnSpc>
                    <a:spcPct val="110000"/>
                  </a:lnSpc>
                </a:pPr>
                <a:endParaRPr lang="en-GB" altLang="en-US" b="1"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r>
                  <a:rPr lang="en-GB" dirty="0">
                    <a:solidFill>
                      <a:srgbClr val="3F3F3F"/>
                    </a:solidFill>
                    <a:latin typeface="Merriweather Sans" panose="02000503060000020004" pitchFamily="50" charset="0"/>
                  </a:rPr>
                  <a:t>∆C</a:t>
                </a:r>
                <a:r>
                  <a:rPr lang="en-GB" baseline="-25000" dirty="0">
                    <a:solidFill>
                      <a:srgbClr val="3F3F3F"/>
                    </a:solidFill>
                    <a:latin typeface="Merriweather Sans" panose="02000503060000020004" pitchFamily="50" charset="0"/>
                  </a:rPr>
                  <a:t>L</a:t>
                </a:r>
                <a:r>
                  <a:rPr lang="en-GB" dirty="0">
                    <a:solidFill>
                      <a:srgbClr val="3F3F3F"/>
                    </a:solidFill>
                    <a:latin typeface="Merriweather Sans" panose="02000503060000020004" pitchFamily="50" charset="0"/>
                  </a:rPr>
                  <a:t>: annual decrease </a:t>
                </a:r>
                <a:r>
                  <a:rPr lang="en-GB" b="0" dirty="0">
                    <a:solidFill>
                      <a:srgbClr val="3F3F3F"/>
                    </a:solidFill>
                    <a:latin typeface="Merriweather Sans" panose="02000503060000020004" pitchFamily="50" charset="0"/>
                  </a:rPr>
                  <a:t>in C </a:t>
                </a:r>
                <a:r>
                  <a:rPr lang="en-GB" dirty="0">
                    <a:solidFill>
                      <a:srgbClr val="3F3F3F"/>
                    </a:solidFill>
                    <a:latin typeface="Merriweather Sans" panose="02000503060000020004" pitchFamily="50" charset="0"/>
                  </a:rPr>
                  <a:t>stocks due to biomass loss, tonne C 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p>
              <a:p>
                <a:pPr marL="285750" indent="-285750">
                  <a:lnSpc>
                    <a:spcPct val="110000"/>
                  </a:lnSpc>
                  <a:buFont typeface="Arial" panose="020B0604020202020204" pitchFamily="34" charset="0"/>
                  <a:buChar char="•"/>
                </a:pPr>
                <a:r>
                  <a:rPr lang="en-GB" dirty="0" err="1">
                    <a:solidFill>
                      <a:srgbClr val="3F3F3F"/>
                    </a:solidFill>
                    <a:latin typeface="Merriweather Sans" panose="02000503060000020004" pitchFamily="50" charset="0"/>
                  </a:rPr>
                  <a:t>L</a:t>
                </a:r>
                <a:r>
                  <a:rPr lang="en-GB" baseline="-25000" dirty="0" err="1">
                    <a:solidFill>
                      <a:srgbClr val="3F3F3F"/>
                    </a:solidFill>
                    <a:latin typeface="Merriweather Sans" panose="02000503060000020004" pitchFamily="50" charset="0"/>
                  </a:rPr>
                  <a:t>wood</a:t>
                </a:r>
                <a:r>
                  <a:rPr lang="en-GB" baseline="-25000" dirty="0">
                    <a:solidFill>
                      <a:srgbClr val="3F3F3F"/>
                    </a:solidFill>
                    <a:latin typeface="Merriweather Sans" panose="02000503060000020004" pitchFamily="50" charset="0"/>
                  </a:rPr>
                  <a:t>-removals</a:t>
                </a:r>
                <a:r>
                  <a:rPr lang="en-GB" dirty="0">
                    <a:solidFill>
                      <a:srgbClr val="3F3F3F"/>
                    </a:solidFill>
                    <a:latin typeface="Merriweather Sans" panose="02000503060000020004" pitchFamily="50" charset="0"/>
                  </a:rPr>
                  <a:t>: annual C loss due to wood removals, tonne C yr</a:t>
                </a:r>
                <a:r>
                  <a:rPr lang="en-GB" baseline="30000" dirty="0">
                    <a:solidFill>
                      <a:srgbClr val="3F3F3F"/>
                    </a:solidFill>
                    <a:latin typeface="Merriweather Sans" panose="02000503060000020004" pitchFamily="50" charset="0"/>
                  </a:rPr>
                  <a:t>-1</a:t>
                </a:r>
              </a:p>
              <a:p>
                <a:pPr marL="285750" indent="-285750">
                  <a:lnSpc>
                    <a:spcPct val="110000"/>
                  </a:lnSpc>
                  <a:buFont typeface="Arial" panose="020B0604020202020204" pitchFamily="34" charset="0"/>
                  <a:buChar char="•"/>
                </a:pPr>
                <a:r>
                  <a:rPr lang="en-GB" dirty="0" err="1">
                    <a:solidFill>
                      <a:srgbClr val="3F3F3F"/>
                    </a:solidFill>
                    <a:latin typeface="Merriweather Sans" panose="02000503060000020004" pitchFamily="50" charset="0"/>
                  </a:rPr>
                  <a:t>L</a:t>
                </a:r>
                <a:r>
                  <a:rPr lang="en-GB" baseline="-25000" dirty="0" err="1">
                    <a:solidFill>
                      <a:srgbClr val="3F3F3F"/>
                    </a:solidFill>
                    <a:latin typeface="Merriweather Sans" panose="02000503060000020004" pitchFamily="50" charset="0"/>
                  </a:rPr>
                  <a:t>fuelwood</a:t>
                </a:r>
                <a:r>
                  <a:rPr lang="en-GB" dirty="0">
                    <a:solidFill>
                      <a:srgbClr val="3F3F3F"/>
                    </a:solidFill>
                    <a:latin typeface="Merriweather Sans" panose="02000503060000020004" pitchFamily="50" charset="0"/>
                  </a:rPr>
                  <a:t>: annual biomass C loss due to fuelwood removals, tonne C yr</a:t>
                </a:r>
                <a:r>
                  <a:rPr lang="en-GB" baseline="30000" dirty="0">
                    <a:solidFill>
                      <a:srgbClr val="3F3F3F"/>
                    </a:solidFill>
                    <a:latin typeface="Merriweather Sans" panose="02000503060000020004" pitchFamily="50" charset="0"/>
                  </a:rPr>
                  <a:t>-1</a:t>
                </a:r>
              </a:p>
              <a:p>
                <a:pPr marL="285750" indent="-285750">
                  <a:lnSpc>
                    <a:spcPct val="110000"/>
                  </a:lnSpc>
                  <a:buFont typeface="Arial" panose="020B0604020202020204" pitchFamily="34" charset="0"/>
                  <a:buChar char="•"/>
                </a:pPr>
                <a:r>
                  <a:rPr lang="en-GB" dirty="0" err="1">
                    <a:solidFill>
                      <a:srgbClr val="3F3F3F"/>
                    </a:solidFill>
                    <a:latin typeface="Merriweather Sans" panose="02000503060000020004" pitchFamily="50" charset="0"/>
                  </a:rPr>
                  <a:t>L</a:t>
                </a:r>
                <a:r>
                  <a:rPr lang="en-GB" baseline="-25000" dirty="0" err="1">
                    <a:solidFill>
                      <a:srgbClr val="3F3F3F"/>
                    </a:solidFill>
                    <a:latin typeface="Merriweather Sans" panose="02000503060000020004" pitchFamily="50" charset="0"/>
                  </a:rPr>
                  <a:t>disturbance</a:t>
                </a:r>
                <a:r>
                  <a:rPr lang="en-GB" dirty="0">
                    <a:solidFill>
                      <a:srgbClr val="3F3F3F"/>
                    </a:solidFill>
                    <a:latin typeface="Merriweather Sans" panose="02000503060000020004" pitchFamily="50" charset="0"/>
                  </a:rPr>
                  <a:t> : annual biomass C losses due to disturbances, tonne C 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endParaRPr lang="en-GB" dirty="0"/>
              </a:p>
            </p:txBody>
          </p:sp>
        </mc:Fallback>
      </mc:AlternateContent>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108</a:t>
            </a:fld>
            <a:endParaRPr lang="en-GB" dirty="0">
              <a:solidFill>
                <a:prstClr val="black"/>
              </a:solidFill>
            </a:endParaRPr>
          </a:p>
        </p:txBody>
      </p:sp>
    </p:spTree>
    <p:extLst>
      <p:ext uri="{BB962C8B-B14F-4D97-AF65-F5344CB8AC3E}">
        <p14:creationId xmlns:p14="http://schemas.microsoft.com/office/powerpoint/2010/main" val="12625204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This is a tier 1 methodology,</a:t>
            </a:r>
            <a:r>
              <a:rPr lang="en-GB" baseline="0" dirty="0"/>
              <a:t> that when combined with default biomass growth rates, allows for any country to calculate the annual increase in biomass, using estimates of area and mean annual biomass increment for each land use  type and stratum ( by climatic  zone, ecological zone, vegetation type).</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dirty="0" err="1"/>
              <a:t>G</a:t>
            </a:r>
            <a:r>
              <a:rPr lang="en-GB" baseline="-25000" dirty="0" err="1"/>
              <a:t>total</a:t>
            </a:r>
            <a:r>
              <a:rPr lang="en-GB" baseline="0" dirty="0"/>
              <a:t> is the total biomass growth expanded from above ground biomass growth (</a:t>
            </a:r>
            <a:r>
              <a:rPr lang="en-GB" dirty="0" err="1"/>
              <a:t>G</a:t>
            </a:r>
            <a:r>
              <a:rPr lang="en-GB" baseline="-25000" dirty="0" err="1"/>
              <a:t>w</a:t>
            </a:r>
            <a:r>
              <a:rPr lang="en-GB" baseline="0" dirty="0"/>
              <a:t> ) to include below ground biomass growth.</a:t>
            </a:r>
          </a:p>
          <a:p>
            <a:pPr marL="0" indent="0">
              <a:buFont typeface="Arial" panose="020B0604020202020204" pitchFamily="34" charset="0"/>
              <a:buNone/>
            </a:pP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109</a:t>
            </a:fld>
            <a:endParaRPr lang="en-GB"/>
          </a:p>
        </p:txBody>
      </p:sp>
    </p:spTree>
    <p:extLst>
      <p:ext uri="{BB962C8B-B14F-4D97-AF65-F5344CB8AC3E}">
        <p14:creationId xmlns:p14="http://schemas.microsoft.com/office/powerpoint/2010/main" val="261807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9156" name="Slide Number Placeholder 3"/>
          <p:cNvSpPr>
            <a:spLocks noGrp="1"/>
          </p:cNvSpPr>
          <p:nvPr>
            <p:ph type="sldNum" sz="quarter" idx="5"/>
          </p:nvPr>
        </p:nvSpPr>
        <p:spPr bwMode="auto">
          <a:ln>
            <a:miter lim="800000"/>
            <a:headEnd/>
            <a:tailEnd/>
          </a:ln>
        </p:spPr>
        <p:txBody>
          <a:bodyPr/>
          <a:lstStyle/>
          <a:p>
            <a:fld id="{B8B6C20A-637B-47F0-9132-367190D10542}" type="slidenum">
              <a:rPr lang="en-US"/>
              <a:pPr/>
              <a:t>11</a:t>
            </a:fld>
            <a:endParaRPr lang="en-US"/>
          </a:p>
        </p:txBody>
      </p:sp>
    </p:spTree>
    <p:extLst>
      <p:ext uri="{BB962C8B-B14F-4D97-AF65-F5344CB8AC3E}">
        <p14:creationId xmlns:p14="http://schemas.microsoft.com/office/powerpoint/2010/main" val="21695499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171450" indent="-171450">
              <a:buFont typeface="Arial" panose="020B0604020202020204" pitchFamily="34" charset="0"/>
              <a:buChar char="•"/>
            </a:pPr>
            <a:r>
              <a:rPr lang="en-GB" b="1" dirty="0"/>
              <a:t>Equation 2.9</a:t>
            </a:r>
          </a:p>
          <a:p>
            <a:pPr marL="171450" indent="-171450">
              <a:buFont typeface="Arial" panose="020B0604020202020204" pitchFamily="34" charset="0"/>
              <a:buChar char="•"/>
            </a:pPr>
            <a:r>
              <a:rPr lang="en-GB" dirty="0"/>
              <a:t>∆𝐶𝐺= annual increase in C stocks due to biomass growth stratified by ecological zone (</a:t>
            </a:r>
            <a:r>
              <a:rPr lang="en-GB" dirty="0" err="1"/>
              <a:t>i</a:t>
            </a:r>
            <a:r>
              <a:rPr lang="en-GB" dirty="0"/>
              <a:t>) and climatic zone (j), tonnes C yr-1 </a:t>
            </a:r>
          </a:p>
          <a:p>
            <a:pPr marL="171450" indent="-171450">
              <a:buFont typeface="Arial" panose="020B0604020202020204" pitchFamily="34" charset="0"/>
              <a:buChar char="•"/>
            </a:pPr>
            <a:r>
              <a:rPr lang="en-GB" dirty="0"/>
              <a:t>𝐴_(𝑖,𝑗): Area of land, ha</a:t>
            </a:r>
          </a:p>
          <a:p>
            <a:pPr marL="171450" indent="-171450">
              <a:buFont typeface="Arial" panose="020B0604020202020204" pitchFamily="34" charset="0"/>
              <a:buChar char="•"/>
            </a:pPr>
            <a:r>
              <a:rPr lang="en-GB" dirty="0"/>
              <a:t>𝐺_𝑇𝑂𝑇𝐴𝐿: average annual above-ground biomass growth (BW) for a specific woody vegetation type, w, corrected for above and below-ground biomass through the root-to-shoot ratio R (tonnes </a:t>
            </a:r>
            <a:r>
              <a:rPr lang="en-GB" dirty="0" err="1"/>
              <a:t>d.m</a:t>
            </a:r>
            <a:r>
              <a:rPr lang="en-GB" dirty="0"/>
              <a:t>. ha-1yr-1)</a:t>
            </a:r>
          </a:p>
          <a:p>
            <a:pPr marL="171450" indent="-171450">
              <a:buFont typeface="Arial" panose="020B0604020202020204" pitchFamily="34" charset="0"/>
              <a:buChar char="•"/>
            </a:pPr>
            <a:r>
              <a:rPr lang="en-GB" dirty="0"/>
              <a:t>〖𝐶𝐹〗_(𝑖,𝑗): carbon stock content of biomass (tonnes C (tonnes </a:t>
            </a:r>
            <a:r>
              <a:rPr lang="en-GB" dirty="0" err="1"/>
              <a:t>d.m</a:t>
            </a:r>
            <a:r>
              <a:rPr lang="en-GB" dirty="0"/>
              <a:t>.)-1)</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1" dirty="0"/>
              <a:t>Equation 2.10</a:t>
            </a:r>
          </a:p>
          <a:p>
            <a:pPr marL="171450" indent="-171450">
              <a:buFont typeface="Arial" panose="020B0604020202020204" pitchFamily="34" charset="0"/>
              <a:buChar char="•"/>
            </a:pPr>
            <a:r>
              <a:rPr lang="en-GB" dirty="0"/>
              <a:t>G_TOTAL: average annual above-ground biomass growth (BW) for a specific woody vegetation type, w, corrected for above and below ground biomass through the root-to-shoot ratio R (tonnes </a:t>
            </a:r>
            <a:r>
              <a:rPr lang="en-GB" dirty="0" err="1"/>
              <a:t>d.m</a:t>
            </a:r>
            <a:r>
              <a:rPr lang="en-GB" dirty="0"/>
              <a:t>. ha-1yr-1)</a:t>
            </a:r>
          </a:p>
          <a:p>
            <a:pPr marL="171450" indent="-171450">
              <a:buFont typeface="Arial" panose="020B0604020202020204" pitchFamily="34" charset="0"/>
              <a:buChar char="•"/>
            </a:pPr>
            <a:r>
              <a:rPr lang="en-GB" dirty="0"/>
              <a:t>G_W: average annual above-ground biomass growth for a specific woody vegetation type</a:t>
            </a:r>
          </a:p>
          <a:p>
            <a:pPr marL="171450" indent="-171450">
              <a:buFont typeface="Arial" panose="020B0604020202020204" pitchFamily="34" charset="0"/>
              <a:buChar char="•"/>
            </a:pPr>
            <a:r>
              <a:rPr lang="en-GB" dirty="0"/>
              <a:t>R = ratio of below-ground biomass to above-ground biomass, tonne </a:t>
            </a:r>
            <a:r>
              <a:rPr lang="en-GB" dirty="0" err="1"/>
              <a:t>d.m</a:t>
            </a:r>
            <a:r>
              <a:rPr lang="en-GB" dirty="0"/>
              <a:t>. below-ground biomass (tonne </a:t>
            </a:r>
            <a:r>
              <a:rPr lang="en-GB" dirty="0" err="1"/>
              <a:t>d.m</a:t>
            </a:r>
            <a:r>
              <a:rPr lang="en-GB" dirty="0"/>
              <a:t>. above-ground biomass)-1</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err="1"/>
              <a:t>G</a:t>
            </a:r>
            <a:r>
              <a:rPr lang="en-GB" baseline="-25000" dirty="0" err="1"/>
              <a:t>total</a:t>
            </a:r>
            <a:r>
              <a:rPr lang="en-GB" baseline="0" dirty="0"/>
              <a:t> is the total biomass growth expanded from above ground biomass growth (</a:t>
            </a:r>
            <a:r>
              <a:rPr lang="en-GB" dirty="0" err="1"/>
              <a:t>G</a:t>
            </a:r>
            <a:r>
              <a:rPr lang="en-GB" baseline="-25000" dirty="0" err="1"/>
              <a:t>w</a:t>
            </a:r>
            <a:r>
              <a:rPr lang="en-GB" baseline="0" dirty="0"/>
              <a:t> ) to include below ground biomass growth.</a:t>
            </a:r>
          </a:p>
          <a:p>
            <a:pPr marL="171450" indent="-171450">
              <a:buFont typeface="Arial" panose="020B0604020202020204" pitchFamily="34" charset="0"/>
              <a:buChar char="•"/>
            </a:pPr>
            <a:r>
              <a:rPr lang="en-GB" baseline="0" dirty="0"/>
              <a:t>Following tier 1 method, this may be achieved directly by using default values of (</a:t>
            </a:r>
            <a:r>
              <a:rPr lang="en-GB" dirty="0" err="1"/>
              <a:t>G</a:t>
            </a:r>
            <a:r>
              <a:rPr lang="en-GB" baseline="-25000" dirty="0" err="1"/>
              <a:t>w</a:t>
            </a:r>
            <a:r>
              <a:rPr lang="en-GB" baseline="0" dirty="0"/>
              <a:t> )  for naturally regenerated tress or broad categories of plantations together with R , the ratio of below-ground biomass to above ground biomass differentiated by woody vegetation type.</a:t>
            </a: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110</a:t>
            </a:fld>
            <a:endParaRPr lang="en-GB"/>
          </a:p>
        </p:txBody>
      </p:sp>
    </p:spTree>
    <p:extLst>
      <p:ext uri="{BB962C8B-B14F-4D97-AF65-F5344CB8AC3E}">
        <p14:creationId xmlns:p14="http://schemas.microsoft.com/office/powerpoint/2010/main" val="41986407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10000"/>
                  </a:lnSpc>
                </a:pPr>
                <a:r>
                  <a:rPr lang="en-GB" altLang="en-US" b="1" dirty="0">
                    <a:solidFill>
                      <a:srgbClr val="3F3F3F"/>
                    </a:solidFill>
                    <a:latin typeface="Merriweather Sans" panose="02000503060000020004" pitchFamily="50" charset="0"/>
                  </a:rPr>
                  <a:t>Equation 2.9</a:t>
                </a:r>
              </a:p>
              <a:p>
                <a:pPr marL="0" marR="0" indent="0" algn="l" defTabSz="914400" rtl="0" eaLnBrk="1" fontAlgn="auto" latinLnBrk="0" hangingPunct="1">
                  <a:lnSpc>
                    <a:spcPct val="110000"/>
                  </a:lnSpc>
                  <a:spcBef>
                    <a:spcPts val="0"/>
                  </a:spcBef>
                  <a:spcAft>
                    <a:spcPts val="0"/>
                  </a:spcAft>
                  <a:buClrTx/>
                  <a:buSzTx/>
                  <a:buFontTx/>
                  <a:buNone/>
                  <a:tabLst/>
                  <a:defRPr/>
                </a:pPr>
                <a14:m>
                  <m:oMath xmlns:m="http://schemas.openxmlformats.org/officeDocument/2006/math">
                    <m:r>
                      <a:rPr lang="en-US" i="1" smtClean="0">
                        <a:solidFill>
                          <a:srgbClr val="3F3F3F"/>
                        </a:solidFill>
                        <a:latin typeface="Cambria Math" panose="02040503050406030204" pitchFamily="18" charset="0"/>
                        <a:ea typeface="Cambria Math" panose="02040503050406030204" pitchFamily="18" charset="0"/>
                      </a:rPr>
                      <m:t>∆</m:t>
                    </m:r>
                    <m:r>
                      <a:rPr lang="en-US" i="1" smtClean="0">
                        <a:solidFill>
                          <a:srgbClr val="3F3F3F"/>
                        </a:solidFill>
                        <a:latin typeface="Cambria Math" panose="02040503050406030204" pitchFamily="18" charset="0"/>
                        <a:ea typeface="Cambria Math" panose="02040503050406030204" pitchFamily="18" charset="0"/>
                      </a:rPr>
                      <m:t>𝐶𝐺</m:t>
                    </m:r>
                    <m:r>
                      <a:rPr lang="en-US" b="0" i="1" smtClean="0">
                        <a:solidFill>
                          <a:srgbClr val="3F3F3F"/>
                        </a:solidFill>
                        <a:latin typeface="Cambria Math" panose="02040503050406030204" pitchFamily="18" charset="0"/>
                        <a:ea typeface="Cambria Math" panose="02040503050406030204" pitchFamily="18" charset="0"/>
                      </a:rPr>
                      <m:t>=</m:t>
                    </m:r>
                  </m:oMath>
                </a14:m>
                <a:r>
                  <a:rPr lang="en-US" dirty="0">
                    <a:solidFill>
                      <a:srgbClr val="3F3F3F"/>
                    </a:solidFill>
                    <a:latin typeface="Merriweather Sans"/>
                  </a:rPr>
                  <a:t> </a:t>
                </a:r>
                <a:r>
                  <a:rPr lang="en-GB" dirty="0">
                    <a:solidFill>
                      <a:srgbClr val="3F3F3F"/>
                    </a:solidFill>
                    <a:latin typeface="Merriweather Sans" panose="02000503060000020004" pitchFamily="50" charset="0"/>
                  </a:rPr>
                  <a:t>annual increase in </a:t>
                </a:r>
                <a:r>
                  <a:rPr lang="en-GB" b="1" dirty="0">
                    <a:solidFill>
                      <a:srgbClr val="3F3F3F"/>
                    </a:solidFill>
                    <a:latin typeface="Merriweather Sans" panose="02000503060000020004" pitchFamily="50" charset="0"/>
                  </a:rPr>
                  <a:t>C</a:t>
                </a:r>
                <a:r>
                  <a:rPr lang="en-GB" dirty="0">
                    <a:solidFill>
                      <a:srgbClr val="3F3F3F"/>
                    </a:solidFill>
                    <a:latin typeface="Merriweather Sans" panose="02000503060000020004" pitchFamily="50" charset="0"/>
                  </a:rPr>
                  <a:t> stocks due to biomass growth </a:t>
                </a:r>
                <a:r>
                  <a:rPr lang="en-GB" b="1" dirty="0">
                    <a:solidFill>
                      <a:srgbClr val="3F3F3F"/>
                    </a:solidFill>
                    <a:latin typeface="Merriweather Sans" panose="02000503060000020004" pitchFamily="50" charset="0"/>
                  </a:rPr>
                  <a:t>stratified</a:t>
                </a:r>
                <a:r>
                  <a:rPr lang="en-GB" dirty="0">
                    <a:solidFill>
                      <a:srgbClr val="3F3F3F"/>
                    </a:solidFill>
                    <a:latin typeface="Merriweather Sans" panose="02000503060000020004" pitchFamily="50" charset="0"/>
                  </a:rPr>
                  <a:t> by </a:t>
                </a:r>
                <a:r>
                  <a:rPr lang="en-GB" b="1" dirty="0">
                    <a:solidFill>
                      <a:srgbClr val="3F3F3F"/>
                    </a:solidFill>
                    <a:latin typeface="Merriweather Sans" panose="02000503060000020004" pitchFamily="50" charset="0"/>
                  </a:rPr>
                  <a:t>ecological zone</a:t>
                </a:r>
                <a:r>
                  <a:rPr lang="en-GB" dirty="0">
                    <a:solidFill>
                      <a:srgbClr val="3F3F3F"/>
                    </a:solidFill>
                    <a:latin typeface="Merriweather Sans" panose="02000503060000020004" pitchFamily="50" charset="0"/>
                  </a:rPr>
                  <a:t> </a:t>
                </a:r>
                <a:r>
                  <a:rPr lang="en-GB" b="1" dirty="0">
                    <a:solidFill>
                      <a:srgbClr val="3F3F3F"/>
                    </a:solidFill>
                    <a:latin typeface="Merriweather Sans" panose="02000503060000020004" pitchFamily="50" charset="0"/>
                  </a:rPr>
                  <a:t>(</a:t>
                </a:r>
                <a:r>
                  <a:rPr lang="en-GB" b="1" dirty="0" err="1">
                    <a:solidFill>
                      <a:srgbClr val="3F3F3F"/>
                    </a:solidFill>
                    <a:latin typeface="Merriweather Sans" panose="02000503060000020004" pitchFamily="50" charset="0"/>
                  </a:rPr>
                  <a:t>i</a:t>
                </a:r>
                <a:r>
                  <a:rPr lang="en-GB" b="1" dirty="0">
                    <a:solidFill>
                      <a:srgbClr val="3F3F3F"/>
                    </a:solidFill>
                    <a:latin typeface="Merriweather Sans" panose="02000503060000020004" pitchFamily="50" charset="0"/>
                  </a:rPr>
                  <a:t>)</a:t>
                </a:r>
                <a:r>
                  <a:rPr lang="en-GB" dirty="0">
                    <a:solidFill>
                      <a:srgbClr val="3F3F3F"/>
                    </a:solidFill>
                    <a:latin typeface="Merriweather Sans" panose="02000503060000020004" pitchFamily="50" charset="0"/>
                  </a:rPr>
                  <a:t> and climatic zone </a:t>
                </a:r>
                <a:r>
                  <a:rPr lang="en-GB" b="1" dirty="0">
                    <a:solidFill>
                      <a:srgbClr val="3F3F3F"/>
                    </a:solidFill>
                    <a:latin typeface="Merriweather Sans" panose="02000503060000020004" pitchFamily="50" charset="0"/>
                  </a:rPr>
                  <a:t>(j)</a:t>
                </a:r>
                <a:r>
                  <a:rPr lang="en-GB" dirty="0">
                    <a:solidFill>
                      <a:srgbClr val="3F3F3F"/>
                    </a:solidFill>
                    <a:latin typeface="Merriweather Sans" panose="02000503060000020004" pitchFamily="50" charset="0"/>
                  </a:rPr>
                  <a:t>, tonnes C 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endParaRPr lang="en-GB" i="1" dirty="0">
                  <a:solidFill>
                    <a:srgbClr val="3F3F3F"/>
                  </a:solidFill>
                  <a:latin typeface="Cambria Math" panose="02040503050406030204" pitchFamily="18" charset="0"/>
                </a:endParaRPr>
              </a:p>
              <a:p>
                <a14:m>
                  <m:oMath xmlns:m="http://schemas.openxmlformats.org/officeDocument/2006/math">
                    <m:sSub>
                      <m:sSubPr>
                        <m:ctrlPr>
                          <a:rPr lang="en-US" sz="1200" i="1" smtClean="0">
                            <a:latin typeface="Cambria Math" panose="02040503050406030204" pitchFamily="18" charset="0"/>
                            <a:ea typeface="Cambria Math"/>
                          </a:rPr>
                        </m:ctrlPr>
                      </m:sSubPr>
                      <m:e>
                        <m:r>
                          <a:rPr lang="en-US" sz="1200" i="1">
                            <a:latin typeface="Cambria Math"/>
                            <a:ea typeface="Cambria Math"/>
                          </a:rPr>
                          <m:t>𝐴</m:t>
                        </m:r>
                      </m:e>
                      <m:sub>
                        <m:r>
                          <a:rPr lang="en-US" sz="1200" i="1">
                            <a:latin typeface="Cambria Math"/>
                            <a:ea typeface="Cambria Math"/>
                          </a:rPr>
                          <m:t>𝑖</m:t>
                        </m:r>
                        <m:r>
                          <a:rPr lang="en-US" sz="1200" i="1">
                            <a:latin typeface="Cambria Math"/>
                            <a:ea typeface="Cambria Math"/>
                          </a:rPr>
                          <m:t>,</m:t>
                        </m:r>
                        <m:r>
                          <a:rPr lang="en-US" sz="1200" i="1">
                            <a:latin typeface="Cambria Math"/>
                            <a:ea typeface="Cambria Math"/>
                          </a:rPr>
                          <m:t>𝑗</m:t>
                        </m:r>
                      </m:sub>
                    </m:sSub>
                  </m:oMath>
                </a14:m>
                <a:r>
                  <a:rPr lang="en-US" sz="1200" dirty="0"/>
                  <a:t>: Area of lan</a:t>
                </a:r>
                <a:r>
                  <a:rPr lang="en-US" sz="1200" dirty="0">
                    <a:solidFill>
                      <a:schemeClr val="tx1"/>
                    </a:solidFill>
                  </a:rPr>
                  <a:t>d</a:t>
                </a:r>
                <a:r>
                  <a:rPr lang="en-US" sz="1200" b="1" dirty="0">
                    <a:solidFill>
                      <a:schemeClr val="tx1"/>
                    </a:solidFill>
                  </a:rPr>
                  <a:t>, </a:t>
                </a:r>
                <a:r>
                  <a:rPr lang="en-US" sz="1200" dirty="0"/>
                  <a:t>ha</a:t>
                </a:r>
                <a:endParaRPr lang="en-GB" sz="1200" dirty="0"/>
              </a:p>
              <a:p>
                <a14:m>
                  <m:oMath xmlns:m="http://schemas.openxmlformats.org/officeDocument/2006/math">
                    <m:sSub>
                      <m:sSubPr>
                        <m:ctrlPr>
                          <a:rPr lang="en-GB" sz="1200" i="1">
                            <a:latin typeface="Cambria Math" panose="02040503050406030204" pitchFamily="18" charset="0"/>
                          </a:rPr>
                        </m:ctrlPr>
                      </m:sSubPr>
                      <m:e>
                        <m:r>
                          <a:rPr lang="en-US" sz="1200" i="1">
                            <a:latin typeface="Cambria Math"/>
                          </a:rPr>
                          <m:t>𝐺</m:t>
                        </m:r>
                      </m:e>
                      <m:sub>
                        <m:r>
                          <a:rPr lang="en-US" sz="1200" i="1">
                            <a:latin typeface="Cambria Math"/>
                          </a:rPr>
                          <m:t>𝑇𝑂𝑇𝐴𝐿</m:t>
                        </m:r>
                      </m:sub>
                    </m:sSub>
                  </m:oMath>
                </a14:m>
                <a:r>
                  <a:rPr lang="en-GB" sz="1200" dirty="0"/>
                  <a:t>: average annual above-ground biomass growth (B</a:t>
                </a:r>
                <a:r>
                  <a:rPr lang="en-GB" sz="1200" baseline="-25000" dirty="0"/>
                  <a:t>W</a:t>
                </a:r>
                <a:r>
                  <a:rPr lang="en-GB" sz="1200" dirty="0"/>
                  <a:t>) for a specific woody vegetation type</a:t>
                </a:r>
                <a:r>
                  <a:rPr lang="en-GB" sz="1200" dirty="0">
                    <a:solidFill>
                      <a:schemeClr val="tx1"/>
                    </a:solidFill>
                  </a:rPr>
                  <a:t>, w, corrected for above </a:t>
                </a:r>
                <a:r>
                  <a:rPr lang="en-GB" sz="1200" dirty="0"/>
                  <a:t>and below-ground biomass through the root-to-shoot ratio R (tonnes </a:t>
                </a:r>
                <a:r>
                  <a:rPr lang="en-GB" sz="1200" dirty="0" err="1"/>
                  <a:t>d.m</a:t>
                </a:r>
                <a:r>
                  <a:rPr lang="en-GB" sz="1200" dirty="0"/>
                  <a:t>. ha</a:t>
                </a:r>
                <a:r>
                  <a:rPr lang="en-GB" sz="1200" baseline="30000" dirty="0"/>
                  <a:t>-1</a:t>
                </a:r>
                <a:r>
                  <a:rPr lang="en-GB" sz="1200" dirty="0"/>
                  <a:t>yr</a:t>
                </a:r>
                <a:r>
                  <a:rPr lang="en-GB" sz="1200" baseline="30000" dirty="0"/>
                  <a:t>-1</a:t>
                </a:r>
                <a:r>
                  <a:rPr lang="en-GB" sz="1200" dirty="0"/>
                  <a:t>)</a:t>
                </a:r>
              </a:p>
              <a:p>
                <a14:m>
                  <m:oMath xmlns:m="http://schemas.openxmlformats.org/officeDocument/2006/math">
                    <m:sSub>
                      <m:sSubPr>
                        <m:ctrlPr>
                          <a:rPr lang="en-US" sz="1200" i="1">
                            <a:latin typeface="Cambria Math" panose="02040503050406030204" pitchFamily="18" charset="0"/>
                            <a:ea typeface="Cambria Math"/>
                          </a:rPr>
                        </m:ctrlPr>
                      </m:sSubPr>
                      <m:e>
                        <m:r>
                          <a:rPr lang="en-US" sz="1200" i="1">
                            <a:latin typeface="Cambria Math"/>
                            <a:ea typeface="Cambria Math"/>
                          </a:rPr>
                          <m:t>𝐶𝐹</m:t>
                        </m:r>
                      </m:e>
                      <m:sub>
                        <m:r>
                          <a:rPr lang="en-US" sz="1200" i="1">
                            <a:latin typeface="Cambria Math"/>
                            <a:ea typeface="Cambria Math"/>
                          </a:rPr>
                          <m:t>𝑖</m:t>
                        </m:r>
                        <m:r>
                          <a:rPr lang="en-US" sz="1200" i="1">
                            <a:latin typeface="Cambria Math"/>
                            <a:ea typeface="Cambria Math"/>
                          </a:rPr>
                          <m:t>,</m:t>
                        </m:r>
                        <m:r>
                          <a:rPr lang="en-US" sz="1200" i="1">
                            <a:latin typeface="Cambria Math"/>
                            <a:ea typeface="Cambria Math"/>
                          </a:rPr>
                          <m:t>𝑗</m:t>
                        </m:r>
                      </m:sub>
                    </m:sSub>
                  </m:oMath>
                </a14:m>
                <a:r>
                  <a:rPr lang="en-US" sz="1200" dirty="0"/>
                  <a:t>: carbon stock content of biomass (</a:t>
                </a:r>
                <a:r>
                  <a:rPr lang="fr-FR" sz="1200" dirty="0"/>
                  <a:t>tonnes C (tonnes </a:t>
                </a:r>
                <a:r>
                  <a:rPr lang="fr-FR" sz="1200" dirty="0" err="1"/>
                  <a:t>d.m</a:t>
                </a:r>
                <a:r>
                  <a:rPr lang="fr-FR" sz="1200" dirty="0"/>
                  <a:t>.)</a:t>
                </a:r>
                <a:r>
                  <a:rPr lang="fr-FR" sz="1200" baseline="30000" dirty="0"/>
                  <a:t>-1</a:t>
                </a:r>
                <a:r>
                  <a:rPr lang="fr-FR" sz="1200" dirty="0"/>
                  <a:t>)</a:t>
                </a:r>
              </a:p>
              <a:p>
                <a:pPr>
                  <a:lnSpc>
                    <a:spcPct val="110000"/>
                  </a:lnSpc>
                </a:pPr>
                <a:endParaRPr lang="en-GB" altLang="en-US" b="1" dirty="0">
                  <a:solidFill>
                    <a:srgbClr val="3F3F3F"/>
                  </a:solidFill>
                  <a:latin typeface="Merriweather Sans" panose="02000503060000020004" pitchFamily="50" charset="0"/>
                </a:endParaRPr>
              </a:p>
              <a:p>
                <a:pPr>
                  <a:lnSpc>
                    <a:spcPct val="110000"/>
                  </a:lnSpc>
                </a:pPr>
                <a:r>
                  <a:rPr lang="en-GB" altLang="en-US" b="1" dirty="0">
                    <a:solidFill>
                      <a:srgbClr val="3F3F3F"/>
                    </a:solidFill>
                    <a:latin typeface="Merriweather Sans" panose="02000503060000020004" pitchFamily="50" charset="0"/>
                  </a:rPr>
                  <a:t>Equation 2.10</a:t>
                </a:r>
              </a:p>
              <a:p>
                <a:pPr marL="285750" indent="-285750">
                  <a:lnSpc>
                    <a:spcPct val="110000"/>
                  </a:lnSpc>
                  <a:buFont typeface="Arial" panose="020B0604020202020204" pitchFamily="34" charset="0"/>
                  <a:buChar char="•"/>
                </a:pPr>
                <a14:m>
                  <m:oMath xmlns:m="http://schemas.openxmlformats.org/officeDocument/2006/math">
                    <m:sSub>
                      <m:sSubPr>
                        <m:ctrlPr>
                          <a:rPr lang="en-GB" i="1">
                            <a:solidFill>
                              <a:srgbClr val="3F3F3F"/>
                            </a:solidFill>
                            <a:latin typeface="Cambria Math" panose="02040503050406030204" pitchFamily="18" charset="0"/>
                          </a:rPr>
                        </m:ctrlPr>
                      </m:sSubPr>
                      <m:e>
                        <m:r>
                          <m:rPr>
                            <m:sty m:val="p"/>
                          </m:rPr>
                          <a:rPr lang="en-US" i="0">
                            <a:solidFill>
                              <a:srgbClr val="3F3F3F"/>
                            </a:solidFill>
                            <a:latin typeface="Cambria Math"/>
                          </a:rPr>
                          <m:t>G</m:t>
                        </m:r>
                      </m:e>
                      <m:sub>
                        <m:r>
                          <m:rPr>
                            <m:sty m:val="p"/>
                          </m:rPr>
                          <a:rPr lang="en-US" i="0">
                            <a:solidFill>
                              <a:srgbClr val="3F3F3F"/>
                            </a:solidFill>
                            <a:latin typeface="Cambria Math"/>
                          </a:rPr>
                          <m:t>TOTAL</m:t>
                        </m:r>
                      </m:sub>
                    </m:sSub>
                  </m:oMath>
                </a14:m>
                <a:r>
                  <a:rPr lang="en-GB" dirty="0">
                    <a:solidFill>
                      <a:srgbClr val="3F3F3F"/>
                    </a:solidFill>
                    <a:latin typeface="Merriweather Sans" panose="02000503060000020004" pitchFamily="50" charset="0"/>
                  </a:rPr>
                  <a:t>: average annual above-ground biomass growth (B</a:t>
                </a:r>
                <a:r>
                  <a:rPr lang="en-GB" baseline="-25000" dirty="0">
                    <a:solidFill>
                      <a:srgbClr val="3F3F3F"/>
                    </a:solidFill>
                    <a:latin typeface="Merriweather Sans" panose="02000503060000020004" pitchFamily="50" charset="0"/>
                  </a:rPr>
                  <a:t>W</a:t>
                </a:r>
                <a:r>
                  <a:rPr lang="en-GB" dirty="0">
                    <a:solidFill>
                      <a:srgbClr val="3F3F3F"/>
                    </a:solidFill>
                    <a:latin typeface="Merriweather Sans" panose="02000503060000020004" pitchFamily="50" charset="0"/>
                  </a:rPr>
                  <a:t>) for a specific woody vegetation type, w, corrected for above and below ground biomass through the root-to-shoot ratio R (tonnes </a:t>
                </a:r>
                <a:r>
                  <a:rPr lang="en-GB" dirty="0" err="1">
                    <a:solidFill>
                      <a:srgbClr val="3F3F3F"/>
                    </a:solidFill>
                    <a:latin typeface="Merriweather Sans" panose="02000503060000020004" pitchFamily="50" charset="0"/>
                  </a:rPr>
                  <a:t>d.m</a:t>
                </a:r>
                <a:r>
                  <a:rPr lang="en-GB" dirty="0">
                    <a:solidFill>
                      <a:srgbClr val="3F3F3F"/>
                    </a:solidFill>
                    <a:latin typeface="Merriweather Sans" panose="02000503060000020004" pitchFamily="50" charset="0"/>
                  </a:rPr>
                  <a:t>. ha</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a:t>
                </a:r>
              </a:p>
              <a:p>
                <a:pPr marL="285750" indent="-285750">
                  <a:lnSpc>
                    <a:spcPct val="110000"/>
                  </a:lnSpc>
                  <a:buFont typeface="Arial" panose="020B0604020202020204" pitchFamily="34" charset="0"/>
                  <a:buChar char="•"/>
                </a:pPr>
                <a14:m>
                  <m:oMath xmlns:m="http://schemas.openxmlformats.org/officeDocument/2006/math">
                    <m:sSub>
                      <m:sSubPr>
                        <m:ctrlPr>
                          <a:rPr lang="en-GB" i="1">
                            <a:solidFill>
                              <a:srgbClr val="3F3F3F"/>
                            </a:solidFill>
                            <a:latin typeface="Cambria Math" panose="02040503050406030204" pitchFamily="18" charset="0"/>
                          </a:rPr>
                        </m:ctrlPr>
                      </m:sSubPr>
                      <m:e>
                        <m:r>
                          <m:rPr>
                            <m:sty m:val="p"/>
                          </m:rPr>
                          <a:rPr lang="en-US" i="0">
                            <a:solidFill>
                              <a:srgbClr val="3F3F3F"/>
                            </a:solidFill>
                            <a:latin typeface="Cambria Math"/>
                          </a:rPr>
                          <m:t>G</m:t>
                        </m:r>
                      </m:e>
                      <m:sub>
                        <m:r>
                          <m:rPr>
                            <m:sty m:val="p"/>
                          </m:rPr>
                          <a:rPr lang="en-US" i="0">
                            <a:solidFill>
                              <a:srgbClr val="3F3F3F"/>
                            </a:solidFill>
                            <a:latin typeface="Cambria Math"/>
                          </a:rPr>
                          <m:t>W</m:t>
                        </m:r>
                      </m:sub>
                    </m:sSub>
                  </m:oMath>
                </a14:m>
                <a:r>
                  <a:rPr lang="en-GB" dirty="0">
                    <a:solidFill>
                      <a:srgbClr val="3F3F3F"/>
                    </a:solidFill>
                    <a:latin typeface="Merriweather Sans" panose="02000503060000020004" pitchFamily="50" charset="0"/>
                  </a:rPr>
                  <a:t>: average annual above-ground biomass growth for a specific woody vegetation type</a:t>
                </a:r>
              </a:p>
              <a:p>
                <a:pPr marL="285750" indent="-285750">
                  <a:lnSpc>
                    <a:spcPct val="110000"/>
                  </a:lnSpc>
                  <a:buFont typeface="Arial" panose="020B0604020202020204" pitchFamily="34" charset="0"/>
                  <a:buChar char="•"/>
                </a:pPr>
                <a:r>
                  <a:rPr lang="en-GB" dirty="0">
                    <a:solidFill>
                      <a:srgbClr val="3F3F3F"/>
                    </a:solidFill>
                    <a:latin typeface="Merriweather Sans" panose="02000503060000020004" pitchFamily="50" charset="0"/>
                  </a:rPr>
                  <a:t>R = ratio of below-ground biomass to above-ground biomass, tonne </a:t>
                </a:r>
                <a:r>
                  <a:rPr lang="en-GB" dirty="0" err="1">
                    <a:solidFill>
                      <a:srgbClr val="3F3F3F"/>
                    </a:solidFill>
                    <a:latin typeface="Merriweather Sans" panose="02000503060000020004" pitchFamily="50" charset="0"/>
                  </a:rPr>
                  <a:t>d.m</a:t>
                </a:r>
                <a:r>
                  <a:rPr lang="en-GB" dirty="0">
                    <a:solidFill>
                      <a:srgbClr val="3F3F3F"/>
                    </a:solidFill>
                    <a:latin typeface="Merriweather Sans" panose="02000503060000020004" pitchFamily="50" charset="0"/>
                  </a:rPr>
                  <a:t>. below-ground biomass (tonne </a:t>
                </a:r>
                <a:r>
                  <a:rPr lang="en-GB" dirty="0" err="1">
                    <a:solidFill>
                      <a:srgbClr val="3F3F3F"/>
                    </a:solidFill>
                    <a:latin typeface="Merriweather Sans" panose="02000503060000020004" pitchFamily="50" charset="0"/>
                  </a:rPr>
                  <a:t>d.m</a:t>
                </a:r>
                <a:r>
                  <a:rPr lang="en-GB" dirty="0">
                    <a:solidFill>
                      <a:srgbClr val="3F3F3F"/>
                    </a:solidFill>
                    <a:latin typeface="Merriweather Sans" panose="02000503060000020004" pitchFamily="50" charset="0"/>
                  </a:rPr>
                  <a:t>. above-ground biomass)</a:t>
                </a:r>
                <a:r>
                  <a:rPr lang="en-GB" baseline="30000" dirty="0">
                    <a:solidFill>
                      <a:srgbClr val="3F3F3F"/>
                    </a:solidFill>
                    <a:latin typeface="Merriweather Sans" panose="02000503060000020004" pitchFamily="50" charset="0"/>
                  </a:rPr>
                  <a:t>-1</a:t>
                </a:r>
              </a:p>
              <a:p>
                <a:pPr marL="0" indent="0">
                  <a:lnSpc>
                    <a:spcPct val="110000"/>
                  </a:lnSpc>
                  <a:buFont typeface="Arial" panose="020B0604020202020204" pitchFamily="34" charset="0"/>
                  <a:buNone/>
                </a:pPr>
                <a:endParaRPr lang="en-GB" baseline="30000" dirty="0">
                  <a:solidFill>
                    <a:srgbClr val="3F3F3F"/>
                  </a:solidFill>
                  <a:latin typeface="Merriweather Sans" panose="02000503060000020004" pitchFamily="50" charset="0"/>
                </a:endParaRPr>
              </a:p>
              <a:p>
                <a:endParaRPr lang="en-GB" dirty="0"/>
              </a:p>
              <a:p>
                <a:endParaRPr lang="en-GB" dirty="0"/>
              </a:p>
            </p:txBody>
          </p:sp>
        </mc:Choice>
        <mc:Fallback xmlns="">
          <p:sp>
            <p:nvSpPr>
              <p:cNvPr id="3" name="Notes Placeholder 2"/>
              <p:cNvSpPr>
                <a:spLocks noGrp="1"/>
              </p:cNvSpPr>
              <p:nvPr>
                <p:ph type="body" idx="1"/>
              </p:nvPr>
            </p:nvSpPr>
            <p:spPr/>
            <p:txBody>
              <a:bodyPr/>
              <a:lstStyle/>
              <a:p>
                <a:pPr>
                  <a:lnSpc>
                    <a:spcPct val="110000"/>
                  </a:lnSpc>
                </a:pPr>
                <a:r>
                  <a:rPr lang="en-GB" altLang="en-US" b="1" dirty="0">
                    <a:solidFill>
                      <a:srgbClr val="3F3F3F"/>
                    </a:solidFill>
                    <a:latin typeface="Merriweather Sans" panose="02000503060000020004" pitchFamily="50" charset="0"/>
                  </a:rPr>
                  <a:t>Equation 2.9</a:t>
                </a:r>
              </a:p>
              <a:p>
                <a:pPr marL="0" marR="0" indent="0" algn="l" defTabSz="914400" rtl="0" eaLnBrk="1" fontAlgn="auto" latinLnBrk="0" hangingPunct="1">
                  <a:lnSpc>
                    <a:spcPct val="110000"/>
                  </a:lnSpc>
                  <a:spcBef>
                    <a:spcPts val="0"/>
                  </a:spcBef>
                  <a:spcAft>
                    <a:spcPts val="0"/>
                  </a:spcAft>
                  <a:buClrTx/>
                  <a:buSzTx/>
                  <a:buFontTx/>
                  <a:buNone/>
                  <a:tabLst/>
                  <a:defRPr/>
                </a:pPr>
                <a:r>
                  <a:rPr lang="en-US" i="0">
                    <a:solidFill>
                      <a:srgbClr val="3F3F3F"/>
                    </a:solidFill>
                    <a:latin typeface="Cambria Math" panose="02040503050406030204" pitchFamily="18" charset="0"/>
                    <a:ea typeface="Cambria Math" panose="02040503050406030204" pitchFamily="18" charset="0"/>
                  </a:rPr>
                  <a:t>∆𝐶𝐺</a:t>
                </a:r>
                <a:r>
                  <a:rPr lang="en-US" b="0" i="0">
                    <a:solidFill>
                      <a:srgbClr val="3F3F3F"/>
                    </a:solidFill>
                    <a:latin typeface="Cambria Math" panose="02040503050406030204" pitchFamily="18" charset="0"/>
                    <a:ea typeface="Cambria Math" panose="02040503050406030204" pitchFamily="18" charset="0"/>
                  </a:rPr>
                  <a:t>=</a:t>
                </a:r>
                <a:r>
                  <a:rPr lang="en-US" dirty="0">
                    <a:solidFill>
                      <a:srgbClr val="3F3F3F"/>
                    </a:solidFill>
                    <a:latin typeface="Merriweather Sans"/>
                  </a:rPr>
                  <a:t> </a:t>
                </a:r>
                <a:r>
                  <a:rPr lang="en-GB" dirty="0">
                    <a:solidFill>
                      <a:srgbClr val="3F3F3F"/>
                    </a:solidFill>
                    <a:latin typeface="Merriweather Sans" panose="02000503060000020004" pitchFamily="50" charset="0"/>
                  </a:rPr>
                  <a:t>annual increase in </a:t>
                </a:r>
                <a:r>
                  <a:rPr lang="en-GB" b="1" dirty="0">
                    <a:solidFill>
                      <a:srgbClr val="3F3F3F"/>
                    </a:solidFill>
                    <a:latin typeface="Merriweather Sans" panose="02000503060000020004" pitchFamily="50" charset="0"/>
                  </a:rPr>
                  <a:t>C</a:t>
                </a:r>
                <a:r>
                  <a:rPr lang="en-GB" dirty="0">
                    <a:solidFill>
                      <a:srgbClr val="3F3F3F"/>
                    </a:solidFill>
                    <a:latin typeface="Merriweather Sans" panose="02000503060000020004" pitchFamily="50" charset="0"/>
                  </a:rPr>
                  <a:t> stocks due to biomass growth </a:t>
                </a:r>
                <a:r>
                  <a:rPr lang="en-GB" b="1" dirty="0">
                    <a:solidFill>
                      <a:srgbClr val="3F3F3F"/>
                    </a:solidFill>
                    <a:latin typeface="Merriweather Sans" panose="02000503060000020004" pitchFamily="50" charset="0"/>
                  </a:rPr>
                  <a:t>stratified</a:t>
                </a:r>
                <a:r>
                  <a:rPr lang="en-GB" dirty="0">
                    <a:solidFill>
                      <a:srgbClr val="3F3F3F"/>
                    </a:solidFill>
                    <a:latin typeface="Merriweather Sans" panose="02000503060000020004" pitchFamily="50" charset="0"/>
                  </a:rPr>
                  <a:t> by </a:t>
                </a:r>
                <a:r>
                  <a:rPr lang="en-GB" b="1" dirty="0">
                    <a:solidFill>
                      <a:srgbClr val="3F3F3F"/>
                    </a:solidFill>
                    <a:latin typeface="Merriweather Sans" panose="02000503060000020004" pitchFamily="50" charset="0"/>
                  </a:rPr>
                  <a:t>ecological zone</a:t>
                </a:r>
                <a:r>
                  <a:rPr lang="en-GB" dirty="0">
                    <a:solidFill>
                      <a:srgbClr val="3F3F3F"/>
                    </a:solidFill>
                    <a:latin typeface="Merriweather Sans" panose="02000503060000020004" pitchFamily="50" charset="0"/>
                  </a:rPr>
                  <a:t> </a:t>
                </a:r>
                <a:r>
                  <a:rPr lang="en-GB" b="1" dirty="0">
                    <a:solidFill>
                      <a:srgbClr val="3F3F3F"/>
                    </a:solidFill>
                    <a:latin typeface="Merriweather Sans" panose="02000503060000020004" pitchFamily="50" charset="0"/>
                  </a:rPr>
                  <a:t>(</a:t>
                </a:r>
                <a:r>
                  <a:rPr lang="en-GB" b="1" dirty="0" err="1">
                    <a:solidFill>
                      <a:srgbClr val="3F3F3F"/>
                    </a:solidFill>
                    <a:latin typeface="Merriweather Sans" panose="02000503060000020004" pitchFamily="50" charset="0"/>
                  </a:rPr>
                  <a:t>i</a:t>
                </a:r>
                <a:r>
                  <a:rPr lang="en-GB" b="1" dirty="0">
                    <a:solidFill>
                      <a:srgbClr val="3F3F3F"/>
                    </a:solidFill>
                    <a:latin typeface="Merriweather Sans" panose="02000503060000020004" pitchFamily="50" charset="0"/>
                  </a:rPr>
                  <a:t>)</a:t>
                </a:r>
                <a:r>
                  <a:rPr lang="en-GB" dirty="0">
                    <a:solidFill>
                      <a:srgbClr val="3F3F3F"/>
                    </a:solidFill>
                    <a:latin typeface="Merriweather Sans" panose="02000503060000020004" pitchFamily="50" charset="0"/>
                  </a:rPr>
                  <a:t> and climatic zone </a:t>
                </a:r>
                <a:r>
                  <a:rPr lang="en-GB" b="1" dirty="0">
                    <a:solidFill>
                      <a:srgbClr val="3F3F3F"/>
                    </a:solidFill>
                    <a:latin typeface="Merriweather Sans" panose="02000503060000020004" pitchFamily="50" charset="0"/>
                  </a:rPr>
                  <a:t>(j)</a:t>
                </a:r>
                <a:r>
                  <a:rPr lang="en-GB" dirty="0">
                    <a:solidFill>
                      <a:srgbClr val="3F3F3F"/>
                    </a:solidFill>
                    <a:latin typeface="Merriweather Sans" panose="02000503060000020004" pitchFamily="50" charset="0"/>
                  </a:rPr>
                  <a:t>, tonnes C 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endParaRPr lang="en-GB" i="1" dirty="0">
                  <a:solidFill>
                    <a:srgbClr val="3F3F3F"/>
                  </a:solidFill>
                  <a:latin typeface="Cambria Math" panose="02040503050406030204" pitchFamily="18" charset="0"/>
                </a:endParaRPr>
              </a:p>
              <a:p>
                <a:r>
                  <a:rPr lang="en-US" sz="1200" i="0">
                    <a:latin typeface="Cambria Math"/>
                    <a:ea typeface="Cambria Math"/>
                  </a:rPr>
                  <a:t>𝐴</a:t>
                </a:r>
                <a:r>
                  <a:rPr lang="en-US" sz="1200" i="0">
                    <a:latin typeface="Cambria Math" panose="02040503050406030204" pitchFamily="18" charset="0"/>
                    <a:ea typeface="Cambria Math"/>
                  </a:rPr>
                  <a:t>_(</a:t>
                </a:r>
                <a:r>
                  <a:rPr lang="en-US" sz="1200" i="0">
                    <a:latin typeface="Cambria Math"/>
                    <a:ea typeface="Cambria Math"/>
                  </a:rPr>
                  <a:t>𝑖,𝑗</a:t>
                </a:r>
                <a:r>
                  <a:rPr lang="en-US" sz="1200" i="0">
                    <a:latin typeface="Cambria Math" panose="02040503050406030204" pitchFamily="18" charset="0"/>
                    <a:ea typeface="Cambria Math"/>
                  </a:rPr>
                  <a:t>)</a:t>
                </a:r>
                <a:r>
                  <a:rPr lang="en-US" sz="1200" dirty="0"/>
                  <a:t>: Area of lan</a:t>
                </a:r>
                <a:r>
                  <a:rPr lang="en-US" sz="1200" dirty="0">
                    <a:solidFill>
                      <a:schemeClr val="tx1"/>
                    </a:solidFill>
                  </a:rPr>
                  <a:t>d</a:t>
                </a:r>
                <a:r>
                  <a:rPr lang="en-US" sz="1200" b="1" dirty="0">
                    <a:solidFill>
                      <a:schemeClr val="tx1"/>
                    </a:solidFill>
                  </a:rPr>
                  <a:t>, </a:t>
                </a:r>
                <a:r>
                  <a:rPr lang="en-US" sz="1200" dirty="0"/>
                  <a:t>ha</a:t>
                </a:r>
                <a:endParaRPr lang="en-GB" sz="1200" dirty="0"/>
              </a:p>
              <a:p>
                <a:r>
                  <a:rPr lang="en-US" sz="1200" i="0">
                    <a:latin typeface="Cambria Math"/>
                  </a:rPr>
                  <a:t>𝐺</a:t>
                </a:r>
                <a:r>
                  <a:rPr lang="en-GB" sz="1200" i="0">
                    <a:latin typeface="Cambria Math" panose="02040503050406030204" pitchFamily="18" charset="0"/>
                  </a:rPr>
                  <a:t>_</a:t>
                </a:r>
                <a:r>
                  <a:rPr lang="en-US" sz="1200" i="0">
                    <a:latin typeface="Cambria Math"/>
                  </a:rPr>
                  <a:t>𝑇𝑂𝑇𝐴𝐿</a:t>
                </a:r>
                <a:r>
                  <a:rPr lang="en-GB" sz="1200" dirty="0"/>
                  <a:t>: average annual above-ground biomass growth (B</a:t>
                </a:r>
                <a:r>
                  <a:rPr lang="en-GB" sz="1200" baseline="-25000" dirty="0"/>
                  <a:t>W</a:t>
                </a:r>
                <a:r>
                  <a:rPr lang="en-GB" sz="1200" dirty="0"/>
                  <a:t>) for a specific woody vegetation type</a:t>
                </a:r>
                <a:r>
                  <a:rPr lang="en-GB" sz="1200" dirty="0">
                    <a:solidFill>
                      <a:schemeClr val="tx1"/>
                    </a:solidFill>
                  </a:rPr>
                  <a:t>, w, corrected for above </a:t>
                </a:r>
                <a:r>
                  <a:rPr lang="en-GB" sz="1200" dirty="0"/>
                  <a:t>and below-ground biomass through the root-to-shoot ratio R (tonnes </a:t>
                </a:r>
                <a:r>
                  <a:rPr lang="en-GB" sz="1200" dirty="0" err="1"/>
                  <a:t>d.m</a:t>
                </a:r>
                <a:r>
                  <a:rPr lang="en-GB" sz="1200" dirty="0"/>
                  <a:t>. ha</a:t>
                </a:r>
                <a:r>
                  <a:rPr lang="en-GB" sz="1200" baseline="30000" dirty="0"/>
                  <a:t>-1</a:t>
                </a:r>
                <a:r>
                  <a:rPr lang="en-GB" sz="1200" dirty="0"/>
                  <a:t>yr</a:t>
                </a:r>
                <a:r>
                  <a:rPr lang="en-GB" sz="1200" baseline="30000" dirty="0"/>
                  <a:t>-1</a:t>
                </a:r>
                <a:r>
                  <a:rPr lang="en-GB" sz="1200" dirty="0"/>
                  <a:t>)</a:t>
                </a:r>
              </a:p>
              <a:p>
                <a:r>
                  <a:rPr lang="en-US" sz="1200" i="0">
                    <a:latin typeface="Cambria Math" panose="02040503050406030204" pitchFamily="18" charset="0"/>
                    <a:ea typeface="Cambria Math"/>
                  </a:rPr>
                  <a:t>〖</a:t>
                </a:r>
                <a:r>
                  <a:rPr lang="en-US" sz="1200" i="0">
                    <a:latin typeface="Cambria Math"/>
                    <a:ea typeface="Cambria Math"/>
                  </a:rPr>
                  <a:t>𝐶𝐹</a:t>
                </a:r>
                <a:r>
                  <a:rPr lang="en-US" sz="1200" i="0">
                    <a:latin typeface="Cambria Math" panose="02040503050406030204" pitchFamily="18" charset="0"/>
                    <a:ea typeface="Cambria Math"/>
                  </a:rPr>
                  <a:t>〗_(</a:t>
                </a:r>
                <a:r>
                  <a:rPr lang="en-US" sz="1200" i="0">
                    <a:latin typeface="Cambria Math"/>
                    <a:ea typeface="Cambria Math"/>
                  </a:rPr>
                  <a:t>𝑖,𝑗</a:t>
                </a:r>
                <a:r>
                  <a:rPr lang="en-US" sz="1200" i="0">
                    <a:latin typeface="Cambria Math" panose="02040503050406030204" pitchFamily="18" charset="0"/>
                    <a:ea typeface="Cambria Math"/>
                  </a:rPr>
                  <a:t>)</a:t>
                </a:r>
                <a:r>
                  <a:rPr lang="en-US" sz="1200" dirty="0"/>
                  <a:t>: carbon stock content of biomass (</a:t>
                </a:r>
                <a:r>
                  <a:rPr lang="fr-FR" sz="1200" dirty="0"/>
                  <a:t>tonnes C (tonnes </a:t>
                </a:r>
                <a:r>
                  <a:rPr lang="fr-FR" sz="1200" dirty="0" err="1"/>
                  <a:t>d.m</a:t>
                </a:r>
                <a:r>
                  <a:rPr lang="fr-FR" sz="1200" dirty="0"/>
                  <a:t>.)</a:t>
                </a:r>
                <a:r>
                  <a:rPr lang="fr-FR" sz="1200" baseline="30000" dirty="0"/>
                  <a:t>-1</a:t>
                </a:r>
                <a:r>
                  <a:rPr lang="fr-FR" sz="1200" dirty="0"/>
                  <a:t>)</a:t>
                </a:r>
              </a:p>
              <a:p>
                <a:pPr>
                  <a:lnSpc>
                    <a:spcPct val="110000"/>
                  </a:lnSpc>
                </a:pPr>
                <a:endParaRPr lang="en-GB" altLang="en-US" b="1" dirty="0">
                  <a:solidFill>
                    <a:srgbClr val="3F3F3F"/>
                  </a:solidFill>
                  <a:latin typeface="Merriweather Sans" panose="02000503060000020004" pitchFamily="50" charset="0"/>
                </a:endParaRPr>
              </a:p>
              <a:p>
                <a:pPr>
                  <a:lnSpc>
                    <a:spcPct val="110000"/>
                  </a:lnSpc>
                </a:pPr>
                <a:r>
                  <a:rPr lang="en-GB" altLang="en-US" b="1" dirty="0">
                    <a:solidFill>
                      <a:srgbClr val="3F3F3F"/>
                    </a:solidFill>
                    <a:latin typeface="Merriweather Sans" panose="02000503060000020004" pitchFamily="50" charset="0"/>
                  </a:rPr>
                  <a:t>Equation 2.10</a:t>
                </a:r>
              </a:p>
              <a:p>
                <a:pPr marL="285750" indent="-285750">
                  <a:lnSpc>
                    <a:spcPct val="110000"/>
                  </a:lnSpc>
                  <a:buFont typeface="Arial" panose="020B0604020202020204" pitchFamily="34" charset="0"/>
                  <a:buChar char="•"/>
                </a:pPr>
                <a:r>
                  <a:rPr lang="en-US" i="0">
                    <a:solidFill>
                      <a:srgbClr val="3F3F3F"/>
                    </a:solidFill>
                    <a:latin typeface="Cambria Math"/>
                  </a:rPr>
                  <a:t>G</a:t>
                </a:r>
                <a:r>
                  <a:rPr lang="en-GB" i="0">
                    <a:solidFill>
                      <a:srgbClr val="3F3F3F"/>
                    </a:solidFill>
                    <a:latin typeface="Cambria Math" panose="02040503050406030204" pitchFamily="18" charset="0"/>
                  </a:rPr>
                  <a:t>_</a:t>
                </a:r>
                <a:r>
                  <a:rPr lang="en-US" i="0">
                    <a:solidFill>
                      <a:srgbClr val="3F3F3F"/>
                    </a:solidFill>
                    <a:latin typeface="Cambria Math"/>
                  </a:rPr>
                  <a:t>TOTAL</a:t>
                </a:r>
                <a:r>
                  <a:rPr lang="en-GB" dirty="0">
                    <a:solidFill>
                      <a:srgbClr val="3F3F3F"/>
                    </a:solidFill>
                    <a:latin typeface="Merriweather Sans" panose="02000503060000020004" pitchFamily="50" charset="0"/>
                  </a:rPr>
                  <a:t>: average annual above-ground biomass growth (B</a:t>
                </a:r>
                <a:r>
                  <a:rPr lang="en-GB" baseline="-25000" dirty="0">
                    <a:solidFill>
                      <a:srgbClr val="3F3F3F"/>
                    </a:solidFill>
                    <a:latin typeface="Merriweather Sans" panose="02000503060000020004" pitchFamily="50" charset="0"/>
                  </a:rPr>
                  <a:t>W</a:t>
                </a:r>
                <a:r>
                  <a:rPr lang="en-GB" dirty="0">
                    <a:solidFill>
                      <a:srgbClr val="3F3F3F"/>
                    </a:solidFill>
                    <a:latin typeface="Merriweather Sans" panose="02000503060000020004" pitchFamily="50" charset="0"/>
                  </a:rPr>
                  <a:t>) for a specific woody vegetation type, w, corrected for above and below ground biomass through the root-to-shoot ratio R (tonnes </a:t>
                </a:r>
                <a:r>
                  <a:rPr lang="en-GB" dirty="0" err="1">
                    <a:solidFill>
                      <a:srgbClr val="3F3F3F"/>
                    </a:solidFill>
                    <a:latin typeface="Merriweather Sans" panose="02000503060000020004" pitchFamily="50" charset="0"/>
                  </a:rPr>
                  <a:t>d.m</a:t>
                </a:r>
                <a:r>
                  <a:rPr lang="en-GB" dirty="0">
                    <a:solidFill>
                      <a:srgbClr val="3F3F3F"/>
                    </a:solidFill>
                    <a:latin typeface="Merriweather Sans" panose="02000503060000020004" pitchFamily="50" charset="0"/>
                  </a:rPr>
                  <a:t>. ha</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a:t>
                </a:r>
              </a:p>
              <a:p>
                <a:pPr marL="285750" indent="-285750">
                  <a:lnSpc>
                    <a:spcPct val="110000"/>
                  </a:lnSpc>
                  <a:buFont typeface="Arial" panose="020B0604020202020204" pitchFamily="34" charset="0"/>
                  <a:buChar char="•"/>
                </a:pPr>
                <a:r>
                  <a:rPr lang="en-US" i="0">
                    <a:solidFill>
                      <a:srgbClr val="3F3F3F"/>
                    </a:solidFill>
                    <a:latin typeface="Cambria Math"/>
                  </a:rPr>
                  <a:t>G</a:t>
                </a:r>
                <a:r>
                  <a:rPr lang="en-GB" i="0">
                    <a:solidFill>
                      <a:srgbClr val="3F3F3F"/>
                    </a:solidFill>
                    <a:latin typeface="Cambria Math" panose="02040503050406030204" pitchFamily="18" charset="0"/>
                  </a:rPr>
                  <a:t>_</a:t>
                </a:r>
                <a:r>
                  <a:rPr lang="en-US" i="0">
                    <a:solidFill>
                      <a:srgbClr val="3F3F3F"/>
                    </a:solidFill>
                    <a:latin typeface="Cambria Math"/>
                  </a:rPr>
                  <a:t>W</a:t>
                </a:r>
                <a:r>
                  <a:rPr lang="en-GB" dirty="0">
                    <a:solidFill>
                      <a:srgbClr val="3F3F3F"/>
                    </a:solidFill>
                    <a:latin typeface="Merriweather Sans" panose="02000503060000020004" pitchFamily="50" charset="0"/>
                  </a:rPr>
                  <a:t>: average annual above-ground biomass growth for a specific woody vegetation type</a:t>
                </a:r>
              </a:p>
              <a:p>
                <a:pPr marL="285750" indent="-285750">
                  <a:lnSpc>
                    <a:spcPct val="110000"/>
                  </a:lnSpc>
                  <a:buFont typeface="Arial" panose="020B0604020202020204" pitchFamily="34" charset="0"/>
                  <a:buChar char="•"/>
                </a:pPr>
                <a:r>
                  <a:rPr lang="en-GB" dirty="0">
                    <a:solidFill>
                      <a:srgbClr val="3F3F3F"/>
                    </a:solidFill>
                    <a:latin typeface="Merriweather Sans" panose="02000503060000020004" pitchFamily="50" charset="0"/>
                  </a:rPr>
                  <a:t>R = ratio of below-ground biomass to above-ground biomass, tonne </a:t>
                </a:r>
                <a:r>
                  <a:rPr lang="en-GB" dirty="0" err="1">
                    <a:solidFill>
                      <a:srgbClr val="3F3F3F"/>
                    </a:solidFill>
                    <a:latin typeface="Merriweather Sans" panose="02000503060000020004" pitchFamily="50" charset="0"/>
                  </a:rPr>
                  <a:t>d.m</a:t>
                </a:r>
                <a:r>
                  <a:rPr lang="en-GB" dirty="0">
                    <a:solidFill>
                      <a:srgbClr val="3F3F3F"/>
                    </a:solidFill>
                    <a:latin typeface="Merriweather Sans" panose="02000503060000020004" pitchFamily="50" charset="0"/>
                  </a:rPr>
                  <a:t>. below-ground biomass (tonne </a:t>
                </a:r>
                <a:r>
                  <a:rPr lang="en-GB" dirty="0" err="1">
                    <a:solidFill>
                      <a:srgbClr val="3F3F3F"/>
                    </a:solidFill>
                    <a:latin typeface="Merriweather Sans" panose="02000503060000020004" pitchFamily="50" charset="0"/>
                  </a:rPr>
                  <a:t>d.m</a:t>
                </a:r>
                <a:r>
                  <a:rPr lang="en-GB" dirty="0">
                    <a:solidFill>
                      <a:srgbClr val="3F3F3F"/>
                    </a:solidFill>
                    <a:latin typeface="Merriweather Sans" panose="02000503060000020004" pitchFamily="50" charset="0"/>
                  </a:rPr>
                  <a:t>. above-ground biomass)</a:t>
                </a:r>
                <a:r>
                  <a:rPr lang="en-GB" baseline="30000" dirty="0">
                    <a:solidFill>
                      <a:srgbClr val="3F3F3F"/>
                    </a:solidFill>
                    <a:latin typeface="Merriweather Sans" panose="02000503060000020004" pitchFamily="50" charset="0"/>
                  </a:rPr>
                  <a:t>-1</a:t>
                </a:r>
              </a:p>
              <a:p>
                <a:pPr marL="0" indent="0">
                  <a:lnSpc>
                    <a:spcPct val="110000"/>
                  </a:lnSpc>
                  <a:buFont typeface="Arial" panose="020B0604020202020204" pitchFamily="34" charset="0"/>
                  <a:buNone/>
                </a:pPr>
                <a:endParaRPr lang="en-GB" baseline="30000" dirty="0">
                  <a:solidFill>
                    <a:srgbClr val="3F3F3F"/>
                  </a:solidFill>
                  <a:latin typeface="Merriweather Sans" panose="02000503060000020004" pitchFamily="50" charset="0"/>
                </a:endParaRPr>
              </a:p>
              <a:p>
                <a:endParaRPr lang="en-GB" dirty="0"/>
              </a:p>
              <a:p>
                <a:endParaRPr lang="en-GB" dirty="0"/>
              </a:p>
            </p:txBody>
          </p:sp>
        </mc:Fallback>
      </mc:AlternateContent>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111</a:t>
            </a:fld>
            <a:endParaRPr lang="en-GB" dirty="0">
              <a:solidFill>
                <a:prstClr val="black"/>
              </a:solidFill>
            </a:endParaRPr>
          </a:p>
        </p:txBody>
      </p:sp>
    </p:spTree>
    <p:extLst>
      <p:ext uri="{BB962C8B-B14F-4D97-AF65-F5344CB8AC3E}">
        <p14:creationId xmlns:p14="http://schemas.microsoft.com/office/powerpoint/2010/main" val="32887156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171450" indent="-171450">
              <a:buFont typeface="Arial" panose="020B0604020202020204" pitchFamily="34" charset="0"/>
              <a:buChar char="•"/>
            </a:pPr>
            <a:r>
              <a:rPr lang="en-GB" dirty="0"/>
              <a:t> In tier 2  or 3 the net annual increment (Iv ) can be used with  either  basic  wood density (D) and biomass expansion  factor (BEFi ) or directly with biomass conversion and expansion factor (</a:t>
            </a:r>
            <a:r>
              <a:rPr lang="en-GB" dirty="0" err="1"/>
              <a:t>BCEFi</a:t>
            </a:r>
            <a:r>
              <a:rPr lang="en-GB" dirty="0"/>
              <a:t>)  for conversion of annual net increment to above ground biomass increment for each vegetation type. ( Equation 2.10- page, 2.15, </a:t>
            </a:r>
            <a:r>
              <a:rPr lang="en-GB" dirty="0" err="1"/>
              <a:t>Vol</a:t>
            </a:r>
            <a:r>
              <a:rPr lang="en-GB" dirty="0"/>
              <a:t> 4, Part1, 2006GL).</a:t>
            </a:r>
          </a:p>
          <a:p>
            <a:pPr marL="171450" indent="-171450">
              <a:buFont typeface="Arial" panose="020B0604020202020204" pitchFamily="34" charset="0"/>
              <a:buChar char="•"/>
            </a:pPr>
            <a:r>
              <a:rPr lang="en-GB" dirty="0"/>
              <a:t>Biomass expansion factor (</a:t>
            </a:r>
            <a:r>
              <a:rPr kumimoji="0" lang="en-GB" sz="1200" b="0" i="0" u="none" strike="noStrike" kern="1200" cap="none" spc="0" normalizeH="0" baseline="0" noProof="0" dirty="0">
                <a:ln>
                  <a:noFill/>
                </a:ln>
                <a:solidFill>
                  <a:prstClr val="black"/>
                </a:solidFill>
                <a:effectLst/>
                <a:uLnTx/>
                <a:uFillTx/>
                <a:latin typeface="+mn-lt"/>
                <a:ea typeface="+mn-ea"/>
                <a:cs typeface="+mn-cs"/>
              </a:rPr>
              <a:t>BEFi ) expand the merchantable volume to total above ground biomass volume to account for non-merchantable components  of increment.</a:t>
            </a:r>
            <a:r>
              <a:rPr lang="en-GB" dirty="0"/>
              <a:t> (</a:t>
            </a:r>
            <a:r>
              <a:rPr lang="en-GB" dirty="0" err="1"/>
              <a:t>BCEFi</a:t>
            </a:r>
            <a:r>
              <a:rPr lang="en-GB" dirty="0"/>
              <a:t>) is dimensionless,</a:t>
            </a:r>
            <a:r>
              <a:rPr lang="en-GB" baseline="0" dirty="0"/>
              <a:t> since they convert between units of weight.</a:t>
            </a:r>
          </a:p>
          <a:p>
            <a:pPr marL="171450" indent="-171450">
              <a:buFont typeface="Arial" panose="020B0604020202020204" pitchFamily="34" charset="0"/>
              <a:buChar char="•"/>
            </a:pPr>
            <a:r>
              <a:rPr lang="en-GB" baseline="0" dirty="0"/>
              <a:t>Forest inventories and operational records usually document growing stock, net annual increment or wood removals in  m</a:t>
            </a:r>
            <a:r>
              <a:rPr lang="en-GB" baseline="30000" dirty="0"/>
              <a:t>3</a:t>
            </a:r>
            <a:r>
              <a:rPr lang="en-GB" baseline="0" dirty="0"/>
              <a:t> of merchantable volume. This excludes non-merchantable volume above ground biomass components  such as tree tops, braches, twigs, foliage, stumps and BG biomass components.</a:t>
            </a:r>
          </a:p>
          <a:p>
            <a:pPr marL="171450" indent="-171450">
              <a:buFont typeface="Arial" panose="020B0604020202020204" pitchFamily="34" charset="0"/>
              <a:buChar char="•"/>
            </a:pPr>
            <a:r>
              <a:rPr lang="en-GB" baseline="0" dirty="0"/>
              <a:t>Assessment of biomass and carbon stocks and changes in contrast , focus on total biomass growth and biomass removals (harvest) including non-merchantable components expressed in tons of dry weight.  Several methods may be used to derive forest biomass and its changes. ABGB and changes can be derived in two ways:</a:t>
            </a:r>
          </a:p>
          <a:p>
            <a:pPr marL="171450" indent="-171450">
              <a:buFont typeface="Wingdings" panose="05000000000000000000" pitchFamily="2" charset="2"/>
              <a:buChar char="Ø"/>
            </a:pPr>
            <a:r>
              <a:rPr lang="en-GB" baseline="0" dirty="0"/>
              <a:t>(</a:t>
            </a:r>
            <a:r>
              <a:rPr lang="en-GB" baseline="0" dirty="0" err="1"/>
              <a:t>i</a:t>
            </a:r>
            <a:r>
              <a:rPr lang="en-GB" baseline="0" dirty="0"/>
              <a:t>) Directly by measuring sample tree attributes in the field, such as  diameters and heights and applying species specific </a:t>
            </a:r>
            <a:r>
              <a:rPr lang="en-GB" baseline="0" dirty="0" err="1"/>
              <a:t>allometric</a:t>
            </a:r>
            <a:r>
              <a:rPr lang="en-GB" baseline="0" dirty="0"/>
              <a:t> equations or biomass tables based on these equations once or periodically</a:t>
            </a:r>
          </a:p>
          <a:p>
            <a:pPr marL="171450" indent="-171450">
              <a:buFont typeface="Wingdings" panose="05000000000000000000" pitchFamily="2" charset="2"/>
              <a:buChar char="Ø"/>
            </a:pPr>
            <a:r>
              <a:rPr lang="en-GB" baseline="0" dirty="0"/>
              <a:t>(ii) Indirectly by  transforming available volume data from forest inventories  e.g., merchantable volume of growing stock, net annual increment or wood removals ( </a:t>
            </a:r>
            <a:r>
              <a:rPr lang="en-GB" baseline="0" dirty="0" err="1"/>
              <a:t>Somogyi</a:t>
            </a:r>
            <a:r>
              <a:rPr lang="en-GB" baseline="0" dirty="0"/>
              <a:t> et.al,  2006)</a:t>
            </a:r>
          </a:p>
          <a:p>
            <a:pPr marL="171450" indent="-171450">
              <a:buFont typeface="Wingdings" panose="05000000000000000000" pitchFamily="2" charset="2"/>
              <a:buChar char="Ø"/>
            </a:pPr>
            <a:r>
              <a:rPr lang="en-GB" baseline="0" dirty="0"/>
              <a:t>Approach 2 may achieve the transformation by applying biomass regression functions, which usually express biomass of species or species groups (t/ha) or its rate of change, directly as a function of growing stock density (m3/ha), and age, eco-regions or other variables</a:t>
            </a:r>
          </a:p>
          <a:p>
            <a:pPr marL="171450" indent="-171450">
              <a:buFont typeface="Arial" panose="020B0604020202020204" pitchFamily="34" charset="0"/>
              <a:buChar char="•"/>
            </a:pPr>
            <a:r>
              <a:rPr lang="en-GB" baseline="0" dirty="0"/>
              <a:t>Commonly a single, discrete transformation factors is applied to merchantable volume to derive above-ground biomass and its changes:</a:t>
            </a: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Biomass Expansion Factors (BEF) expand the dry weight</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of the merchantable volume of</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growing stock, net annual increment, or wood removals, to account for non-merchantable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components of the tree, stand, and forest. Before applying such BEFs, merchantable volume (m</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must be converted to dry-weight (tonne) by multiplying with a conversion factor known as basic</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wood density (D) in (t/m</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BEFs are dimensionless since they convert between units of weight.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method gives best results, when the BEFs have actually been determined based on dry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weights, and when locally applicable basic wood densities are well known.</a:t>
            </a:r>
          </a:p>
          <a:p>
            <a:r>
              <a:rPr lang="en-GB" sz="1200" kern="1200" dirty="0">
                <a:solidFill>
                  <a:schemeClr val="tx1"/>
                </a:solidFill>
                <a:effectLst/>
                <a:latin typeface="+mn-lt"/>
                <a:ea typeface="+mn-ea"/>
                <a:cs typeface="+mn-cs"/>
              </a:rPr>
              <a:t> (ii) Biomass Conversion and Expansion Factors (BCEF) combine conversion and expansion.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They have the dimension (t/m</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and transform in one single multiplication growing stock, net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annual increment, or wood removals (m</a:t>
            </a:r>
            <a:r>
              <a:rPr lang="en-GB" sz="1200" kern="1200" baseline="30000" dirty="0">
                <a:solidFill>
                  <a:schemeClr val="tx1"/>
                </a:solidFill>
                <a:effectLst/>
                <a:latin typeface="+mn-lt"/>
                <a:ea typeface="+mn-ea"/>
                <a:cs typeface="+mn-cs"/>
              </a:rPr>
              <a:t>3</a:t>
            </a:r>
            <a:r>
              <a:rPr lang="en-GB" sz="1200" kern="1200" dirty="0">
                <a:solidFill>
                  <a:schemeClr val="tx1"/>
                </a:solidFill>
                <a:effectLst/>
                <a:latin typeface="+mn-lt"/>
                <a:ea typeface="+mn-ea"/>
                <a:cs typeface="+mn-cs"/>
              </a:rPr>
              <a:t>) directly into above-ground biomass, above-ground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biomass growth, or biomass removals (t). BCEF are more convenient</a:t>
            </a:r>
            <a:r>
              <a:rPr lang="en-GB" sz="1200" kern="1200" baseline="0" dirty="0">
                <a:solidFill>
                  <a:schemeClr val="tx1"/>
                </a:solidFill>
                <a:effectLst/>
                <a:latin typeface="+mn-lt"/>
                <a:ea typeface="+mn-ea"/>
                <a:cs typeface="+mn-cs"/>
              </a:rPr>
              <a:t> because they can be applied directly to VOL based forest inventory data and operational records without need of having to resort to basic  wood densities. Mathematically BCEF  and  BEF are related by BCEF = BEF1 multiply by D (2006 GL, box 4.2, page 4.13) </a:t>
            </a:r>
          </a:p>
          <a:p>
            <a:pPr marL="171450" indent="-171450">
              <a:buFont typeface="Arial" panose="020B0604020202020204" pitchFamily="34" charset="0"/>
              <a:buChar char="•"/>
            </a:pPr>
            <a:r>
              <a:rPr lang="en-GB" sz="1200" kern="1200" baseline="0" dirty="0">
                <a:solidFill>
                  <a:schemeClr val="tx1"/>
                </a:solidFill>
                <a:effectLst/>
                <a:latin typeface="+mn-lt"/>
                <a:ea typeface="+mn-ea"/>
                <a:cs typeface="+mn-cs"/>
              </a:rPr>
              <a:t>If </a:t>
            </a:r>
            <a:r>
              <a:rPr kumimoji="0" lang="en-GB" sz="2400" b="0" i="0" u="none" strike="noStrike" kern="1200" cap="none" spc="0" normalizeH="0" baseline="0" noProof="0" dirty="0">
                <a:ln>
                  <a:noFill/>
                </a:ln>
                <a:solidFill>
                  <a:srgbClr val="000000"/>
                </a:solidFill>
                <a:effectLst/>
                <a:uLnTx/>
                <a:uFillTx/>
                <a:latin typeface="Arial" pitchFamily="34" charset="0"/>
                <a:ea typeface="+mn-ea"/>
                <a:cs typeface="+mn-cs"/>
              </a:rPr>
              <a:t>BCEF</a:t>
            </a:r>
            <a:r>
              <a:rPr kumimoji="0" lang="en-GB" sz="2400" b="0" i="0" u="none" strike="noStrike" kern="1200" cap="none" spc="0" normalizeH="0" baseline="-25000" noProof="0" dirty="0">
                <a:ln>
                  <a:noFill/>
                </a:ln>
                <a:solidFill>
                  <a:srgbClr val="000000"/>
                </a:solidFill>
                <a:effectLst/>
                <a:uLnTx/>
                <a:uFillTx/>
                <a:latin typeface="Arial" pitchFamily="34" charset="0"/>
                <a:ea typeface="+mn-ea"/>
                <a:cs typeface="+mn-cs"/>
              </a:rPr>
              <a:t>I</a:t>
            </a:r>
            <a:r>
              <a:rPr kumimoji="0" lang="en-GB" sz="2400" b="0" i="0" u="none" strike="noStrike" kern="1200" cap="none" spc="0" normalizeH="0" baseline="0" noProof="0" dirty="0">
                <a:ln>
                  <a:noFill/>
                </a:ln>
                <a:solidFill>
                  <a:srgbClr val="000000"/>
                </a:solidFill>
                <a:effectLst/>
                <a:uLnTx/>
                <a:uFillTx/>
                <a:latin typeface="Arial" pitchFamily="34" charset="0"/>
                <a:ea typeface="+mn-ea"/>
                <a:cs typeface="+mn-cs"/>
              </a:rPr>
              <a:t> values are not available and if the biomass expansion factor (BEF) and basic wood density (D)  values are separately estimated , then the following conversion can be used ;</a:t>
            </a:r>
            <a:endParaRPr lang="en-GB" sz="1200" kern="1200" dirty="0">
              <a:solidFill>
                <a:schemeClr val="tx1"/>
              </a:solidFill>
              <a:effectLst/>
              <a:latin typeface="+mn-lt"/>
              <a:ea typeface="+mn-ea"/>
              <a:cs typeface="+mn-cs"/>
            </a:endParaRPr>
          </a:p>
          <a:p>
            <a:r>
              <a:rPr lang="en-GB" sz="1200" dirty="0"/>
              <a:t>     BCEF = BEF</a:t>
            </a:r>
            <a:r>
              <a:rPr lang="en-GB" sz="1200" baseline="-25000" dirty="0"/>
              <a:t>1</a:t>
            </a:r>
            <a:r>
              <a:rPr lang="en-GB" sz="1200" dirty="0"/>
              <a:t>.D </a:t>
            </a:r>
          </a:p>
          <a:p>
            <a:pPr marL="171450" indent="-171450">
              <a:lnSpc>
                <a:spcPct val="107000"/>
              </a:lnSpc>
              <a:spcAft>
                <a:spcPts val="0"/>
              </a:spcAft>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Estimates for BCEFI for woody (perennial) biomass on non-forest lands such as Grassland (</a:t>
            </a:r>
            <a:r>
              <a:rPr lang="en-GB" sz="1200" dirty="0" err="1">
                <a:effectLst/>
                <a:latin typeface="Calibri" panose="020F0502020204030204" pitchFamily="34" charset="0"/>
                <a:ea typeface="SimSun" panose="02010600030101010101" pitchFamily="2" charset="-122"/>
                <a:cs typeface="TimesNewRomanPSMT"/>
              </a:rPr>
              <a:t>savanna</a:t>
            </a:r>
            <a:r>
              <a:rPr lang="en-GB" sz="1200" dirty="0">
                <a:effectLst/>
                <a:latin typeface="Calibri" panose="020F0502020204030204" pitchFamily="34" charset="0"/>
                <a:ea typeface="SimSun" panose="02010600030101010101" pitchFamily="2" charset="-122"/>
                <a:cs typeface="TimesNewRomanPSMT"/>
              </a:rPr>
              <a:t>), Cropland (agro-forestry), orchards, coffee, tea, and rubber may not be readily available. In this case, default values of BCEFI from one of the forest types closest to the non-forest vegetation can be used to convert merchantable biomass to total biomass. BCEFI is relevant only to perennial woody tree biomass for which merchantable biomass data are available.</a:t>
            </a:r>
          </a:p>
          <a:p>
            <a:pPr marL="171450" indent="-171450">
              <a:lnSpc>
                <a:spcPct val="107000"/>
              </a:lnSpc>
              <a:spcAft>
                <a:spcPts val="0"/>
              </a:spcAft>
              <a:buFont typeface="Arial" panose="020B0604020202020204" pitchFamily="34" charset="0"/>
              <a:buChar char="•"/>
            </a:pPr>
            <a:r>
              <a:rPr lang="en-GB" sz="1400" b="0" i="0" u="none" strike="noStrike" baseline="0" dirty="0">
                <a:latin typeface="TimesNewRomanPSMT"/>
              </a:rPr>
              <a:t>For perennial shrubs, grasses and crops, biomass increment data in terms of tonnes of dry matter per hectare may be directly available and in this case use of Equation 2.10 will not be required</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p>
            <a:pPr marL="171450" indent="-171450">
              <a:buFont typeface="Arial" panose="020B0604020202020204" pitchFamily="34" charset="0"/>
              <a:buChar char="•"/>
            </a:pPr>
            <a:endParaRPr lang="en-GB" baseline="0" dirty="0"/>
          </a:p>
          <a:p>
            <a:pPr marL="171450" indent="-171450">
              <a:buFont typeface="Wingdings" panose="05000000000000000000" pitchFamily="2" charset="2"/>
              <a:buChar char="Ø"/>
            </a:pPr>
            <a:endParaRPr lang="en-GB" baseline="0" dirty="0"/>
          </a:p>
          <a:p>
            <a:pPr marL="171450" indent="-171450">
              <a:buFont typeface="Arial" panose="020B0604020202020204" pitchFamily="34" charset="0"/>
              <a:buChar char="•"/>
            </a:pPr>
            <a:endParaRPr lang="en-GB" baseline="0" dirty="0"/>
          </a:p>
          <a:p>
            <a:pPr marL="171450" indent="-171450">
              <a:buFont typeface="Wingdings" panose="05000000000000000000" pitchFamily="2" charset="2"/>
              <a:buChar char="Ø"/>
            </a:pPr>
            <a:endParaRPr lang="en-GB" baseline="0"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112</a:t>
            </a:fld>
            <a:endParaRPr lang="en-GB"/>
          </a:p>
        </p:txBody>
      </p:sp>
    </p:spTree>
    <p:extLst>
      <p:ext uri="{BB962C8B-B14F-4D97-AF65-F5344CB8AC3E}">
        <p14:creationId xmlns:p14="http://schemas.microsoft.com/office/powerpoint/2010/main" val="36524718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Loss estimates are also</a:t>
            </a:r>
            <a:r>
              <a:rPr lang="en-GB" baseline="0" dirty="0"/>
              <a:t> needed for calculating biomass carbon stock change using the </a:t>
            </a:r>
            <a:r>
              <a:rPr lang="en-GB" i="1" baseline="0" dirty="0"/>
              <a:t>Gain-Loss method</a:t>
            </a:r>
            <a:r>
              <a:rPr lang="en-GB" i="0" baseline="0" dirty="0"/>
              <a:t> , Note that the loss estimate is also  needed when using the </a:t>
            </a:r>
            <a:r>
              <a:rPr lang="en-GB" i="1" baseline="0" dirty="0"/>
              <a:t>stock –difference  method to </a:t>
            </a:r>
            <a:r>
              <a:rPr lang="en-GB" i="0" baseline="0" dirty="0"/>
              <a:t> estimate the transfers of biomass to DOM when higher tier estimation methods are used.  </a:t>
            </a:r>
          </a:p>
          <a:p>
            <a:pPr marL="171450" indent="-171450">
              <a:buFont typeface="Arial" panose="020B0604020202020204" pitchFamily="34" charset="0"/>
              <a:buChar char="•"/>
            </a:pPr>
            <a:r>
              <a:rPr lang="en-GB" i="0" baseline="0" dirty="0"/>
              <a:t>Annual biomass is the sum of losses  form wood removal ( harvest) , fuel wood removal ( not counting fuelwood gathered from woody debris)  and losses resulting from disturbances, such as fire, storm and insect and diseases, this relationship is shown  in </a:t>
            </a:r>
            <a:r>
              <a:rPr lang="fr-FR" i="0" baseline="0" dirty="0"/>
              <a:t>(Equation 2.11, Vol 4, Part 1 , Page 2.16 , 2006 GL)</a:t>
            </a:r>
          </a:p>
          <a:p>
            <a:pPr marL="171450" indent="-171450">
              <a:buFont typeface="Arial" panose="020B0604020202020204" pitchFamily="34" charset="0"/>
              <a:buChar char="•"/>
            </a:pPr>
            <a:r>
              <a:rPr lang="fr-FR" i="0" baseline="0" dirty="0"/>
              <a:t>Equations 2.11 and the </a:t>
            </a:r>
            <a:r>
              <a:rPr lang="fr-FR" i="0" baseline="0" dirty="0" err="1"/>
              <a:t>following</a:t>
            </a:r>
            <a:r>
              <a:rPr lang="fr-FR" i="0" baseline="0" dirty="0"/>
              <a:t> equations 2.12 to 2,14 are </a:t>
            </a:r>
            <a:r>
              <a:rPr lang="fr-FR" i="0" baseline="0" dirty="0" err="1"/>
              <a:t>directly</a:t>
            </a:r>
            <a:r>
              <a:rPr lang="fr-FR" i="0" baseline="0" dirty="0"/>
              <a:t> applicable to  FL</a:t>
            </a:r>
          </a:p>
          <a:p>
            <a:pPr marL="171450" indent="-171450">
              <a:buFont typeface="Arial" panose="020B0604020202020204" pitchFamily="34" charset="0"/>
              <a:buChar char="•"/>
            </a:pPr>
            <a:r>
              <a:rPr lang="fr-FR" i="0" baseline="0" dirty="0"/>
              <a:t>The Equations 2.11 and the equations 2.12 to 2,14  </a:t>
            </a:r>
            <a:r>
              <a:rPr lang="fr-FR" i="0" baseline="0" dirty="0" err="1"/>
              <a:t>can</a:t>
            </a:r>
            <a:r>
              <a:rPr lang="fr-FR" i="0" baseline="0" dirty="0"/>
              <a:t>  </a:t>
            </a:r>
            <a:r>
              <a:rPr lang="fr-FR" i="0" baseline="0" dirty="0" err="1"/>
              <a:t>also</a:t>
            </a:r>
            <a:r>
              <a:rPr lang="fr-FR" i="0" baseline="0" dirty="0"/>
              <a:t> </a:t>
            </a:r>
            <a:r>
              <a:rPr lang="fr-FR" i="0" baseline="0" dirty="0" err="1"/>
              <a:t>be</a:t>
            </a:r>
            <a:r>
              <a:rPr lang="fr-FR" i="0" baseline="0" dirty="0"/>
              <a:t> </a:t>
            </a:r>
            <a:r>
              <a:rPr lang="fr-FR" i="0" baseline="0" dirty="0" err="1"/>
              <a:t>used</a:t>
            </a:r>
            <a:r>
              <a:rPr lang="fr-FR" i="0" baseline="0" dirty="0"/>
              <a:t> for </a:t>
            </a:r>
            <a:r>
              <a:rPr lang="fr-FR" i="0" baseline="0" dirty="0" err="1"/>
              <a:t>estimating</a:t>
            </a:r>
            <a:r>
              <a:rPr lang="fr-FR" i="0" baseline="0" dirty="0"/>
              <a:t> </a:t>
            </a:r>
            <a:r>
              <a:rPr lang="fr-FR" i="0" baseline="0" dirty="0" err="1"/>
              <a:t>losses</a:t>
            </a:r>
            <a:r>
              <a:rPr lang="fr-FR" i="0" baseline="0" dirty="0"/>
              <a:t> </a:t>
            </a:r>
            <a:r>
              <a:rPr lang="fr-FR" i="0" baseline="0" dirty="0" err="1"/>
              <a:t>from</a:t>
            </a:r>
            <a:r>
              <a:rPr lang="fr-FR" i="0" baseline="0" dirty="0"/>
              <a:t> CL and GL if </a:t>
            </a:r>
            <a:r>
              <a:rPr lang="fr-FR" i="0" baseline="0" dirty="0" err="1"/>
              <a:t>quantities</a:t>
            </a:r>
            <a:r>
              <a:rPr lang="fr-FR" i="0" baseline="0" dirty="0"/>
              <a:t> of </a:t>
            </a:r>
            <a:r>
              <a:rPr lang="fr-FR" i="0" baseline="0" dirty="0" err="1"/>
              <a:t>wood</a:t>
            </a:r>
            <a:r>
              <a:rPr lang="fr-FR" i="0" baseline="0" dirty="0"/>
              <a:t> </a:t>
            </a:r>
            <a:r>
              <a:rPr lang="fr-FR" i="0" baseline="0" dirty="0" err="1"/>
              <a:t>removal</a:t>
            </a:r>
            <a:r>
              <a:rPr lang="fr-FR" i="0" baseline="0" dirty="0"/>
              <a:t> (</a:t>
            </a:r>
            <a:r>
              <a:rPr lang="fr-FR" i="0" baseline="0" dirty="0" err="1"/>
              <a:t>harvesting</a:t>
            </a:r>
            <a:r>
              <a:rPr lang="fr-FR" i="0" baseline="0" dirty="0"/>
              <a:t>) , </a:t>
            </a:r>
            <a:r>
              <a:rPr lang="fr-FR" i="0" baseline="0" dirty="0" err="1"/>
              <a:t>fuelwood</a:t>
            </a:r>
            <a:r>
              <a:rPr lang="fr-FR" i="0" baseline="0" dirty="0"/>
              <a:t> </a:t>
            </a:r>
            <a:r>
              <a:rPr lang="fr-FR" i="0" baseline="0" dirty="0" err="1"/>
              <a:t>removal</a:t>
            </a:r>
            <a:r>
              <a:rPr lang="fr-FR" i="0" baseline="0" dirty="0"/>
              <a:t> and  </a:t>
            </a:r>
            <a:r>
              <a:rPr lang="fr-FR" i="0" baseline="0" dirty="0" err="1"/>
              <a:t>loss</a:t>
            </a:r>
            <a:r>
              <a:rPr lang="fr-FR" i="0" baseline="0" dirty="0"/>
              <a:t> due to </a:t>
            </a:r>
            <a:r>
              <a:rPr lang="fr-FR" i="0" baseline="0" dirty="0" err="1"/>
              <a:t>disturbance</a:t>
            </a:r>
            <a:r>
              <a:rPr lang="fr-FR" i="0" baseline="0" dirty="0"/>
              <a:t> are </a:t>
            </a:r>
            <a:r>
              <a:rPr lang="fr-FR" i="0" baseline="0" dirty="0" err="1"/>
              <a:t>available</a:t>
            </a:r>
            <a:r>
              <a:rPr lang="fr-FR" i="0" baseline="0" dirty="0"/>
              <a:t>  for </a:t>
            </a:r>
            <a:r>
              <a:rPr lang="fr-FR" i="0" baseline="0" dirty="0" err="1"/>
              <a:t>perennial</a:t>
            </a:r>
            <a:r>
              <a:rPr lang="fr-FR" i="0" baseline="0" dirty="0"/>
              <a:t> </a:t>
            </a:r>
            <a:r>
              <a:rPr lang="fr-FR" i="0" baseline="0" dirty="0" err="1"/>
              <a:t>wood</a:t>
            </a:r>
            <a:r>
              <a:rPr lang="fr-FR" i="0" baseline="0" dirty="0"/>
              <a:t> </a:t>
            </a:r>
            <a:r>
              <a:rPr lang="fr-FR" i="0" baseline="0" dirty="0" err="1"/>
              <a:t>biomass</a:t>
            </a:r>
            <a:r>
              <a:rPr lang="fr-FR" i="0" baseline="0" dirty="0"/>
              <a:t>.</a:t>
            </a:r>
          </a:p>
          <a:p>
            <a:pPr marL="171450" indent="-171450">
              <a:buFont typeface="Arial" panose="020B0604020202020204" pitchFamily="34" charset="0"/>
              <a:buChar char="•"/>
            </a:pPr>
            <a:r>
              <a:rPr lang="fr-FR" i="0" baseline="0" dirty="0"/>
              <a:t>Default </a:t>
            </a:r>
            <a:r>
              <a:rPr lang="fr-FR" i="0" baseline="0" dirty="0" err="1"/>
              <a:t>biomass</a:t>
            </a:r>
            <a:r>
              <a:rPr lang="fr-FR" i="0" baseline="0" dirty="0"/>
              <a:t> </a:t>
            </a:r>
            <a:r>
              <a:rPr lang="fr-FR" i="0" baseline="0" dirty="0" err="1"/>
              <a:t>carbon</a:t>
            </a:r>
            <a:r>
              <a:rPr lang="fr-FR" i="0" baseline="0" dirty="0"/>
              <a:t> </a:t>
            </a:r>
            <a:r>
              <a:rPr lang="fr-FR" i="0" baseline="0" dirty="0" err="1"/>
              <a:t>loss</a:t>
            </a:r>
            <a:r>
              <a:rPr lang="fr-FR" i="0" baseline="0" dirty="0"/>
              <a:t> for  values for </a:t>
            </a:r>
            <a:r>
              <a:rPr lang="fr-FR" i="0" baseline="0" dirty="0" err="1"/>
              <a:t>woody</a:t>
            </a:r>
            <a:r>
              <a:rPr lang="fr-FR" i="0" baseline="0" dirty="0"/>
              <a:t> </a:t>
            </a:r>
            <a:r>
              <a:rPr lang="fr-FR" i="0" baseline="0" dirty="0" err="1"/>
              <a:t>crop</a:t>
            </a:r>
            <a:r>
              <a:rPr lang="fr-FR" i="0" baseline="0" dirty="0"/>
              <a:t> </a:t>
            </a:r>
            <a:r>
              <a:rPr lang="fr-FR" i="0" baseline="0" dirty="0" err="1"/>
              <a:t>species</a:t>
            </a:r>
            <a:r>
              <a:rPr lang="fr-FR" i="0" baseline="0" dirty="0"/>
              <a:t> are </a:t>
            </a:r>
            <a:r>
              <a:rPr lang="fr-FR" i="0" baseline="0" dirty="0" err="1"/>
              <a:t>provided</a:t>
            </a:r>
            <a:r>
              <a:rPr lang="fr-FR" i="0" baseline="0" dirty="0"/>
              <a:t> for the  </a:t>
            </a:r>
            <a:r>
              <a:rPr lang="fr-FR" i="0" baseline="0" dirty="0" err="1"/>
              <a:t>tier</a:t>
            </a:r>
            <a:r>
              <a:rPr lang="fr-FR" i="0" baseline="0" dirty="0"/>
              <a:t> 1 </a:t>
            </a:r>
            <a:r>
              <a:rPr lang="fr-FR" i="0" baseline="0" dirty="0" err="1"/>
              <a:t>cropland</a:t>
            </a:r>
            <a:r>
              <a:rPr lang="fr-FR" i="0" baseline="0" dirty="0"/>
              <a:t> </a:t>
            </a:r>
            <a:r>
              <a:rPr lang="fr-FR" i="0" baseline="0" dirty="0" err="1"/>
              <a:t>methodology</a:t>
            </a:r>
            <a:r>
              <a:rPr lang="fr-FR" i="0" baseline="0" dirty="0"/>
              <a:t> </a:t>
            </a:r>
          </a:p>
          <a:p>
            <a:pPr marL="171450" indent="-171450">
              <a:buFont typeface="Arial" panose="020B0604020202020204" pitchFamily="34" charset="0"/>
              <a:buChar char="•"/>
            </a:pPr>
            <a:r>
              <a:rPr lang="fr-FR" i="0" baseline="0" dirty="0"/>
              <a:t>The </a:t>
            </a:r>
            <a:r>
              <a:rPr lang="fr-FR" i="0" baseline="0" dirty="0" err="1"/>
              <a:t>three</a:t>
            </a:r>
            <a:r>
              <a:rPr lang="fr-FR" i="0" baseline="0" dirty="0"/>
              <a:t>  items on the right hand of the </a:t>
            </a:r>
            <a:r>
              <a:rPr lang="fr-FR" i="0" baseline="0" dirty="0" err="1"/>
              <a:t>equation</a:t>
            </a:r>
            <a:r>
              <a:rPr lang="fr-FR" i="0" baseline="0" dirty="0"/>
              <a:t> 2.11 are </a:t>
            </a:r>
            <a:r>
              <a:rPr lang="fr-FR" i="0" baseline="0" dirty="0" err="1"/>
              <a:t>obtained</a:t>
            </a:r>
            <a:r>
              <a:rPr lang="fr-FR" i="0" baseline="0" dirty="0"/>
              <a:t> as  </a:t>
            </a:r>
            <a:r>
              <a:rPr lang="fr-FR" i="0" baseline="0" dirty="0" err="1"/>
              <a:t>given</a:t>
            </a:r>
            <a:r>
              <a:rPr lang="fr-FR" i="0" baseline="0" dirty="0"/>
              <a:t> in equations 2.12-2.14</a:t>
            </a:r>
            <a:endParaRPr lang="en-GB" i="1"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113</a:t>
            </a:fld>
            <a:endParaRPr lang="en-GB"/>
          </a:p>
        </p:txBody>
      </p:sp>
    </p:spTree>
    <p:extLst>
      <p:ext uri="{BB962C8B-B14F-4D97-AF65-F5344CB8AC3E}">
        <p14:creationId xmlns:p14="http://schemas.microsoft.com/office/powerpoint/2010/main" val="39305680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10000"/>
                  </a:lnSpc>
                </a:pPr>
                <a:r>
                  <a:rPr lang="en-GB" altLang="en-US" b="1" dirty="0">
                    <a:solidFill>
                      <a:srgbClr val="3F3F3F"/>
                    </a:solidFill>
                    <a:latin typeface="Merriweather Sans" panose="02000503060000020004" pitchFamily="50" charset="0"/>
                  </a:rPr>
                  <a:t>Equation 2.12</a:t>
                </a:r>
              </a:p>
              <a:p>
                <a:pPr marL="285750" indent="-285750">
                  <a:lnSpc>
                    <a:spcPct val="110000"/>
                  </a:lnSpc>
                  <a:buFont typeface="Arial" panose="020B0604020202020204" pitchFamily="34" charset="0"/>
                  <a:buChar char="•"/>
                </a:pPr>
                <a:endParaRPr lang="en-GB" altLang="en-US" b="1"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14:m>
                  <m:oMath xmlns:m="http://schemas.openxmlformats.org/officeDocument/2006/math">
                    <m:sSub>
                      <m:sSubPr>
                        <m:ctrlPr>
                          <a:rPr lang="en-GB" i="1">
                            <a:solidFill>
                              <a:srgbClr val="3F3F3F"/>
                            </a:solidFill>
                            <a:latin typeface="Cambria Math" panose="02040503050406030204" pitchFamily="18" charset="0"/>
                          </a:rPr>
                        </m:ctrlPr>
                      </m:sSubPr>
                      <m:e>
                        <m:r>
                          <m:rPr>
                            <m:sty m:val="p"/>
                          </m:rPr>
                          <a:rPr lang="en-US" i="0">
                            <a:solidFill>
                              <a:srgbClr val="3F3F3F"/>
                            </a:solidFill>
                            <a:latin typeface="Cambria Math"/>
                          </a:rPr>
                          <m:t>L</m:t>
                        </m:r>
                      </m:e>
                      <m:sub>
                        <m:r>
                          <m:rPr>
                            <m:sty m:val="p"/>
                          </m:rPr>
                          <a:rPr lang="en-US" i="0">
                            <a:solidFill>
                              <a:srgbClr val="3F3F3F"/>
                            </a:solidFill>
                            <a:latin typeface="Cambria Math"/>
                          </a:rPr>
                          <m:t>wood</m:t>
                        </m:r>
                        <m:r>
                          <a:rPr lang="en-US" i="0">
                            <a:solidFill>
                              <a:srgbClr val="3F3F3F"/>
                            </a:solidFill>
                            <a:latin typeface="Cambria Math"/>
                          </a:rPr>
                          <m:t>−</m:t>
                        </m:r>
                        <m:r>
                          <m:rPr>
                            <m:sty m:val="p"/>
                          </m:rPr>
                          <a:rPr lang="en-US" i="0">
                            <a:solidFill>
                              <a:srgbClr val="3F3F3F"/>
                            </a:solidFill>
                            <a:latin typeface="Cambria Math"/>
                          </a:rPr>
                          <m:t>removals</m:t>
                        </m:r>
                      </m:sub>
                    </m:sSub>
                  </m:oMath>
                </a14:m>
                <a:r>
                  <a:rPr lang="en-GB" dirty="0">
                    <a:solidFill>
                      <a:srgbClr val="3F3F3F"/>
                    </a:solidFill>
                    <a:latin typeface="Merriweather Sans" panose="02000503060000020004" pitchFamily="50" charset="0"/>
                  </a:rPr>
                  <a:t>: carbon loss due to wood removal, tonnes C yr</a:t>
                </a:r>
                <a:r>
                  <a:rPr lang="en-GB" baseline="30000" dirty="0">
                    <a:solidFill>
                      <a:srgbClr val="3F3F3F"/>
                    </a:solidFill>
                    <a:latin typeface="Merriweather Sans" panose="02000503060000020004" pitchFamily="50" charset="0"/>
                  </a:rPr>
                  <a:t>-1</a:t>
                </a:r>
              </a:p>
              <a:p>
                <a:pPr marL="285750" indent="-285750">
                  <a:lnSpc>
                    <a:spcPct val="110000"/>
                  </a:lnSpc>
                  <a:buFont typeface="Arial" panose="020B0604020202020204" pitchFamily="34" charset="0"/>
                  <a:buChar char="•"/>
                </a:pPr>
                <a:r>
                  <a:rPr lang="en-US" dirty="0">
                    <a:solidFill>
                      <a:srgbClr val="3F3F3F"/>
                    </a:solidFill>
                    <a:latin typeface="Merriweather Sans" panose="02000503060000020004" pitchFamily="50" charset="0"/>
                  </a:rPr>
                  <a:t>H: estimate of annual roundwood removals, m</a:t>
                </a:r>
                <a:r>
                  <a:rPr lang="en-US" baseline="30000" dirty="0">
                    <a:solidFill>
                      <a:srgbClr val="3F3F3F"/>
                    </a:solidFill>
                    <a:latin typeface="Merriweather Sans" panose="02000503060000020004" pitchFamily="50" charset="0"/>
                  </a:rPr>
                  <a:t>3</a:t>
                </a:r>
                <a:r>
                  <a:rPr lang="en-US" dirty="0">
                    <a:solidFill>
                      <a:srgbClr val="3F3F3F"/>
                    </a:solidFill>
                    <a:latin typeface="Merriweather Sans" panose="02000503060000020004" pitchFamily="50" charset="0"/>
                  </a:rPr>
                  <a:t> yr</a:t>
                </a:r>
                <a:r>
                  <a:rPr lang="en-US" baseline="30000" dirty="0">
                    <a:solidFill>
                      <a:srgbClr val="3F3F3F"/>
                    </a:solidFill>
                    <a:latin typeface="Merriweather Sans" panose="02000503060000020004" pitchFamily="50" charset="0"/>
                  </a:rPr>
                  <a:t>-1</a:t>
                </a:r>
              </a:p>
              <a:p>
                <a:pPr marL="285750" indent="-285750">
                  <a:lnSpc>
                    <a:spcPct val="110000"/>
                  </a:lnSpc>
                  <a:buFont typeface="Arial" panose="020B0604020202020204" pitchFamily="34" charset="0"/>
                  <a:buChar char="•"/>
                </a:pPr>
                <a:r>
                  <a:rPr lang="en-US" dirty="0">
                    <a:solidFill>
                      <a:srgbClr val="3F3F3F"/>
                    </a:solidFill>
                    <a:latin typeface="Merriweather Sans" panose="02000503060000020004" pitchFamily="50" charset="0"/>
                  </a:rPr>
                  <a:t>R: Ratio of below to above-ground biomass, </a:t>
                </a:r>
                <a:r>
                  <a:rPr lang="en-US" dirty="0" err="1">
                    <a:solidFill>
                      <a:srgbClr val="3F3F3F"/>
                    </a:solidFill>
                    <a:latin typeface="Merriweather Sans" panose="02000503060000020004" pitchFamily="50" charset="0"/>
                  </a:rPr>
                  <a:t>tonne</a:t>
                </a:r>
                <a:r>
                  <a:rPr lang="en-US" dirty="0">
                    <a:solidFill>
                      <a:srgbClr val="3F3F3F"/>
                    </a:solidFill>
                    <a:latin typeface="Merriweather Sans" panose="02000503060000020004" pitchFamily="50" charset="0"/>
                  </a:rPr>
                  <a:t> </a:t>
                </a:r>
                <a:r>
                  <a:rPr lang="en-US" dirty="0" err="1">
                    <a:solidFill>
                      <a:srgbClr val="3F3F3F"/>
                    </a:solidFill>
                    <a:latin typeface="Merriweather Sans" panose="02000503060000020004" pitchFamily="50" charset="0"/>
                  </a:rPr>
                  <a:t>d.m</a:t>
                </a:r>
                <a:r>
                  <a:rPr lang="en-US" dirty="0">
                    <a:solidFill>
                      <a:srgbClr val="3F3F3F"/>
                    </a:solidFill>
                    <a:latin typeface="Merriweather Sans" panose="02000503060000020004" pitchFamily="50" charset="0"/>
                  </a:rPr>
                  <a:t>. below-ground biomass </a:t>
                </a:r>
                <a:r>
                  <a:rPr lang="en-GB" dirty="0">
                    <a:solidFill>
                      <a:srgbClr val="3F3F3F"/>
                    </a:solidFill>
                    <a:latin typeface="Merriweather Sans" panose="02000503060000020004" pitchFamily="50" charset="0"/>
                  </a:rPr>
                  <a:t>(tonne </a:t>
                </a:r>
                <a:r>
                  <a:rPr lang="en-GB" dirty="0" err="1">
                    <a:solidFill>
                      <a:srgbClr val="3F3F3F"/>
                    </a:solidFill>
                    <a:latin typeface="Merriweather Sans" panose="02000503060000020004" pitchFamily="50" charset="0"/>
                  </a:rPr>
                  <a:t>d.m</a:t>
                </a:r>
                <a:r>
                  <a:rPr lang="en-GB" dirty="0">
                    <a:solidFill>
                      <a:srgbClr val="3F3F3F"/>
                    </a:solidFill>
                    <a:latin typeface="Merriweather Sans" panose="02000503060000020004" pitchFamily="50" charset="0"/>
                  </a:rPr>
                  <a:t>. above-ground biomass)</a:t>
                </a:r>
                <a:r>
                  <a:rPr lang="en-GB" baseline="30000" dirty="0">
                    <a:solidFill>
                      <a:srgbClr val="3F3F3F"/>
                    </a:solidFill>
                    <a:latin typeface="Merriweather Sans" panose="02000503060000020004" pitchFamily="50" charset="0"/>
                  </a:rPr>
                  <a:t>-1</a:t>
                </a:r>
                <a:endParaRPr lang="en-US" baseline="30000"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14:m>
                  <m:oMath xmlns:m="http://schemas.openxmlformats.org/officeDocument/2006/math">
                    <m:sSub>
                      <m:sSubPr>
                        <m:ctrlPr>
                          <a:rPr lang="en-US" i="1">
                            <a:solidFill>
                              <a:srgbClr val="3F3F3F"/>
                            </a:solidFill>
                            <a:latin typeface="Cambria Math" panose="02040503050406030204" pitchFamily="18" charset="0"/>
                            <a:ea typeface="Cambria Math"/>
                          </a:rPr>
                        </m:ctrlPr>
                      </m:sSubPr>
                      <m:e>
                        <m:r>
                          <m:rPr>
                            <m:sty m:val="p"/>
                          </m:rPr>
                          <a:rPr lang="en-US" i="0">
                            <a:solidFill>
                              <a:srgbClr val="3F3F3F"/>
                            </a:solidFill>
                            <a:latin typeface="Cambria Math"/>
                            <a:ea typeface="Cambria Math"/>
                          </a:rPr>
                          <m:t>BCEF</m:t>
                        </m:r>
                      </m:e>
                      <m:sub>
                        <m:r>
                          <m:rPr>
                            <m:sty m:val="p"/>
                          </m:rPr>
                          <a:rPr lang="en-US" i="0">
                            <a:solidFill>
                              <a:srgbClr val="3F3F3F"/>
                            </a:solidFill>
                            <a:latin typeface="Cambria Math"/>
                            <a:ea typeface="Cambria Math"/>
                          </a:rPr>
                          <m:t>R</m:t>
                        </m:r>
                      </m:sub>
                    </m:sSub>
                  </m:oMath>
                </a14:m>
                <a:r>
                  <a:rPr lang="en-US" dirty="0">
                    <a:solidFill>
                      <a:srgbClr val="3F3F3F"/>
                    </a:solidFill>
                    <a:latin typeface="Merriweather Sans" panose="02000503060000020004" pitchFamily="50" charset="0"/>
                  </a:rPr>
                  <a:t>: Biomass conversion and expansion factor for roundwood that is removed from the forest, </a:t>
                </a:r>
                <a:r>
                  <a:rPr lang="en-GB" dirty="0">
                    <a:solidFill>
                      <a:srgbClr val="3F3F3F"/>
                    </a:solidFill>
                    <a:latin typeface="Merriweather Sans" panose="02000503060000020004" pitchFamily="50" charset="0"/>
                  </a:rPr>
                  <a:t>tonnes biomass removal (m</a:t>
                </a:r>
                <a:r>
                  <a:rPr lang="en-GB" baseline="30000" dirty="0">
                    <a:solidFill>
                      <a:srgbClr val="3F3F3F"/>
                    </a:solidFill>
                    <a:latin typeface="Merriweather Sans" panose="02000503060000020004" pitchFamily="50" charset="0"/>
                  </a:rPr>
                  <a:t>3</a:t>
                </a:r>
                <a:r>
                  <a:rPr lang="en-GB" dirty="0">
                    <a:solidFill>
                      <a:srgbClr val="3F3F3F"/>
                    </a:solidFill>
                    <a:latin typeface="Merriweather Sans" panose="02000503060000020004" pitchFamily="50" charset="0"/>
                  </a:rPr>
                  <a:t> of removals)</a:t>
                </a:r>
                <a:r>
                  <a:rPr lang="en-GB" baseline="30000" dirty="0">
                    <a:solidFill>
                      <a:srgbClr val="3F3F3F"/>
                    </a:solidFill>
                    <a:latin typeface="Merriweather Sans" panose="02000503060000020004" pitchFamily="50" charset="0"/>
                  </a:rPr>
                  <a:t>-1</a:t>
                </a:r>
                <a:endParaRPr lang="en-US" baseline="30000"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r>
                  <a:rPr lang="en-US" dirty="0">
                    <a:solidFill>
                      <a:srgbClr val="3F3F3F"/>
                    </a:solidFill>
                    <a:latin typeface="Merriweather Sans" panose="02000503060000020004" pitchFamily="50" charset="0"/>
                  </a:rPr>
                  <a:t>CF: carbon fraction in biomass, </a:t>
                </a:r>
                <a:r>
                  <a:rPr lang="fr-FR" dirty="0">
                    <a:solidFill>
                      <a:srgbClr val="3F3F3F"/>
                    </a:solidFill>
                    <a:latin typeface="Merriweather Sans" panose="02000503060000020004" pitchFamily="50" charset="0"/>
                  </a:rPr>
                  <a:t>tonne C (tonne </a:t>
                </a:r>
                <a:r>
                  <a:rPr lang="fr-FR" dirty="0" err="1">
                    <a:solidFill>
                      <a:srgbClr val="3F3F3F"/>
                    </a:solidFill>
                    <a:latin typeface="Merriweather Sans" panose="02000503060000020004" pitchFamily="50" charset="0"/>
                  </a:rPr>
                  <a:t>d.m</a:t>
                </a:r>
                <a:r>
                  <a:rPr lang="fr-FR" dirty="0">
                    <a:solidFill>
                      <a:srgbClr val="3F3F3F"/>
                    </a:solidFill>
                    <a:latin typeface="Merriweather Sans" panose="02000503060000020004" pitchFamily="50" charset="0"/>
                  </a:rPr>
                  <a:t>.)</a:t>
                </a:r>
                <a:r>
                  <a:rPr lang="fr-FR" baseline="30000" dirty="0">
                    <a:solidFill>
                      <a:srgbClr val="3F3F3F"/>
                    </a:solidFill>
                    <a:latin typeface="Merriweather Sans" panose="02000503060000020004" pitchFamily="50" charset="0"/>
                  </a:rPr>
                  <a:t>-1</a:t>
                </a:r>
                <a:r>
                  <a:rPr lang="fr-FR" dirty="0">
                    <a:solidFill>
                      <a:srgbClr val="3F3F3F"/>
                    </a:solidFill>
                    <a:latin typeface="Merriweather Sans" panose="02000503060000020004" pitchFamily="50" charset="0"/>
                  </a:rPr>
                  <a:t> </a:t>
                </a:r>
                <a:endParaRPr lang="en-GB" dirty="0">
                  <a:solidFill>
                    <a:srgbClr val="3F3F3F"/>
                  </a:solidFill>
                  <a:latin typeface="Merriweather Sans" panose="02000503060000020004" pitchFamily="50" charset="0"/>
                </a:endParaRP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dirty="0"/>
                  <a:t>Source: 2006</a:t>
                </a:r>
                <a:r>
                  <a:rPr lang="en-US" baseline="0" dirty="0"/>
                  <a:t> IPCC Guidelines Chapter 2 page 2.17</a:t>
                </a:r>
                <a:endParaRPr lang="en-US" dirty="0"/>
              </a:p>
              <a:p>
                <a:endParaRPr lang="en-GB" dirty="0"/>
              </a:p>
            </p:txBody>
          </p:sp>
        </mc:Choice>
        <mc:Fallback xmlns="">
          <p:sp>
            <p:nvSpPr>
              <p:cNvPr id="3" name="Notes Placeholder 2"/>
              <p:cNvSpPr>
                <a:spLocks noGrp="1"/>
              </p:cNvSpPr>
              <p:nvPr>
                <p:ph type="body" idx="1"/>
              </p:nvPr>
            </p:nvSpPr>
            <p:spPr/>
            <p:txBody>
              <a:bodyPr/>
              <a:lstStyle/>
              <a:p>
                <a:pPr>
                  <a:lnSpc>
                    <a:spcPct val="110000"/>
                  </a:lnSpc>
                </a:pPr>
                <a:r>
                  <a:rPr lang="en-GB" altLang="en-US" b="1" dirty="0">
                    <a:solidFill>
                      <a:srgbClr val="3F3F3F"/>
                    </a:solidFill>
                    <a:latin typeface="Merriweather Sans" panose="02000503060000020004" pitchFamily="50" charset="0"/>
                  </a:rPr>
                  <a:t>Equation 2.12</a:t>
                </a:r>
              </a:p>
              <a:p>
                <a:pPr marL="285750" indent="-285750">
                  <a:lnSpc>
                    <a:spcPct val="110000"/>
                  </a:lnSpc>
                  <a:buFont typeface="Arial" panose="020B0604020202020204" pitchFamily="34" charset="0"/>
                  <a:buChar char="•"/>
                </a:pPr>
                <a:endParaRPr lang="en-GB" altLang="en-US" b="1"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r>
                  <a:rPr lang="en-US" i="0">
                    <a:solidFill>
                      <a:srgbClr val="3F3F3F"/>
                    </a:solidFill>
                    <a:latin typeface="Cambria Math"/>
                  </a:rPr>
                  <a:t>L</a:t>
                </a:r>
                <a:r>
                  <a:rPr lang="en-GB" i="0">
                    <a:solidFill>
                      <a:srgbClr val="3F3F3F"/>
                    </a:solidFill>
                    <a:latin typeface="Cambria Math" panose="02040503050406030204" pitchFamily="18" charset="0"/>
                  </a:rPr>
                  <a:t>_(</a:t>
                </a:r>
                <a:r>
                  <a:rPr lang="en-US" i="0">
                    <a:solidFill>
                      <a:srgbClr val="3F3F3F"/>
                    </a:solidFill>
                    <a:latin typeface="Cambria Math"/>
                  </a:rPr>
                  <a:t>wood−removals</a:t>
                </a:r>
                <a:r>
                  <a:rPr lang="en-GB" i="0">
                    <a:solidFill>
                      <a:srgbClr val="3F3F3F"/>
                    </a:solidFill>
                    <a:latin typeface="Cambria Math" panose="02040503050406030204" pitchFamily="18" charset="0"/>
                  </a:rPr>
                  <a:t>)</a:t>
                </a:r>
                <a:r>
                  <a:rPr lang="en-GB" dirty="0">
                    <a:solidFill>
                      <a:srgbClr val="3F3F3F"/>
                    </a:solidFill>
                    <a:latin typeface="Merriweather Sans" panose="02000503060000020004" pitchFamily="50" charset="0"/>
                  </a:rPr>
                  <a:t>: carbon loss due to wood removal, tonnes C yr</a:t>
                </a:r>
                <a:r>
                  <a:rPr lang="en-GB" baseline="30000" dirty="0">
                    <a:solidFill>
                      <a:srgbClr val="3F3F3F"/>
                    </a:solidFill>
                    <a:latin typeface="Merriweather Sans" panose="02000503060000020004" pitchFamily="50" charset="0"/>
                  </a:rPr>
                  <a:t>-1</a:t>
                </a:r>
              </a:p>
              <a:p>
                <a:pPr marL="285750" indent="-285750">
                  <a:lnSpc>
                    <a:spcPct val="110000"/>
                  </a:lnSpc>
                  <a:buFont typeface="Arial" panose="020B0604020202020204" pitchFamily="34" charset="0"/>
                  <a:buChar char="•"/>
                </a:pPr>
                <a:r>
                  <a:rPr lang="en-US" dirty="0">
                    <a:solidFill>
                      <a:srgbClr val="3F3F3F"/>
                    </a:solidFill>
                    <a:latin typeface="Merriweather Sans" panose="02000503060000020004" pitchFamily="50" charset="0"/>
                  </a:rPr>
                  <a:t>H: estimate of annual roundwood removals, m</a:t>
                </a:r>
                <a:r>
                  <a:rPr lang="en-US" baseline="30000" dirty="0">
                    <a:solidFill>
                      <a:srgbClr val="3F3F3F"/>
                    </a:solidFill>
                    <a:latin typeface="Merriweather Sans" panose="02000503060000020004" pitchFamily="50" charset="0"/>
                  </a:rPr>
                  <a:t>3</a:t>
                </a:r>
                <a:r>
                  <a:rPr lang="en-US" dirty="0">
                    <a:solidFill>
                      <a:srgbClr val="3F3F3F"/>
                    </a:solidFill>
                    <a:latin typeface="Merriweather Sans" panose="02000503060000020004" pitchFamily="50" charset="0"/>
                  </a:rPr>
                  <a:t> yr</a:t>
                </a:r>
                <a:r>
                  <a:rPr lang="en-US" baseline="30000" dirty="0">
                    <a:solidFill>
                      <a:srgbClr val="3F3F3F"/>
                    </a:solidFill>
                    <a:latin typeface="Merriweather Sans" panose="02000503060000020004" pitchFamily="50" charset="0"/>
                  </a:rPr>
                  <a:t>-1</a:t>
                </a:r>
              </a:p>
              <a:p>
                <a:pPr marL="285750" indent="-285750">
                  <a:lnSpc>
                    <a:spcPct val="110000"/>
                  </a:lnSpc>
                  <a:buFont typeface="Arial" panose="020B0604020202020204" pitchFamily="34" charset="0"/>
                  <a:buChar char="•"/>
                </a:pPr>
                <a:r>
                  <a:rPr lang="en-US" dirty="0">
                    <a:solidFill>
                      <a:srgbClr val="3F3F3F"/>
                    </a:solidFill>
                    <a:latin typeface="Merriweather Sans" panose="02000503060000020004" pitchFamily="50" charset="0"/>
                  </a:rPr>
                  <a:t>R: Ratio of below to above-ground biomass, </a:t>
                </a:r>
                <a:r>
                  <a:rPr lang="en-US" dirty="0" err="1">
                    <a:solidFill>
                      <a:srgbClr val="3F3F3F"/>
                    </a:solidFill>
                    <a:latin typeface="Merriweather Sans" panose="02000503060000020004" pitchFamily="50" charset="0"/>
                  </a:rPr>
                  <a:t>tonne</a:t>
                </a:r>
                <a:r>
                  <a:rPr lang="en-US" dirty="0">
                    <a:solidFill>
                      <a:srgbClr val="3F3F3F"/>
                    </a:solidFill>
                    <a:latin typeface="Merriweather Sans" panose="02000503060000020004" pitchFamily="50" charset="0"/>
                  </a:rPr>
                  <a:t> </a:t>
                </a:r>
                <a:r>
                  <a:rPr lang="en-US" dirty="0" err="1">
                    <a:solidFill>
                      <a:srgbClr val="3F3F3F"/>
                    </a:solidFill>
                    <a:latin typeface="Merriweather Sans" panose="02000503060000020004" pitchFamily="50" charset="0"/>
                  </a:rPr>
                  <a:t>d.m</a:t>
                </a:r>
                <a:r>
                  <a:rPr lang="en-US" dirty="0">
                    <a:solidFill>
                      <a:srgbClr val="3F3F3F"/>
                    </a:solidFill>
                    <a:latin typeface="Merriweather Sans" panose="02000503060000020004" pitchFamily="50" charset="0"/>
                  </a:rPr>
                  <a:t>. below-ground biomass </a:t>
                </a:r>
                <a:r>
                  <a:rPr lang="en-GB" dirty="0">
                    <a:solidFill>
                      <a:srgbClr val="3F3F3F"/>
                    </a:solidFill>
                    <a:latin typeface="Merriweather Sans" panose="02000503060000020004" pitchFamily="50" charset="0"/>
                  </a:rPr>
                  <a:t>(tonne </a:t>
                </a:r>
                <a:r>
                  <a:rPr lang="en-GB" dirty="0" err="1">
                    <a:solidFill>
                      <a:srgbClr val="3F3F3F"/>
                    </a:solidFill>
                    <a:latin typeface="Merriweather Sans" panose="02000503060000020004" pitchFamily="50" charset="0"/>
                  </a:rPr>
                  <a:t>d.m</a:t>
                </a:r>
                <a:r>
                  <a:rPr lang="en-GB" dirty="0">
                    <a:solidFill>
                      <a:srgbClr val="3F3F3F"/>
                    </a:solidFill>
                    <a:latin typeface="Merriweather Sans" panose="02000503060000020004" pitchFamily="50" charset="0"/>
                  </a:rPr>
                  <a:t>. above-ground biomass)</a:t>
                </a:r>
                <a:r>
                  <a:rPr lang="en-GB" baseline="30000" dirty="0">
                    <a:solidFill>
                      <a:srgbClr val="3F3F3F"/>
                    </a:solidFill>
                    <a:latin typeface="Merriweather Sans" panose="02000503060000020004" pitchFamily="50" charset="0"/>
                  </a:rPr>
                  <a:t>-1</a:t>
                </a:r>
                <a:endParaRPr lang="en-US" baseline="30000"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r>
                  <a:rPr lang="en-US" i="0">
                    <a:solidFill>
                      <a:srgbClr val="3F3F3F"/>
                    </a:solidFill>
                    <a:latin typeface="Cambria Math"/>
                    <a:ea typeface="Cambria Math"/>
                  </a:rPr>
                  <a:t>BCEF</a:t>
                </a:r>
                <a:r>
                  <a:rPr lang="en-US" i="0">
                    <a:solidFill>
                      <a:srgbClr val="3F3F3F"/>
                    </a:solidFill>
                    <a:latin typeface="Cambria Math" panose="02040503050406030204" pitchFamily="18" charset="0"/>
                    <a:ea typeface="Cambria Math"/>
                  </a:rPr>
                  <a:t>_</a:t>
                </a:r>
                <a:r>
                  <a:rPr lang="en-US" i="0">
                    <a:solidFill>
                      <a:srgbClr val="3F3F3F"/>
                    </a:solidFill>
                    <a:latin typeface="Cambria Math"/>
                    <a:ea typeface="Cambria Math"/>
                  </a:rPr>
                  <a:t>R</a:t>
                </a:r>
                <a:r>
                  <a:rPr lang="en-US" dirty="0">
                    <a:solidFill>
                      <a:srgbClr val="3F3F3F"/>
                    </a:solidFill>
                    <a:latin typeface="Merriweather Sans" panose="02000503060000020004" pitchFamily="50" charset="0"/>
                  </a:rPr>
                  <a:t>: Biomass conversion and expansion factor for roundwood that is removed from the forest, </a:t>
                </a:r>
                <a:r>
                  <a:rPr lang="en-GB" dirty="0">
                    <a:solidFill>
                      <a:srgbClr val="3F3F3F"/>
                    </a:solidFill>
                    <a:latin typeface="Merriweather Sans" panose="02000503060000020004" pitchFamily="50" charset="0"/>
                  </a:rPr>
                  <a:t>tonnes biomass removal (m</a:t>
                </a:r>
                <a:r>
                  <a:rPr lang="en-GB" baseline="30000" dirty="0">
                    <a:solidFill>
                      <a:srgbClr val="3F3F3F"/>
                    </a:solidFill>
                    <a:latin typeface="Merriweather Sans" panose="02000503060000020004" pitchFamily="50" charset="0"/>
                  </a:rPr>
                  <a:t>3</a:t>
                </a:r>
                <a:r>
                  <a:rPr lang="en-GB" dirty="0">
                    <a:solidFill>
                      <a:srgbClr val="3F3F3F"/>
                    </a:solidFill>
                    <a:latin typeface="Merriweather Sans" panose="02000503060000020004" pitchFamily="50" charset="0"/>
                  </a:rPr>
                  <a:t> of removals)</a:t>
                </a:r>
                <a:r>
                  <a:rPr lang="en-GB" baseline="30000" dirty="0">
                    <a:solidFill>
                      <a:srgbClr val="3F3F3F"/>
                    </a:solidFill>
                    <a:latin typeface="Merriweather Sans" panose="02000503060000020004" pitchFamily="50" charset="0"/>
                  </a:rPr>
                  <a:t>-1</a:t>
                </a:r>
                <a:endParaRPr lang="en-US" baseline="30000" dirty="0">
                  <a:solidFill>
                    <a:srgbClr val="3F3F3F"/>
                  </a:solidFill>
                  <a:latin typeface="Merriweather Sans" panose="02000503060000020004" pitchFamily="50" charset="0"/>
                </a:endParaRPr>
              </a:p>
              <a:p>
                <a:pPr marL="285750" indent="-285750">
                  <a:lnSpc>
                    <a:spcPct val="110000"/>
                  </a:lnSpc>
                  <a:buFont typeface="Arial" panose="020B0604020202020204" pitchFamily="34" charset="0"/>
                  <a:buChar char="•"/>
                </a:pPr>
                <a:r>
                  <a:rPr lang="en-US" dirty="0">
                    <a:solidFill>
                      <a:srgbClr val="3F3F3F"/>
                    </a:solidFill>
                    <a:latin typeface="Merriweather Sans" panose="02000503060000020004" pitchFamily="50" charset="0"/>
                  </a:rPr>
                  <a:t>CF: carbon fraction in biomass, </a:t>
                </a:r>
                <a:r>
                  <a:rPr lang="fr-FR" dirty="0">
                    <a:solidFill>
                      <a:srgbClr val="3F3F3F"/>
                    </a:solidFill>
                    <a:latin typeface="Merriweather Sans" panose="02000503060000020004" pitchFamily="50" charset="0"/>
                  </a:rPr>
                  <a:t>tonne C (tonne </a:t>
                </a:r>
                <a:r>
                  <a:rPr lang="fr-FR" dirty="0" err="1">
                    <a:solidFill>
                      <a:srgbClr val="3F3F3F"/>
                    </a:solidFill>
                    <a:latin typeface="Merriweather Sans" panose="02000503060000020004" pitchFamily="50" charset="0"/>
                  </a:rPr>
                  <a:t>d.m</a:t>
                </a:r>
                <a:r>
                  <a:rPr lang="fr-FR" dirty="0">
                    <a:solidFill>
                      <a:srgbClr val="3F3F3F"/>
                    </a:solidFill>
                    <a:latin typeface="Merriweather Sans" panose="02000503060000020004" pitchFamily="50" charset="0"/>
                  </a:rPr>
                  <a:t>.)</a:t>
                </a:r>
                <a:r>
                  <a:rPr lang="fr-FR" baseline="30000" dirty="0">
                    <a:solidFill>
                      <a:srgbClr val="3F3F3F"/>
                    </a:solidFill>
                    <a:latin typeface="Merriweather Sans" panose="02000503060000020004" pitchFamily="50" charset="0"/>
                  </a:rPr>
                  <a:t>-1</a:t>
                </a:r>
                <a:r>
                  <a:rPr lang="fr-FR" dirty="0">
                    <a:solidFill>
                      <a:srgbClr val="3F3F3F"/>
                    </a:solidFill>
                    <a:latin typeface="Merriweather Sans" panose="02000503060000020004" pitchFamily="50" charset="0"/>
                  </a:rPr>
                  <a:t> </a:t>
                </a:r>
                <a:endParaRPr lang="en-GB" dirty="0">
                  <a:solidFill>
                    <a:srgbClr val="3F3F3F"/>
                  </a:solidFill>
                  <a:latin typeface="Merriweather Sans" panose="02000503060000020004" pitchFamily="50" charset="0"/>
                </a:endParaRP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dirty="0"/>
                  <a:t>Source: 2006</a:t>
                </a:r>
                <a:r>
                  <a:rPr lang="en-US" baseline="0" dirty="0"/>
                  <a:t> IPCC Guidelines Chapter 2 page 2.17</a:t>
                </a:r>
                <a:endParaRPr lang="en-US" dirty="0"/>
              </a:p>
              <a:p>
                <a:endParaRPr lang="en-GB" dirty="0"/>
              </a:p>
            </p:txBody>
          </p:sp>
        </mc:Fallback>
      </mc:AlternateContent>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114</a:t>
            </a:fld>
            <a:endParaRPr lang="en-GB" dirty="0">
              <a:solidFill>
                <a:prstClr val="black"/>
              </a:solidFill>
            </a:endParaRPr>
          </a:p>
        </p:txBody>
      </p:sp>
    </p:spTree>
    <p:extLst>
      <p:ext uri="{BB962C8B-B14F-4D97-AF65-F5344CB8AC3E}">
        <p14:creationId xmlns:p14="http://schemas.microsoft.com/office/powerpoint/2010/main" val="9752652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10000"/>
                  </a:lnSpc>
                </a:pPr>
                <a:r>
                  <a:rPr lang="en-GB" altLang="en-US" b="1" dirty="0">
                    <a:solidFill>
                      <a:srgbClr val="3F3F3F"/>
                    </a:solidFill>
                    <a:latin typeface="Merriweather Sans" panose="02000503060000020004" pitchFamily="50" charset="0"/>
                  </a:rPr>
                  <a:t>Equation 2.13</a:t>
                </a:r>
              </a:p>
              <a:p>
                <a:pPr>
                  <a:lnSpc>
                    <a:spcPct val="110000"/>
                  </a:lnSpc>
                </a:pPr>
                <a:endParaRPr lang="en-GB" altLang="en-US" b="1" dirty="0">
                  <a:solidFill>
                    <a:srgbClr val="3F3F3F"/>
                  </a:solidFill>
                  <a:latin typeface="Merriweather Sans" panose="02000503060000020004" pitchFamily="50" charset="0"/>
                </a:endParaRPr>
              </a:p>
              <a:p>
                <a:pPr marL="285750" indent="-285750" algn="just">
                  <a:lnSpc>
                    <a:spcPct val="110000"/>
                  </a:lnSpc>
                  <a:buFont typeface="Arial" panose="020B0604020202020204" pitchFamily="34" charset="0"/>
                  <a:buChar char="•"/>
                </a:pPr>
                <a14:m>
                  <m:oMath xmlns:m="http://schemas.openxmlformats.org/officeDocument/2006/math">
                    <m:sSub>
                      <m:sSubPr>
                        <m:ctrlPr>
                          <a:rPr lang="en-GB" i="1">
                            <a:solidFill>
                              <a:srgbClr val="3F3F3F"/>
                            </a:solidFill>
                            <a:latin typeface="Cambria Math" panose="02040503050406030204" pitchFamily="18" charset="0"/>
                          </a:rPr>
                        </m:ctrlPr>
                      </m:sSubPr>
                      <m:e>
                        <m:r>
                          <m:rPr>
                            <m:sty m:val="p"/>
                          </m:rPr>
                          <a:rPr lang="en-US" i="0">
                            <a:solidFill>
                              <a:srgbClr val="3F3F3F"/>
                            </a:solidFill>
                            <a:latin typeface="Cambria Math"/>
                          </a:rPr>
                          <m:t>L</m:t>
                        </m:r>
                      </m:e>
                      <m:sub>
                        <m:r>
                          <m:rPr>
                            <m:sty m:val="p"/>
                          </m:rPr>
                          <a:rPr lang="en-US" i="0">
                            <a:solidFill>
                              <a:srgbClr val="3F3F3F"/>
                            </a:solidFill>
                            <a:latin typeface="Cambria Math"/>
                          </a:rPr>
                          <m:t>fuelwood</m:t>
                        </m:r>
                      </m:sub>
                    </m:sSub>
                  </m:oMath>
                </a14:m>
                <a:r>
                  <a:rPr lang="en-GB" dirty="0">
                    <a:solidFill>
                      <a:srgbClr val="3F3F3F"/>
                    </a:solidFill>
                    <a:latin typeface="Merriweather Sans" panose="02000503060000020004" pitchFamily="50" charset="0"/>
                  </a:rPr>
                  <a:t>: carbon loss due to fuelwood removals, tonnes C 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endParaRPr lang="en-US" dirty="0">
                  <a:solidFill>
                    <a:srgbClr val="3F3F3F"/>
                  </a:solidFill>
                  <a:latin typeface="Merriweather Sans" panose="02000503060000020004" pitchFamily="50" charset="0"/>
                </a:endParaRPr>
              </a:p>
              <a:p>
                <a:pPr marL="285750" indent="-285750" algn="just">
                  <a:lnSpc>
                    <a:spcPct val="110000"/>
                  </a:lnSpc>
                  <a:buFont typeface="Arial" panose="020B0604020202020204" pitchFamily="34" charset="0"/>
                  <a:buChar char="•"/>
                </a:pPr>
                <a14:m>
                  <m:oMath xmlns:m="http://schemas.openxmlformats.org/officeDocument/2006/math">
                    <m:sSub>
                      <m:sSubPr>
                        <m:ctrlPr>
                          <a:rPr lang="en-US" i="1">
                            <a:solidFill>
                              <a:srgbClr val="3F3F3F"/>
                            </a:solidFill>
                            <a:latin typeface="Cambria Math" panose="02040503050406030204" pitchFamily="18" charset="0"/>
                          </a:rPr>
                        </m:ctrlPr>
                      </m:sSubPr>
                      <m:e>
                        <m:r>
                          <m:rPr>
                            <m:sty m:val="p"/>
                          </m:rPr>
                          <a:rPr lang="en-US" i="0">
                            <a:solidFill>
                              <a:srgbClr val="3F3F3F"/>
                            </a:solidFill>
                            <a:latin typeface="Cambria Math"/>
                          </a:rPr>
                          <m:t>FG</m:t>
                        </m:r>
                      </m:e>
                      <m:sub>
                        <m:r>
                          <m:rPr>
                            <m:sty m:val="p"/>
                          </m:rPr>
                          <a:rPr lang="en-US" i="0">
                            <a:solidFill>
                              <a:srgbClr val="3F3F3F"/>
                            </a:solidFill>
                            <a:latin typeface="Cambria Math"/>
                          </a:rPr>
                          <m:t>Trees</m:t>
                        </m:r>
                      </m:sub>
                    </m:sSub>
                  </m:oMath>
                </a14:m>
                <a:r>
                  <a:rPr lang="en-US" dirty="0">
                    <a:solidFill>
                      <a:srgbClr val="3F3F3F"/>
                    </a:solidFill>
                    <a:latin typeface="Merriweather Sans" panose="02000503060000020004" pitchFamily="50" charset="0"/>
                  </a:rPr>
                  <a:t>: Annual volume of </a:t>
                </a:r>
                <a:r>
                  <a:rPr lang="en-GB" dirty="0">
                    <a:solidFill>
                      <a:srgbClr val="3F3F3F"/>
                    </a:solidFill>
                    <a:latin typeface="Merriweather Sans" panose="02000503060000020004" pitchFamily="50" charset="0"/>
                  </a:rPr>
                  <a:t>fuelwood</a:t>
                </a:r>
                <a:r>
                  <a:rPr lang="en-US" dirty="0">
                    <a:solidFill>
                      <a:srgbClr val="3F3F3F"/>
                    </a:solidFill>
                    <a:latin typeface="Merriweather Sans" panose="02000503060000020004" pitchFamily="50" charset="0"/>
                  </a:rPr>
                  <a:t> of whole trees, m</a:t>
                </a:r>
                <a:r>
                  <a:rPr lang="en-US" baseline="30000" dirty="0">
                    <a:solidFill>
                      <a:srgbClr val="3F3F3F"/>
                    </a:solidFill>
                    <a:latin typeface="Merriweather Sans" panose="02000503060000020004" pitchFamily="50" charset="0"/>
                  </a:rPr>
                  <a:t>3</a:t>
                </a:r>
                <a:r>
                  <a:rPr lang="en-US" dirty="0">
                    <a:solidFill>
                      <a:srgbClr val="3F3F3F"/>
                    </a:solidFill>
                    <a:latin typeface="Merriweather Sans" panose="02000503060000020004" pitchFamily="50" charset="0"/>
                  </a:rPr>
                  <a:t> yr</a:t>
                </a:r>
                <a:r>
                  <a:rPr lang="en-US" baseline="30000" dirty="0">
                    <a:solidFill>
                      <a:srgbClr val="3F3F3F"/>
                    </a:solidFill>
                    <a:latin typeface="Merriweather Sans" panose="02000503060000020004" pitchFamily="50" charset="0"/>
                  </a:rPr>
                  <a:t>-1 </a:t>
                </a:r>
                <a:r>
                  <a:rPr lang="en-US" dirty="0">
                    <a:solidFill>
                      <a:srgbClr val="3F3F3F"/>
                    </a:solidFill>
                    <a:latin typeface="Merriweather Sans" panose="02000503060000020004" pitchFamily="50" charset="0"/>
                  </a:rPr>
                  <a:t>(refers to the volume of </a:t>
                </a:r>
                <a:r>
                  <a:rPr lang="en-US" dirty="0" err="1">
                    <a:solidFill>
                      <a:srgbClr val="3F3F3F"/>
                    </a:solidFill>
                    <a:latin typeface="Merriweather Sans" panose="02000503060000020004" pitchFamily="50" charset="0"/>
                  </a:rPr>
                  <a:t>fuelwood</a:t>
                </a:r>
                <a:r>
                  <a:rPr lang="en-US" dirty="0">
                    <a:solidFill>
                      <a:srgbClr val="3F3F3F"/>
                    </a:solidFill>
                    <a:latin typeface="Merriweather Sans" panose="02000503060000020004" pitchFamily="50" charset="0"/>
                  </a:rPr>
                  <a:t> produced by harvesting the entire tree)</a:t>
                </a:r>
              </a:p>
              <a:p>
                <a:pPr marL="285750" indent="-285750" algn="just">
                  <a:lnSpc>
                    <a:spcPct val="110000"/>
                  </a:lnSpc>
                  <a:buFont typeface="Arial" panose="020B0604020202020204" pitchFamily="34" charset="0"/>
                  <a:buChar char="•"/>
                </a:pPr>
                <a14:m>
                  <m:oMath xmlns:m="http://schemas.openxmlformats.org/officeDocument/2006/math">
                    <m:sSub>
                      <m:sSubPr>
                        <m:ctrlPr>
                          <a:rPr lang="en-US" i="1">
                            <a:solidFill>
                              <a:srgbClr val="3F3F3F"/>
                            </a:solidFill>
                            <a:latin typeface="Cambria Math" panose="02040503050406030204" pitchFamily="18" charset="0"/>
                            <a:ea typeface="Cambria Math"/>
                          </a:rPr>
                        </m:ctrlPr>
                      </m:sSubPr>
                      <m:e>
                        <m:r>
                          <m:rPr>
                            <m:nor/>
                          </m:rPr>
                          <a:rPr lang="en-US">
                            <a:solidFill>
                              <a:srgbClr val="3F3F3F"/>
                            </a:solidFill>
                            <a:latin typeface="Merriweather Sans" panose="02000503060000020004" pitchFamily="50" charset="0"/>
                            <a:ea typeface="Cambria Math"/>
                          </a:rPr>
                          <m:t>BCEF</m:t>
                        </m:r>
                      </m:e>
                      <m:sub>
                        <m:r>
                          <m:rPr>
                            <m:nor/>
                          </m:rPr>
                          <a:rPr lang="en-US">
                            <a:solidFill>
                              <a:srgbClr val="3F3F3F"/>
                            </a:solidFill>
                            <a:latin typeface="Merriweather Sans" panose="02000503060000020004" pitchFamily="50" charset="0"/>
                            <a:ea typeface="Cambria Math"/>
                          </a:rPr>
                          <m:t>R</m:t>
                        </m:r>
                      </m:sub>
                    </m:sSub>
                    <m:r>
                      <m:rPr>
                        <m:nor/>
                      </m:rPr>
                      <a:rPr lang="en-US">
                        <a:solidFill>
                          <a:srgbClr val="3F3F3F"/>
                        </a:solidFill>
                        <a:latin typeface="Merriweather Sans" panose="02000503060000020004" pitchFamily="50" charset="0"/>
                        <a:ea typeface="Cambria Math"/>
                      </a:rPr>
                      <m:t>:</m:t>
                    </m:r>
                    <m:r>
                      <m:rPr>
                        <m:nor/>
                      </m:rPr>
                      <a:rPr lang="en-US" dirty="0">
                        <a:solidFill>
                          <a:srgbClr val="3F3F3F"/>
                        </a:solidFill>
                        <a:latin typeface="Merriweather Sans" panose="02000503060000020004" pitchFamily="50" charset="0"/>
                      </a:rPr>
                      <m:t> </m:t>
                    </m:r>
                    <m:r>
                      <m:rPr>
                        <m:nor/>
                      </m:rPr>
                      <a:rPr lang="en-US" dirty="0">
                        <a:solidFill>
                          <a:srgbClr val="3F3F3F"/>
                        </a:solidFill>
                        <a:latin typeface="Merriweather Sans" panose="02000503060000020004" pitchFamily="50" charset="0"/>
                      </a:rPr>
                      <m:t>Biomass</m:t>
                    </m:r>
                    <m:r>
                      <m:rPr>
                        <m:nor/>
                      </m:rPr>
                      <a:rPr lang="en-US" dirty="0">
                        <a:solidFill>
                          <a:srgbClr val="3F3F3F"/>
                        </a:solidFill>
                        <a:latin typeface="Merriweather Sans" panose="02000503060000020004" pitchFamily="50" charset="0"/>
                      </a:rPr>
                      <m:t> </m:t>
                    </m:r>
                    <m:r>
                      <m:rPr>
                        <m:nor/>
                      </m:rPr>
                      <a:rPr lang="en-US" dirty="0">
                        <a:solidFill>
                          <a:srgbClr val="3F3F3F"/>
                        </a:solidFill>
                        <a:latin typeface="Merriweather Sans" panose="02000503060000020004" pitchFamily="50" charset="0"/>
                      </a:rPr>
                      <m:t>conversion</m:t>
                    </m:r>
                    <m:r>
                      <m:rPr>
                        <m:nor/>
                      </m:rPr>
                      <a:rPr lang="en-US" dirty="0">
                        <a:solidFill>
                          <a:srgbClr val="3F3F3F"/>
                        </a:solidFill>
                        <a:latin typeface="Merriweather Sans" panose="02000503060000020004" pitchFamily="50" charset="0"/>
                      </a:rPr>
                      <m:t> </m:t>
                    </m:r>
                    <m:r>
                      <m:rPr>
                        <m:nor/>
                      </m:rPr>
                      <a:rPr lang="en-US" dirty="0">
                        <a:solidFill>
                          <a:srgbClr val="3F3F3F"/>
                        </a:solidFill>
                        <a:latin typeface="Merriweather Sans" panose="02000503060000020004" pitchFamily="50" charset="0"/>
                      </a:rPr>
                      <m:t>and</m:t>
                    </m:r>
                    <m:r>
                      <m:rPr>
                        <m:nor/>
                      </m:rPr>
                      <a:rPr lang="en-US" dirty="0">
                        <a:solidFill>
                          <a:srgbClr val="3F3F3F"/>
                        </a:solidFill>
                        <a:latin typeface="Merriweather Sans" panose="02000503060000020004" pitchFamily="50" charset="0"/>
                      </a:rPr>
                      <m:t> </m:t>
                    </m:r>
                    <m:r>
                      <m:rPr>
                        <m:nor/>
                      </m:rPr>
                      <a:rPr lang="en-US" dirty="0">
                        <a:solidFill>
                          <a:srgbClr val="3F3F3F"/>
                        </a:solidFill>
                        <a:latin typeface="Merriweather Sans" panose="02000503060000020004" pitchFamily="50" charset="0"/>
                      </a:rPr>
                      <m:t>expansion</m:t>
                    </m:r>
                    <m:r>
                      <m:rPr>
                        <m:nor/>
                      </m:rPr>
                      <a:rPr lang="en-US" dirty="0">
                        <a:solidFill>
                          <a:srgbClr val="3F3F3F"/>
                        </a:solidFill>
                        <a:latin typeface="Merriweather Sans" panose="02000503060000020004" pitchFamily="50" charset="0"/>
                      </a:rPr>
                      <m:t> </m:t>
                    </m:r>
                    <m:r>
                      <m:rPr>
                        <m:nor/>
                      </m:rPr>
                      <a:rPr lang="en-US" dirty="0">
                        <a:solidFill>
                          <a:srgbClr val="3F3F3F"/>
                        </a:solidFill>
                        <a:latin typeface="Merriweather Sans" panose="02000503060000020004" pitchFamily="50" charset="0"/>
                      </a:rPr>
                      <m:t>factor</m:t>
                    </m:r>
                    <m:r>
                      <m:rPr>
                        <m:nor/>
                      </m:rPr>
                      <a:rPr lang="en-US" dirty="0">
                        <a:solidFill>
                          <a:srgbClr val="3F3F3F"/>
                        </a:solidFill>
                        <a:latin typeface="Merriweather Sans" panose="02000503060000020004" pitchFamily="50" charset="0"/>
                      </a:rPr>
                      <m:t> </m:t>
                    </m:r>
                    <m:r>
                      <m:rPr>
                        <m:nor/>
                      </m:rPr>
                      <a:rPr lang="en-US" dirty="0">
                        <a:solidFill>
                          <a:srgbClr val="3F3F3F"/>
                        </a:solidFill>
                        <a:latin typeface="Merriweather Sans" panose="02000503060000020004" pitchFamily="50" charset="0"/>
                      </a:rPr>
                      <m:t>for</m:t>
                    </m:r>
                    <m:r>
                      <m:rPr>
                        <m:nor/>
                      </m:rPr>
                      <a:rPr lang="en-US"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fuelwood</m:t>
                    </m:r>
                    <m:r>
                      <m:rPr>
                        <m:nor/>
                      </m:rPr>
                      <a:rPr lang="en-GB"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tonnes</m:t>
                    </m:r>
                    <m:r>
                      <m:rPr>
                        <m:nor/>
                      </m:rPr>
                      <a:rPr lang="en-GB"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biomass</m:t>
                    </m:r>
                    <m:r>
                      <m:rPr>
                        <m:nor/>
                      </m:rPr>
                      <a:rPr lang="en-GB"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removal</m:t>
                    </m:r>
                    <m:r>
                      <m:rPr>
                        <m:nor/>
                      </m:rPr>
                      <a:rPr lang="en-GB"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m</m:t>
                    </m:r>
                    <m:r>
                      <m:rPr>
                        <m:nor/>
                      </m:rPr>
                      <a:rPr lang="en-GB" baseline="30000" dirty="0">
                        <a:solidFill>
                          <a:srgbClr val="3F3F3F"/>
                        </a:solidFill>
                        <a:latin typeface="Merriweather Sans" panose="02000503060000020004" pitchFamily="50" charset="0"/>
                      </a:rPr>
                      <m:t>3</m:t>
                    </m:r>
                    <m:r>
                      <a:rPr lang="en-GB" i="0" dirty="0">
                        <a:solidFill>
                          <a:srgbClr val="3F3F3F"/>
                        </a:solidFill>
                        <a:latin typeface="Cambria Math"/>
                      </a:rPr>
                      <m:t> </m:t>
                    </m:r>
                    <m:r>
                      <m:rPr>
                        <m:nor/>
                      </m:rPr>
                      <a:rPr lang="en-GB" dirty="0">
                        <a:solidFill>
                          <a:srgbClr val="3F3F3F"/>
                        </a:solidFill>
                        <a:latin typeface="Merriweather Sans" panose="02000503060000020004" pitchFamily="50" charset="0"/>
                      </a:rPr>
                      <m:t>of</m:t>
                    </m:r>
                    <m:r>
                      <m:rPr>
                        <m:nor/>
                      </m:rPr>
                      <a:rPr lang="en-GB" dirty="0">
                        <a:solidFill>
                          <a:srgbClr val="3F3F3F"/>
                        </a:solidFill>
                        <a:latin typeface="Merriweather Sans" panose="02000503060000020004" pitchFamily="50" charset="0"/>
                      </a:rPr>
                      <m:t> </m:t>
                    </m:r>
                    <m:r>
                      <m:rPr>
                        <m:nor/>
                      </m:rPr>
                      <a:rPr lang="en-GB" dirty="0">
                        <a:solidFill>
                          <a:srgbClr val="3F3F3F"/>
                        </a:solidFill>
                        <a:latin typeface="Merriweather Sans" panose="02000503060000020004" pitchFamily="50" charset="0"/>
                      </a:rPr>
                      <m:t>removals</m:t>
                    </m:r>
                    <m:r>
                      <m:rPr>
                        <m:nor/>
                      </m:rPr>
                      <a:rPr lang="en-GB" dirty="0">
                        <a:solidFill>
                          <a:srgbClr val="3F3F3F"/>
                        </a:solidFill>
                        <a:latin typeface="Merriweather Sans" panose="02000503060000020004" pitchFamily="50" charset="0"/>
                      </a:rPr>
                      <m:t>)−1</m:t>
                    </m:r>
                  </m:oMath>
                </a14:m>
                <a:endParaRPr lang="en-US" baseline="30000" dirty="0">
                  <a:solidFill>
                    <a:srgbClr val="3F3F3F"/>
                  </a:solidFill>
                  <a:latin typeface="Merriweather Sans" panose="02000503060000020004" pitchFamily="50" charset="0"/>
                </a:endParaRPr>
              </a:p>
              <a:p>
                <a:pPr marL="285750" indent="-285750" algn="just">
                  <a:lnSpc>
                    <a:spcPct val="110000"/>
                  </a:lnSpc>
                  <a:buFont typeface="Arial" panose="020B0604020202020204" pitchFamily="34" charset="0"/>
                  <a:buChar char="•"/>
                </a:pPr>
                <a:r>
                  <a:rPr lang="en-US" dirty="0">
                    <a:solidFill>
                      <a:srgbClr val="3F3F3F"/>
                    </a:solidFill>
                    <a:latin typeface="Merriweather Sans" panose="02000503060000020004" pitchFamily="50" charset="0"/>
                  </a:rPr>
                  <a:t>R: Ratio of below-ground and above ground biomass, </a:t>
                </a:r>
                <a:r>
                  <a:rPr lang="en-US" dirty="0" err="1">
                    <a:solidFill>
                      <a:srgbClr val="3F3F3F"/>
                    </a:solidFill>
                    <a:latin typeface="Merriweather Sans" panose="02000503060000020004" pitchFamily="50" charset="0"/>
                  </a:rPr>
                  <a:t>tonne</a:t>
                </a:r>
                <a:r>
                  <a:rPr lang="en-US" dirty="0">
                    <a:solidFill>
                      <a:srgbClr val="3F3F3F"/>
                    </a:solidFill>
                    <a:latin typeface="Merriweather Sans" panose="02000503060000020004" pitchFamily="50" charset="0"/>
                  </a:rPr>
                  <a:t> </a:t>
                </a:r>
                <a:r>
                  <a:rPr lang="en-US" dirty="0" err="1">
                    <a:solidFill>
                      <a:srgbClr val="3F3F3F"/>
                    </a:solidFill>
                    <a:latin typeface="Merriweather Sans" panose="02000503060000020004" pitchFamily="50" charset="0"/>
                  </a:rPr>
                  <a:t>d.m</a:t>
                </a:r>
                <a:r>
                  <a:rPr lang="en-US" dirty="0">
                    <a:solidFill>
                      <a:srgbClr val="3F3F3F"/>
                    </a:solidFill>
                    <a:latin typeface="Merriweather Sans" panose="02000503060000020004" pitchFamily="50" charset="0"/>
                  </a:rPr>
                  <a:t>. below-ground biomass (</a:t>
                </a:r>
                <a:r>
                  <a:rPr lang="en-US" dirty="0" err="1">
                    <a:solidFill>
                      <a:srgbClr val="3F3F3F"/>
                    </a:solidFill>
                    <a:latin typeface="Merriweather Sans" panose="02000503060000020004" pitchFamily="50" charset="0"/>
                  </a:rPr>
                  <a:t>tonne</a:t>
                </a:r>
                <a:r>
                  <a:rPr lang="en-US" dirty="0">
                    <a:solidFill>
                      <a:srgbClr val="3F3F3F"/>
                    </a:solidFill>
                    <a:latin typeface="Merriweather Sans" panose="02000503060000020004" pitchFamily="50" charset="0"/>
                  </a:rPr>
                  <a:t> </a:t>
                </a:r>
                <a:r>
                  <a:rPr lang="en-US" dirty="0" err="1">
                    <a:solidFill>
                      <a:srgbClr val="3F3F3F"/>
                    </a:solidFill>
                    <a:latin typeface="Merriweather Sans" panose="02000503060000020004" pitchFamily="50" charset="0"/>
                  </a:rPr>
                  <a:t>d.m</a:t>
                </a:r>
                <a:r>
                  <a:rPr lang="en-US" dirty="0">
                    <a:solidFill>
                      <a:srgbClr val="3F3F3F"/>
                    </a:solidFill>
                    <a:latin typeface="Merriweather Sans" panose="02000503060000020004" pitchFamily="50" charset="0"/>
                  </a:rPr>
                  <a:t> above-ground biomass)</a:t>
                </a:r>
                <a:r>
                  <a:rPr lang="en-US" baseline="30000" dirty="0">
                    <a:solidFill>
                      <a:srgbClr val="3F3F3F"/>
                    </a:solidFill>
                    <a:latin typeface="Merriweather Sans" panose="02000503060000020004" pitchFamily="50" charset="0"/>
                  </a:rPr>
                  <a:t>-1</a:t>
                </a:r>
                <a:r>
                  <a:rPr lang="en-US" dirty="0">
                    <a:solidFill>
                      <a:srgbClr val="3F3F3F"/>
                    </a:solidFill>
                    <a:latin typeface="Merriweather Sans" panose="02000503060000020004" pitchFamily="50" charset="0"/>
                  </a:rPr>
                  <a:t> </a:t>
                </a:r>
              </a:p>
              <a:p>
                <a:pPr marL="285750" indent="-285750" algn="just">
                  <a:lnSpc>
                    <a:spcPct val="110000"/>
                  </a:lnSpc>
                  <a:buFont typeface="Arial" panose="020B0604020202020204" pitchFamily="34" charset="0"/>
                  <a:buChar char="•"/>
                </a:pPr>
                <a14:m>
                  <m:oMath xmlns:m="http://schemas.openxmlformats.org/officeDocument/2006/math">
                    <m:sSub>
                      <m:sSubPr>
                        <m:ctrlPr>
                          <a:rPr lang="en-US" i="1">
                            <a:solidFill>
                              <a:srgbClr val="3F3F3F"/>
                            </a:solidFill>
                            <a:latin typeface="Cambria Math" panose="02040503050406030204" pitchFamily="18" charset="0"/>
                          </a:rPr>
                        </m:ctrlPr>
                      </m:sSubPr>
                      <m:e>
                        <m:r>
                          <m:rPr>
                            <m:sty m:val="p"/>
                          </m:rPr>
                          <a:rPr lang="en-US" i="0">
                            <a:solidFill>
                              <a:srgbClr val="3F3F3F"/>
                            </a:solidFill>
                            <a:latin typeface="Cambria Math"/>
                          </a:rPr>
                          <m:t>FG</m:t>
                        </m:r>
                      </m:e>
                      <m:sub>
                        <m:r>
                          <m:rPr>
                            <m:sty m:val="p"/>
                          </m:rPr>
                          <a:rPr lang="en-US" i="0">
                            <a:solidFill>
                              <a:srgbClr val="3F3F3F"/>
                            </a:solidFill>
                            <a:latin typeface="Cambria Math"/>
                          </a:rPr>
                          <m:t>Part</m:t>
                        </m:r>
                      </m:sub>
                    </m:sSub>
                  </m:oMath>
                </a14:m>
                <a:r>
                  <a:rPr lang="en-US" dirty="0">
                    <a:solidFill>
                      <a:srgbClr val="3F3F3F"/>
                    </a:solidFill>
                    <a:latin typeface="Merriweather Sans" panose="02000503060000020004" pitchFamily="50" charset="0"/>
                  </a:rPr>
                  <a:t>: Annual volume of </a:t>
                </a:r>
                <a:r>
                  <a:rPr lang="en-GB" dirty="0">
                    <a:solidFill>
                      <a:srgbClr val="3F3F3F"/>
                    </a:solidFill>
                    <a:latin typeface="Merriweather Sans" panose="02000503060000020004" pitchFamily="50" charset="0"/>
                  </a:rPr>
                  <a:t>fuelwood</a:t>
                </a:r>
                <a:r>
                  <a:rPr lang="en-US" dirty="0">
                    <a:solidFill>
                      <a:srgbClr val="3F3F3F"/>
                    </a:solidFill>
                    <a:latin typeface="Merriweather Sans" panose="02000503060000020004" pitchFamily="50" charset="0"/>
                  </a:rPr>
                  <a:t> of tree parts, m</a:t>
                </a:r>
                <a:r>
                  <a:rPr lang="en-US" baseline="30000" dirty="0">
                    <a:solidFill>
                      <a:srgbClr val="3F3F3F"/>
                    </a:solidFill>
                    <a:latin typeface="Merriweather Sans" panose="02000503060000020004" pitchFamily="50" charset="0"/>
                  </a:rPr>
                  <a:t>3</a:t>
                </a:r>
                <a:r>
                  <a:rPr lang="en-US" dirty="0">
                    <a:solidFill>
                      <a:srgbClr val="3F3F3F"/>
                    </a:solidFill>
                    <a:latin typeface="Merriweather Sans" panose="02000503060000020004" pitchFamily="50" charset="0"/>
                  </a:rPr>
                  <a:t> yr</a:t>
                </a:r>
                <a:r>
                  <a:rPr lang="en-US" baseline="30000" dirty="0">
                    <a:solidFill>
                      <a:srgbClr val="3F3F3F"/>
                    </a:solidFill>
                    <a:latin typeface="Merriweather Sans" panose="02000503060000020004" pitchFamily="50" charset="0"/>
                  </a:rPr>
                  <a:t>-1</a:t>
                </a:r>
                <a:r>
                  <a:rPr lang="en-US" dirty="0">
                    <a:solidFill>
                      <a:srgbClr val="3F3F3F"/>
                    </a:solidFill>
                    <a:latin typeface="Merriweather Sans" panose="02000503060000020004" pitchFamily="50" charset="0"/>
                  </a:rPr>
                  <a:t> (refers to the volume of fuelwood produced by collecting a portion of trees (branches, the top portion of the stem) resulting from the harvesting of roundwood that are not included in the roundwood data)</a:t>
                </a:r>
              </a:p>
              <a:p>
                <a:pPr marL="285750" lvl="1" indent="-285750" algn="just">
                  <a:lnSpc>
                    <a:spcPct val="110000"/>
                  </a:lnSpc>
                  <a:buFont typeface="Arial" panose="020B0604020202020204" pitchFamily="34" charset="0"/>
                  <a:buChar char="•"/>
                </a:pPr>
                <a:r>
                  <a:rPr lang="en-US" dirty="0">
                    <a:solidFill>
                      <a:srgbClr val="3F3F3F"/>
                    </a:solidFill>
                    <a:latin typeface="Merriweather Sans" panose="02000503060000020004" pitchFamily="50" charset="0"/>
                  </a:rPr>
                  <a:t>D: the basic wood density, </a:t>
                </a:r>
                <a:r>
                  <a:rPr lang="en-US" dirty="0" err="1">
                    <a:solidFill>
                      <a:srgbClr val="3F3F3F"/>
                    </a:solidFill>
                    <a:latin typeface="Merriweather Sans" panose="02000503060000020004" pitchFamily="50" charset="0"/>
                  </a:rPr>
                  <a:t>tonnes</a:t>
                </a:r>
                <a:r>
                  <a:rPr lang="en-US" dirty="0">
                    <a:solidFill>
                      <a:srgbClr val="3F3F3F"/>
                    </a:solidFill>
                    <a:latin typeface="Merriweather Sans" panose="02000503060000020004" pitchFamily="50" charset="0"/>
                  </a:rPr>
                  <a:t> </a:t>
                </a:r>
                <a:r>
                  <a:rPr lang="en-US" dirty="0" err="1">
                    <a:solidFill>
                      <a:srgbClr val="3F3F3F"/>
                    </a:solidFill>
                    <a:latin typeface="Merriweather Sans" panose="02000503060000020004" pitchFamily="50" charset="0"/>
                  </a:rPr>
                  <a:t>d.m</a:t>
                </a:r>
                <a:r>
                  <a:rPr lang="en-US" dirty="0">
                    <a:solidFill>
                      <a:srgbClr val="3F3F3F"/>
                    </a:solidFill>
                    <a:latin typeface="Merriweather Sans" panose="02000503060000020004" pitchFamily="50" charset="0"/>
                  </a:rPr>
                  <a:t>. m</a:t>
                </a:r>
                <a:r>
                  <a:rPr lang="en-US" baseline="30000" dirty="0">
                    <a:solidFill>
                      <a:srgbClr val="3F3F3F"/>
                    </a:solidFill>
                    <a:latin typeface="Merriweather Sans" panose="02000503060000020004" pitchFamily="50" charset="0"/>
                  </a:rPr>
                  <a:t>-3 </a:t>
                </a:r>
              </a:p>
              <a:p>
                <a:pPr marL="285750" indent="-285750" algn="just">
                  <a:lnSpc>
                    <a:spcPct val="110000"/>
                  </a:lnSpc>
                  <a:buFont typeface="Arial" panose="020B0604020202020204" pitchFamily="34" charset="0"/>
                  <a:buChar char="•"/>
                </a:pPr>
                <a:r>
                  <a:rPr lang="en-US" dirty="0">
                    <a:solidFill>
                      <a:srgbClr val="3F3F3F"/>
                    </a:solidFill>
                    <a:latin typeface="Merriweather Sans" panose="02000503060000020004" pitchFamily="50" charset="0"/>
                  </a:rPr>
                  <a:t>CF: carbon fraction in biomass,</a:t>
                </a:r>
                <a:r>
                  <a:rPr lang="fr-FR" dirty="0">
                    <a:solidFill>
                      <a:srgbClr val="3F3F3F"/>
                    </a:solidFill>
                    <a:latin typeface="Merriweather Sans" panose="02000503060000020004" pitchFamily="50" charset="0"/>
                  </a:rPr>
                  <a:t> tonne C (tonne </a:t>
                </a:r>
                <a:r>
                  <a:rPr lang="fr-FR" dirty="0" err="1">
                    <a:solidFill>
                      <a:srgbClr val="3F3F3F"/>
                    </a:solidFill>
                    <a:latin typeface="Merriweather Sans" panose="02000503060000020004" pitchFamily="50" charset="0"/>
                  </a:rPr>
                  <a:t>d.m</a:t>
                </a:r>
                <a:r>
                  <a:rPr lang="fr-FR" dirty="0">
                    <a:solidFill>
                      <a:srgbClr val="3F3F3F"/>
                    </a:solidFill>
                    <a:latin typeface="Merriweather Sans" panose="02000503060000020004" pitchFamily="50" charset="0"/>
                  </a:rPr>
                  <a:t>.)</a:t>
                </a:r>
                <a:r>
                  <a:rPr lang="fr-FR" baseline="30000" dirty="0">
                    <a:solidFill>
                      <a:srgbClr val="3F3F3F"/>
                    </a:solidFill>
                    <a:latin typeface="Merriweather Sans" panose="02000503060000020004" pitchFamily="50" charset="0"/>
                  </a:rPr>
                  <a:t>-1</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2006</a:t>
                </a:r>
                <a:r>
                  <a:rPr lang="en-US" baseline="0" dirty="0"/>
                  <a:t> IPCC Guidelines Chapter 2 page 2.17</a:t>
                </a:r>
                <a:endParaRPr lang="en-US" dirty="0"/>
              </a:p>
              <a:p>
                <a:endParaRPr lang="en-GB" dirty="0"/>
              </a:p>
            </p:txBody>
          </p:sp>
        </mc:Choice>
        <mc:Fallback xmlns="">
          <p:sp>
            <p:nvSpPr>
              <p:cNvPr id="3" name="Notes Placeholder 2"/>
              <p:cNvSpPr>
                <a:spLocks noGrp="1"/>
              </p:cNvSpPr>
              <p:nvPr>
                <p:ph type="body" idx="1"/>
              </p:nvPr>
            </p:nvSpPr>
            <p:spPr/>
            <p:txBody>
              <a:bodyPr/>
              <a:lstStyle/>
              <a:p>
                <a:pPr>
                  <a:lnSpc>
                    <a:spcPct val="110000"/>
                  </a:lnSpc>
                </a:pPr>
                <a:r>
                  <a:rPr lang="en-GB" altLang="en-US" b="1" dirty="0">
                    <a:solidFill>
                      <a:srgbClr val="3F3F3F"/>
                    </a:solidFill>
                    <a:latin typeface="Merriweather Sans" panose="02000503060000020004" pitchFamily="50" charset="0"/>
                  </a:rPr>
                  <a:t>Equation 2.13</a:t>
                </a:r>
              </a:p>
              <a:p>
                <a:pPr>
                  <a:lnSpc>
                    <a:spcPct val="110000"/>
                  </a:lnSpc>
                </a:pPr>
                <a:endParaRPr lang="en-GB" altLang="en-US" b="1" dirty="0">
                  <a:solidFill>
                    <a:srgbClr val="3F3F3F"/>
                  </a:solidFill>
                  <a:latin typeface="Merriweather Sans" panose="02000503060000020004" pitchFamily="50" charset="0"/>
                </a:endParaRPr>
              </a:p>
              <a:p>
                <a:pPr marL="285750" indent="-285750" algn="just">
                  <a:lnSpc>
                    <a:spcPct val="110000"/>
                  </a:lnSpc>
                  <a:buFont typeface="Arial" panose="020B0604020202020204" pitchFamily="34" charset="0"/>
                  <a:buChar char="•"/>
                </a:pPr>
                <a:r>
                  <a:rPr lang="en-US" i="0">
                    <a:solidFill>
                      <a:srgbClr val="3F3F3F"/>
                    </a:solidFill>
                    <a:latin typeface="Cambria Math"/>
                  </a:rPr>
                  <a:t>L</a:t>
                </a:r>
                <a:r>
                  <a:rPr lang="en-GB" i="0">
                    <a:solidFill>
                      <a:srgbClr val="3F3F3F"/>
                    </a:solidFill>
                    <a:latin typeface="Cambria Math" panose="02040503050406030204" pitchFamily="18" charset="0"/>
                  </a:rPr>
                  <a:t>_</a:t>
                </a:r>
                <a:r>
                  <a:rPr lang="en-US" i="0">
                    <a:solidFill>
                      <a:srgbClr val="3F3F3F"/>
                    </a:solidFill>
                    <a:latin typeface="Cambria Math"/>
                  </a:rPr>
                  <a:t>fuelwood</a:t>
                </a:r>
                <a:r>
                  <a:rPr lang="en-GB" dirty="0">
                    <a:solidFill>
                      <a:srgbClr val="3F3F3F"/>
                    </a:solidFill>
                    <a:latin typeface="Merriweather Sans" panose="02000503060000020004" pitchFamily="50" charset="0"/>
                  </a:rPr>
                  <a:t>: carbon loss due to fuelwood removals, tonnes C yr</a:t>
                </a:r>
                <a:r>
                  <a:rPr lang="en-GB" baseline="30000" dirty="0">
                    <a:solidFill>
                      <a:srgbClr val="3F3F3F"/>
                    </a:solidFill>
                    <a:latin typeface="Merriweather Sans" panose="02000503060000020004" pitchFamily="50" charset="0"/>
                  </a:rPr>
                  <a:t>-1</a:t>
                </a:r>
                <a:r>
                  <a:rPr lang="en-GB" dirty="0">
                    <a:solidFill>
                      <a:srgbClr val="3F3F3F"/>
                    </a:solidFill>
                    <a:latin typeface="Merriweather Sans" panose="02000503060000020004" pitchFamily="50" charset="0"/>
                  </a:rPr>
                  <a:t> </a:t>
                </a:r>
                <a:endParaRPr lang="en-US" dirty="0">
                  <a:solidFill>
                    <a:srgbClr val="3F3F3F"/>
                  </a:solidFill>
                  <a:latin typeface="Merriweather Sans" panose="02000503060000020004" pitchFamily="50" charset="0"/>
                </a:endParaRPr>
              </a:p>
              <a:p>
                <a:pPr marL="285750" indent="-285750" algn="just">
                  <a:lnSpc>
                    <a:spcPct val="110000"/>
                  </a:lnSpc>
                  <a:buFont typeface="Arial" panose="020B0604020202020204" pitchFamily="34" charset="0"/>
                  <a:buChar char="•"/>
                </a:pPr>
                <a:r>
                  <a:rPr lang="en-US" i="0">
                    <a:solidFill>
                      <a:srgbClr val="3F3F3F"/>
                    </a:solidFill>
                    <a:latin typeface="Cambria Math"/>
                  </a:rPr>
                  <a:t>FG</a:t>
                </a:r>
                <a:r>
                  <a:rPr lang="en-US" i="0">
                    <a:solidFill>
                      <a:srgbClr val="3F3F3F"/>
                    </a:solidFill>
                    <a:latin typeface="Cambria Math" panose="02040503050406030204" pitchFamily="18" charset="0"/>
                  </a:rPr>
                  <a:t>_</a:t>
                </a:r>
                <a:r>
                  <a:rPr lang="en-US" i="0">
                    <a:solidFill>
                      <a:srgbClr val="3F3F3F"/>
                    </a:solidFill>
                    <a:latin typeface="Cambria Math"/>
                  </a:rPr>
                  <a:t>Trees</a:t>
                </a:r>
                <a:r>
                  <a:rPr lang="en-US" dirty="0">
                    <a:solidFill>
                      <a:srgbClr val="3F3F3F"/>
                    </a:solidFill>
                    <a:latin typeface="Merriweather Sans" panose="02000503060000020004" pitchFamily="50" charset="0"/>
                  </a:rPr>
                  <a:t>: Annual volume of </a:t>
                </a:r>
                <a:r>
                  <a:rPr lang="en-GB" dirty="0">
                    <a:solidFill>
                      <a:srgbClr val="3F3F3F"/>
                    </a:solidFill>
                    <a:latin typeface="Merriweather Sans" panose="02000503060000020004" pitchFamily="50" charset="0"/>
                  </a:rPr>
                  <a:t>fuelwood</a:t>
                </a:r>
                <a:r>
                  <a:rPr lang="en-US" dirty="0">
                    <a:solidFill>
                      <a:srgbClr val="3F3F3F"/>
                    </a:solidFill>
                    <a:latin typeface="Merriweather Sans" panose="02000503060000020004" pitchFamily="50" charset="0"/>
                  </a:rPr>
                  <a:t> of whole trees, m</a:t>
                </a:r>
                <a:r>
                  <a:rPr lang="en-US" baseline="30000" dirty="0">
                    <a:solidFill>
                      <a:srgbClr val="3F3F3F"/>
                    </a:solidFill>
                    <a:latin typeface="Merriweather Sans" panose="02000503060000020004" pitchFamily="50" charset="0"/>
                  </a:rPr>
                  <a:t>3</a:t>
                </a:r>
                <a:r>
                  <a:rPr lang="en-US" dirty="0">
                    <a:solidFill>
                      <a:srgbClr val="3F3F3F"/>
                    </a:solidFill>
                    <a:latin typeface="Merriweather Sans" panose="02000503060000020004" pitchFamily="50" charset="0"/>
                  </a:rPr>
                  <a:t> yr</a:t>
                </a:r>
                <a:r>
                  <a:rPr lang="en-US" baseline="30000" dirty="0">
                    <a:solidFill>
                      <a:srgbClr val="3F3F3F"/>
                    </a:solidFill>
                    <a:latin typeface="Merriweather Sans" panose="02000503060000020004" pitchFamily="50" charset="0"/>
                  </a:rPr>
                  <a:t>-1 </a:t>
                </a:r>
                <a:r>
                  <a:rPr lang="en-US" dirty="0">
                    <a:solidFill>
                      <a:srgbClr val="3F3F3F"/>
                    </a:solidFill>
                    <a:latin typeface="Merriweather Sans" panose="02000503060000020004" pitchFamily="50" charset="0"/>
                  </a:rPr>
                  <a:t>(refers to the volume of </a:t>
                </a:r>
                <a:r>
                  <a:rPr lang="en-US" dirty="0" err="1">
                    <a:solidFill>
                      <a:srgbClr val="3F3F3F"/>
                    </a:solidFill>
                    <a:latin typeface="Merriweather Sans" panose="02000503060000020004" pitchFamily="50" charset="0"/>
                  </a:rPr>
                  <a:t>fuelwood</a:t>
                </a:r>
                <a:r>
                  <a:rPr lang="en-US" dirty="0">
                    <a:solidFill>
                      <a:srgbClr val="3F3F3F"/>
                    </a:solidFill>
                    <a:latin typeface="Merriweather Sans" panose="02000503060000020004" pitchFamily="50" charset="0"/>
                  </a:rPr>
                  <a:t> produced by harvesting the entire tree)</a:t>
                </a:r>
              </a:p>
              <a:p>
                <a:pPr marL="285750" indent="-285750" algn="just">
                  <a:lnSpc>
                    <a:spcPct val="110000"/>
                  </a:lnSpc>
                  <a:buFont typeface="Arial" panose="020B0604020202020204" pitchFamily="34" charset="0"/>
                  <a:buChar char="•"/>
                </a:pPr>
                <a:r>
                  <a:rPr lang="en-US" i="0">
                    <a:solidFill>
                      <a:srgbClr val="3F3F3F"/>
                    </a:solidFill>
                    <a:latin typeface="Cambria Math" panose="02040503050406030204" pitchFamily="18" charset="0"/>
                    <a:ea typeface="Cambria Math"/>
                  </a:rPr>
                  <a:t>〖"</a:t>
                </a:r>
                <a:r>
                  <a:rPr lang="en-US" i="0">
                    <a:solidFill>
                      <a:srgbClr val="3F3F3F"/>
                    </a:solidFill>
                    <a:latin typeface="Merriweather Sans" panose="02000503060000020004" pitchFamily="50" charset="0"/>
                    <a:ea typeface="Cambria Math"/>
                  </a:rPr>
                  <a:t>BCEF</a:t>
                </a:r>
                <a:r>
                  <a:rPr lang="en-US" i="0">
                    <a:solidFill>
                      <a:srgbClr val="3F3F3F"/>
                    </a:solidFill>
                    <a:latin typeface="Cambria Math" panose="02040503050406030204" pitchFamily="18" charset="0"/>
                    <a:ea typeface="Cambria Math"/>
                  </a:rPr>
                  <a:t>" 〗_"</a:t>
                </a:r>
                <a:r>
                  <a:rPr lang="en-US" i="0">
                    <a:solidFill>
                      <a:srgbClr val="3F3F3F"/>
                    </a:solidFill>
                    <a:latin typeface="Merriweather Sans" panose="02000503060000020004" pitchFamily="50" charset="0"/>
                    <a:ea typeface="Cambria Math"/>
                  </a:rPr>
                  <a:t>R</a:t>
                </a:r>
                <a:r>
                  <a:rPr lang="en-US" i="0">
                    <a:solidFill>
                      <a:srgbClr val="3F3F3F"/>
                    </a:solidFill>
                    <a:latin typeface="Cambria Math" panose="02040503050406030204" pitchFamily="18" charset="0"/>
                    <a:ea typeface="Cambria Math"/>
                  </a:rPr>
                  <a:t>"  ":</a:t>
                </a:r>
                <a:r>
                  <a:rPr lang="en-US" i="0" dirty="0">
                    <a:solidFill>
                      <a:srgbClr val="3F3F3F"/>
                    </a:solidFill>
                    <a:latin typeface="Cambria Math" panose="02040503050406030204" pitchFamily="18" charset="0"/>
                  </a:rPr>
                  <a:t> Biomass conversion and expansion factor for </a:t>
                </a:r>
                <a:r>
                  <a:rPr lang="en-GB" i="0" dirty="0">
                    <a:solidFill>
                      <a:srgbClr val="3F3F3F"/>
                    </a:solidFill>
                    <a:latin typeface="Cambria Math" panose="02040503050406030204" pitchFamily="18" charset="0"/>
                  </a:rPr>
                  <a:t>fuelwood, tonnes biomass removal (m</a:t>
                </a:r>
                <a:r>
                  <a:rPr lang="en-GB" i="0" baseline="30000" dirty="0">
                    <a:solidFill>
                      <a:srgbClr val="3F3F3F"/>
                    </a:solidFill>
                    <a:latin typeface="Cambria Math" panose="02040503050406030204" pitchFamily="18" charset="0"/>
                  </a:rPr>
                  <a:t>3</a:t>
                </a:r>
                <a:r>
                  <a:rPr lang="en-GB" i="0" baseline="30000" dirty="0">
                    <a:solidFill>
                      <a:srgbClr val="3F3F3F"/>
                    </a:solidFill>
                    <a:latin typeface="Cambria Math"/>
                  </a:rPr>
                  <a:t>"</a:t>
                </a:r>
                <a:r>
                  <a:rPr lang="en-GB" i="0" dirty="0">
                    <a:solidFill>
                      <a:srgbClr val="3F3F3F"/>
                    </a:solidFill>
                    <a:latin typeface="Cambria Math"/>
                  </a:rPr>
                  <a:t> "</a:t>
                </a:r>
                <a:r>
                  <a:rPr lang="en-GB" i="0" dirty="0">
                    <a:solidFill>
                      <a:srgbClr val="3F3F3F"/>
                    </a:solidFill>
                    <a:latin typeface="Cambria Math" panose="02040503050406030204" pitchFamily="18" charset="0"/>
                  </a:rPr>
                  <a:t>of removals)−1</a:t>
                </a:r>
                <a:r>
                  <a:rPr lang="en-GB" i="0" dirty="0">
                    <a:solidFill>
                      <a:srgbClr val="3F3F3F"/>
                    </a:solidFill>
                    <a:latin typeface="Merriweather Sans" panose="02000503060000020004" pitchFamily="50" charset="0"/>
                  </a:rPr>
                  <a:t>"</a:t>
                </a:r>
                <a:endParaRPr lang="en-US" baseline="30000" dirty="0">
                  <a:solidFill>
                    <a:srgbClr val="3F3F3F"/>
                  </a:solidFill>
                  <a:latin typeface="Merriweather Sans" panose="02000503060000020004" pitchFamily="50" charset="0"/>
                </a:endParaRPr>
              </a:p>
              <a:p>
                <a:pPr marL="285750" indent="-285750" algn="just">
                  <a:lnSpc>
                    <a:spcPct val="110000"/>
                  </a:lnSpc>
                  <a:buFont typeface="Arial" panose="020B0604020202020204" pitchFamily="34" charset="0"/>
                  <a:buChar char="•"/>
                </a:pPr>
                <a:r>
                  <a:rPr lang="en-US" dirty="0">
                    <a:solidFill>
                      <a:srgbClr val="3F3F3F"/>
                    </a:solidFill>
                    <a:latin typeface="Merriweather Sans" panose="02000503060000020004" pitchFamily="50" charset="0"/>
                  </a:rPr>
                  <a:t>R: Ratio of below-ground and above ground biomass, </a:t>
                </a:r>
                <a:r>
                  <a:rPr lang="en-US" dirty="0" err="1">
                    <a:solidFill>
                      <a:srgbClr val="3F3F3F"/>
                    </a:solidFill>
                    <a:latin typeface="Merriweather Sans" panose="02000503060000020004" pitchFamily="50" charset="0"/>
                  </a:rPr>
                  <a:t>tonne</a:t>
                </a:r>
                <a:r>
                  <a:rPr lang="en-US" dirty="0">
                    <a:solidFill>
                      <a:srgbClr val="3F3F3F"/>
                    </a:solidFill>
                    <a:latin typeface="Merriweather Sans" panose="02000503060000020004" pitchFamily="50" charset="0"/>
                  </a:rPr>
                  <a:t> </a:t>
                </a:r>
                <a:r>
                  <a:rPr lang="en-US" dirty="0" err="1">
                    <a:solidFill>
                      <a:srgbClr val="3F3F3F"/>
                    </a:solidFill>
                    <a:latin typeface="Merriweather Sans" panose="02000503060000020004" pitchFamily="50" charset="0"/>
                  </a:rPr>
                  <a:t>d.m</a:t>
                </a:r>
                <a:r>
                  <a:rPr lang="en-US" dirty="0">
                    <a:solidFill>
                      <a:srgbClr val="3F3F3F"/>
                    </a:solidFill>
                    <a:latin typeface="Merriweather Sans" panose="02000503060000020004" pitchFamily="50" charset="0"/>
                  </a:rPr>
                  <a:t>. below-ground biomass (</a:t>
                </a:r>
                <a:r>
                  <a:rPr lang="en-US" dirty="0" err="1">
                    <a:solidFill>
                      <a:srgbClr val="3F3F3F"/>
                    </a:solidFill>
                    <a:latin typeface="Merriweather Sans" panose="02000503060000020004" pitchFamily="50" charset="0"/>
                  </a:rPr>
                  <a:t>tonne</a:t>
                </a:r>
                <a:r>
                  <a:rPr lang="en-US" dirty="0">
                    <a:solidFill>
                      <a:srgbClr val="3F3F3F"/>
                    </a:solidFill>
                    <a:latin typeface="Merriweather Sans" panose="02000503060000020004" pitchFamily="50" charset="0"/>
                  </a:rPr>
                  <a:t> </a:t>
                </a:r>
                <a:r>
                  <a:rPr lang="en-US" dirty="0" err="1">
                    <a:solidFill>
                      <a:srgbClr val="3F3F3F"/>
                    </a:solidFill>
                    <a:latin typeface="Merriweather Sans" panose="02000503060000020004" pitchFamily="50" charset="0"/>
                  </a:rPr>
                  <a:t>d.m</a:t>
                </a:r>
                <a:r>
                  <a:rPr lang="en-US" dirty="0">
                    <a:solidFill>
                      <a:srgbClr val="3F3F3F"/>
                    </a:solidFill>
                    <a:latin typeface="Merriweather Sans" panose="02000503060000020004" pitchFamily="50" charset="0"/>
                  </a:rPr>
                  <a:t> above-ground biomass)</a:t>
                </a:r>
                <a:r>
                  <a:rPr lang="en-US" baseline="30000" dirty="0">
                    <a:solidFill>
                      <a:srgbClr val="3F3F3F"/>
                    </a:solidFill>
                    <a:latin typeface="Merriweather Sans" panose="02000503060000020004" pitchFamily="50" charset="0"/>
                  </a:rPr>
                  <a:t>-1</a:t>
                </a:r>
                <a:r>
                  <a:rPr lang="en-US" dirty="0">
                    <a:solidFill>
                      <a:srgbClr val="3F3F3F"/>
                    </a:solidFill>
                    <a:latin typeface="Merriweather Sans" panose="02000503060000020004" pitchFamily="50" charset="0"/>
                  </a:rPr>
                  <a:t> </a:t>
                </a:r>
              </a:p>
              <a:p>
                <a:pPr marL="285750" indent="-285750" algn="just">
                  <a:lnSpc>
                    <a:spcPct val="110000"/>
                  </a:lnSpc>
                  <a:buFont typeface="Arial" panose="020B0604020202020204" pitchFamily="34" charset="0"/>
                  <a:buChar char="•"/>
                </a:pPr>
                <a:r>
                  <a:rPr lang="en-US" i="0">
                    <a:solidFill>
                      <a:srgbClr val="3F3F3F"/>
                    </a:solidFill>
                    <a:latin typeface="Cambria Math"/>
                  </a:rPr>
                  <a:t>FG</a:t>
                </a:r>
                <a:r>
                  <a:rPr lang="en-US" i="0">
                    <a:solidFill>
                      <a:srgbClr val="3F3F3F"/>
                    </a:solidFill>
                    <a:latin typeface="Cambria Math" panose="02040503050406030204" pitchFamily="18" charset="0"/>
                  </a:rPr>
                  <a:t>_</a:t>
                </a:r>
                <a:r>
                  <a:rPr lang="en-US" i="0">
                    <a:solidFill>
                      <a:srgbClr val="3F3F3F"/>
                    </a:solidFill>
                    <a:latin typeface="Cambria Math"/>
                  </a:rPr>
                  <a:t>Part</a:t>
                </a:r>
                <a:r>
                  <a:rPr lang="en-US" dirty="0">
                    <a:solidFill>
                      <a:srgbClr val="3F3F3F"/>
                    </a:solidFill>
                    <a:latin typeface="Merriweather Sans" panose="02000503060000020004" pitchFamily="50" charset="0"/>
                  </a:rPr>
                  <a:t>: Annual volume of </a:t>
                </a:r>
                <a:r>
                  <a:rPr lang="en-GB" dirty="0">
                    <a:solidFill>
                      <a:srgbClr val="3F3F3F"/>
                    </a:solidFill>
                    <a:latin typeface="Merriweather Sans" panose="02000503060000020004" pitchFamily="50" charset="0"/>
                  </a:rPr>
                  <a:t>fuelwood</a:t>
                </a:r>
                <a:r>
                  <a:rPr lang="en-US" dirty="0">
                    <a:solidFill>
                      <a:srgbClr val="3F3F3F"/>
                    </a:solidFill>
                    <a:latin typeface="Merriweather Sans" panose="02000503060000020004" pitchFamily="50" charset="0"/>
                  </a:rPr>
                  <a:t> of tree parts, m</a:t>
                </a:r>
                <a:r>
                  <a:rPr lang="en-US" baseline="30000" dirty="0">
                    <a:solidFill>
                      <a:srgbClr val="3F3F3F"/>
                    </a:solidFill>
                    <a:latin typeface="Merriweather Sans" panose="02000503060000020004" pitchFamily="50" charset="0"/>
                  </a:rPr>
                  <a:t>3</a:t>
                </a:r>
                <a:r>
                  <a:rPr lang="en-US" dirty="0">
                    <a:solidFill>
                      <a:srgbClr val="3F3F3F"/>
                    </a:solidFill>
                    <a:latin typeface="Merriweather Sans" panose="02000503060000020004" pitchFamily="50" charset="0"/>
                  </a:rPr>
                  <a:t> yr</a:t>
                </a:r>
                <a:r>
                  <a:rPr lang="en-US" baseline="30000" dirty="0">
                    <a:solidFill>
                      <a:srgbClr val="3F3F3F"/>
                    </a:solidFill>
                    <a:latin typeface="Merriweather Sans" panose="02000503060000020004" pitchFamily="50" charset="0"/>
                  </a:rPr>
                  <a:t>-1</a:t>
                </a:r>
                <a:r>
                  <a:rPr lang="en-US" dirty="0">
                    <a:solidFill>
                      <a:srgbClr val="3F3F3F"/>
                    </a:solidFill>
                    <a:latin typeface="Merriweather Sans" panose="02000503060000020004" pitchFamily="50" charset="0"/>
                  </a:rPr>
                  <a:t> (refers to the volume of fuelwood produced by collecting a portion of trees (branches, the top portion of the stem) resulting from the harvesting of roundwood that are not included in the roundwood data)</a:t>
                </a:r>
              </a:p>
              <a:p>
                <a:pPr marL="285750" lvl="1" indent="-285750" algn="just">
                  <a:lnSpc>
                    <a:spcPct val="110000"/>
                  </a:lnSpc>
                  <a:buFont typeface="Arial" panose="020B0604020202020204" pitchFamily="34" charset="0"/>
                  <a:buChar char="•"/>
                </a:pPr>
                <a:r>
                  <a:rPr lang="en-US" dirty="0">
                    <a:solidFill>
                      <a:srgbClr val="3F3F3F"/>
                    </a:solidFill>
                    <a:latin typeface="Merriweather Sans" panose="02000503060000020004" pitchFamily="50" charset="0"/>
                  </a:rPr>
                  <a:t>D: the basic wood density, </a:t>
                </a:r>
                <a:r>
                  <a:rPr lang="en-US" dirty="0" err="1">
                    <a:solidFill>
                      <a:srgbClr val="3F3F3F"/>
                    </a:solidFill>
                    <a:latin typeface="Merriweather Sans" panose="02000503060000020004" pitchFamily="50" charset="0"/>
                  </a:rPr>
                  <a:t>tonnes</a:t>
                </a:r>
                <a:r>
                  <a:rPr lang="en-US" dirty="0">
                    <a:solidFill>
                      <a:srgbClr val="3F3F3F"/>
                    </a:solidFill>
                    <a:latin typeface="Merriweather Sans" panose="02000503060000020004" pitchFamily="50" charset="0"/>
                  </a:rPr>
                  <a:t> </a:t>
                </a:r>
                <a:r>
                  <a:rPr lang="en-US" dirty="0" err="1">
                    <a:solidFill>
                      <a:srgbClr val="3F3F3F"/>
                    </a:solidFill>
                    <a:latin typeface="Merriweather Sans" panose="02000503060000020004" pitchFamily="50" charset="0"/>
                  </a:rPr>
                  <a:t>d.m</a:t>
                </a:r>
                <a:r>
                  <a:rPr lang="en-US" dirty="0">
                    <a:solidFill>
                      <a:srgbClr val="3F3F3F"/>
                    </a:solidFill>
                    <a:latin typeface="Merriweather Sans" panose="02000503060000020004" pitchFamily="50" charset="0"/>
                  </a:rPr>
                  <a:t>. m</a:t>
                </a:r>
                <a:r>
                  <a:rPr lang="en-US" baseline="30000" dirty="0">
                    <a:solidFill>
                      <a:srgbClr val="3F3F3F"/>
                    </a:solidFill>
                    <a:latin typeface="Merriweather Sans" panose="02000503060000020004" pitchFamily="50" charset="0"/>
                  </a:rPr>
                  <a:t>-3 </a:t>
                </a:r>
              </a:p>
              <a:p>
                <a:pPr marL="285750" indent="-285750" algn="just">
                  <a:lnSpc>
                    <a:spcPct val="110000"/>
                  </a:lnSpc>
                  <a:buFont typeface="Arial" panose="020B0604020202020204" pitchFamily="34" charset="0"/>
                  <a:buChar char="•"/>
                </a:pPr>
                <a:r>
                  <a:rPr lang="en-US" dirty="0">
                    <a:solidFill>
                      <a:srgbClr val="3F3F3F"/>
                    </a:solidFill>
                    <a:latin typeface="Merriweather Sans" panose="02000503060000020004" pitchFamily="50" charset="0"/>
                  </a:rPr>
                  <a:t>CF: carbon fraction in biomass,</a:t>
                </a:r>
                <a:r>
                  <a:rPr lang="fr-FR" dirty="0">
                    <a:solidFill>
                      <a:srgbClr val="3F3F3F"/>
                    </a:solidFill>
                    <a:latin typeface="Merriweather Sans" panose="02000503060000020004" pitchFamily="50" charset="0"/>
                  </a:rPr>
                  <a:t> tonne C (tonne </a:t>
                </a:r>
                <a:r>
                  <a:rPr lang="fr-FR" dirty="0" err="1">
                    <a:solidFill>
                      <a:srgbClr val="3F3F3F"/>
                    </a:solidFill>
                    <a:latin typeface="Merriweather Sans" panose="02000503060000020004" pitchFamily="50" charset="0"/>
                  </a:rPr>
                  <a:t>d.m</a:t>
                </a:r>
                <a:r>
                  <a:rPr lang="fr-FR" dirty="0">
                    <a:solidFill>
                      <a:srgbClr val="3F3F3F"/>
                    </a:solidFill>
                    <a:latin typeface="Merriweather Sans" panose="02000503060000020004" pitchFamily="50" charset="0"/>
                  </a:rPr>
                  <a:t>.)</a:t>
                </a:r>
                <a:r>
                  <a:rPr lang="fr-FR" baseline="30000" dirty="0">
                    <a:solidFill>
                      <a:srgbClr val="3F3F3F"/>
                    </a:solidFill>
                    <a:latin typeface="Merriweather Sans" panose="02000503060000020004" pitchFamily="50" charset="0"/>
                  </a:rPr>
                  <a:t>-1</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2006</a:t>
                </a:r>
                <a:r>
                  <a:rPr lang="en-US" baseline="0" dirty="0"/>
                  <a:t> IPCC Guidelines Chapter 2 page 2.17</a:t>
                </a:r>
                <a:endParaRPr lang="en-US" dirty="0"/>
              </a:p>
              <a:p>
                <a:endParaRPr lang="en-GB" dirty="0"/>
              </a:p>
            </p:txBody>
          </p:sp>
        </mc:Fallback>
      </mc:AlternateContent>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115</a:t>
            </a:fld>
            <a:endParaRPr lang="en-GB" dirty="0">
              <a:solidFill>
                <a:prstClr val="black"/>
              </a:solidFill>
            </a:endParaRPr>
          </a:p>
        </p:txBody>
      </p:sp>
    </p:spTree>
    <p:extLst>
      <p:ext uri="{BB962C8B-B14F-4D97-AF65-F5344CB8AC3E}">
        <p14:creationId xmlns:p14="http://schemas.microsoft.com/office/powerpoint/2010/main" val="7020495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r>
                  <a:rPr lang="en-US" b="1" dirty="0"/>
                  <a:t>Definitions: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Disturbances:</a:t>
                </a:r>
                <a:r>
                  <a:rPr lang="en-US" b="0" baseline="0" dirty="0"/>
                  <a:t> </a:t>
                </a:r>
                <a:r>
                  <a:rPr lang="en-GB" dirty="0"/>
                  <a:t>In the specific case of losses from fire on managed land, including wildfires </a:t>
                </a:r>
                <a:r>
                  <a:rPr lang="en-GB" b="0" dirty="0"/>
                  <a:t>and controlled fires, this e</a:t>
                </a:r>
                <a:r>
                  <a:rPr lang="en-GB" b="0" strike="noStrike" dirty="0"/>
                  <a:t>quation</a:t>
                </a:r>
                <a:r>
                  <a:rPr lang="en-GB" b="0" dirty="0"/>
                  <a:t> is used to provide input to the equation to estimate CO</a:t>
                </a:r>
                <a:r>
                  <a:rPr lang="en-GB" b="0" baseline="-25000" dirty="0"/>
                  <a:t>2</a:t>
                </a:r>
                <a:r>
                  <a:rPr lang="en-GB" b="0" dirty="0"/>
                  <a:t> and non-CO</a:t>
                </a:r>
                <a:r>
                  <a:rPr lang="en-GB" b="0" baseline="-25000" dirty="0"/>
                  <a:t>2</a:t>
                </a:r>
                <a:r>
                  <a:rPr lang="en-GB" b="0" dirty="0"/>
                  <a:t> emissions from fires (equation 2.27).</a:t>
                </a:r>
                <a:endParaRPr lang="en-US" b="1" baseline="0" dirty="0"/>
              </a:p>
              <a:p>
                <a:pPr>
                  <a:lnSpc>
                    <a:spcPct val="110000"/>
                  </a:lnSpc>
                </a:pPr>
                <a:r>
                  <a:rPr lang="en-GB" altLang="en-US" b="1" dirty="0">
                    <a:solidFill>
                      <a:srgbClr val="3F3F3F"/>
                    </a:solidFill>
                    <a:latin typeface="Merriweather Sans" panose="02000503060000020004" pitchFamily="50" charset="0"/>
                  </a:rPr>
                  <a:t>Equation 2.14</a:t>
                </a:r>
              </a:p>
              <a:p>
                <a:pPr>
                  <a:lnSpc>
                    <a:spcPct val="110000"/>
                  </a:lnSpc>
                </a:pPr>
                <a:endParaRPr lang="en-GB" altLang="en-US" b="1" dirty="0">
                  <a:solidFill>
                    <a:srgbClr val="3F3F3F"/>
                  </a:solidFill>
                  <a:latin typeface="Merriweather Sans" panose="02000503060000020004" pitchFamily="50" charset="0"/>
                </a:endParaRPr>
              </a:p>
              <a:p>
                <a:pPr marL="285750" indent="-285750" algn="just">
                  <a:lnSpc>
                    <a:spcPct val="110000"/>
                  </a:lnSpc>
                  <a:buFont typeface="Arial" panose="020B0604020202020204" pitchFamily="34" charset="0"/>
                  <a:buChar char="•"/>
                </a:pPr>
                <a14:m>
                  <m:oMath xmlns:m="http://schemas.openxmlformats.org/officeDocument/2006/math">
                    <m:sSub>
                      <m:sSubPr>
                        <m:ctrlPr>
                          <a:rPr lang="en-GB" i="1" smtClean="0">
                            <a:solidFill>
                              <a:srgbClr val="3F3F3F"/>
                            </a:solidFill>
                            <a:latin typeface="Cambria Math" panose="02040503050406030204" pitchFamily="18" charset="0"/>
                          </a:rPr>
                        </m:ctrlPr>
                      </m:sSubPr>
                      <m:e>
                        <m:r>
                          <m:rPr>
                            <m:sty m:val="p"/>
                          </m:rPr>
                          <a:rPr lang="en-US" i="0">
                            <a:solidFill>
                              <a:srgbClr val="3F3F3F"/>
                            </a:solidFill>
                            <a:latin typeface="Cambria Math"/>
                          </a:rPr>
                          <m:t>L</m:t>
                        </m:r>
                      </m:e>
                      <m:sub>
                        <m:r>
                          <m:rPr>
                            <m:sty m:val="p"/>
                          </m:rPr>
                          <a:rPr lang="en-US" i="0">
                            <a:solidFill>
                              <a:srgbClr val="3F3F3F"/>
                            </a:solidFill>
                            <a:latin typeface="Cambria Math"/>
                          </a:rPr>
                          <m:t>Disturbance</m:t>
                        </m:r>
                      </m:sub>
                    </m:sSub>
                  </m:oMath>
                </a14:m>
                <a:r>
                  <a:rPr lang="en-US" dirty="0">
                    <a:solidFill>
                      <a:srgbClr val="3F3F3F"/>
                    </a:solidFill>
                    <a:latin typeface="Merriweather Sans" panose="02000503060000020004" pitchFamily="50" charset="0"/>
                  </a:rPr>
                  <a:t>: C stock loss associated with disturbances, </a:t>
                </a:r>
                <a:r>
                  <a:rPr lang="en-US" dirty="0" err="1">
                    <a:solidFill>
                      <a:srgbClr val="3F3F3F"/>
                    </a:solidFill>
                    <a:latin typeface="Merriweather Sans" panose="02000503060000020004" pitchFamily="50" charset="0"/>
                  </a:rPr>
                  <a:t>tonnes</a:t>
                </a:r>
                <a:r>
                  <a:rPr lang="en-US" dirty="0">
                    <a:solidFill>
                      <a:srgbClr val="3F3F3F"/>
                    </a:solidFill>
                    <a:latin typeface="Merriweather Sans" panose="02000503060000020004" pitchFamily="50" charset="0"/>
                  </a:rPr>
                  <a:t> C yr</a:t>
                </a:r>
                <a:r>
                  <a:rPr lang="en-US" baseline="30000" dirty="0">
                    <a:solidFill>
                      <a:srgbClr val="3F3F3F"/>
                    </a:solidFill>
                    <a:latin typeface="Merriweather Sans" panose="02000503060000020004" pitchFamily="50" charset="0"/>
                  </a:rPr>
                  <a:t>-1</a:t>
                </a:r>
                <a:r>
                  <a:rPr lang="en-US" dirty="0">
                    <a:solidFill>
                      <a:srgbClr val="3F3F3F"/>
                    </a:solidFill>
                    <a:latin typeface="Merriweather Sans" panose="02000503060000020004" pitchFamily="50" charset="0"/>
                  </a:rPr>
                  <a:t> </a:t>
                </a:r>
              </a:p>
              <a:p>
                <a:pPr marL="285750" indent="-285750" algn="just">
                  <a:lnSpc>
                    <a:spcPct val="110000"/>
                  </a:lnSpc>
                  <a:buFont typeface="Arial" panose="020B0604020202020204" pitchFamily="34" charset="0"/>
                  <a:buChar char="•"/>
                </a:pPr>
                <a14:m>
                  <m:oMath xmlns:m="http://schemas.openxmlformats.org/officeDocument/2006/math">
                    <m:sSub>
                      <m:sSubPr>
                        <m:ctrlPr>
                          <a:rPr lang="en-US" i="1">
                            <a:solidFill>
                              <a:srgbClr val="3F3F3F"/>
                            </a:solidFill>
                            <a:latin typeface="Cambria Math" panose="02040503050406030204" pitchFamily="18" charset="0"/>
                          </a:rPr>
                        </m:ctrlPr>
                      </m:sSubPr>
                      <m:e>
                        <m:r>
                          <m:rPr>
                            <m:sty m:val="p"/>
                          </m:rPr>
                          <a:rPr lang="en-US" i="0">
                            <a:solidFill>
                              <a:srgbClr val="3F3F3F"/>
                            </a:solidFill>
                            <a:latin typeface="Cambria Math"/>
                          </a:rPr>
                          <m:t>A</m:t>
                        </m:r>
                      </m:e>
                      <m:sub>
                        <m:r>
                          <m:rPr>
                            <m:sty m:val="p"/>
                          </m:rPr>
                          <a:rPr lang="en-US" i="0">
                            <a:solidFill>
                              <a:srgbClr val="3F3F3F"/>
                            </a:solidFill>
                            <a:latin typeface="Cambria Math"/>
                          </a:rPr>
                          <m:t>Disturbance</m:t>
                        </m:r>
                      </m:sub>
                    </m:sSub>
                  </m:oMath>
                </a14:m>
                <a:r>
                  <a:rPr lang="en-US" dirty="0">
                    <a:solidFill>
                      <a:srgbClr val="3F3F3F"/>
                    </a:solidFill>
                    <a:latin typeface="Merriweather Sans" panose="02000503060000020004" pitchFamily="50" charset="0"/>
                  </a:rPr>
                  <a:t>: Area affected by disturbance, ha yr</a:t>
                </a:r>
                <a:r>
                  <a:rPr lang="en-US" baseline="30000" dirty="0">
                    <a:solidFill>
                      <a:srgbClr val="3F3F3F"/>
                    </a:solidFill>
                    <a:latin typeface="Merriweather Sans" panose="02000503060000020004" pitchFamily="50" charset="0"/>
                  </a:rPr>
                  <a:t>-1</a:t>
                </a:r>
                <a:r>
                  <a:rPr lang="en-US" dirty="0">
                    <a:solidFill>
                      <a:srgbClr val="3F3F3F"/>
                    </a:solidFill>
                    <a:latin typeface="Merriweather Sans" panose="02000503060000020004" pitchFamily="50" charset="0"/>
                  </a:rPr>
                  <a:t> </a:t>
                </a:r>
                <a:endParaRPr lang="en-US" strike="dblStrike" dirty="0">
                  <a:solidFill>
                    <a:srgbClr val="3F3F3F"/>
                  </a:solidFill>
                  <a:latin typeface="Merriweather Sans" panose="02000503060000020004" pitchFamily="50" charset="0"/>
                </a:endParaRPr>
              </a:p>
              <a:p>
                <a:pPr marL="285750" indent="-285750" algn="just">
                  <a:lnSpc>
                    <a:spcPct val="110000"/>
                  </a:lnSpc>
                  <a:buFont typeface="Arial" panose="020B0604020202020204" pitchFamily="34" charset="0"/>
                  <a:buChar char="•"/>
                </a:pPr>
                <a14:m>
                  <m:oMath xmlns:m="http://schemas.openxmlformats.org/officeDocument/2006/math">
                    <m:sSub>
                      <m:sSubPr>
                        <m:ctrlPr>
                          <a:rPr lang="en-US" i="1">
                            <a:solidFill>
                              <a:srgbClr val="3F3F3F"/>
                            </a:solidFill>
                            <a:latin typeface="Cambria Math" panose="02040503050406030204" pitchFamily="18" charset="0"/>
                            <a:ea typeface="Cambria Math"/>
                          </a:rPr>
                        </m:ctrlPr>
                      </m:sSubPr>
                      <m:e>
                        <m:r>
                          <m:rPr>
                            <m:sty m:val="p"/>
                          </m:rPr>
                          <a:rPr lang="en-US" i="0">
                            <a:solidFill>
                              <a:srgbClr val="3F3F3F"/>
                            </a:solidFill>
                            <a:latin typeface="Cambria Math"/>
                            <a:ea typeface="Cambria Math"/>
                          </a:rPr>
                          <m:t>B</m:t>
                        </m:r>
                      </m:e>
                      <m:sub>
                        <m:r>
                          <m:rPr>
                            <m:sty m:val="p"/>
                          </m:rPr>
                          <a:rPr lang="en-US" i="0">
                            <a:solidFill>
                              <a:srgbClr val="3F3F3F"/>
                            </a:solidFill>
                            <a:latin typeface="Cambria Math"/>
                            <a:ea typeface="Cambria Math"/>
                          </a:rPr>
                          <m:t>W</m:t>
                        </m:r>
                      </m:sub>
                    </m:sSub>
                  </m:oMath>
                </a14:m>
                <a:r>
                  <a:rPr lang="en-US" dirty="0">
                    <a:solidFill>
                      <a:srgbClr val="3F3F3F"/>
                    </a:solidFill>
                    <a:latin typeface="Merriweather Sans" panose="02000503060000020004" pitchFamily="50" charset="0"/>
                  </a:rPr>
                  <a:t>: Average above ground </a:t>
                </a:r>
                <a:r>
                  <a:rPr lang="en-US" b="0" dirty="0">
                    <a:solidFill>
                      <a:srgbClr val="3F3F3F"/>
                    </a:solidFill>
                    <a:latin typeface="Merriweather Sans" panose="02000503060000020004" pitchFamily="50" charset="0"/>
                  </a:rPr>
                  <a:t>biomass in the area affected </a:t>
                </a:r>
                <a:r>
                  <a:rPr lang="en-US" dirty="0">
                    <a:solidFill>
                      <a:srgbClr val="3F3F3F"/>
                    </a:solidFill>
                    <a:latin typeface="Merriweather Sans" panose="02000503060000020004" pitchFamily="50" charset="0"/>
                  </a:rPr>
                  <a:t>by the disturbance, </a:t>
                </a:r>
                <a:r>
                  <a:rPr lang="en-US" dirty="0" err="1">
                    <a:solidFill>
                      <a:srgbClr val="3F3F3F"/>
                    </a:solidFill>
                    <a:latin typeface="Merriweather Sans" panose="02000503060000020004" pitchFamily="50" charset="0"/>
                  </a:rPr>
                  <a:t>tonnes</a:t>
                </a:r>
                <a:r>
                  <a:rPr lang="en-US" dirty="0">
                    <a:solidFill>
                      <a:srgbClr val="3F3F3F"/>
                    </a:solidFill>
                    <a:latin typeface="Merriweather Sans" panose="02000503060000020004" pitchFamily="50" charset="0"/>
                  </a:rPr>
                  <a:t> </a:t>
                </a:r>
                <a:r>
                  <a:rPr lang="en-US" dirty="0" err="1">
                    <a:solidFill>
                      <a:srgbClr val="3F3F3F"/>
                    </a:solidFill>
                    <a:latin typeface="Merriweather Sans" panose="02000503060000020004" pitchFamily="50" charset="0"/>
                  </a:rPr>
                  <a:t>d.m</a:t>
                </a:r>
                <a:r>
                  <a:rPr lang="en-US" dirty="0">
                    <a:solidFill>
                      <a:srgbClr val="3F3F3F"/>
                    </a:solidFill>
                    <a:latin typeface="Merriweather Sans" panose="02000503060000020004" pitchFamily="50" charset="0"/>
                  </a:rPr>
                  <a:t>. ha</a:t>
                </a:r>
                <a:r>
                  <a:rPr lang="en-US" baseline="30000" dirty="0">
                    <a:solidFill>
                      <a:srgbClr val="3F3F3F"/>
                    </a:solidFill>
                    <a:latin typeface="Merriweather Sans" panose="02000503060000020004" pitchFamily="50" charset="0"/>
                  </a:rPr>
                  <a:t>-1</a:t>
                </a:r>
              </a:p>
              <a:p>
                <a:pPr marL="285750" indent="-285750" algn="just">
                  <a:lnSpc>
                    <a:spcPct val="110000"/>
                  </a:lnSpc>
                  <a:buFont typeface="Arial" panose="020B0604020202020204" pitchFamily="34" charset="0"/>
                  <a:buChar char="•"/>
                </a:pPr>
                <a:r>
                  <a:rPr lang="en-US" dirty="0">
                    <a:solidFill>
                      <a:srgbClr val="3F3F3F"/>
                    </a:solidFill>
                    <a:latin typeface="Merriweather Sans" panose="02000503060000020004" pitchFamily="50" charset="0"/>
                  </a:rPr>
                  <a:t>R: root-shoot ratio and CF, carbon fraction in biomass</a:t>
                </a:r>
              </a:p>
              <a:p>
                <a:pPr marL="285750" indent="-285750" algn="just">
                  <a:lnSpc>
                    <a:spcPct val="110000"/>
                  </a:lnSpc>
                  <a:buFont typeface="Arial" panose="020B0604020202020204" pitchFamily="34" charset="0"/>
                  <a:buChar char="•"/>
                </a:pPr>
                <a:r>
                  <a:rPr lang="en-US" dirty="0">
                    <a:solidFill>
                      <a:srgbClr val="3F3F3F"/>
                    </a:solidFill>
                    <a:latin typeface="Merriweather Sans" panose="02000503060000020004" pitchFamily="50" charset="0"/>
                  </a:rPr>
                  <a:t>CF: carbon fraction in biomass,</a:t>
                </a:r>
                <a:r>
                  <a:rPr lang="fr-FR" dirty="0">
                    <a:solidFill>
                      <a:srgbClr val="3F3F3F"/>
                    </a:solidFill>
                    <a:latin typeface="Merriweather Sans" panose="02000503060000020004" pitchFamily="50" charset="0"/>
                  </a:rPr>
                  <a:t> tonne C (tonne </a:t>
                </a:r>
                <a:r>
                  <a:rPr lang="fr-FR" dirty="0" err="1">
                    <a:solidFill>
                      <a:srgbClr val="3F3F3F"/>
                    </a:solidFill>
                    <a:latin typeface="Merriweather Sans" panose="02000503060000020004" pitchFamily="50" charset="0"/>
                  </a:rPr>
                  <a:t>d.m</a:t>
                </a:r>
                <a:r>
                  <a:rPr lang="fr-FR" dirty="0">
                    <a:solidFill>
                      <a:srgbClr val="3F3F3F"/>
                    </a:solidFill>
                    <a:latin typeface="Merriweather Sans" panose="02000503060000020004" pitchFamily="50" charset="0"/>
                  </a:rPr>
                  <a:t>.)</a:t>
                </a:r>
                <a:r>
                  <a:rPr lang="fr-FR" baseline="30000" dirty="0">
                    <a:solidFill>
                      <a:srgbClr val="3F3F3F"/>
                    </a:solidFill>
                    <a:latin typeface="Merriweather Sans" panose="02000503060000020004" pitchFamily="50" charset="0"/>
                  </a:rPr>
                  <a:t>-1</a:t>
                </a:r>
              </a:p>
              <a:p>
                <a:pPr marL="285750" indent="-285750" algn="just">
                  <a:lnSpc>
                    <a:spcPct val="110000"/>
                  </a:lnSpc>
                  <a:buFont typeface="Arial" panose="020B0604020202020204" pitchFamily="34" charset="0"/>
                  <a:buChar char="•"/>
                </a:pPr>
                <a14:m>
                  <m:oMath xmlns:m="http://schemas.openxmlformats.org/officeDocument/2006/math">
                    <m:r>
                      <m:rPr>
                        <m:sty m:val="p"/>
                      </m:rPr>
                      <a:rPr lang="en-US" i="0">
                        <a:solidFill>
                          <a:srgbClr val="3F3F3F"/>
                        </a:solidFill>
                        <a:latin typeface="Cambria Math"/>
                        <a:ea typeface="Cambria Math"/>
                      </a:rPr>
                      <m:t>fd</m:t>
                    </m:r>
                  </m:oMath>
                </a14:m>
                <a:r>
                  <a:rPr lang="en-US" dirty="0">
                    <a:solidFill>
                      <a:srgbClr val="3F3F3F"/>
                    </a:solidFill>
                    <a:latin typeface="Merriweather Sans" panose="02000503060000020004" pitchFamily="50" charset="0"/>
                  </a:rPr>
                  <a:t>: Fraction of </a:t>
                </a:r>
                <a:r>
                  <a:rPr lang="en-US" b="0" dirty="0">
                    <a:solidFill>
                      <a:srgbClr val="3F3F3F"/>
                    </a:solidFill>
                    <a:latin typeface="Merriweather Sans" panose="02000503060000020004" pitchFamily="50" charset="0"/>
                  </a:rPr>
                  <a:t>biomass lost in disturbance, it defines the proportion of biomass that is removed from the biomass pool. Lost biomass may subsequently be </a:t>
                </a:r>
                <a:r>
                  <a:rPr lang="en-US" b="0" baseline="0" dirty="0">
                    <a:solidFill>
                      <a:srgbClr val="3F3F3F"/>
                    </a:solidFill>
                    <a:latin typeface="Merriweather Sans" panose="02000503060000020004" pitchFamily="50" charset="0"/>
                  </a:rPr>
                  <a:t>reported as</a:t>
                </a:r>
                <a:r>
                  <a:rPr lang="en-US" b="0" dirty="0">
                    <a:solidFill>
                      <a:srgbClr val="3F3F3F"/>
                    </a:solidFill>
                    <a:latin typeface="Merriweather Sans" panose="02000503060000020004" pitchFamily="50" charset="0"/>
                  </a:rPr>
                  <a:t> instantaneously emitted to the atmosphere (e.g. fires) or as a C gain</a:t>
                </a:r>
                <a:r>
                  <a:rPr lang="en-US" b="0" baseline="0" dirty="0">
                    <a:solidFill>
                      <a:srgbClr val="3F3F3F"/>
                    </a:solidFill>
                    <a:latin typeface="Merriweather Sans" panose="02000503060000020004" pitchFamily="50" charset="0"/>
                  </a:rPr>
                  <a:t> </a:t>
                </a:r>
                <a:r>
                  <a:rPr lang="en-US" b="0" dirty="0">
                    <a:solidFill>
                      <a:srgbClr val="3F3F3F"/>
                    </a:solidFill>
                    <a:latin typeface="Merriweather Sans" panose="02000503060000020004" pitchFamily="50" charset="0"/>
                  </a:rPr>
                  <a:t>in </a:t>
                </a:r>
                <a:r>
                  <a:rPr lang="en-US" b="0" baseline="0" dirty="0">
                    <a:solidFill>
                      <a:srgbClr val="3F3F3F"/>
                    </a:solidFill>
                    <a:latin typeface="Merriweather Sans" panose="02000503060000020004" pitchFamily="50" charset="0"/>
                  </a:rPr>
                  <a:t>(C </a:t>
                </a:r>
                <a:r>
                  <a:rPr lang="en-US" b="0" dirty="0">
                    <a:solidFill>
                      <a:srgbClr val="3F3F3F"/>
                    </a:solidFill>
                    <a:latin typeface="Merriweather Sans" panose="02000503060000020004" pitchFamily="50" charset="0"/>
                  </a:rPr>
                  <a:t>transfer to) another pool (e.g. dead wood).</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dirty="0"/>
                  <a:t>2006</a:t>
                </a:r>
                <a:r>
                  <a:rPr lang="en-US" baseline="0" dirty="0"/>
                  <a:t> IPCC Guidelines Chapter 2 page 2.18</a:t>
                </a:r>
                <a:endParaRPr lang="en-US" dirty="0"/>
              </a:p>
              <a:p>
                <a:endParaRPr lang="en-GB" dirty="0"/>
              </a:p>
            </p:txBody>
          </p:sp>
        </mc:Choice>
        <mc:Fallback xmlns="">
          <p:sp>
            <p:nvSpPr>
              <p:cNvPr id="3" name="Notes Placeholder 2"/>
              <p:cNvSpPr>
                <a:spLocks noGrp="1"/>
              </p:cNvSpPr>
              <p:nvPr>
                <p:ph type="body" idx="1"/>
              </p:nvPr>
            </p:nvSpPr>
            <p:spPr/>
            <p:txBody>
              <a:bodyPr>
                <a:normAutofit/>
              </a:bodyPr>
              <a:lstStyle/>
              <a:p>
                <a:r>
                  <a:rPr lang="en-US" b="1" dirty="0"/>
                  <a:t>Definitions:</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Disturbances:</a:t>
                </a:r>
                <a:r>
                  <a:rPr lang="en-US" b="0" baseline="0" dirty="0"/>
                  <a:t> </a:t>
                </a:r>
                <a:r>
                  <a:rPr lang="en-GB" dirty="0"/>
                  <a:t>In the specific case of losses from fire on managed land, including wildfires </a:t>
                </a:r>
                <a:r>
                  <a:rPr lang="en-GB" b="0" dirty="0"/>
                  <a:t>and controlled fires, this e</a:t>
                </a:r>
                <a:r>
                  <a:rPr lang="en-GB" b="0" strike="noStrike" dirty="0"/>
                  <a:t>quation</a:t>
                </a:r>
                <a:r>
                  <a:rPr lang="en-GB" b="0" dirty="0"/>
                  <a:t> is used to provide input to the equation to estimate CO</a:t>
                </a:r>
                <a:r>
                  <a:rPr lang="en-GB" b="0" baseline="-25000" dirty="0"/>
                  <a:t>2</a:t>
                </a:r>
                <a:r>
                  <a:rPr lang="en-GB" b="0" dirty="0"/>
                  <a:t> and non-CO</a:t>
                </a:r>
                <a:r>
                  <a:rPr lang="en-GB" b="0" baseline="-25000" dirty="0"/>
                  <a:t>2</a:t>
                </a:r>
                <a:r>
                  <a:rPr lang="en-GB" b="0" dirty="0"/>
                  <a:t> emissions from fires (equation 2.27).</a:t>
                </a:r>
                <a:endParaRPr lang="en-US" b="1" baseline="0" dirty="0"/>
              </a:p>
              <a:p>
                <a:pPr>
                  <a:lnSpc>
                    <a:spcPct val="110000"/>
                  </a:lnSpc>
                </a:pPr>
                <a:r>
                  <a:rPr lang="en-GB" altLang="en-US" b="1" dirty="0">
                    <a:solidFill>
                      <a:srgbClr val="3F3F3F"/>
                    </a:solidFill>
                    <a:latin typeface="Merriweather Sans" panose="02000503060000020004" pitchFamily="50" charset="0"/>
                  </a:rPr>
                  <a:t>Equation 2.14</a:t>
                </a:r>
              </a:p>
              <a:p>
                <a:pPr>
                  <a:lnSpc>
                    <a:spcPct val="110000"/>
                  </a:lnSpc>
                </a:pPr>
                <a:endParaRPr lang="en-GB" altLang="en-US" b="1" dirty="0">
                  <a:solidFill>
                    <a:srgbClr val="3F3F3F"/>
                  </a:solidFill>
                  <a:latin typeface="Merriweather Sans" panose="02000503060000020004" pitchFamily="50" charset="0"/>
                </a:endParaRPr>
              </a:p>
              <a:p>
                <a:pPr marL="285750" indent="-285750" algn="just">
                  <a:lnSpc>
                    <a:spcPct val="110000"/>
                  </a:lnSpc>
                  <a:buFont typeface="Arial" panose="020B0604020202020204" pitchFamily="34" charset="0"/>
                  <a:buChar char="•"/>
                </a:pPr>
                <a:r>
                  <a:rPr lang="en-US" i="0">
                    <a:solidFill>
                      <a:srgbClr val="3F3F3F"/>
                    </a:solidFill>
                    <a:latin typeface="Cambria Math"/>
                  </a:rPr>
                  <a:t>L</a:t>
                </a:r>
                <a:r>
                  <a:rPr lang="en-GB" i="0">
                    <a:solidFill>
                      <a:srgbClr val="3F3F3F"/>
                    </a:solidFill>
                    <a:latin typeface="Cambria Math" panose="02040503050406030204" pitchFamily="18" charset="0"/>
                  </a:rPr>
                  <a:t>_</a:t>
                </a:r>
                <a:r>
                  <a:rPr lang="en-US" i="0">
                    <a:solidFill>
                      <a:srgbClr val="3F3F3F"/>
                    </a:solidFill>
                    <a:latin typeface="Cambria Math"/>
                  </a:rPr>
                  <a:t>Disturbance</a:t>
                </a:r>
                <a:r>
                  <a:rPr lang="en-US" dirty="0">
                    <a:solidFill>
                      <a:srgbClr val="3F3F3F"/>
                    </a:solidFill>
                    <a:latin typeface="Merriweather Sans" panose="02000503060000020004" pitchFamily="50" charset="0"/>
                  </a:rPr>
                  <a:t>: C stock loss associated with disturbances, </a:t>
                </a:r>
                <a:r>
                  <a:rPr lang="en-US" dirty="0" err="1">
                    <a:solidFill>
                      <a:srgbClr val="3F3F3F"/>
                    </a:solidFill>
                    <a:latin typeface="Merriweather Sans" panose="02000503060000020004" pitchFamily="50" charset="0"/>
                  </a:rPr>
                  <a:t>tonnes</a:t>
                </a:r>
                <a:r>
                  <a:rPr lang="en-US" dirty="0">
                    <a:solidFill>
                      <a:srgbClr val="3F3F3F"/>
                    </a:solidFill>
                    <a:latin typeface="Merriweather Sans" panose="02000503060000020004" pitchFamily="50" charset="0"/>
                  </a:rPr>
                  <a:t> C yr</a:t>
                </a:r>
                <a:r>
                  <a:rPr lang="en-US" baseline="30000" dirty="0">
                    <a:solidFill>
                      <a:srgbClr val="3F3F3F"/>
                    </a:solidFill>
                    <a:latin typeface="Merriweather Sans" panose="02000503060000020004" pitchFamily="50" charset="0"/>
                  </a:rPr>
                  <a:t>-1</a:t>
                </a:r>
                <a:r>
                  <a:rPr lang="en-US" dirty="0">
                    <a:solidFill>
                      <a:srgbClr val="3F3F3F"/>
                    </a:solidFill>
                    <a:latin typeface="Merriweather Sans" panose="02000503060000020004" pitchFamily="50" charset="0"/>
                  </a:rPr>
                  <a:t> </a:t>
                </a:r>
              </a:p>
              <a:p>
                <a:pPr marL="285750" indent="-285750" algn="just">
                  <a:lnSpc>
                    <a:spcPct val="110000"/>
                  </a:lnSpc>
                  <a:buFont typeface="Arial" panose="020B0604020202020204" pitchFamily="34" charset="0"/>
                  <a:buChar char="•"/>
                </a:pPr>
                <a:r>
                  <a:rPr lang="en-US" i="0">
                    <a:solidFill>
                      <a:srgbClr val="3F3F3F"/>
                    </a:solidFill>
                    <a:latin typeface="Cambria Math"/>
                  </a:rPr>
                  <a:t>A</a:t>
                </a:r>
                <a:r>
                  <a:rPr lang="en-US" i="0">
                    <a:solidFill>
                      <a:srgbClr val="3F3F3F"/>
                    </a:solidFill>
                    <a:latin typeface="Cambria Math" panose="02040503050406030204" pitchFamily="18" charset="0"/>
                  </a:rPr>
                  <a:t>_</a:t>
                </a:r>
                <a:r>
                  <a:rPr lang="en-US" i="0">
                    <a:solidFill>
                      <a:srgbClr val="3F3F3F"/>
                    </a:solidFill>
                    <a:latin typeface="Cambria Math"/>
                  </a:rPr>
                  <a:t>Disturbance</a:t>
                </a:r>
                <a:r>
                  <a:rPr lang="en-US" dirty="0">
                    <a:solidFill>
                      <a:srgbClr val="3F3F3F"/>
                    </a:solidFill>
                    <a:latin typeface="Merriweather Sans" panose="02000503060000020004" pitchFamily="50" charset="0"/>
                  </a:rPr>
                  <a:t>: Area affected by disturbance, ha yr</a:t>
                </a:r>
                <a:r>
                  <a:rPr lang="en-US" baseline="30000" dirty="0">
                    <a:solidFill>
                      <a:srgbClr val="3F3F3F"/>
                    </a:solidFill>
                    <a:latin typeface="Merriweather Sans" panose="02000503060000020004" pitchFamily="50" charset="0"/>
                  </a:rPr>
                  <a:t>-1</a:t>
                </a:r>
                <a:r>
                  <a:rPr lang="en-US" dirty="0">
                    <a:solidFill>
                      <a:srgbClr val="3F3F3F"/>
                    </a:solidFill>
                    <a:latin typeface="Merriweather Sans" panose="02000503060000020004" pitchFamily="50" charset="0"/>
                  </a:rPr>
                  <a:t> </a:t>
                </a:r>
                <a:endParaRPr lang="en-US" strike="dblStrike" dirty="0">
                  <a:solidFill>
                    <a:srgbClr val="3F3F3F"/>
                  </a:solidFill>
                  <a:latin typeface="Merriweather Sans" panose="02000503060000020004" pitchFamily="50" charset="0"/>
                </a:endParaRPr>
              </a:p>
              <a:p>
                <a:pPr marL="285750" indent="-285750" algn="just">
                  <a:lnSpc>
                    <a:spcPct val="110000"/>
                  </a:lnSpc>
                  <a:buFont typeface="Arial" panose="020B0604020202020204" pitchFamily="34" charset="0"/>
                  <a:buChar char="•"/>
                </a:pPr>
                <a:r>
                  <a:rPr lang="en-US" i="0">
                    <a:solidFill>
                      <a:srgbClr val="3F3F3F"/>
                    </a:solidFill>
                    <a:latin typeface="Cambria Math"/>
                    <a:ea typeface="Cambria Math"/>
                  </a:rPr>
                  <a:t>B</a:t>
                </a:r>
                <a:r>
                  <a:rPr lang="en-US" i="0">
                    <a:solidFill>
                      <a:srgbClr val="3F3F3F"/>
                    </a:solidFill>
                    <a:latin typeface="Cambria Math" panose="02040503050406030204" pitchFamily="18" charset="0"/>
                    <a:ea typeface="Cambria Math"/>
                  </a:rPr>
                  <a:t>_</a:t>
                </a:r>
                <a:r>
                  <a:rPr lang="en-US" i="0">
                    <a:solidFill>
                      <a:srgbClr val="3F3F3F"/>
                    </a:solidFill>
                    <a:latin typeface="Cambria Math"/>
                    <a:ea typeface="Cambria Math"/>
                  </a:rPr>
                  <a:t>W</a:t>
                </a:r>
                <a:r>
                  <a:rPr lang="en-US" dirty="0">
                    <a:solidFill>
                      <a:srgbClr val="3F3F3F"/>
                    </a:solidFill>
                    <a:latin typeface="Merriweather Sans" panose="02000503060000020004" pitchFamily="50" charset="0"/>
                  </a:rPr>
                  <a:t>: Average above ground </a:t>
                </a:r>
                <a:r>
                  <a:rPr lang="en-US" b="0" dirty="0">
                    <a:solidFill>
                      <a:srgbClr val="3F3F3F"/>
                    </a:solidFill>
                    <a:latin typeface="Merriweather Sans" panose="02000503060000020004" pitchFamily="50" charset="0"/>
                  </a:rPr>
                  <a:t>biomass in the area affected </a:t>
                </a:r>
                <a:r>
                  <a:rPr lang="en-US" dirty="0">
                    <a:solidFill>
                      <a:srgbClr val="3F3F3F"/>
                    </a:solidFill>
                    <a:latin typeface="Merriweather Sans" panose="02000503060000020004" pitchFamily="50" charset="0"/>
                  </a:rPr>
                  <a:t>by the disturbance, </a:t>
                </a:r>
                <a:r>
                  <a:rPr lang="en-US" dirty="0" err="1">
                    <a:solidFill>
                      <a:srgbClr val="3F3F3F"/>
                    </a:solidFill>
                    <a:latin typeface="Merriweather Sans" panose="02000503060000020004" pitchFamily="50" charset="0"/>
                  </a:rPr>
                  <a:t>tonnes</a:t>
                </a:r>
                <a:r>
                  <a:rPr lang="en-US" dirty="0">
                    <a:solidFill>
                      <a:srgbClr val="3F3F3F"/>
                    </a:solidFill>
                    <a:latin typeface="Merriweather Sans" panose="02000503060000020004" pitchFamily="50" charset="0"/>
                  </a:rPr>
                  <a:t> </a:t>
                </a:r>
                <a:r>
                  <a:rPr lang="en-US" dirty="0" err="1">
                    <a:solidFill>
                      <a:srgbClr val="3F3F3F"/>
                    </a:solidFill>
                    <a:latin typeface="Merriweather Sans" panose="02000503060000020004" pitchFamily="50" charset="0"/>
                  </a:rPr>
                  <a:t>d.m</a:t>
                </a:r>
                <a:r>
                  <a:rPr lang="en-US" dirty="0">
                    <a:solidFill>
                      <a:srgbClr val="3F3F3F"/>
                    </a:solidFill>
                    <a:latin typeface="Merriweather Sans" panose="02000503060000020004" pitchFamily="50" charset="0"/>
                  </a:rPr>
                  <a:t>. ha</a:t>
                </a:r>
                <a:r>
                  <a:rPr lang="en-US" baseline="30000" dirty="0">
                    <a:solidFill>
                      <a:srgbClr val="3F3F3F"/>
                    </a:solidFill>
                    <a:latin typeface="Merriweather Sans" panose="02000503060000020004" pitchFamily="50" charset="0"/>
                  </a:rPr>
                  <a:t>-1</a:t>
                </a:r>
              </a:p>
              <a:p>
                <a:pPr marL="285750" indent="-285750" algn="just">
                  <a:lnSpc>
                    <a:spcPct val="110000"/>
                  </a:lnSpc>
                  <a:buFont typeface="Arial" panose="020B0604020202020204" pitchFamily="34" charset="0"/>
                  <a:buChar char="•"/>
                </a:pPr>
                <a:r>
                  <a:rPr lang="en-US" dirty="0">
                    <a:solidFill>
                      <a:srgbClr val="3F3F3F"/>
                    </a:solidFill>
                    <a:latin typeface="Merriweather Sans" panose="02000503060000020004" pitchFamily="50" charset="0"/>
                  </a:rPr>
                  <a:t>R: root-shoot ratio and CF, carbon fraction in biomass</a:t>
                </a:r>
              </a:p>
              <a:p>
                <a:pPr marL="285750" indent="-285750" algn="just">
                  <a:lnSpc>
                    <a:spcPct val="110000"/>
                  </a:lnSpc>
                  <a:buFont typeface="Arial" panose="020B0604020202020204" pitchFamily="34" charset="0"/>
                  <a:buChar char="•"/>
                </a:pPr>
                <a:r>
                  <a:rPr lang="en-US" dirty="0">
                    <a:solidFill>
                      <a:srgbClr val="3F3F3F"/>
                    </a:solidFill>
                    <a:latin typeface="Merriweather Sans" panose="02000503060000020004" pitchFamily="50" charset="0"/>
                  </a:rPr>
                  <a:t>CF: carbon fraction in biomass,</a:t>
                </a:r>
                <a:r>
                  <a:rPr lang="fr-FR" dirty="0">
                    <a:solidFill>
                      <a:srgbClr val="3F3F3F"/>
                    </a:solidFill>
                    <a:latin typeface="Merriweather Sans" panose="02000503060000020004" pitchFamily="50" charset="0"/>
                  </a:rPr>
                  <a:t> tonne C (tonne </a:t>
                </a:r>
                <a:r>
                  <a:rPr lang="fr-FR" dirty="0" err="1">
                    <a:solidFill>
                      <a:srgbClr val="3F3F3F"/>
                    </a:solidFill>
                    <a:latin typeface="Merriweather Sans" panose="02000503060000020004" pitchFamily="50" charset="0"/>
                  </a:rPr>
                  <a:t>d.m</a:t>
                </a:r>
                <a:r>
                  <a:rPr lang="fr-FR" dirty="0">
                    <a:solidFill>
                      <a:srgbClr val="3F3F3F"/>
                    </a:solidFill>
                    <a:latin typeface="Merriweather Sans" panose="02000503060000020004" pitchFamily="50" charset="0"/>
                  </a:rPr>
                  <a:t>.)</a:t>
                </a:r>
                <a:r>
                  <a:rPr lang="fr-FR" baseline="30000" dirty="0">
                    <a:solidFill>
                      <a:srgbClr val="3F3F3F"/>
                    </a:solidFill>
                    <a:latin typeface="Merriweather Sans" panose="02000503060000020004" pitchFamily="50" charset="0"/>
                  </a:rPr>
                  <a:t>-1</a:t>
                </a:r>
              </a:p>
              <a:p>
                <a:pPr marL="285750" indent="-285750" algn="just">
                  <a:lnSpc>
                    <a:spcPct val="110000"/>
                  </a:lnSpc>
                  <a:buFont typeface="Arial" panose="020B0604020202020204" pitchFamily="34" charset="0"/>
                  <a:buChar char="•"/>
                </a:pPr>
                <a:r>
                  <a:rPr lang="en-US" i="0">
                    <a:solidFill>
                      <a:srgbClr val="3F3F3F"/>
                    </a:solidFill>
                    <a:latin typeface="Cambria Math"/>
                    <a:ea typeface="Cambria Math"/>
                  </a:rPr>
                  <a:t>fd</a:t>
                </a:r>
                <a:r>
                  <a:rPr lang="en-US" dirty="0">
                    <a:solidFill>
                      <a:srgbClr val="3F3F3F"/>
                    </a:solidFill>
                    <a:latin typeface="Merriweather Sans" panose="02000503060000020004" pitchFamily="50" charset="0"/>
                  </a:rPr>
                  <a:t>: Fraction of </a:t>
                </a:r>
                <a:r>
                  <a:rPr lang="en-US" b="0" dirty="0">
                    <a:solidFill>
                      <a:srgbClr val="3F3F3F"/>
                    </a:solidFill>
                    <a:latin typeface="Merriweather Sans" panose="02000503060000020004" pitchFamily="50" charset="0"/>
                  </a:rPr>
                  <a:t>biomass lost in disturbance, it defines the proportion of biomass that is removed from the biomass pool. Lost biomass may subsequently be </a:t>
                </a:r>
                <a:r>
                  <a:rPr lang="en-US" b="0" baseline="0" dirty="0">
                    <a:solidFill>
                      <a:srgbClr val="3F3F3F"/>
                    </a:solidFill>
                    <a:latin typeface="Merriweather Sans" panose="02000503060000020004" pitchFamily="50" charset="0"/>
                  </a:rPr>
                  <a:t>reported as</a:t>
                </a:r>
                <a:r>
                  <a:rPr lang="en-US" b="0" dirty="0">
                    <a:solidFill>
                      <a:srgbClr val="3F3F3F"/>
                    </a:solidFill>
                    <a:latin typeface="Merriweather Sans" panose="02000503060000020004" pitchFamily="50" charset="0"/>
                  </a:rPr>
                  <a:t> instantaneously emitted to the atmosphere (e.g. fires) or as a C gain</a:t>
                </a:r>
                <a:r>
                  <a:rPr lang="en-US" b="0" baseline="0" dirty="0">
                    <a:solidFill>
                      <a:srgbClr val="3F3F3F"/>
                    </a:solidFill>
                    <a:latin typeface="Merriweather Sans" panose="02000503060000020004" pitchFamily="50" charset="0"/>
                  </a:rPr>
                  <a:t> </a:t>
                </a:r>
                <a:r>
                  <a:rPr lang="en-US" b="0" dirty="0">
                    <a:solidFill>
                      <a:srgbClr val="3F3F3F"/>
                    </a:solidFill>
                    <a:latin typeface="Merriweather Sans" panose="02000503060000020004" pitchFamily="50" charset="0"/>
                  </a:rPr>
                  <a:t>in </a:t>
                </a:r>
                <a:r>
                  <a:rPr lang="en-US" b="0" baseline="0" dirty="0">
                    <a:solidFill>
                      <a:srgbClr val="3F3F3F"/>
                    </a:solidFill>
                    <a:latin typeface="Merriweather Sans" panose="02000503060000020004" pitchFamily="50" charset="0"/>
                  </a:rPr>
                  <a:t>(C </a:t>
                </a:r>
                <a:r>
                  <a:rPr lang="en-US" b="0" dirty="0">
                    <a:solidFill>
                      <a:srgbClr val="3F3F3F"/>
                    </a:solidFill>
                    <a:latin typeface="Merriweather Sans" panose="02000503060000020004" pitchFamily="50" charset="0"/>
                  </a:rPr>
                  <a:t>transfer to) another pool (e.g. dead wood).</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dirty="0"/>
                  <a:t>2006</a:t>
                </a:r>
                <a:r>
                  <a:rPr lang="en-US" baseline="0" dirty="0"/>
                  <a:t> IPCC Guidelines Chapter 2 page 2.18</a:t>
                </a:r>
                <a:endParaRPr lang="en-US" dirty="0"/>
              </a:p>
              <a:p>
                <a:endParaRPr lang="en-GB" dirty="0"/>
              </a:p>
            </p:txBody>
          </p:sp>
        </mc:Fallback>
      </mc:AlternateContent>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116</a:t>
            </a:fld>
            <a:endParaRPr lang="en-GB" dirty="0">
              <a:solidFill>
                <a:prstClr val="black"/>
              </a:solidFill>
            </a:endParaRPr>
          </a:p>
        </p:txBody>
      </p:sp>
    </p:spTree>
    <p:extLst>
      <p:ext uri="{BB962C8B-B14F-4D97-AF65-F5344CB8AC3E}">
        <p14:creationId xmlns:p14="http://schemas.microsoft.com/office/powerpoint/2010/main" val="9247874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117</a:t>
            </a:fld>
            <a:endParaRPr lang="en-GB"/>
          </a:p>
        </p:txBody>
      </p:sp>
    </p:spTree>
    <p:extLst>
      <p:ext uri="{BB962C8B-B14F-4D97-AF65-F5344CB8AC3E}">
        <p14:creationId xmlns:p14="http://schemas.microsoft.com/office/powerpoint/2010/main" val="3128510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dirty="0">
                <a:solidFill>
                  <a:schemeClr val="tx1"/>
                </a:solidFill>
              </a:rPr>
              <a:t>The Answer is equation 2.11</a:t>
            </a:r>
          </a:p>
          <a:p>
            <a:pPr marL="0" marR="0" indent="0" algn="l" defTabSz="914400" rtl="0" eaLnBrk="1" fontAlgn="base" latinLnBrk="0" hangingPunct="1">
              <a:lnSpc>
                <a:spcPct val="100000"/>
              </a:lnSpc>
              <a:spcBef>
                <a:spcPct val="30000"/>
              </a:spcBef>
              <a:spcAft>
                <a:spcPct val="0"/>
              </a:spcAft>
              <a:buClrTx/>
              <a:buSzTx/>
              <a:buFontTx/>
              <a:buNone/>
              <a:tabLst/>
              <a:defRPr/>
            </a:pPr>
            <a:r>
              <a:rPr lang="el-GR" dirty="0">
                <a:solidFill>
                  <a:schemeClr val="tx1"/>
                </a:solidFill>
              </a:rPr>
              <a:t>Δ</a:t>
            </a:r>
            <a:r>
              <a:rPr lang="en-GB" dirty="0">
                <a:solidFill>
                  <a:schemeClr val="tx1"/>
                </a:solidFill>
              </a:rPr>
              <a:t>C</a:t>
            </a:r>
            <a:r>
              <a:rPr lang="en-GB" baseline="-25000" dirty="0">
                <a:solidFill>
                  <a:schemeClr val="tx1"/>
                </a:solidFill>
              </a:rPr>
              <a:t>L</a:t>
            </a:r>
            <a:r>
              <a:rPr lang="en-GB" dirty="0">
                <a:solidFill>
                  <a:schemeClr val="tx1"/>
                </a:solidFill>
              </a:rPr>
              <a:t> = </a:t>
            </a:r>
            <a:r>
              <a:rPr lang="en-GB" dirty="0" err="1">
                <a:solidFill>
                  <a:schemeClr val="tx1"/>
                </a:solidFill>
              </a:rPr>
              <a:t>L</a:t>
            </a:r>
            <a:r>
              <a:rPr lang="en-GB" baseline="-25000" dirty="0" err="1">
                <a:solidFill>
                  <a:schemeClr val="tx1"/>
                </a:solidFill>
              </a:rPr>
              <a:t>wood</a:t>
            </a:r>
            <a:r>
              <a:rPr lang="en-GB" baseline="-25000" dirty="0">
                <a:solidFill>
                  <a:schemeClr val="tx1"/>
                </a:solidFill>
              </a:rPr>
              <a:t> −removals </a:t>
            </a:r>
            <a:r>
              <a:rPr lang="en-GB" dirty="0">
                <a:solidFill>
                  <a:schemeClr val="tx1"/>
                </a:solidFill>
              </a:rPr>
              <a:t>+ </a:t>
            </a:r>
            <a:r>
              <a:rPr lang="en-GB" dirty="0" err="1">
                <a:solidFill>
                  <a:schemeClr val="tx1"/>
                </a:solidFill>
              </a:rPr>
              <a:t>L</a:t>
            </a:r>
            <a:r>
              <a:rPr lang="en-GB" baseline="-25000" dirty="0" err="1">
                <a:solidFill>
                  <a:schemeClr val="tx1"/>
                </a:solidFill>
              </a:rPr>
              <a:t>fuelwood</a:t>
            </a:r>
            <a:r>
              <a:rPr lang="en-GB" dirty="0">
                <a:solidFill>
                  <a:schemeClr val="tx1"/>
                </a:solidFill>
              </a:rPr>
              <a:t> + </a:t>
            </a:r>
            <a:r>
              <a:rPr lang="en-GB" dirty="0" err="1">
                <a:solidFill>
                  <a:schemeClr val="tx1"/>
                </a:solidFill>
              </a:rPr>
              <a:t>L</a:t>
            </a:r>
            <a:r>
              <a:rPr lang="en-GB" baseline="-25000" dirty="0" err="1">
                <a:solidFill>
                  <a:schemeClr val="tx1"/>
                </a:solidFill>
              </a:rPr>
              <a:t>disturbance</a:t>
            </a:r>
            <a:endParaRPr lang="en-GB" baseline="-25000" dirty="0">
              <a:solidFill>
                <a:schemeClr val="tx1"/>
              </a:solidFill>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baseline="-25000" dirty="0">
              <a:solidFill>
                <a:schemeClr val="tx1"/>
              </a:solidFill>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FR" i="0" baseline="0" dirty="0"/>
              <a:t>The </a:t>
            </a:r>
            <a:r>
              <a:rPr lang="fr-FR" i="0" baseline="0" dirty="0" err="1"/>
              <a:t>three</a:t>
            </a:r>
            <a:r>
              <a:rPr lang="fr-FR" i="0" baseline="0" dirty="0"/>
              <a:t>  items on the right hand of the </a:t>
            </a:r>
            <a:r>
              <a:rPr lang="fr-FR" i="0" baseline="0" dirty="0" err="1"/>
              <a:t>equation</a:t>
            </a:r>
            <a:r>
              <a:rPr lang="fr-FR" i="0" baseline="0" dirty="0"/>
              <a:t> 2.11 are </a:t>
            </a:r>
            <a:r>
              <a:rPr lang="fr-FR" i="0" baseline="0" dirty="0" err="1"/>
              <a:t>obtained</a:t>
            </a:r>
            <a:r>
              <a:rPr lang="fr-FR" i="0" baseline="0" dirty="0"/>
              <a:t> as  </a:t>
            </a:r>
            <a:r>
              <a:rPr lang="fr-FR" i="0" baseline="0" dirty="0" err="1"/>
              <a:t>given</a:t>
            </a:r>
            <a:r>
              <a:rPr lang="fr-FR" i="0" baseline="0" dirty="0"/>
              <a:t> in </a:t>
            </a:r>
            <a:r>
              <a:rPr lang="fr-FR" i="0" baseline="0" dirty="0" err="1"/>
              <a:t>equations</a:t>
            </a:r>
            <a:r>
              <a:rPr lang="fr-FR" i="0" baseline="0" dirty="0"/>
              <a:t> 2.12-2.14</a:t>
            </a:r>
            <a:endParaRPr lang="en-GB" i="1" dirty="0"/>
          </a:p>
          <a:p>
            <a:pPr marL="171450" indent="-171450">
              <a:buFont typeface="Arial" panose="020B0604020202020204" pitchFamily="34" charset="0"/>
              <a:buChar char="•"/>
            </a:pPr>
            <a:r>
              <a:rPr lang="en-GB" dirty="0"/>
              <a:t>Note that we are using the Gain-loss method we need both growth</a:t>
            </a:r>
            <a:r>
              <a:rPr lang="en-GB" baseline="0" dirty="0"/>
              <a:t> ( gain ) and loss data</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baseline="0" dirty="0"/>
              <a:t>We are Given Growth as </a:t>
            </a:r>
            <a:r>
              <a:rPr lang="en-GB" dirty="0">
                <a:solidFill>
                  <a:schemeClr val="tx1"/>
                </a:solidFill>
              </a:rPr>
              <a:t>242,000  tonnes C yr-1</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dirty="0">
                <a:solidFill>
                  <a:schemeClr val="tx1"/>
                </a:solidFill>
              </a:rPr>
              <a:t>Using equation </a:t>
            </a:r>
            <a:r>
              <a:rPr lang="el-GR" dirty="0">
                <a:solidFill>
                  <a:schemeClr val="tx1"/>
                </a:solidFill>
              </a:rPr>
              <a:t>Δ</a:t>
            </a:r>
            <a:r>
              <a:rPr lang="en-GB" dirty="0">
                <a:solidFill>
                  <a:schemeClr val="tx1"/>
                </a:solidFill>
              </a:rPr>
              <a:t>C</a:t>
            </a:r>
            <a:r>
              <a:rPr lang="en-GB" baseline="-25000" dirty="0">
                <a:solidFill>
                  <a:schemeClr val="tx1"/>
                </a:solidFill>
              </a:rPr>
              <a:t>L</a:t>
            </a:r>
            <a:r>
              <a:rPr lang="en-GB" dirty="0">
                <a:solidFill>
                  <a:schemeClr val="tx1"/>
                </a:solidFill>
              </a:rPr>
              <a:t> = </a:t>
            </a:r>
            <a:r>
              <a:rPr lang="en-GB" dirty="0" err="1">
                <a:solidFill>
                  <a:schemeClr val="tx1"/>
                </a:solidFill>
              </a:rPr>
              <a:t>L</a:t>
            </a:r>
            <a:r>
              <a:rPr lang="en-GB" baseline="-25000" dirty="0" err="1">
                <a:solidFill>
                  <a:schemeClr val="tx1"/>
                </a:solidFill>
              </a:rPr>
              <a:t>wood</a:t>
            </a:r>
            <a:r>
              <a:rPr lang="en-GB" baseline="-25000" dirty="0">
                <a:solidFill>
                  <a:schemeClr val="tx1"/>
                </a:solidFill>
              </a:rPr>
              <a:t> −removals </a:t>
            </a:r>
            <a:r>
              <a:rPr lang="en-GB" dirty="0">
                <a:solidFill>
                  <a:schemeClr val="tx1"/>
                </a:solidFill>
              </a:rPr>
              <a:t>+ </a:t>
            </a:r>
            <a:r>
              <a:rPr lang="en-GB" dirty="0" err="1">
                <a:solidFill>
                  <a:schemeClr val="tx1"/>
                </a:solidFill>
              </a:rPr>
              <a:t>L</a:t>
            </a:r>
            <a:r>
              <a:rPr lang="en-GB" baseline="-25000" dirty="0" err="1">
                <a:solidFill>
                  <a:schemeClr val="tx1"/>
                </a:solidFill>
              </a:rPr>
              <a:t>fuelwood</a:t>
            </a:r>
            <a:r>
              <a:rPr lang="en-GB" dirty="0">
                <a:solidFill>
                  <a:schemeClr val="tx1"/>
                </a:solidFill>
              </a:rPr>
              <a:t> + L</a:t>
            </a:r>
            <a:r>
              <a:rPr lang="en-GB" baseline="-25000" dirty="0">
                <a:solidFill>
                  <a:schemeClr val="tx1"/>
                </a:solidFill>
              </a:rPr>
              <a:t>disturbance ,</a:t>
            </a:r>
            <a:r>
              <a:rPr lang="en-GB" baseline="0" dirty="0">
                <a:solidFill>
                  <a:schemeClr val="tx1"/>
                </a:solidFill>
              </a:rPr>
              <a:t> we can calculate  loss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baseline="0" dirty="0">
                <a:solidFill>
                  <a:schemeClr val="tx1"/>
                </a:solidFill>
              </a:rPr>
              <a:t>Such that </a:t>
            </a:r>
            <a:r>
              <a:rPr lang="el-GR" dirty="0">
                <a:solidFill>
                  <a:schemeClr val="tx1"/>
                </a:solidFill>
              </a:rPr>
              <a:t>Δ</a:t>
            </a:r>
            <a:r>
              <a:rPr lang="en-GB" dirty="0" err="1">
                <a:solidFill>
                  <a:schemeClr val="tx1"/>
                </a:solidFill>
              </a:rPr>
              <a:t>C</a:t>
            </a:r>
            <a:r>
              <a:rPr lang="en-GB" baseline="-25000" dirty="0" err="1">
                <a:solidFill>
                  <a:schemeClr val="tx1"/>
                </a:solidFill>
              </a:rPr>
              <a:t>biomass</a:t>
            </a:r>
            <a:r>
              <a:rPr lang="en-GB" dirty="0">
                <a:solidFill>
                  <a:schemeClr val="tx1"/>
                </a:solidFill>
              </a:rPr>
              <a:t> = </a:t>
            </a:r>
            <a:r>
              <a:rPr lang="el-GR" dirty="0">
                <a:solidFill>
                  <a:schemeClr val="tx1"/>
                </a:solidFill>
              </a:rPr>
              <a:t>Δ</a:t>
            </a:r>
            <a:r>
              <a:rPr lang="en-GB" dirty="0">
                <a:solidFill>
                  <a:schemeClr val="tx1"/>
                </a:solidFill>
              </a:rPr>
              <a:t>C</a:t>
            </a:r>
            <a:r>
              <a:rPr lang="en-GB" baseline="-25000" dirty="0">
                <a:solidFill>
                  <a:schemeClr val="tx1"/>
                </a:solidFill>
              </a:rPr>
              <a:t>G</a:t>
            </a:r>
            <a:r>
              <a:rPr lang="en-GB" dirty="0">
                <a:solidFill>
                  <a:schemeClr val="tx1"/>
                </a:solidFill>
              </a:rPr>
              <a:t> – </a:t>
            </a:r>
            <a:r>
              <a:rPr lang="el-GR" dirty="0">
                <a:solidFill>
                  <a:schemeClr val="tx1"/>
                </a:solidFill>
              </a:rPr>
              <a:t>Δ</a:t>
            </a:r>
            <a:r>
              <a:rPr lang="en-GB" dirty="0">
                <a:solidFill>
                  <a:schemeClr val="tx1"/>
                </a:solidFill>
              </a:rPr>
              <a:t>C</a:t>
            </a:r>
            <a:r>
              <a:rPr lang="en-GB" baseline="-25000" dirty="0">
                <a:solidFill>
                  <a:schemeClr val="tx1"/>
                </a:solidFill>
              </a:rPr>
              <a:t>L  </a:t>
            </a:r>
            <a:r>
              <a:rPr lang="en-GB" baseline="0" dirty="0">
                <a:solidFill>
                  <a:schemeClr val="tx1"/>
                </a:solidFill>
              </a:rPr>
              <a:t>using the gain -loss method </a:t>
            </a:r>
            <a:endParaRPr lang="en-GB" baseline="-25000" dirty="0">
              <a:solidFill>
                <a:schemeClr val="tx1"/>
              </a:solidFill>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baseline="-25000" dirty="0">
              <a:solidFill>
                <a:schemeClr val="tx1"/>
              </a:solidFill>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dirty="0">
              <a:solidFill>
                <a:schemeClr val="tx1"/>
              </a:solidFill>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GB" dirty="0">
              <a:solidFill>
                <a:schemeClr val="tx1"/>
              </a:solidFill>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118</a:t>
            </a:fld>
            <a:endParaRPr lang="en-GB"/>
          </a:p>
        </p:txBody>
      </p:sp>
    </p:spTree>
    <p:extLst>
      <p:ext uri="{BB962C8B-B14F-4D97-AF65-F5344CB8AC3E}">
        <p14:creationId xmlns:p14="http://schemas.microsoft.com/office/powerpoint/2010/main" val="23240050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 alternative approach, the stock based approach  “Stock Difference method” which can be used where carbon stocks in relevant pools are measured at two point sin time to assess carbon stock changes</a:t>
            </a:r>
          </a:p>
          <a:p>
            <a:pPr marL="171450" indent="-171450">
              <a:buFont typeface="Arial" panose="020B0604020202020204" pitchFamily="34" charset="0"/>
              <a:buChar char="•"/>
            </a:pPr>
            <a:r>
              <a:rPr lang="en-GB" dirty="0"/>
              <a:t>Essentially, the stock difference method estimates E/R of CO2 as the difference in carbon stocks estimates made at two points in time, divided by the number of intervening years.</a:t>
            </a:r>
          </a:p>
          <a:p>
            <a:pPr marL="171450" indent="-171450">
              <a:buFont typeface="Arial" panose="020B0604020202020204" pitchFamily="34" charset="0"/>
              <a:buChar char="•"/>
            </a:pPr>
            <a:r>
              <a:rPr lang="en-GB" dirty="0"/>
              <a:t>The Stock difference</a:t>
            </a:r>
            <a:r>
              <a:rPr lang="en-GB" baseline="0" dirty="0"/>
              <a:t> method is applicable to countries with a NFI for forests and other  land use categories, where the stocks of different biomass pools are measured at periodic  intervals.</a:t>
            </a:r>
          </a:p>
          <a:p>
            <a:pPr marL="171450" indent="-171450">
              <a:buFont typeface="Arial" panose="020B0604020202020204" pitchFamily="34" charset="0"/>
              <a:buChar char="•"/>
            </a:pPr>
            <a:r>
              <a:rPr lang="en-GB" baseline="0" dirty="0"/>
              <a:t>In some cases , primary data on biomass may be in the form of  wood volume data, e.g., from forest surveys  in which case factors are provided to convert wood volume to carbon mass units, as shown in equation 2.8 (b).</a:t>
            </a:r>
          </a:p>
          <a:p>
            <a:pPr marL="171450" indent="-171450">
              <a:buFont typeface="Arial" panose="020B0604020202020204" pitchFamily="34" charset="0"/>
              <a:buChar char="•"/>
            </a:pPr>
            <a:r>
              <a:rPr lang="en-GB" baseline="0" dirty="0"/>
              <a:t>BCEF transform merchantable volume of growing stock directly into  its above ground biomass.</a:t>
            </a:r>
          </a:p>
          <a:p>
            <a:pPr marL="171450" indent="-171450">
              <a:buFont typeface="Arial" panose="020B0604020202020204" pitchFamily="34" charset="0"/>
              <a:buChar char="•"/>
            </a:pPr>
            <a:r>
              <a:rPr lang="en-GB" baseline="0" dirty="0"/>
              <a:t>However, if BCEFs are not available  and if  the biomass expansion factors (BEFs) and D  values care separately estimated, the following conversion can be  used:  BCEFs = BEFs multiply by  D. (BCEFs = BEFs </a:t>
            </a:r>
            <a:r>
              <a:rPr lang="en-GB" b="1" baseline="0" dirty="0"/>
              <a:t>.</a:t>
            </a:r>
            <a:r>
              <a:rPr lang="en-GB" baseline="0" dirty="0"/>
              <a:t>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119</a:t>
            </a:fld>
            <a:endParaRPr lang="en-GB"/>
          </a:p>
        </p:txBody>
      </p:sp>
    </p:spTree>
    <p:extLst>
      <p:ext uri="{BB962C8B-B14F-4D97-AF65-F5344CB8AC3E}">
        <p14:creationId xmlns:p14="http://schemas.microsoft.com/office/powerpoint/2010/main" val="1970043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Estimations of emissions and removals can be obtained in different ways. Therefore, the IPCC has classified the methodological approaches in three different ‘Tiers’, which vary according to the growing quantity of necessary information and the degree of analytical complexity (IPCC, 2006).</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mn-lt"/>
                <a:ea typeface="+mn-ea"/>
                <a:cs typeface="+mn-cs"/>
              </a:rPr>
              <a:t>“A tier represents a level of methodological complexity. Usually three tiers are provided. Tier 1 is the basic method, Tier 2 intermediate and Tier 3 most demanding in terms of complexity and data requirements. Tiers 2 and 3 are sometimes referred to as higher tier methods and are generally considered to be more accurate.” </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eaLnBrk="1" hangingPunct="1">
              <a:spcBef>
                <a:spcPct val="0"/>
              </a:spcBef>
            </a:pPr>
            <a:endParaRPr lang="en-US" dirty="0"/>
          </a:p>
        </p:txBody>
      </p:sp>
      <p:sp>
        <p:nvSpPr>
          <p:cNvPr id="49156" name="Slide Number Placeholder 3"/>
          <p:cNvSpPr>
            <a:spLocks noGrp="1"/>
          </p:cNvSpPr>
          <p:nvPr>
            <p:ph type="sldNum" sz="quarter" idx="5"/>
          </p:nvPr>
        </p:nvSpPr>
        <p:spPr bwMode="auto">
          <a:ln>
            <a:miter lim="800000"/>
            <a:headEnd/>
            <a:tailEnd/>
          </a:ln>
        </p:spPr>
        <p:txBody>
          <a:bodyPr/>
          <a:lstStyle/>
          <a:p>
            <a:fld id="{B8B6C20A-637B-47F0-9132-367190D10542}" type="slidenum">
              <a:rPr lang="en-US"/>
              <a:pPr/>
              <a:t>12</a:t>
            </a:fld>
            <a:endParaRPr lang="en-US"/>
          </a:p>
        </p:txBody>
      </p:sp>
    </p:spTree>
    <p:extLst>
      <p:ext uri="{BB962C8B-B14F-4D97-AF65-F5344CB8AC3E}">
        <p14:creationId xmlns:p14="http://schemas.microsoft.com/office/powerpoint/2010/main" val="212821277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Methods for estimation of E/R of carbon resulting from</a:t>
            </a:r>
            <a:r>
              <a:rPr lang="en-GB" baseline="0" dirty="0"/>
              <a:t> land use conversion from one land use category to another , conversions can include from non-forest land to forest land, CL and FL to  GL and GL to FL and CL</a:t>
            </a:r>
          </a:p>
          <a:p>
            <a:pPr marL="171450" indent="-171450">
              <a:buFont typeface="Arial" panose="020B0604020202020204" pitchFamily="34" charset="0"/>
              <a:buChar char="•"/>
            </a:pPr>
            <a:r>
              <a:rPr lang="en-GB" dirty="0"/>
              <a:t>The CO2 E/R</a:t>
            </a:r>
            <a:r>
              <a:rPr lang="en-GB" baseline="0" dirty="0"/>
              <a:t> on land converted to a new land –use category include annual changes in carbon stocks in above ground and below ground biomass. </a:t>
            </a:r>
          </a:p>
          <a:p>
            <a:pPr marL="171450" indent="-171450">
              <a:buFont typeface="Arial" panose="020B0604020202020204" pitchFamily="34" charset="0"/>
              <a:buChar char="•"/>
            </a:pPr>
            <a:r>
              <a:rPr lang="en-GB" dirty="0"/>
              <a:t>Annual carbon stock changes for each of these pools can be estimated by using Equation 2.4 (ΔCB = ΔCG - ΔCL), where ΔCG is the annual gain in carbon, and ΔCL is the annual loss of carbon. ΔCB can be estimated separately for each land use (e.g., Forest Land, Cropland, Grassland) and management category (e.g., natural forest, plantation), by specific strata (e.g., climate or forest type). ( see page 2.9 for equation 2.4)</a:t>
            </a:r>
          </a:p>
          <a:p>
            <a:pPr marL="171450" indent="-171450">
              <a:buFont typeface="Arial" panose="020B0604020202020204" pitchFamily="34" charset="0"/>
              <a:buChar char="•"/>
            </a:pPr>
            <a:r>
              <a:rPr lang="en-GB" dirty="0"/>
              <a:t>Methods</a:t>
            </a:r>
            <a:r>
              <a:rPr lang="en-GB" baseline="0" dirty="0"/>
              <a:t> for estimating change in carbon stocks in biomass (</a:t>
            </a:r>
            <a:r>
              <a:rPr lang="en-GB" sz="1200" dirty="0">
                <a:latin typeface="Arial Narrow" pitchFamily="34" charset="0"/>
              </a:rPr>
              <a:t>ΔC</a:t>
            </a:r>
            <a:r>
              <a:rPr lang="en-GB" sz="1200" baseline="-25000" dirty="0">
                <a:latin typeface="Arial Narrow" pitchFamily="34" charset="0"/>
              </a:rPr>
              <a:t>B</a:t>
            </a:r>
            <a:r>
              <a:rPr lang="en-GB" sz="1200" baseline="0" dirty="0">
                <a:latin typeface="Arial Narrow" pitchFamily="34" charset="0"/>
              </a:rPr>
              <a:t>)  are:</a:t>
            </a:r>
            <a:endParaRPr lang="en-GB" dirty="0"/>
          </a:p>
          <a:p>
            <a:pPr marL="171450" indent="-171450">
              <a:buFont typeface="Wingdings" panose="05000000000000000000" pitchFamily="2" charset="2"/>
              <a:buChar char="Ø"/>
            </a:pPr>
            <a:r>
              <a:rPr lang="en-GB" dirty="0" err="1"/>
              <a:t>i</a:t>
            </a:r>
            <a:r>
              <a:rPr lang="en-GB" dirty="0"/>
              <a:t>) Annual increase in carbon stocks in biomass, ΔCG</a:t>
            </a:r>
          </a:p>
          <a:p>
            <a:pPr marL="0" indent="0">
              <a:buFont typeface="Wingdings" panose="05000000000000000000" pitchFamily="2" charset="2"/>
              <a:buNone/>
            </a:pPr>
            <a:r>
              <a:rPr lang="en-GB" dirty="0"/>
              <a:t>Tier 1: Annual increase in carbon stocks in biomass due to land converted to another land-use category can be estimated using Equation 2.9 described above for lands remaining in a category. </a:t>
            </a:r>
            <a:r>
              <a:rPr lang="en-GB" b="1" dirty="0"/>
              <a:t>Tier 1 employs a default assumption that there is no change in initial biomass carbon stocks due to conversion. This assumption can be applied if the data on previous land uses are not available, which may be the case when land area totals are estimated using Approach 1 or 2 described in Chapter 3 (non-spatially explicit land area data). </a:t>
            </a:r>
            <a:r>
              <a:rPr lang="en-GB" dirty="0"/>
              <a:t>This approach implies the use of default parameters in Section 4.5 (Chapter 4). The area of land converted can be categorized based on management practices e.g., intensively managed plantations and grasslands or extensively managed (low input) plantations, grasslands or abandoned croplands that revert back to forest and should be kept in conversion category for 20 years or another time interval. If the previous land use on a converted area is known, then the Tier 2 method described below can be used.</a:t>
            </a:r>
          </a:p>
          <a:p>
            <a:r>
              <a:rPr lang="en-GB" sz="1200" kern="1200" dirty="0">
                <a:solidFill>
                  <a:schemeClr val="tx1"/>
                </a:solidFill>
                <a:effectLst/>
                <a:latin typeface="+mn-lt"/>
                <a:ea typeface="+mn-ea"/>
                <a:cs typeface="+mn-cs"/>
              </a:rPr>
              <a:t>ii) Annual decrease in carbon stocks in biomass due to losses, ΔCL</a:t>
            </a:r>
          </a:p>
          <a:p>
            <a:r>
              <a:rPr lang="en-GB" sz="1200" kern="1200" dirty="0">
                <a:solidFill>
                  <a:schemeClr val="tx1"/>
                </a:solidFill>
                <a:effectLst/>
                <a:latin typeface="+mn-lt"/>
                <a:ea typeface="+mn-ea"/>
                <a:cs typeface="+mn-cs"/>
              </a:rPr>
              <a:t>Tier 1: The annual decrease in C stocks in biomass due to losses on converted land (wood removals or </a:t>
            </a:r>
            <a:r>
              <a:rPr lang="en-GB" sz="1200" kern="1200" dirty="0" err="1">
                <a:solidFill>
                  <a:schemeClr val="tx1"/>
                </a:solidFill>
                <a:effectLst/>
                <a:latin typeface="+mn-lt"/>
                <a:ea typeface="+mn-ea"/>
                <a:cs typeface="+mn-cs"/>
              </a:rPr>
              <a:t>fellings</a:t>
            </a:r>
            <a:r>
              <a:rPr lang="en-GB" sz="1200" kern="1200" dirty="0">
                <a:solidFill>
                  <a:schemeClr val="tx1"/>
                </a:solidFill>
                <a:effectLst/>
                <a:latin typeface="+mn-lt"/>
                <a:ea typeface="+mn-ea"/>
                <a:cs typeface="+mn-cs"/>
              </a:rPr>
              <a:t>, fuelwood collection, and disturbances) can be estimated using Equations 2.11 to 2.14. As with increases in carbon stocks, </a:t>
            </a:r>
            <a:r>
              <a:rPr lang="en-GB" sz="1200" b="1" kern="1200" dirty="0">
                <a:solidFill>
                  <a:schemeClr val="tx1"/>
                </a:solidFill>
                <a:effectLst/>
                <a:latin typeface="+mn-lt"/>
                <a:ea typeface="+mn-ea"/>
                <a:cs typeface="+mn-cs"/>
              </a:rPr>
              <a:t>Tier 1 follows the default assumption that there is no change in initial carbon stocks in biomass, and it can be applied for the areas that are estimated with the use of Approach 1 or 2 in Chapter 3, and default parameters in Section 4.5.</a:t>
            </a:r>
          </a:p>
          <a:p>
            <a:r>
              <a:rPr lang="en-GB" sz="1200" kern="1200" dirty="0">
                <a:solidFill>
                  <a:schemeClr val="tx1"/>
                </a:solidFill>
                <a:effectLst/>
                <a:latin typeface="+mn-lt"/>
                <a:ea typeface="+mn-ea"/>
                <a:cs typeface="+mn-cs"/>
              </a:rPr>
              <a:t>iii) Higher tiers for estimating change in carbon stocks in biomass, (ΔCB)</a:t>
            </a:r>
          </a:p>
          <a:p>
            <a:r>
              <a:rPr lang="en-GB" sz="1200" kern="1200" dirty="0">
                <a:solidFill>
                  <a:schemeClr val="tx1"/>
                </a:solidFill>
                <a:effectLst/>
                <a:latin typeface="+mn-lt"/>
                <a:ea typeface="+mn-ea"/>
                <a:cs typeface="+mn-cs"/>
              </a:rPr>
              <a:t>Tiers 2 and 3: Tier 2 (and 3) methods use nationally-derived data and more disaggregated approaches and (or) process models, which allow for more precise estimates of changes in carbon stocks in biomass. In Tier 2, Equation 2.4 is replaced by Equation 2.15, where the changes in carbon stock are calculated as a sum of increase in carbon stock due to biomass growth, changes due to actual conversion (difference between biomass stocks before and after conversion), and decrease in carbon stocks due to losses.</a:t>
            </a:r>
            <a:r>
              <a:rPr lang="fr-FR" sz="1200"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(Equation.2.15 , page 2.20, Vol 4 Part1,  2006GL)</a:t>
            </a:r>
          </a:p>
          <a:p>
            <a:endParaRPr lang="en-GB" sz="1200" kern="1200" dirty="0">
              <a:solidFill>
                <a:schemeClr val="tx1"/>
              </a:solidFill>
              <a:effectLst/>
              <a:latin typeface="+mn-lt"/>
              <a:ea typeface="+mn-ea"/>
              <a:cs typeface="+mn-cs"/>
            </a:endParaRPr>
          </a:p>
          <a:p>
            <a:pPr marL="171450" indent="-171450">
              <a:buFont typeface="Wingdings" panose="05000000000000000000" pitchFamily="2" charset="2"/>
              <a:buChar char="Ø"/>
            </a:pPr>
            <a:endParaRPr lang="en-GB" dirty="0"/>
          </a:p>
          <a:p>
            <a:pPr marL="171450" indent="-171450">
              <a:buFont typeface="Wingdings" panose="05000000000000000000" pitchFamily="2" charset="2"/>
              <a:buChar char="Ø"/>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120</a:t>
            </a:fld>
            <a:endParaRPr lang="en-GB"/>
          </a:p>
        </p:txBody>
      </p:sp>
    </p:spTree>
    <p:extLst>
      <p:ext uri="{BB962C8B-B14F-4D97-AF65-F5344CB8AC3E}">
        <p14:creationId xmlns:p14="http://schemas.microsoft.com/office/powerpoint/2010/main" val="260160011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ltLang="en-US" b="1" dirty="0">
                    <a:solidFill>
                      <a:srgbClr val="3F3F3F"/>
                    </a:solidFill>
                    <a:latin typeface="Merriweather Sans" pitchFamily="2" charset="0"/>
                  </a:rPr>
                  <a:t>Equation 2.16</a:t>
                </a:r>
              </a:p>
              <a:p>
                <a:pPr>
                  <a:lnSpc>
                    <a:spcPct val="110000"/>
                  </a:lnSpc>
                </a:pPr>
                <a:endParaRPr lang="en-GB" altLang="en-US" b="1" dirty="0">
                  <a:solidFill>
                    <a:srgbClr val="3F3F3F"/>
                  </a:solidFill>
                  <a:latin typeface="Merriweather Sans" panose="02000503060000020004" pitchFamily="50" charset="0"/>
                </a:endParaRPr>
              </a:p>
              <a:p>
                <a:pPr marL="285750" indent="-285750">
                  <a:buFont typeface="Arial" panose="020B0604020202020204" pitchFamily="34" charset="0"/>
                  <a:buChar char="•"/>
                </a:pPr>
                <a14:m>
                  <m:oMath xmlns:m="http://schemas.openxmlformats.org/officeDocument/2006/math">
                    <m:sSub>
                      <m:sSubPr>
                        <m:ctrlPr>
                          <a:rPr lang="en-US" i="1">
                            <a:solidFill>
                              <a:srgbClr val="3F3F3F"/>
                            </a:solidFill>
                            <a:latin typeface="Cambria Math" panose="02040503050406030204" pitchFamily="18" charset="0"/>
                            <a:ea typeface="Cambria Math"/>
                          </a:rPr>
                        </m:ctrlPr>
                      </m:sSubPr>
                      <m:e>
                        <m:sSub>
                          <m:sSubPr>
                            <m:ctrlPr>
                              <a:rPr lang="en-US" i="1">
                                <a:solidFill>
                                  <a:srgbClr val="3F3F3F"/>
                                </a:solidFill>
                                <a:latin typeface="Cambria Math" panose="02040503050406030204" pitchFamily="18" charset="0"/>
                                <a:ea typeface="Cambria Math"/>
                              </a:rPr>
                            </m:ctrlPr>
                          </m:sSubPr>
                          <m:e>
                            <m:r>
                              <m:rPr>
                                <m:sty m:val="p"/>
                              </m:rPr>
                              <a:rPr lang="en-US">
                                <a:solidFill>
                                  <a:srgbClr val="3F3F3F"/>
                                </a:solidFill>
                                <a:latin typeface="Cambria Math"/>
                                <a:ea typeface="Cambria Math"/>
                              </a:rPr>
                              <m:t>B</m:t>
                            </m:r>
                          </m:e>
                          <m:sub>
                            <m:r>
                              <m:rPr>
                                <m:sty m:val="p"/>
                              </m:rPr>
                              <a:rPr lang="en-US">
                                <a:solidFill>
                                  <a:srgbClr val="3F3F3F"/>
                                </a:solidFill>
                                <a:latin typeface="Cambria Math"/>
                                <a:ea typeface="Cambria Math"/>
                              </a:rPr>
                              <m:t>After</m:t>
                            </m:r>
                          </m:sub>
                        </m:sSub>
                      </m:e>
                      <m:sub>
                        <m:r>
                          <m:rPr>
                            <m:sty m:val="p"/>
                          </m:rPr>
                          <a:rPr lang="en-US">
                            <a:solidFill>
                              <a:srgbClr val="3F3F3F"/>
                            </a:solidFill>
                            <a:latin typeface="Cambria Math"/>
                            <a:ea typeface="Cambria Math"/>
                          </a:rPr>
                          <m:t>i</m:t>
                        </m:r>
                      </m:sub>
                    </m:sSub>
                    <m:r>
                      <a:rPr lang="en-US">
                        <a:solidFill>
                          <a:srgbClr val="3F3F3F"/>
                        </a:solidFill>
                        <a:latin typeface="Cambria Math" panose="02040503050406030204" pitchFamily="18" charset="0"/>
                      </a:rPr>
                      <m:t>= </m:t>
                    </m:r>
                  </m:oMath>
                </a14:m>
                <a:r>
                  <a:rPr lang="en-US" u="none" dirty="0">
                    <a:solidFill>
                      <a:srgbClr val="3F3F3F"/>
                    </a:solidFill>
                    <a:latin typeface="Merriweather Sans" panose="02000503060000020004" pitchFamily="50" charset="0"/>
                  </a:rPr>
                  <a:t>LB </a:t>
                </a:r>
                <a:r>
                  <a:rPr lang="en-US" u="none" dirty="0">
                    <a:solidFill>
                      <a:srgbClr val="FF0000"/>
                    </a:solidFill>
                    <a:latin typeface="Merriweather Sans" panose="02000503060000020004" pitchFamily="50" charset="0"/>
                  </a:rPr>
                  <a:t>in land stratum (</a:t>
                </a:r>
                <a:r>
                  <a:rPr lang="en-US" u="none" dirty="0" err="1">
                    <a:solidFill>
                      <a:srgbClr val="FF0000"/>
                    </a:solidFill>
                    <a:latin typeface="Merriweather Sans" panose="02000503060000020004" pitchFamily="50" charset="0"/>
                  </a:rPr>
                  <a:t>i</a:t>
                </a:r>
                <a:r>
                  <a:rPr lang="en-US" u="none" dirty="0">
                    <a:solidFill>
                      <a:srgbClr val="FF0000"/>
                    </a:solidFill>
                    <a:latin typeface="Merriweather Sans" panose="02000503060000020004" pitchFamily="50" charset="0"/>
                  </a:rPr>
                  <a:t>) </a:t>
                </a:r>
                <a:r>
                  <a:rPr lang="en-US" u="none" dirty="0">
                    <a:solidFill>
                      <a:srgbClr val="3F3F3F"/>
                    </a:solidFill>
                    <a:latin typeface="Merriweather Sans" panose="02000503060000020004" pitchFamily="50" charset="0"/>
                  </a:rPr>
                  <a:t>just after conversion (</a:t>
                </a:r>
                <a:r>
                  <a:rPr lang="en-US" u="none" dirty="0" err="1">
                    <a:solidFill>
                      <a:srgbClr val="3F3F3F"/>
                    </a:solidFill>
                    <a:latin typeface="Merriweather Sans" panose="02000503060000020004" pitchFamily="50" charset="0"/>
                  </a:rPr>
                  <a:t>d.m</a:t>
                </a:r>
                <a:r>
                  <a:rPr lang="en-US" u="none" dirty="0">
                    <a:solidFill>
                      <a:srgbClr val="3F3F3F"/>
                    </a:solidFill>
                    <a:latin typeface="Merriweather Sans" panose="02000503060000020004" pitchFamily="50" charset="0"/>
                  </a:rPr>
                  <a:t>.)</a:t>
                </a:r>
              </a:p>
              <a:p>
                <a:pPr marL="285750" indent="-285750">
                  <a:buFont typeface="Arial" panose="020B0604020202020204" pitchFamily="34" charset="0"/>
                  <a:buChar char="•"/>
                </a:pPr>
                <a14:m>
                  <m:oMath xmlns:m="http://schemas.openxmlformats.org/officeDocument/2006/math">
                    <m:sSub>
                      <m:sSubPr>
                        <m:ctrlPr>
                          <a:rPr lang="en-US" i="1" u="none">
                            <a:solidFill>
                              <a:srgbClr val="3F3F3F"/>
                            </a:solidFill>
                            <a:latin typeface="Cambria Math" panose="02040503050406030204" pitchFamily="18" charset="0"/>
                            <a:ea typeface="Cambria Math"/>
                          </a:rPr>
                        </m:ctrlPr>
                      </m:sSubPr>
                      <m:e>
                        <m:sSub>
                          <m:sSubPr>
                            <m:ctrlPr>
                              <a:rPr lang="en-US" i="1" u="none">
                                <a:solidFill>
                                  <a:srgbClr val="3F3F3F"/>
                                </a:solidFill>
                                <a:latin typeface="Cambria Math" panose="02040503050406030204" pitchFamily="18" charset="0"/>
                                <a:ea typeface="Cambria Math"/>
                              </a:rPr>
                            </m:ctrlPr>
                          </m:sSubPr>
                          <m:e>
                            <m:r>
                              <m:rPr>
                                <m:sty m:val="p"/>
                              </m:rPr>
                              <a:rPr lang="en-US" u="none">
                                <a:solidFill>
                                  <a:srgbClr val="3F3F3F"/>
                                </a:solidFill>
                                <a:latin typeface="Cambria Math"/>
                                <a:ea typeface="Cambria Math"/>
                              </a:rPr>
                              <m:t>B</m:t>
                            </m:r>
                          </m:e>
                          <m:sub>
                            <m:r>
                              <m:rPr>
                                <m:sty m:val="p"/>
                              </m:rPr>
                              <a:rPr lang="en-US" u="none">
                                <a:solidFill>
                                  <a:srgbClr val="3F3F3F"/>
                                </a:solidFill>
                                <a:latin typeface="Cambria Math" panose="02040503050406030204" pitchFamily="18" charset="0"/>
                                <a:ea typeface="Cambria Math"/>
                              </a:rPr>
                              <m:t>Before</m:t>
                            </m:r>
                          </m:sub>
                        </m:sSub>
                      </m:e>
                      <m:sub>
                        <m:r>
                          <m:rPr>
                            <m:sty m:val="p"/>
                          </m:rPr>
                          <a:rPr lang="en-US" u="none">
                            <a:solidFill>
                              <a:srgbClr val="3F3F3F"/>
                            </a:solidFill>
                            <a:latin typeface="Cambria Math"/>
                            <a:ea typeface="Cambria Math"/>
                          </a:rPr>
                          <m:t>i</m:t>
                        </m:r>
                      </m:sub>
                    </m:sSub>
                    <m:r>
                      <a:rPr lang="en-US" u="none">
                        <a:solidFill>
                          <a:srgbClr val="3F3F3F"/>
                        </a:solidFill>
                        <a:latin typeface="Cambria Math" panose="02040503050406030204" pitchFamily="18" charset="0"/>
                      </a:rPr>
                      <m:t>= </m:t>
                    </m:r>
                  </m:oMath>
                </a14:m>
                <a:r>
                  <a:rPr lang="en-US" u="none" dirty="0">
                    <a:solidFill>
                      <a:srgbClr val="3F3F3F"/>
                    </a:solidFill>
                    <a:latin typeface="Merriweather Sans" panose="02000503060000020004" pitchFamily="50" charset="0"/>
                  </a:rPr>
                  <a:t>LB </a:t>
                </a:r>
                <a:r>
                  <a:rPr lang="en-US" u="none" dirty="0">
                    <a:solidFill>
                      <a:srgbClr val="FF0000"/>
                    </a:solidFill>
                    <a:latin typeface="Merriweather Sans" panose="02000503060000020004" pitchFamily="50" charset="0"/>
                  </a:rPr>
                  <a:t>in land stratum (</a:t>
                </a:r>
                <a:r>
                  <a:rPr lang="en-US" u="none" dirty="0" err="1">
                    <a:solidFill>
                      <a:srgbClr val="FF0000"/>
                    </a:solidFill>
                    <a:latin typeface="Merriweather Sans" panose="02000503060000020004" pitchFamily="50" charset="0"/>
                  </a:rPr>
                  <a:t>i</a:t>
                </a:r>
                <a:r>
                  <a:rPr lang="en-US" u="none" dirty="0">
                    <a:solidFill>
                      <a:srgbClr val="FF0000"/>
                    </a:solidFill>
                    <a:latin typeface="Merriweather Sans" panose="02000503060000020004" pitchFamily="50" charset="0"/>
                  </a:rPr>
                  <a:t>) just </a:t>
                </a:r>
                <a:r>
                  <a:rPr lang="en-US" u="none" dirty="0">
                    <a:solidFill>
                      <a:srgbClr val="3F3F3F"/>
                    </a:solidFill>
                    <a:latin typeface="Merriweather Sans" panose="02000503060000020004" pitchFamily="50" charset="0"/>
                  </a:rPr>
                  <a:t>before conversion (</a:t>
                </a:r>
                <a:r>
                  <a:rPr lang="en-US" u="none" dirty="0" err="1">
                    <a:solidFill>
                      <a:srgbClr val="3F3F3F"/>
                    </a:solidFill>
                    <a:latin typeface="Merriweather Sans" panose="02000503060000020004" pitchFamily="50" charset="0"/>
                  </a:rPr>
                  <a:t>d.m</a:t>
                </a:r>
                <a:r>
                  <a:rPr lang="en-US" u="none" dirty="0">
                    <a:solidFill>
                      <a:srgbClr val="3F3F3F"/>
                    </a:solidFill>
                    <a:latin typeface="Merriweather Sans" panose="02000503060000020004" pitchFamily="50" charset="0"/>
                  </a:rPr>
                  <a:t>.)</a:t>
                </a:r>
              </a:p>
              <a:p>
                <a:pPr marL="285750" indent="-285750">
                  <a:buFont typeface="Arial" panose="020B0604020202020204" pitchFamily="34" charset="0"/>
                  <a:buChar char="•"/>
                </a:pPr>
                <a14:m>
                  <m:oMath xmlns:m="http://schemas.openxmlformats.org/officeDocument/2006/math">
                    <m:r>
                      <a:rPr lang="en-US" u="none">
                        <a:solidFill>
                          <a:srgbClr val="3F3F3F"/>
                        </a:solidFill>
                        <a:latin typeface="Cambria Math"/>
                        <a:ea typeface="Cambria Math"/>
                      </a:rPr>
                      <m:t>∆</m:t>
                    </m:r>
                    <m:sSub>
                      <m:sSubPr>
                        <m:ctrlPr>
                          <a:rPr lang="en-US" i="1" u="none">
                            <a:solidFill>
                              <a:srgbClr val="3F3F3F"/>
                            </a:solidFill>
                            <a:latin typeface="Cambria Math" panose="02040503050406030204" pitchFamily="18" charset="0"/>
                            <a:ea typeface="Cambria Math"/>
                          </a:rPr>
                        </m:ctrlPr>
                      </m:sSubPr>
                      <m:e>
                        <m:sSub>
                          <m:sSubPr>
                            <m:ctrlPr>
                              <a:rPr lang="en-US" i="1" u="none">
                                <a:solidFill>
                                  <a:srgbClr val="3F3F3F"/>
                                </a:solidFill>
                                <a:latin typeface="Cambria Math" panose="02040503050406030204" pitchFamily="18" charset="0"/>
                                <a:ea typeface="Cambria Math"/>
                              </a:rPr>
                            </m:ctrlPr>
                          </m:sSubPr>
                          <m:e>
                            <m:r>
                              <m:rPr>
                                <m:sty m:val="p"/>
                              </m:rPr>
                              <a:rPr lang="en-US" u="none">
                                <a:solidFill>
                                  <a:srgbClr val="3F3F3F"/>
                                </a:solidFill>
                                <a:latin typeface="Cambria Math"/>
                                <a:ea typeface="Cambria Math"/>
                              </a:rPr>
                              <m:t>A</m:t>
                            </m:r>
                          </m:e>
                          <m:sub>
                            <m:r>
                              <m:rPr>
                                <m:sty m:val="p"/>
                              </m:rPr>
                              <a:rPr lang="en-US" u="none">
                                <a:solidFill>
                                  <a:srgbClr val="3F3F3F"/>
                                </a:solidFill>
                                <a:latin typeface="Cambria Math"/>
                                <a:ea typeface="Cambria Math"/>
                              </a:rPr>
                              <m:t>T</m:t>
                            </m:r>
                            <m:sSub>
                              <m:sSubPr>
                                <m:ctrlPr>
                                  <a:rPr lang="en-US" i="1" u="none">
                                    <a:solidFill>
                                      <a:srgbClr val="3F3F3F"/>
                                    </a:solidFill>
                                    <a:latin typeface="Cambria Math" panose="02040503050406030204" pitchFamily="18" charset="0"/>
                                    <a:ea typeface="Cambria Math"/>
                                  </a:rPr>
                                </m:ctrlPr>
                              </m:sSubPr>
                              <m:e>
                                <m:r>
                                  <m:rPr>
                                    <m:sty m:val="p"/>
                                  </m:rPr>
                                  <a:rPr lang="en-US" u="none">
                                    <a:solidFill>
                                      <a:srgbClr val="3F3F3F"/>
                                    </a:solidFill>
                                    <a:latin typeface="Cambria Math"/>
                                    <a:ea typeface="Cambria Math"/>
                                  </a:rPr>
                                  <m:t>O</m:t>
                                </m:r>
                                <m:r>
                                  <a:rPr lang="en-US" u="none">
                                    <a:solidFill>
                                      <a:srgbClr val="3F3F3F"/>
                                    </a:solidFill>
                                    <a:latin typeface="Cambria Math"/>
                                    <a:ea typeface="Cambria Math"/>
                                  </a:rPr>
                                  <m:t>_</m:t>
                                </m:r>
                              </m:e>
                              <m:sub>
                                <m:r>
                                  <m:rPr>
                                    <m:sty m:val="p"/>
                                  </m:rPr>
                                  <a:rPr lang="en-US" u="none">
                                    <a:solidFill>
                                      <a:srgbClr val="3F3F3F"/>
                                    </a:solidFill>
                                    <a:latin typeface="Cambria Math"/>
                                    <a:ea typeface="Cambria Math"/>
                                  </a:rPr>
                                  <m:t>OTHERS</m:t>
                                </m:r>
                              </m:sub>
                            </m:sSub>
                          </m:sub>
                        </m:sSub>
                      </m:e>
                      <m:sub>
                        <m:r>
                          <m:rPr>
                            <m:sty m:val="p"/>
                          </m:rPr>
                          <a:rPr lang="en-US" u="none">
                            <a:solidFill>
                              <a:srgbClr val="3F3F3F"/>
                            </a:solidFill>
                            <a:latin typeface="Cambria Math"/>
                            <a:ea typeface="Cambria Math"/>
                          </a:rPr>
                          <m:t>i</m:t>
                        </m:r>
                      </m:sub>
                    </m:sSub>
                    <m:r>
                      <a:rPr lang="en-US" u="none">
                        <a:solidFill>
                          <a:srgbClr val="3F3F3F"/>
                        </a:solidFill>
                        <a:latin typeface="Cambria Math" panose="02040503050406030204" pitchFamily="18" charset="0"/>
                      </a:rPr>
                      <m:t>= </m:t>
                    </m:r>
                  </m:oMath>
                </a14:m>
                <a:r>
                  <a:rPr lang="en-US" u="none" dirty="0">
                    <a:solidFill>
                      <a:srgbClr val="3F3F3F"/>
                    </a:solidFill>
                    <a:latin typeface="Merriweather Sans" panose="02000503060000020004" pitchFamily="50" charset="0"/>
                  </a:rPr>
                  <a:t>Area </a:t>
                </a:r>
                <a:r>
                  <a:rPr lang="en-US" u="none" dirty="0">
                    <a:solidFill>
                      <a:srgbClr val="FF0000"/>
                    </a:solidFill>
                    <a:latin typeface="Merriweather Sans" panose="02000503060000020004" pitchFamily="50" charset="0"/>
                  </a:rPr>
                  <a:t>of land stratum (</a:t>
                </a:r>
                <a:r>
                  <a:rPr lang="en-US" u="none" dirty="0" err="1">
                    <a:solidFill>
                      <a:srgbClr val="FF0000"/>
                    </a:solidFill>
                    <a:latin typeface="Merriweather Sans" panose="02000503060000020004" pitchFamily="50" charset="0"/>
                  </a:rPr>
                  <a:t>i</a:t>
                </a:r>
                <a:r>
                  <a:rPr lang="en-US" u="none" dirty="0">
                    <a:solidFill>
                      <a:srgbClr val="FF0000"/>
                    </a:solidFill>
                    <a:latin typeface="Merriweather Sans" panose="02000503060000020004" pitchFamily="50" charset="0"/>
                  </a:rPr>
                  <a:t>) converted in the year</a:t>
                </a:r>
                <a:endParaRPr lang="en-US" u="none" dirty="0">
                  <a:solidFill>
                    <a:srgbClr val="3F3F3F"/>
                  </a:solidFill>
                  <a:latin typeface="Merriweather Sans" panose="02000503060000020004" pitchFamily="50"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solidFill>
                      <a:srgbClr val="3F3F3F"/>
                    </a:solidFill>
                    <a:latin typeface="Merriweather Sans" panose="02000503060000020004" pitchFamily="50" charset="0"/>
                  </a:rPr>
                  <a:t>CF = Carbon fraction in biomass,</a:t>
                </a:r>
                <a:r>
                  <a:rPr lang="fr-FR" u="none" dirty="0">
                    <a:solidFill>
                      <a:srgbClr val="3F3F3F"/>
                    </a:solidFill>
                    <a:latin typeface="Merriweather Sans" panose="02000503060000020004" pitchFamily="50" charset="0"/>
                  </a:rPr>
                  <a:t> tonne C (tonne </a:t>
                </a:r>
                <a:r>
                  <a:rPr lang="fr-FR" u="none" dirty="0" err="1">
                    <a:solidFill>
                      <a:srgbClr val="3F3F3F"/>
                    </a:solidFill>
                    <a:latin typeface="Merriweather Sans" panose="02000503060000020004" pitchFamily="50" charset="0"/>
                  </a:rPr>
                  <a:t>d.m</a:t>
                </a:r>
                <a:r>
                  <a:rPr lang="fr-FR" u="none" dirty="0">
                    <a:solidFill>
                      <a:srgbClr val="3F3F3F"/>
                    </a:solidFill>
                    <a:latin typeface="Merriweather Sans" panose="02000503060000020004" pitchFamily="50" charset="0"/>
                  </a:rPr>
                  <a:t>.)</a:t>
                </a:r>
                <a:r>
                  <a:rPr lang="fr-FR" u="none" baseline="30000" dirty="0">
                    <a:solidFill>
                      <a:srgbClr val="3F3F3F"/>
                    </a:solidFill>
                    <a:latin typeface="Merriweather Sans" panose="02000503060000020004" pitchFamily="50" charset="0"/>
                  </a:rPr>
                  <a:t>-1</a:t>
                </a:r>
              </a:p>
              <a:p>
                <a:endParaRPr lang="en-GB" dirty="0"/>
              </a:p>
            </p:txBody>
          </p:sp>
        </mc:Choice>
        <mc:Fallback xmlns="">
          <p:sp>
            <p:nvSpPr>
              <p:cNvPr id="3" name="Notes Placeholder 2"/>
              <p:cNvSpPr>
                <a:spLocks noGrp="1"/>
              </p:cNvSpPr>
              <p:nvPr>
                <p:ph type="body" idx="1"/>
              </p:nvPr>
            </p:nvSpPr>
            <p:spPr/>
            <p:txBody>
              <a:bodyPr/>
              <a:lstStyle/>
              <a:p>
                <a:r>
                  <a:rPr lang="en-US" altLang="en-US" b="1" dirty="0">
                    <a:solidFill>
                      <a:srgbClr val="3F3F3F"/>
                    </a:solidFill>
                    <a:latin typeface="Merriweather Sans" pitchFamily="2" charset="0"/>
                  </a:rPr>
                  <a:t>Equation 2.16</a:t>
                </a:r>
              </a:p>
              <a:p>
                <a:pPr>
                  <a:lnSpc>
                    <a:spcPct val="110000"/>
                  </a:lnSpc>
                </a:pPr>
                <a:endParaRPr lang="en-GB" altLang="en-US" b="1" dirty="0">
                  <a:solidFill>
                    <a:srgbClr val="3F3F3F"/>
                  </a:solidFill>
                  <a:latin typeface="Merriweather Sans" panose="02000503060000020004" pitchFamily="50" charset="0"/>
                </a:endParaRPr>
              </a:p>
              <a:p>
                <a:pPr marL="285750" indent="-285750">
                  <a:buFont typeface="Arial" panose="020B0604020202020204" pitchFamily="34" charset="0"/>
                  <a:buChar char="•"/>
                </a:pPr>
                <a:r>
                  <a:rPr lang="en-US" i="0">
                    <a:solidFill>
                      <a:srgbClr val="3F3F3F"/>
                    </a:solidFill>
                    <a:latin typeface="Cambria Math" panose="02040503050406030204" pitchFamily="18" charset="0"/>
                    <a:ea typeface="Cambria Math"/>
                  </a:rPr>
                  <a:t>〖</a:t>
                </a:r>
                <a:r>
                  <a:rPr lang="en-US" i="0">
                    <a:solidFill>
                      <a:srgbClr val="3F3F3F"/>
                    </a:solidFill>
                    <a:latin typeface="Cambria Math"/>
                    <a:ea typeface="Cambria Math"/>
                  </a:rPr>
                  <a:t>B</a:t>
                </a:r>
                <a:r>
                  <a:rPr lang="en-US" i="0">
                    <a:solidFill>
                      <a:srgbClr val="3F3F3F"/>
                    </a:solidFill>
                    <a:latin typeface="Cambria Math" panose="02040503050406030204" pitchFamily="18" charset="0"/>
                    <a:ea typeface="Cambria Math"/>
                  </a:rPr>
                  <a:t>_</a:t>
                </a:r>
                <a:r>
                  <a:rPr lang="en-US" i="0">
                    <a:solidFill>
                      <a:srgbClr val="3F3F3F"/>
                    </a:solidFill>
                    <a:latin typeface="Cambria Math"/>
                    <a:ea typeface="Cambria Math"/>
                  </a:rPr>
                  <a:t>After</a:t>
                </a:r>
                <a:r>
                  <a:rPr lang="en-US" i="0">
                    <a:solidFill>
                      <a:srgbClr val="3F3F3F"/>
                    </a:solidFill>
                    <a:latin typeface="Cambria Math" panose="02040503050406030204" pitchFamily="18" charset="0"/>
                    <a:ea typeface="Cambria Math"/>
                  </a:rPr>
                  <a:t>〗_</a:t>
                </a:r>
                <a:r>
                  <a:rPr lang="en-US" i="0">
                    <a:solidFill>
                      <a:srgbClr val="3F3F3F"/>
                    </a:solidFill>
                    <a:latin typeface="Cambria Math"/>
                    <a:ea typeface="Cambria Math"/>
                  </a:rPr>
                  <a:t>i</a:t>
                </a:r>
                <a:r>
                  <a:rPr lang="en-US" i="0">
                    <a:solidFill>
                      <a:srgbClr val="3F3F3F"/>
                    </a:solidFill>
                    <a:latin typeface="Cambria Math" panose="02040503050406030204" pitchFamily="18" charset="0"/>
                  </a:rPr>
                  <a:t>= </a:t>
                </a:r>
                <a:r>
                  <a:rPr lang="en-US" u="none" dirty="0">
                    <a:solidFill>
                      <a:srgbClr val="3F3F3F"/>
                    </a:solidFill>
                    <a:latin typeface="Merriweather Sans" panose="02000503060000020004" pitchFamily="50" charset="0"/>
                  </a:rPr>
                  <a:t>LB </a:t>
                </a:r>
                <a:r>
                  <a:rPr lang="en-US" u="none" dirty="0">
                    <a:solidFill>
                      <a:srgbClr val="FF0000"/>
                    </a:solidFill>
                    <a:latin typeface="Merriweather Sans" panose="02000503060000020004" pitchFamily="50" charset="0"/>
                  </a:rPr>
                  <a:t>in land stratum (</a:t>
                </a:r>
                <a:r>
                  <a:rPr lang="en-US" u="none" dirty="0" err="1">
                    <a:solidFill>
                      <a:srgbClr val="FF0000"/>
                    </a:solidFill>
                    <a:latin typeface="Merriweather Sans" panose="02000503060000020004" pitchFamily="50" charset="0"/>
                  </a:rPr>
                  <a:t>i</a:t>
                </a:r>
                <a:r>
                  <a:rPr lang="en-US" u="none" dirty="0">
                    <a:solidFill>
                      <a:srgbClr val="FF0000"/>
                    </a:solidFill>
                    <a:latin typeface="Merriweather Sans" panose="02000503060000020004" pitchFamily="50" charset="0"/>
                  </a:rPr>
                  <a:t>) </a:t>
                </a:r>
                <a:r>
                  <a:rPr lang="en-US" u="none" dirty="0">
                    <a:solidFill>
                      <a:srgbClr val="3F3F3F"/>
                    </a:solidFill>
                    <a:latin typeface="Merriweather Sans" panose="02000503060000020004" pitchFamily="50" charset="0"/>
                  </a:rPr>
                  <a:t>just after conversion (</a:t>
                </a:r>
                <a:r>
                  <a:rPr lang="en-US" u="none" dirty="0" err="1">
                    <a:solidFill>
                      <a:srgbClr val="3F3F3F"/>
                    </a:solidFill>
                    <a:latin typeface="Merriweather Sans" panose="02000503060000020004" pitchFamily="50" charset="0"/>
                  </a:rPr>
                  <a:t>d.m</a:t>
                </a:r>
                <a:r>
                  <a:rPr lang="en-US" u="none" dirty="0">
                    <a:solidFill>
                      <a:srgbClr val="3F3F3F"/>
                    </a:solidFill>
                    <a:latin typeface="Merriweather Sans" panose="02000503060000020004" pitchFamily="50" charset="0"/>
                  </a:rPr>
                  <a:t>.)</a:t>
                </a:r>
              </a:p>
              <a:p>
                <a:pPr marL="285750" indent="-285750">
                  <a:buFont typeface="Arial" panose="020B0604020202020204" pitchFamily="34" charset="0"/>
                  <a:buChar char="•"/>
                </a:pPr>
                <a:r>
                  <a:rPr lang="en-US" i="0" u="none">
                    <a:solidFill>
                      <a:srgbClr val="3F3F3F"/>
                    </a:solidFill>
                    <a:latin typeface="Cambria Math" panose="02040503050406030204" pitchFamily="18" charset="0"/>
                    <a:ea typeface="Cambria Math"/>
                  </a:rPr>
                  <a:t>〖</a:t>
                </a:r>
                <a:r>
                  <a:rPr lang="en-US" i="0" u="none">
                    <a:solidFill>
                      <a:srgbClr val="3F3F3F"/>
                    </a:solidFill>
                    <a:latin typeface="Cambria Math"/>
                    <a:ea typeface="Cambria Math"/>
                  </a:rPr>
                  <a:t>B</a:t>
                </a:r>
                <a:r>
                  <a:rPr lang="en-US" i="0" u="none">
                    <a:solidFill>
                      <a:srgbClr val="3F3F3F"/>
                    </a:solidFill>
                    <a:latin typeface="Cambria Math" panose="02040503050406030204" pitchFamily="18" charset="0"/>
                    <a:ea typeface="Cambria Math"/>
                  </a:rPr>
                  <a:t>_Before〗_</a:t>
                </a:r>
                <a:r>
                  <a:rPr lang="en-US" i="0" u="none">
                    <a:solidFill>
                      <a:srgbClr val="3F3F3F"/>
                    </a:solidFill>
                    <a:latin typeface="Cambria Math"/>
                    <a:ea typeface="Cambria Math"/>
                  </a:rPr>
                  <a:t>i</a:t>
                </a:r>
                <a:r>
                  <a:rPr lang="en-US" i="0" u="none">
                    <a:solidFill>
                      <a:srgbClr val="3F3F3F"/>
                    </a:solidFill>
                    <a:latin typeface="Cambria Math" panose="02040503050406030204" pitchFamily="18" charset="0"/>
                  </a:rPr>
                  <a:t>= </a:t>
                </a:r>
                <a:r>
                  <a:rPr lang="en-US" u="none" dirty="0">
                    <a:solidFill>
                      <a:srgbClr val="3F3F3F"/>
                    </a:solidFill>
                    <a:latin typeface="Merriweather Sans" panose="02000503060000020004" pitchFamily="50" charset="0"/>
                  </a:rPr>
                  <a:t>LB </a:t>
                </a:r>
                <a:r>
                  <a:rPr lang="en-US" u="none" dirty="0">
                    <a:solidFill>
                      <a:srgbClr val="FF0000"/>
                    </a:solidFill>
                    <a:latin typeface="Merriweather Sans" panose="02000503060000020004" pitchFamily="50" charset="0"/>
                  </a:rPr>
                  <a:t>in land stratum (</a:t>
                </a:r>
                <a:r>
                  <a:rPr lang="en-US" u="none" dirty="0" err="1">
                    <a:solidFill>
                      <a:srgbClr val="FF0000"/>
                    </a:solidFill>
                    <a:latin typeface="Merriweather Sans" panose="02000503060000020004" pitchFamily="50" charset="0"/>
                  </a:rPr>
                  <a:t>i</a:t>
                </a:r>
                <a:r>
                  <a:rPr lang="en-US" u="none" dirty="0">
                    <a:solidFill>
                      <a:srgbClr val="FF0000"/>
                    </a:solidFill>
                    <a:latin typeface="Merriweather Sans" panose="02000503060000020004" pitchFamily="50" charset="0"/>
                  </a:rPr>
                  <a:t>) just </a:t>
                </a:r>
                <a:r>
                  <a:rPr lang="en-US" u="none" dirty="0">
                    <a:solidFill>
                      <a:srgbClr val="3F3F3F"/>
                    </a:solidFill>
                    <a:latin typeface="Merriweather Sans" panose="02000503060000020004" pitchFamily="50" charset="0"/>
                  </a:rPr>
                  <a:t>before conversion (</a:t>
                </a:r>
                <a:r>
                  <a:rPr lang="en-US" u="none" dirty="0" err="1">
                    <a:solidFill>
                      <a:srgbClr val="3F3F3F"/>
                    </a:solidFill>
                    <a:latin typeface="Merriweather Sans" panose="02000503060000020004" pitchFamily="50" charset="0"/>
                  </a:rPr>
                  <a:t>d.m</a:t>
                </a:r>
                <a:r>
                  <a:rPr lang="en-US" u="none" dirty="0">
                    <a:solidFill>
                      <a:srgbClr val="3F3F3F"/>
                    </a:solidFill>
                    <a:latin typeface="Merriweather Sans" panose="02000503060000020004" pitchFamily="50" charset="0"/>
                  </a:rPr>
                  <a:t>.)</a:t>
                </a:r>
              </a:p>
              <a:p>
                <a:pPr marL="285750" indent="-285750">
                  <a:buFont typeface="Arial" panose="020B0604020202020204" pitchFamily="34" charset="0"/>
                  <a:buChar char="•"/>
                </a:pPr>
                <a:r>
                  <a:rPr lang="en-US" i="0" u="none">
                    <a:solidFill>
                      <a:srgbClr val="3F3F3F"/>
                    </a:solidFill>
                    <a:latin typeface="Cambria Math"/>
                    <a:ea typeface="Cambria Math"/>
                  </a:rPr>
                  <a:t>∆</a:t>
                </a:r>
                <a:r>
                  <a:rPr lang="en-US" i="0" u="none">
                    <a:solidFill>
                      <a:srgbClr val="3F3F3F"/>
                    </a:solidFill>
                    <a:latin typeface="Cambria Math" panose="02040503050406030204" pitchFamily="18" charset="0"/>
                    <a:ea typeface="Cambria Math"/>
                  </a:rPr>
                  <a:t>〖</a:t>
                </a:r>
                <a:r>
                  <a:rPr lang="en-US" i="0" u="none">
                    <a:solidFill>
                      <a:srgbClr val="3F3F3F"/>
                    </a:solidFill>
                    <a:latin typeface="Cambria Math"/>
                    <a:ea typeface="Cambria Math"/>
                  </a:rPr>
                  <a:t>A</a:t>
                </a:r>
                <a:r>
                  <a:rPr lang="en-US" i="0" u="none">
                    <a:solidFill>
                      <a:srgbClr val="3F3F3F"/>
                    </a:solidFill>
                    <a:latin typeface="Cambria Math" panose="02040503050406030204" pitchFamily="18" charset="0"/>
                    <a:ea typeface="Cambria Math"/>
                  </a:rPr>
                  <a:t>_(</a:t>
                </a:r>
                <a:r>
                  <a:rPr lang="en-US" i="0" u="none">
                    <a:solidFill>
                      <a:srgbClr val="3F3F3F"/>
                    </a:solidFill>
                    <a:latin typeface="Cambria Math"/>
                    <a:ea typeface="Cambria Math"/>
                  </a:rPr>
                  <a:t>T</a:t>
                </a:r>
                <a:r>
                  <a:rPr lang="en-US" i="0" u="none">
                    <a:solidFill>
                      <a:srgbClr val="3F3F3F"/>
                    </a:solidFill>
                    <a:latin typeface="Cambria Math" panose="02040503050406030204" pitchFamily="18" charset="0"/>
                    <a:ea typeface="Cambria Math"/>
                  </a:rPr>
                  <a:t>〖</a:t>
                </a:r>
                <a:r>
                  <a:rPr lang="en-US" i="0" u="none">
                    <a:solidFill>
                      <a:srgbClr val="3F3F3F"/>
                    </a:solidFill>
                    <a:latin typeface="Cambria Math"/>
                    <a:ea typeface="Cambria Math"/>
                  </a:rPr>
                  <a:t>O_</a:t>
                </a:r>
                <a:r>
                  <a:rPr lang="en-US" i="0" u="none">
                    <a:solidFill>
                      <a:srgbClr val="3F3F3F"/>
                    </a:solidFill>
                    <a:latin typeface="Cambria Math" panose="02040503050406030204" pitchFamily="18" charset="0"/>
                    <a:ea typeface="Cambria Math"/>
                  </a:rPr>
                  <a:t>〗_</a:t>
                </a:r>
                <a:r>
                  <a:rPr lang="en-US" i="0" u="none">
                    <a:solidFill>
                      <a:srgbClr val="3F3F3F"/>
                    </a:solidFill>
                    <a:latin typeface="Cambria Math"/>
                    <a:ea typeface="Cambria Math"/>
                  </a:rPr>
                  <a:t>OTHERS</a:t>
                </a:r>
                <a:r>
                  <a:rPr lang="en-US" i="0" u="none">
                    <a:solidFill>
                      <a:srgbClr val="3F3F3F"/>
                    </a:solidFill>
                    <a:latin typeface="Cambria Math" panose="02040503050406030204" pitchFamily="18" charset="0"/>
                    <a:ea typeface="Cambria Math"/>
                  </a:rPr>
                  <a:t> )〗_</a:t>
                </a:r>
                <a:r>
                  <a:rPr lang="en-US" i="0" u="none">
                    <a:solidFill>
                      <a:srgbClr val="3F3F3F"/>
                    </a:solidFill>
                    <a:latin typeface="Cambria Math"/>
                    <a:ea typeface="Cambria Math"/>
                  </a:rPr>
                  <a:t>i</a:t>
                </a:r>
                <a:r>
                  <a:rPr lang="en-US" i="0" u="none">
                    <a:solidFill>
                      <a:srgbClr val="3F3F3F"/>
                    </a:solidFill>
                    <a:latin typeface="Cambria Math" panose="02040503050406030204" pitchFamily="18" charset="0"/>
                  </a:rPr>
                  <a:t>= </a:t>
                </a:r>
                <a:r>
                  <a:rPr lang="en-US" u="none" dirty="0">
                    <a:solidFill>
                      <a:srgbClr val="3F3F3F"/>
                    </a:solidFill>
                    <a:latin typeface="Merriweather Sans" panose="02000503060000020004" pitchFamily="50" charset="0"/>
                  </a:rPr>
                  <a:t>Area </a:t>
                </a:r>
                <a:r>
                  <a:rPr lang="en-US" u="none" dirty="0">
                    <a:solidFill>
                      <a:srgbClr val="FF0000"/>
                    </a:solidFill>
                    <a:latin typeface="Merriweather Sans" panose="02000503060000020004" pitchFamily="50" charset="0"/>
                  </a:rPr>
                  <a:t>of land stratum (</a:t>
                </a:r>
                <a:r>
                  <a:rPr lang="en-US" u="none" dirty="0" err="1">
                    <a:solidFill>
                      <a:srgbClr val="FF0000"/>
                    </a:solidFill>
                    <a:latin typeface="Merriweather Sans" panose="02000503060000020004" pitchFamily="50" charset="0"/>
                  </a:rPr>
                  <a:t>i</a:t>
                </a:r>
                <a:r>
                  <a:rPr lang="en-US" u="none" dirty="0">
                    <a:solidFill>
                      <a:srgbClr val="FF0000"/>
                    </a:solidFill>
                    <a:latin typeface="Merriweather Sans" panose="02000503060000020004" pitchFamily="50" charset="0"/>
                  </a:rPr>
                  <a:t>) converted in the year</a:t>
                </a:r>
                <a:endParaRPr lang="en-US" u="none" dirty="0">
                  <a:solidFill>
                    <a:srgbClr val="3F3F3F"/>
                  </a:solidFill>
                  <a:latin typeface="Merriweather Sans" panose="02000503060000020004" pitchFamily="50"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solidFill>
                      <a:srgbClr val="3F3F3F"/>
                    </a:solidFill>
                    <a:latin typeface="Merriweather Sans" panose="02000503060000020004" pitchFamily="50" charset="0"/>
                  </a:rPr>
                  <a:t>CF = Carbon fraction in biomass,</a:t>
                </a:r>
                <a:r>
                  <a:rPr lang="fr-FR" u="none" dirty="0">
                    <a:solidFill>
                      <a:srgbClr val="3F3F3F"/>
                    </a:solidFill>
                    <a:latin typeface="Merriweather Sans" panose="02000503060000020004" pitchFamily="50" charset="0"/>
                  </a:rPr>
                  <a:t> tonne C (tonne </a:t>
                </a:r>
                <a:r>
                  <a:rPr lang="fr-FR" u="none" dirty="0" err="1">
                    <a:solidFill>
                      <a:srgbClr val="3F3F3F"/>
                    </a:solidFill>
                    <a:latin typeface="Merriweather Sans" panose="02000503060000020004" pitchFamily="50" charset="0"/>
                  </a:rPr>
                  <a:t>d.m</a:t>
                </a:r>
                <a:r>
                  <a:rPr lang="fr-FR" u="none" dirty="0">
                    <a:solidFill>
                      <a:srgbClr val="3F3F3F"/>
                    </a:solidFill>
                    <a:latin typeface="Merriweather Sans" panose="02000503060000020004" pitchFamily="50" charset="0"/>
                  </a:rPr>
                  <a:t>.)</a:t>
                </a:r>
                <a:r>
                  <a:rPr lang="fr-FR" u="none" baseline="30000" dirty="0">
                    <a:solidFill>
                      <a:srgbClr val="3F3F3F"/>
                    </a:solidFill>
                    <a:latin typeface="Merriweather Sans" panose="02000503060000020004" pitchFamily="50" charset="0"/>
                  </a:rPr>
                  <a:t>-1</a:t>
                </a:r>
              </a:p>
              <a:p>
                <a:endParaRPr lang="en-GB" dirty="0"/>
              </a:p>
            </p:txBody>
          </p:sp>
        </mc:Fallback>
      </mc:AlternateContent>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121</a:t>
            </a:fld>
            <a:endParaRPr lang="en-GB" dirty="0">
              <a:solidFill>
                <a:prstClr val="black"/>
              </a:solidFill>
            </a:endParaRPr>
          </a:p>
        </p:txBody>
      </p:sp>
    </p:spTree>
    <p:extLst>
      <p:ext uri="{BB962C8B-B14F-4D97-AF65-F5344CB8AC3E}">
        <p14:creationId xmlns:p14="http://schemas.microsoft.com/office/powerpoint/2010/main" val="16358232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*Conversion to another land category may be associated with a change in biomass stocks, e.g., part of the biomass may be withdrawn through land clearing, restocking or other human-induced activities. These initial changes in carbon stocks in biomass (ΔCCONVERSION) are calculated with the use of Equation 2.16 </a:t>
            </a:r>
          </a:p>
          <a:p>
            <a:pPr marL="171450" indent="-171450">
              <a:buFont typeface="Arial" panose="020B0604020202020204" pitchFamily="34" charset="0"/>
              <a:buChar char="•"/>
            </a:pPr>
            <a:r>
              <a:rPr lang="en-GB" dirty="0"/>
              <a:t>The calculation of ΔCCONVERSION may be applied separately to estimate carbon stocks occurring on specific types of land (ecosystems, site types, etc.) before the conversion. The ΔA</a:t>
            </a:r>
            <a:r>
              <a:rPr lang="en-GB" baseline="-25000" dirty="0"/>
              <a:t>TO_OTHERSi</a:t>
            </a:r>
            <a:r>
              <a:rPr lang="en-GB" dirty="0"/>
              <a:t> refers to a particular inventory year for which the calculations are made, but the land affected by conversion should remain in the conversion category for 20 years or other period used in the inventory. Inventories using higher Tier methods can define a disturbance matrix (Table 2.1) for land-use conversion to quantify the proportion of each carbon pool before conversion that is transferred to other pools, emitted to the atmosphere (e.g., slash burning), or otherwise removed during harvest or land clearing.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Owing to the use of country specific data and more disaggregated approaches, the Equations 2.15 and 2.16 provide for more accurate estimates than Tier 1 methods, where default data are used. Additional improvement or accuracy would be achieved by using national data on areas of land-use transitions and country-specific carbon stock values. Therefore, Tier 2 and 3 approaches should be inclusive of estimates that use detailed area data and country specific carbon stock values.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122</a:t>
            </a:fld>
            <a:endParaRPr lang="en-GB"/>
          </a:p>
        </p:txBody>
      </p:sp>
    </p:spTree>
    <p:extLst>
      <p:ext uri="{BB962C8B-B14F-4D97-AF65-F5344CB8AC3E}">
        <p14:creationId xmlns:p14="http://schemas.microsoft.com/office/powerpoint/2010/main" val="361459665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r>
              <a:rPr lang="en-GB" dirty="0"/>
              <a:t>Tier  1</a:t>
            </a:r>
            <a:r>
              <a:rPr lang="en-GB" baseline="0" dirty="0"/>
              <a:t> for land remaining in the same land use category - This is equivalent to the assumption that the carbon in non-merchantable and non-commercial components that are transferred to dead organic matter is equal to the amount of carbon released from dead organic matter to the atmosphere through decomposition and oxidation.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Countries that use Tier 1 methods to estimate DOM pools in land remaining in the same land-use category, report zero changes in carbon stocks or carbon emissions from those pools. Following this rule, CO2 emissions resulting from the combustion of dead organic matter during fire are not reported, nor are the increases in dead organic matter carbon stocks in the years following fire. However, emissions of non-CO2 gases from burning of DOM pools are reported.</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For DOM  tier</a:t>
            </a:r>
            <a:r>
              <a:rPr lang="en-GB" baseline="0" dirty="0"/>
              <a:t> 2 and 3 approaches require estimates of the transfer and decay rates as well as activity data on harvesting and disturbances and their impacts on the DOM pol dynamics.</a:t>
            </a:r>
          </a:p>
          <a:p>
            <a:pPr marL="171450" indent="-171450">
              <a:buFont typeface="Arial" panose="020B0604020202020204" pitchFamily="34" charset="0"/>
              <a:buChar char="•"/>
            </a:pPr>
            <a:r>
              <a:rPr lang="en-GB" baseline="0" dirty="0"/>
              <a:t>Tier 2 methods for estimation of carbon stock changes in DOM pools calculate the changes in dead wood and litter carbon pools (Equation 2.17). Two methods can be used: either track inputs and outputs (</a:t>
            </a:r>
            <a:r>
              <a:rPr lang="en-GB" b="1" baseline="0" dirty="0"/>
              <a:t>the Gain-Loss Method, Equation 2.18) or estimate the difference in DOM pools at two points in time (Stock-Difference Method, Equation 2.19).</a:t>
            </a:r>
            <a:r>
              <a:rPr lang="en-GB" baseline="0" dirty="0"/>
              <a:t> These estimates require either detailed inventories that include repeated measurements of dead wood and litter pools, or models that simulate dead wood and litter dynamics. </a:t>
            </a:r>
          </a:p>
          <a:p>
            <a:pPr marL="171450" indent="-171450">
              <a:buFont typeface="Arial" panose="020B0604020202020204" pitchFamily="34" charset="0"/>
              <a:buChar char="•"/>
            </a:pPr>
            <a:r>
              <a:rPr lang="en-GB" baseline="0" dirty="0"/>
              <a:t>It is good practice to ensure that such models are tested against field measurements and are documented. Figure 2.3 provides the decision tree for identification of the appropriate tier to estimate changes in carbon stocks in dead organic matter.</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123</a:t>
            </a:fld>
            <a:endParaRPr lang="en-GB"/>
          </a:p>
        </p:txBody>
      </p:sp>
    </p:spTree>
    <p:extLst>
      <p:ext uri="{BB962C8B-B14F-4D97-AF65-F5344CB8AC3E}">
        <p14:creationId xmlns:p14="http://schemas.microsoft.com/office/powerpoint/2010/main" val="32859874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GB" dirty="0"/>
              <a:t>The net balance of DOM pools specified in Equation 2.18, requires the estimation of both the inputs and outputs from annual processes (litter fall and decomposition) and the inputs and losses associated with disturbances. </a:t>
            </a:r>
          </a:p>
          <a:p>
            <a:pPr marL="171450" indent="-171450">
              <a:spcBef>
                <a:spcPct val="0"/>
              </a:spcBef>
              <a:buFont typeface="Arial" panose="020B0604020202020204" pitchFamily="34" charset="0"/>
              <a:buChar char="•"/>
            </a:pPr>
            <a:r>
              <a:rPr lang="en-GB" dirty="0"/>
              <a:t>In practice, therefore, Tier 2 and Tier 3 approaches require estimates of the transfer and decay rates as well as activity data on harvesting and disturbances and their impacts on DOM pool dynamics. </a:t>
            </a:r>
          </a:p>
          <a:p>
            <a:pPr marL="171450" indent="-171450">
              <a:spcBef>
                <a:spcPct val="0"/>
              </a:spcBef>
              <a:buFont typeface="Arial" panose="020B0604020202020204" pitchFamily="34" charset="0"/>
              <a:buChar char="•"/>
            </a:pPr>
            <a:r>
              <a:rPr lang="en-GB" dirty="0"/>
              <a:t>Note that the biomass inputs into DOM pools used in Equation 2.18 are a subset of the biomass losses estimated in Equation 2.7. The biomass losses in Equation 2.7 contain additional biomass that is removed from the site through harvest or lost to the atmosphere, in the case of fire.</a:t>
            </a:r>
            <a:endParaRPr lang="en-US" dirty="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C2F6CC-6714-41B3-B9AC-B8E49E816815}" type="slidenum">
              <a:rPr lang="en-GB"/>
              <a:pPr fontAlgn="base">
                <a:spcBef>
                  <a:spcPct val="0"/>
                </a:spcBef>
                <a:spcAft>
                  <a:spcPct val="0"/>
                </a:spcAft>
              </a:pPr>
              <a:t>124</a:t>
            </a:fld>
            <a:endParaRPr lang="en-GB"/>
          </a:p>
        </p:txBody>
      </p:sp>
    </p:spTree>
    <p:extLst>
      <p:ext uri="{BB962C8B-B14F-4D97-AF65-F5344CB8AC3E}">
        <p14:creationId xmlns:p14="http://schemas.microsoft.com/office/powerpoint/2010/main" val="28776371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marL="171450" indent="-171450">
              <a:spcBef>
                <a:spcPct val="0"/>
              </a:spcBef>
              <a:buFont typeface="Arial" panose="020B0604020202020204" pitchFamily="34" charset="0"/>
              <a:buChar char="•"/>
            </a:pPr>
            <a:r>
              <a:rPr lang="en-GB" dirty="0"/>
              <a:t>The method chosen depends on available data and will likely be coordinated with the method chosen for biomass carbon stocks. Transfers into and out of a dead wood or litter pool for Equation 2.18 may be difficult to estimate.</a:t>
            </a:r>
          </a:p>
          <a:p>
            <a:pPr marL="171450" indent="-171450">
              <a:spcBef>
                <a:spcPct val="0"/>
              </a:spcBef>
              <a:buFont typeface="Arial" panose="020B0604020202020204" pitchFamily="34" charset="0"/>
              <a:buChar char="•"/>
            </a:pPr>
            <a:r>
              <a:rPr lang="en-GB" dirty="0"/>
              <a:t>The stock difference method described in Equation 2.19 can be used by countries with forest inventory data that include DOM pool information, other survey data sampled according to the principles set out in Annex 3A.3 (Sampling) in Chapter 3, and/or models that simulate dead wood and litter dynamics.</a:t>
            </a:r>
          </a:p>
          <a:p>
            <a:pPr marL="171450" indent="-171450">
              <a:spcBef>
                <a:spcPct val="0"/>
              </a:spcBef>
              <a:buFont typeface="Arial" panose="020B0604020202020204" pitchFamily="34" charset="0"/>
              <a:buChar char="•"/>
            </a:pPr>
            <a:r>
              <a:rPr lang="en-GB" dirty="0"/>
              <a:t>Note that whenever the stock change method is used (e.g., in Equation 2.19), the area used in the carbon stock</a:t>
            </a:r>
            <a:r>
              <a:rPr lang="en-GB" baseline="0" dirty="0"/>
              <a:t> </a:t>
            </a:r>
            <a:r>
              <a:rPr lang="en-GB" dirty="0"/>
              <a:t>calculations at times t1 and t2 must be identical. If the area is not identical then changes in area will confound the estimates of carbon stocks and stock changes. It is good practice to use the area at the end of the inventory period (t2) to define the area of land remaining in the land-use category. </a:t>
            </a:r>
          </a:p>
          <a:p>
            <a:pPr marL="171450" indent="-171450">
              <a:spcBef>
                <a:spcPct val="0"/>
              </a:spcBef>
              <a:buFont typeface="Arial" panose="020B0604020202020204" pitchFamily="34" charset="0"/>
              <a:buChar char="•"/>
            </a:pPr>
            <a:r>
              <a:rPr lang="en-GB" dirty="0"/>
              <a:t>The stock changes on all areas that change land-use category between t1 and t2 are estimated in the new land-use category, as described in the sections on land converted to a new land category.</a:t>
            </a:r>
          </a:p>
          <a:p>
            <a:pPr marL="171450" indent="-171450">
              <a:spcBef>
                <a:spcPct val="0"/>
              </a:spcBef>
              <a:buFont typeface="Arial" panose="020B0604020202020204" pitchFamily="34" charset="0"/>
              <a:buChar char="•"/>
            </a:pPr>
            <a:r>
              <a:rPr lang="en-GB" dirty="0"/>
              <a:t>See page 2.23 for  Input of biomass to DOM- Equation 2.20 gives annual</a:t>
            </a:r>
            <a:r>
              <a:rPr lang="en-GB" baseline="0" dirty="0"/>
              <a:t> carbon in biomass transferred to DOM – pa 2.24, </a:t>
            </a:r>
            <a:r>
              <a:rPr lang="en-GB" baseline="0" dirty="0" err="1"/>
              <a:t>Vol</a:t>
            </a:r>
            <a:r>
              <a:rPr lang="en-GB" baseline="0" dirty="0"/>
              <a:t> 4, part 1,  2006GL.</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EQUATION 2.20</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ANNUAL CARBON IN BIOMASS TRANSFERRED TO DEAD ORGANIC MATTER</a:t>
            </a:r>
            <a:endParaRPr lang="en-GB" sz="1200" kern="1200" dirty="0">
              <a:solidFill>
                <a:schemeClr val="tx1"/>
              </a:solidFill>
              <a:effectLst/>
              <a:latin typeface="+mn-lt"/>
              <a:ea typeface="+mn-ea"/>
              <a:cs typeface="+mn-cs"/>
            </a:endParaRPr>
          </a:p>
          <a:p>
            <a:r>
              <a:rPr lang="en-GB" sz="1200" i="1" kern="1200" dirty="0" err="1">
                <a:solidFill>
                  <a:schemeClr val="tx1"/>
                </a:solidFill>
                <a:effectLst/>
                <a:latin typeface="+mn-lt"/>
                <a:ea typeface="+mn-ea"/>
                <a:cs typeface="+mn-cs"/>
              </a:rPr>
              <a:t>DOMin</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Lmortality</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Lslash</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Ldisturbance</a:t>
            </a:r>
            <a:r>
              <a:rPr lang="en-GB" sz="1200" i="1"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fBLol</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Where:</a:t>
            </a:r>
          </a:p>
          <a:p>
            <a:r>
              <a:rPr lang="en-GB" sz="1200" kern="1200" dirty="0" err="1">
                <a:solidFill>
                  <a:schemeClr val="tx1"/>
                </a:solidFill>
                <a:effectLst/>
                <a:latin typeface="+mn-lt"/>
                <a:ea typeface="+mn-ea"/>
                <a:cs typeface="+mn-cs"/>
              </a:rPr>
              <a:t>DOMin</a:t>
            </a:r>
            <a:r>
              <a:rPr lang="en-GB" sz="1200" kern="1200" dirty="0">
                <a:solidFill>
                  <a:schemeClr val="tx1"/>
                </a:solidFill>
                <a:effectLst/>
                <a:latin typeface="+mn-lt"/>
                <a:ea typeface="+mn-ea"/>
                <a:cs typeface="+mn-cs"/>
              </a:rPr>
              <a:t> = total carbon in biomass transferred to dead organic matter, tonnes C yr-1</a:t>
            </a:r>
          </a:p>
          <a:p>
            <a:r>
              <a:rPr lang="en-GB" sz="1200" kern="1200" dirty="0" err="1">
                <a:solidFill>
                  <a:schemeClr val="tx1"/>
                </a:solidFill>
                <a:effectLst/>
                <a:latin typeface="+mn-lt"/>
                <a:ea typeface="+mn-ea"/>
                <a:cs typeface="+mn-cs"/>
              </a:rPr>
              <a:t>Lmortality</a:t>
            </a:r>
            <a:r>
              <a:rPr lang="en-GB" sz="1200" kern="1200" dirty="0">
                <a:solidFill>
                  <a:schemeClr val="tx1"/>
                </a:solidFill>
                <a:effectLst/>
                <a:latin typeface="+mn-lt"/>
                <a:ea typeface="+mn-ea"/>
                <a:cs typeface="+mn-cs"/>
              </a:rPr>
              <a:t> = annual biomass carbon transfer to DOM due to mortality, tonnes C yr-1 (See Equation 2.21)</a:t>
            </a:r>
          </a:p>
          <a:p>
            <a:r>
              <a:rPr lang="en-GB" sz="1200" kern="1200" dirty="0" err="1">
                <a:solidFill>
                  <a:schemeClr val="tx1"/>
                </a:solidFill>
                <a:effectLst/>
                <a:latin typeface="+mn-lt"/>
                <a:ea typeface="+mn-ea"/>
                <a:cs typeface="+mn-cs"/>
              </a:rPr>
              <a:t>Lslash</a:t>
            </a:r>
            <a:r>
              <a:rPr lang="en-GB" sz="1200" kern="1200" dirty="0">
                <a:solidFill>
                  <a:schemeClr val="tx1"/>
                </a:solidFill>
                <a:effectLst/>
                <a:latin typeface="+mn-lt"/>
                <a:ea typeface="+mn-ea"/>
                <a:cs typeface="+mn-cs"/>
              </a:rPr>
              <a:t> = annual biomass carbon transfer to DOM as slash, tonnes C yr-1 (See Equations 2.22)</a:t>
            </a:r>
          </a:p>
          <a:p>
            <a:r>
              <a:rPr lang="en-GB" sz="1200" kern="1200" dirty="0" err="1">
                <a:solidFill>
                  <a:schemeClr val="tx1"/>
                </a:solidFill>
                <a:effectLst/>
                <a:latin typeface="+mn-lt"/>
                <a:ea typeface="+mn-ea"/>
                <a:cs typeface="+mn-cs"/>
              </a:rPr>
              <a:t>Ldisturbances</a:t>
            </a:r>
            <a:r>
              <a:rPr lang="en-GB" sz="1200" kern="1200" dirty="0">
                <a:solidFill>
                  <a:schemeClr val="tx1"/>
                </a:solidFill>
                <a:effectLst/>
                <a:latin typeface="+mn-lt"/>
                <a:ea typeface="+mn-ea"/>
                <a:cs typeface="+mn-cs"/>
              </a:rPr>
              <a:t> = annual biomass carbon loss resulting from disturbances, tonnes C yr-1 (See Equation 2.14)</a:t>
            </a:r>
          </a:p>
          <a:p>
            <a:r>
              <a:rPr lang="en-GB" sz="1200" kern="1200" dirty="0" err="1">
                <a:solidFill>
                  <a:schemeClr val="tx1"/>
                </a:solidFill>
                <a:effectLst/>
                <a:latin typeface="+mn-lt"/>
                <a:ea typeface="+mn-ea"/>
                <a:cs typeface="+mn-cs"/>
              </a:rPr>
              <a:t>fBLol</a:t>
            </a:r>
            <a:r>
              <a:rPr lang="en-GB" sz="1200" kern="1200" dirty="0">
                <a:solidFill>
                  <a:schemeClr val="tx1"/>
                </a:solidFill>
                <a:effectLst/>
                <a:latin typeface="+mn-lt"/>
                <a:ea typeface="+mn-ea"/>
                <a:cs typeface="+mn-cs"/>
              </a:rPr>
              <a:t> = fraction of biomass left to decay on the ground (transferred to dead organic matter) from loss</a:t>
            </a:r>
          </a:p>
          <a:p>
            <a:r>
              <a:rPr lang="en-GB" sz="1200" kern="1200" dirty="0">
                <a:solidFill>
                  <a:schemeClr val="tx1"/>
                </a:solidFill>
                <a:effectLst/>
                <a:latin typeface="+mn-lt"/>
                <a:ea typeface="+mn-ea"/>
                <a:cs typeface="+mn-cs"/>
              </a:rPr>
              <a:t>due to disturbance. As shown in Table 2.1, the disturbance losses from the biomass pool are</a:t>
            </a:r>
          </a:p>
          <a:p>
            <a:r>
              <a:rPr lang="en-GB" sz="1200" kern="1200" dirty="0">
                <a:solidFill>
                  <a:schemeClr val="tx1"/>
                </a:solidFill>
                <a:effectLst/>
                <a:latin typeface="+mn-lt"/>
                <a:ea typeface="+mn-ea"/>
                <a:cs typeface="+mn-cs"/>
              </a:rPr>
              <a:t>partitioned into the fractions that are added to dead wood (cell B in Table 2.1) and to litter (cell C),</a:t>
            </a:r>
          </a:p>
          <a:p>
            <a:r>
              <a:rPr lang="en-GB" sz="1200" kern="1200" dirty="0">
                <a:solidFill>
                  <a:schemeClr val="tx1"/>
                </a:solidFill>
                <a:effectLst/>
                <a:latin typeface="+mn-lt"/>
                <a:ea typeface="+mn-ea"/>
                <a:cs typeface="+mn-cs"/>
              </a:rPr>
              <a:t>are released to the atmosphere in the case of fire (cell F) and, if salvage follows the disturbance,</a:t>
            </a:r>
          </a:p>
          <a:p>
            <a:r>
              <a:rPr lang="en-GB" sz="1200" kern="1200" dirty="0">
                <a:solidFill>
                  <a:schemeClr val="tx1"/>
                </a:solidFill>
                <a:effectLst/>
                <a:latin typeface="+mn-lt"/>
                <a:ea typeface="+mn-ea"/>
                <a:cs typeface="+mn-cs"/>
              </a:rPr>
              <a:t>transferred to HWP (cell E).</a:t>
            </a:r>
          </a:p>
          <a:p>
            <a:pPr marL="171450" indent="-171450">
              <a:spcBef>
                <a:spcPct val="0"/>
              </a:spcBef>
              <a:buFont typeface="Arial" panose="020B0604020202020204" pitchFamily="34" charset="0"/>
              <a:buChar char="•"/>
            </a:pPr>
            <a:r>
              <a:rPr lang="en-GB" dirty="0"/>
              <a:t>Examples</a:t>
            </a:r>
            <a:r>
              <a:rPr lang="en-GB" baseline="0" dirty="0"/>
              <a:t> of the terms on the right hand side of Equation 2.20 are obtained in  Equations 2.21 on annual biomass due to mortality and  Equation 2.22 on  annual carbon transfer to slash. ( page 2.24-2.25) </a:t>
            </a:r>
            <a:endParaRPr lang="en-GB" dirty="0"/>
          </a:p>
          <a:p>
            <a:pPr marL="171450" indent="-171450">
              <a:spcBef>
                <a:spcPct val="0"/>
              </a:spcBef>
              <a:buFont typeface="Arial" panose="020B0604020202020204" pitchFamily="34" charset="0"/>
              <a:buChar char="•"/>
            </a:pPr>
            <a:endParaRPr lang="en-US" dirty="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DC0ABA-C452-4D44-887C-C941BAF866C6}" type="slidenum">
              <a:rPr lang="en-GB"/>
              <a:pPr fontAlgn="base">
                <a:spcBef>
                  <a:spcPct val="0"/>
                </a:spcBef>
                <a:spcAft>
                  <a:spcPct val="0"/>
                </a:spcAft>
              </a:pPr>
              <a:t>125</a:t>
            </a:fld>
            <a:endParaRPr lang="en-GB"/>
          </a:p>
        </p:txBody>
      </p:sp>
    </p:spTree>
    <p:extLst>
      <p:ext uri="{BB962C8B-B14F-4D97-AF65-F5344CB8AC3E}">
        <p14:creationId xmlns:p14="http://schemas.microsoft.com/office/powerpoint/2010/main" val="39644912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a:buFont typeface="Arial" panose="020B0604020202020204" pitchFamily="34" charset="0"/>
              <a:buNone/>
            </a:pPr>
            <a:r>
              <a:rPr lang="en-GB" b="1" dirty="0"/>
              <a:t>DOM for land conversion to a new land-use category</a:t>
            </a:r>
          </a:p>
          <a:p>
            <a:pPr marL="171450" indent="-171450">
              <a:buFont typeface="Arial" panose="020B0604020202020204" pitchFamily="34" charset="0"/>
              <a:buChar char="•"/>
            </a:pPr>
            <a:r>
              <a:rPr lang="en-GB" dirty="0"/>
              <a:t>The reporting convention is that all carbon stock changes and non-CO2 greenhouse gas emissions associated with a land-use change be reported in the new land-use category. For example, in the case of conversion of Forest Land to Cropland, both the carbon stock changes associated with the clearing of the forest as well as any</a:t>
            </a:r>
            <a:r>
              <a:rPr lang="en-GB" baseline="0" dirty="0"/>
              <a:t> </a:t>
            </a:r>
            <a:r>
              <a:rPr lang="en-GB" dirty="0"/>
              <a:t>subsequent carbon stock changes that result from the conversion are reported under the Cropland category.</a:t>
            </a:r>
          </a:p>
          <a:p>
            <a:pPr marL="171450" indent="-171450">
              <a:lnSpc>
                <a:spcPct val="107000"/>
              </a:lnSpc>
              <a:spcAft>
                <a:spcPts val="0"/>
              </a:spcAft>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The Tier 1 assumption is that DOM pools in non-forest land categories after the conversion are zero, i.e., they</a:t>
            </a:r>
            <a:r>
              <a:rPr lang="en-GB" sz="16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contain no carbon. The Tier 1 assumption for land converted from forest to another land-use category is that all DOM carbon losses occur in the year of land-use conversion. Conversely, conversion to Forest Land results in </a:t>
            </a:r>
            <a:r>
              <a:rPr lang="en-GB" sz="1200" dirty="0" err="1">
                <a:effectLst/>
                <a:latin typeface="Calibri" panose="020F0502020204030204" pitchFamily="34" charset="0"/>
                <a:ea typeface="SimSun" panose="02010600030101010101" pitchFamily="2" charset="-122"/>
                <a:cs typeface="TimesNewRomanPSMT"/>
              </a:rPr>
              <a:t>buildup</a:t>
            </a:r>
            <a:r>
              <a:rPr lang="en-GB" sz="1200" dirty="0">
                <a:effectLst/>
                <a:latin typeface="Calibri" panose="020F0502020204030204" pitchFamily="34" charset="0"/>
                <a:ea typeface="SimSun" panose="02010600030101010101" pitchFamily="2" charset="-122"/>
                <a:cs typeface="TimesNewRomanPSMT"/>
              </a:rPr>
              <a:t> of litter and dead wood carbon pools starting from zero carbon in those pools. DOM carbon gains on</a:t>
            </a:r>
            <a:r>
              <a:rPr lang="en-GB" sz="16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land converted to forest occur linearly, starting from zero, over a transition period (default assumption is 20</a:t>
            </a:r>
            <a:r>
              <a:rPr lang="en-GB" sz="16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years). This default period may be appropriate for litter carbon stocks, but in temperate and boreal regions it is</a:t>
            </a:r>
            <a:r>
              <a:rPr lang="en-GB" sz="16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probably too short for dead wood carbon stocks.</a:t>
            </a:r>
          </a:p>
          <a:p>
            <a:pPr marL="171450" indent="-171450">
              <a:lnSpc>
                <a:spcPct val="107000"/>
              </a:lnSpc>
              <a:spcAft>
                <a:spcPts val="0"/>
              </a:spcAft>
              <a:buFont typeface="Arial" panose="020B0604020202020204" pitchFamily="34" charset="0"/>
              <a:buChar char="•"/>
            </a:pPr>
            <a:r>
              <a:rPr lang="en-GB" sz="1200" kern="1200" dirty="0">
                <a:solidFill>
                  <a:schemeClr val="tx1"/>
                </a:solidFill>
                <a:effectLst/>
                <a:latin typeface="+mn-lt"/>
                <a:ea typeface="+mn-ea"/>
                <a:cs typeface="+mn-cs"/>
              </a:rPr>
              <a:t>The estimation of carbon stock changes during transition periods following land-use conversion requires that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annual cohorts of the area subject to land-use change be tracked for the duration of the transition period. For example, DOM stocks are assumed to increase for 20 years after conversion to Forest Land. After 20 years,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area converted enters the category </a:t>
            </a:r>
            <a:r>
              <a:rPr lang="en-GB" sz="1200" i="1" kern="1200" dirty="0">
                <a:solidFill>
                  <a:schemeClr val="tx1"/>
                </a:solidFill>
                <a:effectLst/>
                <a:latin typeface="+mn-lt"/>
                <a:ea typeface="+mn-ea"/>
                <a:cs typeface="+mn-cs"/>
              </a:rPr>
              <a:t>Forest Land Remaining Forest Land</a:t>
            </a:r>
            <a:r>
              <a:rPr lang="en-GB" sz="1200" kern="1200" dirty="0">
                <a:solidFill>
                  <a:schemeClr val="tx1"/>
                </a:solidFill>
                <a:effectLst/>
                <a:latin typeface="+mn-lt"/>
                <a:ea typeface="+mn-ea"/>
                <a:cs typeface="+mn-cs"/>
              </a:rPr>
              <a:t>, and no further DOM changes are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assumed, if a Tier 1 approach is applied. Under Tier 2 and 3, the period of conversion can be varied depending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vegetation and other factors that determine the time required for litter and dead wood pools to reach steady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state.</a:t>
            </a:r>
          </a:p>
          <a:p>
            <a:pPr marL="171450" indent="-171450">
              <a:lnSpc>
                <a:spcPct val="107000"/>
              </a:lnSpc>
              <a:spcAft>
                <a:spcPts val="0"/>
              </a:spcAft>
              <a:buFont typeface="Arial" panose="020B0604020202020204" pitchFamily="34" charset="0"/>
              <a:buChar char="•"/>
            </a:pP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126</a:t>
            </a:fld>
            <a:endParaRPr lang="en-GB"/>
          </a:p>
        </p:txBody>
      </p:sp>
    </p:spTree>
    <p:extLst>
      <p:ext uri="{BB962C8B-B14F-4D97-AF65-F5344CB8AC3E}">
        <p14:creationId xmlns:p14="http://schemas.microsoft.com/office/powerpoint/2010/main" val="25793770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127</a:t>
            </a:fld>
            <a:endParaRPr lang="en-GB" dirty="0">
              <a:solidFill>
                <a:prstClr val="black"/>
              </a:solidFill>
            </a:endParaRPr>
          </a:p>
        </p:txBody>
      </p:sp>
    </p:spTree>
    <p:extLst>
      <p:ext uri="{BB962C8B-B14F-4D97-AF65-F5344CB8AC3E}">
        <p14:creationId xmlns:p14="http://schemas.microsoft.com/office/powerpoint/2010/main" val="28395769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7C87D-E3D1-451A-9B60-48420EFDCBB7}"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936613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Message:  Here is an example of Tier one data from the IPCC- in this case estimated </a:t>
            </a:r>
            <a:r>
              <a:rPr lang="en-GB" dirty="0" err="1"/>
              <a:t>AboveGround</a:t>
            </a:r>
            <a:r>
              <a:rPr lang="en-GB" dirty="0"/>
              <a:t> Biomass for various broad forest classes.  Emissions factors from deforestation would be calculated based on above ground biomass and an estimate of carbon density of 47%</a:t>
            </a:r>
          </a:p>
          <a:p>
            <a:r>
              <a:rPr lang="en-GB" dirty="0"/>
              <a:t>Above ground biomass mass increment (growth) for the various forest classes could be used to estimate the impact of afforestation on national emissions.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7C87D-E3D1-451A-9B60-48420EFDCBB7}"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9706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Livestock population and feed characterization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1. Identify livestock species applicable to each emission source category:</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The livestock species that contribute to more than one emission source category should first be listed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these species are typically: cattle, buffalo, sheep, goats, swine, horses, camels,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mules/asses, and poultry</a:t>
            </a:r>
            <a:r>
              <a:rPr lang="en-GB" sz="12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2. Review the emission estimation method for each relevant source category:</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For the source categories of enteric fermentation and manure management, identify the emission estimating method for each species for that source category.</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Similarly, manure management CH4 emissions from cattle, buffalo, swine, and poultry should be examined to determine whether the Tier 2 or Tier 3 emissions estimate is appropriate. Existing inventory estimates can be used to conduct this assessment. If no inventory has been developed to date, Tier 1 emissions estimates should be calculated to provide initial estimates for conducting this assessment.</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3. On the basis of the assessments for each species under each source category, identify the most detailed characterization required to support each emissions estimate for each species</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13</a:t>
            </a:fld>
            <a:endParaRPr lang="en-GB"/>
          </a:p>
        </p:txBody>
      </p:sp>
    </p:spTree>
    <p:extLst>
      <p:ext uri="{BB962C8B-B14F-4D97-AF65-F5344CB8AC3E}">
        <p14:creationId xmlns:p14="http://schemas.microsoft.com/office/powerpoint/2010/main" val="394435703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dirty="0"/>
              <a:t>: Here is an example of Tier 2 data from Country XX- here the data are specifi</a:t>
            </a:r>
            <a:r>
              <a:rPr lang="en-US" baseline="0" dirty="0"/>
              <a:t>c to national forest definitions and conditions.</a:t>
            </a:r>
            <a:endParaRPr lang="en-US" dirty="0"/>
          </a:p>
          <a:p>
            <a:endParaRPr lang="en-US" dirty="0"/>
          </a:p>
          <a:p>
            <a:r>
              <a:rPr lang="en-US" b="1" dirty="0"/>
              <a:t>Notes: </a:t>
            </a:r>
            <a:r>
              <a:rPr lang="en-US" dirty="0"/>
              <a:t>The</a:t>
            </a:r>
            <a:r>
              <a:rPr lang="en-US" baseline="0" dirty="0"/>
              <a:t> Tier 1 values for Tropical rain, moist and dry forest ranged from 130 to 300 t AGB Biomass per hectare where here we have 7 forest types with values that range from 34.9 to 238.2 t AGB Biomass.   You can see how moving from one tier to the next will affect carbon accounting.  Key to note here: we compared biomass but the true issue is carbon.  The IPCC default is trees are 47% carbon ( carbon fraction of 0.47) and as you can see here that is also variable and measurements in Thailand vary from 0.47 to 0.51</a:t>
            </a:r>
          </a:p>
          <a:p>
            <a:endParaRPr lang="en-US" baseline="0" dirty="0"/>
          </a:p>
          <a:p>
            <a:r>
              <a:rPr lang="en-US" baseline="0" dirty="0"/>
              <a:t>Note  to convert Biomass to carbon stock ( </a:t>
            </a:r>
            <a:r>
              <a:rPr lang="en-US" baseline="0" dirty="0" err="1"/>
              <a:t>tC</a:t>
            </a:r>
            <a:r>
              <a:rPr lang="en-US" baseline="0" dirty="0"/>
              <a:t>/ha) you multiply  for example 238.23 by 0.48 (CF) = 114.35 </a:t>
            </a:r>
            <a:r>
              <a:rPr lang="en-US" baseline="0" dirty="0" err="1"/>
              <a:t>tC</a:t>
            </a:r>
            <a:r>
              <a:rPr lang="en-US" baseline="0" dirty="0"/>
              <a:t>/ha and to  then convert </a:t>
            </a:r>
            <a:r>
              <a:rPr lang="en-US" baseline="0" dirty="0" err="1"/>
              <a:t>tonnes</a:t>
            </a:r>
            <a:r>
              <a:rPr lang="en-US" baseline="0" dirty="0"/>
              <a:t> of carbon per ha to co2 emissions you 114.35 by 44/12 = 419.28 tCo2/ha</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7C87D-E3D1-451A-9B60-48420EFDCBB7}"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5216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POPUP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Soil Organic Carbon: indicates the C stock in the Soil</a:t>
            </a:r>
            <a:r>
              <a:rPr lang="en-US" b="0" baseline="0" dirty="0"/>
              <a:t> Organic Matter C pool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Leaf Mold: </a:t>
            </a:r>
            <a:r>
              <a:rPr lang="en-US" b="0" dirty="0"/>
              <a:t>https://www.flickr.com/photos/olivierh/5197208711/</a:t>
            </a:r>
          </a:p>
          <a:p>
            <a:r>
              <a:rPr lang="en-US" dirty="0"/>
              <a:t>Dead Wood: https://www.flickr.com/photos/91631986@N00/110603454/</a:t>
            </a:r>
          </a:p>
          <a:p>
            <a:endParaRPr lang="en-US" dirty="0"/>
          </a:p>
          <a:p>
            <a:endParaRPr lang="en-GB" sz="1200" b="1" kern="1200" dirty="0">
              <a:solidFill>
                <a:schemeClr val="tx1"/>
              </a:solidFill>
              <a:effectLst/>
              <a:latin typeface="+mn-lt"/>
              <a:ea typeface="+mn-ea"/>
              <a:cs typeface="+mn-cs"/>
            </a:endParaRPr>
          </a:p>
          <a:p>
            <a:pPr marL="171450" indent="-171450">
              <a:spcBef>
                <a:spcPct val="0"/>
              </a:spcBef>
              <a:buFont typeface="Arial" panose="020B0604020202020204" pitchFamily="34" charset="0"/>
              <a:buChar char="•"/>
            </a:pPr>
            <a:endParaRPr lang="en-US" dirty="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E2F38A-28D5-483B-8AC0-7CFB04B3F049}" type="slidenum">
              <a:rPr lang="en-GB"/>
              <a:pPr fontAlgn="base">
                <a:spcBef>
                  <a:spcPct val="0"/>
                </a:spcBef>
                <a:spcAft>
                  <a:spcPct val="0"/>
                </a:spcAft>
              </a:pPr>
              <a:t>131</a:t>
            </a:fld>
            <a:endParaRPr lang="en-GB" dirty="0"/>
          </a:p>
        </p:txBody>
      </p:sp>
    </p:spTree>
    <p:extLst>
      <p:ext uri="{BB962C8B-B14F-4D97-AF65-F5344CB8AC3E}">
        <p14:creationId xmlns:p14="http://schemas.microsoft.com/office/powerpoint/2010/main" val="219464005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171450" indent="-171450">
              <a:lnSpc>
                <a:spcPct val="107000"/>
              </a:lnSpc>
              <a:spcAft>
                <a:spcPts val="0"/>
              </a:spcAft>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Soil C inventories include estimates of soil organic C stock changes for mineral soils and CO2 emissions from</a:t>
            </a:r>
            <a:r>
              <a:rPr lang="en-GB" sz="12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organic soils due to enhanced microbial decomposition caused by drainage and associated management activity. </a:t>
            </a:r>
          </a:p>
          <a:p>
            <a:pPr marL="171450" indent="-171450">
              <a:lnSpc>
                <a:spcPct val="107000"/>
              </a:lnSpc>
              <a:spcAft>
                <a:spcPts val="0"/>
              </a:spcAft>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In addition, inventories can address C stock changes for soil inorganic C pools (e.g., calcareous grasslands that become acidified over time) if sufficient information is available to use a Tier 3 approach. The equation for estimating the total change in soil C stocks is given in </a:t>
            </a:r>
            <a:r>
              <a:rPr lang="fr-FR" sz="1200" dirty="0">
                <a:effectLst/>
                <a:latin typeface="Calibri" panose="020F0502020204030204" pitchFamily="34" charset="0"/>
                <a:ea typeface="SimSun" panose="02010600030101010101" pitchFamily="2" charset="-122"/>
                <a:cs typeface="TimesNewRomanPSMT"/>
              </a:rPr>
              <a:t>Equation 2.24, page 2.29, Vol 4, Part 1, 2006GL</a:t>
            </a:r>
          </a:p>
          <a:p>
            <a:pPr marL="171450" indent="-171450">
              <a:lnSpc>
                <a:spcPct val="107000"/>
              </a:lnSpc>
              <a:spcAft>
                <a:spcPts val="0"/>
              </a:spcAft>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For Tier 1 and 2 methods, soil organic C stocks for mineral soils are computed to a default depth of 30 cm.</a:t>
            </a:r>
            <a:r>
              <a:rPr lang="en-GB" sz="12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Greater depth can be selected and used at Tier 2 if data are available, but Tier 1 factors are based on 30 cm</a:t>
            </a:r>
            <a:r>
              <a:rPr lang="en-GB" sz="12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depth. Residue/litter C stocks are not included because they are addressed by estimating dead organic matter</a:t>
            </a:r>
            <a:r>
              <a:rPr lang="en-GB" sz="12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stocks. Stock changes in organic soils are based on emission factors that represent the annual loss of organic C</a:t>
            </a:r>
            <a:r>
              <a:rPr lang="en-GB" sz="12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throughout the profile due to drainage. </a:t>
            </a:r>
          </a:p>
          <a:p>
            <a:pPr marL="171450" indent="-171450">
              <a:lnSpc>
                <a:spcPct val="107000"/>
              </a:lnSpc>
              <a:spcAft>
                <a:spcPts val="0"/>
              </a:spcAft>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No Tier 1 or 2 methods are provided for estimating the change in soil inorganic C stocks due to limited scientific data for derivation of stock change factors; thus the net flux for inorganic C stocks is assumed to be zero. Tier 3 methods can be used to refined estimates of the C stock changes in mineral and organic soils and for soil inorganic C pools.</a:t>
            </a:r>
          </a:p>
          <a:p>
            <a:pPr marL="0" indent="0">
              <a:lnSpc>
                <a:spcPct val="107000"/>
              </a:lnSpc>
              <a:spcAft>
                <a:spcPts val="0"/>
              </a:spcAft>
              <a:buFont typeface="Arial" panose="020B0604020202020204" pitchFamily="34" charset="0"/>
              <a:buNone/>
            </a:pPr>
            <a:endParaRPr lang="en-GB" sz="1200" b="1" dirty="0"/>
          </a:p>
          <a:p>
            <a:r>
              <a:rPr lang="en-GB" sz="1200" b="1" dirty="0"/>
              <a:t>Change in carbon stocks in soils (Background) </a:t>
            </a:r>
          </a:p>
          <a:p>
            <a:pPr marL="171450" indent="-171450">
              <a:buFont typeface="Arial" panose="020B0604020202020204" pitchFamily="34" charset="0"/>
              <a:buChar char="•"/>
            </a:pPr>
            <a:r>
              <a:rPr lang="en-GB" sz="1200" dirty="0"/>
              <a:t>Both organic and inorganic forms of C are found in soils, land use and management typically has a</a:t>
            </a:r>
            <a:r>
              <a:rPr lang="en-GB" sz="1200" baseline="0" dirty="0"/>
              <a:t> </a:t>
            </a:r>
            <a:r>
              <a:rPr lang="en-GB" sz="1200" dirty="0"/>
              <a:t>larger impact on organic C stocks. Consequently, the methods provided in these guidelines focus mostly on soil</a:t>
            </a:r>
            <a:r>
              <a:rPr lang="en-GB" sz="1200" baseline="0" dirty="0"/>
              <a:t> </a:t>
            </a:r>
            <a:r>
              <a:rPr lang="en-GB" sz="1200" dirty="0"/>
              <a:t>organic C.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Overall, the influence of land use and management on soil organic C is dramatically different in a mineral versus an organic soil type. Organic (e.g., peat and muck) soils have a minimum of 12 to 20 percent organic matter by mass (see Chapter 3 Annex 3A.5, for the specific criteria on organic soil classification), and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develop under poorly drained conditions of wetlands (Brady and Weil, 1999).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All other soils are classified as mineral soil types, and typically have relatively low amounts of organic matter, occurring under moderate to well drained conditions, and predominate in most ecosystems except wetlands. </a:t>
            </a:r>
          </a:p>
          <a:p>
            <a:pPr marL="0" indent="0">
              <a:buFont typeface="Arial" panose="020B0604020202020204" pitchFamily="34" charset="0"/>
              <a:buNone/>
            </a:pPr>
            <a:r>
              <a:rPr lang="en-GB" sz="1200" b="1" kern="1200" dirty="0">
                <a:solidFill>
                  <a:schemeClr val="tx1"/>
                </a:solidFill>
                <a:effectLst/>
                <a:latin typeface="+mn-lt"/>
                <a:ea typeface="+mn-ea"/>
                <a:cs typeface="+mn-cs"/>
              </a:rPr>
              <a:t>Mineral</a:t>
            </a:r>
            <a:r>
              <a:rPr lang="en-GB" sz="1200" b="1" kern="1200" baseline="0" dirty="0">
                <a:solidFill>
                  <a:schemeClr val="tx1"/>
                </a:solidFill>
                <a:effectLst/>
                <a:latin typeface="+mn-lt"/>
                <a:ea typeface="+mn-ea"/>
                <a:cs typeface="+mn-cs"/>
              </a:rPr>
              <a:t> soils</a:t>
            </a:r>
            <a:endParaRPr lang="en-GB"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dirty="0"/>
              <a:t>Mineral soils are a carbon pool that is influenced by land-use and management activities. Land use can have a</a:t>
            </a:r>
            <a:r>
              <a:rPr lang="en-GB" sz="1200" baseline="0" dirty="0"/>
              <a:t> </a:t>
            </a:r>
            <a:r>
              <a:rPr lang="en-GB" sz="1200" dirty="0"/>
              <a:t>large effect on the size of this pool through activities such as conversion of native Grassland and Forest Land to</a:t>
            </a:r>
            <a:r>
              <a:rPr lang="en-GB" sz="1200" baseline="0" dirty="0"/>
              <a:t> </a:t>
            </a:r>
            <a:r>
              <a:rPr lang="en-GB" sz="1200" dirty="0"/>
              <a:t>Cropland, where 20-40% of the original soil C stocks can be lost</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Soil organic C stocks can change with management or disturbance if the net balance between C inputs and C losses from soil is altered. Management activities influence organic C inputs through changes in plant production (such as fertilization or irrigation to enhance crop growth), direct additions of C in organic amendments, and the amount of carbon left after biomass removal activities, such as crop harvest, timber harvest, fire, or grazing. </a:t>
            </a:r>
          </a:p>
          <a:p>
            <a:pPr marL="171450" indent="-171450">
              <a:buFont typeface="Arial" panose="020B0604020202020204" pitchFamily="34" charset="0"/>
              <a:buChar char="•"/>
            </a:pPr>
            <a:r>
              <a:rPr lang="en-GB" sz="1200" dirty="0"/>
              <a:t>Decomposition largely controls C outputs and can be influenced by changes in moisture and temperature regimes as well as the level of soil disturbance resulting from the management activity.</a:t>
            </a:r>
          </a:p>
          <a:p>
            <a:pPr marL="171450" indent="-171450">
              <a:buFont typeface="Arial" panose="020B0604020202020204" pitchFamily="34" charset="0"/>
              <a:buChar char="•"/>
            </a:pPr>
            <a:r>
              <a:rPr lang="en-GB" sz="1200" dirty="0"/>
              <a:t>Land-use change and management activity can also influence soil organic C storage by changing erosion rates</a:t>
            </a:r>
            <a:r>
              <a:rPr lang="en-GB" sz="1200" baseline="0" dirty="0"/>
              <a:t> </a:t>
            </a:r>
            <a:r>
              <a:rPr lang="en-GB" sz="1200" dirty="0"/>
              <a:t>and subsequent loss of C from a site; some eroded C decomposes in transport and CO2 is returned to the</a:t>
            </a:r>
            <a:r>
              <a:rPr lang="en-GB" sz="1200" baseline="0" dirty="0"/>
              <a:t> </a:t>
            </a:r>
            <a:r>
              <a:rPr lang="en-GB" sz="1200" dirty="0"/>
              <a:t>atmosphere, while the remainder is deposited in another location.</a:t>
            </a:r>
          </a:p>
          <a:p>
            <a:pPr marL="171450" indent="-171450">
              <a:buFont typeface="Arial" panose="020B0604020202020204" pitchFamily="34" charset="0"/>
              <a:buChar char="•"/>
            </a:pPr>
            <a:r>
              <a:rPr lang="en-GB" sz="1200" dirty="0"/>
              <a:t>The net effect of changing soil erosion through land management is highly uncertain, however, because an unknown portion of eroded C is stored in buried sediments of wetlands, lakes, river deltas and coastal zones</a:t>
            </a:r>
          </a:p>
          <a:p>
            <a:pPr marL="0" indent="0">
              <a:buFont typeface="Arial" panose="020B0604020202020204" pitchFamily="34" charset="0"/>
              <a:buNone/>
            </a:pPr>
            <a:r>
              <a:rPr lang="en-GB" sz="1200" b="1" dirty="0"/>
              <a:t>Organic soils</a:t>
            </a:r>
          </a:p>
          <a:p>
            <a:pPr marL="171450" indent="-171450">
              <a:buFont typeface="Arial" panose="020B0604020202020204" pitchFamily="34" charset="0"/>
              <a:buChar char="•"/>
            </a:pPr>
            <a:r>
              <a:rPr lang="en-GB" sz="1200" dirty="0"/>
              <a:t>Inputs of organic matter can exceed decomposition losses under anaerobic conditions, which are common in</a:t>
            </a:r>
            <a:r>
              <a:rPr lang="en-GB" sz="1200" baseline="0" dirty="0"/>
              <a:t> </a:t>
            </a:r>
            <a:r>
              <a:rPr lang="en-GB" sz="1200" dirty="0" err="1"/>
              <a:t>undrained</a:t>
            </a:r>
            <a:r>
              <a:rPr lang="en-GB" sz="1200" dirty="0"/>
              <a:t> organic soils, and considerable amounts of organic matter can accumulate over time. </a:t>
            </a:r>
          </a:p>
          <a:p>
            <a:pPr marL="171450" indent="-171450">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The carbon dynamics of these soils are closely linked to the hydrological conditions, including available moisture, depth of the water table, and reduction-oxidation conditions. Species composition and litter chemistry can also influence those dynamics.</a:t>
            </a:r>
          </a:p>
          <a:p>
            <a:pPr marL="171450" indent="-171450">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 New Roman" panose="02020603050405020304" pitchFamily="18" charset="0"/>
              </a:rPr>
              <a:t>Carbon stored in organic soils will readily decompose when conditions become aerobic following soil drainage.</a:t>
            </a:r>
          </a:p>
          <a:p>
            <a:pPr marL="171450" indent="-171450">
              <a:buFont typeface="Arial" panose="020B0604020202020204" pitchFamily="34" charset="0"/>
              <a:buChar char="•"/>
            </a:pPr>
            <a:r>
              <a:rPr lang="en-GB" sz="1200" dirty="0">
                <a:effectLst/>
                <a:latin typeface="TimesNewRomanPSMT"/>
                <a:ea typeface="SimSun" panose="02010600030101010101" pitchFamily="2" charset="-122"/>
                <a:cs typeface="TimesNewRomanPSMT"/>
              </a:rPr>
              <a:t>Drainage is a practice used in agriculture and forestry to improve site conditions for plant growth. Loss rates vary by climate, with drainage under warmer conditions leading to faster decomposition rates. Losses of CO2 are also influenced by drainage depth; liming; the fertility and consistency of the organic substrate; and temperature. Greenhouse gas inventories capture this effect of management.</a:t>
            </a:r>
          </a:p>
          <a:p>
            <a:pPr marL="171450" indent="-171450">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While drainage of organic soils typically releases CO2 to the atmosphere, there can also be a decrease in emissions of CH4 that occur in un-drained organic soils. However, CH4 emissions from un-drained organic soils are not addressed in the inventory guidelines with the exception of a few cases in which the wetlands are managed. </a:t>
            </a:r>
          </a:p>
          <a:p>
            <a:pPr marL="171450" indent="-171450">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Similarly, national inventories typically do not estimate the accumulation of C in the soil pool resulting from the accumulation of plant detritus in un-drained organic soils. Overall, the rates of C gain are relatively slow in wetland environments with organic soils, and any attempt to estimate C gains, even those created through wetland restoration, would also need to address the increase in CH4 emissions.</a:t>
            </a:r>
            <a:endParaRPr lang="en-GB" sz="1200" dirty="0">
              <a:effectLst/>
              <a:latin typeface="Calibri" panose="020F0502020204030204" pitchFamily="34" charset="0"/>
              <a:ea typeface="SimSun" panose="02010600030101010101" pitchFamily="2" charset="-122"/>
              <a:cs typeface="Times New Roman" panose="02020603050405020304" pitchFamily="18" charset="0"/>
            </a:endParaRPr>
          </a:p>
          <a:p>
            <a:pPr marL="171450" indent="-171450">
              <a:buFont typeface="Arial" panose="020B0604020202020204" pitchFamily="34" charset="0"/>
              <a:buChar char="•"/>
            </a:pPr>
            <a:endParaRPr lang="en-GB" sz="1200" dirty="0">
              <a:effectLst/>
              <a:latin typeface="Calibri" panose="020F0502020204030204" pitchFamily="34" charset="0"/>
              <a:ea typeface="SimSun" panose="02010600030101010101" pitchFamily="2" charset="-122"/>
              <a:cs typeface="Times New Roman" panose="02020603050405020304" pitchFamily="18" charset="0"/>
            </a:endParaRPr>
          </a:p>
          <a:p>
            <a:pPr marL="171450" indent="-171450">
              <a:buFont typeface="Arial" panose="020B0604020202020204" pitchFamily="34" charset="0"/>
              <a:buChar char="•"/>
            </a:pP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a:p>
            <a:pPr marL="171450" indent="-171450">
              <a:buFont typeface="Arial" panose="020B0604020202020204" pitchFamily="34" charset="0"/>
              <a:buChar char="•"/>
            </a:pP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132</a:t>
            </a:fld>
            <a:endParaRPr lang="en-GB"/>
          </a:p>
        </p:txBody>
      </p:sp>
    </p:spTree>
    <p:extLst>
      <p:ext uri="{BB962C8B-B14F-4D97-AF65-F5344CB8AC3E}">
        <p14:creationId xmlns:p14="http://schemas.microsoft.com/office/powerpoint/2010/main" val="16618870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r>
              <a:rPr lang="en-GB" b="1" dirty="0"/>
              <a:t>Live and dead fine roots, as well as, dead organic matter (DOM) particles that are less than the suggested minimum diameter limit (2mm) are included in the SOM pool. </a:t>
            </a:r>
          </a:p>
          <a:p>
            <a:endParaRPr lang="en-US" b="1" dirty="0"/>
          </a:p>
          <a:p>
            <a:endParaRPr lang="en-US" b="1" dirty="0"/>
          </a:p>
          <a:p>
            <a:r>
              <a:rPr lang="en-US" b="1" dirty="0"/>
              <a:t>Definitions</a:t>
            </a:r>
          </a:p>
          <a:p>
            <a:r>
              <a:rPr lang="en-GB" sz="1200" b="1" kern="1200" dirty="0">
                <a:solidFill>
                  <a:schemeClr val="tx1"/>
                </a:solidFill>
                <a:effectLst/>
                <a:latin typeface="+mn-lt"/>
                <a:ea typeface="+mn-ea"/>
                <a:cs typeface="+mn-cs"/>
              </a:rPr>
              <a:t>Sandy soils</a:t>
            </a:r>
            <a:r>
              <a:rPr lang="en-GB" sz="1200" kern="1200" dirty="0">
                <a:solidFill>
                  <a:schemeClr val="tx1"/>
                </a:solidFill>
                <a:effectLst/>
                <a:latin typeface="+mn-lt"/>
                <a:ea typeface="+mn-ea"/>
                <a:cs typeface="+mn-cs"/>
              </a:rPr>
              <a:t>: Soils that have a content of sand greater than 70% and a content of clay lower than 8% </a:t>
            </a:r>
          </a:p>
          <a:p>
            <a:r>
              <a:rPr lang="en-GB" sz="1200" b="1" kern="1200" dirty="0">
                <a:solidFill>
                  <a:schemeClr val="tx1"/>
                </a:solidFill>
                <a:effectLst/>
                <a:latin typeface="+mn-lt"/>
                <a:ea typeface="+mn-ea"/>
                <a:cs typeface="+mn-cs"/>
              </a:rPr>
              <a:t>Wetlands soil</a:t>
            </a:r>
            <a:r>
              <a:rPr lang="en-GB" sz="1200" kern="1200" dirty="0">
                <a:solidFill>
                  <a:schemeClr val="tx1"/>
                </a:solidFill>
                <a:effectLst/>
                <a:latin typeface="+mn-lt"/>
                <a:ea typeface="+mn-ea"/>
                <a:cs typeface="+mn-cs"/>
              </a:rPr>
              <a:t>:​ Soils that are not sandy and that are saturated with groundwater for long enough periods to develop reducing conditions resulting in gleyic properties, including underwater and tidal soils. By World Reference Base for Soil resources (WRB) they are classified in </a:t>
            </a:r>
            <a:r>
              <a:rPr lang="en-GB" sz="1200" kern="1200" dirty="0" err="1">
                <a:solidFill>
                  <a:schemeClr val="tx1"/>
                </a:solidFill>
                <a:effectLst/>
                <a:latin typeface="+mn-lt"/>
                <a:ea typeface="+mn-ea"/>
                <a:cs typeface="+mn-cs"/>
              </a:rPr>
              <a:t>Gleysols</a:t>
            </a:r>
            <a:r>
              <a:rPr lang="en-GB" sz="1200" kern="1200" dirty="0">
                <a:solidFill>
                  <a:schemeClr val="tx1"/>
                </a:solidFill>
                <a:effectLst/>
                <a:latin typeface="+mn-lt"/>
                <a:ea typeface="+mn-ea"/>
                <a:cs typeface="+mn-cs"/>
              </a:rPr>
              <a:t>.</a:t>
            </a:r>
          </a:p>
          <a:p>
            <a:r>
              <a:rPr lang="en-GB" sz="1200" b="1" kern="1200" dirty="0">
                <a:solidFill>
                  <a:schemeClr val="tx1"/>
                </a:solidFill>
                <a:effectLst/>
                <a:latin typeface="+mn-lt"/>
                <a:ea typeface="+mn-ea"/>
                <a:cs typeface="+mn-cs"/>
              </a:rPr>
              <a:t>Volcanic soils</a:t>
            </a:r>
            <a:r>
              <a:rPr lang="en-GB" sz="1200" kern="1200" dirty="0">
                <a:solidFill>
                  <a:schemeClr val="tx1"/>
                </a:solidFill>
                <a:effectLst/>
                <a:latin typeface="+mn-lt"/>
                <a:ea typeface="+mn-ea"/>
                <a:cs typeface="+mn-cs"/>
              </a:rPr>
              <a:t>: Soils that are not sandy, not </a:t>
            </a:r>
            <a:r>
              <a:rPr lang="en-GB" sz="1200" kern="1200" dirty="0" err="1">
                <a:solidFill>
                  <a:schemeClr val="tx1"/>
                </a:solidFill>
                <a:effectLst/>
                <a:latin typeface="+mn-lt"/>
                <a:ea typeface="+mn-ea"/>
                <a:cs typeface="+mn-cs"/>
              </a:rPr>
              <a:t>gleysols</a:t>
            </a:r>
            <a:r>
              <a:rPr lang="en-GB" sz="1200" kern="1200" dirty="0">
                <a:solidFill>
                  <a:schemeClr val="tx1"/>
                </a:solidFill>
                <a:effectLst/>
                <a:latin typeface="+mn-lt"/>
                <a:ea typeface="+mn-ea"/>
                <a:cs typeface="+mn-cs"/>
              </a:rPr>
              <a:t> and that accommodate soils that develop in glass-rich volcanic ejecta under almost any climate. By WRB they are classified in Andosols.</a:t>
            </a:r>
          </a:p>
          <a:p>
            <a:r>
              <a:rPr lang="en-GB" sz="1200" b="1" kern="1200" dirty="0" err="1">
                <a:solidFill>
                  <a:schemeClr val="tx1"/>
                </a:solidFill>
                <a:effectLst/>
                <a:latin typeface="+mn-lt"/>
                <a:ea typeface="+mn-ea"/>
                <a:cs typeface="+mn-cs"/>
              </a:rPr>
              <a:t>Spodic</a:t>
            </a:r>
            <a:r>
              <a:rPr lang="en-GB" sz="1200" b="1" kern="1200" dirty="0">
                <a:solidFill>
                  <a:schemeClr val="tx1"/>
                </a:solidFill>
                <a:effectLst/>
                <a:latin typeface="+mn-lt"/>
                <a:ea typeface="+mn-ea"/>
                <a:cs typeface="+mn-cs"/>
              </a:rPr>
              <a:t> soils</a:t>
            </a:r>
            <a:r>
              <a:rPr lang="en-GB" sz="1200" kern="1200" dirty="0">
                <a:solidFill>
                  <a:schemeClr val="tx1"/>
                </a:solidFill>
                <a:effectLst/>
                <a:latin typeface="+mn-lt"/>
                <a:ea typeface="+mn-ea"/>
                <a:cs typeface="+mn-cs"/>
              </a:rPr>
              <a:t>: Soils that are not sandy, not </a:t>
            </a:r>
            <a:r>
              <a:rPr lang="en-GB" sz="1200" kern="1200" dirty="0" err="1">
                <a:solidFill>
                  <a:schemeClr val="tx1"/>
                </a:solidFill>
                <a:effectLst/>
                <a:latin typeface="+mn-lt"/>
                <a:ea typeface="+mn-ea"/>
                <a:cs typeface="+mn-cs"/>
              </a:rPr>
              <a:t>gleysols</a:t>
            </a:r>
            <a:r>
              <a:rPr lang="en-GB" sz="1200" kern="1200" dirty="0">
                <a:solidFill>
                  <a:schemeClr val="tx1"/>
                </a:solidFill>
                <a:effectLst/>
                <a:latin typeface="+mn-lt"/>
                <a:ea typeface="+mn-ea"/>
                <a:cs typeface="+mn-cs"/>
              </a:rPr>
              <a:t>, not </a:t>
            </a:r>
            <a:r>
              <a:rPr lang="en-GB" sz="1200" kern="1200" dirty="0" err="1">
                <a:solidFill>
                  <a:schemeClr val="tx1"/>
                </a:solidFill>
                <a:effectLst/>
                <a:latin typeface="+mn-lt"/>
                <a:ea typeface="+mn-ea"/>
                <a:cs typeface="+mn-cs"/>
              </a:rPr>
              <a:t>andisols</a:t>
            </a:r>
            <a:r>
              <a:rPr lang="en-GB" sz="1200" kern="1200" dirty="0">
                <a:solidFill>
                  <a:schemeClr val="tx1"/>
                </a:solidFill>
                <a:effectLst/>
                <a:latin typeface="+mn-lt"/>
                <a:ea typeface="+mn-ea"/>
                <a:cs typeface="+mn-cs"/>
              </a:rPr>
              <a:t> and that have an </a:t>
            </a:r>
            <a:r>
              <a:rPr lang="en-GB" sz="1200" kern="1200" dirty="0" err="1">
                <a:solidFill>
                  <a:schemeClr val="tx1"/>
                </a:solidFill>
                <a:effectLst/>
                <a:latin typeface="+mn-lt"/>
                <a:ea typeface="+mn-ea"/>
                <a:cs typeface="+mn-cs"/>
              </a:rPr>
              <a:t>illuvial</a:t>
            </a:r>
            <a:r>
              <a:rPr lang="en-GB" sz="1200" kern="1200" dirty="0">
                <a:solidFill>
                  <a:schemeClr val="tx1"/>
                </a:solidFill>
                <a:effectLst/>
                <a:latin typeface="+mn-lt"/>
                <a:ea typeface="+mn-ea"/>
                <a:cs typeface="+mn-cs"/>
              </a:rPr>
              <a:t> horizon with accumulation of black organic matter and/or reddish Fe oxides. This </a:t>
            </a:r>
            <a:r>
              <a:rPr lang="en-GB" sz="1200" kern="1200" dirty="0" err="1">
                <a:solidFill>
                  <a:schemeClr val="tx1"/>
                </a:solidFill>
                <a:effectLst/>
                <a:latin typeface="+mn-lt"/>
                <a:ea typeface="+mn-ea"/>
                <a:cs typeface="+mn-cs"/>
              </a:rPr>
              <a:t>illuvial</a:t>
            </a:r>
            <a:r>
              <a:rPr lang="en-GB" sz="1200" kern="1200" dirty="0">
                <a:solidFill>
                  <a:schemeClr val="tx1"/>
                </a:solidFill>
                <a:effectLst/>
                <a:latin typeface="+mn-lt"/>
                <a:ea typeface="+mn-ea"/>
                <a:cs typeface="+mn-cs"/>
              </a:rPr>
              <a:t> horizon is typically overlain by an ash-grey eluvial horizon. Podzols occur in humid areas in the boreal and temperate zones and locally also in the tropics. By WRB they are classified in​ Podzols.</a:t>
            </a:r>
          </a:p>
          <a:p>
            <a:r>
              <a:rPr lang="en-GB" sz="1200" b="1" kern="1200" dirty="0">
                <a:solidFill>
                  <a:schemeClr val="tx1"/>
                </a:solidFill>
                <a:effectLst/>
                <a:latin typeface="+mn-lt"/>
                <a:ea typeface="+mn-ea"/>
                <a:cs typeface="+mn-cs"/>
              </a:rPr>
              <a:t>Low activity clay soils</a:t>
            </a:r>
            <a:r>
              <a:rPr lang="en-GB" sz="1200" kern="1200" dirty="0">
                <a:solidFill>
                  <a:schemeClr val="tx1"/>
                </a:solidFill>
                <a:effectLst/>
                <a:latin typeface="+mn-lt"/>
                <a:ea typeface="+mn-ea"/>
                <a:cs typeface="+mn-cs"/>
              </a:rPr>
              <a:t>: Soils that are not sandy, not </a:t>
            </a:r>
            <a:r>
              <a:rPr lang="en-GB" sz="1200" kern="1200" dirty="0" err="1">
                <a:solidFill>
                  <a:schemeClr val="tx1"/>
                </a:solidFill>
                <a:effectLst/>
                <a:latin typeface="+mn-lt"/>
                <a:ea typeface="+mn-ea"/>
                <a:cs typeface="+mn-cs"/>
              </a:rPr>
              <a:t>gleysols</a:t>
            </a:r>
            <a:r>
              <a:rPr lang="en-GB" sz="1200" kern="1200" dirty="0">
                <a:solidFill>
                  <a:schemeClr val="tx1"/>
                </a:solidFill>
                <a:effectLst/>
                <a:latin typeface="+mn-lt"/>
                <a:ea typeface="+mn-ea"/>
                <a:cs typeface="+mn-cs"/>
              </a:rPr>
              <a:t>​, not </a:t>
            </a:r>
            <a:r>
              <a:rPr lang="en-GB" sz="1200" kern="1200" dirty="0" err="1">
                <a:solidFill>
                  <a:schemeClr val="tx1"/>
                </a:solidFill>
                <a:effectLst/>
                <a:latin typeface="+mn-lt"/>
                <a:ea typeface="+mn-ea"/>
                <a:cs typeface="+mn-cs"/>
              </a:rPr>
              <a:t>andisols</a:t>
            </a:r>
            <a:r>
              <a:rPr lang="en-GB" sz="1200" kern="1200" dirty="0">
                <a:solidFill>
                  <a:schemeClr val="tx1"/>
                </a:solidFill>
                <a:effectLst/>
                <a:latin typeface="+mn-lt"/>
                <a:ea typeface="+mn-ea"/>
                <a:cs typeface="+mn-cs"/>
              </a:rPr>
              <a:t>, not podzols and that have low cation exchange capacity.</a:t>
            </a:r>
          </a:p>
          <a:p>
            <a:r>
              <a:rPr lang="en-GB" sz="1200" b="1" kern="1200" dirty="0">
                <a:solidFill>
                  <a:schemeClr val="tx1"/>
                </a:solidFill>
                <a:effectLst/>
                <a:latin typeface="+mn-lt"/>
                <a:ea typeface="+mn-ea"/>
                <a:cs typeface="+mn-cs"/>
              </a:rPr>
              <a:t>High activity clay soils</a:t>
            </a:r>
            <a:r>
              <a:rPr lang="en-GB" sz="1200" kern="1200" dirty="0">
                <a:solidFill>
                  <a:schemeClr val="tx1"/>
                </a:solidFill>
                <a:effectLst/>
                <a:latin typeface="+mn-lt"/>
                <a:ea typeface="+mn-ea"/>
                <a:cs typeface="+mn-cs"/>
              </a:rPr>
              <a:t>: Soils that are not sandy, not </a:t>
            </a:r>
            <a:r>
              <a:rPr lang="en-GB" sz="1200" kern="1200" dirty="0" err="1">
                <a:solidFill>
                  <a:schemeClr val="tx1"/>
                </a:solidFill>
                <a:effectLst/>
                <a:latin typeface="+mn-lt"/>
                <a:ea typeface="+mn-ea"/>
                <a:cs typeface="+mn-cs"/>
              </a:rPr>
              <a:t>gleysols</a:t>
            </a:r>
            <a:r>
              <a:rPr lang="en-GB" sz="1200" kern="1200" dirty="0">
                <a:solidFill>
                  <a:schemeClr val="tx1"/>
                </a:solidFill>
                <a:effectLst/>
                <a:latin typeface="+mn-lt"/>
                <a:ea typeface="+mn-ea"/>
                <a:cs typeface="+mn-cs"/>
              </a:rPr>
              <a:t>​, not </a:t>
            </a:r>
            <a:r>
              <a:rPr lang="en-GB" sz="1200" kern="1200" dirty="0" err="1">
                <a:solidFill>
                  <a:schemeClr val="tx1"/>
                </a:solidFill>
                <a:effectLst/>
                <a:latin typeface="+mn-lt"/>
                <a:ea typeface="+mn-ea"/>
                <a:cs typeface="+mn-cs"/>
              </a:rPr>
              <a:t>andisols</a:t>
            </a:r>
            <a:r>
              <a:rPr lang="en-GB" sz="1200" kern="1200" dirty="0">
                <a:solidFill>
                  <a:schemeClr val="tx1"/>
                </a:solidFill>
                <a:effectLst/>
                <a:latin typeface="+mn-lt"/>
                <a:ea typeface="+mn-ea"/>
                <a:cs typeface="+mn-cs"/>
              </a:rPr>
              <a:t>, not podzols and that have high cation exchange capacity.</a:t>
            </a:r>
            <a:endParaRPr lang="en-US" b="1" dirty="0"/>
          </a:p>
          <a:p>
            <a:endParaRPr lang="en-US" b="1" dirty="0"/>
          </a:p>
          <a:p>
            <a:endParaRPr lang="en-US" b="1" dirty="0"/>
          </a:p>
          <a:p>
            <a:r>
              <a:rPr lang="en-US" b="1" dirty="0"/>
              <a:t>Images</a:t>
            </a:r>
          </a:p>
          <a:p>
            <a:r>
              <a:rPr lang="en-US" b="1" dirty="0"/>
              <a:t>Sandy Soils: </a:t>
            </a:r>
            <a:r>
              <a:rPr lang="en-US" dirty="0"/>
              <a:t>https://www.flickr.com/photos/fhmira/8541090653/in/photolist-e1KjFF-h6KXhq-dS2f5G-dQAQZ4-o3h5MZ-cHq7ZN-dqagCh-bACsqm-ao4PXf-dRjGxu-99UEu4-fGjGYJ-ncPUc9-hBpWzn-nfTFjP-oQacyg-99XMJh-e1bc9T-9C5joT-jURy2g-e1Crx1-dr3hsK-pJiY1X-tMCkxS-DQdqMg-ivVBaX-fDsm4e-dqRpTo-bJ5tv8-oKDPL9-b6nU26-fGjGPS-gsfZTX-ekaPy3-aoQKam-e7gPty-fgH44b-e7gP2G-dpeUdL-oPoK2v-anTW18-dtc96M-dPdSvw-fGjFZh-ioms5w-oBQQ8w-dC7d5a-nVqA64-qa5x1t-rix1x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Wetland Soil: </a:t>
            </a:r>
            <a:r>
              <a:rPr lang="en-US" dirty="0"/>
              <a:t>https://www.flickr.com/photos/whatknot/6205909536/in/photolist-e9Hh42-b4Sq2H-asoUGh-aYWuyc-r5CRnk-e15mKY-e68vtJ-kpHm5H-pz2xpB-rU7TKi-dXJtRF-aeNNor-bwu9A6-8sukqB-oWmPjz-kpHkvB-g9KtM5-ekN4Y9-ekGiTZ-djrtyx-b8v9Pc-9yvZdK-o48Qy2-bwufL8-eLyni1-EoCQeH-kpKMRC-j257cX-9XPura-eM78yS-9dacir-fKQnkx-ekMWYG-q35G6W-yL2Wkf-9rZdgp-n3Lcz9-7JBbmc-eM78jW-nfLvVQ-9gq25p-kpKMf7-djruNT-Dnzuh2-ruysDr-B1rKBq-9zrXrE-Ems15E-bkTuAF-s7vub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Volcanic Soil:</a:t>
            </a:r>
            <a:r>
              <a:rPr lang="en-US" b="1" baseline="0" dirty="0"/>
              <a:t> </a:t>
            </a:r>
            <a:r>
              <a:rPr lang="en-US" baseline="0" dirty="0"/>
              <a:t>https://www.flickr.com/photos/gnuckx/3496388898/in/photolist-6vDZ4K-6jBcdf-6jTSMH-6jTAZF-6jK37J-6jJUCW-6jJTtS-7vVngv-6vJsWL-6jXL57-6jxLk8-6jBc3q-7vZd7Y-6jTGep-6jXJpQ-6A5qeu-6jTw8r-6jTMAi-6jY29y-6jXT4C-6vEftP-6vE5La-6jTTKP-7vUE6c-6jTvbB-6vHR7Q-6jTJZr-6jTEAZ-6vE8sr-6jXQ85-a8vp44-a8ycQ7-6wyJop-9GFHJr-a8vmSr-a8vq3r-6vEeAV-6jEJiX-a8yeUf-7vUScn-7vVzUF-6jY363-6jTKPH-6vDEy2-6jY6Zj-6jTBUt-6jTJ9p-6jXUBd-6jXFq9-6jTtd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Spodic</a:t>
            </a:r>
            <a:r>
              <a:rPr lang="en-US" b="1" dirty="0"/>
              <a:t> Soils:</a:t>
            </a:r>
            <a:r>
              <a:rPr lang="en-US" dirty="0"/>
              <a:t> https://commons.wikimedia.org/wiki/File:Spodosol.jpg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High-Activity</a:t>
            </a:r>
            <a:r>
              <a:rPr lang="en-US" b="1" baseline="0" dirty="0"/>
              <a:t> Clay Soils: </a:t>
            </a:r>
            <a:r>
              <a:rPr lang="en-US" b="0" baseline="0" dirty="0"/>
              <a:t>https://www.flickr.com/photos/macleaygrassman/7539902788/in/photolist-dVwx7u-dVr38v-ecDtau-ecDsBd-dVr3mR-ecxT4F-ibSRP6-cugSks-4QmCdP-cugTRs-ajNTMH-cugPM7-ecxP7K-7i93Gj-dVwD2E-5RCbbX-f6UpXb-f6UpZs-f6UpYo-f6Uq2u-5RGtA1-ffRFLF-7i58S4-f6Uq4j-f6Uq1G-ajNTpV-cuh1AY-cugYpW-7i93m1-4AXSnB-fGR3RX-CXNbB2-D3M2wA-e2xF8S-zQsGzc-zQoNGu-FGDhA-8kBbiV-AMExJJ-BcuYsJ-AFhUdP-A5EndL-zQmeim-BeNLhx-A6P9Cs-zQmSDo-zQtcC2-zQmpJw-A8Vp4X-zQn9x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Low-Activity</a:t>
            </a:r>
            <a:r>
              <a:rPr lang="en-US" b="1" baseline="0" dirty="0"/>
              <a:t> Clay Soils: </a:t>
            </a:r>
            <a:r>
              <a:rPr lang="en-US" dirty="0"/>
              <a:t>https://commons.wikimedia.org/wiki/File:Nc-red-clay-soil-2.jpg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dirty="0"/>
          </a:p>
          <a:p>
            <a:endParaRPr lang="en-US" dirty="0"/>
          </a:p>
          <a:p>
            <a:endParaRPr lang="en-US" dirty="0"/>
          </a:p>
          <a:p>
            <a:pPr marL="171450" indent="-171450">
              <a:spcBef>
                <a:spcPct val="0"/>
              </a:spcBef>
              <a:buFont typeface="Arial" panose="020B0604020202020204" pitchFamily="34" charset="0"/>
              <a:buChar char="•"/>
            </a:pPr>
            <a:endParaRPr lang="en-US" dirty="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E2F38A-28D5-483B-8AC0-7CFB04B3F049}" type="slidenum">
              <a:rPr lang="en-GB"/>
              <a:pPr fontAlgn="base">
                <a:spcBef>
                  <a:spcPct val="0"/>
                </a:spcBef>
                <a:spcAft>
                  <a:spcPct val="0"/>
                </a:spcAft>
              </a:pPr>
              <a:t>133</a:t>
            </a:fld>
            <a:endParaRPr lang="en-GB" dirty="0"/>
          </a:p>
        </p:txBody>
      </p:sp>
    </p:spTree>
    <p:extLst>
      <p:ext uri="{BB962C8B-B14F-4D97-AF65-F5344CB8AC3E}">
        <p14:creationId xmlns:p14="http://schemas.microsoft.com/office/powerpoint/2010/main" val="11090285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171450" indent="-171450">
              <a:spcBef>
                <a:spcPct val="0"/>
              </a:spcBef>
              <a:buFont typeface="Arial" panose="020B0604020202020204" pitchFamily="34" charset="0"/>
              <a:buChar char="•"/>
            </a:pPr>
            <a:r>
              <a:rPr lang="en-GB" dirty="0"/>
              <a:t>Organic matter mineralization is the transformation of organic C and nutrients into inorganic forms</a:t>
            </a:r>
          </a:p>
          <a:p>
            <a:pPr marL="171450" indent="-171450">
              <a:spcBef>
                <a:spcPct val="0"/>
              </a:spcBef>
              <a:buFont typeface="Arial" panose="020B0604020202020204" pitchFamily="34" charset="0"/>
              <a:buChar char="•"/>
            </a:pPr>
            <a:endParaRPr lang="en-US" dirty="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E2F38A-28D5-483B-8AC0-7CFB04B3F049}" type="slidenum">
              <a:rPr lang="en-GB"/>
              <a:pPr fontAlgn="base">
                <a:spcBef>
                  <a:spcPct val="0"/>
                </a:spcBef>
                <a:spcAft>
                  <a:spcPct val="0"/>
                </a:spcAft>
              </a:pPr>
              <a:t>134</a:t>
            </a:fld>
            <a:endParaRPr lang="en-GB" dirty="0"/>
          </a:p>
        </p:txBody>
      </p:sp>
    </p:spTree>
    <p:extLst>
      <p:ext uri="{BB962C8B-B14F-4D97-AF65-F5344CB8AC3E}">
        <p14:creationId xmlns:p14="http://schemas.microsoft.com/office/powerpoint/2010/main" val="217152942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b="1" dirty="0">
                <a:solidFill>
                  <a:srgbClr val="3F3F3F"/>
                </a:solidFill>
                <a:latin typeface="Merriweather Sans" panose="02000503060000020004" pitchFamily="50" charset="0"/>
              </a:rPr>
              <a:t>Part of equation 2.25</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b="1" dirty="0">
              <a:solidFill>
                <a:srgbClr val="3F3F3F"/>
              </a:solidFill>
              <a:latin typeface="Merriweather Sans" panose="02000503060000020004" pitchFamily="50" charset="0"/>
            </a:endParaRPr>
          </a:p>
          <a:p>
            <a:r>
              <a:rPr lang="en-US" sz="1200" dirty="0"/>
              <a:t>SOC</a:t>
            </a:r>
            <a:r>
              <a:rPr lang="en-US" sz="1200" baseline="-25000" dirty="0"/>
              <a:t>0</a:t>
            </a:r>
            <a:r>
              <a:rPr lang="en-US" sz="1200" dirty="0"/>
              <a:t>, SOC</a:t>
            </a:r>
            <a:r>
              <a:rPr lang="en-US" sz="1200" baseline="-25000" dirty="0"/>
              <a:t>0-T</a:t>
            </a:r>
            <a:r>
              <a:rPr lang="en-US" sz="1200" dirty="0"/>
              <a:t>: soil organic carbon stock at two points in time (0 and 0-T) (</a:t>
            </a:r>
            <a:r>
              <a:rPr lang="en-US" sz="1200" dirty="0" err="1"/>
              <a:t>tonnes</a:t>
            </a:r>
            <a:r>
              <a:rPr lang="en-US" sz="1200" dirty="0"/>
              <a:t> C</a:t>
            </a:r>
            <a:r>
              <a:rPr lang="en-US" sz="1200" b="0" dirty="0"/>
              <a:t>). </a:t>
            </a:r>
            <a:r>
              <a:rPr lang="en-US" sz="1200" b="0" u="none" dirty="0">
                <a:solidFill>
                  <a:srgbClr val="FF0000"/>
                </a:solidFill>
              </a:rPr>
              <a:t>Note that both are calculated as t C ha</a:t>
            </a:r>
            <a:r>
              <a:rPr lang="en-US" sz="1200" b="0" u="none" baseline="30000" dirty="0">
                <a:solidFill>
                  <a:srgbClr val="FF0000"/>
                </a:solidFill>
              </a:rPr>
              <a:t>-1</a:t>
            </a:r>
            <a:r>
              <a:rPr lang="en-US" sz="1200" b="0" u="none" dirty="0">
                <a:solidFill>
                  <a:srgbClr val="FF0000"/>
                </a:solidFill>
              </a:rPr>
              <a:t> and then multiplied by the area of the land stratum</a:t>
            </a:r>
            <a:r>
              <a:rPr lang="en-US" sz="1200" u="none" dirty="0"/>
              <a:t>;</a:t>
            </a:r>
          </a:p>
          <a:p>
            <a:r>
              <a:rPr lang="en-US" sz="1200" dirty="0"/>
              <a:t>T: number of years over a single inventory period (e.g. in case the GHG inventory is compiled every two years, T is equal to two years);</a:t>
            </a:r>
          </a:p>
          <a:p>
            <a:r>
              <a:rPr lang="en-US" sz="1200" dirty="0"/>
              <a:t>D: transition period needed for SOM to achieve the new equilibrium after a change (by default, 20 years). D is replaced by T if T&gt;D;</a:t>
            </a:r>
          </a:p>
          <a:p>
            <a:endParaRPr lang="en-US" sz="1200" dirty="0"/>
          </a:p>
          <a:p>
            <a:endParaRPr lang="en-US" sz="1200" dirty="0"/>
          </a:p>
          <a:p>
            <a:r>
              <a:rPr lang="en-US" sz="1200" dirty="0"/>
              <a:t>SOC</a:t>
            </a:r>
            <a:r>
              <a:rPr lang="en-US" sz="1200" baseline="-25000" dirty="0"/>
              <a:t>REF</a:t>
            </a:r>
            <a:r>
              <a:rPr lang="en-US" sz="1200" dirty="0"/>
              <a:t>: the reference carbon stock (</a:t>
            </a:r>
            <a:r>
              <a:rPr lang="en-US" sz="1200" dirty="0" err="1"/>
              <a:t>tonnes</a:t>
            </a:r>
            <a:r>
              <a:rPr lang="en-US" sz="1200" dirty="0"/>
              <a:t> C ha</a:t>
            </a:r>
            <a:r>
              <a:rPr lang="en-US" sz="1200" baseline="30000" dirty="0"/>
              <a:t>-1</a:t>
            </a:r>
            <a:r>
              <a:rPr lang="en-US" sz="1200" dirty="0"/>
              <a:t>); </a:t>
            </a:r>
            <a:r>
              <a:rPr lang="en-US" sz="1200" dirty="0">
                <a:solidFill>
                  <a:srgbClr val="FF0000"/>
                </a:solidFill>
              </a:rPr>
              <a:t>represent the C stock under natural vegetation, i.e. forest land and unmanaged grassland, for the specific combination of climate zone and soil type;</a:t>
            </a:r>
          </a:p>
          <a:p>
            <a:r>
              <a:rPr lang="en-US" sz="1200" dirty="0"/>
              <a:t>F</a:t>
            </a:r>
            <a:r>
              <a:rPr lang="en-US" sz="1200" baseline="-25000" dirty="0"/>
              <a:t>LU: </a:t>
            </a:r>
            <a:r>
              <a:rPr lang="en-US" sz="1200" dirty="0"/>
              <a:t>dimensionless factor used to calculate the C stock level associated with  a land use category;</a:t>
            </a:r>
          </a:p>
          <a:p>
            <a:r>
              <a:rPr lang="en-US" sz="1200" dirty="0"/>
              <a:t>F</a:t>
            </a:r>
            <a:r>
              <a:rPr lang="en-US" sz="1200" baseline="-25000" dirty="0"/>
              <a:t>MG</a:t>
            </a:r>
            <a:r>
              <a:rPr lang="en-US" sz="1200" dirty="0"/>
              <a:t>: dimensionless factor used to calculate the C stock level associated with a land management regime;</a:t>
            </a:r>
          </a:p>
          <a:p>
            <a:r>
              <a:rPr lang="en-US" sz="1200" dirty="0"/>
              <a:t>F</a:t>
            </a:r>
            <a:r>
              <a:rPr lang="en-US" sz="1200" baseline="-25000" dirty="0"/>
              <a:t>I</a:t>
            </a:r>
            <a:r>
              <a:rPr lang="en-US" sz="1200" dirty="0"/>
              <a:t>: dimensionless factor used to calculate the C stock level associated with a level of organic matter input;</a:t>
            </a:r>
          </a:p>
          <a:p>
            <a:r>
              <a:rPr lang="en-US" sz="1200" dirty="0"/>
              <a:t>A: land area, ha;</a:t>
            </a:r>
          </a:p>
          <a:p>
            <a:r>
              <a:rPr lang="en-US" sz="1200" dirty="0" err="1"/>
              <a:t>c,s,i</a:t>
            </a:r>
            <a:r>
              <a:rPr lang="en-US" sz="1200" dirty="0"/>
              <a:t>: climate, soil, management system./practices</a:t>
            </a: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Mineral soils- Tier 1 Approach: Default Method</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For mineral soils, the default method is based on changes in soil C stocks over a finite period of time. The change is computed based on C stock after the management change relative to the carbon stock in a reference condition (i.e., native vegetation that is not degraded or improved). The following assumptions are made:</a:t>
            </a:r>
          </a:p>
          <a:p>
            <a:pPr marL="0" indent="0">
              <a:buFont typeface="Arial" panose="020B0604020202020204" pitchFamily="34" charset="0"/>
              <a:buNone/>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Over time, soil organic C reaches a spatially-averaged, stable value specific to the soil, climate, land-use and management practices; and</a:t>
            </a:r>
          </a:p>
          <a:p>
            <a:pPr marL="0" indent="0">
              <a:buFont typeface="Arial" panose="020B0604020202020204" pitchFamily="34" charset="0"/>
              <a:buNone/>
            </a:pPr>
            <a:r>
              <a:rPr lang="en-GB" sz="1200" kern="1200" dirty="0">
                <a:solidFill>
                  <a:schemeClr val="tx1"/>
                </a:solidFill>
                <a:effectLst/>
                <a:latin typeface="+mn-lt"/>
                <a:ea typeface="+mn-ea"/>
                <a:cs typeface="+mn-cs"/>
              </a:rPr>
              <a:t>(ii) Soil organic C stock changes during the transition to a new equilibrium SOC occurs in a linear fashion.</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Assumption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that under a given set of climate and management conditions soils tend towards an equilibrium carbon content, is widely accepted. Although, soil carbon changes in response to management changes may often be best described by a curvilinear function, assumption (ii) greatly simplifies the Tier 1 methodology and provides a good approximation over a multi-year inventory period, where changes in management and land-use conversions are occurring throughout the inventory period.</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Using the default method, changes in soil C stocks are computed over an inventory time period. Inventory time periods will likely be established based on the years in which activity data are collected, such as 1990, 1995, 2000, 2005 and 2010, which would correspond to inventory time periods of 1990-1995, 1995-2000, 2000-2005, 2005-2010.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For each inventory time period, the soil organic C stocks are estimated for the first (SOC</a:t>
            </a:r>
            <a:r>
              <a:rPr lang="en-GB" sz="1200" kern="1200" baseline="-25000" dirty="0">
                <a:solidFill>
                  <a:schemeClr val="tx1"/>
                </a:solidFill>
                <a:effectLst/>
                <a:latin typeface="+mn-lt"/>
                <a:ea typeface="+mn-ea"/>
                <a:cs typeface="+mn-cs"/>
              </a:rPr>
              <a:t>0-T</a:t>
            </a:r>
            <a:r>
              <a:rPr lang="en-GB" sz="1200" kern="1200" dirty="0">
                <a:solidFill>
                  <a:schemeClr val="tx1"/>
                </a:solidFill>
                <a:effectLst/>
                <a:latin typeface="+mn-lt"/>
                <a:ea typeface="+mn-ea"/>
                <a:cs typeface="+mn-cs"/>
              </a:rPr>
              <a:t>) and last year (SOC</a:t>
            </a:r>
            <a:r>
              <a:rPr lang="en-GB" sz="1200" kern="1200" baseline="-25000" dirty="0">
                <a:solidFill>
                  <a:schemeClr val="tx1"/>
                </a:solidFill>
                <a:effectLst/>
                <a:latin typeface="+mn-lt"/>
                <a:ea typeface="+mn-ea"/>
                <a:cs typeface="+mn-cs"/>
              </a:rPr>
              <a:t>0</a:t>
            </a:r>
            <a:r>
              <a:rPr lang="en-GB" sz="1200" kern="1200" dirty="0">
                <a:solidFill>
                  <a:schemeClr val="tx1"/>
                </a:solidFill>
                <a:effectLst/>
                <a:latin typeface="+mn-lt"/>
                <a:ea typeface="+mn-ea"/>
                <a:cs typeface="+mn-cs"/>
              </a:rPr>
              <a:t>) based on multiplying the reference C stocks by stock change factors. Annual rates of carbon stock change are estimated as the difference in stocks at two points in time divided by the time dependence of the stock change factors.</a:t>
            </a:r>
            <a:endParaRPr lang="en-GB" sz="1200" b="0" kern="1200" dirty="0">
              <a:solidFill>
                <a:schemeClr val="tx1"/>
              </a:solidFill>
              <a:effectLst/>
              <a:latin typeface="+mn-lt"/>
              <a:ea typeface="+mn-ea"/>
              <a:cs typeface="+mn-cs"/>
            </a:endParaRPr>
          </a:p>
          <a:p>
            <a:pPr marL="171450" indent="-171450" algn="l">
              <a:buFont typeface="Arial" panose="020B0604020202020204" pitchFamily="34" charset="0"/>
              <a:buChar char="•"/>
            </a:pPr>
            <a:r>
              <a:rPr lang="en-GB" sz="1200" dirty="0">
                <a:effectLst/>
                <a:latin typeface="TimesNewRomanPSMT"/>
                <a:ea typeface="SimSun" panose="02010600030101010101" pitchFamily="2" charset="-122"/>
                <a:cs typeface="TimesNewRomanPSMT"/>
              </a:rPr>
              <a:t>For mineral soils, Tier 1 and 2 approaches that mostly assume a constant annual change</a:t>
            </a:r>
            <a:r>
              <a:rPr lang="en-GB" sz="16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TimesNewRomanPSMT"/>
                <a:ea typeface="SimSun" panose="02010600030101010101" pitchFamily="2" charset="-122"/>
                <a:cs typeface="TimesNewRomanPSMT"/>
              </a:rPr>
              <a:t>in C stocks over an inventory time period based on a stock change factor. Essentially, Tiers 1 and 2 represent</a:t>
            </a:r>
            <a:r>
              <a:rPr lang="en-GB" sz="16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TimesNewRomanPSMT"/>
                <a:ea typeface="SimSun" panose="02010600030101010101" pitchFamily="2" charset="-122"/>
                <a:cs typeface="TimesNewRomanPSMT"/>
              </a:rPr>
              <a:t>land-use and management impacts on soil C stocks as a linear shift from one equilibrium state to another,</a:t>
            </a:r>
            <a:r>
              <a:rPr lang="en-GB" sz="1200" baseline="0" dirty="0">
                <a:effectLst/>
                <a:latin typeface="TimesNewRomanPSMT"/>
                <a:ea typeface="SimSun" panose="02010600030101010101" pitchFamily="2" charset="-122"/>
                <a:cs typeface="TimesNewRomanPSMT"/>
              </a:rPr>
              <a:t> whilst-</a:t>
            </a:r>
            <a:r>
              <a:rPr lang="en-GB" sz="1200" b="0" i="0" u="none" strike="noStrike" baseline="0" dirty="0">
                <a:latin typeface="TimesNewRomanPSMT"/>
              </a:rPr>
              <a:t>Tier 3 approaches for soil C involve the development of an advanced estimation system that will typically better capture annual variability in fluxes.</a:t>
            </a:r>
          </a:p>
          <a:p>
            <a:pPr marL="171450" indent="-171450" algn="l">
              <a:buFont typeface="Arial" panose="020B0604020202020204" pitchFamily="34" charset="0"/>
              <a:buChar char="•"/>
            </a:pPr>
            <a:r>
              <a:rPr lang="en-GB" sz="1200" b="0" i="0" u="none" strike="noStrike" baseline="0" dirty="0">
                <a:latin typeface="TimesNewRomanPSMT"/>
              </a:rPr>
              <a:t>Tier 3 approaches can address this non-linearity using more advanced models than Tiers 1 and 2 methods, and/or by developing a measurement-based inventory with a monitoring network. In addition, Tier 3 inventories are capable of capturing longer-term legacy effects of land use and management. In contrast, Tiers 1 and 2 approaches typically only address the most recent influence of land use and management, such as the last 20 years for mineral C stocks.</a:t>
            </a:r>
            <a:endParaRPr lang="en-GB" sz="1200" kern="1200" dirty="0">
              <a:solidFill>
                <a:schemeClr val="tx1"/>
              </a:solidFill>
              <a:effectLst/>
              <a:latin typeface="+mn-lt"/>
              <a:ea typeface="+mn-ea"/>
              <a:cs typeface="+mn-cs"/>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spcBef>
                <a:spcPct val="0"/>
              </a:spcBef>
              <a:buFont typeface="Arial" panose="020B0604020202020204" pitchFamily="34" charset="0"/>
              <a:buChar char="•"/>
            </a:pPr>
            <a:endParaRPr lang="en-US" dirty="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E2F38A-28D5-483B-8AC0-7CFB04B3F049}" type="slidenum">
              <a:rPr lang="en-GB"/>
              <a:pPr fontAlgn="base">
                <a:spcBef>
                  <a:spcPct val="0"/>
                </a:spcBef>
                <a:spcAft>
                  <a:spcPct val="0"/>
                </a:spcAft>
              </a:pPr>
              <a:t>135</a:t>
            </a:fld>
            <a:endParaRPr lang="en-GB" dirty="0"/>
          </a:p>
        </p:txBody>
      </p:sp>
    </p:spTree>
    <p:extLst>
      <p:ext uri="{BB962C8B-B14F-4D97-AF65-F5344CB8AC3E}">
        <p14:creationId xmlns:p14="http://schemas.microsoft.com/office/powerpoint/2010/main" val="407851657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marL="171450" indent="-171450">
              <a:lnSpc>
                <a:spcPct val="107000"/>
              </a:lnSpc>
              <a:spcAft>
                <a:spcPts val="0"/>
              </a:spcAft>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Inventory calculations are based on land areas that are stratified by climate regions (see Chapter 3 Annex 3A.5,</a:t>
            </a:r>
            <a:r>
              <a:rPr lang="en-GB" sz="16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for default classification of climate), and default soils types as shown in Table 2.3 (see Chapter 3, Annex 3A.5,</a:t>
            </a:r>
            <a:r>
              <a:rPr lang="en-GB" sz="16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for default classification of soils). </a:t>
            </a:r>
          </a:p>
          <a:p>
            <a:pPr marL="171450" indent="-171450">
              <a:lnSpc>
                <a:spcPct val="107000"/>
              </a:lnSpc>
              <a:spcAft>
                <a:spcPts val="0"/>
              </a:spcAft>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The stock change factors are very broadly defined and include: 1) a land-use</a:t>
            </a:r>
            <a:r>
              <a:rPr lang="en-GB" sz="16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factor (F</a:t>
            </a:r>
            <a:r>
              <a:rPr lang="en-GB" sz="800" baseline="-25000" dirty="0">
                <a:effectLst/>
                <a:latin typeface="Calibri" panose="020F0502020204030204" pitchFamily="34" charset="0"/>
                <a:ea typeface="SimSun" panose="02010600030101010101" pitchFamily="2" charset="-122"/>
                <a:cs typeface="TimesNewRomanPSMT"/>
              </a:rPr>
              <a:t>LU</a:t>
            </a:r>
            <a:r>
              <a:rPr lang="en-GB" sz="1200" dirty="0">
                <a:effectLst/>
                <a:latin typeface="Calibri" panose="020F0502020204030204" pitchFamily="34" charset="0"/>
                <a:ea typeface="SimSun" panose="02010600030101010101" pitchFamily="2" charset="-122"/>
                <a:cs typeface="TimesNewRomanPSMT"/>
              </a:rPr>
              <a:t>) that reflects C stock changes associated with type of land use, 2) a management factor (F</a:t>
            </a:r>
            <a:r>
              <a:rPr lang="en-GB" sz="800" baseline="-25000" dirty="0">
                <a:effectLst/>
                <a:latin typeface="Calibri" panose="020F0502020204030204" pitchFamily="34" charset="0"/>
                <a:ea typeface="SimSun" panose="02010600030101010101" pitchFamily="2" charset="-122"/>
                <a:cs typeface="TimesNewRomanPSMT"/>
              </a:rPr>
              <a:t>MG</a:t>
            </a:r>
            <a:r>
              <a:rPr lang="en-GB" sz="1200" dirty="0">
                <a:effectLst/>
                <a:latin typeface="Calibri" panose="020F0502020204030204" pitchFamily="34" charset="0"/>
                <a:ea typeface="SimSun" panose="02010600030101010101" pitchFamily="2" charset="-122"/>
                <a:cs typeface="TimesNewRomanPSMT"/>
              </a:rPr>
              <a:t>)</a:t>
            </a:r>
            <a:r>
              <a:rPr lang="en-GB" sz="16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1200" dirty="0">
                <a:effectLst/>
                <a:latin typeface="Calibri" panose="020F0502020204030204" pitchFamily="34" charset="0"/>
                <a:ea typeface="SimSun" panose="02010600030101010101" pitchFamily="2" charset="-122"/>
                <a:cs typeface="TimesNewRomanPSMT"/>
              </a:rPr>
              <a:t>representing the principal management practice specific to the land-use sector (e.g., different tillage practices in croplands), and 3) an input factor (F</a:t>
            </a:r>
            <a:r>
              <a:rPr lang="en-GB" sz="800" baseline="-25000" dirty="0">
                <a:effectLst/>
                <a:latin typeface="Calibri" panose="020F0502020204030204" pitchFamily="34" charset="0"/>
                <a:ea typeface="SimSun" panose="02010600030101010101" pitchFamily="2" charset="-122"/>
                <a:cs typeface="TimesNewRomanPSMT"/>
              </a:rPr>
              <a:t>I</a:t>
            </a:r>
            <a:r>
              <a:rPr lang="en-GB" sz="1200" dirty="0">
                <a:effectLst/>
                <a:latin typeface="Calibri" panose="020F0502020204030204" pitchFamily="34" charset="0"/>
                <a:ea typeface="SimSun" panose="02010600030101010101" pitchFamily="2" charset="-122"/>
                <a:cs typeface="TimesNewRomanPSMT"/>
              </a:rPr>
              <a:t>) representing different levels of C input to soil. </a:t>
            </a:r>
          </a:p>
          <a:p>
            <a:pPr marL="171450" indent="-171450">
              <a:lnSpc>
                <a:spcPct val="107000"/>
              </a:lnSpc>
              <a:spcAft>
                <a:spcPts val="0"/>
              </a:spcAft>
              <a:buFont typeface="Arial" panose="020B0604020202020204" pitchFamily="34" charset="0"/>
              <a:buChar char="•"/>
            </a:pPr>
            <a:r>
              <a:rPr lang="en-GB" sz="1600" dirty="0">
                <a:effectLst/>
                <a:latin typeface="Calibri" panose="020F0502020204030204" pitchFamily="34" charset="0"/>
                <a:ea typeface="SimSun" panose="02010600030101010101" pitchFamily="2" charset="-122"/>
                <a:cs typeface="TimesNewRomanPSMT"/>
              </a:rPr>
              <a:t>F</a:t>
            </a:r>
            <a:r>
              <a:rPr lang="en-GB" sz="800" baseline="-25000" dirty="0">
                <a:effectLst/>
                <a:latin typeface="Calibri" panose="020F0502020204030204" pitchFamily="34" charset="0"/>
                <a:ea typeface="SimSun" panose="02010600030101010101" pitchFamily="2" charset="-122"/>
                <a:cs typeface="TimesNewRomanPSMT"/>
              </a:rPr>
              <a:t>ND</a:t>
            </a:r>
            <a:r>
              <a:rPr lang="en-GB" sz="800" dirty="0">
                <a:effectLst/>
                <a:latin typeface="Calibri" panose="020F0502020204030204" pitchFamily="34" charset="0"/>
                <a:ea typeface="SimSun" panose="02010600030101010101" pitchFamily="2" charset="-122"/>
                <a:cs typeface="TimesNewRomanPSMT"/>
              </a:rPr>
              <a:t> </a:t>
            </a:r>
            <a:r>
              <a:rPr lang="en-GB" sz="1600" dirty="0">
                <a:effectLst/>
                <a:latin typeface="Calibri" panose="020F0502020204030204" pitchFamily="34" charset="0"/>
                <a:ea typeface="SimSun" panose="02010600030101010101" pitchFamily="2" charset="-122"/>
                <a:cs typeface="TimesNewRomanPSMT"/>
              </a:rPr>
              <a:t>is substituted for F</a:t>
            </a:r>
            <a:r>
              <a:rPr lang="en-GB" sz="800" baseline="-25000" dirty="0">
                <a:effectLst/>
                <a:latin typeface="Calibri" panose="020F0502020204030204" pitchFamily="34" charset="0"/>
                <a:ea typeface="SimSun" panose="02010600030101010101" pitchFamily="2" charset="-122"/>
                <a:cs typeface="TimesNewRomanPSMT"/>
              </a:rPr>
              <a:t>LU </a:t>
            </a:r>
            <a:r>
              <a:rPr lang="en-GB" sz="1600" dirty="0">
                <a:effectLst/>
                <a:latin typeface="Calibri" panose="020F0502020204030204" pitchFamily="34" charset="0"/>
                <a:ea typeface="SimSun" panose="02010600030101010101" pitchFamily="2" charset="-122"/>
                <a:cs typeface="TimesNewRomanPSMT"/>
              </a:rPr>
              <a:t>in Forest Land to account for the influence of natural disturbance regimes (see Chapter 4, Section 4.2.3 for more discussion). The stock change factors are provided in the soil C sections of the land-use chapters. Each of these factors represents the change over a specified number of years (D), which can vary across sectors, but is typically invariant within sectors (e.g., 20 years for the cropland systems). </a:t>
            </a:r>
            <a:r>
              <a:rPr lang="en-GB" sz="1600" baseline="0" dirty="0">
                <a:effectLst/>
                <a:latin typeface="Calibri" panose="020F0502020204030204" pitchFamily="34" charset="0"/>
                <a:ea typeface="SimSun" panose="02010600030101010101" pitchFamily="2" charset="-122"/>
                <a:cs typeface="TimesNewRomanPSMT"/>
              </a:rPr>
              <a:t> </a:t>
            </a:r>
          </a:p>
          <a:p>
            <a:pPr marL="171450" indent="-171450">
              <a:lnSpc>
                <a:spcPct val="107000"/>
              </a:lnSpc>
              <a:spcAft>
                <a:spcPts val="0"/>
              </a:spcAft>
              <a:buFont typeface="Arial" panose="020B0604020202020204" pitchFamily="34" charset="0"/>
              <a:buChar char="•"/>
            </a:pPr>
            <a:r>
              <a:rPr lang="en-GB" sz="1600" dirty="0">
                <a:effectLst/>
                <a:latin typeface="Calibri" panose="020F0502020204030204" pitchFamily="34" charset="0"/>
                <a:ea typeface="SimSun" panose="02010600030101010101" pitchFamily="2" charset="-122"/>
                <a:cs typeface="TimesNewRomanPSMT"/>
              </a:rPr>
              <a:t>In some inventories, the time period for inventory (T years) may exceed D, and under those cases, an annual rate of change in C stock may be obtained by dividing the product of [(SOC</a:t>
            </a:r>
            <a:r>
              <a:rPr lang="en-GB" sz="800" baseline="-25000" dirty="0">
                <a:effectLst/>
                <a:latin typeface="Calibri" panose="020F0502020204030204" pitchFamily="34" charset="0"/>
                <a:ea typeface="SimSun" panose="02010600030101010101" pitchFamily="2" charset="-122"/>
                <a:cs typeface="TimesNewRomanPSMT"/>
              </a:rPr>
              <a:t>0</a:t>
            </a:r>
            <a:r>
              <a:rPr lang="en-GB" sz="800" dirty="0">
                <a:effectLst/>
                <a:latin typeface="Calibri" panose="020F0502020204030204" pitchFamily="34" charset="0"/>
                <a:ea typeface="SimSun" panose="02010600030101010101" pitchFamily="2" charset="-122"/>
                <a:cs typeface="TimesNewRomanPSMT"/>
              </a:rPr>
              <a:t> </a:t>
            </a:r>
            <a:r>
              <a:rPr lang="en-GB" sz="1600" dirty="0">
                <a:effectLst/>
                <a:latin typeface="Calibri" panose="020F0502020204030204" pitchFamily="34" charset="0"/>
                <a:ea typeface="SimSun" panose="02010600030101010101" pitchFamily="2" charset="-122"/>
                <a:cs typeface="TimesNewRomanPSMT"/>
              </a:rPr>
              <a:t>– SOC</a:t>
            </a:r>
            <a:r>
              <a:rPr lang="en-GB" sz="800" dirty="0">
                <a:effectLst/>
                <a:latin typeface="Calibri" panose="020F0502020204030204" pitchFamily="34" charset="0"/>
                <a:ea typeface="SimSun" panose="02010600030101010101" pitchFamily="2" charset="-122"/>
                <a:cs typeface="TimesNewRomanPSMT"/>
              </a:rPr>
              <a:t>(</a:t>
            </a:r>
            <a:r>
              <a:rPr lang="en-GB" sz="800" baseline="-25000" dirty="0">
                <a:effectLst/>
                <a:latin typeface="Calibri" panose="020F0502020204030204" pitchFamily="34" charset="0"/>
                <a:ea typeface="SimSun" panose="02010600030101010101" pitchFamily="2" charset="-122"/>
                <a:cs typeface="TimesNewRomanPSMT"/>
              </a:rPr>
              <a:t>0</a:t>
            </a:r>
            <a:r>
              <a:rPr lang="en-GB" sz="800" baseline="0" dirty="0">
                <a:effectLst/>
                <a:latin typeface="Calibri" panose="020F0502020204030204" pitchFamily="34" charset="0"/>
                <a:ea typeface="SimSun" panose="02010600030101010101" pitchFamily="2" charset="-122"/>
                <a:cs typeface="TimesNewRomanPSMT"/>
              </a:rPr>
              <a:t> </a:t>
            </a:r>
            <a:r>
              <a:rPr lang="en-GB" sz="800" baseline="-25000" dirty="0">
                <a:effectLst/>
                <a:latin typeface="Calibri" panose="020F0502020204030204" pitchFamily="34" charset="0"/>
                <a:ea typeface="SimSun" panose="02010600030101010101" pitchFamily="2" charset="-122"/>
                <a:cs typeface="TimesNewRomanPSMT"/>
              </a:rPr>
              <a:t>–T</a:t>
            </a:r>
            <a:r>
              <a:rPr lang="en-GB" sz="800" dirty="0">
                <a:effectLst/>
                <a:latin typeface="Calibri" panose="020F0502020204030204" pitchFamily="34" charset="0"/>
                <a:ea typeface="SimSun" panose="02010600030101010101" pitchFamily="2" charset="-122"/>
                <a:cs typeface="TimesNewRomanPSMT"/>
              </a:rPr>
              <a:t>)</a:t>
            </a:r>
            <a:r>
              <a:rPr lang="en-GB" sz="1600" dirty="0">
                <a:effectLst/>
                <a:latin typeface="Calibri" panose="020F0502020204030204" pitchFamily="34" charset="0"/>
                <a:ea typeface="SimSun" panose="02010600030101010101" pitchFamily="2" charset="-122"/>
                <a:cs typeface="TimesNewRomanPSMT"/>
              </a:rPr>
              <a:t>) ● A] by T, instead of D. See the soil C sections in the land-use chapters for detailed step-by-step guidance on the application of this method.</a:t>
            </a:r>
          </a:p>
          <a:p>
            <a:pPr marL="171450" indent="-171450">
              <a:lnSpc>
                <a:spcPct val="107000"/>
              </a:lnSpc>
              <a:spcAft>
                <a:spcPts val="0"/>
              </a:spcAft>
              <a:buFont typeface="Arial" panose="020B0604020202020204" pitchFamily="34" charset="0"/>
              <a:buChar char="•"/>
            </a:pPr>
            <a:r>
              <a:rPr lang="en-GB" sz="2000" dirty="0">
                <a:effectLst/>
                <a:latin typeface="Calibri" panose="020F0502020204030204" pitchFamily="34" charset="0"/>
                <a:ea typeface="SimSun" panose="02010600030101010101" pitchFamily="2" charset="-122"/>
                <a:cs typeface="Times New Roman" panose="02020603050405020304" pitchFamily="18" charset="0"/>
              </a:rPr>
              <a:t>The default reference C stocks and stock change factors</a:t>
            </a:r>
            <a:r>
              <a:rPr lang="en-GB" sz="2000" baseline="0" dirty="0">
                <a:effectLst/>
                <a:latin typeface="Calibri" panose="020F0502020204030204" pitchFamily="34" charset="0"/>
                <a:ea typeface="SimSun" panose="02010600030101010101" pitchFamily="2" charset="-122"/>
                <a:cs typeface="Times New Roman" panose="02020603050405020304" pitchFamily="18" charset="0"/>
              </a:rPr>
              <a:t> </a:t>
            </a:r>
            <a:r>
              <a:rPr lang="en-GB" sz="2000" dirty="0">
                <a:effectLst/>
                <a:latin typeface="Calibri" panose="020F0502020204030204" pitchFamily="34" charset="0"/>
                <a:ea typeface="SimSun" panose="02010600030101010101" pitchFamily="2" charset="-122"/>
                <a:cs typeface="Times New Roman" panose="02020603050405020304" pitchFamily="18" charset="0"/>
              </a:rPr>
              <a:t>are only appropriate for inventories using the default climate and soil types.</a:t>
            </a:r>
          </a:p>
          <a:p>
            <a:pPr marL="171450" indent="-171450">
              <a:lnSpc>
                <a:spcPct val="107000"/>
              </a:lnSpc>
              <a:spcAft>
                <a:spcPts val="0"/>
              </a:spcAft>
              <a:buFont typeface="Arial" panose="020B0604020202020204" pitchFamily="34" charset="0"/>
              <a:buChar char="•"/>
            </a:pPr>
            <a:endParaRPr lang="en-GB" sz="1600" dirty="0">
              <a:effectLst/>
              <a:latin typeface="Calibri" panose="020F0502020204030204" pitchFamily="34" charset="0"/>
              <a:ea typeface="SimSun" panose="02010600030101010101" pitchFamily="2" charset="-122"/>
              <a:cs typeface="Times New Roman" panose="02020603050405020304" pitchFamily="18" charset="0"/>
            </a:endParaRPr>
          </a:p>
          <a:p>
            <a:pPr marL="171450" indent="-171450">
              <a:lnSpc>
                <a:spcPct val="107000"/>
              </a:lnSpc>
              <a:spcAft>
                <a:spcPts val="0"/>
              </a:spcAft>
              <a:buFont typeface="Arial" panose="020B0604020202020204" pitchFamily="34" charset="0"/>
              <a:buChar char="•"/>
            </a:pPr>
            <a:endParaRPr lang="en-US" dirty="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0DDE5A-9B5A-47BD-A9D7-2CC59BAE2386}" type="slidenum">
              <a:rPr lang="en-GB"/>
              <a:pPr fontAlgn="base">
                <a:spcBef>
                  <a:spcPct val="0"/>
                </a:spcBef>
                <a:spcAft>
                  <a:spcPct val="0"/>
                </a:spcAft>
              </a:pPr>
              <a:t>136</a:t>
            </a:fld>
            <a:endParaRPr lang="en-GB"/>
          </a:p>
        </p:txBody>
      </p:sp>
    </p:spTree>
    <p:extLst>
      <p:ext uri="{BB962C8B-B14F-4D97-AF65-F5344CB8AC3E}">
        <p14:creationId xmlns:p14="http://schemas.microsoft.com/office/powerpoint/2010/main" val="1405938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r>
              <a:rPr lang="en-US" sz="1200" kern="1200" dirty="0">
                <a:solidFill>
                  <a:schemeClr val="tx1"/>
                </a:solidFill>
                <a:effectLst/>
                <a:latin typeface="+mn-lt"/>
                <a:ea typeface="+mn-ea"/>
                <a:cs typeface="+mn-cs"/>
              </a:rPr>
              <a:t>Equation 2.25</a:t>
            </a:r>
          </a:p>
          <a:p>
            <a:endParaRPr lang="en-US" sz="1200" kern="1200" dirty="0">
              <a:solidFill>
                <a:schemeClr val="tx1"/>
              </a:solidFill>
              <a:effectLst/>
              <a:latin typeface="+mn-lt"/>
              <a:ea typeface="+mn-ea"/>
              <a:cs typeface="+mn-cs"/>
            </a:endParaRPr>
          </a:p>
          <a:p>
            <a:r>
              <a:rPr lang="en-GB" sz="1200" b="1" kern="1200" cap="small" dirty="0">
                <a:solidFill>
                  <a:schemeClr val="tx1"/>
                </a:solidFill>
                <a:effectLst/>
                <a:latin typeface="+mn-lt"/>
                <a:ea typeface="+mn-ea"/>
                <a:cs typeface="+mn-cs"/>
              </a:rPr>
              <a:t>Equation 2.25</a:t>
            </a:r>
            <a:br>
              <a:rPr lang="en-GB" sz="1200" b="1" kern="1200" cap="small" dirty="0">
                <a:solidFill>
                  <a:schemeClr val="tx1"/>
                </a:solidFill>
                <a:effectLst/>
                <a:latin typeface="+mn-lt"/>
                <a:ea typeface="+mn-ea"/>
                <a:cs typeface="+mn-cs"/>
              </a:rPr>
            </a:br>
            <a:r>
              <a:rPr lang="en-GB" sz="1200" b="1" kern="1200" cap="small" dirty="0">
                <a:solidFill>
                  <a:schemeClr val="tx1"/>
                </a:solidFill>
                <a:effectLst/>
                <a:latin typeface="+mn-lt"/>
                <a:ea typeface="+mn-ea"/>
                <a:cs typeface="+mn-cs"/>
              </a:rPr>
              <a:t>Annual change in organic carbon stocks in mineral soils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C</a:t>
            </a:r>
            <a:r>
              <a:rPr lang="en-GB" sz="1200" kern="1200" baseline="-25000" dirty="0" err="1">
                <a:solidFill>
                  <a:schemeClr val="tx1"/>
                </a:solidFill>
                <a:effectLst/>
                <a:latin typeface="+mn-lt"/>
                <a:ea typeface="+mn-ea"/>
                <a:cs typeface="+mn-cs"/>
              </a:rPr>
              <a:t>Mineral</a:t>
            </a:r>
            <a:r>
              <a:rPr lang="en-GB" sz="1200" kern="1200" baseline="300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annual change in carbon stocks in mineral soils, tonnes C yr</a:t>
            </a:r>
            <a:r>
              <a:rPr lang="en-GB" sz="1200" kern="1200" baseline="30000" dirty="0">
                <a:solidFill>
                  <a:schemeClr val="tx1"/>
                </a:solidFill>
                <a:effectLst/>
                <a:latin typeface="+mn-lt"/>
                <a:ea typeface="+mn-ea"/>
                <a:cs typeface="+mn-cs"/>
              </a:rPr>
              <a:t>-1</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SOC</a:t>
            </a:r>
            <a:r>
              <a:rPr lang="en-GB" sz="1200" kern="1200" baseline="-25000" dirty="0">
                <a:solidFill>
                  <a:schemeClr val="tx1"/>
                </a:solidFill>
                <a:effectLst/>
                <a:latin typeface="+mn-lt"/>
                <a:ea typeface="+mn-ea"/>
                <a:cs typeface="+mn-cs"/>
              </a:rPr>
              <a:t>0</a:t>
            </a:r>
            <a:r>
              <a:rPr lang="en-GB" sz="1200" kern="1200" dirty="0">
                <a:solidFill>
                  <a:schemeClr val="tx1"/>
                </a:solidFill>
                <a:effectLst/>
                <a:latin typeface="+mn-lt"/>
                <a:ea typeface="+mn-ea"/>
                <a:cs typeface="+mn-cs"/>
              </a:rPr>
              <a:t>	= soil organic carbon stock in the last year of an inventory time period, tonnes C</a:t>
            </a:r>
          </a:p>
          <a:p>
            <a:r>
              <a:rPr lang="en-GB" sz="1200" kern="1200" dirty="0">
                <a:solidFill>
                  <a:schemeClr val="tx1"/>
                </a:solidFill>
                <a:effectLst/>
                <a:latin typeface="+mn-lt"/>
                <a:ea typeface="+mn-ea"/>
                <a:cs typeface="+mn-cs"/>
              </a:rPr>
              <a:t>SOC</a:t>
            </a:r>
            <a:r>
              <a:rPr lang="en-GB" sz="1200" kern="1200" baseline="-25000" dirty="0">
                <a:solidFill>
                  <a:schemeClr val="tx1"/>
                </a:solidFill>
                <a:effectLst/>
                <a:latin typeface="+mn-lt"/>
                <a:ea typeface="+mn-ea"/>
                <a:cs typeface="+mn-cs"/>
              </a:rPr>
              <a:t>(0-T)</a:t>
            </a:r>
            <a:r>
              <a:rPr lang="en-GB" sz="1200" kern="1200" dirty="0">
                <a:solidFill>
                  <a:schemeClr val="tx1"/>
                </a:solidFill>
                <a:effectLst/>
                <a:latin typeface="+mn-lt"/>
                <a:ea typeface="+mn-ea"/>
                <a:cs typeface="+mn-cs"/>
              </a:rPr>
              <a:t>	= soil organic carbon stock at the beginning of the inventory time period, tonnes C</a:t>
            </a:r>
          </a:p>
          <a:p>
            <a:r>
              <a:rPr lang="en-GB" sz="1200" kern="1200" dirty="0">
                <a:solidFill>
                  <a:schemeClr val="tx1"/>
                </a:solidFill>
                <a:effectLst/>
                <a:latin typeface="+mn-lt"/>
                <a:ea typeface="+mn-ea"/>
                <a:cs typeface="+mn-cs"/>
              </a:rPr>
              <a:t>SOC</a:t>
            </a:r>
            <a:r>
              <a:rPr lang="en-GB" sz="1200" kern="1200" baseline="-25000" dirty="0">
                <a:solidFill>
                  <a:schemeClr val="tx1"/>
                </a:solidFill>
                <a:effectLst/>
                <a:latin typeface="+mn-lt"/>
                <a:ea typeface="+mn-ea"/>
                <a:cs typeface="+mn-cs"/>
              </a:rPr>
              <a:t>0</a:t>
            </a:r>
            <a:r>
              <a:rPr lang="en-GB" sz="1200" kern="1200" dirty="0">
                <a:solidFill>
                  <a:schemeClr val="tx1"/>
                </a:solidFill>
                <a:effectLst/>
                <a:latin typeface="+mn-lt"/>
                <a:ea typeface="+mn-ea"/>
                <a:cs typeface="+mn-cs"/>
              </a:rPr>
              <a:t> and SOC</a:t>
            </a:r>
            <a:r>
              <a:rPr lang="en-GB" sz="1200" kern="1200" baseline="-25000" dirty="0">
                <a:solidFill>
                  <a:schemeClr val="tx1"/>
                </a:solidFill>
                <a:effectLst/>
                <a:latin typeface="+mn-lt"/>
                <a:ea typeface="+mn-ea"/>
                <a:cs typeface="+mn-cs"/>
              </a:rPr>
              <a:t>(0-T)</a:t>
            </a:r>
            <a:r>
              <a:rPr lang="en-GB" sz="1200" kern="1200" dirty="0">
                <a:solidFill>
                  <a:schemeClr val="tx1"/>
                </a:solidFill>
                <a:effectLst/>
                <a:latin typeface="+mn-lt"/>
                <a:ea typeface="+mn-ea"/>
                <a:cs typeface="+mn-cs"/>
              </a:rPr>
              <a:t> are calculated using the SOC equation in the box where the reference carbon stocks and stock change factors are assigned according to the land-use and management activities and corresponding areas at each of the points in time (time = 0 and time = 0-T)</a:t>
            </a:r>
          </a:p>
          <a:p>
            <a:r>
              <a:rPr lang="en-GB" sz="1200" kern="1200" dirty="0">
                <a:solidFill>
                  <a:schemeClr val="tx1"/>
                </a:solidFill>
                <a:effectLst/>
                <a:latin typeface="+mn-lt"/>
                <a:ea typeface="+mn-ea"/>
                <a:cs typeface="+mn-cs"/>
              </a:rPr>
              <a:t>T	= number of years over a single inventory time period, </a:t>
            </a:r>
            <a:r>
              <a:rPr lang="en-GB" sz="1200" kern="1200" dirty="0" err="1">
                <a:solidFill>
                  <a:schemeClr val="tx1"/>
                </a:solidFill>
                <a:effectLst/>
                <a:latin typeface="+mn-lt"/>
                <a:ea typeface="+mn-ea"/>
                <a:cs typeface="+mn-cs"/>
              </a:rPr>
              <a:t>yr</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	= Time dependence of stock change factors which is the default time period for transition between equilibrium SOC values, yr. Commonly 20 years, but depends on assumptions made in computing the factors F</a:t>
            </a:r>
            <a:r>
              <a:rPr lang="en-GB" sz="1200" kern="1200" baseline="-25000" dirty="0">
                <a:solidFill>
                  <a:schemeClr val="tx1"/>
                </a:solidFill>
                <a:effectLst/>
                <a:latin typeface="+mn-lt"/>
                <a:ea typeface="+mn-ea"/>
                <a:cs typeface="+mn-cs"/>
              </a:rPr>
              <a:t>LU</a:t>
            </a:r>
            <a:r>
              <a:rPr lang="en-GB" sz="1200" kern="1200" dirty="0">
                <a:solidFill>
                  <a:schemeClr val="tx1"/>
                </a:solidFill>
                <a:effectLst/>
                <a:latin typeface="+mn-lt"/>
                <a:ea typeface="+mn-ea"/>
                <a:cs typeface="+mn-cs"/>
              </a:rPr>
              <a:t>, F</a:t>
            </a:r>
            <a:r>
              <a:rPr lang="en-GB" sz="1200" kern="1200" baseline="-25000" dirty="0">
                <a:solidFill>
                  <a:schemeClr val="tx1"/>
                </a:solidFill>
                <a:effectLst/>
                <a:latin typeface="+mn-lt"/>
                <a:ea typeface="+mn-ea"/>
                <a:cs typeface="+mn-cs"/>
              </a:rPr>
              <a:t>MG</a:t>
            </a:r>
            <a:r>
              <a:rPr lang="en-GB" sz="1200" kern="1200" dirty="0">
                <a:solidFill>
                  <a:schemeClr val="tx1"/>
                </a:solidFill>
                <a:effectLst/>
                <a:latin typeface="+mn-lt"/>
                <a:ea typeface="+mn-ea"/>
                <a:cs typeface="+mn-cs"/>
              </a:rPr>
              <a:t> and F</a:t>
            </a:r>
            <a:r>
              <a:rPr lang="en-GB" sz="1200" kern="1200" baseline="-25000" dirty="0">
                <a:solidFill>
                  <a:schemeClr val="tx1"/>
                </a:solidFill>
                <a:effectLst/>
                <a:latin typeface="+mn-lt"/>
                <a:ea typeface="+mn-ea"/>
                <a:cs typeface="+mn-cs"/>
              </a:rPr>
              <a:t>I</a:t>
            </a:r>
            <a:r>
              <a:rPr lang="en-GB" sz="1200" kern="1200" dirty="0">
                <a:solidFill>
                  <a:schemeClr val="tx1"/>
                </a:solidFill>
                <a:effectLst/>
                <a:latin typeface="+mn-lt"/>
                <a:ea typeface="+mn-ea"/>
                <a:cs typeface="+mn-cs"/>
              </a:rPr>
              <a:t>.  If T exceeds D, use the value for T to obtain an annual rate of change over the inventory time period (0-T years).  </a:t>
            </a:r>
          </a:p>
          <a:p>
            <a:r>
              <a:rPr lang="en-GB" sz="1200" i="1" kern="1200" dirty="0">
                <a:solidFill>
                  <a:schemeClr val="tx1"/>
                </a:solidFill>
                <a:effectLst/>
                <a:latin typeface="+mn-lt"/>
                <a:ea typeface="+mn-ea"/>
                <a:cs typeface="+mn-cs"/>
              </a:rPr>
              <a:t>c	 </a:t>
            </a:r>
            <a:r>
              <a:rPr lang="en-GB" sz="1200" kern="1200" dirty="0">
                <a:solidFill>
                  <a:schemeClr val="tx1"/>
                </a:solidFill>
                <a:effectLst/>
                <a:latin typeface="+mn-lt"/>
                <a:ea typeface="+mn-ea"/>
                <a:cs typeface="+mn-cs"/>
              </a:rPr>
              <a:t>= represents the climate zones, </a:t>
            </a:r>
            <a:r>
              <a:rPr lang="en-GB" sz="1200" i="1" kern="1200" dirty="0">
                <a:solidFill>
                  <a:schemeClr val="tx1"/>
                </a:solidFill>
                <a:effectLst/>
                <a:latin typeface="+mn-lt"/>
                <a:ea typeface="+mn-ea"/>
                <a:cs typeface="+mn-cs"/>
              </a:rPr>
              <a:t>s </a:t>
            </a:r>
            <a:r>
              <a:rPr lang="en-GB" sz="1200" kern="1200" dirty="0">
                <a:solidFill>
                  <a:schemeClr val="tx1"/>
                </a:solidFill>
                <a:effectLst/>
                <a:latin typeface="+mn-lt"/>
                <a:ea typeface="+mn-ea"/>
                <a:cs typeface="+mn-cs"/>
              </a:rPr>
              <a:t>the soil types, and </a:t>
            </a:r>
            <a:r>
              <a:rPr lang="en-GB" sz="1200" i="1" kern="1200" dirty="0" err="1">
                <a:solidFill>
                  <a:schemeClr val="tx1"/>
                </a:solidFill>
                <a:effectLst/>
                <a:latin typeface="+mn-lt"/>
                <a:ea typeface="+mn-ea"/>
                <a:cs typeface="+mn-cs"/>
              </a:rPr>
              <a:t>i</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set of management systems that are present in a country.</a:t>
            </a:r>
          </a:p>
          <a:p>
            <a:r>
              <a:rPr lang="en-GB" sz="1200" kern="1200" dirty="0" err="1">
                <a:solidFill>
                  <a:schemeClr val="tx1"/>
                </a:solidFill>
                <a:effectLst/>
                <a:latin typeface="+mn-lt"/>
                <a:ea typeface="+mn-ea"/>
                <a:cs typeface="+mn-cs"/>
              </a:rPr>
              <a:t>SOC</a:t>
            </a:r>
            <a:r>
              <a:rPr lang="en-GB" sz="1200" kern="1200" cap="small" baseline="-25000" dirty="0" err="1">
                <a:solidFill>
                  <a:schemeClr val="tx1"/>
                </a:solidFill>
                <a:effectLst/>
                <a:latin typeface="+mn-lt"/>
                <a:ea typeface="+mn-ea"/>
                <a:cs typeface="+mn-cs"/>
              </a:rPr>
              <a:t>ref</a:t>
            </a:r>
            <a:r>
              <a:rPr lang="en-GB" sz="1200" kern="1200" cap="small"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the reference carbon stock, tonnes C ha</a:t>
            </a:r>
            <a:r>
              <a:rPr lang="en-GB" sz="1200" kern="1200" baseline="300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(Table 2.3)</a:t>
            </a:r>
          </a:p>
          <a:p>
            <a:r>
              <a:rPr lang="en-GB" sz="1200" kern="1200" dirty="0">
                <a:solidFill>
                  <a:schemeClr val="tx1"/>
                </a:solidFill>
                <a:effectLst/>
                <a:latin typeface="+mn-lt"/>
                <a:ea typeface="+mn-ea"/>
                <a:cs typeface="+mn-cs"/>
              </a:rPr>
              <a:t>F</a:t>
            </a:r>
            <a:r>
              <a:rPr lang="en-GB" sz="1200" kern="1200" cap="small" baseline="-25000" dirty="0">
                <a:solidFill>
                  <a:schemeClr val="tx1"/>
                </a:solidFill>
                <a:effectLst/>
                <a:latin typeface="+mn-lt"/>
                <a:ea typeface="+mn-ea"/>
                <a:cs typeface="+mn-cs"/>
              </a:rPr>
              <a:t>LU</a:t>
            </a:r>
            <a:r>
              <a:rPr lang="en-GB" sz="1200" kern="1200" dirty="0">
                <a:solidFill>
                  <a:schemeClr val="tx1"/>
                </a:solidFill>
                <a:effectLst/>
                <a:latin typeface="+mn-lt"/>
                <a:ea typeface="+mn-ea"/>
                <a:cs typeface="+mn-cs"/>
              </a:rPr>
              <a:t>	= stock change factor for land-use systems or sub-system for a particular land-use, dimensionless </a:t>
            </a:r>
          </a:p>
          <a:p>
            <a:r>
              <a:rPr lang="en-GB" sz="1200" kern="1200" dirty="0">
                <a:solidFill>
                  <a:schemeClr val="tx1"/>
                </a:solidFill>
                <a:effectLst/>
                <a:latin typeface="+mn-lt"/>
                <a:ea typeface="+mn-ea"/>
                <a:cs typeface="+mn-cs"/>
              </a:rPr>
              <a:t>	[Note: F</a:t>
            </a:r>
            <a:r>
              <a:rPr lang="en-GB" sz="1200" kern="1200" baseline="-25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is substituted for F</a:t>
            </a:r>
            <a:r>
              <a:rPr lang="en-GB" sz="1200" kern="1200" baseline="-25000" dirty="0">
                <a:solidFill>
                  <a:schemeClr val="tx1"/>
                </a:solidFill>
                <a:effectLst/>
                <a:latin typeface="+mn-lt"/>
                <a:ea typeface="+mn-ea"/>
                <a:cs typeface="+mn-cs"/>
              </a:rPr>
              <a:t>LU</a:t>
            </a:r>
            <a:r>
              <a:rPr lang="en-GB" sz="1200" kern="1200" dirty="0">
                <a:solidFill>
                  <a:schemeClr val="tx1"/>
                </a:solidFill>
                <a:effectLst/>
                <a:latin typeface="+mn-lt"/>
                <a:ea typeface="+mn-ea"/>
                <a:cs typeface="+mn-cs"/>
              </a:rPr>
              <a:t> in forest soil C calculation to estimate the influence of natural disturbance regimes.</a:t>
            </a:r>
          </a:p>
          <a:p>
            <a:r>
              <a:rPr lang="en-GB" sz="1200" kern="1200" dirty="0">
                <a:solidFill>
                  <a:schemeClr val="tx1"/>
                </a:solidFill>
                <a:effectLst/>
                <a:latin typeface="+mn-lt"/>
                <a:ea typeface="+mn-ea"/>
                <a:cs typeface="+mn-cs"/>
              </a:rPr>
              <a:t>F</a:t>
            </a:r>
            <a:r>
              <a:rPr lang="en-GB" sz="1200" kern="1200" cap="small" baseline="-25000" dirty="0">
                <a:solidFill>
                  <a:schemeClr val="tx1"/>
                </a:solidFill>
                <a:effectLst/>
                <a:latin typeface="+mn-lt"/>
                <a:ea typeface="+mn-ea"/>
                <a:cs typeface="+mn-cs"/>
              </a:rPr>
              <a:t>MG</a:t>
            </a:r>
            <a:r>
              <a:rPr lang="en-GB" sz="1200" kern="1200" dirty="0">
                <a:solidFill>
                  <a:schemeClr val="tx1"/>
                </a:solidFill>
                <a:effectLst/>
                <a:latin typeface="+mn-lt"/>
                <a:ea typeface="+mn-ea"/>
                <a:cs typeface="+mn-cs"/>
              </a:rPr>
              <a:t>	= stock change factor for management regime, dimensionless</a:t>
            </a:r>
          </a:p>
          <a:p>
            <a:r>
              <a:rPr lang="en-GB" sz="1200" kern="1200" dirty="0">
                <a:solidFill>
                  <a:schemeClr val="tx1"/>
                </a:solidFill>
                <a:effectLst/>
                <a:latin typeface="+mn-lt"/>
                <a:ea typeface="+mn-ea"/>
                <a:cs typeface="+mn-cs"/>
              </a:rPr>
              <a:t>F</a:t>
            </a:r>
            <a:r>
              <a:rPr lang="en-GB" sz="1200" kern="1200" cap="small" baseline="-25000" dirty="0">
                <a:solidFill>
                  <a:schemeClr val="tx1"/>
                </a:solidFill>
                <a:effectLst/>
                <a:latin typeface="+mn-lt"/>
                <a:ea typeface="+mn-ea"/>
                <a:cs typeface="+mn-cs"/>
              </a:rPr>
              <a:t>I</a:t>
            </a:r>
            <a:r>
              <a:rPr lang="en-GB" sz="1200" kern="1200" cap="small"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stock change factor for input of organic matter, dimensionless</a:t>
            </a:r>
          </a:p>
          <a:p>
            <a:r>
              <a:rPr lang="en-GB" sz="1200" kern="1200" dirty="0">
                <a:solidFill>
                  <a:schemeClr val="tx1"/>
                </a:solidFill>
                <a:effectLst/>
                <a:latin typeface="+mn-lt"/>
                <a:ea typeface="+mn-ea"/>
                <a:cs typeface="+mn-cs"/>
              </a:rPr>
              <a:t>A	= land area of the stratum being estimated, ha. All land in the stratum should have common biophysical conditions (i.e., climate and soil type) and management history over the inventory time period to be treated together for analytical purposes.  </a:t>
            </a:r>
          </a:p>
          <a:p>
            <a:pPr marL="171450" indent="-171450">
              <a:spcBef>
                <a:spcPct val="0"/>
              </a:spcBef>
              <a:buFont typeface="Arial" panose="020B0604020202020204" pitchFamily="34" charset="0"/>
              <a:buChar char="•"/>
            </a:pPr>
            <a:endParaRPr lang="en-US" dirty="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56BF4D-8AB7-452A-B2C0-F0D05B8B5624}" type="slidenum">
              <a:rPr lang="en-GB"/>
              <a:pPr fontAlgn="base">
                <a:spcBef>
                  <a:spcPct val="0"/>
                </a:spcBef>
                <a:spcAft>
                  <a:spcPct val="0"/>
                </a:spcAft>
              </a:pPr>
              <a:t>137</a:t>
            </a:fld>
            <a:endParaRPr lang="en-GB"/>
          </a:p>
        </p:txBody>
      </p:sp>
    </p:spTree>
    <p:extLst>
      <p:ext uri="{BB962C8B-B14F-4D97-AF65-F5344CB8AC3E}">
        <p14:creationId xmlns:p14="http://schemas.microsoft.com/office/powerpoint/2010/main" val="96717259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endParaRPr lang="en-US" dirty="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56BF4D-8AB7-452A-B2C0-F0D05B8B5624}" type="slidenum">
              <a:rPr lang="en-GB"/>
              <a:pPr fontAlgn="base">
                <a:spcBef>
                  <a:spcPct val="0"/>
                </a:spcBef>
                <a:spcAft>
                  <a:spcPct val="0"/>
                </a:spcAft>
              </a:pPr>
              <a:t>138</a:t>
            </a:fld>
            <a:endParaRPr lang="en-GB"/>
          </a:p>
        </p:txBody>
      </p:sp>
    </p:spTree>
    <p:extLst>
      <p:ext uri="{BB962C8B-B14F-4D97-AF65-F5344CB8AC3E}">
        <p14:creationId xmlns:p14="http://schemas.microsoft.com/office/powerpoint/2010/main" val="231859575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107000"/>
              </a:lnSpc>
              <a:spcAft>
                <a:spcPts val="0"/>
              </a:spcAft>
            </a:pPr>
            <a:r>
              <a:rPr lang="en-GB" sz="1200" b="1" i="1" dirty="0">
                <a:effectLst/>
                <a:latin typeface="Calibri" panose="020F0502020204030204" pitchFamily="34" charset="0"/>
                <a:ea typeface="SimSun" panose="02010600030101010101" pitchFamily="2" charset="-122"/>
                <a:cs typeface="TimesNewRomanPS-BoldItalicMT"/>
              </a:rPr>
              <a:t>Organic soils</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p>
            <a:pPr marL="171450" indent="-171450">
              <a:lnSpc>
                <a:spcPct val="107000"/>
              </a:lnSpc>
              <a:spcAft>
                <a:spcPts val="0"/>
              </a:spcAft>
              <a:buFont typeface="Arial" panose="020B0604020202020204" pitchFamily="34" charset="0"/>
              <a:buChar char="•"/>
            </a:pPr>
            <a:r>
              <a:rPr lang="en-GB" sz="1200" dirty="0">
                <a:effectLst/>
                <a:latin typeface="Calibri" panose="020F0502020204030204" pitchFamily="34" charset="0"/>
                <a:ea typeface="SimSun" panose="02010600030101010101" pitchFamily="2" charset="-122"/>
                <a:cs typeface="TimesNewRomanPSMT"/>
              </a:rPr>
              <a:t>The basic methodology for estimating C emissions from organic (e.g., peat-derived) soils is to assign an annual emission factor that estimates the losses of C following drainage. Drainage stimulates oxidation of organic matter previously built up under a largely anoxic environment. Specifically, the area of drained and managed organic soils under each climate type is multiplied by the associated emission factor to derive an estimate of annual CO2 emissions (source), as presented in Equation 2.26: Annual</a:t>
            </a:r>
            <a:r>
              <a:rPr lang="en-GB" sz="1200" baseline="0" dirty="0">
                <a:effectLst/>
                <a:latin typeface="Calibri" panose="020F0502020204030204" pitchFamily="34" charset="0"/>
                <a:ea typeface="SimSun" panose="02010600030101010101" pitchFamily="2" charset="-122"/>
                <a:cs typeface="TimesNewRomanPSMT"/>
              </a:rPr>
              <a:t> carbon loss from drained  organic carbon (CO2).</a:t>
            </a:r>
            <a:endParaRPr lang="en-GB" sz="1400" dirty="0">
              <a:effectLst/>
              <a:latin typeface="Calibri" panose="020F0502020204030204" pitchFamily="34" charset="0"/>
              <a:ea typeface="SimSun" panose="02010600030101010101" pitchFamily="2" charset="-122"/>
              <a:cs typeface="Times New Roman" panose="02020603050405020304" pitchFamily="18" charset="0"/>
            </a:endParaRPr>
          </a:p>
          <a:p>
            <a:pPr>
              <a:spcBef>
                <a:spcPct val="0"/>
              </a:spcBef>
            </a:pPr>
            <a:endParaRPr lang="en-US" dirty="0"/>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F65FBE-3705-4E71-ADB2-46C67A35A133}" type="slidenum">
              <a:rPr lang="en-GB"/>
              <a:pPr fontAlgn="base">
                <a:spcBef>
                  <a:spcPct val="0"/>
                </a:spcBef>
                <a:spcAft>
                  <a:spcPct val="0"/>
                </a:spcAft>
              </a:pPr>
              <a:t>139</a:t>
            </a:fld>
            <a:endParaRPr lang="en-GB"/>
          </a:p>
        </p:txBody>
      </p:sp>
    </p:spTree>
    <p:extLst>
      <p:ext uri="{BB962C8B-B14F-4D97-AF65-F5344CB8AC3E}">
        <p14:creationId xmlns:p14="http://schemas.microsoft.com/office/powerpoint/2010/main" val="401726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dirty="0"/>
              <a:t>See Figure 10.1	Decision tree for livestock population characterisation (2006GL)</a:t>
            </a:r>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a:t>
            </a:fld>
            <a:endParaRPr lang="en-GB"/>
          </a:p>
        </p:txBody>
      </p:sp>
    </p:spTree>
    <p:extLst>
      <p:ext uri="{BB962C8B-B14F-4D97-AF65-F5344CB8AC3E}">
        <p14:creationId xmlns:p14="http://schemas.microsoft.com/office/powerpoint/2010/main" val="351954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140</a:t>
            </a:fld>
            <a:endParaRPr lang="en-GB"/>
          </a:p>
        </p:txBody>
      </p:sp>
    </p:spTree>
    <p:extLst>
      <p:ext uri="{BB962C8B-B14F-4D97-AF65-F5344CB8AC3E}">
        <p14:creationId xmlns:p14="http://schemas.microsoft.com/office/powerpoint/2010/main" val="40923396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141</a:t>
            </a:fld>
            <a:endParaRPr lang="en-GB"/>
          </a:p>
        </p:txBody>
      </p:sp>
    </p:spTree>
    <p:extLst>
      <p:ext uri="{BB962C8B-B14F-4D97-AF65-F5344CB8AC3E}">
        <p14:creationId xmlns:p14="http://schemas.microsoft.com/office/powerpoint/2010/main" val="343348227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142</a:t>
            </a:fld>
            <a:endParaRPr lang="en-GB"/>
          </a:p>
        </p:txBody>
      </p:sp>
    </p:spTree>
    <p:extLst>
      <p:ext uri="{BB962C8B-B14F-4D97-AF65-F5344CB8AC3E}">
        <p14:creationId xmlns:p14="http://schemas.microsoft.com/office/powerpoint/2010/main" val="390361664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143</a:t>
            </a:fld>
            <a:endParaRPr lang="en-GB"/>
          </a:p>
        </p:txBody>
      </p:sp>
    </p:spTree>
    <p:extLst>
      <p:ext uri="{BB962C8B-B14F-4D97-AF65-F5344CB8AC3E}">
        <p14:creationId xmlns:p14="http://schemas.microsoft.com/office/powerpoint/2010/main" val="36220879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144</a:t>
            </a:fld>
            <a:endParaRPr lang="en-GB"/>
          </a:p>
        </p:txBody>
      </p:sp>
    </p:spTree>
    <p:extLst>
      <p:ext uri="{BB962C8B-B14F-4D97-AF65-F5344CB8AC3E}">
        <p14:creationId xmlns:p14="http://schemas.microsoft.com/office/powerpoint/2010/main" val="253129357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 the 2006 Guidelines, fire is treated as a disturbance that affects not only the biomass (in particular, above-ground), but also the dead organic matter (litter and dead wood). For cropland and grassland having little woody vegetation, reference is</a:t>
            </a:r>
          </a:p>
          <a:p>
            <a:r>
              <a:rPr lang="en-GB" sz="1200" b="0" i="0" u="none" strike="noStrike" kern="1200" baseline="0" dirty="0">
                <a:solidFill>
                  <a:schemeClr val="tx1"/>
                </a:solidFill>
                <a:latin typeface="+mn-lt"/>
                <a:ea typeface="+mn-ea"/>
                <a:cs typeface="+mn-cs"/>
              </a:rPr>
              <a:t>usually made to biomass burning, since biomass is the main pool affected by the fire.</a:t>
            </a:r>
          </a:p>
          <a:p>
            <a:r>
              <a:rPr lang="en-GB" sz="1200" b="0" i="1" u="none" strike="noStrike" kern="1200" baseline="0" dirty="0">
                <a:solidFill>
                  <a:schemeClr val="tx1"/>
                </a:solidFill>
                <a:latin typeface="+mn-lt"/>
                <a:ea typeface="+mn-ea"/>
                <a:cs typeface="+mn-cs"/>
              </a:rPr>
              <a:t>Coverage of reporting</a:t>
            </a:r>
            <a:r>
              <a:rPr lang="en-GB" sz="1200" b="0" i="0" u="none" strike="noStrike" kern="1200" baseline="0" dirty="0">
                <a:solidFill>
                  <a:schemeClr val="tx1"/>
                </a:solidFill>
                <a:latin typeface="+mn-lt"/>
                <a:ea typeface="+mn-ea"/>
                <a:cs typeface="+mn-cs"/>
              </a:rPr>
              <a:t>: Emissions need to be reported for all fires on managed lands. In case of land-use change, any GHG emission from fire should be reported under the new land-use category. Emissions from wildfires that occur on unmanaged lands do not need to be reported, unless those lands are followed by a land-use change (i.e., become managed land).</a:t>
            </a:r>
          </a:p>
          <a:p>
            <a:r>
              <a:rPr lang="en-GB" sz="1200" b="0" i="1" u="none" strike="noStrike" kern="1200" baseline="0" dirty="0">
                <a:solidFill>
                  <a:schemeClr val="tx1"/>
                </a:solidFill>
                <a:latin typeface="+mn-lt"/>
                <a:ea typeface="+mn-ea"/>
                <a:cs typeface="+mn-cs"/>
              </a:rPr>
              <a:t>Equivalence (synchrony) of CO2 emissions and removals</a:t>
            </a:r>
            <a:r>
              <a:rPr lang="en-GB" sz="1200" b="0" i="0" u="none" strike="noStrike" kern="1200" baseline="0" dirty="0">
                <a:solidFill>
                  <a:schemeClr val="tx1"/>
                </a:solidFill>
                <a:latin typeface="+mn-lt"/>
                <a:ea typeface="+mn-ea"/>
                <a:cs typeface="+mn-cs"/>
              </a:rPr>
              <a:t>: CO2 net emissions should be reported where the CO2 emissions and removals for the biomass pool are not equivalent in the inventory year. For </a:t>
            </a:r>
            <a:r>
              <a:rPr lang="en-GB" sz="1200" b="0" i="1" u="none" strike="noStrike" kern="1200" baseline="0" dirty="0">
                <a:solidFill>
                  <a:schemeClr val="tx1"/>
                </a:solidFill>
                <a:latin typeface="+mn-lt"/>
                <a:ea typeface="+mn-ea"/>
                <a:cs typeface="+mn-cs"/>
              </a:rPr>
              <a:t>grassland </a:t>
            </a:r>
            <a:r>
              <a:rPr lang="en-GB" sz="1200" b="0" i="0" u="none" strike="noStrike" kern="1200" baseline="0" dirty="0">
                <a:solidFill>
                  <a:schemeClr val="tx1"/>
                </a:solidFill>
                <a:latin typeface="+mn-lt"/>
                <a:ea typeface="+mn-ea"/>
                <a:cs typeface="+mn-cs"/>
              </a:rPr>
              <a:t>biomass burning and burning of agriculture residues, the assumption of equivalence is generally reasonable. In </a:t>
            </a:r>
            <a:r>
              <a:rPr lang="en-GB" sz="1200" b="0" i="1" u="none" strike="noStrike" kern="1200" baseline="0" dirty="0">
                <a:solidFill>
                  <a:schemeClr val="tx1"/>
                </a:solidFill>
                <a:latin typeface="+mn-lt"/>
                <a:ea typeface="+mn-ea"/>
                <a:cs typeface="+mn-cs"/>
              </a:rPr>
              <a:t>Forestland remaining Forest land</a:t>
            </a:r>
            <a:r>
              <a:rPr lang="en-GB" sz="1200" b="0" i="0" u="none" strike="noStrike" kern="1200" baseline="0" dirty="0">
                <a:solidFill>
                  <a:schemeClr val="tx1"/>
                </a:solidFill>
                <a:latin typeface="+mn-lt"/>
                <a:ea typeface="+mn-ea"/>
                <a:cs typeface="+mn-cs"/>
              </a:rPr>
              <a:t>, emissions of CO2 from biomass burning also need to be accounted for because they are generally not synchronous with rates of CO2 uptake.</a:t>
            </a:r>
          </a:p>
          <a:p>
            <a:r>
              <a:rPr lang="en-GB" sz="1200" b="0" i="0" u="none" strike="noStrike" kern="1200" baseline="0" dirty="0">
                <a:solidFill>
                  <a:schemeClr val="tx1"/>
                </a:solidFill>
                <a:latin typeface="+mn-lt"/>
                <a:ea typeface="+mn-ea"/>
                <a:cs typeface="+mn-cs"/>
              </a:rPr>
              <a:t>This is especially important after stand replacing wildfire, and during cycles of shifting cultivation in tropical regions.</a:t>
            </a:r>
          </a:p>
          <a:p>
            <a:r>
              <a:rPr lang="en-GB" sz="1200" b="0" i="1" u="none" strike="noStrike" kern="1200" baseline="0" dirty="0">
                <a:solidFill>
                  <a:schemeClr val="tx1"/>
                </a:solidFill>
                <a:latin typeface="+mn-lt"/>
                <a:ea typeface="+mn-ea"/>
                <a:cs typeface="+mn-cs"/>
              </a:rPr>
              <a:t>Fuels available for combustion</a:t>
            </a:r>
            <a:r>
              <a:rPr lang="en-GB" sz="1200" b="0" i="0" u="none" strike="noStrike" kern="1200" baseline="0" dirty="0">
                <a:solidFill>
                  <a:schemeClr val="tx1"/>
                </a:solidFill>
                <a:latin typeface="+mn-lt"/>
                <a:ea typeface="+mn-ea"/>
                <a:cs typeface="+mn-cs"/>
              </a:rPr>
              <a:t>: Factors that reduce the amount of fuels available for combustion (e.g., from grazing, decay, removal of biofuels, livestock feed, etc.) should be accounted for. A mass balance approach should be adopted to account for</a:t>
            </a:r>
          </a:p>
          <a:p>
            <a:r>
              <a:rPr lang="en-GB" sz="1200" b="0" i="0" u="none" strike="noStrike" kern="1200" baseline="0" dirty="0">
                <a:solidFill>
                  <a:schemeClr val="tx1"/>
                </a:solidFill>
                <a:latin typeface="+mn-lt"/>
                <a:ea typeface="+mn-ea"/>
                <a:cs typeface="+mn-cs"/>
              </a:rPr>
              <a:t>residues, to avoid underestimation or double counting.</a:t>
            </a:r>
          </a:p>
          <a:p>
            <a:r>
              <a:rPr lang="en-GB" sz="1200" b="0" i="1" u="none" strike="noStrike" kern="1200" baseline="0" dirty="0">
                <a:solidFill>
                  <a:schemeClr val="tx1"/>
                </a:solidFill>
                <a:latin typeface="+mn-lt"/>
                <a:ea typeface="+mn-ea"/>
                <a:cs typeface="+mn-cs"/>
              </a:rPr>
              <a:t>Annual reporting</a:t>
            </a:r>
            <a:r>
              <a:rPr lang="en-GB" sz="1200" b="0" i="0" u="none" strike="noStrike" kern="1200" baseline="0" dirty="0">
                <a:solidFill>
                  <a:schemeClr val="tx1"/>
                </a:solidFill>
                <a:latin typeface="+mn-lt"/>
                <a:ea typeface="+mn-ea"/>
                <a:cs typeface="+mn-cs"/>
              </a:rPr>
              <a:t>: countries should estimate and report greenhouse gas emissions from fire on an annual basis.</a:t>
            </a: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145</a:t>
            </a:fld>
            <a:endParaRPr lang="en-GB"/>
          </a:p>
        </p:txBody>
      </p:sp>
    </p:spTree>
    <p:extLst>
      <p:ext uri="{BB962C8B-B14F-4D97-AF65-F5344CB8AC3E}">
        <p14:creationId xmlns:p14="http://schemas.microsoft.com/office/powerpoint/2010/main" val="120824899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146</a:t>
            </a:fld>
            <a:endParaRPr lang="en-GB"/>
          </a:p>
        </p:txBody>
      </p:sp>
    </p:spTree>
    <p:extLst>
      <p:ext uri="{BB962C8B-B14F-4D97-AF65-F5344CB8AC3E}">
        <p14:creationId xmlns:p14="http://schemas.microsoft.com/office/powerpoint/2010/main" val="253960066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 the 2006 Guidelines, fire is treated as a disturbance that affects not only the biomass (in particular, above-ground), but also the dead organic matter (litter and dead wood). For cropland and grassland having little woody vegetation, reference is</a:t>
            </a:r>
          </a:p>
          <a:p>
            <a:r>
              <a:rPr lang="en-GB" sz="1200" b="0" i="0" u="none" strike="noStrike" kern="1200" baseline="0" dirty="0">
                <a:solidFill>
                  <a:schemeClr val="tx1"/>
                </a:solidFill>
                <a:latin typeface="+mn-lt"/>
                <a:ea typeface="+mn-ea"/>
                <a:cs typeface="+mn-cs"/>
              </a:rPr>
              <a:t>usually made to biomass burning, since biomass is the main pool affected by the fire.</a:t>
            </a:r>
          </a:p>
          <a:p>
            <a:r>
              <a:rPr lang="en-GB" sz="1200" b="0" i="1" u="none" strike="noStrike" kern="1200" baseline="0" dirty="0">
                <a:solidFill>
                  <a:schemeClr val="tx1"/>
                </a:solidFill>
                <a:latin typeface="+mn-lt"/>
                <a:ea typeface="+mn-ea"/>
                <a:cs typeface="+mn-cs"/>
              </a:rPr>
              <a:t>Coverage of reporting</a:t>
            </a:r>
            <a:r>
              <a:rPr lang="en-GB" sz="1200" b="0" i="0" u="none" strike="noStrike" kern="1200" baseline="0" dirty="0">
                <a:solidFill>
                  <a:schemeClr val="tx1"/>
                </a:solidFill>
                <a:latin typeface="+mn-lt"/>
                <a:ea typeface="+mn-ea"/>
                <a:cs typeface="+mn-cs"/>
              </a:rPr>
              <a:t>: Emissions need to be reported for all fires on managed lands. In case of land-use change, any GHG emission from fire should be reported under the new land-use category. Emissions from wildfires that occur on unmanaged lands do not need to be reported, unless those lands are followed by a land-use change (i.e., become managed land).</a:t>
            </a:r>
          </a:p>
          <a:p>
            <a:r>
              <a:rPr lang="en-GB" sz="1200" b="0" i="1" u="none" strike="noStrike" kern="1200" baseline="0" dirty="0">
                <a:solidFill>
                  <a:schemeClr val="tx1"/>
                </a:solidFill>
                <a:latin typeface="+mn-lt"/>
                <a:ea typeface="+mn-ea"/>
                <a:cs typeface="+mn-cs"/>
              </a:rPr>
              <a:t>Equivalence (synchrony) of CO2 emissions and removals</a:t>
            </a:r>
            <a:r>
              <a:rPr lang="en-GB" sz="1200" b="0" i="0" u="none" strike="noStrike" kern="1200" baseline="0" dirty="0">
                <a:solidFill>
                  <a:schemeClr val="tx1"/>
                </a:solidFill>
                <a:latin typeface="+mn-lt"/>
                <a:ea typeface="+mn-ea"/>
                <a:cs typeface="+mn-cs"/>
              </a:rPr>
              <a:t>: CO2 net emissions should be reported where the CO2 emissions and removals for the biomass pool are not equivalent in the inventory year. For </a:t>
            </a:r>
            <a:r>
              <a:rPr lang="en-GB" sz="1200" b="0" i="1" u="none" strike="noStrike" kern="1200" baseline="0" dirty="0">
                <a:solidFill>
                  <a:schemeClr val="tx1"/>
                </a:solidFill>
                <a:latin typeface="+mn-lt"/>
                <a:ea typeface="+mn-ea"/>
                <a:cs typeface="+mn-cs"/>
              </a:rPr>
              <a:t>grassland </a:t>
            </a:r>
            <a:r>
              <a:rPr lang="en-GB" sz="1200" b="0" i="0" u="none" strike="noStrike" kern="1200" baseline="0" dirty="0">
                <a:solidFill>
                  <a:schemeClr val="tx1"/>
                </a:solidFill>
                <a:latin typeface="+mn-lt"/>
                <a:ea typeface="+mn-ea"/>
                <a:cs typeface="+mn-cs"/>
              </a:rPr>
              <a:t>biomass burning and burning of agriculture residues, the assumption of equivalence is generally reasonable. In </a:t>
            </a:r>
            <a:r>
              <a:rPr lang="en-GB" sz="1200" b="0" i="1" u="none" strike="noStrike" kern="1200" baseline="0" dirty="0">
                <a:solidFill>
                  <a:schemeClr val="tx1"/>
                </a:solidFill>
                <a:latin typeface="+mn-lt"/>
                <a:ea typeface="+mn-ea"/>
                <a:cs typeface="+mn-cs"/>
              </a:rPr>
              <a:t>Forestland remaining Forest land</a:t>
            </a:r>
            <a:r>
              <a:rPr lang="en-GB" sz="1200" b="0" i="0" u="none" strike="noStrike" kern="1200" baseline="0" dirty="0">
                <a:solidFill>
                  <a:schemeClr val="tx1"/>
                </a:solidFill>
                <a:latin typeface="+mn-lt"/>
                <a:ea typeface="+mn-ea"/>
                <a:cs typeface="+mn-cs"/>
              </a:rPr>
              <a:t>, emissions of CO2 from biomass burning also need to be accounted for because they are generally not synchronous with rates of CO2 uptake.</a:t>
            </a:r>
          </a:p>
          <a:p>
            <a:r>
              <a:rPr lang="en-GB" sz="1200" b="0" i="0" u="none" strike="noStrike" kern="1200" baseline="0" dirty="0">
                <a:solidFill>
                  <a:schemeClr val="tx1"/>
                </a:solidFill>
                <a:latin typeface="+mn-lt"/>
                <a:ea typeface="+mn-ea"/>
                <a:cs typeface="+mn-cs"/>
              </a:rPr>
              <a:t>This is especially important after stand replacing wildfire, and during cycles of shifting cultivation in tropical regions.</a:t>
            </a:r>
          </a:p>
          <a:p>
            <a:r>
              <a:rPr lang="en-GB" sz="1200" b="0" i="1" u="none" strike="noStrike" kern="1200" baseline="0" dirty="0">
                <a:solidFill>
                  <a:schemeClr val="tx1"/>
                </a:solidFill>
                <a:latin typeface="+mn-lt"/>
                <a:ea typeface="+mn-ea"/>
                <a:cs typeface="+mn-cs"/>
              </a:rPr>
              <a:t>Fuels available for combustion</a:t>
            </a:r>
            <a:r>
              <a:rPr lang="en-GB" sz="1200" b="0" i="0" u="none" strike="noStrike" kern="1200" baseline="0" dirty="0">
                <a:solidFill>
                  <a:schemeClr val="tx1"/>
                </a:solidFill>
                <a:latin typeface="+mn-lt"/>
                <a:ea typeface="+mn-ea"/>
                <a:cs typeface="+mn-cs"/>
              </a:rPr>
              <a:t>: Factors that reduce the amount of fuels available for combustion (e.g., from grazing, decay, removal of biofuels, livestock feed, etc.) should be accounted for. A mass balance approach should be adopted to account for</a:t>
            </a:r>
          </a:p>
          <a:p>
            <a:r>
              <a:rPr lang="en-GB" sz="1200" b="0" i="0" u="none" strike="noStrike" kern="1200" baseline="0" dirty="0">
                <a:solidFill>
                  <a:schemeClr val="tx1"/>
                </a:solidFill>
                <a:latin typeface="+mn-lt"/>
                <a:ea typeface="+mn-ea"/>
                <a:cs typeface="+mn-cs"/>
              </a:rPr>
              <a:t>residues, to avoid underestimation or double counting.</a:t>
            </a:r>
          </a:p>
          <a:p>
            <a:r>
              <a:rPr lang="en-GB" sz="1200" b="0" i="1" u="none" strike="noStrike" kern="1200" baseline="0" dirty="0">
                <a:solidFill>
                  <a:schemeClr val="tx1"/>
                </a:solidFill>
                <a:latin typeface="+mn-lt"/>
                <a:ea typeface="+mn-ea"/>
                <a:cs typeface="+mn-cs"/>
              </a:rPr>
              <a:t>Annual reporting</a:t>
            </a:r>
            <a:r>
              <a:rPr lang="en-GB" sz="1200" b="0" i="0" u="none" strike="noStrike" kern="1200" baseline="0" dirty="0">
                <a:solidFill>
                  <a:schemeClr val="tx1"/>
                </a:solidFill>
                <a:latin typeface="+mn-lt"/>
                <a:ea typeface="+mn-ea"/>
                <a:cs typeface="+mn-cs"/>
              </a:rPr>
              <a:t>: countries should estimate and report greenhouse gas emissions from fire on an annual basis.</a:t>
            </a: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147</a:t>
            </a:fld>
            <a:endParaRPr lang="en-GB"/>
          </a:p>
        </p:txBody>
      </p:sp>
    </p:spTree>
    <p:extLst>
      <p:ext uri="{BB962C8B-B14F-4D97-AF65-F5344CB8AC3E}">
        <p14:creationId xmlns:p14="http://schemas.microsoft.com/office/powerpoint/2010/main" val="242861014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In the 2006 Guidelines, fire is treated as a disturbance that affects not only the biomass (in particular, above-ground), but also the dead organic matter (litter and dead wood). For cropland and grassland having little woody vegetation, reference is</a:t>
            </a:r>
          </a:p>
          <a:p>
            <a:r>
              <a:rPr lang="en-GB" sz="1200" b="0" i="0" u="none" strike="noStrike" kern="1200" baseline="0" dirty="0">
                <a:solidFill>
                  <a:schemeClr val="tx1"/>
                </a:solidFill>
                <a:latin typeface="+mn-lt"/>
                <a:ea typeface="+mn-ea"/>
                <a:cs typeface="+mn-cs"/>
              </a:rPr>
              <a:t>usually made to biomass burning, since biomass is the main pool affected by the fire.</a:t>
            </a:r>
          </a:p>
          <a:p>
            <a:r>
              <a:rPr lang="en-GB" sz="1200" b="0" i="1" u="none" strike="noStrike" kern="1200" baseline="0" dirty="0">
                <a:solidFill>
                  <a:schemeClr val="tx1"/>
                </a:solidFill>
                <a:latin typeface="+mn-lt"/>
                <a:ea typeface="+mn-ea"/>
                <a:cs typeface="+mn-cs"/>
              </a:rPr>
              <a:t>Coverage of reporting</a:t>
            </a:r>
            <a:r>
              <a:rPr lang="en-GB" sz="1200" b="0" i="0" u="none" strike="noStrike" kern="1200" baseline="0" dirty="0">
                <a:solidFill>
                  <a:schemeClr val="tx1"/>
                </a:solidFill>
                <a:latin typeface="+mn-lt"/>
                <a:ea typeface="+mn-ea"/>
                <a:cs typeface="+mn-cs"/>
              </a:rPr>
              <a:t>: Emissions need to be reported for all fires on managed lands. In case of land-use change, any GHG emission from fire should be reported under the new land-use category. Emissions from wildfires that occur on unmanaged lands do not need to be reported, unless those lands are followed by a land-use change (i.e., become managed land).</a:t>
            </a:r>
          </a:p>
          <a:p>
            <a:r>
              <a:rPr lang="en-GB" sz="1200" b="0" i="1" u="none" strike="noStrike" kern="1200" baseline="0" dirty="0">
                <a:solidFill>
                  <a:schemeClr val="tx1"/>
                </a:solidFill>
                <a:latin typeface="+mn-lt"/>
                <a:ea typeface="+mn-ea"/>
                <a:cs typeface="+mn-cs"/>
              </a:rPr>
              <a:t>Equivalence (synchrony) of CO2 emissions and removals</a:t>
            </a:r>
            <a:r>
              <a:rPr lang="en-GB" sz="1200" b="0" i="0" u="none" strike="noStrike" kern="1200" baseline="0" dirty="0">
                <a:solidFill>
                  <a:schemeClr val="tx1"/>
                </a:solidFill>
                <a:latin typeface="+mn-lt"/>
                <a:ea typeface="+mn-ea"/>
                <a:cs typeface="+mn-cs"/>
              </a:rPr>
              <a:t>: CO2 net emissions should be reported where the CO2 emissions and removals for the biomass pool are not equivalent in the inventory year. For </a:t>
            </a:r>
            <a:r>
              <a:rPr lang="en-GB" sz="1200" b="0" i="1" u="none" strike="noStrike" kern="1200" baseline="0" dirty="0">
                <a:solidFill>
                  <a:schemeClr val="tx1"/>
                </a:solidFill>
                <a:latin typeface="+mn-lt"/>
                <a:ea typeface="+mn-ea"/>
                <a:cs typeface="+mn-cs"/>
              </a:rPr>
              <a:t>grassland </a:t>
            </a:r>
            <a:r>
              <a:rPr lang="en-GB" sz="1200" b="0" i="0" u="none" strike="noStrike" kern="1200" baseline="0" dirty="0">
                <a:solidFill>
                  <a:schemeClr val="tx1"/>
                </a:solidFill>
                <a:latin typeface="+mn-lt"/>
                <a:ea typeface="+mn-ea"/>
                <a:cs typeface="+mn-cs"/>
              </a:rPr>
              <a:t>biomass burning and burning of agriculture residues, the assumption of equivalence is generally reasonable. In </a:t>
            </a:r>
            <a:r>
              <a:rPr lang="en-GB" sz="1200" b="0" i="1" u="none" strike="noStrike" kern="1200" baseline="0" dirty="0">
                <a:solidFill>
                  <a:schemeClr val="tx1"/>
                </a:solidFill>
                <a:latin typeface="+mn-lt"/>
                <a:ea typeface="+mn-ea"/>
                <a:cs typeface="+mn-cs"/>
              </a:rPr>
              <a:t>Forestland remaining Forest land</a:t>
            </a:r>
            <a:r>
              <a:rPr lang="en-GB" sz="1200" b="0" i="0" u="none" strike="noStrike" kern="1200" baseline="0" dirty="0">
                <a:solidFill>
                  <a:schemeClr val="tx1"/>
                </a:solidFill>
                <a:latin typeface="+mn-lt"/>
                <a:ea typeface="+mn-ea"/>
                <a:cs typeface="+mn-cs"/>
              </a:rPr>
              <a:t>, emissions of CO2 from biomass burning also need to be accounted for because they are generally not synchronous with rates of CO2 uptake.</a:t>
            </a:r>
          </a:p>
          <a:p>
            <a:r>
              <a:rPr lang="en-GB" sz="1200" b="0" i="0" u="none" strike="noStrike" kern="1200" baseline="0" dirty="0">
                <a:solidFill>
                  <a:schemeClr val="tx1"/>
                </a:solidFill>
                <a:latin typeface="+mn-lt"/>
                <a:ea typeface="+mn-ea"/>
                <a:cs typeface="+mn-cs"/>
              </a:rPr>
              <a:t>This is especially important after stand replacing wildfire, and during cycles of shifting cultivation in tropical regions.</a:t>
            </a:r>
          </a:p>
          <a:p>
            <a:r>
              <a:rPr lang="en-GB" sz="1200" b="0" i="1" u="none" strike="noStrike" kern="1200" baseline="0" dirty="0">
                <a:solidFill>
                  <a:schemeClr val="tx1"/>
                </a:solidFill>
                <a:latin typeface="+mn-lt"/>
                <a:ea typeface="+mn-ea"/>
                <a:cs typeface="+mn-cs"/>
              </a:rPr>
              <a:t>Fuels available for combustion</a:t>
            </a:r>
            <a:r>
              <a:rPr lang="en-GB" sz="1200" b="0" i="0" u="none" strike="noStrike" kern="1200" baseline="0" dirty="0">
                <a:solidFill>
                  <a:schemeClr val="tx1"/>
                </a:solidFill>
                <a:latin typeface="+mn-lt"/>
                <a:ea typeface="+mn-ea"/>
                <a:cs typeface="+mn-cs"/>
              </a:rPr>
              <a:t>: Factors that reduce the amount of fuels available for combustion (e.g., from grazing, decay, removal of biofuels, livestock feed, etc.) should be accounted for. A mass balance approach should be adopted to account for</a:t>
            </a:r>
          </a:p>
          <a:p>
            <a:r>
              <a:rPr lang="en-GB" sz="1200" b="0" i="0" u="none" strike="noStrike" kern="1200" baseline="0" dirty="0">
                <a:solidFill>
                  <a:schemeClr val="tx1"/>
                </a:solidFill>
                <a:latin typeface="+mn-lt"/>
                <a:ea typeface="+mn-ea"/>
                <a:cs typeface="+mn-cs"/>
              </a:rPr>
              <a:t>residues, to avoid underestimation or double counting.</a:t>
            </a:r>
          </a:p>
          <a:p>
            <a:r>
              <a:rPr lang="en-GB" sz="1200" b="0" i="1" u="none" strike="noStrike" kern="1200" baseline="0" dirty="0">
                <a:solidFill>
                  <a:schemeClr val="tx1"/>
                </a:solidFill>
                <a:latin typeface="+mn-lt"/>
                <a:ea typeface="+mn-ea"/>
                <a:cs typeface="+mn-cs"/>
              </a:rPr>
              <a:t>Annual reporting</a:t>
            </a:r>
            <a:r>
              <a:rPr lang="en-GB" sz="1200" b="0" i="0" u="none" strike="noStrike" kern="1200" baseline="0" dirty="0">
                <a:solidFill>
                  <a:schemeClr val="tx1"/>
                </a:solidFill>
                <a:latin typeface="+mn-lt"/>
                <a:ea typeface="+mn-ea"/>
                <a:cs typeface="+mn-cs"/>
              </a:rPr>
              <a:t>: countries should estimate and report greenhouse gas emissions from fire on an annual basis.</a:t>
            </a: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148</a:t>
            </a:fld>
            <a:endParaRPr lang="en-GB"/>
          </a:p>
        </p:txBody>
      </p:sp>
    </p:spTree>
    <p:extLst>
      <p:ext uri="{BB962C8B-B14F-4D97-AF65-F5344CB8AC3E}">
        <p14:creationId xmlns:p14="http://schemas.microsoft.com/office/powerpoint/2010/main" val="25368403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149</a:t>
            </a:fld>
            <a:endParaRPr lang="en-GB"/>
          </a:p>
        </p:txBody>
      </p:sp>
    </p:spTree>
    <p:extLst>
      <p:ext uri="{BB962C8B-B14F-4D97-AF65-F5344CB8AC3E}">
        <p14:creationId xmlns:p14="http://schemas.microsoft.com/office/powerpoint/2010/main" val="2206311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10.1 is provided just for illustration. </a:t>
            </a:r>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15</a:t>
            </a:fld>
            <a:endParaRPr lang="en-GB"/>
          </a:p>
        </p:txBody>
      </p:sp>
    </p:spTree>
    <p:extLst>
      <p:ext uri="{BB962C8B-B14F-4D97-AF65-F5344CB8AC3E}">
        <p14:creationId xmlns:p14="http://schemas.microsoft.com/office/powerpoint/2010/main" val="4654585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150</a:t>
            </a:fld>
            <a:endParaRPr lang="en-GB">
              <a:solidFill>
                <a:prstClr val="black"/>
              </a:solidFill>
            </a:endParaRPr>
          </a:p>
        </p:txBody>
      </p:sp>
    </p:spTree>
    <p:extLst>
      <p:ext uri="{BB962C8B-B14F-4D97-AF65-F5344CB8AC3E}">
        <p14:creationId xmlns:p14="http://schemas.microsoft.com/office/powerpoint/2010/main" val="18708841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07000"/>
              </a:lnSpc>
              <a:spcAft>
                <a:spcPts val="0"/>
              </a:spcAft>
            </a:pPr>
            <a:r>
              <a:rPr lang="en-GB" sz="1200" b="1" dirty="0">
                <a:effectLst/>
                <a:latin typeface="Calibri" panose="020F0502020204030204" pitchFamily="34" charset="0"/>
                <a:ea typeface="Calibri" panose="020F0502020204030204" pitchFamily="34" charset="0"/>
                <a:cs typeface="TimesNewRomanPS-BoldMT"/>
              </a:rPr>
              <a:t>Tier 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effectLst/>
                <a:latin typeface="Calibri" panose="020F0502020204030204" pitchFamily="34" charset="0"/>
                <a:ea typeface="Calibri" panose="020F0502020204030204" pitchFamily="34" charset="0"/>
                <a:cs typeface="TimesNewRomanPSMT"/>
              </a:rPr>
              <a:t>Default emission factors (EF) are 0.12 for limestone and 0.13 for dolomite.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b="1" dirty="0">
                <a:effectLst/>
                <a:latin typeface="Calibri" panose="020F0502020204030204" pitchFamily="34" charset="0"/>
                <a:ea typeface="Calibri" panose="020F0502020204030204" pitchFamily="34" charset="0"/>
                <a:cs typeface="TimesNewRomanPS-BoldMT"/>
              </a:rPr>
              <a:t>Tier 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effectLst/>
                <a:latin typeface="Calibri" panose="020F0502020204030204" pitchFamily="34" charset="0"/>
                <a:ea typeface="Calibri" panose="020F0502020204030204" pitchFamily="34" charset="0"/>
                <a:cs typeface="TimesNewRomanPSMT"/>
              </a:rPr>
              <a:t>Derivation of emission factors using country-specific data could entail differentiation of sources with variable compositions of lime; different carbonate liming materials (limestone as well as other sources such as marl and shell deposits) can vary somewhat in their C content and overall purity. Each material would have a unique emission factor based on the C content.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effectLst/>
                <a:latin typeface="Calibri" panose="020F0502020204030204" pitchFamily="34" charset="0"/>
                <a:ea typeface="Calibri" panose="020F0502020204030204" pitchFamily="34" charset="0"/>
                <a:cs typeface="TimesNewRomanPSMT"/>
              </a:rPr>
              <a:t>Country-specific emission factors could also account for the proportion of carbonate-C from liming that is emitted to the atmosphere as CO</a:t>
            </a:r>
            <a:r>
              <a:rPr lang="en-GB" sz="800" dirty="0">
                <a:effectLst/>
                <a:latin typeface="Calibri" panose="020F0502020204030204" pitchFamily="34" charset="0"/>
                <a:ea typeface="Calibri" panose="020F0502020204030204" pitchFamily="34" charset="0"/>
                <a:cs typeface="TimesNewRomanPSMT"/>
              </a:rPr>
              <a:t>2 </a:t>
            </a:r>
            <a:r>
              <a:rPr lang="en-GB" sz="1200" dirty="0">
                <a:effectLst/>
                <a:latin typeface="Calibri" panose="020F0502020204030204" pitchFamily="34" charset="0"/>
                <a:ea typeface="Calibri" panose="020F0502020204030204" pitchFamily="34" charset="0"/>
                <a:cs typeface="TimesNewRomanPSMT"/>
              </a:rPr>
              <a:t>(e.g., West and McBride, 2005). Dissolved inorganic C in soils can form secondary minerals and precipitate with the Ca or Mg that was added during liming. Furthermore, dissolved inorganic C (bicarbonate) can be transported with Ca and Mg through the soil to deep groundwater, lakes and eventually to the ocean (Robertson and Grace, 2004). In either case, the net emission of CO</a:t>
            </a:r>
            <a:r>
              <a:rPr lang="en-GB" sz="800" dirty="0">
                <a:effectLst/>
                <a:latin typeface="Calibri" panose="020F0502020204030204" pitchFamily="34" charset="0"/>
                <a:ea typeface="Calibri" panose="020F0502020204030204" pitchFamily="34" charset="0"/>
                <a:cs typeface="TimesNewRomanPSMT"/>
              </a:rPr>
              <a:t>2 </a:t>
            </a:r>
            <a:r>
              <a:rPr lang="en-GB" sz="1200" dirty="0">
                <a:effectLst/>
                <a:latin typeface="Calibri" panose="020F0502020204030204" pitchFamily="34" charset="0"/>
                <a:ea typeface="Calibri" panose="020F0502020204030204" pitchFamily="34" charset="0"/>
                <a:cs typeface="TimesNewRomanPSMT"/>
              </a:rPr>
              <a:t>to the atmosphere is less than the original amount of C added as lime. Country-specific emission factors can be derived if there are sufficient data and understanding of inorganic carbon transformations, in addition to knowledge about transport of aqueous Ca, Mg, and inorganic C. It is </a:t>
            </a:r>
            <a:r>
              <a:rPr lang="en-GB" sz="1200" i="1" dirty="0">
                <a:effectLst/>
                <a:latin typeface="Calibri" panose="020F0502020204030204" pitchFamily="34" charset="0"/>
                <a:ea typeface="Calibri" panose="020F0502020204030204" pitchFamily="34" charset="0"/>
                <a:cs typeface="TimesNewRomanPS-ItalicMT"/>
              </a:rPr>
              <a:t>good practice </a:t>
            </a:r>
            <a:r>
              <a:rPr lang="en-GB" sz="1200" dirty="0">
                <a:effectLst/>
                <a:latin typeface="Calibri" panose="020F0502020204030204" pitchFamily="34" charset="0"/>
                <a:ea typeface="Calibri" panose="020F0502020204030204" pitchFamily="34" charset="0"/>
                <a:cs typeface="TimesNewRomanPSMT"/>
              </a:rPr>
              <a:t>to document the source of information and method used for deriving country-specific values in the reporting process.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b="1" dirty="0">
                <a:effectLst/>
                <a:latin typeface="Calibri" panose="020F0502020204030204" pitchFamily="34" charset="0"/>
                <a:ea typeface="Calibri" panose="020F0502020204030204" pitchFamily="34" charset="0"/>
                <a:cs typeface="TimesNewRomanPS-BoldMT"/>
              </a:rPr>
              <a:t>Tier 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NewRomanPSMT"/>
              </a:rPr>
              <a:t>Tier 3 approaches are based on estimating variable emissions from year to year, which depends on a variety of site specific characteristics and environmental drivers. No emission factors are directly estimated.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151</a:t>
            </a:fld>
            <a:endParaRPr lang="en-GB">
              <a:solidFill>
                <a:prstClr val="black"/>
              </a:solidFill>
            </a:endParaRPr>
          </a:p>
        </p:txBody>
      </p:sp>
    </p:spTree>
    <p:extLst>
      <p:ext uri="{BB962C8B-B14F-4D97-AF65-F5344CB8AC3E}">
        <p14:creationId xmlns:p14="http://schemas.microsoft.com/office/powerpoint/2010/main" val="358773957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Tier</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1</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Usage statistics may be gathered as part of the national census or enterprise records, while banks and the lime industry should have information on sales and domestic production. </a:t>
            </a:r>
          </a:p>
          <a:p>
            <a:pPr marL="171450" indent="-1714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Import/export records are typically maintained by customs or similar organizations in the government. It is good practice to average data records over three years (current year and two most recent) if emissions are not computed on an annual basis for reporting purposes.</a:t>
            </a:r>
          </a:p>
          <a:p>
            <a:r>
              <a:rPr lang="en-GB" dirty="0"/>
              <a:t>Tier 2</a:t>
            </a:r>
            <a:r>
              <a:rPr lang="en-GB" baseline="0" dirty="0"/>
              <a:t> </a:t>
            </a:r>
          </a:p>
          <a:p>
            <a:r>
              <a:rPr lang="en-GB" dirty="0"/>
              <a:t>In addition to the activity data that are described for Tier 1, Tier 2 may incorporate information on the purity of carbonate limes as well as site-level and hydrological characteristics to estimate the proportion of carbonate-C in lime applications that is emitted to the atmosphere.</a:t>
            </a:r>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152</a:t>
            </a:fld>
            <a:endParaRPr lang="en-GB">
              <a:solidFill>
                <a:prstClr val="black"/>
              </a:solidFill>
            </a:endParaRPr>
          </a:p>
        </p:txBody>
      </p:sp>
    </p:spTree>
    <p:extLst>
      <p:ext uri="{BB962C8B-B14F-4D97-AF65-F5344CB8AC3E}">
        <p14:creationId xmlns:p14="http://schemas.microsoft.com/office/powerpoint/2010/main" val="32640499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153</a:t>
            </a:fld>
            <a:endParaRPr lang="en-GB">
              <a:solidFill>
                <a:prstClr val="black"/>
              </a:solidFill>
            </a:endParaRPr>
          </a:p>
        </p:txBody>
      </p:sp>
    </p:spTree>
    <p:extLst>
      <p:ext uri="{BB962C8B-B14F-4D97-AF65-F5344CB8AC3E}">
        <p14:creationId xmlns:p14="http://schemas.microsoft.com/office/powerpoint/2010/main" val="371506071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154</a:t>
            </a:fld>
            <a:endParaRPr lang="en-GB">
              <a:solidFill>
                <a:prstClr val="black"/>
              </a:solidFill>
            </a:endParaRPr>
          </a:p>
        </p:txBody>
      </p:sp>
    </p:spTree>
    <p:extLst>
      <p:ext uri="{BB962C8B-B14F-4D97-AF65-F5344CB8AC3E}">
        <p14:creationId xmlns:p14="http://schemas.microsoft.com/office/powerpoint/2010/main" val="133102982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Tier 1 - Multiply by 44/12 to convert CO2–C emissions into CO2. Urea is often applied in combination with other</a:t>
            </a:r>
            <a:r>
              <a:rPr lang="en-GB" baseline="0" dirty="0"/>
              <a:t> </a:t>
            </a:r>
            <a:r>
              <a:rPr lang="en-GB" dirty="0"/>
              <a:t>nitrogenous fertilizers, particularly in solutions, and it will be necessary to estimate the proportion of urea in the</a:t>
            </a:r>
            <a:r>
              <a:rPr lang="en-GB" baseline="0" dirty="0"/>
              <a:t> </a:t>
            </a:r>
            <a:r>
              <a:rPr lang="en-GB" dirty="0"/>
              <a:t>fertilizer solution for M. If the proportion is not known, it is considered good practice to assume that the entire</a:t>
            </a:r>
            <a:r>
              <a:rPr lang="en-GB" baseline="0" dirty="0"/>
              <a:t> </a:t>
            </a:r>
            <a:r>
              <a:rPr lang="en-GB" dirty="0"/>
              <a:t>solution is urea, rather than potentially under-estimating emissions for this sub-category.</a:t>
            </a:r>
          </a:p>
          <a:p>
            <a:endParaRPr lang="en-GB" dirty="0"/>
          </a:p>
          <a:p>
            <a:r>
              <a:rPr lang="en-GB" dirty="0"/>
              <a:t>Tier 3- CO2 emissions from urea applications could be estimated with more detailed models or measurements that</a:t>
            </a:r>
            <a:r>
              <a:rPr lang="en-GB" baseline="0" dirty="0"/>
              <a:t> </a:t>
            </a:r>
            <a:r>
              <a:rPr lang="en-GB" dirty="0"/>
              <a:t>incorporate the possibility of bicarbonate leaching to deep groundwater, and/or lakes and oceans, and thus not</a:t>
            </a:r>
            <a:r>
              <a:rPr lang="en-GB" baseline="0" dirty="0"/>
              <a:t> </a:t>
            </a:r>
            <a:r>
              <a:rPr lang="en-GB" dirty="0"/>
              <a:t>contributing to CO2 emissions, at least not immediately. Note that increases in soil inorganic C from urea</a:t>
            </a:r>
            <a:r>
              <a:rPr lang="en-GB" baseline="0" dirty="0"/>
              <a:t> </a:t>
            </a:r>
            <a:r>
              <a:rPr lang="en-GB" dirty="0"/>
              <a:t>fertilization do not represent a net removal of CO2 from the atmosphere. The removal is estimated in the IPPU</a:t>
            </a:r>
            <a:r>
              <a:rPr lang="en-GB" baseline="0" dirty="0"/>
              <a:t> </a:t>
            </a:r>
            <a:r>
              <a:rPr lang="en-GB" dirty="0"/>
              <a:t>Sector (Volume 3), and the computations for soils only provide estimates of the amount of emissions associated</a:t>
            </a:r>
            <a:r>
              <a:rPr lang="en-GB" baseline="0" dirty="0"/>
              <a:t> </a:t>
            </a:r>
            <a:r>
              <a:rPr lang="en-GB" dirty="0"/>
              <a:t>with this practice. See the Tier 3 section for soil inorganic C in Chapter 2 for additional discussion (Section 2.3.3</a:t>
            </a:r>
            <a:r>
              <a:rPr lang="en-GB" baseline="0" dirty="0"/>
              <a:t> </a:t>
            </a:r>
            <a:r>
              <a:rPr lang="en-GB" dirty="0"/>
              <a:t>on Change in Soil C Stocks).</a:t>
            </a:r>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155</a:t>
            </a:fld>
            <a:endParaRPr lang="en-GB">
              <a:solidFill>
                <a:prstClr val="black"/>
              </a:solidFill>
            </a:endParaRPr>
          </a:p>
        </p:txBody>
      </p:sp>
    </p:spTree>
    <p:extLst>
      <p:ext uri="{BB962C8B-B14F-4D97-AF65-F5344CB8AC3E}">
        <p14:creationId xmlns:p14="http://schemas.microsoft.com/office/powerpoint/2010/main" val="63397292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Tier 1</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default emission factor (EF) is 0.20 for carbon emissions from urea applications.</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Tier 2</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Similar to carbonate limes, all C in urea may not be emitted in the year of application. If sufficient data and understanding of inorganic C transformation are available, country-specific specific emission factor could be derived. It is good practice to document the source of information and method used for deriving country-specific values as part of the reporting process.</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Tier 3</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Tier 3 approaches are based on estimating variable emissions from year to year, which depends on a variety of site specific characteristics and environmental drivers. No emission factor is directly estimated.</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156</a:t>
            </a:fld>
            <a:endParaRPr lang="en-GB">
              <a:solidFill>
                <a:prstClr val="black"/>
              </a:solidFill>
            </a:endParaRPr>
          </a:p>
        </p:txBody>
      </p:sp>
    </p:spTree>
    <p:extLst>
      <p:ext uri="{BB962C8B-B14F-4D97-AF65-F5344CB8AC3E}">
        <p14:creationId xmlns:p14="http://schemas.microsoft.com/office/powerpoint/2010/main" val="3676779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07000"/>
              </a:lnSpc>
              <a:spcAft>
                <a:spcPts val="0"/>
              </a:spcAft>
            </a:pPr>
            <a:r>
              <a:rPr lang="en-GB" sz="1200" b="1" dirty="0">
                <a:effectLst/>
                <a:latin typeface="Calibri" panose="020F0502020204030204" pitchFamily="34" charset="0"/>
                <a:ea typeface="Calibri" panose="020F0502020204030204" pitchFamily="34" charset="0"/>
                <a:cs typeface="TimesNewRomanPS-BoldMT"/>
              </a:rPr>
              <a:t>Tier 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effectLst/>
                <a:latin typeface="Calibri" panose="020F0502020204030204" pitchFamily="34" charset="0"/>
                <a:ea typeface="Calibri" panose="020F0502020204030204" pitchFamily="34" charset="0"/>
                <a:cs typeface="TimesNewRomanPSMT"/>
              </a:rPr>
              <a:t>Domestic production records and import/export data on urea can be used to obtain an approximate estimate of the amount of urea applied to soils on an annual basis (M). It can be assumed that all urea fertiliser produced or imported annually minus annual exports is applied to soils. However, supplemental data on sales and/or usage of urea can be used to refine the calculation, instead of assuming all available urea in a particular year is immediately added to soils. Regardless of the approach, the annual application estimates for urea fertilizers should be consistent between CO</a:t>
            </a:r>
            <a:r>
              <a:rPr lang="en-GB" sz="800" dirty="0">
                <a:effectLst/>
                <a:latin typeface="Calibri" panose="020F0502020204030204" pitchFamily="34" charset="0"/>
                <a:ea typeface="Calibri" panose="020F0502020204030204" pitchFamily="34" charset="0"/>
                <a:cs typeface="TimesNewRomanPSMT"/>
              </a:rPr>
              <a:t>2 </a:t>
            </a:r>
            <a:r>
              <a:rPr lang="en-GB" sz="1200" dirty="0">
                <a:effectLst/>
                <a:latin typeface="Calibri" panose="020F0502020204030204" pitchFamily="34" charset="0"/>
                <a:ea typeface="Calibri" panose="020F0502020204030204" pitchFamily="34" charset="0"/>
                <a:cs typeface="TimesNewRomanPSMT"/>
              </a:rPr>
              <a:t>emission from urea and N</a:t>
            </a:r>
            <a:r>
              <a:rPr lang="en-GB" sz="800" dirty="0">
                <a:effectLst/>
                <a:latin typeface="Calibri" panose="020F0502020204030204" pitchFamily="34" charset="0"/>
                <a:ea typeface="Calibri" panose="020F0502020204030204" pitchFamily="34" charset="0"/>
                <a:cs typeface="TimesNewRomanPSMT"/>
              </a:rPr>
              <a:t>2</a:t>
            </a:r>
            <a:r>
              <a:rPr lang="en-GB" sz="1200" dirty="0">
                <a:effectLst/>
                <a:latin typeface="Calibri" panose="020F0502020204030204" pitchFamily="34" charset="0"/>
                <a:ea typeface="Calibri" panose="020F0502020204030204" pitchFamily="34" charset="0"/>
                <a:cs typeface="TimesNewRomanPSMT"/>
              </a:rPr>
              <a:t>O emissions from soils.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effectLst/>
                <a:latin typeface="Calibri" panose="020F0502020204030204" pitchFamily="34" charset="0"/>
                <a:ea typeface="Calibri" panose="020F0502020204030204" pitchFamily="34" charset="0"/>
                <a:cs typeface="TimesNewRomanPSMT"/>
              </a:rPr>
              <a:t>Usage statistics may be gathered as part of the national census or through enterprise records, while banks and the fertilizer industry should have information on sales and domestic production. Import/export records are typically maintained by customs or similar organizations in the government. It is </a:t>
            </a:r>
            <a:r>
              <a:rPr lang="en-GB" sz="1200" i="1" dirty="0">
                <a:effectLst/>
                <a:latin typeface="Calibri" panose="020F0502020204030204" pitchFamily="34" charset="0"/>
                <a:ea typeface="Calibri" panose="020F0502020204030204" pitchFamily="34" charset="0"/>
                <a:cs typeface="TimesNewRomanPS-ItalicMT"/>
              </a:rPr>
              <a:t>good practice </a:t>
            </a:r>
            <a:r>
              <a:rPr lang="en-GB" sz="1200" dirty="0">
                <a:effectLst/>
                <a:latin typeface="Calibri" panose="020F0502020204030204" pitchFamily="34" charset="0"/>
                <a:ea typeface="Calibri" panose="020F0502020204030204" pitchFamily="34" charset="0"/>
                <a:cs typeface="TimesNewRomanPSMT"/>
              </a:rPr>
              <a:t>to average data records over three years (current year and two most recent) if emissions are not computed on an annual basis for reporting purposes.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b="1" dirty="0">
                <a:effectLst/>
                <a:latin typeface="Calibri" panose="020F0502020204030204" pitchFamily="34" charset="0"/>
                <a:ea typeface="Calibri" panose="020F0502020204030204" pitchFamily="34" charset="0"/>
                <a:cs typeface="TimesNewRomanPS-BoldMT"/>
              </a:rPr>
              <a:t>Tier 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effectLst/>
                <a:latin typeface="Calibri" panose="020F0502020204030204" pitchFamily="34" charset="0"/>
                <a:ea typeface="Calibri" panose="020F0502020204030204" pitchFamily="34" charset="0"/>
                <a:cs typeface="TimesNewRomanPSMT"/>
              </a:rPr>
              <a:t>In addition to the activity data described for Tier 1, Tier 2 may incorporate additional information on site-level and hydrological characteristics that were used to estimate the proportion of C in urea that is emitted to the atmosphere.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b="1" dirty="0">
                <a:effectLst/>
                <a:latin typeface="Calibri" panose="020F0502020204030204" pitchFamily="34" charset="0"/>
                <a:ea typeface="Calibri" panose="020F0502020204030204" pitchFamily="34" charset="0"/>
                <a:cs typeface="TimesNewRomanPS-BoldMT"/>
              </a:rPr>
              <a:t>Tier 3</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200" dirty="0">
                <a:effectLst/>
                <a:latin typeface="Calibri" panose="020F0502020204030204" pitchFamily="34" charset="0"/>
                <a:ea typeface="Calibri" panose="020F0502020204030204" pitchFamily="34" charset="0"/>
                <a:cs typeface="TimesNewRomanPSMT"/>
              </a:rPr>
              <a:t>For application of dynamic models and/or a direct measurement-based inventory in Tier 3, it is likely that more detailed activity data are needed, relative to Tier 1 or 2 methods, but the exact requirements will be dependent on the model or measurement design.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157</a:t>
            </a:fld>
            <a:endParaRPr lang="en-GB">
              <a:solidFill>
                <a:prstClr val="black"/>
              </a:solidFill>
            </a:endParaRPr>
          </a:p>
        </p:txBody>
      </p:sp>
    </p:spTree>
    <p:extLst>
      <p:ext uri="{BB962C8B-B14F-4D97-AF65-F5344CB8AC3E}">
        <p14:creationId xmlns:p14="http://schemas.microsoft.com/office/powerpoint/2010/main" val="233056820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158</a:t>
            </a:fld>
            <a:endParaRPr lang="en-GB"/>
          </a:p>
        </p:txBody>
      </p:sp>
    </p:spTree>
    <p:extLst>
      <p:ext uri="{BB962C8B-B14F-4D97-AF65-F5344CB8AC3E}">
        <p14:creationId xmlns:p14="http://schemas.microsoft.com/office/powerpoint/2010/main" val="165540483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159</a:t>
            </a:fld>
            <a:endParaRPr lang="en-GB">
              <a:solidFill>
                <a:prstClr val="black"/>
              </a:solidFill>
            </a:endParaRPr>
          </a:p>
        </p:txBody>
      </p:sp>
    </p:spTree>
    <p:extLst>
      <p:ext uri="{BB962C8B-B14F-4D97-AF65-F5344CB8AC3E}">
        <p14:creationId xmlns:p14="http://schemas.microsoft.com/office/powerpoint/2010/main" val="1238585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solidFill>
                  <a:srgbClr val="2D333F"/>
                </a:solidFill>
                <a:latin typeface="BookAntiqua"/>
              </a:rPr>
              <a:t>The methods for estimating CH</a:t>
            </a:r>
            <a:r>
              <a:rPr lang="en-GB" sz="1000" b="0" i="0" u="none" strike="noStrike" baseline="0" dirty="0">
                <a:solidFill>
                  <a:srgbClr val="2D333F"/>
                </a:solidFill>
                <a:latin typeface="BookAntiqua"/>
              </a:rPr>
              <a:t>4 </a:t>
            </a:r>
            <a:r>
              <a:rPr lang="en-GB" sz="1200" b="0" i="0" u="none" strike="noStrike" baseline="0" dirty="0">
                <a:solidFill>
                  <a:srgbClr val="2D333F"/>
                </a:solidFill>
                <a:latin typeface="BookAntiqua"/>
              </a:rPr>
              <a:t>and N</a:t>
            </a:r>
            <a:r>
              <a:rPr lang="en-GB" sz="1000" b="0" i="0" u="none" strike="noStrike" baseline="0" dirty="0">
                <a:solidFill>
                  <a:srgbClr val="2D333F"/>
                </a:solidFill>
                <a:latin typeface="BookAntiqua"/>
              </a:rPr>
              <a:t>2</a:t>
            </a:r>
            <a:r>
              <a:rPr lang="en-GB" sz="1200" b="0" i="0" u="none" strike="noStrike" baseline="0" dirty="0">
                <a:solidFill>
                  <a:srgbClr val="2D333F"/>
                </a:solidFill>
                <a:latin typeface="BookAntiqua"/>
              </a:rPr>
              <a:t>O emissions from livestock require definitions of livestock subcategories, annual populations and, for higher Tier methods, feed intake and characterization.</a:t>
            </a:r>
          </a:p>
          <a:p>
            <a:pPr algn="l"/>
            <a:r>
              <a:rPr lang="en-GB" sz="1200" b="1" i="1" u="none" strike="noStrike" baseline="0" dirty="0">
                <a:solidFill>
                  <a:srgbClr val="2D333F"/>
                </a:solidFill>
                <a:latin typeface="BookAntiqua-BoldItalic"/>
              </a:rPr>
              <a:t>Livestock population and feed characterization</a:t>
            </a:r>
          </a:p>
          <a:p>
            <a:pPr algn="l"/>
            <a:r>
              <a:rPr lang="en-GB" sz="1200" b="0" i="0" u="none" strike="noStrike" baseline="0" dirty="0">
                <a:solidFill>
                  <a:srgbClr val="2D333F"/>
                </a:solidFill>
                <a:latin typeface="ArialMT"/>
              </a:rPr>
              <a:t>• </a:t>
            </a:r>
            <a:r>
              <a:rPr lang="en-GB" sz="1200" b="0" i="0" u="none" strike="noStrike" baseline="0" dirty="0">
                <a:solidFill>
                  <a:srgbClr val="2D333F"/>
                </a:solidFill>
                <a:latin typeface="BookAntiqua"/>
              </a:rPr>
              <a:t>Good practice is to identify the appropriate method for estimating emissions for each source category, and then base the characterization on the most detailed requirements identified for each livestock species.</a:t>
            </a:r>
          </a:p>
          <a:p>
            <a:pPr algn="l"/>
            <a:r>
              <a:rPr lang="en-GB" sz="1200" b="0" i="0" u="none" strike="noStrike" baseline="0" dirty="0">
                <a:solidFill>
                  <a:srgbClr val="2D333F"/>
                </a:solidFill>
                <a:latin typeface="ArialMT"/>
              </a:rPr>
              <a:t>• </a:t>
            </a:r>
            <a:r>
              <a:rPr lang="en-GB" sz="1200" b="0" i="0" u="none" strike="noStrike" baseline="0" dirty="0">
                <a:solidFill>
                  <a:srgbClr val="2D333F"/>
                </a:solidFill>
                <a:latin typeface="BookAntiqua"/>
              </a:rPr>
              <a:t>The livestock characterization used by a country will probably undergo iterations as the needs of each source category are assessed during the emissions estimation process.</a:t>
            </a:r>
          </a:p>
          <a:p>
            <a:pPr algn="l"/>
            <a:r>
              <a:rPr lang="en-GB" sz="1200" b="0" i="0" u="none" strike="noStrike" baseline="0" dirty="0">
                <a:solidFill>
                  <a:srgbClr val="2D333F"/>
                </a:solidFill>
                <a:latin typeface="ArialMT"/>
              </a:rPr>
              <a:t>• </a:t>
            </a:r>
            <a:r>
              <a:rPr lang="en-GB" sz="1200" b="0" i="0" u="none" strike="noStrike" baseline="0" dirty="0">
                <a:solidFill>
                  <a:srgbClr val="2D333F"/>
                </a:solidFill>
                <a:latin typeface="BookAntiqua"/>
              </a:rPr>
              <a:t>The approach is divided into 3 steps.- next slide</a:t>
            </a: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16</a:t>
            </a:fld>
            <a:endParaRPr lang="en-GB"/>
          </a:p>
        </p:txBody>
      </p:sp>
    </p:spTree>
    <p:extLst>
      <p:ext uri="{BB962C8B-B14F-4D97-AF65-F5344CB8AC3E}">
        <p14:creationId xmlns:p14="http://schemas.microsoft.com/office/powerpoint/2010/main" val="411464617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 In most soils, an increase in available N enhances nitrification and denitrification rates which then increase the production of N2O. Increases in available N can occur through human-induced N additions or change of land-use and/or management practices that mineralise soil organic N.</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following N sources are included in the methodology for estimating direct N2O emissions from managed soils:</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Synthetic N fertilisers (FSN);</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Organic N applied as fertiliser (e.g., animal manure, compost, sewage sludge, rendering waste) (FON);</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Urine and dung N deposited on pasture, range and paddock by grazing animals (FPRP);</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N in crop residues (above-ground and below-ground), including from N-fixing crops 2 and from forages during pasture renewal 3 (FCR);</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N mineralisation associated with loss of soil organic matter resulting from change of land use or management of mineral soils (FSOM); and</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Drainage/management of organic soils (i.e.,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Histosols</a:t>
            </a:r>
            <a:r>
              <a:rPr lang="en-GB" sz="1200" dirty="0">
                <a:effectLst/>
                <a:latin typeface="Calibri" panose="020F0502020204030204" pitchFamily="34" charset="0"/>
                <a:ea typeface="Calibri" panose="020F0502020204030204" pitchFamily="34" charset="0"/>
                <a:cs typeface="Times New Roman" panose="02020603050405020304" pitchFamily="18" charset="0"/>
              </a:rPr>
              <a:t>) 4 (FOS).</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160</a:t>
            </a:fld>
            <a:endParaRPr lang="en-GB">
              <a:solidFill>
                <a:prstClr val="black"/>
              </a:solidFill>
            </a:endParaRPr>
          </a:p>
        </p:txBody>
      </p:sp>
    </p:spTree>
    <p:extLst>
      <p:ext uri="{BB962C8B-B14F-4D97-AF65-F5344CB8AC3E}">
        <p14:creationId xmlns:p14="http://schemas.microsoft.com/office/powerpoint/2010/main" val="398921763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161</a:t>
            </a:fld>
            <a:endParaRPr lang="en-GB">
              <a:solidFill>
                <a:prstClr val="black"/>
              </a:solidFill>
            </a:endParaRPr>
          </a:p>
        </p:txBody>
      </p:sp>
    </p:spTree>
    <p:extLst>
      <p:ext uri="{BB962C8B-B14F-4D97-AF65-F5344CB8AC3E}">
        <p14:creationId xmlns:p14="http://schemas.microsoft.com/office/powerpoint/2010/main" val="251957244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lvl="0" indent="0" algn="just">
              <a:lnSpc>
                <a:spcPct val="107000"/>
              </a:lnSpc>
              <a:spcAft>
                <a:spcPts val="0"/>
              </a:spcAft>
              <a:buFont typeface="Symbol" panose="05050102010706020507" pitchFamily="18" charset="2"/>
              <a:buNone/>
            </a:pPr>
            <a:r>
              <a:rPr lang="en-GB" sz="1200" b="1" dirty="0">
                <a:effectLst/>
                <a:latin typeface="Calibri" panose="020F0502020204030204" pitchFamily="34" charset="0"/>
                <a:ea typeface="Calibri" panose="020F0502020204030204" pitchFamily="34" charset="0"/>
                <a:cs typeface="Times New Roman" panose="02020603050405020304" pitchFamily="18" charset="0"/>
              </a:rPr>
              <a:t>Tier 1  and Tier 2</a:t>
            </a:r>
          </a:p>
          <a:p>
            <a:pPr marL="0" lvl="0" indent="0" algn="just">
              <a:lnSpc>
                <a:spcPct val="107000"/>
              </a:lnSpc>
              <a:spcAft>
                <a:spcPts val="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Three emission factors (EF) are needed to estimate direct N2O emissions from managed soils. The default values presented here may be used in the Tier 1 equation or in the Tier 2 equation in combination with country-specific emission factors. </a:t>
            </a:r>
          </a:p>
          <a:p>
            <a:pPr marL="342900" lvl="0" indent="-342900" algn="just">
              <a:lnSpc>
                <a:spcPct val="107000"/>
              </a:lnSpc>
              <a:spcAft>
                <a:spcPts val="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first EF (EF1) refers to the amount of N2O emitted from the various synthetic and organic N applications to soils, including crop residue and mineralisation of soil organic carbon in mineral soils due to land-use change or management. </a:t>
            </a:r>
          </a:p>
          <a:p>
            <a:pPr marL="342900" lvl="0" indent="-342900" algn="just">
              <a:lnSpc>
                <a:spcPct val="107000"/>
              </a:lnSpc>
              <a:spcAft>
                <a:spcPts val="8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second EF (EF2) refers to the amount of N2O emitted from an area of drained/managed organic soils, and the third EF (EF3PRP) estimates the amount of N2O emitted from urine and dung N deposited by grazing animals on pasture, range and paddock. Default emission factors for the Tier 1 method are summarised in Table 11.1.</a:t>
            </a:r>
          </a:p>
          <a:p>
            <a:pPr marL="0" lvl="0" indent="0" algn="just">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In the light of new evidence, the default value for EF1 has been set at 1% of the N applied to soils or released through activities that result in mineralisation of organic matter in mineral soils 8.</a:t>
            </a:r>
          </a:p>
          <a:p>
            <a:pPr marL="342900" lvl="0" indent="-342900" algn="just">
              <a:lnSpc>
                <a:spcPct val="107000"/>
              </a:lnSpc>
              <a:spcAft>
                <a:spcPts val="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In many cases, this factor will be adequate, however, there are recent data to suggest that this emission factor could be disaggregated based on (1) environmental factors (climate, soil organic C content, soil texture, drainage and soil pH); and (2) management-related factors (N application rate per fertiliser type, type of crop, with differences between legumes, non-leguminous arable crops, and grass)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Bouwman</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i="1" dirty="0">
                <a:effectLst/>
                <a:latin typeface="Calibri" panose="020F0502020204030204" pitchFamily="34" charset="0"/>
                <a:ea typeface="Calibri" panose="020F0502020204030204" pitchFamily="34" charset="0"/>
                <a:cs typeface="Times New Roman" panose="02020603050405020304" pitchFamily="18" charset="0"/>
              </a:rPr>
              <a:t>et al</a:t>
            </a:r>
            <a:r>
              <a:rPr lang="en-GB" sz="1200" dirty="0">
                <a:effectLst/>
                <a:latin typeface="Calibri" panose="020F0502020204030204" pitchFamily="34" charset="0"/>
                <a:ea typeface="Calibri" panose="020F0502020204030204" pitchFamily="34" charset="0"/>
                <a:cs typeface="Times New Roman" panose="02020603050405020304" pitchFamily="18" charset="0"/>
              </a:rPr>
              <a:t>., 2002;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Stehfest</a:t>
            </a:r>
            <a:r>
              <a:rPr lang="en-GB" sz="12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Bouwman</a:t>
            </a:r>
            <a:r>
              <a:rPr lang="en-GB" sz="1200" dirty="0">
                <a:effectLst/>
                <a:latin typeface="Calibri" panose="020F0502020204030204" pitchFamily="34" charset="0"/>
                <a:ea typeface="Calibri" panose="020F0502020204030204" pitchFamily="34" charset="0"/>
                <a:cs typeface="Times New Roman" panose="02020603050405020304" pitchFamily="18" charset="0"/>
              </a:rPr>
              <a:t>, 2006).</a:t>
            </a:r>
          </a:p>
          <a:p>
            <a:pPr marL="342900" lvl="0" indent="-342900" algn="just">
              <a:lnSpc>
                <a:spcPct val="107000"/>
              </a:lnSpc>
              <a:spcAft>
                <a:spcPts val="8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Countries that are able to disaggregate their activity data from all or some of these factors may choose to use disaggregated emission factors with the Tier 2 approach.</a:t>
            </a:r>
          </a:p>
          <a:p>
            <a:pPr marL="0" lvl="0" indent="0" algn="just">
              <a:lnSpc>
                <a:spcPct val="107000"/>
              </a:lnSpc>
              <a:spcAft>
                <a:spcPts val="80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default value for EF2 is 8 kg N2O–N ha-1 yr-1 for temperate climates. Because mineralisation rates are assumed to be about 2 times greater in tropical climates than in temperate climates, the emission factor EF2 is 16 kg N2O–N ha-1 yr-1 for tropical climates 9. Climate definitions are given in Chapter 3, Annex 3A.5.</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default value for EF3PRP is 2% of the N deposited by all animal types except ‘sheep’ and ‘other’ animals. For these latter species, a default emission factor of 1% of the N deposited may be used 1</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162</a:t>
            </a:fld>
            <a:endParaRPr lang="en-GB">
              <a:solidFill>
                <a:prstClr val="black"/>
              </a:solidFill>
            </a:endParaRPr>
          </a:p>
        </p:txBody>
      </p:sp>
    </p:spTree>
    <p:extLst>
      <p:ext uri="{BB962C8B-B14F-4D97-AF65-F5344CB8AC3E}">
        <p14:creationId xmlns:p14="http://schemas.microsoft.com/office/powerpoint/2010/main" val="416773350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gn="l"/>
            <a:r>
              <a:rPr lang="en-GB" sz="1200" b="1" i="0" u="none" strike="noStrike" baseline="0" dirty="0">
                <a:latin typeface="TimesNewRomanPS-BoldMT"/>
              </a:rPr>
              <a:t>Tiers 1 and 2</a:t>
            </a:r>
          </a:p>
          <a:p>
            <a:pPr algn="l"/>
            <a:r>
              <a:rPr lang="en-GB" sz="1200" b="0" i="0" u="none" strike="noStrike" baseline="0" dirty="0">
                <a:latin typeface="TimesNewRomanPSMT"/>
              </a:rPr>
              <a:t>This section describes generic methods for estimating the amount of various N inputs to soils (F</a:t>
            </a:r>
            <a:r>
              <a:rPr lang="en-GB" sz="800" b="0" i="0" u="none" strike="noStrike" baseline="0" dirty="0">
                <a:latin typeface="TimesNewRomanPSMT"/>
              </a:rPr>
              <a:t>SN</a:t>
            </a:r>
            <a:r>
              <a:rPr lang="en-GB" sz="1200" b="0" i="0" u="none" strike="noStrike" baseline="0" dirty="0">
                <a:latin typeface="TimesNewRomanPSMT"/>
              </a:rPr>
              <a:t>, F</a:t>
            </a:r>
            <a:r>
              <a:rPr lang="en-GB" sz="800" b="0" i="0" u="none" strike="noStrike" baseline="0" dirty="0">
                <a:latin typeface="TimesNewRomanPSMT"/>
              </a:rPr>
              <a:t>ON</a:t>
            </a:r>
            <a:r>
              <a:rPr lang="en-GB" sz="1200" b="0" i="0" u="none" strike="noStrike" baseline="0" dirty="0">
                <a:latin typeface="TimesNewRomanPSMT"/>
              </a:rPr>
              <a:t>, F</a:t>
            </a:r>
            <a:r>
              <a:rPr lang="en-GB" sz="800" b="0" i="0" u="none" strike="noStrike" baseline="0" dirty="0">
                <a:latin typeface="TimesNewRomanPSMT"/>
              </a:rPr>
              <a:t>PRP</a:t>
            </a:r>
            <a:r>
              <a:rPr lang="en-GB" sz="1200" b="0" i="0" u="none" strike="noStrike" baseline="0" dirty="0">
                <a:latin typeface="TimesNewRomanPSMT"/>
              </a:rPr>
              <a:t>, F</a:t>
            </a:r>
            <a:r>
              <a:rPr lang="en-GB" sz="800" b="0" i="0" u="none" strike="noStrike" baseline="0" dirty="0">
                <a:latin typeface="TimesNewRomanPSMT"/>
              </a:rPr>
              <a:t>CR</a:t>
            </a:r>
            <a:r>
              <a:rPr lang="en-GB" sz="1200" b="0" i="0" u="none" strike="noStrike" baseline="0" dirty="0">
                <a:latin typeface="TimesNewRomanPSMT"/>
              </a:rPr>
              <a:t>, F</a:t>
            </a:r>
            <a:r>
              <a:rPr lang="en-GB" sz="800" b="0" i="0" u="none" strike="noStrike" baseline="0" dirty="0">
                <a:latin typeface="TimesNewRomanPSMT"/>
              </a:rPr>
              <a:t>SOM</a:t>
            </a:r>
            <a:r>
              <a:rPr lang="en-GB" sz="1200" b="0" i="0" u="none" strike="noStrike" baseline="0" dirty="0">
                <a:latin typeface="TimesNewRomanPSMT"/>
              </a:rPr>
              <a:t>, F</a:t>
            </a:r>
            <a:r>
              <a:rPr lang="en-GB" sz="800" b="0" i="0" u="none" strike="noStrike" baseline="0" dirty="0">
                <a:latin typeface="TimesNewRomanPSMT"/>
              </a:rPr>
              <a:t>OS</a:t>
            </a:r>
            <a:r>
              <a:rPr lang="en-GB" sz="1200" b="0" i="0" u="none" strike="noStrike" baseline="0" dirty="0">
                <a:latin typeface="TimesNewRomanPSMT"/>
              </a:rPr>
              <a:t>) that are needed for the Tier 1 and Tier 2 methodologies (Equations 11.1 and 11.2).</a:t>
            </a:r>
          </a:p>
          <a:p>
            <a:pPr algn="l"/>
            <a:endParaRPr lang="en-GB" sz="1200" b="0" i="0" u="none" strike="noStrike" baseline="0" dirty="0">
              <a:latin typeface="TimesNewRomanPSMT"/>
            </a:endParaRP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a:t>
            </a:r>
            <a:r>
              <a:rPr lang="en-GB" sz="1200" baseline="-25000" dirty="0">
                <a:effectLst/>
                <a:latin typeface="Calibri" panose="020F0502020204030204" pitchFamily="34" charset="0"/>
                <a:ea typeface="Calibri" panose="020F0502020204030204" pitchFamily="34" charset="0"/>
                <a:cs typeface="Times New Roman" panose="02020603050405020304" pitchFamily="18" charset="0"/>
              </a:rPr>
              <a:t>SN</a:t>
            </a:r>
            <a:r>
              <a:rPr lang="en-GB" sz="1200" dirty="0">
                <a:effectLst/>
                <a:latin typeface="Calibri" panose="020F0502020204030204" pitchFamily="34" charset="0"/>
                <a:ea typeface="Calibri" panose="020F0502020204030204" pitchFamily="34" charset="0"/>
                <a:cs typeface="Times New Roman" panose="02020603050405020304" pitchFamily="18" charset="0"/>
              </a:rPr>
              <a:t> = annual amount of synthetic fertiliser N applied to soils, kg N yr-1</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a:t>
            </a:r>
            <a:r>
              <a:rPr lang="en-GB" sz="1200" baseline="-25000" dirty="0">
                <a:effectLst/>
                <a:latin typeface="Calibri" panose="020F0502020204030204" pitchFamily="34" charset="0"/>
                <a:ea typeface="Calibri" panose="020F0502020204030204" pitchFamily="34" charset="0"/>
                <a:cs typeface="Times New Roman" panose="02020603050405020304" pitchFamily="18" charset="0"/>
              </a:rPr>
              <a:t>ON</a:t>
            </a:r>
            <a:r>
              <a:rPr lang="en-GB" sz="1200" dirty="0">
                <a:effectLst/>
                <a:latin typeface="Calibri" panose="020F0502020204030204" pitchFamily="34" charset="0"/>
                <a:ea typeface="Calibri" panose="020F0502020204030204" pitchFamily="34" charset="0"/>
                <a:cs typeface="Times New Roman" panose="02020603050405020304" pitchFamily="18" charset="0"/>
              </a:rPr>
              <a:t> = annual amount of animal manure, compost, sewage sludge and other organic N additions applied to soils (Note: If including sewage sludge, cross-check with Waste Sector to ensure there is no double counting of N2O emissions from the N in sewage sludge), kg N yr-1</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a:t>
            </a:r>
            <a:r>
              <a:rPr lang="en-GB" sz="1200" baseline="-25000" dirty="0">
                <a:effectLst/>
                <a:latin typeface="Calibri" panose="020F0502020204030204" pitchFamily="34" charset="0"/>
                <a:ea typeface="Calibri" panose="020F0502020204030204" pitchFamily="34" charset="0"/>
                <a:cs typeface="Times New Roman" panose="02020603050405020304" pitchFamily="18" charset="0"/>
              </a:rPr>
              <a:t>CR</a:t>
            </a:r>
            <a:r>
              <a:rPr lang="en-GB" sz="1200" dirty="0">
                <a:effectLst/>
                <a:latin typeface="Calibri" panose="020F0502020204030204" pitchFamily="34" charset="0"/>
                <a:ea typeface="Calibri" panose="020F0502020204030204" pitchFamily="34" charset="0"/>
                <a:cs typeface="Times New Roman" panose="02020603050405020304" pitchFamily="18" charset="0"/>
              </a:rPr>
              <a:t> = annual amount of N in crop residues (above-ground and below-ground), including N-fixing crops, and from forage/pasture renewal, returned to soils, kg N yr-1</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a:t>
            </a:r>
            <a:r>
              <a:rPr lang="en-GB" sz="1200" baseline="-25000" dirty="0">
                <a:effectLst/>
                <a:latin typeface="Calibri" panose="020F0502020204030204" pitchFamily="34" charset="0"/>
                <a:ea typeface="Calibri" panose="020F0502020204030204" pitchFamily="34" charset="0"/>
                <a:cs typeface="Times New Roman" panose="02020603050405020304" pitchFamily="18" charset="0"/>
              </a:rPr>
              <a:t>SOM</a:t>
            </a:r>
            <a:r>
              <a:rPr lang="en-GB" sz="1200" dirty="0">
                <a:effectLst/>
                <a:latin typeface="Calibri" panose="020F0502020204030204" pitchFamily="34" charset="0"/>
                <a:ea typeface="Calibri" panose="020F0502020204030204" pitchFamily="34" charset="0"/>
                <a:cs typeface="Times New Roman" panose="02020603050405020304" pitchFamily="18" charset="0"/>
              </a:rPr>
              <a:t> = annual amount of N in mineral soils that is mineralised, in association with loss of soil C from soil organic matter as a result of changes to land use or management, kg N yr-1</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a:t>
            </a:r>
            <a:r>
              <a:rPr lang="en-GB" sz="1200" baseline="-25000" dirty="0">
                <a:effectLst/>
                <a:latin typeface="Calibri" panose="020F0502020204030204" pitchFamily="34" charset="0"/>
                <a:ea typeface="Calibri" panose="020F0502020204030204" pitchFamily="34" charset="0"/>
                <a:cs typeface="Times New Roman" panose="02020603050405020304" pitchFamily="18" charset="0"/>
              </a:rPr>
              <a:t>OS</a:t>
            </a:r>
            <a:r>
              <a:rPr lang="en-GB" sz="1200" dirty="0">
                <a:effectLst/>
                <a:latin typeface="Calibri" panose="020F0502020204030204" pitchFamily="34" charset="0"/>
                <a:ea typeface="Calibri" panose="020F0502020204030204" pitchFamily="34" charset="0"/>
                <a:cs typeface="Times New Roman" panose="02020603050405020304" pitchFamily="18" charset="0"/>
              </a:rPr>
              <a:t> = annual area of managed/drained organic soils, ha (Note: the subscripts CG, F, Temp, Trop, NR and NP refer to Cropland and Grassland, Forest Land, Temperate, Tropical, Nutrient Rich, and Nutrient Poor, respectively)</a:t>
            </a:r>
          </a:p>
          <a:p>
            <a:pPr algn="just">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F</a:t>
            </a:r>
            <a:r>
              <a:rPr lang="en-GB" sz="1200" baseline="-25000" dirty="0">
                <a:effectLst/>
                <a:latin typeface="Calibri" panose="020F0502020204030204" pitchFamily="34" charset="0"/>
                <a:ea typeface="Calibri" panose="020F0502020204030204" pitchFamily="34" charset="0"/>
                <a:cs typeface="Times New Roman" panose="02020603050405020304" pitchFamily="18" charset="0"/>
              </a:rPr>
              <a:t>PRP</a:t>
            </a:r>
            <a:r>
              <a:rPr lang="en-GB" sz="1200" dirty="0">
                <a:effectLst/>
                <a:latin typeface="Calibri" panose="020F0502020204030204" pitchFamily="34" charset="0"/>
                <a:ea typeface="Calibri" panose="020F0502020204030204" pitchFamily="34" charset="0"/>
                <a:cs typeface="Times New Roman" panose="02020603050405020304" pitchFamily="18" charset="0"/>
              </a:rPr>
              <a:t> = annual amount of urine and dung N deposited by grazing animals on pasture, range and paddock, kg N yr-1 (Note: the subscripts CPP and SO refer to Cattle, Poultry and Pigs, and Sheep and Other animals, respectively)</a:t>
            </a:r>
          </a:p>
          <a:p>
            <a:pPr algn="l"/>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163</a:t>
            </a:fld>
            <a:endParaRPr lang="en-GB">
              <a:solidFill>
                <a:prstClr val="black"/>
              </a:solidFill>
            </a:endParaRPr>
          </a:p>
        </p:txBody>
      </p:sp>
    </p:spTree>
    <p:extLst>
      <p:ext uri="{BB962C8B-B14F-4D97-AF65-F5344CB8AC3E}">
        <p14:creationId xmlns:p14="http://schemas.microsoft.com/office/powerpoint/2010/main" val="378671021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164</a:t>
            </a:fld>
            <a:endParaRPr lang="en-GB"/>
          </a:p>
        </p:txBody>
      </p:sp>
    </p:spTree>
    <p:extLst>
      <p:ext uri="{BB962C8B-B14F-4D97-AF65-F5344CB8AC3E}">
        <p14:creationId xmlns:p14="http://schemas.microsoft.com/office/powerpoint/2010/main" val="164265232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165</a:t>
            </a:fld>
            <a:endParaRPr lang="en-GB"/>
          </a:p>
        </p:txBody>
      </p:sp>
    </p:spTree>
    <p:extLst>
      <p:ext uri="{BB962C8B-B14F-4D97-AF65-F5344CB8AC3E}">
        <p14:creationId xmlns:p14="http://schemas.microsoft.com/office/powerpoint/2010/main" val="416373323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166</a:t>
            </a:fld>
            <a:endParaRPr lang="en-GB"/>
          </a:p>
        </p:txBody>
      </p:sp>
    </p:spTree>
    <p:extLst>
      <p:ext uri="{BB962C8B-B14F-4D97-AF65-F5344CB8AC3E}">
        <p14:creationId xmlns:p14="http://schemas.microsoft.com/office/powerpoint/2010/main" val="203309787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167</a:t>
            </a:fld>
            <a:endParaRPr lang="en-GB"/>
          </a:p>
        </p:txBody>
      </p:sp>
    </p:spTree>
    <p:extLst>
      <p:ext uri="{BB962C8B-B14F-4D97-AF65-F5344CB8AC3E}">
        <p14:creationId xmlns:p14="http://schemas.microsoft.com/office/powerpoint/2010/main" val="305859508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168</a:t>
            </a:fld>
            <a:endParaRPr lang="en-GB"/>
          </a:p>
        </p:txBody>
      </p:sp>
    </p:spTree>
    <p:extLst>
      <p:ext uri="{BB962C8B-B14F-4D97-AF65-F5344CB8AC3E}">
        <p14:creationId xmlns:p14="http://schemas.microsoft.com/office/powerpoint/2010/main" val="322528702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169</a:t>
            </a:fld>
            <a:endParaRPr lang="en-GB"/>
          </a:p>
        </p:txBody>
      </p:sp>
    </p:spTree>
    <p:extLst>
      <p:ext uri="{BB962C8B-B14F-4D97-AF65-F5344CB8AC3E}">
        <p14:creationId xmlns:p14="http://schemas.microsoft.com/office/powerpoint/2010/main" val="3703088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17</a:t>
            </a:fld>
            <a:endParaRPr lang="en-GB"/>
          </a:p>
        </p:txBody>
      </p:sp>
    </p:spTree>
    <p:extLst>
      <p:ext uri="{BB962C8B-B14F-4D97-AF65-F5344CB8AC3E}">
        <p14:creationId xmlns:p14="http://schemas.microsoft.com/office/powerpoint/2010/main" val="269342260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170</a:t>
            </a:fld>
            <a:endParaRPr lang="en-GB">
              <a:solidFill>
                <a:prstClr val="black"/>
              </a:solidFill>
            </a:endParaRPr>
          </a:p>
        </p:txBody>
      </p:sp>
    </p:spTree>
    <p:extLst>
      <p:ext uri="{BB962C8B-B14F-4D97-AF65-F5344CB8AC3E}">
        <p14:creationId xmlns:p14="http://schemas.microsoft.com/office/powerpoint/2010/main" val="252562831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lvl="0" indent="0" algn="just">
              <a:lnSpc>
                <a:spcPct val="107000"/>
              </a:lnSpc>
              <a:spcAft>
                <a:spcPts val="0"/>
              </a:spcAft>
              <a:buFont typeface="Symbol" panose="05050102010706020507" pitchFamily="18" charset="2"/>
              <a:buNone/>
            </a:pPr>
            <a:r>
              <a:rPr lang="en-GB" sz="1200" b="1" dirty="0">
                <a:effectLst/>
                <a:latin typeface="Calibri" panose="020F0502020204030204" pitchFamily="34" charset="0"/>
                <a:ea typeface="Calibri" panose="020F0502020204030204" pitchFamily="34" charset="0"/>
                <a:cs typeface="Times New Roman" panose="02020603050405020304" pitchFamily="18" charset="0"/>
              </a:rPr>
              <a:t>Choice of emission factors,</a:t>
            </a:r>
            <a:r>
              <a:rPr lang="en-GB" sz="1200" b="1" baseline="0" dirty="0">
                <a:effectLst/>
                <a:latin typeface="Calibri" panose="020F0502020204030204" pitchFamily="34" charset="0"/>
                <a:ea typeface="Calibri" panose="020F0502020204030204" pitchFamily="34" charset="0"/>
                <a:cs typeface="Times New Roman" panose="02020603050405020304" pitchFamily="18" charset="0"/>
              </a:rPr>
              <a:t> volatilisation and leaching factors</a:t>
            </a:r>
          </a:p>
          <a:p>
            <a:pPr marL="0" lvl="0" indent="0" algn="just">
              <a:lnSpc>
                <a:spcPct val="107000"/>
              </a:lnSpc>
              <a:spcAft>
                <a:spcPts val="0"/>
              </a:spcAft>
              <a:buFont typeface="Symbol" panose="05050102010706020507" pitchFamily="18" charset="2"/>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method for estimating indirect N2O emissions includes two emission factors: one associated with volatilised and re-deposited N (EF4), and the second associated with N lost through leaching/runoff (EF5). The method also requires values for the fractions of N that are lost through volatilisation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FracGASF</a:t>
            </a:r>
            <a:r>
              <a:rPr lang="en-GB" sz="12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FracGASM</a:t>
            </a:r>
            <a:r>
              <a:rPr lang="en-GB" sz="1200" dirty="0">
                <a:effectLst/>
                <a:latin typeface="Calibri" panose="020F0502020204030204" pitchFamily="34" charset="0"/>
                <a:ea typeface="Calibri" panose="020F0502020204030204" pitchFamily="34" charset="0"/>
                <a:cs typeface="Times New Roman" panose="02020603050405020304" pitchFamily="18" charset="0"/>
              </a:rPr>
              <a:t>) or leaching/runoff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FracLEACH</a:t>
            </a:r>
            <a:r>
              <a:rPr lang="en-GB" sz="1200" dirty="0">
                <a:effectLst/>
                <a:latin typeface="Calibri" panose="020F0502020204030204" pitchFamily="34" charset="0"/>
                <a:ea typeface="Calibri" panose="020F0502020204030204" pitchFamily="34" charset="0"/>
                <a:cs typeface="Times New Roman" panose="02020603050405020304" pitchFamily="18" charset="0"/>
              </a:rPr>
              <a:t>-(H)). The default values of all these factors are presented in Table 11.3.</a:t>
            </a:r>
          </a:p>
          <a:p>
            <a:pPr marL="342900" lvl="0" indent="-342900" algn="just">
              <a:lnSpc>
                <a:spcPct val="107000"/>
              </a:lnSpc>
              <a:spcAft>
                <a:spcPts val="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Note that in the Tier 1 method, for humid regions or in dryland regions where irrigation (other than drip irrigation) is used, the default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FracLEACH</a:t>
            </a:r>
            <a:r>
              <a:rPr lang="en-GB" sz="1200" dirty="0">
                <a:effectLst/>
                <a:latin typeface="Calibri" panose="020F0502020204030204" pitchFamily="34" charset="0"/>
                <a:ea typeface="Calibri" panose="020F0502020204030204" pitchFamily="34" charset="0"/>
                <a:cs typeface="Times New Roman" panose="02020603050405020304" pitchFamily="18" charset="0"/>
              </a:rPr>
              <a:t>-(H) is 0.30. For dryland regions, where precipitation is lower than evapotranspiration throughout most of the year and leaching is unlikely to occur, the default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FracLEACH</a:t>
            </a:r>
            <a:r>
              <a:rPr lang="en-GB" sz="1200" dirty="0">
                <a:effectLst/>
                <a:latin typeface="Calibri" panose="020F0502020204030204" pitchFamily="34" charset="0"/>
                <a:ea typeface="Calibri" panose="020F0502020204030204" pitchFamily="34" charset="0"/>
                <a:cs typeface="Times New Roman" panose="02020603050405020304" pitchFamily="18" charset="0"/>
              </a:rPr>
              <a:t> is zero. The method of calculating whether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FracLEACH</a:t>
            </a:r>
            <a:r>
              <a:rPr lang="en-GB" sz="1200" dirty="0">
                <a:effectLst/>
                <a:latin typeface="Calibri" panose="020F0502020204030204" pitchFamily="34" charset="0"/>
                <a:ea typeface="Calibri" panose="020F0502020204030204" pitchFamily="34" charset="0"/>
                <a:cs typeface="Times New Roman" panose="02020603050405020304" pitchFamily="18" charset="0"/>
              </a:rPr>
              <a:t>-(H) = 0.30 should be applied is given in Table 11.3.</a:t>
            </a:r>
          </a:p>
          <a:p>
            <a:pPr marL="342900" lvl="0" indent="-342900" algn="just">
              <a:lnSpc>
                <a:spcPct val="107000"/>
              </a:lnSpc>
              <a:spcAft>
                <a:spcPts val="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Country-specific values for EF4 should be used with great caution because of the special complexity of transboundary atmospheric transport. Although inventory compilers may have specific measurements of N deposition and associated N2O flux, in many cases the deposited N may not have originated in their country.</a:t>
            </a:r>
          </a:p>
          <a:p>
            <a:pPr marL="342900" lvl="0" indent="-342900" algn="just">
              <a:lnSpc>
                <a:spcPct val="107000"/>
              </a:lnSpc>
              <a:spcAft>
                <a:spcPts val="800"/>
              </a:spcAft>
              <a:buFont typeface="Symbol" panose="05050102010706020507" pitchFamily="18" charset="2"/>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Similarly, some of the N that volatilises in their country may be transported to and deposited in another country, where different conditions that affect the fraction emitted as N2O may prevail. For these reasons the value of EF4 is very difficult to determine, and the method presented in Volume 1, Chapter 7, Section 7.3 attributes all indirect N2O emissions resulting from inputs to managed soils to the country of origin of the atmospheric NOx and NH3, rather than the country to which the atmospheric N may have been transported.</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171</a:t>
            </a:fld>
            <a:endParaRPr lang="en-GB">
              <a:solidFill>
                <a:prstClr val="black"/>
              </a:solidFill>
            </a:endParaRPr>
          </a:p>
        </p:txBody>
      </p:sp>
    </p:spTree>
    <p:extLst>
      <p:ext uri="{BB962C8B-B14F-4D97-AF65-F5344CB8AC3E}">
        <p14:creationId xmlns:p14="http://schemas.microsoft.com/office/powerpoint/2010/main" val="134684039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0" i="0" u="none" strike="noStrike" kern="0" cap="none" spc="0" normalizeH="0" baseline="0" noProof="0" dirty="0">
                <a:ln>
                  <a:noFill/>
                </a:ln>
                <a:solidFill>
                  <a:srgbClr val="000000"/>
                </a:solidFill>
                <a:effectLst/>
                <a:uLnTx/>
                <a:uFillTx/>
                <a:latin typeface="Arial Narrow" pitchFamily="34" charset="0"/>
                <a:ea typeface="+mn-ea"/>
                <a:cs typeface="+mn-cs"/>
              </a:rPr>
              <a:t>Choice of activity data</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200" b="0" i="0" u="none" strike="noStrike" kern="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0" i="0" u="none" strike="noStrike" kern="0" cap="none" spc="0" normalizeH="0" baseline="0" noProof="0" dirty="0">
                <a:ln>
                  <a:noFill/>
                </a:ln>
                <a:solidFill>
                  <a:srgbClr val="000000"/>
                </a:solidFill>
                <a:effectLst/>
                <a:uLnTx/>
                <a:uFillTx/>
                <a:latin typeface="Arial Narrow" pitchFamily="34" charset="0"/>
                <a:ea typeface="+mn-ea"/>
                <a:cs typeface="+mn-cs"/>
              </a:rPr>
              <a:t>The data sources are: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Synthetic fertiliser consumption data (F</a:t>
            </a:r>
            <a:r>
              <a:rPr kumimoji="0" lang="en-GB" sz="2200" b="0" i="0" u="none" strike="noStrike" kern="0" cap="none" spc="0" normalizeH="0" baseline="-25000" noProof="0" dirty="0">
                <a:ln>
                  <a:noFill/>
                </a:ln>
                <a:solidFill>
                  <a:srgbClr val="000000"/>
                </a:solidFill>
                <a:effectLst/>
                <a:uLnTx/>
                <a:uFillTx/>
                <a:latin typeface="Arial Narrow" pitchFamily="34" charset="0"/>
              </a:rPr>
              <a:t>SN</a:t>
            </a:r>
            <a:r>
              <a:rPr kumimoji="0" lang="en-GB" sz="2200" b="0" i="0" u="none" strike="noStrike" kern="0" cap="none" spc="0" normalizeH="0" baseline="0" noProof="0" dirty="0">
                <a:ln>
                  <a:noFill/>
                </a:ln>
                <a:solidFill>
                  <a:srgbClr val="000000"/>
                </a:solidFill>
                <a:effectLst/>
                <a:uLnTx/>
                <a:uFillTx/>
                <a:latin typeface="Arial Narrow" pitchFamily="34" charset="0"/>
              </a:rPr>
              <a:t>) should be collected from official statistics (e.g. national bureaux of statistics) or  International Fertiliser  Industry Association (IFIA), FAO.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F</a:t>
            </a:r>
            <a:r>
              <a:rPr kumimoji="0" lang="en-GB" sz="2200" b="0" i="0" u="none" strike="noStrike" kern="0" cap="none" spc="0" normalizeH="0" baseline="-25000" noProof="0" dirty="0">
                <a:ln>
                  <a:noFill/>
                </a:ln>
                <a:solidFill>
                  <a:srgbClr val="000000"/>
                </a:solidFill>
                <a:effectLst/>
                <a:uLnTx/>
                <a:uFillTx/>
                <a:latin typeface="Arial Narrow" pitchFamily="34" charset="0"/>
              </a:rPr>
              <a:t>AM</a:t>
            </a:r>
            <a:r>
              <a:rPr kumimoji="0" lang="en-GB" sz="2200" b="0" i="0" u="none" strike="noStrike" kern="0" cap="none" spc="0" normalizeH="0" baseline="0" noProof="0" dirty="0">
                <a:ln>
                  <a:noFill/>
                </a:ln>
                <a:solidFill>
                  <a:srgbClr val="000000"/>
                </a:solidFill>
                <a:effectLst/>
                <a:uLnTx/>
                <a:uFillTx/>
                <a:latin typeface="Arial Narrow" pitchFamily="34" charset="0"/>
              </a:rPr>
              <a:t> should be calculated from the manure excreted and managed in MMS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F</a:t>
            </a:r>
            <a:r>
              <a:rPr kumimoji="0" lang="en-GB" sz="2200" b="0" i="0" u="none" strike="noStrike" kern="0" cap="none" spc="0" normalizeH="0" baseline="-25000" noProof="0" dirty="0">
                <a:ln>
                  <a:noFill/>
                </a:ln>
                <a:solidFill>
                  <a:srgbClr val="000000"/>
                </a:solidFill>
                <a:effectLst/>
                <a:uLnTx/>
                <a:uFillTx/>
                <a:latin typeface="Arial Narrow" pitchFamily="34" charset="0"/>
              </a:rPr>
              <a:t>CR</a:t>
            </a:r>
            <a:r>
              <a:rPr kumimoji="0" lang="en-GB" sz="2200" b="0" i="0" u="none" strike="noStrike" kern="0" cap="none" spc="0" normalizeH="0" baseline="0" noProof="0" dirty="0">
                <a:ln>
                  <a:noFill/>
                </a:ln>
                <a:solidFill>
                  <a:srgbClr val="000000"/>
                </a:solidFill>
                <a:effectLst/>
                <a:uLnTx/>
                <a:uFillTx/>
                <a:latin typeface="Arial Narrow" pitchFamily="34" charset="0"/>
              </a:rPr>
              <a:t> from crop production data (national or FAO) and IPCC default fractions.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The area (in hectares) of organic soils cultivated annually (F</a:t>
            </a:r>
            <a:r>
              <a:rPr kumimoji="0" lang="en-GB" sz="2200" b="0" i="0" u="none" strike="noStrike" kern="0" cap="none" spc="0" normalizeH="0" baseline="-25000" noProof="0" dirty="0">
                <a:ln>
                  <a:noFill/>
                </a:ln>
                <a:solidFill>
                  <a:srgbClr val="000000"/>
                </a:solidFill>
                <a:effectLst/>
                <a:uLnTx/>
                <a:uFillTx/>
                <a:latin typeface="Arial Narrow" pitchFamily="34" charset="0"/>
              </a:rPr>
              <a:t>OS</a:t>
            </a:r>
            <a:r>
              <a:rPr kumimoji="0" lang="en-GB" sz="2200" b="0" i="0" u="none" strike="noStrike" kern="0" cap="none" spc="0" normalizeH="0" baseline="0" noProof="0" dirty="0">
                <a:ln>
                  <a:noFill/>
                </a:ln>
                <a:solidFill>
                  <a:srgbClr val="000000"/>
                </a:solidFill>
                <a:effectLst/>
                <a:uLnTx/>
                <a:uFillTx/>
                <a:latin typeface="Arial Narrow" pitchFamily="34" charset="0"/>
              </a:rPr>
              <a:t>) can be obtained from official national statistics.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Urine and dung from grazing animals (FPRP) can be calculated from number. of livestock and N excretion rates.</a:t>
            </a:r>
            <a:endParaRPr kumimoji="0" lang="en-GB" sz="2400" b="0" i="0" u="none" strike="noStrike" kern="0" cap="none" spc="0" normalizeH="0" baseline="0" noProof="0" dirty="0">
              <a:ln>
                <a:noFill/>
              </a:ln>
              <a:solidFill>
                <a:srgbClr val="5492CD"/>
              </a:solidFill>
              <a:effectLst/>
              <a:uLnTx/>
              <a:uFillTx/>
              <a:latin typeface="Arial Narrow"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172</a:t>
            </a:fld>
            <a:endParaRPr lang="en-GB">
              <a:solidFill>
                <a:prstClr val="black"/>
              </a:solidFill>
            </a:endParaRPr>
          </a:p>
        </p:txBody>
      </p:sp>
    </p:spTree>
    <p:extLst>
      <p:ext uri="{BB962C8B-B14F-4D97-AF65-F5344CB8AC3E}">
        <p14:creationId xmlns:p14="http://schemas.microsoft.com/office/powerpoint/2010/main" val="179179678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0" i="0" u="none" strike="noStrike" kern="0" cap="none" spc="0" normalizeH="0" baseline="0" noProof="0" dirty="0">
                <a:ln>
                  <a:noFill/>
                </a:ln>
                <a:solidFill>
                  <a:srgbClr val="000000"/>
                </a:solidFill>
                <a:effectLst/>
                <a:uLnTx/>
                <a:uFillTx/>
                <a:latin typeface="Arial Narrow" pitchFamily="34" charset="0"/>
                <a:ea typeface="+mn-ea"/>
                <a:cs typeface="+mn-cs"/>
              </a:rPr>
              <a:t>Choice of activity data</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200" b="0" i="0" u="none" strike="noStrike" kern="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0" i="0" u="none" strike="noStrike" kern="0" cap="none" spc="0" normalizeH="0" baseline="0" noProof="0" dirty="0">
                <a:ln>
                  <a:noFill/>
                </a:ln>
                <a:solidFill>
                  <a:srgbClr val="000000"/>
                </a:solidFill>
                <a:effectLst/>
                <a:uLnTx/>
                <a:uFillTx/>
                <a:latin typeface="Arial Narrow" pitchFamily="34" charset="0"/>
                <a:ea typeface="+mn-ea"/>
                <a:cs typeface="+mn-cs"/>
              </a:rPr>
              <a:t>The data sources are: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Synthetic fertiliser consumption data (F</a:t>
            </a:r>
            <a:r>
              <a:rPr kumimoji="0" lang="en-GB" sz="2200" b="0" i="0" u="none" strike="noStrike" kern="0" cap="none" spc="0" normalizeH="0" baseline="-25000" noProof="0" dirty="0">
                <a:ln>
                  <a:noFill/>
                </a:ln>
                <a:solidFill>
                  <a:srgbClr val="000000"/>
                </a:solidFill>
                <a:effectLst/>
                <a:uLnTx/>
                <a:uFillTx/>
                <a:latin typeface="Arial Narrow" pitchFamily="34" charset="0"/>
              </a:rPr>
              <a:t>SN</a:t>
            </a:r>
            <a:r>
              <a:rPr kumimoji="0" lang="en-GB" sz="2200" b="0" i="0" u="none" strike="noStrike" kern="0" cap="none" spc="0" normalizeH="0" baseline="0" noProof="0" dirty="0">
                <a:ln>
                  <a:noFill/>
                </a:ln>
                <a:solidFill>
                  <a:srgbClr val="000000"/>
                </a:solidFill>
                <a:effectLst/>
                <a:uLnTx/>
                <a:uFillTx/>
                <a:latin typeface="Arial Narrow" pitchFamily="34" charset="0"/>
              </a:rPr>
              <a:t>) should be collected from official statistics (e.g. national bureaux of statistics) or  International Fertiliser  Industry Association (IFIA), FAO.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F</a:t>
            </a:r>
            <a:r>
              <a:rPr kumimoji="0" lang="en-GB" sz="2200" b="0" i="0" u="none" strike="noStrike" kern="0" cap="none" spc="0" normalizeH="0" baseline="-25000" noProof="0" dirty="0">
                <a:ln>
                  <a:noFill/>
                </a:ln>
                <a:solidFill>
                  <a:srgbClr val="000000"/>
                </a:solidFill>
                <a:effectLst/>
                <a:uLnTx/>
                <a:uFillTx/>
                <a:latin typeface="Arial Narrow" pitchFamily="34" charset="0"/>
              </a:rPr>
              <a:t>AM</a:t>
            </a:r>
            <a:r>
              <a:rPr kumimoji="0" lang="en-GB" sz="2200" b="0" i="0" u="none" strike="noStrike" kern="0" cap="none" spc="0" normalizeH="0" baseline="0" noProof="0" dirty="0">
                <a:ln>
                  <a:noFill/>
                </a:ln>
                <a:solidFill>
                  <a:srgbClr val="000000"/>
                </a:solidFill>
                <a:effectLst/>
                <a:uLnTx/>
                <a:uFillTx/>
                <a:latin typeface="Arial Narrow" pitchFamily="34" charset="0"/>
              </a:rPr>
              <a:t> should be calculated from the manure excreted and managed in MMS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F</a:t>
            </a:r>
            <a:r>
              <a:rPr kumimoji="0" lang="en-GB" sz="2200" b="0" i="0" u="none" strike="noStrike" kern="0" cap="none" spc="0" normalizeH="0" baseline="-25000" noProof="0" dirty="0">
                <a:ln>
                  <a:noFill/>
                </a:ln>
                <a:solidFill>
                  <a:srgbClr val="000000"/>
                </a:solidFill>
                <a:effectLst/>
                <a:uLnTx/>
                <a:uFillTx/>
                <a:latin typeface="Arial Narrow" pitchFamily="34" charset="0"/>
              </a:rPr>
              <a:t>CR</a:t>
            </a:r>
            <a:r>
              <a:rPr kumimoji="0" lang="en-GB" sz="2200" b="0" i="0" u="none" strike="noStrike" kern="0" cap="none" spc="0" normalizeH="0" baseline="0" noProof="0" dirty="0">
                <a:ln>
                  <a:noFill/>
                </a:ln>
                <a:solidFill>
                  <a:srgbClr val="000000"/>
                </a:solidFill>
                <a:effectLst/>
                <a:uLnTx/>
                <a:uFillTx/>
                <a:latin typeface="Arial Narrow" pitchFamily="34" charset="0"/>
              </a:rPr>
              <a:t> from crop production data (national or FAO) and IPCC default fractions.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The area (in hectares) of organic soils cultivated annually (F</a:t>
            </a:r>
            <a:r>
              <a:rPr kumimoji="0" lang="en-GB" sz="2200" b="0" i="0" u="none" strike="noStrike" kern="0" cap="none" spc="0" normalizeH="0" baseline="-25000" noProof="0" dirty="0">
                <a:ln>
                  <a:noFill/>
                </a:ln>
                <a:solidFill>
                  <a:srgbClr val="000000"/>
                </a:solidFill>
                <a:effectLst/>
                <a:uLnTx/>
                <a:uFillTx/>
                <a:latin typeface="Arial Narrow" pitchFamily="34" charset="0"/>
              </a:rPr>
              <a:t>OS</a:t>
            </a:r>
            <a:r>
              <a:rPr kumimoji="0" lang="en-GB" sz="2200" b="0" i="0" u="none" strike="noStrike" kern="0" cap="none" spc="0" normalizeH="0" baseline="0" noProof="0" dirty="0">
                <a:ln>
                  <a:noFill/>
                </a:ln>
                <a:solidFill>
                  <a:srgbClr val="000000"/>
                </a:solidFill>
                <a:effectLst/>
                <a:uLnTx/>
                <a:uFillTx/>
                <a:latin typeface="Arial Narrow" pitchFamily="34" charset="0"/>
              </a:rPr>
              <a:t>) can be obtained from official national statistics.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Urine and dung from grazing animals (FPRP) can be calculated from number. of livestock and N excretion rates.</a:t>
            </a:r>
            <a:endParaRPr kumimoji="0" lang="en-GB" sz="2400" b="0" i="0" u="none" strike="noStrike" kern="0" cap="none" spc="0" normalizeH="0" baseline="0" noProof="0" dirty="0">
              <a:ln>
                <a:noFill/>
              </a:ln>
              <a:solidFill>
                <a:srgbClr val="5492CD"/>
              </a:solidFill>
              <a:effectLst/>
              <a:uLnTx/>
              <a:uFillTx/>
              <a:latin typeface="Arial Narrow"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173</a:t>
            </a:fld>
            <a:endParaRPr lang="en-GB">
              <a:solidFill>
                <a:prstClr val="black"/>
              </a:solidFill>
            </a:endParaRPr>
          </a:p>
        </p:txBody>
      </p:sp>
    </p:spTree>
    <p:extLst>
      <p:ext uri="{BB962C8B-B14F-4D97-AF65-F5344CB8AC3E}">
        <p14:creationId xmlns:p14="http://schemas.microsoft.com/office/powerpoint/2010/main" val="63897219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0" i="0" u="none" strike="noStrike" kern="0" cap="none" spc="0" normalizeH="0" baseline="0" noProof="0" dirty="0">
                <a:ln>
                  <a:noFill/>
                </a:ln>
                <a:solidFill>
                  <a:srgbClr val="000000"/>
                </a:solidFill>
                <a:effectLst/>
                <a:uLnTx/>
                <a:uFillTx/>
                <a:latin typeface="Arial Narrow" pitchFamily="34" charset="0"/>
                <a:ea typeface="+mn-ea"/>
                <a:cs typeface="+mn-cs"/>
              </a:rPr>
              <a:t>Choice of activity data</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GB" sz="2200" b="0" i="0" u="none" strike="noStrike" kern="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2200" b="0" i="0" u="none" strike="noStrike" kern="0" cap="none" spc="0" normalizeH="0" baseline="0" noProof="0" dirty="0">
                <a:ln>
                  <a:noFill/>
                </a:ln>
                <a:solidFill>
                  <a:srgbClr val="000000"/>
                </a:solidFill>
                <a:effectLst/>
                <a:uLnTx/>
                <a:uFillTx/>
                <a:latin typeface="Arial Narrow" pitchFamily="34" charset="0"/>
                <a:ea typeface="+mn-ea"/>
                <a:cs typeface="+mn-cs"/>
              </a:rPr>
              <a:t>The data sources are: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Synthetic fertiliser consumption data (F</a:t>
            </a:r>
            <a:r>
              <a:rPr kumimoji="0" lang="en-GB" sz="2200" b="0" i="0" u="none" strike="noStrike" kern="0" cap="none" spc="0" normalizeH="0" baseline="-25000" noProof="0" dirty="0">
                <a:ln>
                  <a:noFill/>
                </a:ln>
                <a:solidFill>
                  <a:srgbClr val="000000"/>
                </a:solidFill>
                <a:effectLst/>
                <a:uLnTx/>
                <a:uFillTx/>
                <a:latin typeface="Arial Narrow" pitchFamily="34" charset="0"/>
              </a:rPr>
              <a:t>SN</a:t>
            </a:r>
            <a:r>
              <a:rPr kumimoji="0" lang="en-GB" sz="2200" b="0" i="0" u="none" strike="noStrike" kern="0" cap="none" spc="0" normalizeH="0" baseline="0" noProof="0" dirty="0">
                <a:ln>
                  <a:noFill/>
                </a:ln>
                <a:solidFill>
                  <a:srgbClr val="000000"/>
                </a:solidFill>
                <a:effectLst/>
                <a:uLnTx/>
                <a:uFillTx/>
                <a:latin typeface="Arial Narrow" pitchFamily="34" charset="0"/>
              </a:rPr>
              <a:t>) should be collected from official statistics (e.g. national bureaux of statistics) or  International Fertiliser  Industry Association (IFIA), FAO.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F</a:t>
            </a:r>
            <a:r>
              <a:rPr kumimoji="0" lang="en-GB" sz="2200" b="0" i="0" u="none" strike="noStrike" kern="0" cap="none" spc="0" normalizeH="0" baseline="-25000" noProof="0" dirty="0">
                <a:ln>
                  <a:noFill/>
                </a:ln>
                <a:solidFill>
                  <a:srgbClr val="000000"/>
                </a:solidFill>
                <a:effectLst/>
                <a:uLnTx/>
                <a:uFillTx/>
                <a:latin typeface="Arial Narrow" pitchFamily="34" charset="0"/>
              </a:rPr>
              <a:t>AM</a:t>
            </a:r>
            <a:r>
              <a:rPr kumimoji="0" lang="en-GB" sz="2200" b="0" i="0" u="none" strike="noStrike" kern="0" cap="none" spc="0" normalizeH="0" baseline="0" noProof="0" dirty="0">
                <a:ln>
                  <a:noFill/>
                </a:ln>
                <a:solidFill>
                  <a:srgbClr val="000000"/>
                </a:solidFill>
                <a:effectLst/>
                <a:uLnTx/>
                <a:uFillTx/>
                <a:latin typeface="Arial Narrow" pitchFamily="34" charset="0"/>
              </a:rPr>
              <a:t> should be calculated from the manure excreted and managed in MMS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F</a:t>
            </a:r>
            <a:r>
              <a:rPr kumimoji="0" lang="en-GB" sz="2200" b="0" i="0" u="none" strike="noStrike" kern="0" cap="none" spc="0" normalizeH="0" baseline="-25000" noProof="0" dirty="0">
                <a:ln>
                  <a:noFill/>
                </a:ln>
                <a:solidFill>
                  <a:srgbClr val="000000"/>
                </a:solidFill>
                <a:effectLst/>
                <a:uLnTx/>
                <a:uFillTx/>
                <a:latin typeface="Arial Narrow" pitchFamily="34" charset="0"/>
              </a:rPr>
              <a:t>CR</a:t>
            </a:r>
            <a:r>
              <a:rPr kumimoji="0" lang="en-GB" sz="2200" b="0" i="0" u="none" strike="noStrike" kern="0" cap="none" spc="0" normalizeH="0" baseline="0" noProof="0" dirty="0">
                <a:ln>
                  <a:noFill/>
                </a:ln>
                <a:solidFill>
                  <a:srgbClr val="000000"/>
                </a:solidFill>
                <a:effectLst/>
                <a:uLnTx/>
                <a:uFillTx/>
                <a:latin typeface="Arial Narrow" pitchFamily="34" charset="0"/>
              </a:rPr>
              <a:t> from crop production data (national or FAO) and IPCC default fractions.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The area (in hectares) of organic soils cultivated annually (F</a:t>
            </a:r>
            <a:r>
              <a:rPr kumimoji="0" lang="en-GB" sz="2200" b="0" i="0" u="none" strike="noStrike" kern="0" cap="none" spc="0" normalizeH="0" baseline="-25000" noProof="0" dirty="0">
                <a:ln>
                  <a:noFill/>
                </a:ln>
                <a:solidFill>
                  <a:srgbClr val="000000"/>
                </a:solidFill>
                <a:effectLst/>
                <a:uLnTx/>
                <a:uFillTx/>
                <a:latin typeface="Arial Narrow" pitchFamily="34" charset="0"/>
              </a:rPr>
              <a:t>OS</a:t>
            </a:r>
            <a:r>
              <a:rPr kumimoji="0" lang="en-GB" sz="2200" b="0" i="0" u="none" strike="noStrike" kern="0" cap="none" spc="0" normalizeH="0" baseline="0" noProof="0" dirty="0">
                <a:ln>
                  <a:noFill/>
                </a:ln>
                <a:solidFill>
                  <a:srgbClr val="000000"/>
                </a:solidFill>
                <a:effectLst/>
                <a:uLnTx/>
                <a:uFillTx/>
                <a:latin typeface="Arial Narrow" pitchFamily="34" charset="0"/>
              </a:rPr>
              <a:t>) can be obtained from official national statistics.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200" b="0" i="0" u="none" strike="noStrike" kern="0" cap="none" spc="0" normalizeH="0" baseline="0" noProof="0" dirty="0">
                <a:ln>
                  <a:noFill/>
                </a:ln>
                <a:solidFill>
                  <a:srgbClr val="000000"/>
                </a:solidFill>
                <a:effectLst/>
                <a:uLnTx/>
                <a:uFillTx/>
                <a:latin typeface="Arial Narrow" pitchFamily="34" charset="0"/>
              </a:rPr>
              <a:t>Urine and dung from grazing animals (FPRP) can be calculated from number. of livestock and N excretion rates.</a:t>
            </a:r>
            <a:endParaRPr kumimoji="0" lang="en-GB" sz="2400" b="0" i="0" u="none" strike="noStrike" kern="0" cap="none" spc="0" normalizeH="0" baseline="0" noProof="0" dirty="0">
              <a:ln>
                <a:noFill/>
              </a:ln>
              <a:solidFill>
                <a:srgbClr val="5492CD"/>
              </a:solidFill>
              <a:effectLst/>
              <a:uLnTx/>
              <a:uFillTx/>
              <a:latin typeface="Arial Narrow"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174</a:t>
            </a:fld>
            <a:endParaRPr lang="en-GB">
              <a:solidFill>
                <a:prstClr val="black"/>
              </a:solidFill>
            </a:endParaRPr>
          </a:p>
        </p:txBody>
      </p:sp>
    </p:spTree>
    <p:extLst>
      <p:ext uri="{BB962C8B-B14F-4D97-AF65-F5344CB8AC3E}">
        <p14:creationId xmlns:p14="http://schemas.microsoft.com/office/powerpoint/2010/main" val="101157075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These new guidelines for computing CH4 emissions incorporate various changes as compared to the 1996</a:t>
            </a:r>
            <a:r>
              <a:rPr lang="en-GB" b="1" baseline="0" dirty="0"/>
              <a:t> </a:t>
            </a:r>
            <a:r>
              <a:rPr lang="en-GB" b="1" dirty="0"/>
              <a:t>Guidelines and the GPG2000, namely:</a:t>
            </a:r>
          </a:p>
          <a:p>
            <a:r>
              <a:rPr lang="en-GB" dirty="0"/>
              <a:t>(</a:t>
            </a:r>
            <a:r>
              <a:rPr lang="en-GB" dirty="0" err="1"/>
              <a:t>i</a:t>
            </a:r>
            <a:r>
              <a:rPr lang="en-GB" dirty="0"/>
              <a:t>) revision of emission and scaling factors derived from updated analysis</a:t>
            </a:r>
            <a:r>
              <a:rPr lang="en-GB" baseline="0" dirty="0"/>
              <a:t> </a:t>
            </a:r>
            <a:r>
              <a:rPr lang="en-GB" dirty="0"/>
              <a:t>of available data,</a:t>
            </a:r>
          </a:p>
          <a:p>
            <a:r>
              <a:rPr lang="en-GB" dirty="0"/>
              <a:t> (ii) use of daily – instead of seasonal – emission factors to allow more flexibility in separating</a:t>
            </a:r>
            <a:r>
              <a:rPr lang="en-GB" baseline="0" dirty="0"/>
              <a:t> </a:t>
            </a:r>
            <a:r>
              <a:rPr lang="en-GB" dirty="0"/>
              <a:t>cropping seasons and fallow periods,</a:t>
            </a:r>
          </a:p>
          <a:p>
            <a:r>
              <a:rPr lang="en-GB" dirty="0"/>
              <a:t> (iii) new scaling factors for water regime before the cultivation period and</a:t>
            </a:r>
            <a:r>
              <a:rPr lang="en-GB" baseline="0" dirty="0"/>
              <a:t> </a:t>
            </a:r>
            <a:r>
              <a:rPr lang="en-GB" dirty="0"/>
              <a:t>timing of straw incorporation, and </a:t>
            </a:r>
          </a:p>
          <a:p>
            <a:r>
              <a:rPr lang="en-GB" dirty="0"/>
              <a:t>(iv) inclusion of Tier 3 approach in line with the general principles of the</a:t>
            </a:r>
            <a:r>
              <a:rPr lang="en-GB" baseline="0" dirty="0"/>
              <a:t> </a:t>
            </a:r>
            <a:r>
              <a:rPr lang="en-GB" dirty="0"/>
              <a:t>2006 revision of guidelines. </a:t>
            </a:r>
          </a:p>
          <a:p>
            <a:r>
              <a:rPr lang="en-GB" dirty="0"/>
              <a:t>v) The revised guidelines also maintain the separate calculation of N2O emission from</a:t>
            </a:r>
            <a:r>
              <a:rPr lang="en-GB" baseline="0" dirty="0"/>
              <a:t> </a:t>
            </a:r>
            <a:r>
              <a:rPr lang="en-GB" dirty="0"/>
              <a:t>rice cultivation (as one form of managed soil) which is dealt with in Chapter 11.</a:t>
            </a:r>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175</a:t>
            </a:fld>
            <a:endParaRPr lang="en-GB">
              <a:solidFill>
                <a:prstClr val="black"/>
              </a:solidFill>
            </a:endParaRPr>
          </a:p>
        </p:txBody>
      </p:sp>
    </p:spTree>
    <p:extLst>
      <p:ext uri="{BB962C8B-B14F-4D97-AF65-F5344CB8AC3E}">
        <p14:creationId xmlns:p14="http://schemas.microsoft.com/office/powerpoint/2010/main" val="199061374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These new guidelines for computing CH4 emissions incorporate various changes as compared to the 1996</a:t>
            </a:r>
            <a:r>
              <a:rPr lang="en-GB" b="1" baseline="0" dirty="0"/>
              <a:t> </a:t>
            </a:r>
            <a:r>
              <a:rPr lang="en-GB" b="1" dirty="0"/>
              <a:t>Guidelines and the GPG2000, namely:</a:t>
            </a:r>
          </a:p>
          <a:p>
            <a:r>
              <a:rPr lang="en-GB" dirty="0"/>
              <a:t>(</a:t>
            </a:r>
            <a:r>
              <a:rPr lang="en-GB" dirty="0" err="1"/>
              <a:t>i</a:t>
            </a:r>
            <a:r>
              <a:rPr lang="en-GB" dirty="0"/>
              <a:t>) revision of emission and scaling factors derived from updated analysis</a:t>
            </a:r>
            <a:r>
              <a:rPr lang="en-GB" baseline="0" dirty="0"/>
              <a:t> </a:t>
            </a:r>
            <a:r>
              <a:rPr lang="en-GB" dirty="0"/>
              <a:t>of available data,</a:t>
            </a:r>
          </a:p>
          <a:p>
            <a:r>
              <a:rPr lang="en-GB" dirty="0"/>
              <a:t> (ii) use of daily – instead of seasonal – emission factors to allow more flexibility in separating</a:t>
            </a:r>
            <a:r>
              <a:rPr lang="en-GB" baseline="0" dirty="0"/>
              <a:t> </a:t>
            </a:r>
            <a:r>
              <a:rPr lang="en-GB" dirty="0"/>
              <a:t>cropping seasons and fallow periods,</a:t>
            </a:r>
          </a:p>
          <a:p>
            <a:r>
              <a:rPr lang="en-GB" dirty="0"/>
              <a:t> (iii) new scaling factors for water regime before the cultivation period and</a:t>
            </a:r>
            <a:r>
              <a:rPr lang="en-GB" baseline="0" dirty="0"/>
              <a:t> </a:t>
            </a:r>
            <a:r>
              <a:rPr lang="en-GB" dirty="0"/>
              <a:t>timing of straw incorporation, and </a:t>
            </a:r>
          </a:p>
          <a:p>
            <a:r>
              <a:rPr lang="en-GB" dirty="0"/>
              <a:t>(iv) inclusion of Tier 3 approach in line with the general principles of the</a:t>
            </a:r>
            <a:r>
              <a:rPr lang="en-GB" baseline="0" dirty="0"/>
              <a:t> </a:t>
            </a:r>
            <a:r>
              <a:rPr lang="en-GB" dirty="0"/>
              <a:t>2006 revision of guidelines. </a:t>
            </a:r>
          </a:p>
          <a:p>
            <a:r>
              <a:rPr lang="en-GB" dirty="0"/>
              <a:t>v) The revised guidelines also maintain the separate calculation of N2O emission from</a:t>
            </a:r>
            <a:r>
              <a:rPr lang="en-GB" baseline="0" dirty="0"/>
              <a:t> </a:t>
            </a:r>
            <a:r>
              <a:rPr lang="en-GB" dirty="0"/>
              <a:t>rice cultivation (as one form of managed soil) which is dealt with in Chapter 11.</a:t>
            </a:r>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176</a:t>
            </a:fld>
            <a:endParaRPr lang="en-GB"/>
          </a:p>
        </p:txBody>
      </p:sp>
    </p:spTree>
    <p:extLst>
      <p:ext uri="{BB962C8B-B14F-4D97-AF65-F5344CB8AC3E}">
        <p14:creationId xmlns:p14="http://schemas.microsoft.com/office/powerpoint/2010/main" val="235430360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177</a:t>
            </a:fld>
            <a:endParaRPr lang="en-GB"/>
          </a:p>
        </p:txBody>
      </p:sp>
    </p:spTree>
    <p:extLst>
      <p:ext uri="{BB962C8B-B14F-4D97-AF65-F5344CB8AC3E}">
        <p14:creationId xmlns:p14="http://schemas.microsoft.com/office/powerpoint/2010/main" val="184804624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178</a:t>
            </a:fld>
            <a:endParaRPr lang="en-GB">
              <a:solidFill>
                <a:prstClr val="black"/>
              </a:solidFill>
            </a:endParaRPr>
          </a:p>
        </p:txBody>
      </p:sp>
    </p:spTree>
    <p:extLst>
      <p:ext uri="{BB962C8B-B14F-4D97-AF65-F5344CB8AC3E}">
        <p14:creationId xmlns:p14="http://schemas.microsoft.com/office/powerpoint/2010/main" val="124197437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179</a:t>
            </a:fld>
            <a:endParaRPr lang="en-GB">
              <a:solidFill>
                <a:prstClr val="black"/>
              </a:solidFill>
            </a:endParaRPr>
          </a:p>
        </p:txBody>
      </p:sp>
    </p:spTree>
    <p:extLst>
      <p:ext uri="{BB962C8B-B14F-4D97-AF65-F5344CB8AC3E}">
        <p14:creationId xmlns:p14="http://schemas.microsoft.com/office/powerpoint/2010/main" val="1464716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18</a:t>
            </a:fld>
            <a:endParaRPr lang="en-GB"/>
          </a:p>
        </p:txBody>
      </p:sp>
    </p:spTree>
    <p:extLst>
      <p:ext uri="{BB962C8B-B14F-4D97-AF65-F5344CB8AC3E}">
        <p14:creationId xmlns:p14="http://schemas.microsoft.com/office/powerpoint/2010/main" val="357563940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180</a:t>
            </a:fld>
            <a:endParaRPr lang="en-GB">
              <a:solidFill>
                <a:prstClr val="black"/>
              </a:solidFill>
            </a:endParaRPr>
          </a:p>
        </p:txBody>
      </p:sp>
    </p:spTree>
    <p:extLst>
      <p:ext uri="{BB962C8B-B14F-4D97-AF65-F5344CB8AC3E}">
        <p14:creationId xmlns:p14="http://schemas.microsoft.com/office/powerpoint/2010/main" val="422029361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181</a:t>
            </a:fld>
            <a:endParaRPr lang="en-GB"/>
          </a:p>
        </p:txBody>
      </p:sp>
    </p:spTree>
    <p:extLst>
      <p:ext uri="{BB962C8B-B14F-4D97-AF65-F5344CB8AC3E}">
        <p14:creationId xmlns:p14="http://schemas.microsoft.com/office/powerpoint/2010/main" val="272117713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182</a:t>
            </a:fld>
            <a:endParaRPr lang="en-GB">
              <a:solidFill>
                <a:prstClr val="black"/>
              </a:solidFill>
            </a:endParaRPr>
          </a:p>
        </p:txBody>
      </p:sp>
    </p:spTree>
    <p:extLst>
      <p:ext uri="{BB962C8B-B14F-4D97-AF65-F5344CB8AC3E}">
        <p14:creationId xmlns:p14="http://schemas.microsoft.com/office/powerpoint/2010/main" val="51210179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183</a:t>
            </a:fld>
            <a:endParaRPr lang="en-GB">
              <a:solidFill>
                <a:prstClr val="black"/>
              </a:solidFill>
            </a:endParaRPr>
          </a:p>
        </p:txBody>
      </p:sp>
    </p:spTree>
    <p:extLst>
      <p:ext uri="{BB962C8B-B14F-4D97-AF65-F5344CB8AC3E}">
        <p14:creationId xmlns:p14="http://schemas.microsoft.com/office/powerpoint/2010/main" val="155165818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184</a:t>
            </a:fld>
            <a:endParaRPr lang="en-GB">
              <a:solidFill>
                <a:prstClr val="black"/>
              </a:solidFill>
            </a:endParaRPr>
          </a:p>
        </p:txBody>
      </p:sp>
    </p:spTree>
    <p:extLst>
      <p:ext uri="{BB962C8B-B14F-4D97-AF65-F5344CB8AC3E}">
        <p14:creationId xmlns:p14="http://schemas.microsoft.com/office/powerpoint/2010/main" val="370287399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185</a:t>
            </a:fld>
            <a:endParaRPr lang="en-GB">
              <a:solidFill>
                <a:prstClr val="black"/>
              </a:solidFill>
            </a:endParaRPr>
          </a:p>
        </p:txBody>
      </p:sp>
    </p:spTree>
    <p:extLst>
      <p:ext uri="{BB962C8B-B14F-4D97-AF65-F5344CB8AC3E}">
        <p14:creationId xmlns:p14="http://schemas.microsoft.com/office/powerpoint/2010/main" val="167003992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186</a:t>
            </a:fld>
            <a:endParaRPr lang="en-GB">
              <a:solidFill>
                <a:prstClr val="black"/>
              </a:solidFill>
            </a:endParaRPr>
          </a:p>
        </p:txBody>
      </p:sp>
    </p:spTree>
    <p:extLst>
      <p:ext uri="{BB962C8B-B14F-4D97-AF65-F5344CB8AC3E}">
        <p14:creationId xmlns:p14="http://schemas.microsoft.com/office/powerpoint/2010/main" val="259432295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187</a:t>
            </a:fld>
            <a:endParaRPr lang="en-GB">
              <a:solidFill>
                <a:prstClr val="black"/>
              </a:solidFill>
            </a:endParaRPr>
          </a:p>
        </p:txBody>
      </p:sp>
    </p:spTree>
    <p:extLst>
      <p:ext uri="{BB962C8B-B14F-4D97-AF65-F5344CB8AC3E}">
        <p14:creationId xmlns:p14="http://schemas.microsoft.com/office/powerpoint/2010/main" val="413033675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188</a:t>
            </a:fld>
            <a:endParaRPr lang="en-GB">
              <a:solidFill>
                <a:prstClr val="black"/>
              </a:solidFill>
            </a:endParaRPr>
          </a:p>
        </p:txBody>
      </p:sp>
    </p:spTree>
    <p:extLst>
      <p:ext uri="{BB962C8B-B14F-4D97-AF65-F5344CB8AC3E}">
        <p14:creationId xmlns:p14="http://schemas.microsoft.com/office/powerpoint/2010/main" val="1072126082"/>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189</a:t>
            </a:fld>
            <a:endParaRPr lang="en-GB">
              <a:solidFill>
                <a:prstClr val="black"/>
              </a:solidFill>
            </a:endParaRPr>
          </a:p>
        </p:txBody>
      </p:sp>
    </p:spTree>
    <p:extLst>
      <p:ext uri="{BB962C8B-B14F-4D97-AF65-F5344CB8AC3E}">
        <p14:creationId xmlns:p14="http://schemas.microsoft.com/office/powerpoint/2010/main" val="2976364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19</a:t>
            </a:fld>
            <a:endParaRPr lang="en-GB"/>
          </a:p>
        </p:txBody>
      </p:sp>
    </p:spTree>
    <p:extLst>
      <p:ext uri="{BB962C8B-B14F-4D97-AF65-F5344CB8AC3E}">
        <p14:creationId xmlns:p14="http://schemas.microsoft.com/office/powerpoint/2010/main" val="65193988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190</a:t>
            </a:fld>
            <a:endParaRPr lang="en-GB">
              <a:solidFill>
                <a:prstClr val="black"/>
              </a:solidFill>
            </a:endParaRPr>
          </a:p>
        </p:txBody>
      </p:sp>
    </p:spTree>
    <p:extLst>
      <p:ext uri="{BB962C8B-B14F-4D97-AF65-F5344CB8AC3E}">
        <p14:creationId xmlns:p14="http://schemas.microsoft.com/office/powerpoint/2010/main" val="191519988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It</a:t>
            </a:r>
            <a:r>
              <a:rPr lang="en-GB" baseline="0" dirty="0"/>
              <a:t> is good practice  to report uncertainties associated with  the estimates  of E/R,  and inventory compilers need to understand what the sources of uncertainties are.</a:t>
            </a:r>
          </a:p>
          <a:p>
            <a:pPr marL="171450" indent="-171450">
              <a:buFont typeface="Arial" panose="020B0604020202020204" pitchFamily="34" charset="0"/>
              <a:buChar char="•"/>
            </a:pPr>
            <a:r>
              <a:rPr lang="en-GB" baseline="0" dirty="0"/>
              <a:t>E/R may be based on use of different approaches, including measurements from randomly selected target population, measurements from typical sites taken to represent all sites under analysis, model output </a:t>
            </a:r>
          </a:p>
          <a:p>
            <a:pPr marL="171450" indent="-171450">
              <a:buFont typeface="Arial" panose="020B0604020202020204" pitchFamily="34" charset="0"/>
              <a:buChar char="•"/>
            </a:pPr>
            <a:r>
              <a:rPr lang="en-GB" baseline="0" dirty="0"/>
              <a:t>Very important that uncertainties estimates of all different input data be accounted for, if quantitative data  not available then exert judgement may be used</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191</a:t>
            </a:fld>
            <a:endParaRPr lang="en-GB"/>
          </a:p>
        </p:txBody>
      </p:sp>
    </p:spTree>
    <p:extLst>
      <p:ext uri="{BB962C8B-B14F-4D97-AF65-F5344CB8AC3E}">
        <p14:creationId xmlns:p14="http://schemas.microsoft.com/office/powerpoint/2010/main" val="71987101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192</a:t>
            </a:fld>
            <a:endParaRPr lang="en-GB"/>
          </a:p>
        </p:txBody>
      </p:sp>
    </p:spTree>
    <p:extLst>
      <p:ext uri="{BB962C8B-B14F-4D97-AF65-F5344CB8AC3E}">
        <p14:creationId xmlns:p14="http://schemas.microsoft.com/office/powerpoint/2010/main" val="23257005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193</a:t>
            </a:fld>
            <a:endParaRPr lang="en-GB"/>
          </a:p>
        </p:txBody>
      </p:sp>
    </p:spTree>
    <p:extLst>
      <p:ext uri="{BB962C8B-B14F-4D97-AF65-F5344CB8AC3E}">
        <p14:creationId xmlns:p14="http://schemas.microsoft.com/office/powerpoint/2010/main" val="193451076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194</a:t>
            </a:fld>
            <a:endParaRPr lang="en-GB"/>
          </a:p>
        </p:txBody>
      </p:sp>
    </p:spTree>
    <p:extLst>
      <p:ext uri="{BB962C8B-B14F-4D97-AF65-F5344CB8AC3E}">
        <p14:creationId xmlns:p14="http://schemas.microsoft.com/office/powerpoint/2010/main" val="420858879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195</a:t>
            </a:fld>
            <a:endParaRPr lang="en-GB"/>
          </a:p>
        </p:txBody>
      </p:sp>
    </p:spTree>
    <p:extLst>
      <p:ext uri="{BB962C8B-B14F-4D97-AF65-F5344CB8AC3E}">
        <p14:creationId xmlns:p14="http://schemas.microsoft.com/office/powerpoint/2010/main" val="41397230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196</a:t>
            </a:fld>
            <a:endParaRPr lang="en-GB">
              <a:solidFill>
                <a:prstClr val="black"/>
              </a:solidFill>
            </a:endParaRPr>
          </a:p>
        </p:txBody>
      </p:sp>
    </p:spTree>
    <p:extLst>
      <p:ext uri="{BB962C8B-B14F-4D97-AF65-F5344CB8AC3E}">
        <p14:creationId xmlns:p14="http://schemas.microsoft.com/office/powerpoint/2010/main" val="185642541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198</a:t>
            </a:fld>
            <a:endParaRPr lang="en-GB"/>
          </a:p>
        </p:txBody>
      </p:sp>
    </p:spTree>
    <p:extLst>
      <p:ext uri="{BB962C8B-B14F-4D97-AF65-F5344CB8AC3E}">
        <p14:creationId xmlns:p14="http://schemas.microsoft.com/office/powerpoint/2010/main" val="340153846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fld id="{60DD5723-D2B9-4FFB-A64D-1AF79CF3E258}" type="slidenum">
              <a:rPr lang="en-GB" altLang="ja-JP">
                <a:latin typeface="Calibri" pitchFamily="34" charset="0"/>
              </a:rPr>
              <a:pPr/>
              <a:t>199</a:t>
            </a:fld>
            <a:endParaRPr lang="en-GB" altLang="ja-JP">
              <a:latin typeface="Calibri" pitchFamily="34"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ja-JP" dirty="0"/>
          </a:p>
        </p:txBody>
      </p:sp>
    </p:spTree>
    <p:extLst>
      <p:ext uri="{BB962C8B-B14F-4D97-AF65-F5344CB8AC3E}">
        <p14:creationId xmlns:p14="http://schemas.microsoft.com/office/powerpoint/2010/main" val="406499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2</a:t>
            </a:fld>
            <a:endParaRPr lang="en-GB" dirty="0"/>
          </a:p>
        </p:txBody>
      </p:sp>
    </p:spTree>
    <p:extLst>
      <p:ext uri="{BB962C8B-B14F-4D97-AF65-F5344CB8AC3E}">
        <p14:creationId xmlns:p14="http://schemas.microsoft.com/office/powerpoint/2010/main" val="45357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20</a:t>
            </a:fld>
            <a:endParaRPr lang="en-GB"/>
          </a:p>
        </p:txBody>
      </p:sp>
    </p:spTree>
    <p:extLst>
      <p:ext uri="{BB962C8B-B14F-4D97-AF65-F5344CB8AC3E}">
        <p14:creationId xmlns:p14="http://schemas.microsoft.com/office/powerpoint/2010/main" val="3118155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21</a:t>
            </a:fld>
            <a:endParaRPr lang="en-GB"/>
          </a:p>
        </p:txBody>
      </p:sp>
    </p:spTree>
    <p:extLst>
      <p:ext uri="{BB962C8B-B14F-4D97-AF65-F5344CB8AC3E}">
        <p14:creationId xmlns:p14="http://schemas.microsoft.com/office/powerpoint/2010/main" val="2400824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22</a:t>
            </a:fld>
            <a:endParaRPr lang="en-GB"/>
          </a:p>
        </p:txBody>
      </p:sp>
    </p:spTree>
    <p:extLst>
      <p:ext uri="{BB962C8B-B14F-4D97-AF65-F5344CB8AC3E}">
        <p14:creationId xmlns:p14="http://schemas.microsoft.com/office/powerpoint/2010/main" val="1356962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23</a:t>
            </a:fld>
            <a:endParaRPr lang="en-GB"/>
          </a:p>
        </p:txBody>
      </p:sp>
    </p:spTree>
    <p:extLst>
      <p:ext uri="{BB962C8B-B14F-4D97-AF65-F5344CB8AC3E}">
        <p14:creationId xmlns:p14="http://schemas.microsoft.com/office/powerpoint/2010/main" val="4283187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24</a:t>
            </a:fld>
            <a:endParaRPr lang="en-GB"/>
          </a:p>
        </p:txBody>
      </p:sp>
    </p:spTree>
    <p:extLst>
      <p:ext uri="{BB962C8B-B14F-4D97-AF65-F5344CB8AC3E}">
        <p14:creationId xmlns:p14="http://schemas.microsoft.com/office/powerpoint/2010/main" val="625994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25</a:t>
            </a:fld>
            <a:endParaRPr lang="en-GB"/>
          </a:p>
        </p:txBody>
      </p:sp>
    </p:spTree>
    <p:extLst>
      <p:ext uri="{BB962C8B-B14F-4D97-AF65-F5344CB8AC3E}">
        <p14:creationId xmlns:p14="http://schemas.microsoft.com/office/powerpoint/2010/main" val="4294056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26</a:t>
            </a:fld>
            <a:endParaRPr lang="en-GB"/>
          </a:p>
        </p:txBody>
      </p:sp>
    </p:spTree>
    <p:extLst>
      <p:ext uri="{BB962C8B-B14F-4D97-AF65-F5344CB8AC3E}">
        <p14:creationId xmlns:p14="http://schemas.microsoft.com/office/powerpoint/2010/main" val="442695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Globally AFOLU</a:t>
            </a:r>
            <a:r>
              <a:rPr lang="en-GB" baseline="0" dirty="0"/>
              <a:t> largest emission sector after energy </a:t>
            </a:r>
            <a:endParaRPr lang="en-GB" dirty="0"/>
          </a:p>
          <a:p>
            <a:r>
              <a:rPr lang="en-GB" dirty="0"/>
              <a:t>Mainly</a:t>
            </a:r>
            <a:r>
              <a:rPr lang="en-GB" baseline="0" dirty="0"/>
              <a:t> from deforestation, agricultural emissions from soil and nutrient management and livestock.</a:t>
            </a:r>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27</a:t>
            </a:fld>
            <a:endParaRPr lang="en-GB" dirty="0">
              <a:solidFill>
                <a:prstClr val="black"/>
              </a:solidFill>
            </a:endParaRPr>
          </a:p>
        </p:txBody>
      </p:sp>
    </p:spTree>
    <p:extLst>
      <p:ext uri="{BB962C8B-B14F-4D97-AF65-F5344CB8AC3E}">
        <p14:creationId xmlns:p14="http://schemas.microsoft.com/office/powerpoint/2010/main" val="3346595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28</a:t>
            </a:fld>
            <a:endParaRPr lang="en-GB"/>
          </a:p>
        </p:txBody>
      </p:sp>
    </p:spTree>
    <p:extLst>
      <p:ext uri="{BB962C8B-B14F-4D97-AF65-F5344CB8AC3E}">
        <p14:creationId xmlns:p14="http://schemas.microsoft.com/office/powerpoint/2010/main" val="1026827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29</a:t>
            </a:fld>
            <a:endParaRPr lang="en-GB"/>
          </a:p>
        </p:txBody>
      </p:sp>
    </p:spTree>
    <p:extLst>
      <p:ext uri="{BB962C8B-B14F-4D97-AF65-F5344CB8AC3E}">
        <p14:creationId xmlns:p14="http://schemas.microsoft.com/office/powerpoint/2010/main" val="407589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Globally AFOLU</a:t>
            </a:r>
            <a:r>
              <a:rPr lang="en-GB" baseline="0" dirty="0"/>
              <a:t> largest emission sector after energy </a:t>
            </a:r>
            <a:endParaRPr lang="en-GB" dirty="0"/>
          </a:p>
          <a:p>
            <a:r>
              <a:rPr lang="en-GB" dirty="0"/>
              <a:t>Mainly</a:t>
            </a:r>
            <a:r>
              <a:rPr lang="en-GB" baseline="0" dirty="0"/>
              <a:t> from deforestation, agricultural emissions from soil and nutrient management and livestock.</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dirty="0">
                <a:solidFill>
                  <a:schemeClr val="tx1"/>
                </a:solidFill>
              </a:rPr>
              <a:t>GHG </a:t>
            </a:r>
            <a:r>
              <a:rPr lang="en-GB" sz="1200" dirty="0">
                <a:solidFill>
                  <a:schemeClr val="tx2"/>
                </a:solidFill>
              </a:rPr>
              <a:t>emissions/removals</a:t>
            </a:r>
            <a:r>
              <a:rPr lang="en-GB" sz="1200" dirty="0">
                <a:solidFill>
                  <a:schemeClr val="tx1"/>
                </a:solidFill>
              </a:rPr>
              <a:t> in the AFOLU sector </a:t>
            </a:r>
            <a:r>
              <a:rPr lang="en-GB" sz="1200" dirty="0">
                <a:solidFill>
                  <a:srgbClr val="00B050"/>
                </a:solidFill>
              </a:rPr>
              <a:t>are mostly originated</a:t>
            </a:r>
            <a:r>
              <a:rPr lang="en-GB" sz="1200" dirty="0">
                <a:solidFill>
                  <a:schemeClr val="tx1"/>
                </a:solidFill>
              </a:rPr>
              <a:t> from developing countries </a:t>
            </a:r>
            <a:r>
              <a:rPr lang="en-GB" sz="1200" dirty="0">
                <a:solidFill>
                  <a:srgbClr val="00B050"/>
                </a:solidFill>
              </a:rPr>
              <a:t>(emissions in Agriculture and net removals in FOLU from Annex I countries based on the UNFCCC GHG data in 2010 amounted to 1.44 and -1.86 Gt CO</a:t>
            </a:r>
            <a:r>
              <a:rPr lang="en-GB" sz="1200" baseline="-25000" dirty="0">
                <a:solidFill>
                  <a:srgbClr val="00B050"/>
                </a:solidFill>
              </a:rPr>
              <a:t>2</a:t>
            </a:r>
            <a:r>
              <a:rPr lang="en-GB" sz="1200" dirty="0">
                <a:solidFill>
                  <a:srgbClr val="00B050"/>
                </a:solidFill>
              </a:rPr>
              <a:t>-eq. respectively).</a:t>
            </a:r>
          </a:p>
          <a:p>
            <a:endParaRPr lang="en-GB" baseline="0"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3</a:t>
            </a:fld>
            <a:endParaRPr lang="en-GB" dirty="0"/>
          </a:p>
        </p:txBody>
      </p:sp>
    </p:spTree>
    <p:extLst>
      <p:ext uri="{BB962C8B-B14F-4D97-AF65-F5344CB8AC3E}">
        <p14:creationId xmlns:p14="http://schemas.microsoft.com/office/powerpoint/2010/main" val="3247408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Globally AFOLU</a:t>
            </a:r>
            <a:r>
              <a:rPr lang="en-GB" baseline="0" dirty="0"/>
              <a:t> largest emission sector after energy </a:t>
            </a:r>
            <a:endParaRPr lang="en-GB" dirty="0"/>
          </a:p>
          <a:p>
            <a:r>
              <a:rPr lang="en-GB" dirty="0"/>
              <a:t>Mainly</a:t>
            </a:r>
            <a:r>
              <a:rPr lang="en-GB" baseline="0" dirty="0"/>
              <a:t> from deforestation, agricultural emissions from soil and nutrient management and livestock.</a:t>
            </a:r>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30</a:t>
            </a:fld>
            <a:endParaRPr lang="en-GB" dirty="0">
              <a:solidFill>
                <a:prstClr val="black"/>
              </a:solidFill>
            </a:endParaRPr>
          </a:p>
        </p:txBody>
      </p:sp>
    </p:spTree>
    <p:extLst>
      <p:ext uri="{BB962C8B-B14F-4D97-AF65-F5344CB8AC3E}">
        <p14:creationId xmlns:p14="http://schemas.microsoft.com/office/powerpoint/2010/main" val="1043808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31</a:t>
            </a:fld>
            <a:endParaRPr lang="en-GB"/>
          </a:p>
        </p:txBody>
      </p:sp>
    </p:spTree>
    <p:extLst>
      <p:ext uri="{BB962C8B-B14F-4D97-AF65-F5344CB8AC3E}">
        <p14:creationId xmlns:p14="http://schemas.microsoft.com/office/powerpoint/2010/main" val="794442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1605081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33</a:t>
            </a:fld>
            <a:endParaRPr lang="en-GB"/>
          </a:p>
        </p:txBody>
      </p:sp>
    </p:spTree>
    <p:extLst>
      <p:ext uri="{BB962C8B-B14F-4D97-AF65-F5344CB8AC3E}">
        <p14:creationId xmlns:p14="http://schemas.microsoft.com/office/powerpoint/2010/main" val="3532928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34</a:t>
            </a:fld>
            <a:endParaRPr lang="en-GB"/>
          </a:p>
        </p:txBody>
      </p:sp>
    </p:spTree>
    <p:extLst>
      <p:ext uri="{BB962C8B-B14F-4D97-AF65-F5344CB8AC3E}">
        <p14:creationId xmlns:p14="http://schemas.microsoft.com/office/powerpoint/2010/main" val="8974483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sources for defaults </a:t>
            </a:r>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35</a:t>
            </a:fld>
            <a:endParaRPr lang="en-GB"/>
          </a:p>
        </p:txBody>
      </p:sp>
    </p:spTree>
    <p:extLst>
      <p:ext uri="{BB962C8B-B14F-4D97-AF65-F5344CB8AC3E}">
        <p14:creationId xmlns:p14="http://schemas.microsoft.com/office/powerpoint/2010/main" val="4191084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7C87D-E3D1-451A-9B60-48420EFDCBB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76553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CH4 emissions from Enteric Fermentation -Tier 1 Method-  What to when IPCC regional EF for Dairy cows are not suitable? </a:t>
            </a:r>
            <a:r>
              <a:rPr lang="en-GB" sz="1200" b="1" dirty="0" err="1"/>
              <a:t>Contd</a:t>
            </a:r>
            <a:endParaRPr lang="en-GB" b="1" dirty="0"/>
          </a:p>
          <a:p>
            <a:pPr marL="171450" indent="-171450">
              <a:buFont typeface="Arial" panose="020B0604020202020204" pitchFamily="34" charset="0"/>
              <a:buChar char="•"/>
            </a:pPr>
            <a:r>
              <a:rPr lang="en-GB" dirty="0"/>
              <a:t>In practice, you plot on the x axis the average annual milk production and on the y axis the associated emission factor.</a:t>
            </a:r>
          </a:p>
          <a:p>
            <a:pPr marL="171450" indent="-171450">
              <a:buFont typeface="Arial" panose="020B0604020202020204" pitchFamily="34" charset="0"/>
              <a:buChar char="•"/>
            </a:pPr>
            <a:r>
              <a:rPr lang="en-GB" dirty="0"/>
              <a:t>Country XX is located in the Latin America and has dairy cows with an average milk production of 4 000 kg   head-1 yr-1. The default IPCC factor associated with the production of 800 kg head-1 yr-1, reported in for the Latin America region, is not suitable for the country’s national circumstances</a:t>
            </a:r>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37</a:t>
            </a:fld>
            <a:endParaRPr lang="en-GB"/>
          </a:p>
        </p:txBody>
      </p:sp>
    </p:spTree>
    <p:extLst>
      <p:ext uri="{BB962C8B-B14F-4D97-AF65-F5344CB8AC3E}">
        <p14:creationId xmlns:p14="http://schemas.microsoft.com/office/powerpoint/2010/main" val="1054733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38</a:t>
            </a:fld>
            <a:endParaRPr lang="en-GB"/>
          </a:p>
        </p:txBody>
      </p:sp>
    </p:spTree>
    <p:extLst>
      <p:ext uri="{BB962C8B-B14F-4D97-AF65-F5344CB8AC3E}">
        <p14:creationId xmlns:p14="http://schemas.microsoft.com/office/powerpoint/2010/main" val="2068252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39</a:t>
            </a:fld>
            <a:endParaRPr lang="en-GB"/>
          </a:p>
        </p:txBody>
      </p:sp>
    </p:spTree>
    <p:extLst>
      <p:ext uri="{BB962C8B-B14F-4D97-AF65-F5344CB8AC3E}">
        <p14:creationId xmlns:p14="http://schemas.microsoft.com/office/powerpoint/2010/main" val="171363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dirty="0"/>
              <a:t>The</a:t>
            </a:r>
            <a:r>
              <a:rPr lang="en-US" baseline="0" dirty="0"/>
              <a:t> way land is used and managed affect a variety of ecosystem processes that affect GHG fluxes, i.e., such as photosynthesis, respiration, nitrification, these processes involve transformation of carbon and nitrogen ( driven by biological processes- activity of microbes, plants and animals) and physical processes ( combustion or leaching). </a:t>
            </a:r>
          </a:p>
          <a:p>
            <a:pPr marL="171450" indent="-171450" eaLnBrk="1" hangingPunct="1">
              <a:buFont typeface="Arial" panose="020B0604020202020204" pitchFamily="34" charset="0"/>
              <a:buChar char="•"/>
            </a:pPr>
            <a:r>
              <a:rPr lang="en-US" baseline="0" dirty="0"/>
              <a:t>Key GHGs for AFOLU are  CO2, N2O and, CH4.</a:t>
            </a:r>
          </a:p>
          <a:p>
            <a:pPr marL="171450" indent="-171450" eaLnBrk="1" hangingPunct="1">
              <a:buFont typeface="Arial" panose="020B0604020202020204" pitchFamily="34" charset="0"/>
              <a:buChar char="•"/>
            </a:pPr>
            <a:r>
              <a:rPr lang="en-US" baseline="0" dirty="0"/>
              <a:t>CO2 fluxes between atmosphere and ecosystems primarily through plant photosynthesis and release via respiration, decomposition and combustion of organic matter</a:t>
            </a:r>
          </a:p>
          <a:p>
            <a:pPr marL="171450" indent="-171450" eaLnBrk="1" hangingPunct="1">
              <a:buFont typeface="Arial" panose="020B0604020202020204" pitchFamily="34" charset="0"/>
              <a:buChar char="•"/>
            </a:pPr>
            <a:r>
              <a:rPr lang="en-US" baseline="0" dirty="0"/>
              <a:t>N2O emitted as a by-product of nitrification and denitrification</a:t>
            </a:r>
          </a:p>
          <a:p>
            <a:pPr marL="171450" indent="-171450" eaLnBrk="1" hangingPunct="1">
              <a:buFont typeface="Arial" panose="020B0604020202020204" pitchFamily="34" charset="0"/>
              <a:buChar char="•"/>
            </a:pPr>
            <a:r>
              <a:rPr lang="en-US" baseline="0" dirty="0"/>
              <a:t>CH4  mitted under through </a:t>
            </a:r>
            <a:r>
              <a:rPr lang="en-US" baseline="0" dirty="0" err="1"/>
              <a:t>methanogenesis</a:t>
            </a:r>
            <a:r>
              <a:rPr lang="en-US" baseline="0" dirty="0"/>
              <a:t> under anaerobic conditions in soils, manure management, enteric fermentation, incomplete combustion of organic matter.</a:t>
            </a:r>
          </a:p>
          <a:p>
            <a:pPr marL="171450" indent="-171450" eaLnBrk="1" hangingPunct="1">
              <a:buFont typeface="Arial" panose="020B0604020202020204" pitchFamily="34" charset="0"/>
              <a:buChar char="•"/>
            </a:pPr>
            <a:r>
              <a:rPr lang="en-US" baseline="0" dirty="0"/>
              <a:t>Other gases from combustion and soils  are NO, NH3, NMVOC and  CO  (mostly precursors  for GHGs  - their formation is considered as indirect emission</a:t>
            </a:r>
          </a:p>
          <a:p>
            <a:pPr marL="171450" indent="-171450" eaLnBrk="1" hangingPunct="1">
              <a:buFont typeface="Arial" panose="020B0604020202020204" pitchFamily="34" charset="0"/>
              <a:buChar char="•"/>
            </a:pPr>
            <a:r>
              <a:rPr lang="en-US" baseline="0" dirty="0"/>
              <a:t>Indirect emissions a</a:t>
            </a:r>
          </a:p>
          <a:p>
            <a:pPr marL="171450" indent="-171450" eaLnBrk="1" hangingPunct="1">
              <a:buFont typeface="Arial" panose="020B0604020202020204" pitchFamily="34" charset="0"/>
              <a:buChar char="•"/>
            </a:pPr>
            <a:endParaRPr lang="en-US" baseline="0" dirty="0"/>
          </a:p>
          <a:p>
            <a:pPr marL="171450" indent="-171450" eaLnBrk="1" hangingPunct="1">
              <a:buFont typeface="Arial" panose="020B0604020202020204" pitchFamily="34" charset="0"/>
              <a:buChar char="•"/>
            </a:pPr>
            <a:endParaRPr 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6E6CC5C-0B2A-4D9C-8572-3A25A6D1CB12}" type="slidenum">
              <a:rPr lang="en-GB">
                <a:latin typeface="Calibri" pitchFamily="34" charset="0"/>
              </a:rPr>
              <a:pPr eaLnBrk="1" hangingPunct="1"/>
              <a:t>4</a:t>
            </a:fld>
            <a:endParaRPr lang="en-GB">
              <a:latin typeface="Calibri" pitchFamily="34" charset="0"/>
            </a:endParaRPr>
          </a:p>
        </p:txBody>
      </p:sp>
    </p:spTree>
    <p:extLst>
      <p:ext uri="{BB962C8B-B14F-4D97-AF65-F5344CB8AC3E}">
        <p14:creationId xmlns:p14="http://schemas.microsoft.com/office/powerpoint/2010/main" val="1060648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40</a:t>
            </a:fld>
            <a:endParaRPr lang="en-GB"/>
          </a:p>
        </p:txBody>
      </p:sp>
    </p:spTree>
    <p:extLst>
      <p:ext uri="{BB962C8B-B14F-4D97-AF65-F5344CB8AC3E}">
        <p14:creationId xmlns:p14="http://schemas.microsoft.com/office/powerpoint/2010/main" val="415023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41</a:t>
            </a:fld>
            <a:endParaRPr lang="en-GB"/>
          </a:p>
        </p:txBody>
      </p:sp>
    </p:spTree>
    <p:extLst>
      <p:ext uri="{BB962C8B-B14F-4D97-AF65-F5344CB8AC3E}">
        <p14:creationId xmlns:p14="http://schemas.microsoft.com/office/powerpoint/2010/main" val="961278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42</a:t>
            </a:fld>
            <a:endParaRPr lang="en-GB"/>
          </a:p>
        </p:txBody>
      </p:sp>
    </p:spTree>
    <p:extLst>
      <p:ext uri="{BB962C8B-B14F-4D97-AF65-F5344CB8AC3E}">
        <p14:creationId xmlns:p14="http://schemas.microsoft.com/office/powerpoint/2010/main" val="42118114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43</a:t>
            </a:fld>
            <a:endParaRPr lang="en-GB"/>
          </a:p>
        </p:txBody>
      </p:sp>
    </p:spTree>
    <p:extLst>
      <p:ext uri="{BB962C8B-B14F-4D97-AF65-F5344CB8AC3E}">
        <p14:creationId xmlns:p14="http://schemas.microsoft.com/office/powerpoint/2010/main" val="1232401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E384F-D37A-4F2A-97CD-72DBD6AF72C8}"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94794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b="0" i="0" u="none" strike="noStrike" kern="1200" baseline="0" dirty="0">
                <a:solidFill>
                  <a:schemeClr val="tx1"/>
                </a:solidFill>
                <a:latin typeface="+mn-lt"/>
                <a:ea typeface="+mn-ea"/>
                <a:cs typeface="+mn-cs"/>
              </a:rPr>
              <a:t>Methane emissions from manure management. </a:t>
            </a:r>
          </a:p>
          <a:p>
            <a:r>
              <a:rPr lang="en-GB" sz="1200" b="0" i="0" u="none" strike="noStrike" kern="1200" baseline="0" dirty="0">
                <a:solidFill>
                  <a:schemeClr val="tx1"/>
                </a:solidFill>
                <a:latin typeface="+mn-lt"/>
                <a:ea typeface="+mn-ea"/>
                <a:cs typeface="+mn-cs"/>
              </a:rPr>
              <a:t>The method chosen will depend on data availability and national circumstances. The Tier 1 method should only be used if it is determined that the source is not a key category or subcategory and there is no possibility to use the Tier 2 method. Countries for which livestock emissions are particularly important may wish to go beyond the Tier 2 method and develop models for country specific methodologies or use measurement–based approaches to quantify emission factors (Tier 3).</a:t>
            </a:r>
          </a:p>
          <a:p>
            <a:r>
              <a:rPr lang="en-GB" sz="1200" b="1" i="0" u="none" strike="noStrike" kern="1200" baseline="0" dirty="0">
                <a:solidFill>
                  <a:schemeClr val="tx1"/>
                </a:solidFill>
                <a:latin typeface="+mn-lt"/>
                <a:ea typeface="+mn-ea"/>
                <a:cs typeface="+mn-cs"/>
              </a:rPr>
              <a:t>Tier 1</a:t>
            </a:r>
          </a:p>
          <a:p>
            <a:r>
              <a:rPr lang="en-GB" sz="1200" b="0" i="0" u="none" strike="noStrike" kern="1200" baseline="0" dirty="0">
                <a:solidFill>
                  <a:schemeClr val="tx1"/>
                </a:solidFill>
                <a:latin typeface="+mn-lt"/>
                <a:ea typeface="+mn-ea"/>
                <a:cs typeface="+mn-cs"/>
              </a:rPr>
              <a:t>– only requires livestock population data by animal species/category and climate region or temperature, in combination with IPCC default emission factors, to estimate emissions. Tables 10A-4 through 10A-9 (IPCC GL 2006 - Annex 10A.2) present the underlying assumptions used for each region; countries using a Tier 1 method should review the regional variables to identify the region that most closely matches their animal operations, and use the default emission factors for that region.</a:t>
            </a:r>
          </a:p>
          <a:p>
            <a:pPr marL="171450" indent="-171450">
              <a:buFontTx/>
              <a:buChar char="-"/>
            </a:pPr>
            <a:r>
              <a:rPr lang="en-GB" sz="1200" b="0" i="0" u="none" strike="noStrike" kern="1200" baseline="0" dirty="0">
                <a:solidFill>
                  <a:schemeClr val="tx1"/>
                </a:solidFill>
                <a:latin typeface="+mn-lt"/>
                <a:ea typeface="+mn-ea"/>
                <a:cs typeface="+mn-cs"/>
              </a:rPr>
              <a:t>Default emission factors by average annual temperature are presented in Table 10.14, Table 10.15, and Table 10.16 for each of the recommended population subcategories. These emission factors represent the range in manure volatile solids content and in manure management practices used in each region, as well as the difference in emissions due to temperature.</a:t>
            </a:r>
          </a:p>
          <a:p>
            <a:pPr algn="l"/>
            <a:r>
              <a:rPr lang="en-GB" sz="1200" b="1" i="0" u="none" strike="noStrike" baseline="0" dirty="0">
                <a:solidFill>
                  <a:srgbClr val="2D333F"/>
                </a:solidFill>
                <a:latin typeface="BookAntiqua-Bold"/>
              </a:rPr>
              <a:t>Tier 2</a:t>
            </a:r>
          </a:p>
          <a:p>
            <a:pPr algn="l"/>
            <a:r>
              <a:rPr lang="en-GB" sz="1200" b="0" i="0" u="none" strike="noStrike" baseline="0" dirty="0">
                <a:solidFill>
                  <a:srgbClr val="2D333F"/>
                </a:solidFill>
                <a:latin typeface="BookAntiqua"/>
              </a:rPr>
              <a:t>– Detailed information on animal characteristics and manure management practices are required; the information is used to develop emission factors specific to the conditions of the country.</a:t>
            </a:r>
          </a:p>
          <a:p>
            <a:pPr algn="l"/>
            <a:r>
              <a:rPr lang="en-GB" sz="1200" b="0" i="0" u="none" strike="noStrike" baseline="0" dirty="0">
                <a:solidFill>
                  <a:srgbClr val="2D333F"/>
                </a:solidFill>
                <a:latin typeface="BookAntiqua"/>
              </a:rPr>
              <a:t>- The Tier 2 method relies on two primary types of inputs that affect the calculation of methane emission factors from manure:</a:t>
            </a:r>
          </a:p>
          <a:p>
            <a:pPr algn="l"/>
            <a:r>
              <a:rPr lang="en-GB" sz="1200" b="0" i="0" u="none" strike="noStrike" baseline="0" dirty="0">
                <a:solidFill>
                  <a:srgbClr val="2D333F"/>
                </a:solidFill>
                <a:latin typeface="BookAntiqua"/>
              </a:rPr>
              <a:t>- </a:t>
            </a:r>
            <a:r>
              <a:rPr lang="en-GB" sz="1200" b="1" i="1" u="none" strike="noStrike" baseline="0" dirty="0">
                <a:solidFill>
                  <a:srgbClr val="2D333F"/>
                </a:solidFill>
                <a:latin typeface="BookAntiqua-BoldItalic"/>
              </a:rPr>
              <a:t>Manure Characteristics: </a:t>
            </a:r>
            <a:r>
              <a:rPr lang="en-GB" sz="1200" b="0" i="0" u="none" strike="noStrike" baseline="0" dirty="0">
                <a:solidFill>
                  <a:srgbClr val="2D333F"/>
                </a:solidFill>
                <a:latin typeface="BookAntiqua"/>
              </a:rPr>
              <a:t>Includes the amount of volatile solids (VS) produced in the manure and the maximum amount of methane able to be produced from that manure (Bo). Production of manure VS can be estimated based on feed intake and digestibility, which are the variables also used to develop the Tier 2 enteric fermentation emission factors.</a:t>
            </a:r>
          </a:p>
          <a:p>
            <a:pPr algn="l"/>
            <a:r>
              <a:rPr lang="en-GB" sz="1200" b="0" i="0" u="none" strike="noStrike" baseline="0" dirty="0">
                <a:solidFill>
                  <a:srgbClr val="2D333F"/>
                </a:solidFill>
                <a:latin typeface="BookAntiqua"/>
              </a:rPr>
              <a:t>- </a:t>
            </a:r>
            <a:r>
              <a:rPr lang="en-GB" sz="1200" b="1" i="1" u="none" strike="noStrike" baseline="0" dirty="0">
                <a:solidFill>
                  <a:srgbClr val="2D333F"/>
                </a:solidFill>
                <a:latin typeface="BookAntiqua-BoldItalic"/>
              </a:rPr>
              <a:t>Manure Management</a:t>
            </a:r>
            <a:r>
              <a:rPr lang="en-GB" sz="1200" b="0" i="0" u="none" strike="noStrike" baseline="0" dirty="0">
                <a:solidFill>
                  <a:srgbClr val="2D333F"/>
                </a:solidFill>
                <a:latin typeface="BookAntiqua"/>
              </a:rPr>
              <a:t>: Includes the types of systems used to manage manure and a system-specific methane conversion factor (MCF) that reflects the portion of Bo that is achieved. Regional assessments of manure management systems are used to estimate the portion of the manure that is handled with each manure management technique.</a:t>
            </a: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45</a:t>
            </a:fld>
            <a:endParaRPr lang="en-GB">
              <a:solidFill>
                <a:prstClr val="black"/>
              </a:solidFill>
            </a:endParaRPr>
          </a:p>
        </p:txBody>
      </p:sp>
    </p:spTree>
    <p:extLst>
      <p:ext uri="{BB962C8B-B14F-4D97-AF65-F5344CB8AC3E}">
        <p14:creationId xmlns:p14="http://schemas.microsoft.com/office/powerpoint/2010/main" val="11267647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46</a:t>
            </a:fld>
            <a:endParaRPr lang="en-GB"/>
          </a:p>
        </p:txBody>
      </p:sp>
    </p:spTree>
    <p:extLst>
      <p:ext uri="{BB962C8B-B14F-4D97-AF65-F5344CB8AC3E}">
        <p14:creationId xmlns:p14="http://schemas.microsoft.com/office/powerpoint/2010/main" val="3324546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47</a:t>
            </a:fld>
            <a:endParaRPr lang="en-GB"/>
          </a:p>
        </p:txBody>
      </p:sp>
    </p:spTree>
    <p:extLst>
      <p:ext uri="{BB962C8B-B14F-4D97-AF65-F5344CB8AC3E}">
        <p14:creationId xmlns:p14="http://schemas.microsoft.com/office/powerpoint/2010/main" val="29987255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48</a:t>
            </a:fld>
            <a:endParaRPr lang="en-GB"/>
          </a:p>
        </p:txBody>
      </p:sp>
    </p:spTree>
    <p:extLst>
      <p:ext uri="{BB962C8B-B14F-4D97-AF65-F5344CB8AC3E}">
        <p14:creationId xmlns:p14="http://schemas.microsoft.com/office/powerpoint/2010/main" val="143397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49</a:t>
            </a:fld>
            <a:endParaRPr lang="en-GB"/>
          </a:p>
        </p:txBody>
      </p:sp>
    </p:spTree>
    <p:extLst>
      <p:ext uri="{BB962C8B-B14F-4D97-AF65-F5344CB8AC3E}">
        <p14:creationId xmlns:p14="http://schemas.microsoft.com/office/powerpoint/2010/main" val="182825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AC9BAE-A685-4366-A6A3-BD6BC7F7561C}" type="slidenum">
              <a:rPr lang="en-GB" altLang="ja-JP"/>
              <a:pPr fontAlgn="base">
                <a:spcBef>
                  <a:spcPct val="0"/>
                </a:spcBef>
                <a:spcAft>
                  <a:spcPct val="0"/>
                </a:spcAft>
              </a:pPr>
              <a:t>5</a:t>
            </a:fld>
            <a:endParaRPr lang="en-GB" altLang="ja-JP"/>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normAutofit fontScale="77500" lnSpcReduction="20000"/>
          </a:bodyPr>
          <a:lstStyle/>
          <a:p>
            <a:pPr marL="171450" indent="-171450">
              <a:spcBef>
                <a:spcPct val="0"/>
              </a:spcBef>
              <a:buFont typeface="Arial" panose="020B0604020202020204" pitchFamily="34" charset="0"/>
              <a:buChar char="•"/>
            </a:pPr>
            <a:r>
              <a:rPr lang="en-US" altLang="ja-JP" dirty="0"/>
              <a:t>In the 1996</a:t>
            </a:r>
            <a:r>
              <a:rPr lang="en-US" altLang="ja-JP" baseline="0" dirty="0"/>
              <a:t>  IPCC guidelines the E/R now covered in </a:t>
            </a:r>
            <a:r>
              <a:rPr lang="en-US" altLang="ja-JP" baseline="0" dirty="0" err="1"/>
              <a:t>Vol</a:t>
            </a:r>
            <a:r>
              <a:rPr lang="en-US" altLang="ja-JP" baseline="0" dirty="0"/>
              <a:t> 4 of the 2006 were  previously separated in  chapter 4 (agriculture)  and chapter 5 (LUCF) </a:t>
            </a:r>
          </a:p>
          <a:p>
            <a:pPr marL="171450" indent="-171450">
              <a:spcBef>
                <a:spcPct val="0"/>
              </a:spcBef>
              <a:buFont typeface="Arial" panose="020B0604020202020204" pitchFamily="34" charset="0"/>
              <a:buChar char="•"/>
            </a:pPr>
            <a:r>
              <a:rPr lang="en-US" altLang="ja-JP" baseline="0" dirty="0"/>
              <a:t>The fundamental methodological basis for LUCF rested on 2 key themes- (a) flux of CO2 to and from atmosphere equated to changes in terrestrial carbon stocks and product pools (b) changes in carbon stocks can be estimated by determining LUC and management ( e.g. logging, burning and tillage) at various point sin time</a:t>
            </a:r>
          </a:p>
          <a:p>
            <a:pPr marL="171450" indent="-171450">
              <a:spcBef>
                <a:spcPct val="0"/>
              </a:spcBef>
              <a:buFont typeface="Arial" panose="020B0604020202020204" pitchFamily="34" charset="0"/>
              <a:buChar char="•"/>
            </a:pPr>
            <a:r>
              <a:rPr lang="en-US" altLang="ja-JP" baseline="0" dirty="0"/>
              <a:t>In contrast, agriculture dealt  only with  direct flux estimates from different source  categories and did not incorporate carbon stock change concept</a:t>
            </a:r>
          </a:p>
          <a:p>
            <a:pPr marL="171450" indent="-171450">
              <a:spcBef>
                <a:spcPct val="0"/>
              </a:spcBef>
              <a:buFont typeface="Arial" panose="020B0604020202020204" pitchFamily="34" charset="0"/>
              <a:buChar char="•"/>
            </a:pPr>
            <a:r>
              <a:rPr lang="en-US" altLang="ja-JP" baseline="0" dirty="0"/>
              <a:t>For agriculture the 1996 guidelines only focused on activities associated with managed agricultural systems that are large sources of emissions in a country: included: - CH4 emissions from Enteric fermentation in domestic livestock, CH4 and N2O from manure management,  CH4 from  rice cultivation, CH4, N2O, NOx, CO emissions from prescribed burning of savannas and crop residues, emissions from N2O from soils.</a:t>
            </a:r>
          </a:p>
          <a:p>
            <a:pPr marL="171450" indent="-171450">
              <a:spcBef>
                <a:spcPct val="0"/>
              </a:spcBef>
              <a:buFont typeface="Arial" panose="020B0604020202020204" pitchFamily="34" charset="0"/>
              <a:buChar char="•"/>
            </a:pPr>
            <a:r>
              <a:rPr lang="en-US" altLang="ja-JP" baseline="0" dirty="0"/>
              <a:t>For LUCF – focused on LUC and management changes that resulted in CO2 emissions/removals- four broad categories – (</a:t>
            </a:r>
            <a:r>
              <a:rPr lang="en-US" altLang="ja-JP" baseline="0" dirty="0" err="1"/>
              <a:t>i</a:t>
            </a:r>
            <a:r>
              <a:rPr lang="en-US" altLang="ja-JP" baseline="0" dirty="0"/>
              <a:t>) changes in forest and other woody biomass stocks, (ii) forest and grassland conversion, (iii) abandonment of managed land (Cl, pastures, plantation forest </a:t>
            </a:r>
            <a:r>
              <a:rPr lang="en-US" altLang="ja-JP" baseline="0" dirty="0" err="1"/>
              <a:t>e.t.c</a:t>
            </a:r>
            <a:r>
              <a:rPr lang="en-US" altLang="ja-JP" baseline="0" dirty="0"/>
              <a:t>.)., (iv) CO2 E/R in soils.</a:t>
            </a:r>
          </a:p>
          <a:p>
            <a:pPr marL="171450" indent="-171450">
              <a:spcBef>
                <a:spcPct val="0"/>
              </a:spcBef>
              <a:buFont typeface="Arial" panose="020B0604020202020204" pitchFamily="34" charset="0"/>
              <a:buChar char="•"/>
            </a:pPr>
            <a:r>
              <a:rPr lang="en-US" altLang="ja-JP" b="1" baseline="0" dirty="0"/>
              <a:t>GPG 2000- </a:t>
            </a:r>
          </a:p>
          <a:p>
            <a:pPr marL="171450" indent="-171450">
              <a:spcBef>
                <a:spcPct val="0"/>
              </a:spcBef>
              <a:buFont typeface="Arial" panose="020B0604020202020204" pitchFamily="34" charset="0"/>
              <a:buChar char="•"/>
            </a:pPr>
            <a:r>
              <a:rPr lang="en-US" altLang="ja-JP" b="0" baseline="0" dirty="0"/>
              <a:t>Updated and complemented earlier  guidelines while  providing the concept of good practice</a:t>
            </a:r>
          </a:p>
          <a:p>
            <a:pPr marL="171450" indent="-171450">
              <a:spcBef>
                <a:spcPct val="0"/>
              </a:spcBef>
              <a:buFont typeface="Arial" panose="020B0604020202020204" pitchFamily="34" charset="0"/>
              <a:buChar char="•"/>
            </a:pPr>
            <a:r>
              <a:rPr lang="en-US" altLang="ja-JP" b="0" baseline="0" dirty="0"/>
              <a:t>Good practice inventories are: “ those that contain neither over-nor underestimates sofas as can be judged and in which uncertainties are reduced as far as is practical”</a:t>
            </a:r>
          </a:p>
          <a:p>
            <a:pPr marL="171450" indent="-171450">
              <a:spcBef>
                <a:spcPct val="0"/>
              </a:spcBef>
              <a:buFont typeface="Arial" panose="020B0604020202020204" pitchFamily="34" charset="0"/>
              <a:buChar char="•"/>
            </a:pPr>
            <a:r>
              <a:rPr lang="en-US" altLang="ja-JP" b="0" baseline="0" dirty="0"/>
              <a:t>Good practice inventories are: transparent, accurate, complete, consistent and comparable and efficient in resource use</a:t>
            </a:r>
          </a:p>
          <a:p>
            <a:pPr marL="171450" indent="-171450">
              <a:spcBef>
                <a:spcPct val="0"/>
              </a:spcBef>
              <a:buFont typeface="Arial" panose="020B0604020202020204" pitchFamily="34" charset="0"/>
              <a:buChar char="•"/>
            </a:pPr>
            <a:r>
              <a:rPr lang="en-US" altLang="ja-JP" baseline="0" dirty="0"/>
              <a:t>provides  (a) supplementary information to the 1996  to improve TACCC and documentation, (b)  also provided methods for addressing uncertainties  and implementation of QC/QA,  (c) also introduced key category analysis methodology- identified key sources that should be prioritized</a:t>
            </a:r>
          </a:p>
          <a:p>
            <a:pPr marL="171450" indent="-171450">
              <a:spcBef>
                <a:spcPct val="0"/>
              </a:spcBef>
              <a:buFont typeface="Arial" panose="020B0604020202020204" pitchFamily="34" charset="0"/>
              <a:buChar char="•"/>
            </a:pPr>
            <a:r>
              <a:rPr lang="en-US" altLang="ja-JP" b="1" baseline="0" dirty="0"/>
              <a:t>GPG LULUCF 2003-  </a:t>
            </a:r>
          </a:p>
          <a:p>
            <a:pPr marL="171450" indent="-171450">
              <a:spcBef>
                <a:spcPct val="0"/>
              </a:spcBef>
              <a:buFont typeface="Arial" panose="020B0604020202020204" pitchFamily="34" charset="0"/>
              <a:buChar char="•"/>
            </a:pPr>
            <a:r>
              <a:rPr lang="en-US" altLang="ja-JP" b="0" baseline="0" dirty="0"/>
              <a:t>Introduced comprehensive coverage of land by diving land into 6 land use categories</a:t>
            </a:r>
          </a:p>
          <a:p>
            <a:pPr marL="171450" indent="-171450">
              <a:spcBef>
                <a:spcPct val="0"/>
              </a:spcBef>
              <a:buFont typeface="Arial" panose="020B0604020202020204" pitchFamily="34" charset="0"/>
              <a:buChar char="•"/>
            </a:pPr>
            <a:r>
              <a:rPr lang="en-US" altLang="ja-JP" b="0" baseline="0" dirty="0"/>
              <a:t>adopted approach based on land use categories  for organizing the methodologies  and good practices associated with estimating E/R for LULUCF- i.e., 6 land use categories (FL,CL,  GL, WL, SL and OL) including land remaining in same category or converted to another land category., Methods for estimating carbon stock changes in HWP, in appendix at the time.</a:t>
            </a:r>
          </a:p>
          <a:p>
            <a:pPr marL="171450" indent="-171450">
              <a:spcBef>
                <a:spcPct val="0"/>
              </a:spcBef>
              <a:buFont typeface="Arial" panose="020B0604020202020204" pitchFamily="34" charset="0"/>
              <a:buChar char="•"/>
            </a:pPr>
            <a:r>
              <a:rPr lang="en-US" altLang="ja-JP" b="0" baseline="0" dirty="0"/>
              <a:t>GPG-LULUCF also adopted the hierarchical tier approach for methods descriptions and the concept of key category sources , also provided guidance on QA/QC, reconstruction of missing data, time series consistency,, sampling techniques, quantification  and combination of uncertainties  and verification.</a:t>
            </a:r>
          </a:p>
          <a:p>
            <a:pPr marL="171450" indent="-171450">
              <a:spcBef>
                <a:spcPct val="0"/>
              </a:spcBef>
              <a:buFont typeface="Arial" panose="020B0604020202020204" pitchFamily="34" charset="0"/>
              <a:buChar char="•"/>
            </a:pPr>
            <a:r>
              <a:rPr lang="en-US" altLang="ja-JP" b="1" baseline="0" dirty="0"/>
              <a:t>2006  GL- </a:t>
            </a:r>
            <a:r>
              <a:rPr lang="en-US" altLang="ja-JP" b="0" baseline="0" dirty="0"/>
              <a:t> restructured main categories and subsectors to clarify and simplify inventories and to reduce double counting- for AFOLU- Agriculture and  LULUCF were merged into AFOLU</a:t>
            </a:r>
            <a:endParaRPr lang="en-US" altLang="ja-JP" b="1" baseline="0" dirty="0"/>
          </a:p>
          <a:p>
            <a:pPr marL="171450" indent="-171450">
              <a:spcBef>
                <a:spcPct val="0"/>
              </a:spcBef>
              <a:buFont typeface="Arial" panose="020B0604020202020204" pitchFamily="34" charset="0"/>
              <a:buChar char="•"/>
            </a:pPr>
            <a:endParaRPr lang="en-US" altLang="ja-JP" baseline="0" dirty="0"/>
          </a:p>
          <a:p>
            <a:pPr marL="171450" indent="-171450">
              <a:spcBef>
                <a:spcPct val="0"/>
              </a:spcBef>
              <a:buFont typeface="Arial" panose="020B0604020202020204" pitchFamily="34" charset="0"/>
              <a:buChar char="•"/>
            </a:pPr>
            <a:endParaRPr lang="en-US" altLang="ja-JP" baseline="0" dirty="0"/>
          </a:p>
          <a:p>
            <a:pPr marL="171450" indent="-171450">
              <a:spcBef>
                <a:spcPct val="0"/>
              </a:spcBef>
              <a:buFont typeface="Arial" panose="020B0604020202020204" pitchFamily="34" charset="0"/>
              <a:buChar char="•"/>
            </a:pPr>
            <a:endParaRPr lang="en-US" altLang="ja-JP" dirty="0"/>
          </a:p>
        </p:txBody>
      </p:sp>
    </p:spTree>
    <p:extLst>
      <p:ext uri="{BB962C8B-B14F-4D97-AF65-F5344CB8AC3E}">
        <p14:creationId xmlns:p14="http://schemas.microsoft.com/office/powerpoint/2010/main" val="4248941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50</a:t>
            </a:fld>
            <a:endParaRPr lang="en-GB"/>
          </a:p>
        </p:txBody>
      </p:sp>
    </p:spTree>
    <p:extLst>
      <p:ext uri="{BB962C8B-B14F-4D97-AF65-F5344CB8AC3E}">
        <p14:creationId xmlns:p14="http://schemas.microsoft.com/office/powerpoint/2010/main" val="18154166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51</a:t>
            </a:fld>
            <a:endParaRPr lang="en-GB"/>
          </a:p>
        </p:txBody>
      </p:sp>
    </p:spTree>
    <p:extLst>
      <p:ext uri="{BB962C8B-B14F-4D97-AF65-F5344CB8AC3E}">
        <p14:creationId xmlns:p14="http://schemas.microsoft.com/office/powerpoint/2010/main" val="2233475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52</a:t>
            </a:fld>
            <a:endParaRPr lang="en-GB"/>
          </a:p>
        </p:txBody>
      </p:sp>
    </p:spTree>
    <p:extLst>
      <p:ext uri="{BB962C8B-B14F-4D97-AF65-F5344CB8AC3E}">
        <p14:creationId xmlns:p14="http://schemas.microsoft.com/office/powerpoint/2010/main" val="12750206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53</a:t>
            </a:fld>
            <a:endParaRPr lang="en-GB"/>
          </a:p>
        </p:txBody>
      </p:sp>
    </p:spTree>
    <p:extLst>
      <p:ext uri="{BB962C8B-B14F-4D97-AF65-F5344CB8AC3E}">
        <p14:creationId xmlns:p14="http://schemas.microsoft.com/office/powerpoint/2010/main" val="16021941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54</a:t>
            </a:fld>
            <a:endParaRPr lang="en-GB" dirty="0"/>
          </a:p>
        </p:txBody>
      </p:sp>
    </p:spTree>
    <p:extLst>
      <p:ext uri="{BB962C8B-B14F-4D97-AF65-F5344CB8AC3E}">
        <p14:creationId xmlns:p14="http://schemas.microsoft.com/office/powerpoint/2010/main" val="1889134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55</a:t>
            </a:fld>
            <a:endParaRPr lang="en-GB"/>
          </a:p>
        </p:txBody>
      </p:sp>
    </p:spTree>
    <p:extLst>
      <p:ext uri="{BB962C8B-B14F-4D97-AF65-F5344CB8AC3E}">
        <p14:creationId xmlns:p14="http://schemas.microsoft.com/office/powerpoint/2010/main" val="2364783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56</a:t>
            </a:fld>
            <a:endParaRPr lang="en-GB" dirty="0"/>
          </a:p>
        </p:txBody>
      </p:sp>
    </p:spTree>
    <p:extLst>
      <p:ext uri="{BB962C8B-B14F-4D97-AF65-F5344CB8AC3E}">
        <p14:creationId xmlns:p14="http://schemas.microsoft.com/office/powerpoint/2010/main" val="2253364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57</a:t>
            </a:fld>
            <a:endParaRPr lang="en-GB"/>
          </a:p>
        </p:txBody>
      </p:sp>
    </p:spTree>
    <p:extLst>
      <p:ext uri="{BB962C8B-B14F-4D97-AF65-F5344CB8AC3E}">
        <p14:creationId xmlns:p14="http://schemas.microsoft.com/office/powerpoint/2010/main" val="21187374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3E384F-D37A-4F2A-97CD-72DBD6AF72C8}" type="slidenum">
              <a:rPr kumimoji="0" lang="en-GB" altLang="ja-JP" sz="1200" b="0" i="0" u="none" strike="noStrike" kern="1200" cap="none" spc="0" normalizeH="0" baseline="0" noProof="0" smtClean="0">
                <a:ln>
                  <a:noFill/>
                </a:ln>
                <a:solidFill>
                  <a:srgbClr val="000000"/>
                </a:solidFill>
                <a:effectLst/>
                <a:uLnTx/>
                <a:uFillTx/>
                <a:latin typeface="Arial"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altLang="ja-JP" sz="12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33129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59</a:t>
            </a:fld>
            <a:endParaRPr lang="en-GB"/>
          </a:p>
        </p:txBody>
      </p:sp>
    </p:spTree>
    <p:extLst>
      <p:ext uri="{BB962C8B-B14F-4D97-AF65-F5344CB8AC3E}">
        <p14:creationId xmlns:p14="http://schemas.microsoft.com/office/powerpoint/2010/main" val="3239644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fld id="{D46FC858-706C-4829-9136-B09FDF491FEC}" type="slidenum">
              <a:rPr lang="en-GB" altLang="ja-JP">
                <a:latin typeface="Calibri" pitchFamily="34" charset="0"/>
              </a:rPr>
              <a:pPr/>
              <a:t>6</a:t>
            </a:fld>
            <a:endParaRPr lang="en-GB" altLang="ja-JP">
              <a:latin typeface="Calibri" pitchFamily="34" charset="0"/>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ja-JP" dirty="0"/>
          </a:p>
        </p:txBody>
      </p:sp>
    </p:spTree>
    <p:extLst>
      <p:ext uri="{BB962C8B-B14F-4D97-AF65-F5344CB8AC3E}">
        <p14:creationId xmlns:p14="http://schemas.microsoft.com/office/powerpoint/2010/main" val="751473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60</a:t>
            </a:fld>
            <a:endParaRPr lang="en-GB"/>
          </a:p>
        </p:txBody>
      </p:sp>
    </p:spTree>
    <p:extLst>
      <p:ext uri="{BB962C8B-B14F-4D97-AF65-F5344CB8AC3E}">
        <p14:creationId xmlns:p14="http://schemas.microsoft.com/office/powerpoint/2010/main" val="644314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61</a:t>
            </a:fld>
            <a:endParaRPr lang="en-GB"/>
          </a:p>
        </p:txBody>
      </p:sp>
    </p:spTree>
    <p:extLst>
      <p:ext uri="{BB962C8B-B14F-4D97-AF65-F5344CB8AC3E}">
        <p14:creationId xmlns:p14="http://schemas.microsoft.com/office/powerpoint/2010/main" val="36574118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62</a:t>
            </a:fld>
            <a:endParaRPr lang="en-GB" dirty="0"/>
          </a:p>
        </p:txBody>
      </p:sp>
    </p:spTree>
    <p:extLst>
      <p:ext uri="{BB962C8B-B14F-4D97-AF65-F5344CB8AC3E}">
        <p14:creationId xmlns:p14="http://schemas.microsoft.com/office/powerpoint/2010/main" val="33027496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63</a:t>
            </a:fld>
            <a:endParaRPr lang="en-GB" dirty="0"/>
          </a:p>
        </p:txBody>
      </p:sp>
    </p:spTree>
    <p:extLst>
      <p:ext uri="{BB962C8B-B14F-4D97-AF65-F5344CB8AC3E}">
        <p14:creationId xmlns:p14="http://schemas.microsoft.com/office/powerpoint/2010/main" val="3589763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64</a:t>
            </a:fld>
            <a:endParaRPr lang="en-GB" dirty="0"/>
          </a:p>
        </p:txBody>
      </p:sp>
    </p:spTree>
    <p:extLst>
      <p:ext uri="{BB962C8B-B14F-4D97-AF65-F5344CB8AC3E}">
        <p14:creationId xmlns:p14="http://schemas.microsoft.com/office/powerpoint/2010/main" val="40524955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65</a:t>
            </a:fld>
            <a:endParaRPr lang="en-GB"/>
          </a:p>
        </p:txBody>
      </p:sp>
    </p:spTree>
    <p:extLst>
      <p:ext uri="{BB962C8B-B14F-4D97-AF65-F5344CB8AC3E}">
        <p14:creationId xmlns:p14="http://schemas.microsoft.com/office/powerpoint/2010/main" val="8089535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66</a:t>
            </a:fld>
            <a:endParaRPr lang="en-GB" dirty="0">
              <a:solidFill>
                <a:prstClr val="black"/>
              </a:solidFill>
            </a:endParaRPr>
          </a:p>
        </p:txBody>
      </p:sp>
    </p:spTree>
    <p:extLst>
      <p:ext uri="{BB962C8B-B14F-4D97-AF65-F5344CB8AC3E}">
        <p14:creationId xmlns:p14="http://schemas.microsoft.com/office/powerpoint/2010/main" val="22685213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dirty="0"/>
              <a:t>Page</a:t>
            </a:r>
            <a:r>
              <a:rPr lang="en-GB" baseline="0" dirty="0"/>
              <a:t>  1.14 in Volume 4  part 1 of 2006 AFOLU , section 1.3.4- Steps in preparing inventory estimates- Summary below</a:t>
            </a:r>
            <a:endParaRPr lang="en-GB" dirty="0"/>
          </a:p>
          <a:p>
            <a:pPr>
              <a:lnSpc>
                <a:spcPct val="107000"/>
              </a:lnSpc>
              <a:spcAft>
                <a:spcPts val="800"/>
              </a:spcAft>
            </a:pPr>
            <a:r>
              <a:rPr lang="en-GB" sz="1200" dirty="0">
                <a:effectLst/>
                <a:latin typeface="Calibri" panose="020F0502020204030204" pitchFamily="34" charset="0"/>
                <a:ea typeface="SimSun" panose="02010600030101010101" pitchFamily="2" charset="-122"/>
                <a:cs typeface="Times New Roman" panose="02020603050405020304" pitchFamily="18" charset="0"/>
              </a:rPr>
              <a:t>Step 1: IPCC 2006 provides key category analysis approach.  Inventory experts are encouraged to conduct key category analysis using 2006 GL. Estimate the share of LUCF sector to national GHG inventory</a:t>
            </a:r>
          </a:p>
          <a:p>
            <a:pPr>
              <a:lnSpc>
                <a:spcPct val="107000"/>
              </a:lnSpc>
              <a:spcAft>
                <a:spcPts val="800"/>
              </a:spcAft>
            </a:pPr>
            <a:r>
              <a:rPr lang="en-GB" sz="1200" dirty="0">
                <a:effectLst/>
                <a:latin typeface="Calibri" panose="020F0502020204030204" pitchFamily="34" charset="0"/>
                <a:ea typeface="SimSun" panose="02010600030101010101" pitchFamily="2" charset="-122"/>
                <a:cs typeface="Times New Roman" panose="02020603050405020304" pitchFamily="18" charset="0"/>
              </a:rPr>
              <a:t>Step 2: Select the land-use categories (forest/plantations), vegetation types subjected to conversion (forest and grassland), changes in land-use/management systems (for soil carbon inventory)</a:t>
            </a:r>
          </a:p>
          <a:p>
            <a:pPr>
              <a:lnSpc>
                <a:spcPct val="107000"/>
              </a:lnSpc>
              <a:spcAft>
                <a:spcPts val="800"/>
              </a:spcAft>
            </a:pPr>
            <a:r>
              <a:rPr lang="en-GB" sz="1200" dirty="0">
                <a:effectLst/>
                <a:latin typeface="Calibri" panose="020F0502020204030204" pitchFamily="34" charset="0"/>
                <a:ea typeface="SimSun" panose="02010600030101010101" pitchFamily="2" charset="-122"/>
                <a:cs typeface="Times New Roman" panose="02020603050405020304" pitchFamily="18" charset="0"/>
              </a:rPr>
              <a:t>Step 3: Assemble required AD, depending on tier selected, from local, regional, national and global databases, including EFDB</a:t>
            </a:r>
          </a:p>
          <a:p>
            <a:pPr>
              <a:lnSpc>
                <a:spcPct val="107000"/>
              </a:lnSpc>
              <a:spcAft>
                <a:spcPts val="800"/>
              </a:spcAft>
            </a:pPr>
            <a:r>
              <a:rPr lang="en-GB" sz="1200" dirty="0">
                <a:effectLst/>
                <a:latin typeface="Calibri" panose="020F0502020204030204" pitchFamily="34" charset="0"/>
                <a:ea typeface="SimSun" panose="02010600030101010101" pitchFamily="2" charset="-122"/>
                <a:cs typeface="Times New Roman" panose="02020603050405020304" pitchFamily="18" charset="0"/>
              </a:rPr>
              <a:t>Step 4: Collect EF/RF, depending on tier level selected, from local/regional/national/global databases, including EFDB</a:t>
            </a:r>
          </a:p>
          <a:p>
            <a:pPr>
              <a:lnSpc>
                <a:spcPct val="107000"/>
              </a:lnSpc>
              <a:spcAft>
                <a:spcPts val="800"/>
              </a:spcAft>
            </a:pPr>
            <a:r>
              <a:rPr lang="en-GB" sz="1200" dirty="0">
                <a:effectLst/>
                <a:latin typeface="Calibri" panose="020F0502020204030204" pitchFamily="34" charset="0"/>
                <a:ea typeface="SimSun" panose="02010600030101010101" pitchFamily="2" charset="-122"/>
                <a:cs typeface="Times New Roman" panose="02020603050405020304" pitchFamily="18" charset="0"/>
              </a:rPr>
              <a:t>Step 5: Estimate GHG emissions and removals</a:t>
            </a:r>
          </a:p>
          <a:p>
            <a:pPr>
              <a:lnSpc>
                <a:spcPct val="107000"/>
              </a:lnSpc>
              <a:spcAft>
                <a:spcPts val="800"/>
              </a:spcAft>
            </a:pPr>
            <a:r>
              <a:rPr lang="en-GB" sz="1200" dirty="0">
                <a:effectLst/>
                <a:latin typeface="Calibri" panose="020F0502020204030204" pitchFamily="34" charset="0"/>
                <a:ea typeface="SimSun" panose="02010600030101010101" pitchFamily="2" charset="-122"/>
                <a:cs typeface="Times New Roman" panose="02020603050405020304" pitchFamily="18" charset="0"/>
              </a:rPr>
              <a:t>Step 6: Estimate uncertainty involved</a:t>
            </a:r>
          </a:p>
          <a:p>
            <a:pPr>
              <a:lnSpc>
                <a:spcPct val="107000"/>
              </a:lnSpc>
              <a:spcAft>
                <a:spcPts val="800"/>
              </a:spcAft>
            </a:pPr>
            <a:r>
              <a:rPr lang="en-GB" sz="1200" dirty="0">
                <a:effectLst/>
                <a:latin typeface="Calibri" panose="020F0502020204030204" pitchFamily="34" charset="0"/>
                <a:ea typeface="SimSun" panose="02010600030101010101" pitchFamily="2" charset="-122"/>
                <a:cs typeface="Times New Roman" panose="02020603050405020304" pitchFamily="18" charset="0"/>
              </a:rPr>
              <a:t>Step 7: Report GHG emissions/removals</a:t>
            </a:r>
          </a:p>
          <a:p>
            <a:pPr>
              <a:lnSpc>
                <a:spcPct val="107000"/>
              </a:lnSpc>
              <a:spcAft>
                <a:spcPts val="800"/>
              </a:spcAft>
            </a:pPr>
            <a:r>
              <a:rPr lang="en-GB" sz="1200" dirty="0">
                <a:effectLst/>
                <a:latin typeface="Calibri" panose="020F0502020204030204" pitchFamily="34" charset="0"/>
                <a:ea typeface="SimSun" panose="02010600030101010101" pitchFamily="2" charset="-122"/>
                <a:cs typeface="Times New Roman" panose="02020603050405020304" pitchFamily="18" charset="0"/>
              </a:rPr>
              <a:t>Step 8: Report all procedures, equations and sources of data adopted for GHG inventory estimation</a:t>
            </a:r>
          </a:p>
          <a:p>
            <a:endParaRPr lang="en-GB" dirty="0"/>
          </a:p>
        </p:txBody>
      </p:sp>
      <p:sp>
        <p:nvSpPr>
          <p:cNvPr id="4" name="Slide Number Placeholder 3"/>
          <p:cNvSpPr>
            <a:spLocks noGrp="1"/>
          </p:cNvSpPr>
          <p:nvPr>
            <p:ph type="sldNum" sz="quarter" idx="10"/>
          </p:nvPr>
        </p:nvSpPr>
        <p:spPr/>
        <p:txBody>
          <a:bodyPr/>
          <a:lstStyle/>
          <a:p>
            <a:fld id="{B3147B5C-D94A-4204-9C88-776A1B9FE489}" type="slidenum">
              <a:rPr lang="en-US" altLang="ja-JP" smtClean="0"/>
              <a:pPr/>
              <a:t>67</a:t>
            </a:fld>
            <a:endParaRPr lang="en-US" altLang="ja-JP"/>
          </a:p>
        </p:txBody>
      </p:sp>
    </p:spTree>
    <p:extLst>
      <p:ext uri="{BB962C8B-B14F-4D97-AF65-F5344CB8AC3E}">
        <p14:creationId xmlns:p14="http://schemas.microsoft.com/office/powerpoint/2010/main" val="19454605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u="sng" dirty="0"/>
              <a:t>Organic Matter: </a:t>
            </a:r>
            <a:r>
              <a:rPr lang="en-GB" dirty="0">
                <a:solidFill>
                  <a:srgbClr val="3F3F3F"/>
                </a:solidFill>
                <a:latin typeface="Merriweather Sans" panose="02000503060000020004" pitchFamily="50" charset="0"/>
              </a:rPr>
              <a:t>Organic matter is composed of organic compounds that are part of organisms such as plants and their remains.</a:t>
            </a:r>
            <a:r>
              <a:rPr lang="en-US" dirty="0">
                <a:solidFill>
                  <a:srgbClr val="3F3F3F"/>
                </a:solidFill>
                <a:latin typeface="Merriweather Sans" panose="02000503060000020004" pitchFamily="50" charset="0"/>
              </a:rPr>
              <a:t> </a:t>
            </a:r>
            <a:endParaRPr lang="en-US" u="sng" dirty="0"/>
          </a:p>
          <a:p>
            <a:endParaRPr lang="en-US" u="sng" dirty="0"/>
          </a:p>
          <a:p>
            <a:r>
              <a:rPr lang="en-US" u="sng" dirty="0"/>
              <a:t>Terrestrial ecosystems</a:t>
            </a:r>
            <a:r>
              <a:rPr lang="en-US" u="none" dirty="0"/>
              <a:t>:</a:t>
            </a:r>
            <a:r>
              <a:rPr lang="en-US" u="none" baseline="0" dirty="0"/>
              <a:t> A terrestrial ecosystem is an ecosystem found only on landforms. Six primary terrestrial ecosystems exist: tundra, taiga, temperate deciduous forest, tropical rain forest, grassland and desert.</a:t>
            </a:r>
          </a:p>
          <a:p>
            <a:pPr marL="0" indent="0">
              <a:buFont typeface="Arial" panose="020B0604020202020204" pitchFamily="34" charset="0"/>
              <a:buNone/>
            </a:pPr>
            <a:endParaRPr 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32419A-6163-44B6-80BA-BAB1E096208D}" type="slidenum">
              <a:rPr lang="en-GB">
                <a:latin typeface="Calibri" pitchFamily="34" charset="0"/>
              </a:rPr>
              <a:pPr eaLnBrk="1" hangingPunct="1"/>
              <a:t>68</a:t>
            </a:fld>
            <a:endParaRPr lang="en-GB">
              <a:latin typeface="Calibri" pitchFamily="34" charset="0"/>
            </a:endParaRPr>
          </a:p>
        </p:txBody>
      </p:sp>
    </p:spTree>
    <p:extLst>
      <p:ext uri="{BB962C8B-B14F-4D97-AF65-F5344CB8AC3E}">
        <p14:creationId xmlns:p14="http://schemas.microsoft.com/office/powerpoint/2010/main" val="29089677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55000" lnSpcReduction="20000"/>
          </a:bodyPr>
          <a:lstStyle/>
          <a:p>
            <a:r>
              <a:rPr lang="en-US" b="1" u="sng" dirty="0"/>
              <a:t>Definitions:</a:t>
            </a:r>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Carbon Pool</a:t>
            </a:r>
            <a:r>
              <a:rPr lang="en-US" dirty="0"/>
              <a:t>: </a:t>
            </a:r>
            <a:r>
              <a:rPr lang="en-US" sz="1200" dirty="0"/>
              <a:t>is a </a:t>
            </a:r>
            <a:r>
              <a:rPr lang="en-GB" sz="1200" dirty="0"/>
              <a:t>a reservoir, that is </a:t>
            </a:r>
            <a:r>
              <a:rPr lang="en-GB" dirty="0"/>
              <a:t>component of the climate system where a GHG or a precursor of a GHG is stored. In particular</a:t>
            </a:r>
            <a:r>
              <a:rPr lang="en-GB" baseline="0" dirty="0"/>
              <a:t> carbon pools </a:t>
            </a:r>
            <a:r>
              <a:rPr lang="en-GB" sz="1200" dirty="0"/>
              <a:t>have the </a:t>
            </a:r>
            <a:r>
              <a:rPr lang="en-GB" sz="1200" b="0" dirty="0"/>
              <a:t>capacity to accumulate and release carbon dioxide.</a:t>
            </a:r>
            <a:endParaRPr lang="en-GB"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Living Biomass (LB):</a:t>
            </a:r>
            <a:r>
              <a:rPr lang="en-GB" b="0" baseline="0" dirty="0"/>
              <a:t> is the organic matter accumulated in the tissues of vegetation originated from plant growth processes. The organic matter can be part of annual or perennial (e.g. wood) tissues. </a:t>
            </a:r>
          </a:p>
          <a:p>
            <a:endParaRPr lang="en-US" b="1" dirty="0"/>
          </a:p>
          <a:p>
            <a:r>
              <a:rPr lang="en-US" b="1" dirty="0"/>
              <a:t>Above-ground Biomass (AB)</a:t>
            </a:r>
            <a:r>
              <a:rPr lang="en-US" b="1" baseline="0" dirty="0"/>
              <a:t>: </a:t>
            </a:r>
            <a:r>
              <a:rPr lang="en-GB" dirty="0"/>
              <a:t>All biomass </a:t>
            </a:r>
            <a:r>
              <a:rPr lang="en-GB" b="0" dirty="0"/>
              <a:t>in living vegetation, including both woody and herbaceous tissues, that is above the </a:t>
            </a:r>
            <a:r>
              <a:rPr lang="en-GB" u="none" dirty="0"/>
              <a:t>ground level including stems, stumps, branches, bark, seeds, and foliage. Note: In cases where forest understory is a relatively small component of the above-ground biomass carbon pool, it is acceptable for the methodologies and associated data used to exclude it, provided the exclusion is implemented in a consistent manner throughout the inventory time series. </a:t>
            </a:r>
          </a:p>
          <a:p>
            <a:endParaRPr lang="en-GB" b="0" baseline="0" dirty="0"/>
          </a:p>
          <a:p>
            <a:r>
              <a:rPr lang="en-US" b="1" baseline="0" dirty="0"/>
              <a:t>Below-ground Biomass (BB): </a:t>
            </a:r>
            <a:r>
              <a:rPr lang="en-GB" dirty="0"/>
              <a:t>All biomass of live roots. Fine roots of less than (suggested) 2mm diameter are often excluded because these often cannot be distinguished empirically from soil organic matter or litter.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Dead Wood (DW): </a:t>
            </a:r>
            <a:r>
              <a:rPr lang="en-GB" dirty="0"/>
              <a:t>Includes all non-living woody biomass not contained in the litter, either standing, lying on the ground, or in the soil. Dead wood includes wood lying on the surface, dead roots, and stumps larger than or equal to 10 cm in diameter (or the diameter specified by the country).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lgn="l"/>
            <a:r>
              <a:rPr lang="en-US" b="1" baseline="0" dirty="0"/>
              <a:t>Litter (L)</a:t>
            </a:r>
            <a:r>
              <a:rPr lang="en-US" b="0" baseline="0" dirty="0"/>
              <a:t>: </a:t>
            </a:r>
            <a:r>
              <a:rPr lang="en-GB" dirty="0"/>
              <a:t>Includes all non-living biomass with a size greater than the limit for soil organic matter (suggested 2 mm) and less than the minimum diameter chosen for dead wood (e.g. 10 cm), lying dead, in various states of decomposition above or within the mineral or organic soil. This includes the litter layer as usually defined in soil typologies. Live fine roots above the mineral or organic soil (of less than the minimum diameter limit chosen for below-ground biomass) are included in litter where they cannot be distinguished from it empirically.</a:t>
            </a:r>
            <a:endParaRPr lang="en-US" b="0" baseline="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Soil Organic Matter (SOM)</a:t>
            </a:r>
            <a:r>
              <a:rPr lang="en-US" b="0" dirty="0"/>
              <a:t>: </a:t>
            </a:r>
            <a:r>
              <a:rPr lang="en-GB" dirty="0"/>
              <a:t>Includes organic carbon in mineral soils to a specified depth chosen by the country and applied consistently through the time series. Live and dead fine roots and DOM within the </a:t>
            </a:r>
            <a:r>
              <a:rPr lang="en-GB" dirty="0" err="1"/>
              <a:t>soil</a:t>
            </a:r>
            <a:r>
              <a:rPr lang="en-GB" b="1" strike="dblStrike" baseline="0" dirty="0" err="1"/>
              <a:t>,</a:t>
            </a:r>
            <a:r>
              <a:rPr lang="en-GB" dirty="0" err="1"/>
              <a:t>that</a:t>
            </a:r>
            <a:r>
              <a:rPr lang="en-GB" dirty="0"/>
              <a:t> are less than the minimum diameter limit (suggested 2 mm) for roots and DOM are included with soil organic matter where they cannot be distinguished from it empirically. The default for soil depth is 30 cm. </a:t>
            </a:r>
            <a:r>
              <a:rPr lang="en-US" sz="1200" dirty="0"/>
              <a:t>*Please note that throughout the text SOM is used to indicate the C pool and SOC to indicate the C stock contained in the SOM pool.</a:t>
            </a:r>
            <a:endParaRPr lang="en-GB" dirty="0"/>
          </a:p>
          <a:p>
            <a:endParaRPr lang="fr-BE"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Harvested wood products (HWP)</a:t>
            </a:r>
            <a:r>
              <a:rPr lang="en-US" baseline="0" dirty="0"/>
              <a:t>: </a:t>
            </a:r>
            <a:r>
              <a:rPr lang="en-US" b="0" baseline="0" dirty="0"/>
              <a:t>T</a:t>
            </a:r>
            <a:r>
              <a:rPr lang="en-GB" baseline="0" dirty="0"/>
              <a:t>his is an anthropogenic </a:t>
            </a:r>
            <a:r>
              <a:rPr lang="en-GB" u="sng" baseline="0" dirty="0"/>
              <a:t>C</a:t>
            </a:r>
            <a:r>
              <a:rPr lang="en-GB" baseline="0" dirty="0"/>
              <a:t> pool. HWP includes all wood material (including bark) that leaves harvest sites but remains in man</a:t>
            </a:r>
            <a:r>
              <a:rPr lang="en-GB" b="1" baseline="0" dirty="0"/>
              <a:t>-</a:t>
            </a:r>
            <a:r>
              <a:rPr lang="en-GB" baseline="0" dirty="0"/>
              <a:t>made products for different lengths of time. Other material left at harvest sites should be regarded as dead organic matter in the associated land-use category. Fuelwood is also not included in this pool.</a:t>
            </a:r>
          </a:p>
          <a:p>
            <a:endParaRPr lang="en-US" b="0" dirty="0"/>
          </a:p>
          <a:p>
            <a:pPr marL="342900" lvl="0" indent="-342900">
              <a:spcAft>
                <a:spcPts val="500"/>
              </a:spcAft>
              <a:buFont typeface="Symbol" panose="05050102010706020507" pitchFamily="18" charset="2"/>
              <a:buChar char=""/>
            </a:pPr>
            <a:r>
              <a:rPr lang="en-US" sz="1600"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Dead wood:</a:t>
            </a:r>
            <a:endParaRPr lang="en-US" sz="1600" dirty="0">
              <a:effectLst/>
              <a:latin typeface="Times New Roman" panose="02020603050405020304" pitchFamily="18" charset="0"/>
              <a:ea typeface="Times New Roman" panose="02020603050405020304" pitchFamily="18" charset="0"/>
            </a:endParaRPr>
          </a:p>
          <a:p>
            <a:pPr marL="742950" lvl="1" indent="-285750">
              <a:spcAft>
                <a:spcPts val="500"/>
              </a:spcAft>
              <a:buFont typeface="Courier New" panose="02070309020205020404" pitchFamily="49" charset="0"/>
              <a:buChar char="o"/>
            </a:pPr>
            <a:r>
              <a:rPr lang="en-US" sz="1600"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0.50 for Cropland, Grassland and Settlements (pages 5.14, 6.11, 8.21, Volume 4, 2006 IPCC Guidelines)</a:t>
            </a:r>
            <a:endParaRPr lang="en-US" sz="1600" dirty="0">
              <a:effectLst/>
              <a:latin typeface="Times New Roman" panose="02020603050405020304" pitchFamily="18" charset="0"/>
              <a:ea typeface="Times New Roman" panose="02020603050405020304" pitchFamily="18" charset="0"/>
            </a:endParaRPr>
          </a:p>
          <a:p>
            <a:pPr marL="342900" lvl="0" indent="-342900">
              <a:spcAft>
                <a:spcPts val="500"/>
              </a:spcAft>
              <a:buFont typeface="Symbol" panose="05050102010706020507" pitchFamily="18" charset="2"/>
              <a:buChar char=""/>
            </a:pPr>
            <a:r>
              <a:rPr lang="en-US" sz="1600"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SOM mineral soils: 0.58 (page 2.38, Volume 4, 2006 IPCC Guidelines)</a:t>
            </a:r>
            <a:endParaRPr lang="en-US" sz="1600" dirty="0">
              <a:effectLst/>
              <a:latin typeface="Times New Roman" panose="02020603050405020304" pitchFamily="18" charset="0"/>
              <a:ea typeface="Times New Roman" panose="02020603050405020304" pitchFamily="18" charset="0"/>
            </a:endParaRPr>
          </a:p>
          <a:p>
            <a:pPr marL="342900" lvl="0" indent="-342900">
              <a:spcAft>
                <a:spcPts val="500"/>
              </a:spcAft>
              <a:buFont typeface="Symbol" panose="05050102010706020507" pitchFamily="18" charset="2"/>
              <a:buChar char=""/>
            </a:pPr>
            <a:r>
              <a:rPr lang="en-US" sz="1600" dirty="0">
                <a:solidFill>
                  <a:srgbClr val="000000"/>
                </a:solidFill>
                <a:effectLst/>
                <a:latin typeface="Garamond" panose="02020404030301010803" pitchFamily="18" charset="0"/>
                <a:ea typeface="Times New Roman" panose="02020603050405020304" pitchFamily="18" charset="0"/>
                <a:cs typeface="Arial" panose="020B0604020202020204" pitchFamily="34" charset="0"/>
              </a:rPr>
              <a:t>Peat: Table 7.5, Volume 4, 2006 IPCC Guidelines</a:t>
            </a:r>
            <a:endParaRPr lang="en-US" sz="1600" dirty="0">
              <a:effectLst/>
              <a:latin typeface="Times New Roman" panose="02020603050405020304" pitchFamily="18" charset="0"/>
              <a:ea typeface="Times New Roman" panose="02020603050405020304" pitchFamily="18" charset="0"/>
            </a:endParaRPr>
          </a:p>
          <a:p>
            <a:endParaRPr lang="en-US" b="0" dirty="0"/>
          </a:p>
          <a:p>
            <a:endParaRPr lang="en-US" b="0" dirty="0"/>
          </a:p>
          <a:p>
            <a:pPr marL="0" indent="0">
              <a:buFont typeface="Arial" panose="020B0604020202020204" pitchFamily="34" charset="0"/>
              <a:buNone/>
            </a:pPr>
            <a:endParaRPr 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32419A-6163-44B6-80BA-BAB1E096208D}" type="slidenum">
              <a:rPr lang="en-GB">
                <a:latin typeface="Calibri" pitchFamily="34" charset="0"/>
              </a:rPr>
              <a:pPr eaLnBrk="1" hangingPunct="1"/>
              <a:t>69</a:t>
            </a:fld>
            <a:endParaRPr lang="en-GB">
              <a:latin typeface="Calibri" pitchFamily="34" charset="0"/>
            </a:endParaRPr>
          </a:p>
        </p:txBody>
      </p:sp>
    </p:spTree>
    <p:extLst>
      <p:ext uri="{BB962C8B-B14F-4D97-AF65-F5344CB8AC3E}">
        <p14:creationId xmlns:p14="http://schemas.microsoft.com/office/powerpoint/2010/main" val="3911232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7</a:t>
            </a:fld>
            <a:endParaRPr lang="en-GB"/>
          </a:p>
        </p:txBody>
      </p:sp>
    </p:spTree>
    <p:extLst>
      <p:ext uri="{BB962C8B-B14F-4D97-AF65-F5344CB8AC3E}">
        <p14:creationId xmlns:p14="http://schemas.microsoft.com/office/powerpoint/2010/main" val="41317590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dirty="0"/>
              <a:t>The</a:t>
            </a:r>
            <a:r>
              <a:rPr lang="en-US" baseline="0" dirty="0"/>
              <a:t> IPCC identifies 5 carbon pools  for each land use category, carbon stock changes and E/R are estimated for  each of the carbon pools</a:t>
            </a:r>
          </a:p>
          <a:p>
            <a:pPr marL="171450" indent="-171450">
              <a:spcBef>
                <a:spcPct val="0"/>
              </a:spcBef>
              <a:buFont typeface="Arial" panose="020B0604020202020204" pitchFamily="34" charset="0"/>
              <a:buChar char="•"/>
            </a:pPr>
            <a:r>
              <a:rPr lang="en-US" baseline="0" dirty="0"/>
              <a:t>For some land use categories and estimation methods C stock changes may be based on  the three  aggregate carbon pools ( i.e., biomass, DOM and soils) </a:t>
            </a:r>
          </a:p>
          <a:p>
            <a:pPr marL="171450" indent="-171450">
              <a:spcBef>
                <a:spcPct val="0"/>
              </a:spcBef>
              <a:buFont typeface="Arial" panose="020B0604020202020204" pitchFamily="34" charset="0"/>
              <a:buChar char="•"/>
            </a:pPr>
            <a:r>
              <a:rPr lang="en-US" baseline="0" dirty="0"/>
              <a:t>National circumstances may require modification of pools introduced here- when modifications are done  it is good practice to report and document them clearly to ensure modified definitions are used consistently over time and  to demonstrate that pools are neither omitted or double counted.</a:t>
            </a:r>
          </a:p>
          <a:p>
            <a:pPr marL="171450" indent="-171450">
              <a:spcBef>
                <a:spcPct val="0"/>
              </a:spcBef>
              <a:buFont typeface="Arial" panose="020B0604020202020204" pitchFamily="34" charset="0"/>
              <a:buChar char="•"/>
            </a:pPr>
            <a:r>
              <a:rPr lang="en-US" baseline="0" dirty="0"/>
              <a:t>C stock changes associated with HWP products re normally reported at national scale.</a:t>
            </a:r>
          </a:p>
          <a:p>
            <a:pPr marL="171450" indent="-171450">
              <a:spcBef>
                <a:spcPct val="0"/>
              </a:spcBef>
              <a:buFont typeface="Arial" panose="020B0604020202020204" pitchFamily="34" charset="0"/>
              <a:buChar char="•"/>
            </a:pPr>
            <a:r>
              <a:rPr lang="en-US" baseline="0" dirty="0"/>
              <a:t>When submitting their national GHGI countries are encouraged to report as many of their  significant carbon pools as possible according to national circumstances</a:t>
            </a:r>
          </a:p>
          <a:p>
            <a:pPr marL="171450" indent="-171450">
              <a:spcBef>
                <a:spcPct val="0"/>
              </a:spcBef>
              <a:buFont typeface="Arial" panose="020B0604020202020204" pitchFamily="34" charset="0"/>
              <a:buChar char="•"/>
            </a:pPr>
            <a:r>
              <a:rPr lang="en-US" baseline="0" dirty="0"/>
              <a:t>The carbon cycle includes changes in carbon stocks due to both continuous  processes ( growth and decay) and disturbance events  (fires, harvest).</a:t>
            </a:r>
          </a:p>
          <a:p>
            <a:pPr marL="171450" indent="-171450">
              <a:spcBef>
                <a:spcPct val="0"/>
              </a:spcBef>
              <a:buFont typeface="Arial" panose="020B0604020202020204" pitchFamily="34" charset="0"/>
              <a:buChar char="•"/>
            </a:pPr>
            <a:r>
              <a:rPr lang="en-US" baseline="0" dirty="0"/>
              <a:t>Continuous processes can affect all forest carbon stocks year after year , while disturbance events are discrete  and cause emissions. Therefore important that parties chose a methodology  that measures changes in  carbon stocks is able to collect  data for both continuous  and discrete events.</a:t>
            </a:r>
          </a:p>
          <a:p>
            <a:pPr marL="171450" indent="-171450">
              <a:spcBef>
                <a:spcPct val="0"/>
              </a:spcBef>
              <a:buFont typeface="Arial" panose="020B0604020202020204" pitchFamily="34" charset="0"/>
              <a:buChar char="•"/>
            </a:pPr>
            <a:endParaRPr lang="en-US"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E8880C-273D-4AE1-8F4C-5D33FB5E70D0}" type="slidenum">
              <a:rPr lang="en-GB"/>
              <a:pPr fontAlgn="base">
                <a:spcBef>
                  <a:spcPct val="0"/>
                </a:spcBef>
                <a:spcAft>
                  <a:spcPct val="0"/>
                </a:spcAft>
              </a:pPr>
              <a:t>70</a:t>
            </a:fld>
            <a:endParaRPr lang="en-GB"/>
          </a:p>
        </p:txBody>
      </p:sp>
    </p:spTree>
    <p:extLst>
      <p:ext uri="{BB962C8B-B14F-4D97-AF65-F5344CB8AC3E}">
        <p14:creationId xmlns:p14="http://schemas.microsoft.com/office/powerpoint/2010/main" val="23596843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u="sng" dirty="0">
                <a:solidFill>
                  <a:srgbClr val="3F3F3F"/>
                </a:solidFill>
                <a:latin typeface="Merriweather Sans" panose="02000503060000020004" pitchFamily="50" charset="0"/>
              </a:rPr>
              <a:t>Carbon Fraction (CF): </a:t>
            </a:r>
            <a:r>
              <a:rPr lang="en-US" b="0" u="none" dirty="0">
                <a:solidFill>
                  <a:srgbClr val="3F3F3F"/>
                </a:solidFill>
                <a:latin typeface="Merriweather Sans" panose="02000503060000020004" pitchFamily="50" charset="0"/>
              </a:rPr>
              <a:t>conversion </a:t>
            </a:r>
            <a:r>
              <a:rPr lang="en-US" b="0" u="none" baseline="0" dirty="0">
                <a:solidFill>
                  <a:srgbClr val="3F3F3F"/>
                </a:solidFill>
                <a:latin typeface="Merriweather Sans" panose="02000503060000020004" pitchFamily="50" charset="0"/>
              </a:rPr>
              <a:t>factor used to calculate the amount of C stock contained in organic matter.</a:t>
            </a:r>
          </a:p>
          <a:p>
            <a:pPr marL="0" indent="0">
              <a:buFont typeface="Arial" panose="020B0604020202020204" pitchFamily="34" charset="0"/>
              <a:buNone/>
            </a:pPr>
            <a:endParaRPr 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32419A-6163-44B6-80BA-BAB1E096208D}" type="slidenum">
              <a:rPr lang="en-GB">
                <a:latin typeface="Calibri" pitchFamily="34" charset="0"/>
              </a:rPr>
              <a:pPr eaLnBrk="1" hangingPunct="1"/>
              <a:t>71</a:t>
            </a:fld>
            <a:endParaRPr lang="en-GB">
              <a:latin typeface="Calibri" pitchFamily="34" charset="0"/>
            </a:endParaRPr>
          </a:p>
        </p:txBody>
      </p:sp>
    </p:spTree>
    <p:extLst>
      <p:ext uri="{BB962C8B-B14F-4D97-AF65-F5344CB8AC3E}">
        <p14:creationId xmlns:p14="http://schemas.microsoft.com/office/powerpoint/2010/main" val="9836295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110000"/>
              </a:lnSpc>
            </a:pPr>
            <a:r>
              <a:rPr lang="en-US" sz="1200" dirty="0">
                <a:solidFill>
                  <a:srgbClr val="3F3F3F"/>
                </a:solidFill>
                <a:latin typeface="Merriweather Sans" panose="02000503060000020004" pitchFamily="50" charset="0"/>
              </a:rPr>
              <a:t>The C stock contained at a certain point in time in a C pool is a function of the use of the land. This includes the dynamic of the C stock and therefore, the so-called long term average. The use of land includes the management practices, as well as </a:t>
            </a:r>
            <a:r>
              <a:rPr lang="en-US" sz="1200" dirty="0">
                <a:solidFill>
                  <a:srgbClr val="FF0000"/>
                </a:solidFill>
                <a:latin typeface="Merriweather Sans" panose="02000503060000020004" pitchFamily="50" charset="0"/>
              </a:rPr>
              <a:t>the regime of disturbances </a:t>
            </a:r>
            <a:r>
              <a:rPr lang="en-US" sz="1200" dirty="0">
                <a:solidFill>
                  <a:srgbClr val="3F3F3F"/>
                </a:solidFill>
                <a:latin typeface="Merriweather Sans" panose="02000503060000020004" pitchFamily="50" charset="0"/>
              </a:rPr>
              <a:t>(e.g. climate, soil). </a:t>
            </a:r>
          </a:p>
          <a:p>
            <a:endParaRPr lang="en-US" sz="1200" dirty="0">
              <a:solidFill>
                <a:srgbClr val="3F3F3F"/>
              </a:solidFill>
              <a:latin typeface="Merriweather Sans" panose="02000503060000020004" pitchFamily="50" charset="0"/>
            </a:endParaRPr>
          </a:p>
          <a:p>
            <a:r>
              <a:rPr lang="en-US" sz="1200" dirty="0">
                <a:solidFill>
                  <a:srgbClr val="3F3F3F"/>
                </a:solidFill>
                <a:latin typeface="Merriweather Sans"/>
              </a:rPr>
              <a:t>In addition, C pools have physical limits in their capacity to store carbon known as carbon saturation. Let’s examine this below </a:t>
            </a:r>
            <a:r>
              <a:rPr lang="en-US" sz="1200" dirty="0">
                <a:solidFill>
                  <a:srgbClr val="3F3F3F"/>
                </a:solidFill>
                <a:latin typeface="Merriweather Sans" panose="02000503060000020004" pitchFamily="50" charset="0"/>
              </a:rPr>
              <a:t>following a logistic curve.</a:t>
            </a:r>
            <a:r>
              <a:rPr lang="en-US" sz="1200" dirty="0">
                <a:solidFill>
                  <a:srgbClr val="3F3F3F"/>
                </a:solidFill>
                <a:latin typeface="Merriweather Sans"/>
              </a:rPr>
              <a:t> </a:t>
            </a:r>
          </a:p>
          <a:p>
            <a:pPr algn="just">
              <a:lnSpc>
                <a:spcPct val="110000"/>
              </a:lnSpc>
            </a:pPr>
            <a:r>
              <a:rPr lang="en-US" sz="1200" dirty="0">
                <a:solidFill>
                  <a:srgbClr val="3F3F3F"/>
                </a:solidFill>
                <a:latin typeface="Merriweather Sans" panose="02000503060000020004" pitchFamily="50" charset="0"/>
              </a:rPr>
              <a:t>In the figure, you now see an example of the evolution of C stocks in a reforested land. </a:t>
            </a:r>
          </a:p>
          <a:p>
            <a:pPr algn="just">
              <a:lnSpc>
                <a:spcPct val="110000"/>
              </a:lnSpc>
            </a:pPr>
            <a:endParaRPr lang="en-US" sz="1200" dirty="0">
              <a:solidFill>
                <a:srgbClr val="3F3F3F"/>
              </a:solidFill>
              <a:latin typeface="Merriweather Sans" panose="02000503060000020004" pitchFamily="50" charset="0"/>
            </a:endParaRPr>
          </a:p>
          <a:p>
            <a:pPr algn="just">
              <a:lnSpc>
                <a:spcPct val="110000"/>
              </a:lnSpc>
            </a:pPr>
            <a:endParaRPr lang="en-US" sz="1200" dirty="0">
              <a:solidFill>
                <a:srgbClr val="3F3F3F"/>
              </a:solidFill>
              <a:latin typeface="Merriweather Sans" panose="02000503060000020004" pitchFamily="50" charset="0"/>
            </a:endParaRPr>
          </a:p>
          <a:p>
            <a:pPr algn="just">
              <a:lnSpc>
                <a:spcPct val="110000"/>
              </a:lnSpc>
            </a:pPr>
            <a:r>
              <a:rPr lang="en-US" sz="1200" dirty="0">
                <a:solidFill>
                  <a:srgbClr val="3F3F3F"/>
                </a:solidFill>
                <a:latin typeface="Merriweather Sans" panose="02000503060000020004" pitchFamily="50" charset="0"/>
              </a:rPr>
              <a:t>An initial phase of continuous accumulation over time (sigmoidal curve). </a:t>
            </a:r>
          </a:p>
          <a:p>
            <a:pPr algn="just">
              <a:lnSpc>
                <a:spcPct val="110000"/>
              </a:lnSpc>
            </a:pPr>
            <a:endParaRPr lang="en-US" sz="1200" dirty="0">
              <a:solidFill>
                <a:srgbClr val="3F3F3F"/>
              </a:solidFill>
              <a:latin typeface="Merriweather Sans" panose="02000503060000020004" pitchFamily="50" charset="0"/>
            </a:endParaRPr>
          </a:p>
          <a:p>
            <a:pPr algn="just">
              <a:lnSpc>
                <a:spcPct val="110000"/>
              </a:lnSpc>
            </a:pPr>
            <a:r>
              <a:rPr lang="en-US" sz="1200" dirty="0">
                <a:solidFill>
                  <a:srgbClr val="3F3F3F"/>
                </a:solidFill>
                <a:latin typeface="Merriweather Sans" panose="02000503060000020004" pitchFamily="50" charset="0"/>
              </a:rPr>
              <a:t>This is followed by a phase with alternate C stocks decrease, due to disturbances, and subsequent C stocks increase due to forest regrowth.</a:t>
            </a:r>
          </a:p>
          <a:p>
            <a:pPr marL="0" indent="0">
              <a:buFont typeface="Arial" panose="020B0604020202020204" pitchFamily="34" charset="0"/>
              <a:buNone/>
            </a:pPr>
            <a:endParaRPr 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32419A-6163-44B6-80BA-BAB1E096208D}" type="slidenum">
              <a:rPr lang="en-GB">
                <a:latin typeface="Calibri" pitchFamily="34" charset="0"/>
              </a:rPr>
              <a:pPr eaLnBrk="1" hangingPunct="1"/>
              <a:t>72</a:t>
            </a:fld>
            <a:endParaRPr lang="en-GB">
              <a:latin typeface="Calibri" pitchFamily="34" charset="0"/>
            </a:endParaRPr>
          </a:p>
        </p:txBody>
      </p:sp>
    </p:spTree>
    <p:extLst>
      <p:ext uri="{BB962C8B-B14F-4D97-AF65-F5344CB8AC3E}">
        <p14:creationId xmlns:p14="http://schemas.microsoft.com/office/powerpoint/2010/main" val="6656294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MS PGothic" pitchFamily="34" charset="-128"/>
              </a:defRPr>
            </a:lvl1pPr>
            <a:lvl2pPr marL="742950" indent="-285750" eaLnBrk="0" hangingPunct="0">
              <a:defRPr kumimoji="1">
                <a:solidFill>
                  <a:schemeClr val="tx1"/>
                </a:solidFill>
                <a:latin typeface="Arial" pitchFamily="34" charset="0"/>
                <a:ea typeface="MS PGothic" pitchFamily="34" charset="-128"/>
              </a:defRPr>
            </a:lvl2pPr>
            <a:lvl3pPr marL="1143000" indent="-228600" eaLnBrk="0" hangingPunct="0">
              <a:defRPr kumimoji="1">
                <a:solidFill>
                  <a:schemeClr val="tx1"/>
                </a:solidFill>
                <a:latin typeface="Arial" pitchFamily="34" charset="0"/>
                <a:ea typeface="MS PGothic" pitchFamily="34" charset="-128"/>
              </a:defRPr>
            </a:lvl3pPr>
            <a:lvl4pPr marL="1600200" indent="-228600" eaLnBrk="0" hangingPunct="0">
              <a:defRPr kumimoji="1">
                <a:solidFill>
                  <a:schemeClr val="tx1"/>
                </a:solidFill>
                <a:latin typeface="Arial" pitchFamily="34" charset="0"/>
                <a:ea typeface="MS PGothic" pitchFamily="34" charset="-128"/>
              </a:defRPr>
            </a:lvl4pPr>
            <a:lvl5pPr marL="2057400" indent="-228600" eaLnBrk="0" hangingPunct="0">
              <a:defRPr kumimoji="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MS PGothic" pitchFamily="34" charset="-128"/>
              </a:defRPr>
            </a:lvl9pPr>
          </a:lstStyle>
          <a:p>
            <a:pPr eaLnBrk="1" hangingPunct="1"/>
            <a:fld id="{914F6839-69CA-4663-94D3-A1CC83B7DB02}" type="slidenum">
              <a:rPr kumimoji="0" lang="en-GB" altLang="ja-JP">
                <a:latin typeface="Calibri" pitchFamily="34" charset="0"/>
              </a:rPr>
              <a:pPr eaLnBrk="1" hangingPunct="1"/>
              <a:t>73</a:t>
            </a:fld>
            <a:endParaRPr kumimoji="0" lang="en-GB" altLang="ja-JP">
              <a:latin typeface="Calibri" pitchFamily="34"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lgn="just">
              <a:lnSpc>
                <a:spcPct val="110000"/>
              </a:lnSpc>
            </a:pPr>
            <a:r>
              <a:rPr lang="en-US" sz="1200" dirty="0">
                <a:solidFill>
                  <a:srgbClr val="3F3F3F"/>
                </a:solidFill>
                <a:latin typeface="Merriweather Sans" panose="02000503060000020004" pitchFamily="50" charset="0"/>
              </a:rPr>
              <a:t>C pools exchanges GHG as removals from the atmosphere through photosynthesis and as emissions to the atmosphere through biochemical processes (decay of C stocks) and physiochemical process (fires).</a:t>
            </a:r>
          </a:p>
          <a:p>
            <a:pPr algn="just">
              <a:lnSpc>
                <a:spcPct val="110000"/>
              </a:lnSpc>
            </a:pPr>
            <a:endParaRPr lang="en-US" sz="1200" dirty="0">
              <a:solidFill>
                <a:srgbClr val="3F3F3F"/>
              </a:solidFill>
              <a:latin typeface="Merriweather Sans" panose="02000503060000020004" pitchFamily="50" charset="0"/>
            </a:endParaRPr>
          </a:p>
          <a:p>
            <a:pPr algn="just">
              <a:lnSpc>
                <a:spcPct val="110000"/>
              </a:lnSpc>
            </a:pPr>
            <a:r>
              <a:rPr lang="en-US" sz="1200" dirty="0">
                <a:solidFill>
                  <a:srgbClr val="3F3F3F"/>
                </a:solidFill>
                <a:latin typeface="Merriweather Sans" panose="02000503060000020004" pitchFamily="50" charset="0"/>
              </a:rPr>
              <a:t>Emissions materialize as C stock losses from C pools while removals materialize as C stock gains. Consequently C stock changes are a proxy for estimating GHG emissions/removals for land categories.</a:t>
            </a:r>
          </a:p>
          <a:p>
            <a:pPr algn="just">
              <a:lnSpc>
                <a:spcPct val="110000"/>
              </a:lnSpc>
            </a:pPr>
            <a:r>
              <a:rPr lang="en-US" sz="1200" dirty="0">
                <a:solidFill>
                  <a:srgbClr val="3F3F3F"/>
                </a:solidFill>
                <a:latin typeface="Merriweather Sans" panose="02000503060000020004" pitchFamily="50" charset="0"/>
              </a:rPr>
              <a:t>Both, C stock gains (positive sign) and C stock losses (negative sign) are multiplied by -44/12 to convert them in CO2 removals and emissions respectively. Where 44 is the molecular weight of CO</a:t>
            </a:r>
            <a:r>
              <a:rPr lang="en-US" sz="1200" baseline="-25000" dirty="0">
                <a:solidFill>
                  <a:srgbClr val="3F3F3F"/>
                </a:solidFill>
                <a:latin typeface="Merriweather Sans" panose="02000503060000020004" pitchFamily="50" charset="0"/>
              </a:rPr>
              <a:t>2 </a:t>
            </a:r>
            <a:r>
              <a:rPr lang="en-US" sz="1200" dirty="0">
                <a:solidFill>
                  <a:srgbClr val="3F3F3F"/>
                </a:solidFill>
                <a:latin typeface="Merriweather Sans" panose="02000503060000020004" pitchFamily="50" charset="0"/>
              </a:rPr>
              <a:t>and 12 is the atomic weight of C.</a:t>
            </a:r>
            <a:endParaRPr lang="en-GB" sz="1200" dirty="0"/>
          </a:p>
          <a:p>
            <a:pPr algn="just">
              <a:lnSpc>
                <a:spcPct val="110000"/>
              </a:lnSpc>
            </a:pPr>
            <a:endParaRPr lang="en-US" sz="1200" dirty="0">
              <a:solidFill>
                <a:srgbClr val="3F3F3F"/>
              </a:solidFill>
              <a:latin typeface="Merriweather Sans" panose="02000503060000020004" pitchFamily="50" charset="0"/>
            </a:endParaRPr>
          </a:p>
          <a:p>
            <a:pPr algn="just">
              <a:lnSpc>
                <a:spcPct val="110000"/>
              </a:lnSpc>
            </a:pPr>
            <a:r>
              <a:rPr lang="en-US" sz="1200" dirty="0">
                <a:solidFill>
                  <a:srgbClr val="3F3F3F"/>
                </a:solidFill>
                <a:latin typeface="Merriweather Sans" panose="02000503060000020004" pitchFamily="50" charset="0"/>
              </a:rPr>
              <a:t>Further, transfers (as gains or losses) of organic matter among C pools occur as a consequence of mortality (natural and man-made) and decay, so determining </a:t>
            </a:r>
            <a:r>
              <a:rPr lang="en-US" sz="1200" b="1" dirty="0">
                <a:solidFill>
                  <a:srgbClr val="3F3F3F"/>
                </a:solidFill>
                <a:latin typeface="Merriweather Sans" panose="02000503060000020004" pitchFamily="50" charset="0"/>
              </a:rPr>
              <a:t>C stock losses </a:t>
            </a:r>
            <a:r>
              <a:rPr lang="en-US" sz="1200" dirty="0">
                <a:solidFill>
                  <a:srgbClr val="3F3F3F"/>
                </a:solidFill>
                <a:latin typeface="Merriweather Sans" panose="02000503060000020004" pitchFamily="50" charset="0"/>
              </a:rPr>
              <a:t>in the C pools </a:t>
            </a:r>
            <a:r>
              <a:rPr lang="en-US" sz="1200" b="1" dirty="0">
                <a:solidFill>
                  <a:srgbClr val="3F3F3F"/>
                </a:solidFill>
                <a:latin typeface="Merriweather Sans" panose="02000503060000020004" pitchFamily="50" charset="0"/>
              </a:rPr>
              <a:t>from</a:t>
            </a:r>
            <a:r>
              <a:rPr lang="en-US" sz="1200" dirty="0">
                <a:solidFill>
                  <a:srgbClr val="3F3F3F"/>
                </a:solidFill>
                <a:latin typeface="Merriweather Sans" panose="02000503060000020004" pitchFamily="50" charset="0"/>
              </a:rPr>
              <a:t> which the stock is transferred and </a:t>
            </a:r>
            <a:r>
              <a:rPr lang="en-US" sz="1200" b="1" dirty="0">
                <a:solidFill>
                  <a:srgbClr val="3F3F3F"/>
                </a:solidFill>
                <a:latin typeface="Merriweather Sans" panose="02000503060000020004" pitchFamily="50" charset="0"/>
              </a:rPr>
              <a:t>C stock gains</a:t>
            </a:r>
            <a:r>
              <a:rPr lang="en-US" sz="1200" dirty="0">
                <a:solidFill>
                  <a:srgbClr val="3F3F3F"/>
                </a:solidFill>
                <a:latin typeface="Merriweather Sans" panose="02000503060000020004" pitchFamily="50" charset="0"/>
              </a:rPr>
              <a:t> in the pools </a:t>
            </a:r>
            <a:r>
              <a:rPr lang="en-US" sz="1200" b="1" dirty="0">
                <a:solidFill>
                  <a:srgbClr val="3F3F3F"/>
                </a:solidFill>
                <a:latin typeface="Merriweather Sans" panose="02000503060000020004" pitchFamily="50" charset="0"/>
              </a:rPr>
              <a:t>in</a:t>
            </a:r>
            <a:r>
              <a:rPr lang="en-US" sz="1200" dirty="0">
                <a:solidFill>
                  <a:srgbClr val="3F3F3F"/>
                </a:solidFill>
                <a:latin typeface="Merriweather Sans" panose="02000503060000020004" pitchFamily="50" charset="0"/>
              </a:rPr>
              <a:t> which the C stock is transferred</a:t>
            </a:r>
          </a:p>
          <a:p>
            <a:pPr algn="just">
              <a:lnSpc>
                <a:spcPct val="110000"/>
              </a:lnSpc>
            </a:pPr>
            <a:endParaRPr lang="en-US" sz="1200" dirty="0">
              <a:solidFill>
                <a:srgbClr val="3F3F3F"/>
              </a:solidFill>
              <a:latin typeface="Merriweather Sans" panose="02000503060000020004" pitchFamily="50" charset="0"/>
            </a:endParaRPr>
          </a:p>
          <a:p>
            <a:pPr algn="just">
              <a:lnSpc>
                <a:spcPct val="110000"/>
              </a:lnSpc>
            </a:pPr>
            <a:r>
              <a:rPr lang="en-US" sz="1200" dirty="0">
                <a:solidFill>
                  <a:srgbClr val="3F3F3F"/>
                </a:solidFill>
                <a:latin typeface="Merriweather Sans" panose="02000503060000020004" pitchFamily="50" charset="0"/>
              </a:rPr>
              <a:t>Biomass is the only sink among C pools</a:t>
            </a:r>
          </a:p>
          <a:p>
            <a:pPr marL="171450" indent="-171450" eaLnBrk="1" hangingPunct="1">
              <a:spcBef>
                <a:spcPct val="0"/>
              </a:spcBef>
              <a:buFont typeface="Arial" panose="020B0604020202020204" pitchFamily="34" charset="0"/>
              <a:buChar char="•"/>
            </a:pPr>
            <a:endParaRPr lang="en-US" altLang="ja-JP" dirty="0"/>
          </a:p>
          <a:p>
            <a:pPr marL="171450" indent="-171450" eaLnBrk="1" hangingPunct="1">
              <a:spcBef>
                <a:spcPct val="0"/>
              </a:spcBef>
              <a:buFont typeface="Arial" panose="020B0604020202020204" pitchFamily="34" charset="0"/>
              <a:buChar char="•"/>
            </a:pPr>
            <a:endParaRPr lang="en-US" altLang="ja-JP" dirty="0"/>
          </a:p>
          <a:p>
            <a:pPr marL="171450" indent="-171450" eaLnBrk="1" hangingPunct="1">
              <a:spcBef>
                <a:spcPct val="0"/>
              </a:spcBef>
              <a:buFont typeface="Arial" panose="020B0604020202020204" pitchFamily="34" charset="0"/>
              <a:buChar char="•"/>
            </a:pPr>
            <a:endParaRPr lang="en-US" altLang="ja-JP" dirty="0"/>
          </a:p>
          <a:p>
            <a:pPr marL="171450" indent="-171450" eaLnBrk="1" hangingPunct="1">
              <a:spcBef>
                <a:spcPct val="0"/>
              </a:spcBef>
              <a:buFont typeface="Arial" panose="020B0604020202020204" pitchFamily="34" charset="0"/>
              <a:buChar char="•"/>
            </a:pPr>
            <a:r>
              <a:rPr lang="en-US" altLang="ja-JP" dirty="0"/>
              <a:t>Carbon stock</a:t>
            </a:r>
            <a:r>
              <a:rPr lang="en-US" altLang="ja-JP" baseline="0" dirty="0"/>
              <a:t> changes are estimated for all strata or  subdivisions  of land area ( e.g., climate zone, ecotype, soil type and management type) for a chosen land –use category</a:t>
            </a:r>
          </a:p>
          <a:p>
            <a:pPr marL="171450" indent="-171450" eaLnBrk="1" hangingPunct="1">
              <a:spcBef>
                <a:spcPct val="0"/>
              </a:spcBef>
              <a:buFont typeface="Arial" panose="020B0604020202020204" pitchFamily="34" charset="0"/>
              <a:buChar char="•"/>
            </a:pPr>
            <a:r>
              <a:rPr lang="en-US" altLang="ja-JP" baseline="0" dirty="0"/>
              <a:t>Carbon stock changes within a stratum are estimated by considering carbon cycle processes between the five carbon pool as shown in slide above ( adapted from 2006 GL Chapter 2 Part 1 , </a:t>
            </a:r>
            <a:r>
              <a:rPr lang="en-US" altLang="ja-JP" baseline="0" dirty="0" err="1"/>
              <a:t>Vol</a:t>
            </a:r>
            <a:r>
              <a:rPr lang="en-US" altLang="ja-JP" baseline="0" dirty="0"/>
              <a:t> 4, page 2.8)</a:t>
            </a:r>
          </a:p>
          <a:p>
            <a:pPr marL="171450" indent="-171450" eaLnBrk="1" hangingPunct="1">
              <a:spcBef>
                <a:spcPct val="0"/>
              </a:spcBef>
              <a:buFont typeface="Arial" panose="020B0604020202020204" pitchFamily="34" charset="0"/>
              <a:buChar char="•"/>
            </a:pPr>
            <a:r>
              <a:rPr lang="en-US" altLang="ja-JP" baseline="0" dirty="0"/>
              <a:t>This is a generalized flow chart of inputs and outputs from the system as well as possible transfers between the pools</a:t>
            </a:r>
          </a:p>
          <a:p>
            <a:pPr marL="171450" indent="-171450" eaLnBrk="1" hangingPunct="1">
              <a:spcBef>
                <a:spcPct val="0"/>
              </a:spcBef>
              <a:buFont typeface="Arial" panose="020B0604020202020204" pitchFamily="34" charset="0"/>
              <a:buChar char="•"/>
            </a:pPr>
            <a:r>
              <a:rPr lang="en-US" altLang="ja-JP" baseline="0" dirty="0"/>
              <a:t>Overall, carbon stock changes within a stratum are estimated by adding up changes in carbon pools.</a:t>
            </a:r>
          </a:p>
          <a:p>
            <a:pPr marL="171450" indent="-171450" eaLnBrk="1" hangingPunct="1">
              <a:spcBef>
                <a:spcPct val="0"/>
              </a:spcBef>
              <a:buFont typeface="Arial" panose="020B0604020202020204" pitchFamily="34" charset="0"/>
              <a:buChar char="•"/>
            </a:pPr>
            <a:r>
              <a:rPr lang="en-US" altLang="ja-JP" baseline="0" dirty="0"/>
              <a:t>Carbon stock changes in soil may be further disaggregated as to changes in carbon stocks in mineral and  organic soils .</a:t>
            </a:r>
          </a:p>
          <a:p>
            <a:pPr marL="171450" indent="-171450" eaLnBrk="1" hangingPunct="1">
              <a:spcBef>
                <a:spcPct val="0"/>
              </a:spcBef>
              <a:buFont typeface="Arial" panose="020B0604020202020204" pitchFamily="34" charset="0"/>
              <a:buChar char="•"/>
            </a:pPr>
            <a:r>
              <a:rPr lang="en-US" altLang="ja-JP" baseline="0" dirty="0"/>
              <a:t>HWP are included separately as a carbon pool based on the COP decision 2/CMP.7  for the second commitment period of the KP.</a:t>
            </a:r>
            <a:endParaRPr lang="en-US" altLang="ja-JP" dirty="0"/>
          </a:p>
        </p:txBody>
      </p:sp>
    </p:spTree>
    <p:extLst>
      <p:ext uri="{BB962C8B-B14F-4D97-AF65-F5344CB8AC3E}">
        <p14:creationId xmlns:p14="http://schemas.microsoft.com/office/powerpoint/2010/main" val="13381118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dirty="0"/>
              <a:t>AFOLU sector has</a:t>
            </a:r>
            <a:r>
              <a:rPr lang="en-US" baseline="0" dirty="0"/>
              <a:t> some unique characteristics with respect to developing inventory methods</a:t>
            </a:r>
          </a:p>
          <a:p>
            <a:pPr marL="171450" indent="-171450">
              <a:buFont typeface="Arial" panose="020B0604020202020204" pitchFamily="34" charset="0"/>
              <a:buChar char="•"/>
            </a:pPr>
            <a:r>
              <a:rPr lang="en-US" baseline="0" dirty="0"/>
              <a:t>Factors governing E/R can be both natural and anthropogenic and can be difficult to distinguish between  causal factors</a:t>
            </a:r>
          </a:p>
          <a:p>
            <a:pPr marL="171450" indent="-171450">
              <a:buFont typeface="Arial" panose="020B0604020202020204" pitchFamily="34" charset="0"/>
              <a:buChar char="•"/>
            </a:pPr>
            <a:r>
              <a:rPr lang="en-US" baseline="0" dirty="0"/>
              <a:t>It is good practice  for countries to quantify and track over time , the area of unmanaged land so that consistency in area accounting is maintained ad land use change occurs.</a:t>
            </a:r>
          </a:p>
          <a:p>
            <a:pPr marL="171450" indent="-171450">
              <a:buFont typeface="Arial" panose="020B0604020202020204" pitchFamily="34" charset="0"/>
              <a:buChar char="•"/>
            </a:pPr>
            <a:r>
              <a:rPr lang="en-US" baseline="0" dirty="0"/>
              <a:t>Approach of managed land as a proxy was first adopted in the GPG-LULUCF  and is maintained  in the 2006 guidelines</a:t>
            </a:r>
          </a:p>
          <a:p>
            <a:pPr marL="171450" indent="-171450">
              <a:buFont typeface="Arial" panose="020B0604020202020204" pitchFamily="34" charset="0"/>
              <a:buChar char="•"/>
            </a:pPr>
            <a:r>
              <a:rPr lang="en-US" baseline="0" dirty="0"/>
              <a:t>Local  and short term variability in E/R due to natural causes can be substantial  and the natural background of GHG  E/R by sinks tend to average out over time and space so the  E/R from managed land are predominant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432419A-6163-44B6-80BA-BAB1E096208D}" type="slidenum">
              <a:rPr lang="en-GB">
                <a:latin typeface="Calibri" pitchFamily="34" charset="0"/>
              </a:rPr>
              <a:pPr eaLnBrk="1" hangingPunct="1"/>
              <a:t>74</a:t>
            </a:fld>
            <a:endParaRPr lang="en-GB">
              <a:latin typeface="Calibri" pitchFamily="34" charset="0"/>
            </a:endParaRPr>
          </a:p>
        </p:txBody>
      </p:sp>
    </p:spTree>
    <p:extLst>
      <p:ext uri="{BB962C8B-B14F-4D97-AF65-F5344CB8AC3E}">
        <p14:creationId xmlns:p14="http://schemas.microsoft.com/office/powerpoint/2010/main" val="26850862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fld id="{00271CC0-1FFE-4321-8BF9-3104653DA9F1}" type="slidenum">
              <a:rPr lang="en-GB" altLang="ja-JP">
                <a:latin typeface="Calibri" pitchFamily="34" charset="0"/>
              </a:rPr>
              <a:pPr/>
              <a:t>75</a:t>
            </a:fld>
            <a:endParaRPr lang="en-GB" altLang="ja-JP">
              <a:latin typeface="Calibri" pitchFamily="34" charset="0"/>
            </a:endParaRPr>
          </a:p>
        </p:txBody>
      </p:sp>
      <p:sp>
        <p:nvSpPr>
          <p:cNvPr id="819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 typeface="Arial" panose="020B0604020202020204" pitchFamily="34" charset="0"/>
              <a:buChar char="•"/>
            </a:pPr>
            <a:r>
              <a:rPr lang="en-US" altLang="ja-JP" dirty="0"/>
              <a:t>Once a country has divided its managed</a:t>
            </a:r>
            <a:r>
              <a:rPr lang="en-US" altLang="ja-JP" baseline="0" dirty="0"/>
              <a:t> from unmanaged lands it will have to  further  subdivide  it’s national territory  among the 6 land use  categories defined by the IPCC for reporting of the GHG Inventory  2006).</a:t>
            </a:r>
          </a:p>
          <a:p>
            <a:pPr marL="171450" indent="-171450">
              <a:spcBef>
                <a:spcPct val="0"/>
              </a:spcBef>
              <a:buFont typeface="Arial" panose="020B0604020202020204" pitchFamily="34" charset="0"/>
              <a:buChar char="•"/>
            </a:pPr>
            <a:r>
              <a:rPr lang="en-US" altLang="ja-JP" baseline="0" dirty="0"/>
              <a:t>The six land use categories form the basis of estimating and reporting of GHGs from  land use and land use conversions</a:t>
            </a:r>
          </a:p>
          <a:p>
            <a:pPr marL="171450" indent="-171450">
              <a:spcBef>
                <a:spcPct val="0"/>
              </a:spcBef>
              <a:buFont typeface="Arial" panose="020B0604020202020204" pitchFamily="34" charset="0"/>
              <a:buChar char="•"/>
            </a:pPr>
            <a:r>
              <a:rPr lang="en-US" altLang="ja-JP" baseline="0" dirty="0"/>
              <a:t>Each land use is further  subdivided  into land remaining  in that category  ( </a:t>
            </a:r>
            <a:r>
              <a:rPr lang="en-US" altLang="ja-JP" baseline="0" dirty="0" err="1"/>
              <a:t>e.g</a:t>
            </a:r>
            <a:r>
              <a:rPr lang="en-US" altLang="ja-JP" baseline="0" dirty="0"/>
              <a:t> FLRFL) and land converted  to another category e.g. FL–CL)</a:t>
            </a:r>
          </a:p>
          <a:p>
            <a:pPr marL="171450" indent="-171450">
              <a:spcBef>
                <a:spcPct val="0"/>
              </a:spcBef>
              <a:buFont typeface="Arial" panose="020B0604020202020204" pitchFamily="34" charset="0"/>
              <a:buChar char="•"/>
            </a:pPr>
            <a:r>
              <a:rPr lang="en-US" altLang="ja-JP" baseline="0" dirty="0"/>
              <a:t>Countries may choose to further stratify land  in each  category by climatic,  or other  ecological regions depending on  the choice  of the method and  national circumstances</a:t>
            </a:r>
          </a:p>
          <a:p>
            <a:pPr marL="171450" indent="-171450">
              <a:spcBef>
                <a:spcPct val="0"/>
              </a:spcBef>
              <a:buFont typeface="Arial" panose="020B0604020202020204" pitchFamily="34" charset="0"/>
              <a:buChar char="•"/>
            </a:pPr>
            <a:r>
              <a:rPr lang="en-US" altLang="ja-JP" baseline="0" dirty="0"/>
              <a:t>GHG E/R determined for each category/land use  includes (  CO2 as carbon stock changes ) from biomass, dead organic matter  and soils and non-CO2 emissions from burning depending on LU category</a:t>
            </a:r>
          </a:p>
          <a:p>
            <a:pPr marL="171450" indent="-171450">
              <a:spcBef>
                <a:spcPct val="0"/>
              </a:spcBef>
              <a:buFont typeface="Arial" panose="020B0604020202020204" pitchFamily="34" charset="0"/>
              <a:buChar char="•"/>
            </a:pPr>
            <a:endParaRPr lang="en-US" altLang="ja-JP" dirty="0"/>
          </a:p>
        </p:txBody>
      </p:sp>
    </p:spTree>
    <p:extLst>
      <p:ext uri="{BB962C8B-B14F-4D97-AF65-F5344CB8AC3E}">
        <p14:creationId xmlns:p14="http://schemas.microsoft.com/office/powerpoint/2010/main" val="10207592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MS PGothic" pitchFamily="34" charset="-128"/>
              </a:defRPr>
            </a:lvl1pPr>
            <a:lvl2pPr marL="742950" indent="-285750" eaLnBrk="0" hangingPunct="0">
              <a:defRPr kumimoji="1">
                <a:solidFill>
                  <a:schemeClr val="tx1"/>
                </a:solidFill>
                <a:latin typeface="Arial" pitchFamily="34" charset="0"/>
                <a:ea typeface="MS PGothic" pitchFamily="34" charset="-128"/>
              </a:defRPr>
            </a:lvl2pPr>
            <a:lvl3pPr marL="1143000" indent="-228600" eaLnBrk="0" hangingPunct="0">
              <a:defRPr kumimoji="1">
                <a:solidFill>
                  <a:schemeClr val="tx1"/>
                </a:solidFill>
                <a:latin typeface="Arial" pitchFamily="34" charset="0"/>
                <a:ea typeface="MS PGothic" pitchFamily="34" charset="-128"/>
              </a:defRPr>
            </a:lvl3pPr>
            <a:lvl4pPr marL="1600200" indent="-228600" eaLnBrk="0" hangingPunct="0">
              <a:defRPr kumimoji="1">
                <a:solidFill>
                  <a:schemeClr val="tx1"/>
                </a:solidFill>
                <a:latin typeface="Arial" pitchFamily="34" charset="0"/>
                <a:ea typeface="MS PGothic" pitchFamily="34" charset="-128"/>
              </a:defRPr>
            </a:lvl4pPr>
            <a:lvl5pPr marL="2057400" indent="-228600" eaLnBrk="0" hangingPunct="0">
              <a:defRPr kumimoji="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MS PGothic" pitchFamily="34" charset="-128"/>
              </a:defRPr>
            </a:lvl9pPr>
          </a:lstStyle>
          <a:p>
            <a:pPr eaLnBrk="1" hangingPunct="1"/>
            <a:fld id="{35BA118E-887A-43BB-8D78-81FEFD1F3246}" type="slidenum">
              <a:rPr kumimoji="0" lang="en-GB" altLang="ja-JP">
                <a:latin typeface="Calibri" pitchFamily="34" charset="0"/>
              </a:rPr>
              <a:pPr eaLnBrk="1" hangingPunct="1"/>
              <a:t>76</a:t>
            </a:fld>
            <a:endParaRPr kumimoji="0" lang="en-GB" altLang="ja-JP">
              <a:latin typeface="Calibri" pitchFamily="34" charset="0"/>
            </a:endParaRPr>
          </a:p>
        </p:txBody>
      </p:sp>
    </p:spTree>
    <p:extLst>
      <p:ext uri="{BB962C8B-B14F-4D97-AF65-F5344CB8AC3E}">
        <p14:creationId xmlns:p14="http://schemas.microsoft.com/office/powerpoint/2010/main" val="10282651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77</a:t>
            </a:fld>
            <a:endParaRPr lang="en-GB"/>
          </a:p>
        </p:txBody>
      </p:sp>
    </p:spTree>
    <p:extLst>
      <p:ext uri="{BB962C8B-B14F-4D97-AF65-F5344CB8AC3E}">
        <p14:creationId xmlns:p14="http://schemas.microsoft.com/office/powerpoint/2010/main" val="12850841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a:t>Definition: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1" u="none" dirty="0">
                <a:solidFill>
                  <a:srgbClr val="3F3F3F"/>
                </a:solidFill>
                <a:latin typeface="Merriweather Sans"/>
              </a:rPr>
              <a:t>Land representation: </a:t>
            </a:r>
            <a:r>
              <a:rPr lang="en-US" b="0" u="none" baseline="0" dirty="0">
                <a:solidFill>
                  <a:srgbClr val="3F3F3F"/>
                </a:solidFill>
                <a:latin typeface="Merriweather Sans"/>
              </a:rPr>
              <a:t>the analysis undertaken</a:t>
            </a:r>
            <a:r>
              <a:rPr lang="en-US" sz="1200" baseline="0" dirty="0"/>
              <a:t> to identify and quantify human activities on land, as well as their changes over time.</a:t>
            </a:r>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Stratification</a:t>
            </a:r>
            <a:r>
              <a:rPr lang="en-US" b="0" baseline="0" dirty="0"/>
              <a:t>:</a:t>
            </a:r>
            <a:r>
              <a:rPr lang="en-US" b="1" baseline="0" dirty="0"/>
              <a:t> </a:t>
            </a:r>
            <a:r>
              <a:rPr lang="en-US" b="0" baseline="0" dirty="0"/>
              <a:t>is</a:t>
            </a:r>
            <a:r>
              <a:rPr lang="en-US" b="1" baseline="0" dirty="0"/>
              <a:t> </a:t>
            </a:r>
            <a:r>
              <a:rPr lang="en-US" dirty="0"/>
              <a:t>the process of subdividing a population into subsets (strata), aimed at reducing the variability of the sub-population included in each stratum.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practice, </a:t>
            </a:r>
            <a:r>
              <a:rPr lang="en-US" i="1" dirty="0"/>
              <a:t>to achieve accuracy of estimates, </a:t>
            </a:r>
            <a:r>
              <a:rPr lang="en-US" i="1" baseline="0" dirty="0"/>
              <a:t> </a:t>
            </a:r>
            <a:r>
              <a:rPr lang="en-US" i="1" dirty="0"/>
              <a:t>when using data that are not homogeneous </a:t>
            </a:r>
            <a:r>
              <a:rPr lang="en-US" dirty="0"/>
              <a:t>(e.g., this is the case for C stocks and C stock dynamics across a country’s area),</a:t>
            </a:r>
            <a:r>
              <a:rPr lang="en-US" i="1" dirty="0"/>
              <a:t> </a:t>
            </a:r>
            <a:r>
              <a:rPr lang="en-US" i="0" dirty="0"/>
              <a:t>data</a:t>
            </a:r>
            <a:r>
              <a:rPr lang="en-US" dirty="0"/>
              <a:t> need first to be stratified so that each stratum is homogeneous, then</a:t>
            </a:r>
            <a:r>
              <a:rPr lang="en-US" baseline="0" dirty="0"/>
              <a:t> GHG fluxes for each stratum are estimated </a:t>
            </a:r>
            <a:r>
              <a:rPr lang="en-US" dirty="0"/>
              <a:t>and the national </a:t>
            </a:r>
            <a:r>
              <a:rPr lang="en-US" b="1" strike="noStrike" dirty="0"/>
              <a:t>GHGI total is</a:t>
            </a:r>
            <a:r>
              <a:rPr lang="en-US" strike="noStrike" dirty="0"/>
              <a:t> e</a:t>
            </a:r>
            <a:r>
              <a:rPr lang="en-US" dirty="0"/>
              <a:t>stimated by</a:t>
            </a:r>
            <a:r>
              <a:rPr lang="en-GB" dirty="0"/>
              <a:t> summing up </a:t>
            </a:r>
            <a:r>
              <a:rPr lang="en-US" dirty="0"/>
              <a:t>the estimates prepared for each strata.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Strata (singular stratum): </a:t>
            </a:r>
            <a:r>
              <a:rPr lang="en-US" sz="1200" baseline="0" dirty="0"/>
              <a:t>a stratum is a </a:t>
            </a:r>
            <a:r>
              <a:rPr lang="en-US" sz="1200" dirty="0"/>
              <a:t>homogeneous population (e.g. vegetation, management practices</a:t>
            </a:r>
            <a:r>
              <a:rPr lang="en-US" sz="1200" baseline="0" dirty="0"/>
              <a:t>)</a:t>
            </a:r>
            <a:r>
              <a:rPr lang="en-US" sz="1200" dirty="0"/>
              <a:t> with respect to one or more variables.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Activity </a:t>
            </a:r>
            <a:r>
              <a:rPr lang="en-US" b="0" baseline="0" dirty="0"/>
              <a:t>(in terms of land representation refers to)</a:t>
            </a:r>
            <a:r>
              <a:rPr lang="en-US" baseline="0" dirty="0"/>
              <a:t>: </a:t>
            </a:r>
            <a:r>
              <a:rPr lang="en-GB" dirty="0"/>
              <a:t>A practice or ensemble of practices that </a:t>
            </a:r>
            <a:r>
              <a:rPr lang="en-GB" b="0" dirty="0"/>
              <a:t>take place on a delineated area over a given period of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US" sz="1200" b="1" u="sng" dirty="0">
                <a:solidFill>
                  <a:srgbClr val="FF0000"/>
                </a:solidFill>
              </a:rPr>
              <a:t>Unit</a:t>
            </a:r>
            <a:r>
              <a:rPr lang="en-US" sz="1200" b="1" u="sng" baseline="0" dirty="0">
                <a:solidFill>
                  <a:srgbClr val="FF0000"/>
                </a:solidFill>
              </a:rPr>
              <a:t> of land: </a:t>
            </a:r>
            <a:r>
              <a:rPr lang="en-US" sz="1200" b="0" u="sng" baseline="0" dirty="0">
                <a:solidFill>
                  <a:srgbClr val="FF0000"/>
                </a:solidFill>
              </a:rPr>
              <a:t>an area (a stratum) of the territory homogeneous for the variable of concern, in particular for C stock and C stock dynamic</a:t>
            </a:r>
            <a:endParaRPr lang="en-US" sz="1200" b="0" u="sng" dirty="0">
              <a:solidFill>
                <a:srgbClr val="FF0000"/>
              </a:solidFill>
            </a:endParaRPr>
          </a:p>
          <a:p>
            <a:endParaRPr lang="en-US" b="0" baseline="0" dirty="0"/>
          </a:p>
          <a:p>
            <a:endParaRPr lang="en-US" dirty="0"/>
          </a:p>
          <a:p>
            <a:r>
              <a:rPr lang="en-US" b="1" dirty="0"/>
              <a:t>Images:</a:t>
            </a:r>
          </a:p>
          <a:p>
            <a:endParaRPr lang="en-US" b="1" dirty="0"/>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78</a:t>
            </a:fld>
            <a:endParaRPr lang="en-GB" dirty="0">
              <a:solidFill>
                <a:prstClr val="black"/>
              </a:solidFill>
            </a:endParaRPr>
          </a:p>
        </p:txBody>
      </p:sp>
    </p:spTree>
    <p:extLst>
      <p:ext uri="{BB962C8B-B14F-4D97-AF65-F5344CB8AC3E}">
        <p14:creationId xmlns:p14="http://schemas.microsoft.com/office/powerpoint/2010/main" val="7722736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Stratification</a:t>
            </a:r>
            <a:r>
              <a:rPr lang="en-US" b="0" baseline="0" dirty="0"/>
              <a:t>:</a:t>
            </a:r>
            <a:r>
              <a:rPr lang="en-US" b="1" baseline="0" dirty="0"/>
              <a:t> </a:t>
            </a:r>
            <a:r>
              <a:rPr lang="en-US" b="0" baseline="0" dirty="0"/>
              <a:t>is</a:t>
            </a:r>
            <a:r>
              <a:rPr lang="en-US" b="1" baseline="0" dirty="0"/>
              <a:t> </a:t>
            </a:r>
            <a:r>
              <a:rPr lang="en-US" dirty="0"/>
              <a:t>the process of subdividing a population into subsets (strata), aimed at reducing the variability of the sub-population included in each stratum.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practice, </a:t>
            </a:r>
            <a:r>
              <a:rPr lang="en-US" i="1" dirty="0"/>
              <a:t>to achieve accuracy of estimates, </a:t>
            </a:r>
            <a:r>
              <a:rPr lang="en-US" i="1" baseline="0" dirty="0"/>
              <a:t> </a:t>
            </a:r>
            <a:r>
              <a:rPr lang="en-US" i="1" dirty="0"/>
              <a:t>when using data that are not homogeneous </a:t>
            </a:r>
            <a:r>
              <a:rPr lang="en-US" dirty="0"/>
              <a:t>(e.g., this is the case for C stocks and C stock dynamics across a country’s area),</a:t>
            </a:r>
            <a:r>
              <a:rPr lang="en-US" i="1" dirty="0"/>
              <a:t> </a:t>
            </a:r>
            <a:r>
              <a:rPr lang="en-US" i="0" dirty="0"/>
              <a:t>data</a:t>
            </a:r>
            <a:r>
              <a:rPr lang="en-US" dirty="0"/>
              <a:t> need first to be stratified so that each stratum is homogeneous, then</a:t>
            </a:r>
            <a:r>
              <a:rPr lang="en-US" baseline="0" dirty="0"/>
              <a:t> GHG fluxes for each stratum are estimated </a:t>
            </a:r>
            <a:r>
              <a:rPr lang="en-US" dirty="0"/>
              <a:t>and the national </a:t>
            </a:r>
            <a:r>
              <a:rPr lang="en-US" b="1" strike="noStrike" dirty="0"/>
              <a:t>GHGI total is</a:t>
            </a:r>
            <a:r>
              <a:rPr lang="en-US" strike="noStrike" dirty="0"/>
              <a:t> e</a:t>
            </a:r>
            <a:r>
              <a:rPr lang="en-US" dirty="0"/>
              <a:t>stimated by</a:t>
            </a:r>
            <a:r>
              <a:rPr lang="en-GB" dirty="0"/>
              <a:t> summing up </a:t>
            </a:r>
            <a:r>
              <a:rPr lang="en-US" dirty="0"/>
              <a:t>the estimates prepared for each strata.</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79</a:t>
            </a:fld>
            <a:endParaRPr lang="en-GB" dirty="0">
              <a:solidFill>
                <a:prstClr val="black"/>
              </a:solidFill>
            </a:endParaRPr>
          </a:p>
        </p:txBody>
      </p:sp>
    </p:spTree>
    <p:extLst>
      <p:ext uri="{BB962C8B-B14F-4D97-AF65-F5344CB8AC3E}">
        <p14:creationId xmlns:p14="http://schemas.microsoft.com/office/powerpoint/2010/main" val="14739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8</a:t>
            </a:fld>
            <a:endParaRPr lang="en-GB"/>
          </a:p>
        </p:txBody>
      </p:sp>
    </p:spTree>
    <p:extLst>
      <p:ext uri="{BB962C8B-B14F-4D97-AF65-F5344CB8AC3E}">
        <p14:creationId xmlns:p14="http://schemas.microsoft.com/office/powerpoint/2010/main" val="24317411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Definitions:</a:t>
            </a:r>
          </a:p>
          <a:p>
            <a:r>
              <a:rPr lang="en-GB" dirty="0"/>
              <a:t>Bio-physical characteristics of terrestrial ecosystems -i.e. climate , soil and vegetation- impact the level and dynamic of carbon stocks and therefore are important variables for stratification. Consequently, the IPCC default stratification of land is based on these bio-physical elements (an example of a couple of strata based on purely bio-physical characteristics are a tropical mountain forest on high activity clay soil and a tropical rainforest on low activity clay soils)</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80</a:t>
            </a:fld>
            <a:endParaRPr lang="en-GB" dirty="0">
              <a:solidFill>
                <a:prstClr val="black"/>
              </a:solidFill>
            </a:endParaRPr>
          </a:p>
        </p:txBody>
      </p:sp>
    </p:spTree>
    <p:extLst>
      <p:ext uri="{BB962C8B-B14F-4D97-AF65-F5344CB8AC3E}">
        <p14:creationId xmlns:p14="http://schemas.microsoft.com/office/powerpoint/2010/main" val="22273614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Definitions:</a:t>
            </a:r>
          </a:p>
          <a:p>
            <a:r>
              <a:rPr lang="en-GB" dirty="0"/>
              <a:t>Bio-physical characteristics of terrestrial ecosystems -i.e. climate , soil and vegetation- impact the level and dynamic of carbon stocks and therefore are important variables for stratification. Consequently, the IPCC default stratification of land is based on these bio-physical elements (an example of a couple of strata based on purely bio-physical characteristics are a tropical mountain forest on high activity clay soil and a tropical rainforest on low activity clay soils)</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81</a:t>
            </a:fld>
            <a:endParaRPr lang="en-GB" dirty="0">
              <a:solidFill>
                <a:prstClr val="black"/>
              </a:solidFill>
            </a:endParaRPr>
          </a:p>
        </p:txBody>
      </p:sp>
    </p:spTree>
    <p:extLst>
      <p:ext uri="{BB962C8B-B14F-4D97-AF65-F5344CB8AC3E}">
        <p14:creationId xmlns:p14="http://schemas.microsoft.com/office/powerpoint/2010/main" val="10768101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Definitions: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bio-chemical characteristics of soil:</a:t>
            </a:r>
            <a:r>
              <a:rPr lang="en-US" b="0" dirty="0"/>
              <a:t> impact</a:t>
            </a:r>
            <a:r>
              <a:rPr lang="en-US" b="0" baseline="0" dirty="0"/>
              <a:t> the rate of humification of dead organic matter as well as of mineralization of humus.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SOC: </a:t>
            </a:r>
            <a:r>
              <a:rPr lang="en-US" b="0" dirty="0"/>
              <a:t>Soil Organic Carbon, indicates</a:t>
            </a:r>
            <a:r>
              <a:rPr lang="en-US" b="0" baseline="0" dirty="0"/>
              <a:t> the C stock in the soil organic matter pool</a:t>
            </a:r>
            <a:endParaRPr lang="en-US" b="1" dirty="0"/>
          </a:p>
          <a:p>
            <a:endParaRPr lang="en-GB" dirty="0"/>
          </a:p>
          <a:p>
            <a:r>
              <a:rPr lang="en-GB" dirty="0"/>
              <a:t>Bio-physical characteristics of terrestrial ecosystems -i.e. climate , soil and vegetation- impact the level and dynamic of carbon stocks and therefore are important variables for stratification. Consequently, the IPCC default stratification of land is based on these bio-physical elements (an example of a couple of strata based on purely bio-physical characteristics are a tropical mountain forest on high activity clay soil and a tropical rainforest on low activity clay soils)</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82</a:t>
            </a:fld>
            <a:endParaRPr lang="en-GB" dirty="0">
              <a:solidFill>
                <a:prstClr val="black"/>
              </a:solidFill>
            </a:endParaRPr>
          </a:p>
        </p:txBody>
      </p:sp>
    </p:spTree>
    <p:extLst>
      <p:ext uri="{BB962C8B-B14F-4D97-AF65-F5344CB8AC3E}">
        <p14:creationId xmlns:p14="http://schemas.microsoft.com/office/powerpoint/2010/main" val="22768243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Definitions: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Managed land</a:t>
            </a:r>
            <a:r>
              <a:rPr kumimoji="0" lang="en-GB" sz="1200" b="0" i="0" u="none" strike="noStrike" kern="1200" cap="none" spc="0" normalizeH="0" baseline="0" noProof="0" dirty="0">
                <a:ln>
                  <a:noFill/>
                </a:ln>
                <a:solidFill>
                  <a:prstClr val="black"/>
                </a:solidFill>
                <a:effectLst/>
                <a:uLnTx/>
                <a:uFillTx/>
                <a:latin typeface="+mn-lt"/>
                <a:ea typeface="+mn-ea"/>
                <a:cs typeface="+mn-cs"/>
              </a:rPr>
              <a:t> is land where human interventions and practices are or have been applied to perform production, ecological or social functions.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Unmanaged land</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Unmanaged land is land where no human interventions and practices take place. For this type of land, no emissions and removals need to be </a:t>
            </a:r>
            <a:r>
              <a:rPr kumimoji="0" lang="en-GB" sz="1200" b="0" i="0" u="none" strike="noStrike" kern="1200" cap="none" spc="0" normalizeH="0" baseline="0" noProof="0" dirty="0">
                <a:ln>
                  <a:noFill/>
                </a:ln>
                <a:solidFill>
                  <a:srgbClr val="FF0000"/>
                </a:solidFill>
                <a:effectLst/>
                <a:uLnTx/>
                <a:uFillTx/>
                <a:latin typeface="+mn-lt"/>
                <a:ea typeface="+mn-ea"/>
                <a:cs typeface="+mn-cs"/>
              </a:rPr>
              <a:t>reported</a:t>
            </a:r>
            <a:r>
              <a:rPr kumimoji="0" lang="en-GB" sz="1200" b="0" i="0" u="none" strike="noStrike" kern="1200" cap="none" spc="0" normalizeH="0" baseline="0" noProof="0" dirty="0">
                <a:ln>
                  <a:noFill/>
                </a:ln>
                <a:solidFill>
                  <a:prstClr val="black"/>
                </a:solidFill>
                <a:effectLst/>
                <a:uLnTx/>
                <a:uFillTx/>
                <a:latin typeface="+mn-lt"/>
                <a:ea typeface="+mn-ea"/>
                <a:cs typeface="+mn-cs"/>
              </a:rPr>
              <a:t>. Nevertheless, it is good practice to track over time, the area of unmanaged land so that consistency in area accounting is maintained</a:t>
            </a:r>
          </a:p>
          <a:p>
            <a:r>
              <a:rPr lang="en-US" b="1" dirty="0"/>
              <a:t>Land use</a:t>
            </a:r>
            <a:r>
              <a:rPr lang="en-US" dirty="0"/>
              <a:t>: is the socioeconomic use that is made of land (e.g. agriculture, forestry); at any one place, there may be multiple and alternate land uses (e.g. agroforestry).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Land cover</a:t>
            </a:r>
            <a:r>
              <a:rPr lang="en-GB" sz="1200" b="0" i="0" kern="1200" dirty="0">
                <a:solidFill>
                  <a:schemeClr val="tx1"/>
                </a:solidFill>
                <a:effectLst/>
                <a:latin typeface="+mn-lt"/>
                <a:ea typeface="+mn-ea"/>
                <a:cs typeface="+mn-cs"/>
              </a:rPr>
              <a:t> is the observed (bio)physical cover on the Earth's surface. (for more information on how to objectively describe land cover, read</a:t>
            </a:r>
            <a:r>
              <a:rPr lang="en-GB" sz="1200" b="0" i="0" kern="1200" baseline="0" dirty="0">
                <a:solidFill>
                  <a:schemeClr val="tx1"/>
                </a:solidFill>
                <a:effectLst/>
                <a:latin typeface="+mn-lt"/>
                <a:ea typeface="+mn-ea"/>
                <a:cs typeface="+mn-cs"/>
              </a:rPr>
              <a:t> about the Land Cover Classification System, founded by FAO) [link publication LCCS3 Classification Concepts, FAO 2015: http://www.fao.org/docrep/003/x0596e/x0596e01e.htm]</a:t>
            </a:r>
            <a:endParaRPr lang="en-GB" b="0" i="0" dirty="0"/>
          </a:p>
          <a:p>
            <a:endParaRPr lang="en-US" b="1" dirty="0"/>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Arial" pitchFamily="34" charset="0"/>
                <a:ea typeface="Arial Unicode MS" pitchFamily="34" charset="-128"/>
                <a:cs typeface="Arial Unicode MS" pitchFamily="34" charset="-128"/>
              </a:rPr>
              <a:t>Forest land</a:t>
            </a:r>
            <a:r>
              <a:rPr lang="en-GB" altLang="en-US" sz="1200" dirty="0">
                <a:latin typeface="Arial" pitchFamily="34" charset="0"/>
                <a:ea typeface="Arial Unicode MS" pitchFamily="34" charset="-128"/>
                <a:cs typeface="Arial Unicode MS" pitchFamily="34" charset="-128"/>
              </a:rPr>
              <a:t>: includes all land with woody vegetation consistent with thresholds used to define forest land. It is sub-divided into </a:t>
            </a:r>
            <a:r>
              <a:rPr lang="en-GB" altLang="en-US" sz="1200" u="sng" dirty="0">
                <a:latin typeface="Arial" pitchFamily="34" charset="0"/>
                <a:ea typeface="Arial Unicode MS" pitchFamily="34" charset="-128"/>
                <a:cs typeface="Arial Unicode MS" pitchFamily="34" charset="-128"/>
              </a:rPr>
              <a:t>managed </a:t>
            </a:r>
            <a:r>
              <a:rPr lang="en-GB" altLang="en-US" sz="1200" dirty="0">
                <a:latin typeface="Arial" pitchFamily="34" charset="0"/>
                <a:ea typeface="Arial Unicode MS" pitchFamily="34" charset="-128"/>
                <a:cs typeface="Arial Unicode MS" pitchFamily="34" charset="-128"/>
              </a:rPr>
              <a:t>and </a:t>
            </a:r>
            <a:r>
              <a:rPr lang="en-GB" altLang="en-US" sz="1200" u="sng" dirty="0">
                <a:latin typeface="Arial" pitchFamily="34" charset="0"/>
                <a:ea typeface="Arial Unicode MS" pitchFamily="34" charset="-128"/>
                <a:cs typeface="Arial Unicode MS" pitchFamily="34" charset="-128"/>
              </a:rPr>
              <a:t>unmanaged.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Arial" pitchFamily="34" charset="0"/>
                <a:ea typeface="Arial Unicode MS" pitchFamily="34" charset="-128"/>
                <a:cs typeface="Arial Unicode MS" pitchFamily="34" charset="-128"/>
              </a:rPr>
              <a:t>Cropland: </a:t>
            </a:r>
            <a:r>
              <a:rPr lang="en-GB" altLang="en-US" sz="1200" dirty="0">
                <a:latin typeface="Arial" pitchFamily="34" charset="0"/>
                <a:ea typeface="Arial Unicode MS" pitchFamily="34" charset="-128"/>
                <a:cs typeface="Arial Unicode MS" pitchFamily="34" charset="-128"/>
              </a:rPr>
              <a:t>includes arable and tillage land, and </a:t>
            </a:r>
            <a:r>
              <a:rPr lang="en-GB" altLang="en-US" sz="1200" dirty="0" err="1">
                <a:latin typeface="Arial" pitchFamily="34" charset="0"/>
                <a:ea typeface="Arial Unicode MS" pitchFamily="34" charset="-128"/>
                <a:cs typeface="Arial Unicode MS" pitchFamily="34" charset="-128"/>
              </a:rPr>
              <a:t>agro</a:t>
            </a:r>
            <a:r>
              <a:rPr lang="en-GB" altLang="en-US" sz="1200" dirty="0">
                <a:latin typeface="Arial" pitchFamily="34" charset="0"/>
                <a:ea typeface="Arial Unicode MS" pitchFamily="34" charset="-128"/>
                <a:cs typeface="Arial Unicode MS" pitchFamily="34" charset="-128"/>
              </a:rPr>
              <a:t>-forestry systems where vegetation falls below the thresholds used for the forest land category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Arial" pitchFamily="34" charset="0"/>
                <a:ea typeface="Arial Unicode MS" pitchFamily="34" charset="-128"/>
                <a:cs typeface="Arial Unicode MS" pitchFamily="34" charset="-128"/>
              </a:rPr>
              <a:t>Grassland</a:t>
            </a:r>
            <a:r>
              <a:rPr lang="en-GB" altLang="en-US" sz="1200" dirty="0">
                <a:latin typeface="Arial" pitchFamily="34" charset="0"/>
                <a:ea typeface="Arial Unicode MS" pitchFamily="34" charset="-128"/>
                <a:cs typeface="Arial Unicode MS" pitchFamily="34" charset="-128"/>
              </a:rPr>
              <a:t>: includes rangelands and pasture land that is not considered cropland. </a:t>
            </a:r>
            <a:r>
              <a:rPr lang="en-US" altLang="en-US" sz="1200" dirty="0">
                <a:latin typeface="Arial" pitchFamily="34" charset="0"/>
                <a:ea typeface="Arial Unicode MS" pitchFamily="34" charset="-128"/>
                <a:cs typeface="Arial Unicode MS" pitchFamily="34" charset="-128"/>
              </a:rPr>
              <a:t>It also includes systems with woody vegetation that fall below the threshold values used for Forest.</a:t>
            </a:r>
            <a:r>
              <a:rPr lang="en-GB" altLang="en-US" sz="1200" dirty="0">
                <a:latin typeface="Arial" pitchFamily="34" charset="0"/>
                <a:ea typeface="Arial Unicode MS" pitchFamily="34" charset="-128"/>
                <a:cs typeface="Arial Unicode MS" pitchFamily="34" charset="-128"/>
              </a:rPr>
              <a:t> It is sub-divided into managed and unmanaged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Arial Unicode MS" pitchFamily="34" charset="-128"/>
              <a:cs typeface="Arial Unicode MS"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Arial" pitchFamily="34" charset="0"/>
                <a:ea typeface="Arial Unicode MS" pitchFamily="34" charset="-128"/>
                <a:cs typeface="Arial Unicode MS" pitchFamily="34" charset="-128"/>
              </a:rPr>
              <a:t>Wetlands</a:t>
            </a:r>
            <a:r>
              <a:rPr lang="en-GB" altLang="en-US" sz="1200" dirty="0">
                <a:latin typeface="Arial" pitchFamily="34" charset="0"/>
                <a:ea typeface="Arial Unicode MS" pitchFamily="34" charset="-128"/>
                <a:cs typeface="Arial Unicode MS" pitchFamily="34" charset="-128"/>
              </a:rPr>
              <a:t>: includes land that is covered or saturated by water for all or part of the year (e.g., peat land) and that does not fall into the forest land, cropland, grassland or settlements categories. It is sub-divided into managed and unmanaged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Arial" pitchFamily="34" charset="0"/>
              <a:ea typeface="Arial Unicode MS" pitchFamily="34" charset="-128"/>
              <a:cs typeface="Arial Unicode MS"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Arial" pitchFamily="34" charset="0"/>
                <a:ea typeface="Arial Unicode MS" pitchFamily="34" charset="-128"/>
                <a:cs typeface="Arial Unicode MS" pitchFamily="34" charset="-128"/>
              </a:rPr>
              <a:t>Settlement</a:t>
            </a:r>
            <a:r>
              <a:rPr lang="en-GB" altLang="en-US" sz="1200" dirty="0">
                <a:latin typeface="Arial" pitchFamily="34" charset="0"/>
                <a:ea typeface="Arial Unicode MS" pitchFamily="34" charset="-128"/>
                <a:cs typeface="Arial Unicode MS" pitchFamily="34" charset="-128"/>
              </a:rPr>
              <a:t>s: includes all developed land, including transportation infrastructure and human settlements of any size, unless they are already included under other categories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Arial" pitchFamily="34" charset="0"/>
              <a:ea typeface="Arial Unicode MS" pitchFamily="34" charset="-128"/>
              <a:cs typeface="Arial Unicode MS"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b="1" dirty="0">
                <a:latin typeface="Arial" pitchFamily="34" charset="0"/>
                <a:ea typeface="Arial Unicode MS" pitchFamily="34" charset="-128"/>
                <a:cs typeface="Arial Unicode MS" pitchFamily="34" charset="-128"/>
              </a:rPr>
              <a:t>Other land: </a:t>
            </a:r>
            <a:r>
              <a:rPr lang="en-GB" altLang="en-US" sz="1200" dirty="0">
                <a:latin typeface="Arial" pitchFamily="34" charset="0"/>
                <a:ea typeface="Arial Unicode MS" pitchFamily="34" charset="-128"/>
                <a:cs typeface="Arial Unicode MS" pitchFamily="34" charset="-128"/>
              </a:rPr>
              <a:t>includes bare soil, rock, ice, all land</a:t>
            </a:r>
            <a:r>
              <a:rPr lang="en-GB" altLang="en-US" sz="1200" baseline="0" dirty="0">
                <a:latin typeface="Arial" pitchFamily="34" charset="0"/>
                <a:ea typeface="Arial Unicode MS" pitchFamily="34" charset="-128"/>
                <a:cs typeface="Arial Unicode MS" pitchFamily="34" charset="-128"/>
              </a:rPr>
              <a:t> without significant carbon stocks, </a:t>
            </a:r>
            <a:r>
              <a:rPr lang="en-GB" altLang="en-US" sz="1200" dirty="0">
                <a:latin typeface="Arial" pitchFamily="34" charset="0"/>
                <a:ea typeface="Arial Unicode MS" pitchFamily="34" charset="-128"/>
                <a:cs typeface="Arial Unicode MS" pitchFamily="34" charset="-128"/>
              </a:rPr>
              <a:t>and all unmanaged land areas that do not fall into any of the other five categories</a:t>
            </a:r>
            <a:endParaRPr lang="en-US" altLang="en-US" sz="1200" strike="dblStrike" dirty="0">
              <a:solidFill>
                <a:srgbClr val="00B050"/>
              </a:solidFill>
              <a:latin typeface="Arial" pitchFamily="34" charset="0"/>
              <a:ea typeface="Arial Unicode MS" pitchFamily="34" charset="-128"/>
              <a:cs typeface="Arial Unicode MS" pitchFamily="34" charset="-128"/>
            </a:endParaRPr>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83</a:t>
            </a:fld>
            <a:endParaRPr lang="en-GB" dirty="0">
              <a:solidFill>
                <a:prstClr val="black"/>
              </a:solidFill>
            </a:endParaRPr>
          </a:p>
        </p:txBody>
      </p:sp>
    </p:spTree>
    <p:extLst>
      <p:ext uri="{BB962C8B-B14F-4D97-AF65-F5344CB8AC3E}">
        <p14:creationId xmlns:p14="http://schemas.microsoft.com/office/powerpoint/2010/main" val="6453782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Definitions: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 hierarchical order</a:t>
            </a:r>
            <a:r>
              <a:rPr kumimoji="0" lang="en-GB" sz="1200" b="0" i="0" u="none" strike="noStrike" kern="1200" cap="none" spc="0" normalizeH="0" baseline="0" noProof="0" dirty="0">
                <a:ln>
                  <a:noFill/>
                </a:ln>
                <a:solidFill>
                  <a:prstClr val="black"/>
                </a:solidFill>
                <a:effectLst/>
                <a:uLnTx/>
                <a:uFillTx/>
                <a:latin typeface="+mn-lt"/>
                <a:ea typeface="+mn-ea"/>
                <a:cs typeface="+mn-cs"/>
              </a:rPr>
              <a:t> is needed to avoid double counting of land. IPCC definitions embed the following hierarchical order: 1) Forest land, Cropland, Grassland, Settlements, Wetlands, Other 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Land cover</a:t>
            </a:r>
            <a:r>
              <a:rPr kumimoji="0" lang="en-GB" sz="1200" b="0" i="0" u="none" strike="noStrike" kern="1200" cap="none" spc="0" normalizeH="0" baseline="0" noProof="0" dirty="0">
                <a:ln>
                  <a:noFill/>
                </a:ln>
                <a:solidFill>
                  <a:prstClr val="black"/>
                </a:solidFill>
                <a:effectLst/>
                <a:uLnTx/>
                <a:uFillTx/>
                <a:latin typeface="+mn-lt"/>
                <a:ea typeface="+mn-ea"/>
                <a:cs typeface="+mn-cs"/>
              </a:rPr>
              <a:t> is the observed (bio)physical cover on the Earth's surface. (for more information on how to objectively describe land cover, read about the Land Cover Classification System, founded by FAO) [link publication LCCS3 Classification Concepts, FAO 2015: http://www.fao.org/docrep/003/x0596e/x0596e01e.htm]</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84</a:t>
            </a:fld>
            <a:endParaRPr lang="en-GB" dirty="0">
              <a:solidFill>
                <a:prstClr val="black"/>
              </a:solidFill>
            </a:endParaRPr>
          </a:p>
        </p:txBody>
      </p:sp>
    </p:spTree>
    <p:extLst>
      <p:ext uri="{BB962C8B-B14F-4D97-AF65-F5344CB8AC3E}">
        <p14:creationId xmlns:p14="http://schemas.microsoft.com/office/powerpoint/2010/main" val="35869036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85</a:t>
            </a:fld>
            <a:endParaRPr lang="en-GB" dirty="0">
              <a:solidFill>
                <a:prstClr val="black"/>
              </a:solidFill>
            </a:endParaRPr>
          </a:p>
        </p:txBody>
      </p:sp>
    </p:spTree>
    <p:extLst>
      <p:ext uri="{BB962C8B-B14F-4D97-AF65-F5344CB8AC3E}">
        <p14:creationId xmlns:p14="http://schemas.microsoft.com/office/powerpoint/2010/main" val="345765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86</a:t>
            </a:fld>
            <a:endParaRPr lang="en-GB" dirty="0">
              <a:solidFill>
                <a:prstClr val="black"/>
              </a:solidFill>
            </a:endParaRPr>
          </a:p>
        </p:txBody>
      </p:sp>
    </p:spTree>
    <p:extLst>
      <p:ext uri="{BB962C8B-B14F-4D97-AF65-F5344CB8AC3E}">
        <p14:creationId xmlns:p14="http://schemas.microsoft.com/office/powerpoint/2010/main" val="37760678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87</a:t>
            </a:fld>
            <a:endParaRPr lang="en-GB" dirty="0">
              <a:solidFill>
                <a:prstClr val="black"/>
              </a:solidFill>
            </a:endParaRPr>
          </a:p>
        </p:txBody>
      </p:sp>
    </p:spTree>
    <p:extLst>
      <p:ext uri="{BB962C8B-B14F-4D97-AF65-F5344CB8AC3E}">
        <p14:creationId xmlns:p14="http://schemas.microsoft.com/office/powerpoint/2010/main" val="4917692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88</a:t>
            </a:fld>
            <a:endParaRPr lang="en-GB" dirty="0">
              <a:solidFill>
                <a:prstClr val="black"/>
              </a:solidFill>
            </a:endParaRPr>
          </a:p>
        </p:txBody>
      </p:sp>
    </p:spTree>
    <p:extLst>
      <p:ext uri="{BB962C8B-B14F-4D97-AF65-F5344CB8AC3E}">
        <p14:creationId xmlns:p14="http://schemas.microsoft.com/office/powerpoint/2010/main" val="10143050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89</a:t>
            </a:fld>
            <a:endParaRPr lang="en-GB" dirty="0">
              <a:solidFill>
                <a:prstClr val="black"/>
              </a:solidFill>
            </a:endParaRPr>
          </a:p>
        </p:txBody>
      </p:sp>
    </p:spTree>
    <p:extLst>
      <p:ext uri="{BB962C8B-B14F-4D97-AF65-F5344CB8AC3E}">
        <p14:creationId xmlns:p14="http://schemas.microsoft.com/office/powerpoint/2010/main" val="3470520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Livestock production can result in methane (CH4) emissions from enteric fermentation</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and both CH4 and nitrous oxide (N2O) emissions from livestock manure management</a:t>
            </a:r>
            <a:r>
              <a:rPr lang="en-GB"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systems.</a:t>
            </a:r>
          </a:p>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9</a:t>
            </a:fld>
            <a:endParaRPr lang="en-GB"/>
          </a:p>
        </p:txBody>
      </p:sp>
    </p:spTree>
    <p:extLst>
      <p:ext uri="{BB962C8B-B14F-4D97-AF65-F5344CB8AC3E}">
        <p14:creationId xmlns:p14="http://schemas.microsoft.com/office/powerpoint/2010/main" val="34090877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90</a:t>
            </a:fld>
            <a:endParaRPr lang="en-GB" dirty="0">
              <a:solidFill>
                <a:prstClr val="black"/>
              </a:solidFill>
            </a:endParaRPr>
          </a:p>
        </p:txBody>
      </p:sp>
    </p:spTree>
    <p:extLst>
      <p:ext uri="{BB962C8B-B14F-4D97-AF65-F5344CB8AC3E}">
        <p14:creationId xmlns:p14="http://schemas.microsoft.com/office/powerpoint/2010/main" val="24874468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a:lstStyle/>
          <a:p>
            <a:fld id="{A9E8CF16-4746-478C-B4A9-AB78771A798E}" type="slidenum">
              <a:rPr lang="en-GB"/>
              <a:pPr/>
              <a:t>91</a:t>
            </a:fld>
            <a:endParaRPr lang="en-GB"/>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normAutofit fontScale="92500" lnSpcReduction="10000"/>
          </a:bodyPr>
          <a:lstStyle/>
          <a:p>
            <a:r>
              <a:rPr lang="en-GB" sz="1200" b="1" kern="1200" dirty="0">
                <a:solidFill>
                  <a:schemeClr val="tx1"/>
                </a:solidFill>
                <a:effectLst/>
                <a:latin typeface="+mn-lt"/>
                <a:ea typeface="+mn-ea"/>
                <a:cs typeface="+mn-cs"/>
              </a:rPr>
              <a:t>Approaches to land representation- Activity Data</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According to the (IPCC, 2006) LULUCF, AD is defined as data on the magnitude of human activity resulting in emissions or removals taking place during a given period of time. In the LULUCF sector, data on land area, management systems, lime and fertilizer use, are examples of AD. The IPCC proposes three ‘Approaches’ (IPCC, 2006) to generate AD when referring to land identification, which are not presented hierarchically and are not mutually exclusive. National entities responsible for GHG inventories should select an approach according to national circumstances and capabilities.</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Approach 1 </a:t>
            </a:r>
            <a:r>
              <a:rPr lang="en-GB" sz="1200" kern="1200" dirty="0">
                <a:solidFill>
                  <a:schemeClr val="tx1"/>
                </a:solidFill>
                <a:effectLst/>
                <a:latin typeface="+mn-lt"/>
                <a:ea typeface="+mn-ea"/>
                <a:cs typeface="+mn-cs"/>
              </a:rPr>
              <a:t>represents land use area totals within a defined spatial unit, which is often defined by administrative borders, such as a country, a province or municipality. Only net changes in land use area can be tracked within the boundaries of the spatial unit through time following this approach. Consequently, the geographical location of each land use change is not known, and the exact changes that occur between land uses cannot be ascertained.</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Approach 2 </a:t>
            </a:r>
            <a:r>
              <a:rPr lang="en-GB" sz="1200" kern="1200" dirty="0">
                <a:solidFill>
                  <a:schemeClr val="tx1"/>
                </a:solidFill>
                <a:effectLst/>
                <a:latin typeface="+mn-lt"/>
                <a:ea typeface="+mn-ea"/>
                <a:cs typeface="+mn-cs"/>
              </a:rPr>
              <a:t>provides an assessment of both the gross and net losses or gains of the surface area for the categories of specific land uses and allows the determination of areas where these changes take place. This approach includes information on the conversions between categories, but tracks these changes without spatially-explicit data (i.e. the location of specific land uses and land-use conversions are not known).</a:t>
            </a:r>
          </a:p>
          <a:p>
            <a:pPr marL="171450" indent="-171450">
              <a:buFont typeface="Arial" panose="020B0604020202020204" pitchFamily="34" charset="0"/>
              <a:buChar char="•"/>
            </a:pPr>
            <a:r>
              <a:rPr lang="en-GB" sz="1200" b="1" kern="1200" dirty="0">
                <a:solidFill>
                  <a:schemeClr val="tx1"/>
                </a:solidFill>
                <a:effectLst/>
                <a:latin typeface="+mn-lt"/>
                <a:ea typeface="+mn-ea"/>
                <a:cs typeface="+mn-cs"/>
              </a:rPr>
              <a:t>Approach 3 </a:t>
            </a:r>
            <a:r>
              <a:rPr lang="en-GB" sz="1200" kern="1200" dirty="0">
                <a:solidFill>
                  <a:schemeClr val="tx1"/>
                </a:solidFill>
                <a:effectLst/>
                <a:latin typeface="+mn-lt"/>
                <a:ea typeface="+mn-ea"/>
                <a:cs typeface="+mn-cs"/>
              </a:rPr>
              <a:t>is characterized by spatially explicit observations of land use categories and land use conversions, often through sampling at specific geographical points and/or complete (‘wall-to-wall’) mapping.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In summary:  Approach 1 identifies the total change in area for each individual land use category within a country, but does not provide information on the nature and area of conversions between land uses. Approach 2 introduces tracking of land-use conversions between categories (but is not spatially explicit). Approach 3 extends Approach 2 by allowing land use conversions to be tracked on a spatially explicit basis (IPCC, 2006).</a:t>
            </a:r>
          </a:p>
          <a:p>
            <a:pPr eaLnBrk="1" hangingPunct="1">
              <a:spcBef>
                <a:spcPct val="0"/>
              </a:spcBef>
            </a:pPr>
            <a:endParaRPr lang="en-US" dirty="0"/>
          </a:p>
        </p:txBody>
      </p:sp>
    </p:spTree>
    <p:extLst>
      <p:ext uri="{BB962C8B-B14F-4D97-AF65-F5344CB8AC3E}">
        <p14:creationId xmlns:p14="http://schemas.microsoft.com/office/powerpoint/2010/main" val="32250069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7288" cy="3725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F888BD-8265-4CD8-8C69-AE1E1C9A56CE}" type="slidenum">
              <a:rPr lang="en-US" smtClean="0"/>
              <a:pPr>
                <a:defRPr/>
              </a:pPr>
              <a:t>92</a:t>
            </a:fld>
            <a:endParaRPr lang="en-US"/>
          </a:p>
        </p:txBody>
      </p:sp>
    </p:spTree>
    <p:extLst>
      <p:ext uri="{BB962C8B-B14F-4D97-AF65-F5344CB8AC3E}">
        <p14:creationId xmlns:p14="http://schemas.microsoft.com/office/powerpoint/2010/main" val="33433922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7288" cy="3725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F888BD-8265-4CD8-8C69-AE1E1C9A56CE}" type="slidenum">
              <a:rPr lang="en-US" smtClean="0"/>
              <a:pPr>
                <a:defRPr/>
              </a:pPr>
              <a:t>93</a:t>
            </a:fld>
            <a:endParaRPr lang="en-US"/>
          </a:p>
        </p:txBody>
      </p:sp>
    </p:spTree>
    <p:extLst>
      <p:ext uri="{BB962C8B-B14F-4D97-AF65-F5344CB8AC3E}">
        <p14:creationId xmlns:p14="http://schemas.microsoft.com/office/powerpoint/2010/main" val="29998897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6125"/>
            <a:ext cx="4967288" cy="3725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AF888BD-8265-4CD8-8C69-AE1E1C9A56CE}" type="slidenum">
              <a:rPr lang="en-US" smtClean="0"/>
              <a:pPr>
                <a:defRPr/>
              </a:pPr>
              <a:t>94</a:t>
            </a:fld>
            <a:endParaRPr lang="en-US"/>
          </a:p>
        </p:txBody>
      </p:sp>
    </p:spTree>
    <p:extLst>
      <p:ext uri="{BB962C8B-B14F-4D97-AF65-F5344CB8AC3E}">
        <p14:creationId xmlns:p14="http://schemas.microsoft.com/office/powerpoint/2010/main" val="40282380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95</a:t>
            </a:fld>
            <a:endParaRPr lang="en-GB"/>
          </a:p>
        </p:txBody>
      </p:sp>
    </p:spTree>
    <p:extLst>
      <p:ext uri="{BB962C8B-B14F-4D97-AF65-F5344CB8AC3E}">
        <p14:creationId xmlns:p14="http://schemas.microsoft.com/office/powerpoint/2010/main" val="24209223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smtClean="0"/>
              <a:pPr>
                <a:defRPr/>
              </a:pPr>
              <a:t>96</a:t>
            </a:fld>
            <a:endParaRPr lang="en-GB"/>
          </a:p>
        </p:txBody>
      </p:sp>
    </p:spTree>
    <p:extLst>
      <p:ext uri="{BB962C8B-B14F-4D97-AF65-F5344CB8AC3E}">
        <p14:creationId xmlns:p14="http://schemas.microsoft.com/office/powerpoint/2010/main" val="2420922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97</a:t>
            </a:fld>
            <a:endParaRPr lang="en-GB" dirty="0">
              <a:solidFill>
                <a:prstClr val="black"/>
              </a:solidFill>
            </a:endParaRPr>
          </a:p>
        </p:txBody>
      </p:sp>
    </p:spTree>
    <p:extLst>
      <p:ext uri="{BB962C8B-B14F-4D97-AF65-F5344CB8AC3E}">
        <p14:creationId xmlns:p14="http://schemas.microsoft.com/office/powerpoint/2010/main" val="18060318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98</a:t>
            </a:fld>
            <a:endParaRPr lang="en-GB" dirty="0">
              <a:solidFill>
                <a:prstClr val="black"/>
              </a:solidFill>
            </a:endParaRPr>
          </a:p>
        </p:txBody>
      </p:sp>
    </p:spTree>
    <p:extLst>
      <p:ext uri="{BB962C8B-B14F-4D97-AF65-F5344CB8AC3E}">
        <p14:creationId xmlns:p14="http://schemas.microsoft.com/office/powerpoint/2010/main" val="15888295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7F67C87D-E3D1-451A-9B60-48420EFDCBB7}" type="slidenum">
              <a:rPr lang="en-GB">
                <a:solidFill>
                  <a:prstClr val="black"/>
                </a:solidFill>
              </a:rPr>
              <a:pPr>
                <a:defRPr/>
              </a:pPr>
              <a:t>99</a:t>
            </a:fld>
            <a:endParaRPr lang="en-GB">
              <a:solidFill>
                <a:prstClr val="black"/>
              </a:solidFill>
            </a:endParaRPr>
          </a:p>
        </p:txBody>
      </p:sp>
    </p:spTree>
    <p:extLst>
      <p:ext uri="{BB962C8B-B14F-4D97-AF65-F5344CB8AC3E}">
        <p14:creationId xmlns:p14="http://schemas.microsoft.com/office/powerpoint/2010/main" val="427571862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IPCCLogoBlue_RGB_72PPI.jpg"/>
          <p:cNvPicPr>
            <a:picLocks noChangeAspect="1"/>
          </p:cNvPicPr>
          <p:nvPr/>
        </p:nvPicPr>
        <p:blipFill>
          <a:blip r:embed="rId2" cstate="print"/>
          <a:srcRect/>
          <a:stretch>
            <a:fillRect/>
          </a:stretch>
        </p:blipFill>
        <p:spPr bwMode="auto">
          <a:xfrm>
            <a:off x="2913063" y="5516563"/>
            <a:ext cx="6159500" cy="12700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6261100"/>
            <a:ext cx="928688" cy="596900"/>
          </a:xfrm>
          <a:prstGeom prst="rect">
            <a:avLst/>
          </a:prstGeom>
          <a:noFill/>
          <a:ln w="9525">
            <a:noFill/>
            <a:miter lim="800000"/>
            <a:headEnd/>
            <a:tailEnd/>
          </a:ln>
        </p:spPr>
      </p:pic>
      <p:pic>
        <p:nvPicPr>
          <p:cNvPr id="6" name="Picture 6" descr="C:\Documents and Settings\srivastava\Desktop\soil4.bmp"/>
          <p:cNvPicPr>
            <a:picLocks noChangeAspect="1" noChangeArrowheads="1"/>
          </p:cNvPicPr>
          <p:nvPr userDrawn="1"/>
        </p:nvPicPr>
        <p:blipFill>
          <a:blip r:embed="rId4" cstate="print"/>
          <a:srcRect/>
          <a:stretch>
            <a:fillRect/>
          </a:stretch>
        </p:blipFill>
        <p:spPr bwMode="auto">
          <a:xfrm>
            <a:off x="0" y="0"/>
            <a:ext cx="1828800" cy="1414463"/>
          </a:xfrm>
          <a:prstGeom prst="rect">
            <a:avLst/>
          </a:prstGeom>
          <a:noFill/>
          <a:ln w="9525">
            <a:noFill/>
            <a:miter lim="800000"/>
            <a:headEnd/>
            <a:tailEnd/>
          </a:ln>
        </p:spPr>
      </p:pic>
      <p:pic>
        <p:nvPicPr>
          <p:cNvPr id="7" name="Picture 8" descr="C:\Documents and Settings\srivastava\Desktop\soil6.jpg"/>
          <p:cNvPicPr>
            <a:picLocks noChangeAspect="1" noChangeArrowheads="1"/>
          </p:cNvPicPr>
          <p:nvPr userDrawn="1"/>
        </p:nvPicPr>
        <p:blipFill>
          <a:blip r:embed="rId5" cstate="print"/>
          <a:srcRect/>
          <a:stretch>
            <a:fillRect/>
          </a:stretch>
        </p:blipFill>
        <p:spPr bwMode="auto">
          <a:xfrm>
            <a:off x="1828800" y="0"/>
            <a:ext cx="1820863" cy="1414463"/>
          </a:xfrm>
          <a:prstGeom prst="rect">
            <a:avLst/>
          </a:prstGeom>
          <a:noFill/>
          <a:ln w="9525">
            <a:noFill/>
            <a:miter lim="800000"/>
            <a:headEnd/>
            <a:tailEnd/>
          </a:ln>
        </p:spPr>
      </p:pic>
      <p:pic>
        <p:nvPicPr>
          <p:cNvPr id="8" name="Picture 9" descr="C:\Documents and Settings\srivastava\Desktop\soil7.jpg"/>
          <p:cNvPicPr>
            <a:picLocks noChangeAspect="1" noChangeArrowheads="1"/>
          </p:cNvPicPr>
          <p:nvPr userDrawn="1"/>
        </p:nvPicPr>
        <p:blipFill>
          <a:blip r:embed="rId6" cstate="print"/>
          <a:srcRect/>
          <a:stretch>
            <a:fillRect/>
          </a:stretch>
        </p:blipFill>
        <p:spPr bwMode="auto">
          <a:xfrm>
            <a:off x="3640138" y="0"/>
            <a:ext cx="1803400" cy="1414463"/>
          </a:xfrm>
          <a:prstGeom prst="rect">
            <a:avLst/>
          </a:prstGeom>
          <a:noFill/>
          <a:ln w="9525">
            <a:noFill/>
            <a:miter lim="800000"/>
            <a:headEnd/>
            <a:tailEnd/>
          </a:ln>
        </p:spPr>
      </p:pic>
      <p:pic>
        <p:nvPicPr>
          <p:cNvPr id="9" name="Picture 10" descr="C:\Documents and Settings\srivastava\Desktop\deadwood4.jpg"/>
          <p:cNvPicPr>
            <a:picLocks noChangeAspect="1" noChangeArrowheads="1"/>
          </p:cNvPicPr>
          <p:nvPr userDrawn="1"/>
        </p:nvPicPr>
        <p:blipFill>
          <a:blip r:embed="rId7" cstate="print"/>
          <a:srcRect/>
          <a:stretch>
            <a:fillRect/>
          </a:stretch>
        </p:blipFill>
        <p:spPr bwMode="auto">
          <a:xfrm>
            <a:off x="5426075" y="0"/>
            <a:ext cx="1871663" cy="1414463"/>
          </a:xfrm>
          <a:prstGeom prst="rect">
            <a:avLst/>
          </a:prstGeom>
          <a:noFill/>
          <a:ln w="9525">
            <a:noFill/>
            <a:miter lim="800000"/>
            <a:headEnd/>
            <a:tailEnd/>
          </a:ln>
        </p:spPr>
      </p:pic>
      <p:pic>
        <p:nvPicPr>
          <p:cNvPr id="10" name="Picture 11" descr="C:\Documents and Settings\srivastava\Desktop\deadwood5.jpg"/>
          <p:cNvPicPr>
            <a:picLocks noChangeAspect="1" noChangeArrowheads="1"/>
          </p:cNvPicPr>
          <p:nvPr userDrawn="1"/>
        </p:nvPicPr>
        <p:blipFill>
          <a:blip r:embed="rId8" cstate="print"/>
          <a:srcRect/>
          <a:stretch>
            <a:fillRect/>
          </a:stretch>
        </p:blipFill>
        <p:spPr bwMode="auto">
          <a:xfrm>
            <a:off x="7280275" y="0"/>
            <a:ext cx="1863725" cy="1414463"/>
          </a:xfrm>
          <a:prstGeom prst="rect">
            <a:avLst/>
          </a:prstGeom>
          <a:noFill/>
          <a:ln w="9525">
            <a:noFill/>
            <a:miter lim="800000"/>
            <a:headEnd/>
            <a:tailEnd/>
          </a:ln>
        </p:spPr>
      </p:pic>
      <p:sp>
        <p:nvSpPr>
          <p:cNvPr id="11" name="TextBox 10"/>
          <p:cNvSpPr txBox="1"/>
          <p:nvPr/>
        </p:nvSpPr>
        <p:spPr>
          <a:xfrm>
            <a:off x="1071563" y="0"/>
            <a:ext cx="8072437" cy="461963"/>
          </a:xfrm>
          <a:prstGeom prst="rect">
            <a:avLst/>
          </a:prstGeom>
          <a:noFill/>
        </p:spPr>
        <p:txBody>
          <a:bodyPr>
            <a:spAutoFit/>
          </a:bodyPr>
          <a:lstStyle/>
          <a:p>
            <a:pPr algn="r" fontAlgn="auto">
              <a:spcBef>
                <a:spcPts val="0"/>
              </a:spcBef>
              <a:spcAft>
                <a:spcPts val="0"/>
              </a:spcAft>
              <a:defRPr/>
            </a:pPr>
            <a:r>
              <a:rPr lang="en-US" sz="2400" dirty="0">
                <a:solidFill>
                  <a:srgbClr val="C00000"/>
                </a:solidFill>
                <a:latin typeface="Arial Narrow" pitchFamily="34" charset="0"/>
              </a:rPr>
              <a:t>Task Force on National Greenhouse Gas Inventories</a:t>
            </a:r>
            <a:endParaRPr lang="en-GB" sz="2400" dirty="0">
              <a:solidFill>
                <a:srgbClr val="C00000"/>
              </a:solidFill>
              <a:latin typeface="Arial Narrow" pitchFamily="34" charset="0"/>
            </a:endParaRPr>
          </a:p>
        </p:txBody>
      </p:sp>
      <p:sp>
        <p:nvSpPr>
          <p:cNvPr id="140290" name="Rectangle 2"/>
          <p:cNvSpPr>
            <a:spLocks noGrp="1" noChangeArrowheads="1"/>
          </p:cNvSpPr>
          <p:nvPr>
            <p:ph type="ctrTitle"/>
          </p:nvPr>
        </p:nvSpPr>
        <p:spPr>
          <a:xfrm>
            <a:off x="1071538" y="2130425"/>
            <a:ext cx="8072462" cy="1470025"/>
          </a:xfrm>
        </p:spPr>
        <p:txBody>
          <a:bodyPr/>
          <a:lstStyle>
            <a:lvl1pPr algn="r">
              <a:defRPr sz="4400" b="1" i="0" cap="none" spc="0">
                <a:ln>
                  <a:noFill/>
                </a:ln>
                <a:solidFill>
                  <a:srgbClr val="990002"/>
                </a:solidFill>
                <a:effectLst/>
                <a:latin typeface="Arial Narrow" pitchFamily="34" charset="0"/>
              </a:defRPr>
            </a:lvl1pPr>
          </a:lstStyle>
          <a:p>
            <a:r>
              <a:rPr lang="en-US" dirty="0"/>
              <a:t>Click to edit Master title style</a:t>
            </a:r>
            <a:endParaRPr lang="en-GB" dirty="0"/>
          </a:p>
        </p:txBody>
      </p:sp>
      <p:sp>
        <p:nvSpPr>
          <p:cNvPr id="140291" name="Rectangle 3"/>
          <p:cNvSpPr>
            <a:spLocks noGrp="1" noChangeArrowheads="1"/>
          </p:cNvSpPr>
          <p:nvPr>
            <p:ph type="subTitle" idx="1"/>
          </p:nvPr>
        </p:nvSpPr>
        <p:spPr>
          <a:xfrm>
            <a:off x="1071538" y="3886200"/>
            <a:ext cx="8072462" cy="1752600"/>
          </a:xfrm>
        </p:spPr>
        <p:txBody>
          <a:bodyPr/>
          <a:lstStyle>
            <a:lvl1pPr marL="0" indent="0" algn="r">
              <a:buFontTx/>
              <a:buNone/>
              <a:defRPr b="1" i="0">
                <a:solidFill>
                  <a:srgbClr val="5492CD"/>
                </a:solidFill>
                <a:latin typeface="Arial Narrow" pitchFamily="34" charset="0"/>
              </a:defRPr>
            </a:lvl1pPr>
          </a:lstStyle>
          <a:p>
            <a:r>
              <a:rPr lang="en-US"/>
              <a:t>Click to edit Master subtitle style</a:t>
            </a:r>
            <a:endParaRPr lang="en-GB" dirty="0"/>
          </a:p>
        </p:txBody>
      </p:sp>
    </p:spTree>
  </p:cSld>
  <p:clrMapOvr>
    <a:masterClrMapping/>
  </p:clrMapOvr>
  <p:transition>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itchFamily="34" charset="0"/>
              </a:defRPr>
            </a:lvl1p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lvl1pPr>
              <a:defRPr>
                <a:latin typeface="Arial Narrow" pitchFamily="34" charset="0"/>
              </a:defRPr>
            </a:lvl1pPr>
            <a:lvl2pPr>
              <a:defRPr>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Arial Narrow" pitchFamily="34" charset="0"/>
                <a:ea typeface="MS PGothic" pitchFamily="34" charset="-128"/>
              </a:defRPr>
            </a:lvl1pPr>
          </a:lstStyle>
          <a:p>
            <a:pPr>
              <a:defRPr/>
            </a:pPr>
            <a:fld id="{4783FD50-6E8F-4F7C-9EE8-9CCCF120B45B}" type="datetimeFigureOut">
              <a:rPr lang="en-GB"/>
              <a:pPr>
                <a:defRPr/>
              </a:pPr>
              <a:t>24/05/2018</a:t>
            </a:fld>
            <a:endParaRPr lang="en-GB"/>
          </a:p>
        </p:txBody>
      </p:sp>
      <p:sp>
        <p:nvSpPr>
          <p:cNvPr id="5"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Arial Narrow" pitchFamily="34" charset="0"/>
                <a:ea typeface="MS PGothic" pitchFamily="34"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Arial Narrow" pitchFamily="34" charset="0"/>
              </a:defRPr>
            </a:lvl1pPr>
          </a:lstStyle>
          <a:p>
            <a:pPr>
              <a:defRPr/>
            </a:pPr>
            <a:fld id="{A78637DC-C0A8-4A6D-B787-A4CEC3725B2E}" type="slidenum">
              <a:rPr lang="en-GB"/>
              <a:pPr>
                <a:defRPr/>
              </a:pPr>
              <a:t>‹#›</a:t>
            </a:fld>
            <a:endParaRPr lang="en-GB"/>
          </a:p>
        </p:txBody>
      </p:sp>
    </p:spTree>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163513"/>
            <a:ext cx="1979612" cy="5962650"/>
          </a:xfrm>
        </p:spPr>
        <p:txBody>
          <a:bodyPr vert="eaVert"/>
          <a:lstStyle>
            <a:lvl1pPr>
              <a:defRPr>
                <a:latin typeface="Arial Narrow" pitchFamily="34" charset="0"/>
              </a:defRPr>
            </a:lvl1pPr>
          </a:lstStyle>
          <a:p>
            <a:r>
              <a:rPr lang="en-US"/>
              <a:t>Click to edit Master title style</a:t>
            </a:r>
            <a:endParaRPr lang="en-GB"/>
          </a:p>
        </p:txBody>
      </p:sp>
      <p:sp>
        <p:nvSpPr>
          <p:cNvPr id="3" name="Vertical Text Placeholder 2"/>
          <p:cNvSpPr>
            <a:spLocks noGrp="1"/>
          </p:cNvSpPr>
          <p:nvPr>
            <p:ph type="body" orient="vert" idx="1"/>
          </p:nvPr>
        </p:nvSpPr>
        <p:spPr>
          <a:xfrm>
            <a:off x="1052513" y="163513"/>
            <a:ext cx="5788025" cy="5962650"/>
          </a:xfrm>
        </p:spPr>
        <p:txBody>
          <a:bodyPr vert="eaVert"/>
          <a:lstStyle>
            <a:lvl1pPr>
              <a:defRPr>
                <a:latin typeface="Arial Narrow" pitchFamily="34" charset="0"/>
              </a:defRPr>
            </a:lvl1pPr>
            <a:lvl2pPr>
              <a:defRPr>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Arial Narrow" pitchFamily="34" charset="0"/>
                <a:ea typeface="MS PGothic" pitchFamily="34" charset="-128"/>
              </a:defRPr>
            </a:lvl1pPr>
          </a:lstStyle>
          <a:p>
            <a:pPr>
              <a:defRPr/>
            </a:pPr>
            <a:fld id="{A2E53683-B28D-403C-ADBC-D5014C39C5A7}" type="datetimeFigureOut">
              <a:rPr lang="en-GB"/>
              <a:pPr>
                <a:defRPr/>
              </a:pPr>
              <a:t>24/05/2018</a:t>
            </a:fld>
            <a:endParaRPr lang="en-GB"/>
          </a:p>
        </p:txBody>
      </p:sp>
      <p:sp>
        <p:nvSpPr>
          <p:cNvPr id="5"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Arial Narrow" pitchFamily="34" charset="0"/>
                <a:ea typeface="MS PGothic" pitchFamily="34"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Arial Narrow" pitchFamily="34" charset="0"/>
              </a:defRPr>
            </a:lvl1pPr>
          </a:lstStyle>
          <a:p>
            <a:pPr>
              <a:defRPr/>
            </a:pPr>
            <a:fld id="{2D769821-E6CD-49B5-AC4B-5A413244A8B5}" type="slidenum">
              <a:rPr lang="en-GB"/>
              <a:pPr>
                <a:defRPr/>
              </a:pPr>
              <a:t>‹#›</a:t>
            </a:fld>
            <a:endParaRPr lang="en-GB"/>
          </a:p>
        </p:txBody>
      </p:sp>
    </p:spTree>
  </p:cSld>
  <p:clrMapOvr>
    <a:masterClrMapping/>
  </p:clrMapOvr>
  <p:transition>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54100" y="163513"/>
            <a:ext cx="7918450" cy="1008062"/>
          </a:xfrm>
        </p:spPr>
        <p:txBody>
          <a:bodyPr/>
          <a:lstStyle>
            <a:lvl1pPr>
              <a:defRPr>
                <a:latin typeface="Arial Narrow" pitchFamily="34" charset="0"/>
              </a:defRPr>
            </a:lvl1pPr>
          </a:lstStyle>
          <a:p>
            <a:r>
              <a:rPr lang="en-US"/>
              <a:t>Click to edit Master title style</a:t>
            </a:r>
            <a:endParaRPr lang="en-GB"/>
          </a:p>
        </p:txBody>
      </p:sp>
      <p:sp>
        <p:nvSpPr>
          <p:cNvPr id="3" name="Text Placeholder 2"/>
          <p:cNvSpPr>
            <a:spLocks noGrp="1"/>
          </p:cNvSpPr>
          <p:nvPr>
            <p:ph type="body" sz="half" idx="1"/>
          </p:nvPr>
        </p:nvSpPr>
        <p:spPr>
          <a:xfrm>
            <a:off x="1052513" y="1600200"/>
            <a:ext cx="3740150" cy="4525963"/>
          </a:xfrm>
        </p:spPr>
        <p:txBody>
          <a:bodyPr/>
          <a:lstStyle>
            <a:lvl1pPr>
              <a:defRPr>
                <a:latin typeface="Arial Narrow" pitchFamily="34" charset="0"/>
              </a:defRPr>
            </a:lvl1pPr>
            <a:lvl2pPr>
              <a:defRPr>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945063" y="1600200"/>
            <a:ext cx="3741737" cy="4525963"/>
          </a:xfrm>
        </p:spPr>
        <p:txBody>
          <a:bodyPr/>
          <a:lstStyle>
            <a:lvl1pPr>
              <a:defRPr>
                <a:latin typeface="Arial Narrow" pitchFamily="34" charset="0"/>
              </a:defRPr>
            </a:lvl1pPr>
            <a:lvl2pPr>
              <a:defRPr>
                <a:latin typeface="Arial Narrow" pitchFamily="34" charset="0"/>
              </a:defRPr>
            </a:lvl2pPr>
            <a:lvl3pPr>
              <a:defRPr>
                <a:latin typeface="Arial Narrow" pitchFamily="34" charset="0"/>
              </a:defRPr>
            </a:lvl3pPr>
            <a:lvl4pPr>
              <a:defRPr>
                <a:latin typeface="Arial Narrow" pitchFamily="34" charset="0"/>
              </a:defRPr>
            </a:lvl4pPr>
            <a:lvl5pPr>
              <a:defRPr>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Arial Narrow" pitchFamily="34" charset="0"/>
                <a:ea typeface="MS PGothic" pitchFamily="34" charset="-128"/>
              </a:defRPr>
            </a:lvl1pPr>
          </a:lstStyle>
          <a:p>
            <a:pPr>
              <a:defRPr/>
            </a:pPr>
            <a:fld id="{F75C53D2-41E3-4AFC-8864-46C44B992B40}" type="datetimeFigureOut">
              <a:rPr lang="en-GB"/>
              <a:pPr>
                <a:defRPr/>
              </a:pPr>
              <a:t>24/05/2018</a:t>
            </a:fld>
            <a:endParaRPr lang="en-GB"/>
          </a:p>
        </p:txBody>
      </p:sp>
      <p:sp>
        <p:nvSpPr>
          <p:cNvPr id="6" name="Footer Placeholder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Arial Narrow" pitchFamily="34" charset="0"/>
                <a:ea typeface="MS PGothic" pitchFamily="34" charset="-128"/>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Arial Narrow" pitchFamily="34" charset="0"/>
              </a:defRPr>
            </a:lvl1pPr>
          </a:lstStyle>
          <a:p>
            <a:pPr>
              <a:defRPr/>
            </a:pPr>
            <a:fld id="{45D32978-85D1-4686-8947-CFBDE380685E}" type="slidenum">
              <a:rPr lang="en-GB"/>
              <a:pPr>
                <a:defRPr/>
              </a:pPr>
              <a:t>‹#›</a:t>
            </a:fld>
            <a:endParaRPr lang="en-GB"/>
          </a:p>
        </p:txBody>
      </p:sp>
    </p:spTree>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54100" y="163513"/>
            <a:ext cx="7918450" cy="1008062"/>
          </a:xfrm>
        </p:spPr>
        <p:txBody>
          <a:bodyPr/>
          <a:lstStyle>
            <a:lvl1pPr>
              <a:defRPr>
                <a:latin typeface="Arial Narrow" pitchFamily="34" charset="0"/>
              </a:defRPr>
            </a:lvl1pPr>
          </a:lstStyle>
          <a:p>
            <a:r>
              <a:rPr lang="en-US"/>
              <a:t>Click to edit Master title style</a:t>
            </a:r>
            <a:endParaRPr lang="en-GB"/>
          </a:p>
        </p:txBody>
      </p:sp>
      <p:sp>
        <p:nvSpPr>
          <p:cNvPr id="3" name="Table Placeholder 2"/>
          <p:cNvSpPr>
            <a:spLocks noGrp="1"/>
          </p:cNvSpPr>
          <p:nvPr>
            <p:ph type="tbl" idx="1"/>
          </p:nvPr>
        </p:nvSpPr>
        <p:spPr>
          <a:xfrm>
            <a:off x="1052513" y="1600200"/>
            <a:ext cx="7634287" cy="4525963"/>
          </a:xfrm>
        </p:spPr>
        <p:txBody>
          <a:bodyPr/>
          <a:lstStyle>
            <a:lvl1pPr>
              <a:defRPr>
                <a:latin typeface="Arial Narrow" pitchFamily="34" charset="0"/>
              </a:defRPr>
            </a:lvl1pPr>
          </a:lstStyle>
          <a:p>
            <a:pPr lvl="0"/>
            <a:r>
              <a:rPr lang="en-US" noProof="0"/>
              <a:t>Click icon to add table</a:t>
            </a:r>
            <a:endParaRPr lang="en-GB" noProof="0"/>
          </a:p>
        </p:txBody>
      </p:sp>
      <p:sp>
        <p:nvSpPr>
          <p:cNvPr id="4"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Arial Narrow" pitchFamily="34" charset="0"/>
                <a:ea typeface="MS PGothic" pitchFamily="34" charset="-128"/>
              </a:defRPr>
            </a:lvl1pPr>
          </a:lstStyle>
          <a:p>
            <a:pPr>
              <a:defRPr/>
            </a:pPr>
            <a:fld id="{75B6B63B-258A-462F-81B5-BFB0948C4ABE}" type="datetimeFigureOut">
              <a:rPr lang="en-GB"/>
              <a:pPr>
                <a:defRPr/>
              </a:pPr>
              <a:t>24/05/2018</a:t>
            </a:fld>
            <a:endParaRPr lang="en-GB"/>
          </a:p>
        </p:txBody>
      </p:sp>
      <p:sp>
        <p:nvSpPr>
          <p:cNvPr id="5"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Arial Narrow" pitchFamily="34" charset="0"/>
                <a:ea typeface="MS PGothic" pitchFamily="34"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Arial Narrow" pitchFamily="34" charset="0"/>
              </a:defRPr>
            </a:lvl1pPr>
          </a:lstStyle>
          <a:p>
            <a:pPr>
              <a:defRPr/>
            </a:pPr>
            <a:fld id="{C8214E64-AECF-4BCC-8DDE-8E8952C53086}" type="slidenum">
              <a:rPr lang="en-GB"/>
              <a:pPr>
                <a:defRPr/>
              </a:pPr>
              <a:t>‹#›</a:t>
            </a:fld>
            <a:endParaRPr lang="en-GB"/>
          </a:p>
        </p:txBody>
      </p:sp>
    </p:spTree>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ext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80963"/>
          </a:xfrm>
          <a:prstGeom prst="rect">
            <a:avLst/>
          </a:prstGeom>
          <a:solidFill>
            <a:srgbClr val="558ED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Arial Narrow" pitchFamily="34" charset="0"/>
            </a:endParaRPr>
          </a:p>
        </p:txBody>
      </p:sp>
      <p:sp>
        <p:nvSpPr>
          <p:cNvPr id="2" name="Title 1"/>
          <p:cNvSpPr>
            <a:spLocks noGrp="1"/>
          </p:cNvSpPr>
          <p:nvPr>
            <p:ph type="title"/>
          </p:nvPr>
        </p:nvSpPr>
        <p:spPr/>
        <p:txBody>
          <a:bodyPr/>
          <a:lstStyle>
            <a:lvl1pPr algn="l">
              <a:defRPr>
                <a:latin typeface="Arial Narrow" pitchFamily="34" charset="0"/>
              </a:defRPr>
            </a:lvl1pPr>
          </a:lstStyle>
          <a:p>
            <a:r>
              <a:rPr lang="en-US"/>
              <a:t>Click to edit Master title style</a:t>
            </a:r>
            <a:endParaRPr lang="en-GB" dirty="0"/>
          </a:p>
        </p:txBody>
      </p:sp>
      <p:sp>
        <p:nvSpPr>
          <p:cNvPr id="6" name="Text Placeholder 2"/>
          <p:cNvSpPr>
            <a:spLocks noGrp="1"/>
          </p:cNvSpPr>
          <p:nvPr>
            <p:ph idx="1"/>
          </p:nvPr>
        </p:nvSpPr>
        <p:spPr bwMode="auto">
          <a:xfrm>
            <a:off x="457200" y="1600200"/>
            <a:ext cx="8229600" cy="4525963"/>
          </a:xfrm>
          <a:prstGeom prst="rect">
            <a:avLst/>
          </a:prstGeom>
          <a:noFill/>
          <a:ln w="9525">
            <a:noFill/>
            <a:miter lim="800000"/>
            <a:headEnd/>
            <a:tailEnd/>
          </a:ln>
        </p:spPr>
        <p:txBody>
          <a:bodyPr/>
          <a:lstStyle>
            <a:lvl1pPr>
              <a:buSzPct val="116000"/>
              <a:buFont typeface="Arial" pitchFamily="34" charset="0"/>
              <a:buChar char="•"/>
              <a:defRPr sz="2800">
                <a:latin typeface="Arial Narrow" pitchFamily="34" charset="0"/>
              </a:defRPr>
            </a:lvl1pPr>
            <a:lvl2pPr>
              <a:buFont typeface="Wingdings" pitchFamily="2" charset="2"/>
              <a:buChar char="v"/>
              <a:defRPr sz="2400">
                <a:latin typeface="Arial Narrow" pitchFamily="34" charset="0"/>
              </a:defRPr>
            </a:lvl2pPr>
            <a:lvl3pPr>
              <a:buFont typeface="Wingdings" pitchFamily="2" charset="2"/>
              <a:buChar char="§"/>
              <a:defRPr sz="2000">
                <a:latin typeface="Arial Narrow" pitchFamily="34" charset="0"/>
              </a:defRPr>
            </a:lvl3pPr>
            <a:lvl4pPr>
              <a:buFont typeface="Wingdings" pitchFamily="2" charset="2"/>
              <a:buChar char="Ø"/>
              <a:defRPr sz="1800">
                <a:latin typeface="Arial Narrow" pitchFamily="34" charset="0"/>
              </a:defRPr>
            </a:lvl4pPr>
            <a:lvl5pPr>
              <a:buFont typeface="Arial" pitchFamily="34" charset="0"/>
              <a:buChar char="•"/>
              <a:defRPr sz="1800">
                <a:latin typeface="Arial Narrow"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Arial Narrow" pitchFamily="34" charset="0"/>
                <a:ea typeface="MS PGothic" pitchFamily="34" charset="-128"/>
              </a:defRPr>
            </a:lvl1pPr>
          </a:lstStyle>
          <a:p>
            <a:pPr>
              <a:defRPr/>
            </a:pPr>
            <a:fld id="{B34CE80B-6507-428D-84E9-D53EA7DA773E}" type="datetimeFigureOut">
              <a:rPr lang="en-GB"/>
              <a:pPr>
                <a:defRPr/>
              </a:pPr>
              <a:t>24/05/2018</a:t>
            </a:fld>
            <a:endParaRPr lang="en-GB"/>
          </a:p>
        </p:txBody>
      </p:sp>
      <p:sp>
        <p:nvSpPr>
          <p:cNvPr id="7"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Arial Narrow" pitchFamily="34" charset="0"/>
                <a:ea typeface="MS PGothic" pitchFamily="34" charset="-128"/>
              </a:defRPr>
            </a:lvl1pPr>
          </a:lstStyle>
          <a:p>
            <a:pPr>
              <a:defRPr/>
            </a:pPr>
            <a:endParaRPr lang="en-GB"/>
          </a:p>
        </p:txBody>
      </p:sp>
      <p:sp>
        <p:nvSpPr>
          <p:cNvPr id="8" name="Slide Number Placeholder 4"/>
          <p:cNvSpPr>
            <a:spLocks noGrp="1"/>
          </p:cNvSpPr>
          <p:nvPr>
            <p:ph type="sldNum" sz="quarter" idx="12"/>
          </p:nvPr>
        </p:nvSpPr>
        <p:spPr/>
        <p:txBody>
          <a:bodyPr/>
          <a:lstStyle>
            <a:lvl1pPr>
              <a:defRPr smtClean="0">
                <a:latin typeface="Arial Narrow" pitchFamily="34" charset="0"/>
              </a:defRPr>
            </a:lvl1pPr>
          </a:lstStyle>
          <a:p>
            <a:pPr>
              <a:defRPr/>
            </a:pPr>
            <a:fld id="{751CD762-AC33-4089-A895-E330266512D6}"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6858000"/>
          </a:xfrm>
          <a:prstGeom prst="rect">
            <a:avLst/>
          </a:prstGeom>
          <a:solidFill>
            <a:srgbClr val="558ED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fontAlgn="auto">
              <a:spcBef>
                <a:spcPts val="0"/>
              </a:spcBef>
              <a:spcAft>
                <a:spcPts val="0"/>
              </a:spcAft>
              <a:defRPr/>
            </a:pPr>
            <a:endParaRPr lang="en-US">
              <a:solidFill>
                <a:srgbClr val="FFFFFF"/>
              </a:solidFill>
              <a:latin typeface="Arial Narrow" pitchFamily="34" charset="0"/>
            </a:endParaRPr>
          </a:p>
        </p:txBody>
      </p:sp>
      <p:pic>
        <p:nvPicPr>
          <p:cNvPr id="4" name="Picture 7" descr="IPCClogoWMOUNEP_BL.ai"/>
          <p:cNvPicPr>
            <a:picLocks noChangeAspect="1"/>
          </p:cNvPicPr>
          <p:nvPr/>
        </p:nvPicPr>
        <p:blipFill>
          <a:blip r:embed="rId2" cstate="print"/>
          <a:srcRect/>
          <a:stretch>
            <a:fillRect/>
          </a:stretch>
        </p:blipFill>
        <p:spPr bwMode="auto">
          <a:xfrm>
            <a:off x="4325938" y="5791200"/>
            <a:ext cx="4741862" cy="1016000"/>
          </a:xfrm>
          <a:prstGeom prst="rect">
            <a:avLst/>
          </a:prstGeom>
          <a:noFill/>
          <a:ln w="9525">
            <a:noFill/>
            <a:miter lim="800000"/>
            <a:headEnd/>
            <a:tailEnd/>
          </a:ln>
        </p:spPr>
      </p:pic>
      <p:pic>
        <p:nvPicPr>
          <p:cNvPr id="5" name="Picture 8" descr="IPCClogoWMOUNEP_WH.ai"/>
          <p:cNvPicPr>
            <a:picLocks noChangeAspect="1"/>
          </p:cNvPicPr>
          <p:nvPr/>
        </p:nvPicPr>
        <p:blipFill>
          <a:blip r:embed="rId3" cstate="print"/>
          <a:srcRect/>
          <a:stretch>
            <a:fillRect/>
          </a:stretch>
        </p:blipFill>
        <p:spPr bwMode="auto">
          <a:xfrm>
            <a:off x="4267200" y="5791200"/>
            <a:ext cx="4818063" cy="1031875"/>
          </a:xfrm>
          <a:prstGeom prst="rect">
            <a:avLst/>
          </a:prstGeom>
          <a:noFill/>
          <a:ln w="9525">
            <a:noFill/>
            <a:miter lim="800000"/>
            <a:headEnd/>
            <a:tailEnd/>
          </a:ln>
        </p:spPr>
      </p:pic>
      <p:sp>
        <p:nvSpPr>
          <p:cNvPr id="2" name="Title 1"/>
          <p:cNvSpPr>
            <a:spLocks noGrp="1"/>
          </p:cNvSpPr>
          <p:nvPr>
            <p:ph type="title"/>
          </p:nvPr>
        </p:nvSpPr>
        <p:spPr>
          <a:xfrm>
            <a:off x="457200" y="2057400"/>
            <a:ext cx="8229600" cy="2819400"/>
          </a:xfrm>
        </p:spPr>
        <p:txBody>
          <a:bodyPr anchor="t"/>
          <a:lstStyle>
            <a:lvl1pPr>
              <a:defRPr b="1">
                <a:solidFill>
                  <a:srgbClr val="FFFFFF"/>
                </a:solidFill>
                <a:latin typeface="Arial Narrow" pitchFamily="34" charset="0"/>
              </a:defRPr>
            </a:lvl1pPr>
          </a:lstStyle>
          <a:p>
            <a:r>
              <a:rPr lang="en-US" noProof="0"/>
              <a:t>Click to edit Master title style</a:t>
            </a:r>
            <a:endParaRPr lang="en-GB"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71563" y="188913"/>
            <a:ext cx="7918450" cy="1008062"/>
          </a:xfrm>
        </p:spPr>
        <p:txBody>
          <a:bodyPr/>
          <a:lstStyle/>
          <a:p>
            <a:r>
              <a:rPr lang="en-US"/>
              <a:t>Click to edit Master title style</a:t>
            </a:r>
          </a:p>
        </p:txBody>
      </p:sp>
      <p:sp>
        <p:nvSpPr>
          <p:cNvPr id="3" name="Content Placeholder 2"/>
          <p:cNvSpPr>
            <a:spLocks noGrp="1"/>
          </p:cNvSpPr>
          <p:nvPr>
            <p:ph sz="quarter" idx="1"/>
          </p:nvPr>
        </p:nvSpPr>
        <p:spPr>
          <a:xfrm>
            <a:off x="1052513" y="1600200"/>
            <a:ext cx="374015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45063" y="1600200"/>
            <a:ext cx="3741737"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1052513" y="3938588"/>
            <a:ext cx="7634287"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kumimoji="0"/>
            </a:lvl1pPr>
          </a:lstStyle>
          <a:p>
            <a:endParaRPr lang="en-GB" altLang="ja-JP"/>
          </a:p>
        </p:txBody>
      </p:sp>
      <p:sp>
        <p:nvSpPr>
          <p:cNvPr id="7" name="Rectangle 5"/>
          <p:cNvSpPr>
            <a:spLocks noGrp="1" noChangeArrowheads="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kumimoji="0"/>
            </a:lvl1pPr>
          </a:lstStyle>
          <a:p>
            <a:endParaRPr lang="en-GB" altLang="ja-JP"/>
          </a:p>
        </p:txBody>
      </p:sp>
      <p:sp>
        <p:nvSpPr>
          <p:cNvPr id="8" name="Rectangle 6"/>
          <p:cNvSpPr>
            <a:spLocks noGrp="1" noChangeArrowheads="1"/>
          </p:cNvSpPr>
          <p:nvPr>
            <p:ph type="sldNum" sz="quarter" idx="12"/>
          </p:nvPr>
        </p:nvSpPr>
        <p:spPr/>
        <p:txBody>
          <a:bodyPr/>
          <a:lstStyle>
            <a:lvl1pPr>
              <a:defRPr/>
            </a:lvl1pPr>
          </a:lstStyle>
          <a:p>
            <a:fld id="{A068BEF5-0E95-46A1-89A5-179EDF75FF94}" type="slidenum">
              <a:rPr lang="en-GB" altLang="ja-JP"/>
              <a:pPr/>
              <a:t>‹#›</a:t>
            </a:fld>
            <a:endParaRPr lang="en-GB" altLang="ja-JP"/>
          </a:p>
        </p:txBody>
      </p:sp>
    </p:spTree>
    <p:extLst>
      <p:ext uri="{BB962C8B-B14F-4D97-AF65-F5344CB8AC3E}">
        <p14:creationId xmlns:p14="http://schemas.microsoft.com/office/powerpoint/2010/main" val="337467976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5" descr="P1000866.JPG"/>
          <p:cNvPicPr>
            <a:picLocks noChangeAspect="1"/>
          </p:cNvPicPr>
          <p:nvPr/>
        </p:nvPicPr>
        <p:blipFill>
          <a:blip r:embed="rId2">
            <a:extLst>
              <a:ext uri="{28A0092B-C50C-407E-A947-70E740481C1C}">
                <a14:useLocalDpi xmlns:a14="http://schemas.microsoft.com/office/drawing/2010/main" val="0"/>
              </a:ext>
            </a:extLst>
          </a:blip>
          <a:srcRect t="31248" b="37502"/>
          <a:stretch>
            <a:fillRect/>
          </a:stretch>
        </p:blipFill>
        <p:spPr bwMode="auto">
          <a:xfrm>
            <a:off x="0" y="0"/>
            <a:ext cx="9144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
          <p:cNvSpPr txBox="1">
            <a:spLocks noChangeArrowheads="1"/>
          </p:cNvSpPr>
          <p:nvPr/>
        </p:nvSpPr>
        <p:spPr bwMode="auto">
          <a:xfrm>
            <a:off x="395288" y="260350"/>
            <a:ext cx="8748712" cy="366713"/>
          </a:xfrm>
          <a:prstGeom prst="rect">
            <a:avLst/>
          </a:prstGeom>
          <a:noFill/>
          <a:ln w="9525">
            <a:no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ja-JP" altLang="ja-JP">
              <a:ea typeface="MS PGothic" pitchFamily="34" charset="-128"/>
            </a:endParaRPr>
          </a:p>
        </p:txBody>
      </p:sp>
      <p:pic>
        <p:nvPicPr>
          <p:cNvPr id="6" name="Picture 12" descr="IPCCLogoBlue_RGB_72PP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3063" y="5516563"/>
            <a:ext cx="61595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71563" y="0"/>
            <a:ext cx="8072437" cy="461963"/>
          </a:xfrm>
          <a:prstGeom prst="rect">
            <a:avLst/>
          </a:prstGeom>
          <a:noFill/>
          <a:ln w="9525">
            <a:no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altLang="ja-JP" sz="2400">
                <a:solidFill>
                  <a:schemeClr val="bg1"/>
                </a:solidFill>
                <a:latin typeface="Frutiger LT Pro 57 Condensed"/>
                <a:ea typeface="MS PGothic" pitchFamily="34" charset="-128"/>
              </a:rPr>
              <a:t>Task Force on National Greenhouse Gas Inventories</a:t>
            </a:r>
            <a:endParaRPr lang="en-GB" altLang="ja-JP" sz="2400">
              <a:solidFill>
                <a:schemeClr val="bg1"/>
              </a:solidFill>
              <a:latin typeface="Frutiger LT Pro 57 Condensed"/>
              <a:ea typeface="MS PGothic" pitchFamily="34" charset="-128"/>
            </a:endParaRP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61100"/>
            <a:ext cx="9286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Rectangle 2"/>
          <p:cNvSpPr>
            <a:spLocks noGrp="1" noChangeArrowheads="1"/>
          </p:cNvSpPr>
          <p:nvPr>
            <p:ph type="ctrTitle"/>
          </p:nvPr>
        </p:nvSpPr>
        <p:spPr>
          <a:xfrm>
            <a:off x="1071538" y="2130425"/>
            <a:ext cx="8072462" cy="1470025"/>
          </a:xfrm>
        </p:spPr>
        <p:txBody>
          <a:bodyPr/>
          <a:lstStyle>
            <a:lvl1pPr algn="r">
              <a:defRPr sz="4400" b="1" i="0" cap="none" spc="0">
                <a:ln>
                  <a:noFill/>
                </a:ln>
                <a:solidFill>
                  <a:srgbClr val="990002"/>
                </a:solidFill>
                <a:effectLst/>
                <a:latin typeface="Frutiger LT Pro 57 Condensed" pitchFamily="34" charset="0"/>
              </a:defRPr>
            </a:lvl1pPr>
          </a:lstStyle>
          <a:p>
            <a:r>
              <a:rPr lang="ja-JP" altLang="en-US"/>
              <a:t>マスタ タイトルの書式設定</a:t>
            </a:r>
            <a:endParaRPr lang="en-GB" dirty="0"/>
          </a:p>
        </p:txBody>
      </p:sp>
      <p:sp>
        <p:nvSpPr>
          <p:cNvPr id="140291" name="Rectangle 3"/>
          <p:cNvSpPr>
            <a:spLocks noGrp="1" noChangeArrowheads="1"/>
          </p:cNvSpPr>
          <p:nvPr>
            <p:ph type="subTitle" idx="1"/>
          </p:nvPr>
        </p:nvSpPr>
        <p:spPr>
          <a:xfrm>
            <a:off x="1071538" y="3886200"/>
            <a:ext cx="8072462" cy="1752600"/>
          </a:xfrm>
        </p:spPr>
        <p:txBody>
          <a:bodyPr/>
          <a:lstStyle>
            <a:lvl1pPr marL="0" indent="0" algn="r">
              <a:buFontTx/>
              <a:buNone/>
              <a:defRPr b="1" i="0">
                <a:solidFill>
                  <a:srgbClr val="5492CD"/>
                </a:solidFill>
                <a:latin typeface="Frutiger LT Pro 57 Condensed" pitchFamily="34" charset="0"/>
              </a:defRPr>
            </a:lvl1pPr>
          </a:lstStyle>
          <a:p>
            <a:r>
              <a:rPr lang="ja-JP" altLang="en-US"/>
              <a:t>マスタ サブタイトルの書式設定</a:t>
            </a:r>
            <a:endParaRPr lang="en-GB" dirty="0"/>
          </a:p>
        </p:txBody>
      </p:sp>
    </p:spTree>
    <p:extLst>
      <p:ext uri="{BB962C8B-B14F-4D97-AF65-F5344CB8AC3E}">
        <p14:creationId xmlns:p14="http://schemas.microsoft.com/office/powerpoint/2010/main" val="566177750"/>
      </p:ext>
    </p:extLst>
  </p:cSld>
  <p:clrMapOvr>
    <a:masterClrMapping/>
  </p:clrMapOvr>
  <p:transition>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 タイトルの書式設定</a:t>
            </a:r>
            <a:endParaRPr lang="en-GB"/>
          </a:p>
        </p:txBody>
      </p:sp>
      <p:sp>
        <p:nvSpPr>
          <p:cNvPr id="3" name="Content Placeholder 2"/>
          <p:cNvSpPr>
            <a:spLocks noGrp="1"/>
          </p:cNvSpPr>
          <p:nvPr>
            <p:ph idx="1"/>
          </p:nvPr>
        </p:nvSpPr>
        <p:spPr/>
        <p:txBody>
          <a:bodyPr/>
          <a:lstStyle>
            <a:lvl1pPr>
              <a:defRPr>
                <a:solidFill>
                  <a:srgbClr val="5492CD"/>
                </a:solidFill>
              </a:defRPr>
            </a:lvl1pPr>
            <a:lvl2pPr>
              <a:defRPr>
                <a:solidFill>
                  <a:srgbClr val="5492CD"/>
                </a:solidFill>
              </a:defRPr>
            </a:lvl2pPr>
            <a:lvl3pPr>
              <a:defRPr>
                <a:solidFill>
                  <a:srgbClr val="5492CD"/>
                </a:solidFill>
              </a:defRPr>
            </a:lvl3pPr>
            <a:lvl4pPr>
              <a:defRPr>
                <a:solidFill>
                  <a:srgbClr val="5492CD"/>
                </a:solidFill>
              </a:defRPr>
            </a:lvl4pPr>
            <a:lvl5pPr>
              <a:defRPr>
                <a:solidFill>
                  <a:srgbClr val="5492CD"/>
                </a:solidFill>
              </a:defRPr>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5"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6" name="Rectangle 6"/>
          <p:cNvSpPr>
            <a:spLocks noGrp="1" noChangeArrowheads="1"/>
          </p:cNvSpPr>
          <p:nvPr>
            <p:ph type="sldNum" sz="quarter" idx="12"/>
          </p:nvPr>
        </p:nvSpPr>
        <p:spPr/>
        <p:txBody>
          <a:bodyPr/>
          <a:lstStyle>
            <a:lvl1pPr>
              <a:defRPr/>
            </a:lvl1pPr>
          </a:lstStyle>
          <a:p>
            <a:fld id="{B1BDAEA4-35F7-49E4-8FC8-DC32B55B1BF1}" type="slidenum">
              <a:rPr lang="en-GB" altLang="ja-JP"/>
              <a:pPr/>
              <a:t>‹#›</a:t>
            </a:fld>
            <a:endParaRPr lang="en-GB" altLang="ja-JP"/>
          </a:p>
        </p:txBody>
      </p:sp>
    </p:spTree>
    <p:extLst>
      <p:ext uri="{BB962C8B-B14F-4D97-AF65-F5344CB8AC3E}">
        <p14:creationId xmlns:p14="http://schemas.microsoft.com/office/powerpoint/2010/main" val="2469450331"/>
      </p:ext>
    </p:extLst>
  </p:cSld>
  <p:clrMapOvr>
    <a:masterClrMapping/>
  </p:clrMapOvr>
  <p:transition>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5"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6" name="Rectangle 6"/>
          <p:cNvSpPr>
            <a:spLocks noGrp="1" noChangeArrowheads="1"/>
          </p:cNvSpPr>
          <p:nvPr>
            <p:ph type="sldNum" sz="quarter" idx="12"/>
          </p:nvPr>
        </p:nvSpPr>
        <p:spPr/>
        <p:txBody>
          <a:bodyPr/>
          <a:lstStyle>
            <a:lvl1pPr>
              <a:defRPr/>
            </a:lvl1pPr>
          </a:lstStyle>
          <a:p>
            <a:fld id="{325955AD-77EA-4122-B03C-E70B2FEACE7D}" type="slidenum">
              <a:rPr lang="en-GB" altLang="ja-JP"/>
              <a:pPr/>
              <a:t>‹#›</a:t>
            </a:fld>
            <a:endParaRPr lang="en-GB" altLang="ja-JP"/>
          </a:p>
        </p:txBody>
      </p:sp>
    </p:spTree>
    <p:extLst>
      <p:ext uri="{BB962C8B-B14F-4D97-AF65-F5344CB8AC3E}">
        <p14:creationId xmlns:p14="http://schemas.microsoft.com/office/powerpoint/2010/main" val="782031116"/>
      </p:ext>
    </p:extLst>
  </p:cSld>
  <p:clrMapOvr>
    <a:masterClrMapping/>
  </p:clrMapOvr>
  <p:transition>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itchFamily="34" charset="0"/>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rgbClr val="5492CD"/>
                </a:solidFill>
                <a:latin typeface="Arial Narrow" pitchFamily="34" charset="0"/>
              </a:defRPr>
            </a:lvl1pPr>
            <a:lvl2pPr>
              <a:defRPr>
                <a:solidFill>
                  <a:srgbClr val="5492CD"/>
                </a:solidFill>
                <a:latin typeface="Arial Narrow" pitchFamily="34" charset="0"/>
              </a:defRPr>
            </a:lvl2pPr>
            <a:lvl3pPr>
              <a:defRPr>
                <a:solidFill>
                  <a:srgbClr val="5492CD"/>
                </a:solidFill>
                <a:latin typeface="Arial Narrow" pitchFamily="34" charset="0"/>
              </a:defRPr>
            </a:lvl3pPr>
            <a:lvl4pPr>
              <a:defRPr>
                <a:solidFill>
                  <a:srgbClr val="5492CD"/>
                </a:solidFill>
                <a:latin typeface="Arial Narrow" pitchFamily="34" charset="0"/>
              </a:defRPr>
            </a:lvl4pPr>
            <a:lvl5pPr>
              <a:defRPr>
                <a:solidFill>
                  <a:srgbClr val="5492CD"/>
                </a:solidFill>
                <a:latin typeface="Arial Narrow"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mn-lt"/>
                <a:ea typeface="MS PGothic" pitchFamily="34" charset="-128"/>
              </a:defRPr>
            </a:lvl1pPr>
          </a:lstStyle>
          <a:p>
            <a:pPr>
              <a:defRPr/>
            </a:pPr>
            <a:fld id="{8226D59B-1B1F-43B1-A470-8E68FCB5BF76}" type="datetimeFigureOut">
              <a:rPr lang="en-GB"/>
              <a:pPr>
                <a:defRPr/>
              </a:pPr>
              <a:t>24/05/2018</a:t>
            </a:fld>
            <a:endParaRPr lang="en-GB"/>
          </a:p>
        </p:txBody>
      </p:sp>
      <p:sp>
        <p:nvSpPr>
          <p:cNvPr id="5"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ea typeface="MS PGothic" pitchFamily="34"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112EF024-C363-40F2-8E36-FC2965EF5787}" type="slidenum">
              <a:rPr lang="en-GB"/>
              <a:pPr>
                <a:defRPr/>
              </a:pPr>
              <a:t>‹#›</a:t>
            </a:fld>
            <a:endParaRPr lang="en-GB"/>
          </a:p>
        </p:txBody>
      </p:sp>
    </p:spTree>
  </p:cSld>
  <p:clrMapOvr>
    <a:masterClrMapping/>
  </p:clrMapOvr>
  <p:transition>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 タイトルの書式設定</a:t>
            </a:r>
            <a:endParaRPr lang="en-GB"/>
          </a:p>
        </p:txBody>
      </p:sp>
      <p:sp>
        <p:nvSpPr>
          <p:cNvPr id="3" name="Content Placeholder 2"/>
          <p:cNvSpPr>
            <a:spLocks noGrp="1"/>
          </p:cNvSpPr>
          <p:nvPr>
            <p:ph sz="half" idx="1"/>
          </p:nvPr>
        </p:nvSpPr>
        <p:spPr>
          <a:xfrm>
            <a:off x="1052513" y="1600200"/>
            <a:ext cx="3740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Content Placeholder 3"/>
          <p:cNvSpPr>
            <a:spLocks noGrp="1"/>
          </p:cNvSpPr>
          <p:nvPr>
            <p:ph sz="half" idx="2"/>
          </p:nvPr>
        </p:nvSpPr>
        <p:spPr>
          <a:xfrm>
            <a:off x="4945063" y="1600200"/>
            <a:ext cx="37417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Date Placeholder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6" name="Footer Placeholder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7" name="Rectangle 6"/>
          <p:cNvSpPr>
            <a:spLocks noGrp="1" noChangeArrowheads="1"/>
          </p:cNvSpPr>
          <p:nvPr>
            <p:ph type="sldNum" sz="quarter" idx="12"/>
          </p:nvPr>
        </p:nvSpPr>
        <p:spPr/>
        <p:txBody>
          <a:bodyPr/>
          <a:lstStyle>
            <a:lvl1pPr>
              <a:defRPr/>
            </a:lvl1pPr>
          </a:lstStyle>
          <a:p>
            <a:fld id="{314F672E-EFB8-4614-BD7B-6D0CDBE1E69F}" type="slidenum">
              <a:rPr lang="en-GB" altLang="ja-JP"/>
              <a:pPr/>
              <a:t>‹#›</a:t>
            </a:fld>
            <a:endParaRPr lang="en-GB" altLang="ja-JP"/>
          </a:p>
        </p:txBody>
      </p:sp>
    </p:spTree>
    <p:extLst>
      <p:ext uri="{BB962C8B-B14F-4D97-AF65-F5344CB8AC3E}">
        <p14:creationId xmlns:p14="http://schemas.microsoft.com/office/powerpoint/2010/main" val="1495066525"/>
      </p:ext>
    </p:extLst>
  </p:cSld>
  <p:clrMapOvr>
    <a:masterClrMapping/>
  </p:clrMapOvr>
  <p:transition>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7"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8"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9" name="Rectangle 6"/>
          <p:cNvSpPr>
            <a:spLocks noGrp="1" noChangeArrowheads="1"/>
          </p:cNvSpPr>
          <p:nvPr>
            <p:ph type="sldNum" sz="quarter" idx="12"/>
          </p:nvPr>
        </p:nvSpPr>
        <p:spPr/>
        <p:txBody>
          <a:bodyPr/>
          <a:lstStyle>
            <a:lvl1pPr>
              <a:defRPr/>
            </a:lvl1pPr>
          </a:lstStyle>
          <a:p>
            <a:fld id="{6A34A6EF-685E-4777-B598-A628BB41BD6A}" type="slidenum">
              <a:rPr lang="en-GB" altLang="ja-JP"/>
              <a:pPr/>
              <a:t>‹#›</a:t>
            </a:fld>
            <a:endParaRPr lang="en-GB" altLang="ja-JP"/>
          </a:p>
        </p:txBody>
      </p:sp>
    </p:spTree>
    <p:extLst>
      <p:ext uri="{BB962C8B-B14F-4D97-AF65-F5344CB8AC3E}">
        <p14:creationId xmlns:p14="http://schemas.microsoft.com/office/powerpoint/2010/main" val="4244083534"/>
      </p:ext>
    </p:extLst>
  </p:cSld>
  <p:clrMapOvr>
    <a:masterClrMapping/>
  </p:clrMapOvr>
  <p:transition>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 タイトルの書式設定</a:t>
            </a:r>
            <a:endParaRPr lang="en-GB"/>
          </a:p>
        </p:txBody>
      </p:sp>
      <p:sp>
        <p:nvSpPr>
          <p:cNvPr id="3"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4"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5" name="Rectangle 6"/>
          <p:cNvSpPr>
            <a:spLocks noGrp="1" noChangeArrowheads="1"/>
          </p:cNvSpPr>
          <p:nvPr>
            <p:ph type="sldNum" sz="quarter" idx="12"/>
          </p:nvPr>
        </p:nvSpPr>
        <p:spPr/>
        <p:txBody>
          <a:bodyPr/>
          <a:lstStyle>
            <a:lvl1pPr>
              <a:defRPr/>
            </a:lvl1pPr>
          </a:lstStyle>
          <a:p>
            <a:fld id="{7DF3BC46-8429-4EEF-B097-614BCCB08950}" type="slidenum">
              <a:rPr lang="en-GB" altLang="ja-JP"/>
              <a:pPr/>
              <a:t>‹#›</a:t>
            </a:fld>
            <a:endParaRPr lang="en-GB" altLang="ja-JP"/>
          </a:p>
        </p:txBody>
      </p:sp>
    </p:spTree>
    <p:extLst>
      <p:ext uri="{BB962C8B-B14F-4D97-AF65-F5344CB8AC3E}">
        <p14:creationId xmlns:p14="http://schemas.microsoft.com/office/powerpoint/2010/main" val="2541721702"/>
      </p:ext>
    </p:extLst>
  </p:cSld>
  <p:clrMapOvr>
    <a:masterClrMapping/>
  </p:clrMapOvr>
  <p:transition>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3"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4" name="Rectangle 6"/>
          <p:cNvSpPr>
            <a:spLocks noGrp="1" noChangeArrowheads="1"/>
          </p:cNvSpPr>
          <p:nvPr>
            <p:ph type="sldNum" sz="quarter" idx="12"/>
          </p:nvPr>
        </p:nvSpPr>
        <p:spPr/>
        <p:txBody>
          <a:bodyPr/>
          <a:lstStyle>
            <a:lvl1pPr>
              <a:defRPr/>
            </a:lvl1pPr>
          </a:lstStyle>
          <a:p>
            <a:fld id="{C007A8C7-6A12-4BDA-9EC2-B7CEA6A51D31}" type="slidenum">
              <a:rPr lang="en-GB" altLang="ja-JP"/>
              <a:pPr/>
              <a:t>‹#›</a:t>
            </a:fld>
            <a:endParaRPr lang="en-GB" altLang="ja-JP"/>
          </a:p>
        </p:txBody>
      </p:sp>
    </p:spTree>
    <p:extLst>
      <p:ext uri="{BB962C8B-B14F-4D97-AF65-F5344CB8AC3E}">
        <p14:creationId xmlns:p14="http://schemas.microsoft.com/office/powerpoint/2010/main" val="2075991292"/>
      </p:ext>
    </p:extLst>
  </p:cSld>
  <p:clrMapOvr>
    <a:masterClrMapping/>
  </p:clrMapOvr>
  <p:transition>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Date Placeholder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6" name="Footer Placeholder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7" name="Rectangle 6"/>
          <p:cNvSpPr>
            <a:spLocks noGrp="1" noChangeArrowheads="1"/>
          </p:cNvSpPr>
          <p:nvPr>
            <p:ph type="sldNum" sz="quarter" idx="12"/>
          </p:nvPr>
        </p:nvSpPr>
        <p:spPr/>
        <p:txBody>
          <a:bodyPr/>
          <a:lstStyle>
            <a:lvl1pPr>
              <a:defRPr/>
            </a:lvl1pPr>
          </a:lstStyle>
          <a:p>
            <a:fld id="{6029808C-58D8-430B-B246-01A5C14265CA}" type="slidenum">
              <a:rPr lang="en-GB" altLang="ja-JP"/>
              <a:pPr/>
              <a:t>‹#›</a:t>
            </a:fld>
            <a:endParaRPr lang="en-GB" altLang="ja-JP"/>
          </a:p>
        </p:txBody>
      </p:sp>
    </p:spTree>
    <p:extLst>
      <p:ext uri="{BB962C8B-B14F-4D97-AF65-F5344CB8AC3E}">
        <p14:creationId xmlns:p14="http://schemas.microsoft.com/office/powerpoint/2010/main" val="1390035667"/>
      </p:ext>
    </p:extLst>
  </p:cSld>
  <p:clrMapOvr>
    <a:masterClrMapping/>
  </p:clrMapOvr>
  <p:transition>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Date Placeholder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6" name="Footer Placeholder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7" name="Rectangle 6"/>
          <p:cNvSpPr>
            <a:spLocks noGrp="1" noChangeArrowheads="1"/>
          </p:cNvSpPr>
          <p:nvPr>
            <p:ph type="sldNum" sz="quarter" idx="12"/>
          </p:nvPr>
        </p:nvSpPr>
        <p:spPr/>
        <p:txBody>
          <a:bodyPr/>
          <a:lstStyle>
            <a:lvl1pPr>
              <a:defRPr/>
            </a:lvl1pPr>
          </a:lstStyle>
          <a:p>
            <a:fld id="{E7C1CF7D-5176-47BC-8C38-E46883738545}" type="slidenum">
              <a:rPr lang="en-GB" altLang="ja-JP"/>
              <a:pPr/>
              <a:t>‹#›</a:t>
            </a:fld>
            <a:endParaRPr lang="en-GB" altLang="ja-JP"/>
          </a:p>
        </p:txBody>
      </p:sp>
    </p:spTree>
    <p:extLst>
      <p:ext uri="{BB962C8B-B14F-4D97-AF65-F5344CB8AC3E}">
        <p14:creationId xmlns:p14="http://schemas.microsoft.com/office/powerpoint/2010/main" val="1191014375"/>
      </p:ext>
    </p:extLst>
  </p:cSld>
  <p:clrMapOvr>
    <a:masterClrMapping/>
  </p:clrMapOvr>
  <p:transition>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 タイトルの書式設定</a:t>
            </a:r>
            <a:endParaRPr lang="en-GB"/>
          </a:p>
        </p:txBody>
      </p:sp>
      <p:sp>
        <p:nvSpPr>
          <p:cNvPr id="3" name="Vertical Text Placeholder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5"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6" name="Rectangle 6"/>
          <p:cNvSpPr>
            <a:spLocks noGrp="1" noChangeArrowheads="1"/>
          </p:cNvSpPr>
          <p:nvPr>
            <p:ph type="sldNum" sz="quarter" idx="12"/>
          </p:nvPr>
        </p:nvSpPr>
        <p:spPr/>
        <p:txBody>
          <a:bodyPr/>
          <a:lstStyle>
            <a:lvl1pPr>
              <a:defRPr/>
            </a:lvl1pPr>
          </a:lstStyle>
          <a:p>
            <a:fld id="{FEC7F33B-1004-41AE-9B3A-22FBC8699DD6}" type="slidenum">
              <a:rPr lang="en-GB" altLang="ja-JP"/>
              <a:pPr/>
              <a:t>‹#›</a:t>
            </a:fld>
            <a:endParaRPr lang="en-GB" altLang="ja-JP"/>
          </a:p>
        </p:txBody>
      </p:sp>
    </p:spTree>
    <p:extLst>
      <p:ext uri="{BB962C8B-B14F-4D97-AF65-F5344CB8AC3E}">
        <p14:creationId xmlns:p14="http://schemas.microsoft.com/office/powerpoint/2010/main" val="3749388811"/>
      </p:ext>
    </p:extLst>
  </p:cSld>
  <p:clrMapOvr>
    <a:masterClrMapping/>
  </p:clrMapOvr>
  <p:transition>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163513"/>
            <a:ext cx="1979612" cy="5962650"/>
          </a:xfrm>
        </p:spPr>
        <p:txBody>
          <a:bodyPr vert="eaVert"/>
          <a:lstStyle/>
          <a:p>
            <a:r>
              <a:rPr lang="ja-JP" altLang="en-US"/>
              <a:t>マスタ タイトルの書式設定</a:t>
            </a:r>
            <a:endParaRPr lang="en-GB"/>
          </a:p>
        </p:txBody>
      </p:sp>
      <p:sp>
        <p:nvSpPr>
          <p:cNvPr id="3" name="Vertical Text Placeholder 2"/>
          <p:cNvSpPr>
            <a:spLocks noGrp="1"/>
          </p:cNvSpPr>
          <p:nvPr>
            <p:ph type="body" orient="vert" idx="1"/>
          </p:nvPr>
        </p:nvSpPr>
        <p:spPr>
          <a:xfrm>
            <a:off x="1052513" y="163513"/>
            <a:ext cx="5788025" cy="59626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5"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6" name="Rectangle 6"/>
          <p:cNvSpPr>
            <a:spLocks noGrp="1" noChangeArrowheads="1"/>
          </p:cNvSpPr>
          <p:nvPr>
            <p:ph type="sldNum" sz="quarter" idx="12"/>
          </p:nvPr>
        </p:nvSpPr>
        <p:spPr/>
        <p:txBody>
          <a:bodyPr/>
          <a:lstStyle>
            <a:lvl1pPr>
              <a:defRPr/>
            </a:lvl1pPr>
          </a:lstStyle>
          <a:p>
            <a:fld id="{AB0F825F-4812-4366-B7D2-958049D3947C}" type="slidenum">
              <a:rPr lang="en-GB" altLang="ja-JP"/>
              <a:pPr/>
              <a:t>‹#›</a:t>
            </a:fld>
            <a:endParaRPr lang="en-GB" altLang="ja-JP"/>
          </a:p>
        </p:txBody>
      </p:sp>
    </p:spTree>
    <p:extLst>
      <p:ext uri="{BB962C8B-B14F-4D97-AF65-F5344CB8AC3E}">
        <p14:creationId xmlns:p14="http://schemas.microsoft.com/office/powerpoint/2010/main" val="3736157614"/>
      </p:ext>
    </p:extLst>
  </p:cSld>
  <p:clrMapOvr>
    <a:masterClrMapping/>
  </p:clrMapOvr>
  <p:transition>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54100" y="163513"/>
            <a:ext cx="7918450" cy="1008062"/>
          </a:xfrm>
        </p:spPr>
        <p:txBody>
          <a:bodyPr/>
          <a:lstStyle/>
          <a:p>
            <a:r>
              <a:rPr lang="ja-JP" altLang="en-US"/>
              <a:t>マスタ タイトルの書式設定</a:t>
            </a:r>
            <a:endParaRPr lang="en-GB"/>
          </a:p>
        </p:txBody>
      </p:sp>
      <p:sp>
        <p:nvSpPr>
          <p:cNvPr id="3" name="Text Placeholder 2"/>
          <p:cNvSpPr>
            <a:spLocks noGrp="1"/>
          </p:cNvSpPr>
          <p:nvPr>
            <p:ph type="body" sz="half" idx="1"/>
          </p:nvPr>
        </p:nvSpPr>
        <p:spPr>
          <a:xfrm>
            <a:off x="1052513" y="1600200"/>
            <a:ext cx="374015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4" name="Content Placeholder 3"/>
          <p:cNvSpPr>
            <a:spLocks noGrp="1"/>
          </p:cNvSpPr>
          <p:nvPr>
            <p:ph sz="half" idx="2"/>
          </p:nvPr>
        </p:nvSpPr>
        <p:spPr>
          <a:xfrm>
            <a:off x="4945063" y="1600200"/>
            <a:ext cx="3741737"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p>
        </p:txBody>
      </p:sp>
      <p:sp>
        <p:nvSpPr>
          <p:cNvPr id="5" name="Date Placeholder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6" name="Footer Placeholder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7" name="Rectangle 6"/>
          <p:cNvSpPr>
            <a:spLocks noGrp="1" noChangeArrowheads="1"/>
          </p:cNvSpPr>
          <p:nvPr>
            <p:ph type="sldNum" sz="quarter" idx="12"/>
          </p:nvPr>
        </p:nvSpPr>
        <p:spPr/>
        <p:txBody>
          <a:bodyPr/>
          <a:lstStyle>
            <a:lvl1pPr>
              <a:defRPr/>
            </a:lvl1pPr>
          </a:lstStyle>
          <a:p>
            <a:fld id="{BE2F0532-D5E7-485A-BBFC-3E2D037B835F}" type="slidenum">
              <a:rPr lang="en-GB" altLang="ja-JP"/>
              <a:pPr/>
              <a:t>‹#›</a:t>
            </a:fld>
            <a:endParaRPr lang="en-GB" altLang="ja-JP"/>
          </a:p>
        </p:txBody>
      </p:sp>
    </p:spTree>
    <p:extLst>
      <p:ext uri="{BB962C8B-B14F-4D97-AF65-F5344CB8AC3E}">
        <p14:creationId xmlns:p14="http://schemas.microsoft.com/office/powerpoint/2010/main" val="1814413488"/>
      </p:ext>
    </p:extLst>
  </p:cSld>
  <p:clrMapOvr>
    <a:masterClrMapping/>
  </p:clrMapOvr>
  <p:transition>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Title 1"/>
          <p:cNvSpPr>
            <a:spLocks noGrp="1"/>
          </p:cNvSpPr>
          <p:nvPr>
            <p:ph type="title"/>
          </p:nvPr>
        </p:nvSpPr>
        <p:spPr>
          <a:xfrm>
            <a:off x="1054100" y="163513"/>
            <a:ext cx="7918450" cy="1008062"/>
          </a:xfrm>
        </p:spPr>
        <p:txBody>
          <a:bodyPr/>
          <a:lstStyle/>
          <a:p>
            <a:r>
              <a:rPr lang="ja-JP" altLang="en-US"/>
              <a:t>マスタ タイトルの書式設定</a:t>
            </a:r>
            <a:endParaRPr lang="en-GB"/>
          </a:p>
        </p:txBody>
      </p:sp>
      <p:sp>
        <p:nvSpPr>
          <p:cNvPr id="3" name="Table Placeholder 2"/>
          <p:cNvSpPr>
            <a:spLocks noGrp="1"/>
          </p:cNvSpPr>
          <p:nvPr>
            <p:ph type="tbl" idx="1"/>
          </p:nvPr>
        </p:nvSpPr>
        <p:spPr>
          <a:xfrm>
            <a:off x="1052513" y="1600200"/>
            <a:ext cx="7634287" cy="4525963"/>
          </a:xfrm>
        </p:spPr>
        <p:txBody>
          <a:bodyPr/>
          <a:lstStyle/>
          <a:p>
            <a:pPr lvl="0"/>
            <a:r>
              <a:rPr lang="ja-JP" altLang="en-US" noProof="0"/>
              <a:t>アイコンをクリックして表を追加</a:t>
            </a:r>
            <a:endParaRPr lang="en-GB" noProof="0"/>
          </a:p>
        </p:txBody>
      </p:sp>
      <p:sp>
        <p:nvSpPr>
          <p:cNvPr id="4"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5"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6" name="Rectangle 6"/>
          <p:cNvSpPr>
            <a:spLocks noGrp="1" noChangeArrowheads="1"/>
          </p:cNvSpPr>
          <p:nvPr>
            <p:ph type="sldNum" sz="quarter" idx="12"/>
          </p:nvPr>
        </p:nvSpPr>
        <p:spPr/>
        <p:txBody>
          <a:bodyPr/>
          <a:lstStyle>
            <a:lvl1pPr>
              <a:defRPr/>
            </a:lvl1pPr>
          </a:lstStyle>
          <a:p>
            <a:fld id="{A50D7DE5-FB85-426C-93E7-A44F23EC1A77}" type="slidenum">
              <a:rPr lang="en-GB" altLang="ja-JP"/>
              <a:pPr/>
              <a:t>‹#›</a:t>
            </a:fld>
            <a:endParaRPr lang="en-GB" altLang="ja-JP"/>
          </a:p>
        </p:txBody>
      </p:sp>
    </p:spTree>
    <p:extLst>
      <p:ext uri="{BB962C8B-B14F-4D97-AF65-F5344CB8AC3E}">
        <p14:creationId xmlns:p14="http://schemas.microsoft.com/office/powerpoint/2010/main" val="3112518262"/>
      </p:ext>
    </p:extLst>
  </p:cSld>
  <p:clrMapOvr>
    <a:masterClrMapping/>
  </p:clrMapOvr>
  <p:transition>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Narrow"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Narrow"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mn-lt"/>
                <a:ea typeface="MS PGothic" pitchFamily="34" charset="-128"/>
              </a:defRPr>
            </a:lvl1pPr>
          </a:lstStyle>
          <a:p>
            <a:pPr>
              <a:defRPr/>
            </a:pPr>
            <a:fld id="{93BF77E2-C2EA-4495-A6D7-1B4279B9CC61}" type="datetimeFigureOut">
              <a:rPr lang="en-GB"/>
              <a:pPr>
                <a:defRPr/>
              </a:pPr>
              <a:t>24/05/2018</a:t>
            </a:fld>
            <a:endParaRPr lang="en-GB"/>
          </a:p>
        </p:txBody>
      </p:sp>
      <p:sp>
        <p:nvSpPr>
          <p:cNvPr id="5"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ea typeface="MS PGothic" pitchFamily="34" charset="-128"/>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vl1pPr>
          </a:lstStyle>
          <a:p>
            <a:pPr>
              <a:defRPr/>
            </a:pPr>
            <a:fld id="{BF6248DA-317D-4256-BEC0-92A03CE93A3B}" type="slidenum">
              <a:rPr lang="en-GB"/>
              <a:pPr>
                <a:defRPr/>
              </a:pPr>
              <a:t>‹#›</a:t>
            </a:fld>
            <a:endParaRPr lang="en-GB"/>
          </a:p>
        </p:txBody>
      </p:sp>
    </p:spTree>
  </p:cSld>
  <p:clrMapOvr>
    <a:masterClrMapping/>
  </p:clrMapOvr>
  <p:transition>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ext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80963"/>
          </a:xfrm>
          <a:prstGeom prst="rect">
            <a:avLst/>
          </a:prstGeom>
          <a:solidFill>
            <a:srgbClr val="558ED5"/>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a:endParaRPr lang="ja-JP" altLang="ja-JP">
              <a:solidFill>
                <a:srgbClr val="FFFFFF"/>
              </a:solidFill>
              <a:ea typeface="MS PGothic" pitchFamily="34" charset="-128"/>
            </a:endParaRPr>
          </a:p>
        </p:txBody>
      </p:sp>
      <p:sp>
        <p:nvSpPr>
          <p:cNvPr id="2" name="Title 1"/>
          <p:cNvSpPr>
            <a:spLocks noGrp="1"/>
          </p:cNvSpPr>
          <p:nvPr>
            <p:ph type="title"/>
          </p:nvPr>
        </p:nvSpPr>
        <p:spPr/>
        <p:txBody>
          <a:bodyPr/>
          <a:lstStyle>
            <a:lvl1pPr algn="l">
              <a:defRPr/>
            </a:lvl1pPr>
          </a:lstStyle>
          <a:p>
            <a:r>
              <a:rPr lang="ja-JP" altLang="en-US"/>
              <a:t>マスタ タイトルの書式設定</a:t>
            </a:r>
            <a:endParaRPr lang="en-GB" dirty="0"/>
          </a:p>
        </p:txBody>
      </p:sp>
      <p:sp>
        <p:nvSpPr>
          <p:cNvPr id="6" name="Text Placeholder 2"/>
          <p:cNvSpPr>
            <a:spLocks noGrp="1"/>
          </p:cNvSpPr>
          <p:nvPr>
            <p:ph idx="1"/>
          </p:nvPr>
        </p:nvSpPr>
        <p:spPr bwMode="auto">
          <a:xfrm>
            <a:off x="457200" y="1600200"/>
            <a:ext cx="8229600" cy="4525963"/>
          </a:xfrm>
          <a:prstGeom prst="rect">
            <a:avLst/>
          </a:prstGeom>
          <a:noFill/>
          <a:ln w="9525">
            <a:noFill/>
            <a:miter lim="800000"/>
            <a:headEnd/>
            <a:tailEnd/>
          </a:ln>
        </p:spPr>
        <p:txBody>
          <a:bodyPr/>
          <a:lstStyle>
            <a:lvl1pPr>
              <a:buSzPct val="116000"/>
              <a:buFont typeface="Arial" pitchFamily="34" charset="0"/>
              <a:buChar char="•"/>
              <a:defRPr sz="2800"/>
            </a:lvl1pPr>
            <a:lvl2pPr>
              <a:buFont typeface="Wingdings" pitchFamily="2" charset="2"/>
              <a:buChar char="v"/>
              <a:defRPr sz="2400"/>
            </a:lvl2pPr>
            <a:lvl3pPr>
              <a:buFont typeface="Wingdings" pitchFamily="2" charset="2"/>
              <a:buChar char="§"/>
              <a:defRPr sz="2000"/>
            </a:lvl3pPr>
            <a:lvl4pPr>
              <a:buFont typeface="Wingdings" pitchFamily="2" charset="2"/>
              <a:buChar char="Ø"/>
              <a:defRPr sz="1800"/>
            </a:lvl4pPr>
            <a:lvl5pPr>
              <a:buFont typeface="Arial" pitchFamily="34" charset="0"/>
              <a:buChar char="•"/>
              <a:defRPr sz="1800"/>
            </a:lvl5p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endParaRPr lang="en-GB" noProof="0" dirty="0"/>
          </a:p>
        </p:txBody>
      </p:sp>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7"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ea typeface="MS PGothic" pitchFamily="34" charset="-128"/>
              </a:defRPr>
            </a:lvl1pPr>
          </a:lstStyle>
          <a:p>
            <a:endParaRPr lang="en-GB" altLang="ja-JP"/>
          </a:p>
        </p:txBody>
      </p:sp>
      <p:sp>
        <p:nvSpPr>
          <p:cNvPr id="8" name="Slide Number Placeholder 4"/>
          <p:cNvSpPr>
            <a:spLocks noGrp="1"/>
          </p:cNvSpPr>
          <p:nvPr>
            <p:ph type="sldNum" sz="quarter" idx="12"/>
          </p:nvPr>
        </p:nvSpPr>
        <p:spPr/>
        <p:txBody>
          <a:bodyPr/>
          <a:lstStyle>
            <a:lvl1pPr>
              <a:defRPr/>
            </a:lvl1pPr>
          </a:lstStyle>
          <a:p>
            <a:fld id="{7E4B8F00-F19F-4873-AA09-FC6553E28C8F}" type="slidenum">
              <a:rPr lang="en-GB" altLang="ja-JP"/>
              <a:pPr/>
              <a:t>‹#›</a:t>
            </a:fld>
            <a:endParaRPr lang="en-GB" altLang="ja-JP"/>
          </a:p>
        </p:txBody>
      </p:sp>
    </p:spTree>
    <p:extLst>
      <p:ext uri="{BB962C8B-B14F-4D97-AF65-F5344CB8AC3E}">
        <p14:creationId xmlns:p14="http://schemas.microsoft.com/office/powerpoint/2010/main" val="2543014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88913"/>
            <a:ext cx="8240713" cy="593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GB" altLang="ja-JP"/>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GB" altLang="ja-JP"/>
          </a:p>
        </p:txBody>
      </p:sp>
      <p:sp>
        <p:nvSpPr>
          <p:cNvPr id="5" name="Rectangle 6"/>
          <p:cNvSpPr>
            <a:spLocks noGrp="1" noChangeArrowheads="1"/>
          </p:cNvSpPr>
          <p:nvPr>
            <p:ph type="sldNum" sz="quarter" idx="12"/>
          </p:nvPr>
        </p:nvSpPr>
        <p:spPr>
          <a:ln/>
        </p:spPr>
        <p:txBody>
          <a:bodyPr/>
          <a:lstStyle>
            <a:lvl1pPr>
              <a:defRPr/>
            </a:lvl1pPr>
          </a:lstStyle>
          <a:p>
            <a:pPr>
              <a:defRPr/>
            </a:pPr>
            <a:fld id="{E7C15867-3AA5-4702-A1BB-0A348BF23B21}" type="slidenum">
              <a:rPr lang="ja-JP" altLang="en-GB"/>
              <a:pPr>
                <a:defRPr/>
              </a:pPr>
              <a:t>‹#›</a:t>
            </a:fld>
            <a:endParaRPr lang="en-GB" altLang="ja-JP"/>
          </a:p>
        </p:txBody>
      </p:sp>
    </p:spTree>
    <p:extLst>
      <p:ext uri="{BB962C8B-B14F-4D97-AF65-F5344CB8AC3E}">
        <p14:creationId xmlns:p14="http://schemas.microsoft.com/office/powerpoint/2010/main" val="1079322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1052513" y="1600200"/>
            <a:ext cx="3740150" cy="4525963"/>
          </a:xfrm>
        </p:spPr>
        <p:txBody>
          <a:bodyPr/>
          <a:lstStyle>
            <a:lvl1pPr>
              <a:defRPr sz="2800">
                <a:latin typeface="Arial Narrow" pitchFamily="34" charset="0"/>
              </a:defRPr>
            </a:lvl1pPr>
            <a:lvl2pPr>
              <a:defRPr sz="2400">
                <a:latin typeface="Arial Narrow" pitchFamily="34" charset="0"/>
              </a:defRPr>
            </a:lvl2pPr>
            <a:lvl3pPr>
              <a:defRPr sz="2000">
                <a:latin typeface="Arial Narrow" pitchFamily="34" charset="0"/>
              </a:defRPr>
            </a:lvl3pPr>
            <a:lvl4pPr>
              <a:defRPr sz="1800">
                <a:latin typeface="Arial Narrow" pitchFamily="34" charset="0"/>
              </a:defRPr>
            </a:lvl4pPr>
            <a:lvl5pPr>
              <a:defRPr sz="18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945063" y="1600200"/>
            <a:ext cx="3741737" cy="4525963"/>
          </a:xfrm>
        </p:spPr>
        <p:txBody>
          <a:bodyPr/>
          <a:lstStyle>
            <a:lvl1pPr>
              <a:defRPr sz="2800">
                <a:latin typeface="Arial Narrow" pitchFamily="34" charset="0"/>
              </a:defRPr>
            </a:lvl1pPr>
            <a:lvl2pPr>
              <a:defRPr sz="2400">
                <a:latin typeface="Arial Narrow" pitchFamily="34" charset="0"/>
              </a:defRPr>
            </a:lvl2pPr>
            <a:lvl3pPr>
              <a:defRPr sz="2000">
                <a:latin typeface="Arial Narrow" pitchFamily="34" charset="0"/>
              </a:defRPr>
            </a:lvl3pPr>
            <a:lvl4pPr>
              <a:defRPr sz="1800">
                <a:latin typeface="Arial Narrow" pitchFamily="34" charset="0"/>
              </a:defRPr>
            </a:lvl4pPr>
            <a:lvl5pPr>
              <a:defRPr sz="18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mn-lt"/>
                <a:ea typeface="MS PGothic" pitchFamily="34" charset="-128"/>
              </a:defRPr>
            </a:lvl1pPr>
          </a:lstStyle>
          <a:p>
            <a:pPr>
              <a:defRPr/>
            </a:pPr>
            <a:fld id="{567407BF-62A5-4C97-8E6A-9FF77EB35849}" type="datetimeFigureOut">
              <a:rPr lang="en-GB"/>
              <a:pPr>
                <a:defRPr/>
              </a:pPr>
              <a:t>24/05/2018</a:t>
            </a:fld>
            <a:endParaRPr lang="en-GB"/>
          </a:p>
        </p:txBody>
      </p:sp>
      <p:sp>
        <p:nvSpPr>
          <p:cNvPr id="6" name="Footer Placeholder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ea typeface="MS PGothic" pitchFamily="34" charset="-128"/>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vl1pPr>
          </a:lstStyle>
          <a:p>
            <a:pPr>
              <a:defRPr/>
            </a:pPr>
            <a:fld id="{6382445A-4336-4FFA-A9BB-5D82B816F720}" type="slidenum">
              <a:rPr lang="en-GB"/>
              <a:pPr>
                <a:defRPr/>
              </a:pPr>
              <a:t>‹#›</a:t>
            </a:fld>
            <a:endParaRPr lang="en-GB"/>
          </a:p>
        </p:txBody>
      </p:sp>
    </p:spTree>
  </p:cSld>
  <p:clrMapOvr>
    <a:masterClrMapping/>
  </p:clrMapOvr>
  <p:transition>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Narrow" pitchFamily="34" charset="0"/>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Narrow"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Narrow" pitchFamily="34" charset="0"/>
              </a:defRPr>
            </a:lvl1pPr>
            <a:lvl2pPr>
              <a:defRPr sz="2000">
                <a:latin typeface="Arial Narrow" pitchFamily="34" charset="0"/>
              </a:defRPr>
            </a:lvl2pPr>
            <a:lvl3pPr>
              <a:defRPr sz="1800">
                <a:latin typeface="Arial Narrow" pitchFamily="34" charset="0"/>
              </a:defRPr>
            </a:lvl3pPr>
            <a:lvl4pPr>
              <a:defRPr sz="1600">
                <a:latin typeface="Arial Narrow" pitchFamily="34" charset="0"/>
              </a:defRPr>
            </a:lvl4pPr>
            <a:lvl5pPr>
              <a:defRPr sz="1600">
                <a:latin typeface="Arial Narrow"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Narrow"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Narrow" pitchFamily="34" charset="0"/>
              </a:defRPr>
            </a:lvl1pPr>
            <a:lvl2pPr>
              <a:defRPr sz="2000">
                <a:latin typeface="Arial Narrow" pitchFamily="34" charset="0"/>
              </a:defRPr>
            </a:lvl2pPr>
            <a:lvl3pPr>
              <a:defRPr sz="1800">
                <a:latin typeface="Arial Narrow" pitchFamily="34" charset="0"/>
              </a:defRPr>
            </a:lvl3pPr>
            <a:lvl4pPr>
              <a:defRPr sz="1600">
                <a:latin typeface="Arial Narrow" pitchFamily="34" charset="0"/>
              </a:defRPr>
            </a:lvl4pPr>
            <a:lvl5pPr>
              <a:defRPr sz="1600">
                <a:latin typeface="Arial Narrow"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Arial Narrow" pitchFamily="34" charset="0"/>
                <a:ea typeface="MS PGothic" pitchFamily="34" charset="-128"/>
              </a:defRPr>
            </a:lvl1pPr>
          </a:lstStyle>
          <a:p>
            <a:pPr>
              <a:defRPr/>
            </a:pPr>
            <a:fld id="{1033C010-8D17-4C98-9A62-BDC8B6787362}" type="datetimeFigureOut">
              <a:rPr lang="en-GB"/>
              <a:pPr>
                <a:defRPr/>
              </a:pPr>
              <a:t>24/05/2018</a:t>
            </a:fld>
            <a:endParaRPr lang="en-GB"/>
          </a:p>
        </p:txBody>
      </p:sp>
      <p:sp>
        <p:nvSpPr>
          <p:cNvPr id="8"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Arial Narrow" pitchFamily="34" charset="0"/>
                <a:ea typeface="MS PGothic" pitchFamily="34" charset="-128"/>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Arial Narrow" pitchFamily="34" charset="0"/>
              </a:defRPr>
            </a:lvl1pPr>
          </a:lstStyle>
          <a:p>
            <a:pPr>
              <a:defRPr/>
            </a:pPr>
            <a:fld id="{CA873A7D-0D1B-4AA4-B631-D45C0351B21B}" type="slidenum">
              <a:rPr lang="en-GB"/>
              <a:pPr>
                <a:defRPr/>
              </a:pPr>
              <a:t>‹#›</a:t>
            </a:fld>
            <a:endParaRPr lang="en-GB"/>
          </a:p>
        </p:txBody>
      </p:sp>
    </p:spTree>
  </p:cSld>
  <p:clrMapOvr>
    <a:masterClrMapping/>
  </p:clrMapOvr>
  <p:transition>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itchFamily="34" charset="0"/>
              </a:defRPr>
            </a:lvl1pPr>
          </a:lstStyle>
          <a:p>
            <a:r>
              <a:rPr lang="en-US"/>
              <a:t>Click to edit Master title style</a:t>
            </a:r>
            <a:endParaRPr lang="en-GB"/>
          </a:p>
        </p:txBody>
      </p:sp>
      <p:sp>
        <p:nvSpPr>
          <p:cNvPr id="3"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Arial Narrow" pitchFamily="34" charset="0"/>
                <a:ea typeface="MS PGothic" pitchFamily="34" charset="-128"/>
              </a:defRPr>
            </a:lvl1pPr>
          </a:lstStyle>
          <a:p>
            <a:pPr>
              <a:defRPr/>
            </a:pPr>
            <a:fld id="{1241FD92-50E9-4269-AA95-678F589087EF}" type="datetimeFigureOut">
              <a:rPr lang="en-GB"/>
              <a:pPr>
                <a:defRPr/>
              </a:pPr>
              <a:t>24/05/2018</a:t>
            </a:fld>
            <a:endParaRPr lang="en-GB"/>
          </a:p>
        </p:txBody>
      </p:sp>
      <p:sp>
        <p:nvSpPr>
          <p:cNvPr id="4"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Arial Narrow" pitchFamily="34" charset="0"/>
                <a:ea typeface="MS PGothic" pitchFamily="34" charset="-128"/>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Arial Narrow" pitchFamily="34" charset="0"/>
              </a:defRPr>
            </a:lvl1pPr>
          </a:lstStyle>
          <a:p>
            <a:pPr>
              <a:defRPr/>
            </a:pPr>
            <a:fld id="{92504D25-8BA1-48A9-84B3-A043230AB4F3}" type="slidenum">
              <a:rPr lang="en-GB"/>
              <a:pPr>
                <a:defRPr/>
              </a:pPr>
              <a:t>‹#›</a:t>
            </a:fld>
            <a:endParaRPr lang="en-GB"/>
          </a:p>
        </p:txBody>
      </p:sp>
    </p:spTree>
  </p:cSld>
  <p:clrMapOvr>
    <a:masterClrMapping/>
  </p:clrMapOvr>
  <p:transition>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Arial Narrow" pitchFamily="34" charset="0"/>
                <a:ea typeface="MS PGothic" pitchFamily="34" charset="-128"/>
              </a:defRPr>
            </a:lvl1pPr>
          </a:lstStyle>
          <a:p>
            <a:pPr>
              <a:defRPr/>
            </a:pPr>
            <a:fld id="{8D7A9F58-A83F-4E0B-BB24-C04BD2451409}" type="datetimeFigureOut">
              <a:rPr lang="en-GB"/>
              <a:pPr>
                <a:defRPr/>
              </a:pPr>
              <a:t>24/05/2018</a:t>
            </a:fld>
            <a:endParaRPr lang="en-GB"/>
          </a:p>
        </p:txBody>
      </p:sp>
      <p:sp>
        <p:nvSpPr>
          <p:cNvPr id="3" name="Rectangle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Arial Narrow" pitchFamily="34" charset="0"/>
                <a:ea typeface="MS PGothic" pitchFamily="34"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Arial Narrow" pitchFamily="34" charset="0"/>
              </a:defRPr>
            </a:lvl1pPr>
          </a:lstStyle>
          <a:p>
            <a:pPr>
              <a:defRPr/>
            </a:pPr>
            <a:fld id="{63737B04-F6DE-46FF-9B93-AA1FB6E40428}" type="slidenum">
              <a:rPr lang="en-GB"/>
              <a:pPr>
                <a:defRPr/>
              </a:pPr>
              <a:t>‹#›</a:t>
            </a:fld>
            <a:endParaRPr lang="en-GB"/>
          </a:p>
        </p:txBody>
      </p:sp>
    </p:spTree>
  </p:cSld>
  <p:clrMapOvr>
    <a:masterClrMapping/>
  </p:clrMapOvr>
  <p:transitio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Narrow" pitchFamily="34" charset="0"/>
              </a:defRPr>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atin typeface="Arial Narrow" pitchFamily="34" charset="0"/>
              </a:defRPr>
            </a:lvl1pPr>
            <a:lvl2pPr>
              <a:defRPr sz="2800">
                <a:latin typeface="Arial Narrow" pitchFamily="34" charset="0"/>
              </a:defRPr>
            </a:lvl2pPr>
            <a:lvl3pPr>
              <a:defRPr sz="2400">
                <a:latin typeface="Arial Narrow" pitchFamily="34" charset="0"/>
              </a:defRPr>
            </a:lvl3pPr>
            <a:lvl4pPr>
              <a:defRPr sz="2000">
                <a:latin typeface="Arial Narrow" pitchFamily="34" charset="0"/>
              </a:defRPr>
            </a:lvl4pPr>
            <a:lvl5pPr>
              <a:defRPr sz="2000">
                <a:latin typeface="Arial Narrow"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Arial Narrow" pitchFamily="34" charset="0"/>
                <a:ea typeface="MS PGothic" pitchFamily="34" charset="-128"/>
              </a:defRPr>
            </a:lvl1pPr>
          </a:lstStyle>
          <a:p>
            <a:pPr>
              <a:defRPr/>
            </a:pPr>
            <a:fld id="{091BEEB8-698D-4DB6-8B42-1F604DDED5AD}" type="datetimeFigureOut">
              <a:rPr lang="en-GB"/>
              <a:pPr>
                <a:defRPr/>
              </a:pPr>
              <a:t>24/05/2018</a:t>
            </a:fld>
            <a:endParaRPr lang="en-GB"/>
          </a:p>
        </p:txBody>
      </p:sp>
      <p:sp>
        <p:nvSpPr>
          <p:cNvPr id="6" name="Footer Placeholder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Arial Narrow" pitchFamily="34" charset="0"/>
                <a:ea typeface="MS PGothic" pitchFamily="34" charset="-128"/>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Arial Narrow" pitchFamily="34" charset="0"/>
              </a:defRPr>
            </a:lvl1pPr>
          </a:lstStyle>
          <a:p>
            <a:pPr>
              <a:defRPr/>
            </a:pPr>
            <a:fld id="{E40D7F54-D63F-4B5F-982D-ACA878852D98}" type="slidenum">
              <a:rPr lang="en-GB"/>
              <a:pPr>
                <a:defRPr/>
              </a:pPr>
              <a:t>‹#›</a:t>
            </a:fld>
            <a:endParaRPr lang="en-GB"/>
          </a:p>
        </p:txBody>
      </p:sp>
    </p:spTree>
  </p:cSld>
  <p:clrMapOvr>
    <a:masterClrMapping/>
  </p:clrMapOvr>
  <p:transition>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Narrow" pitchFamily="34" charset="0"/>
              </a:defRPr>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Narrow"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Narrow"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969963" y="6227763"/>
            <a:ext cx="2133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smtClean="0">
                <a:latin typeface="Arial Narrow" pitchFamily="34" charset="0"/>
                <a:ea typeface="MS PGothic" pitchFamily="34" charset="-128"/>
              </a:defRPr>
            </a:lvl1pPr>
          </a:lstStyle>
          <a:p>
            <a:pPr>
              <a:defRPr/>
            </a:pPr>
            <a:fld id="{12735474-A974-4A82-9B16-DBE1132336DB}" type="datetimeFigureOut">
              <a:rPr lang="en-GB"/>
              <a:pPr>
                <a:defRPr/>
              </a:pPr>
              <a:t>24/05/2018</a:t>
            </a:fld>
            <a:endParaRPr lang="en-GB"/>
          </a:p>
        </p:txBody>
      </p:sp>
      <p:sp>
        <p:nvSpPr>
          <p:cNvPr id="6" name="Footer Placeholder 5"/>
          <p:cNvSpPr>
            <a:spLocks noGrp="1" noChangeArrowheads="1"/>
          </p:cNvSpPr>
          <p:nvPr>
            <p:ph type="ftr" sz="quarter" idx="11"/>
          </p:nvPr>
        </p:nvSpPr>
        <p:spPr>
          <a:xfrm>
            <a:off x="3425825" y="6227763"/>
            <a:ext cx="2895600" cy="476250"/>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Arial Narrow" pitchFamily="34" charset="0"/>
                <a:ea typeface="MS PGothic" pitchFamily="34" charset="-128"/>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Arial Narrow" pitchFamily="34" charset="0"/>
              </a:defRPr>
            </a:lvl1pPr>
          </a:lstStyle>
          <a:p>
            <a:pPr>
              <a:defRPr/>
            </a:pPr>
            <a:fld id="{E2F1A2BF-3ADD-4636-AF70-DB50A0F33C37}" type="slidenum">
              <a:rPr lang="en-GB"/>
              <a:pPr>
                <a:defRPr/>
              </a:pPr>
              <a:t>‹#›</a:t>
            </a:fld>
            <a:endParaRPr lang="en-GB"/>
          </a:p>
        </p:txBody>
      </p:sp>
    </p:spTree>
  </p:cSld>
  <p:clrMapOvr>
    <a:masterClrMapping/>
  </p:clrMapOvr>
  <p:transition>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0.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1.jpe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5" descr="IPCCLogoBlue_RGB_72PPI.jpg"/>
          <p:cNvPicPr>
            <a:picLocks noChangeAspect="1"/>
          </p:cNvPicPr>
          <p:nvPr/>
        </p:nvPicPr>
        <p:blipFill>
          <a:blip r:embed="rId18" cstate="print"/>
          <a:srcRect/>
          <a:stretch>
            <a:fillRect/>
          </a:stretch>
        </p:blipFill>
        <p:spPr bwMode="auto">
          <a:xfrm>
            <a:off x="5214938" y="6000750"/>
            <a:ext cx="3873500" cy="798513"/>
          </a:xfrm>
          <a:prstGeom prst="rect">
            <a:avLst/>
          </a:prstGeom>
          <a:noFill/>
          <a:ln w="9525">
            <a:noFill/>
            <a:miter lim="800000"/>
            <a:headEnd/>
            <a:tailEnd/>
          </a:ln>
        </p:spPr>
      </p:pic>
      <p:sp>
        <p:nvSpPr>
          <p:cNvPr id="2051" name="Rectangle 2"/>
          <p:cNvSpPr>
            <a:spLocks noGrp="1" noChangeArrowheads="1"/>
          </p:cNvSpPr>
          <p:nvPr>
            <p:ph type="title"/>
          </p:nvPr>
        </p:nvSpPr>
        <p:spPr bwMode="auto">
          <a:xfrm>
            <a:off x="1054100" y="163513"/>
            <a:ext cx="7918450" cy="10080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052" name="Rectangle 3"/>
          <p:cNvSpPr>
            <a:spLocks noGrp="1" noChangeArrowheads="1"/>
          </p:cNvSpPr>
          <p:nvPr>
            <p:ph type="body" idx="1"/>
          </p:nvPr>
        </p:nvSpPr>
        <p:spPr bwMode="auto">
          <a:xfrm>
            <a:off x="1052513" y="1600200"/>
            <a:ext cx="76342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9270" name="Rectangle 6"/>
          <p:cNvSpPr>
            <a:spLocks noGrp="1" noChangeArrowheads="1"/>
          </p:cNvSpPr>
          <p:nvPr>
            <p:ph type="sldNum" sz="quarter" idx="4"/>
          </p:nvPr>
        </p:nvSpPr>
        <p:spPr bwMode="auto">
          <a:xfrm>
            <a:off x="1285875" y="6572250"/>
            <a:ext cx="642938"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smtClean="0">
                <a:latin typeface="+mn-lt"/>
                <a:ea typeface="MS PGothic" pitchFamily="34" charset="-128"/>
              </a:defRPr>
            </a:lvl1pPr>
          </a:lstStyle>
          <a:p>
            <a:pPr>
              <a:defRPr/>
            </a:pPr>
            <a:fld id="{7EAB705F-12DB-4044-880E-918F7AB3272B}" type="slidenum">
              <a:rPr lang="en-GB"/>
              <a:pPr>
                <a:defRPr/>
              </a:pPr>
              <a:t>‹#›</a:t>
            </a:fld>
            <a:endParaRPr lang="en-GB"/>
          </a:p>
        </p:txBody>
      </p:sp>
      <p:pic>
        <p:nvPicPr>
          <p:cNvPr id="2054" name="Picture 2"/>
          <p:cNvPicPr>
            <a:picLocks noChangeAspect="1" noChangeArrowheads="1"/>
          </p:cNvPicPr>
          <p:nvPr/>
        </p:nvPicPr>
        <p:blipFill>
          <a:blip r:embed="rId19" cstate="print"/>
          <a:srcRect/>
          <a:stretch>
            <a:fillRect/>
          </a:stretch>
        </p:blipFill>
        <p:spPr bwMode="auto">
          <a:xfrm>
            <a:off x="0" y="6261100"/>
            <a:ext cx="928688" cy="596900"/>
          </a:xfrm>
          <a:prstGeom prst="rect">
            <a:avLst/>
          </a:prstGeom>
          <a:noFill/>
          <a:ln w="9525">
            <a:noFill/>
            <a:miter lim="800000"/>
            <a:headEnd/>
            <a:tailEnd/>
          </a:ln>
        </p:spPr>
      </p:pic>
      <p:pic>
        <p:nvPicPr>
          <p:cNvPr id="2055" name="Picture 2"/>
          <p:cNvPicPr>
            <a:picLocks noChangeAspect="1" noChangeArrowheads="1"/>
          </p:cNvPicPr>
          <p:nvPr/>
        </p:nvPicPr>
        <p:blipFill>
          <a:blip r:embed="rId19" cstate="print"/>
          <a:srcRect/>
          <a:stretch>
            <a:fillRect/>
          </a:stretch>
        </p:blipFill>
        <p:spPr bwMode="auto">
          <a:xfrm>
            <a:off x="0" y="6261100"/>
            <a:ext cx="928688" cy="5969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transition>
    <p:cover/>
  </p:transition>
  <p:txStyles>
    <p:titleStyle>
      <a:lvl1pPr algn="l" rtl="0" fontAlgn="base">
        <a:spcBef>
          <a:spcPct val="0"/>
        </a:spcBef>
        <a:spcAft>
          <a:spcPct val="0"/>
        </a:spcAft>
        <a:defRPr sz="4000" b="1">
          <a:solidFill>
            <a:srgbClr val="990002"/>
          </a:solidFill>
          <a:latin typeface="Frutiger LT Pro 57 Condensed" pitchFamily="34" charset="0"/>
          <a:ea typeface="+mj-ea"/>
          <a:cs typeface="+mj-cs"/>
        </a:defRPr>
      </a:lvl1pPr>
      <a:lvl2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2pPr>
      <a:lvl3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3pPr>
      <a:lvl4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4pPr>
      <a:lvl5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9pPr>
    </p:titleStyle>
    <p:bodyStyle>
      <a:lvl1pPr marL="342900" indent="-342900" algn="l" rtl="0" fontAlgn="base">
        <a:spcBef>
          <a:spcPct val="20000"/>
        </a:spcBef>
        <a:spcAft>
          <a:spcPct val="0"/>
        </a:spcAft>
        <a:buChar char="•"/>
        <a:defRPr sz="2800">
          <a:solidFill>
            <a:srgbClr val="0070C0"/>
          </a:solidFill>
          <a:latin typeface="Frutiger LT Pro 57 Condensed" pitchFamily="34" charset="0"/>
          <a:ea typeface="+mn-ea"/>
          <a:cs typeface="+mn-cs"/>
        </a:defRPr>
      </a:lvl1pPr>
      <a:lvl2pPr marL="742950" indent="-285750" algn="l" rtl="0" fontAlgn="base">
        <a:spcBef>
          <a:spcPct val="20000"/>
        </a:spcBef>
        <a:spcAft>
          <a:spcPct val="0"/>
        </a:spcAft>
        <a:buChar char="–"/>
        <a:defRPr sz="2400">
          <a:solidFill>
            <a:srgbClr val="0070C0"/>
          </a:solidFill>
          <a:latin typeface="Frutiger LT Pro 57 Condensed" pitchFamily="34" charset="0"/>
        </a:defRPr>
      </a:lvl2pPr>
      <a:lvl3pPr marL="1143000" indent="-228600" algn="l" rtl="0" fontAlgn="base">
        <a:spcBef>
          <a:spcPct val="20000"/>
        </a:spcBef>
        <a:spcAft>
          <a:spcPct val="0"/>
        </a:spcAft>
        <a:buChar char="•"/>
        <a:defRPr sz="2000">
          <a:solidFill>
            <a:srgbClr val="0070C0"/>
          </a:solidFill>
          <a:latin typeface="Frutiger LT Pro 57 Condensed" pitchFamily="34" charset="0"/>
        </a:defRPr>
      </a:lvl3pPr>
      <a:lvl4pPr marL="1600200" indent="-228600" algn="l" rtl="0" fontAlgn="base">
        <a:spcBef>
          <a:spcPct val="20000"/>
        </a:spcBef>
        <a:spcAft>
          <a:spcPct val="0"/>
        </a:spcAft>
        <a:buChar char="–"/>
        <a:defRPr>
          <a:solidFill>
            <a:srgbClr val="0070C0"/>
          </a:solidFill>
          <a:latin typeface="Frutiger LT Pro 57 Condensed" pitchFamily="34" charset="0"/>
        </a:defRPr>
      </a:lvl4pPr>
      <a:lvl5pPr marL="2057400" indent="-228600" algn="l" rtl="0" fontAlgn="base">
        <a:spcBef>
          <a:spcPct val="20000"/>
        </a:spcBef>
        <a:spcAft>
          <a:spcPct val="0"/>
        </a:spcAft>
        <a:buChar char="»"/>
        <a:defRPr sz="1600">
          <a:solidFill>
            <a:srgbClr val="0070C0"/>
          </a:solidFill>
          <a:latin typeface="Frutiger LT Pro 57 Condensed"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5" descr="IPCCLogoBlue_RGB_72PPI.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214938" y="6000750"/>
            <a:ext cx="387350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054100" y="163513"/>
            <a:ext cx="791845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endParaRPr lang="en-GB" altLang="ja-JP"/>
          </a:p>
        </p:txBody>
      </p:sp>
      <p:sp>
        <p:nvSpPr>
          <p:cNvPr id="1028" name="Rectangle 3"/>
          <p:cNvSpPr>
            <a:spLocks noGrp="1" noChangeArrowheads="1"/>
          </p:cNvSpPr>
          <p:nvPr>
            <p:ph type="body" idx="1"/>
          </p:nvPr>
        </p:nvSpPr>
        <p:spPr bwMode="auto">
          <a:xfrm>
            <a:off x="1052513" y="1600200"/>
            <a:ext cx="76342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GB" altLang="ja-JP"/>
          </a:p>
        </p:txBody>
      </p:sp>
      <p:sp>
        <p:nvSpPr>
          <p:cNvPr id="139270" name="Rectangle 6"/>
          <p:cNvSpPr>
            <a:spLocks noGrp="1" noChangeArrowheads="1"/>
          </p:cNvSpPr>
          <p:nvPr>
            <p:ph type="sldNum" sz="quarter" idx="4"/>
          </p:nvPr>
        </p:nvSpPr>
        <p:spPr bwMode="auto">
          <a:xfrm>
            <a:off x="1285875" y="6572250"/>
            <a:ext cx="642938"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S PGothic" pitchFamily="34" charset="-128"/>
              </a:defRPr>
            </a:lvl1pPr>
          </a:lstStyle>
          <a:p>
            <a:fld id="{0E53894D-018C-4579-B0DC-DF71D0506BB8}" type="slidenum">
              <a:rPr lang="en-GB" altLang="ja-JP"/>
              <a:pPr/>
              <a:t>‹#›</a:t>
            </a:fld>
            <a:endParaRPr lang="en-GB" altLang="ja-JP"/>
          </a:p>
        </p:txBody>
      </p:sp>
      <p:pic>
        <p:nvPicPr>
          <p:cNvPr id="1030"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0" y="6261100"/>
            <a:ext cx="9286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16125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ransition>
    <p:cover/>
  </p:transition>
  <p:txStyles>
    <p:titleStyle>
      <a:lvl1pPr algn="l" rtl="0" eaLnBrk="0" fontAlgn="base" hangingPunct="0">
        <a:spcBef>
          <a:spcPct val="0"/>
        </a:spcBef>
        <a:spcAft>
          <a:spcPct val="0"/>
        </a:spcAft>
        <a:defRPr kumimoji="1" sz="4000" b="1">
          <a:solidFill>
            <a:srgbClr val="990002"/>
          </a:solidFill>
          <a:latin typeface="Frutiger LT Pro 57 Condensed" pitchFamily="34" charset="0"/>
          <a:ea typeface="+mj-ea"/>
          <a:cs typeface="+mj-cs"/>
        </a:defRPr>
      </a:lvl1pPr>
      <a:lvl2pPr algn="l" rtl="0" eaLnBrk="0" fontAlgn="base" hangingPunct="0">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2pPr>
      <a:lvl3pPr algn="l" rtl="0" eaLnBrk="0" fontAlgn="base" hangingPunct="0">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3pPr>
      <a:lvl4pPr algn="l" rtl="0" eaLnBrk="0" fontAlgn="base" hangingPunct="0">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4pPr>
      <a:lvl5pPr algn="l" rtl="0" eaLnBrk="0" fontAlgn="base" hangingPunct="0">
        <a:spcBef>
          <a:spcPct val="0"/>
        </a:spcBef>
        <a:spcAft>
          <a:spcPct val="0"/>
        </a:spcAft>
        <a:defRPr kumimoji="1"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kumimoji="1" sz="3600" b="1" i="1">
          <a:solidFill>
            <a:srgbClr val="336699"/>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har char="•"/>
        <a:defRPr kumimoji="1" sz="2800">
          <a:solidFill>
            <a:srgbClr val="5492CD"/>
          </a:solidFill>
          <a:latin typeface="Frutiger LT Pro 57 Condensed" pitchFamily="34" charset="0"/>
          <a:ea typeface="+mn-ea"/>
          <a:cs typeface="+mn-cs"/>
        </a:defRPr>
      </a:lvl1pPr>
      <a:lvl2pPr marL="742950" indent="-285750" algn="l" rtl="0" eaLnBrk="0" fontAlgn="base" hangingPunct="0">
        <a:spcBef>
          <a:spcPct val="20000"/>
        </a:spcBef>
        <a:spcAft>
          <a:spcPct val="0"/>
        </a:spcAft>
        <a:buChar char="–"/>
        <a:defRPr kumimoji="1" sz="2400">
          <a:solidFill>
            <a:srgbClr val="5B92E5"/>
          </a:solidFill>
          <a:latin typeface="Frutiger LT Pro 57 Condensed" pitchFamily="34" charset="0"/>
        </a:defRPr>
      </a:lvl2pPr>
      <a:lvl3pPr marL="1143000" indent="-228600" algn="l" rtl="0" eaLnBrk="0" fontAlgn="base" hangingPunct="0">
        <a:spcBef>
          <a:spcPct val="20000"/>
        </a:spcBef>
        <a:spcAft>
          <a:spcPct val="0"/>
        </a:spcAft>
        <a:buChar char="•"/>
        <a:defRPr kumimoji="1" sz="2000">
          <a:solidFill>
            <a:srgbClr val="5B92E5"/>
          </a:solidFill>
          <a:latin typeface="Frutiger LT Pro 57 Condensed" pitchFamily="34" charset="0"/>
        </a:defRPr>
      </a:lvl3pPr>
      <a:lvl4pPr marL="1600200" indent="-228600" algn="l" rtl="0" eaLnBrk="0" fontAlgn="base" hangingPunct="0">
        <a:spcBef>
          <a:spcPct val="20000"/>
        </a:spcBef>
        <a:spcAft>
          <a:spcPct val="0"/>
        </a:spcAft>
        <a:buChar char="–"/>
        <a:defRPr kumimoji="1">
          <a:solidFill>
            <a:srgbClr val="5B92E5"/>
          </a:solidFill>
          <a:latin typeface="Frutiger LT Pro 57 Condensed" pitchFamily="34" charset="0"/>
        </a:defRPr>
      </a:lvl4pPr>
      <a:lvl5pPr marL="2057400" indent="-228600" algn="l" rtl="0" eaLnBrk="0" fontAlgn="base" hangingPunct="0">
        <a:spcBef>
          <a:spcPct val="20000"/>
        </a:spcBef>
        <a:spcAft>
          <a:spcPct val="0"/>
        </a:spcAft>
        <a:buChar char="»"/>
        <a:defRPr kumimoji="1" sz="1600">
          <a:solidFill>
            <a:srgbClr val="5B92E5"/>
          </a:solidFill>
          <a:latin typeface="Frutiger LT Pro 57 Condensed" pitchFamily="34" charset="0"/>
        </a:defRPr>
      </a:lvl5pPr>
      <a:lvl6pPr marL="2514600" indent="-228600" algn="l" rtl="0" eaLnBrk="1" fontAlgn="base" hangingPunct="1">
        <a:spcBef>
          <a:spcPct val="20000"/>
        </a:spcBef>
        <a:spcAft>
          <a:spcPct val="0"/>
        </a:spcAft>
        <a:buChar char="»"/>
        <a:defRPr kumimoji="1" sz="1600">
          <a:solidFill>
            <a:schemeClr val="tx1"/>
          </a:solidFill>
          <a:latin typeface="+mn-lt"/>
        </a:defRPr>
      </a:lvl6pPr>
      <a:lvl7pPr marL="2971800" indent="-228600" algn="l" rtl="0" eaLnBrk="1" fontAlgn="base" hangingPunct="1">
        <a:spcBef>
          <a:spcPct val="20000"/>
        </a:spcBef>
        <a:spcAft>
          <a:spcPct val="0"/>
        </a:spcAft>
        <a:buChar char="»"/>
        <a:defRPr kumimoji="1" sz="1600">
          <a:solidFill>
            <a:schemeClr val="tx1"/>
          </a:solidFill>
          <a:latin typeface="+mn-lt"/>
        </a:defRPr>
      </a:lvl7pPr>
      <a:lvl8pPr marL="3429000" indent="-228600" algn="l" rtl="0" eaLnBrk="1" fontAlgn="base" hangingPunct="1">
        <a:spcBef>
          <a:spcPct val="20000"/>
        </a:spcBef>
        <a:spcAft>
          <a:spcPct val="0"/>
        </a:spcAft>
        <a:buChar char="»"/>
        <a:defRPr kumimoji="1" sz="1600">
          <a:solidFill>
            <a:schemeClr val="tx1"/>
          </a:solidFill>
          <a:latin typeface="+mn-lt"/>
        </a:defRPr>
      </a:lvl8pPr>
      <a:lvl9pPr marL="3886200" indent="-228600" algn="l" rtl="0" eaLnBrk="1" fontAlgn="base" hangingPunct="1">
        <a:spcBef>
          <a:spcPct val="20000"/>
        </a:spcBef>
        <a:spcAft>
          <a:spcPct val="0"/>
        </a:spcAft>
        <a:buChar char="»"/>
        <a:defRPr kumimoji="1" sz="1600">
          <a:solidFill>
            <a:schemeClr val="tx1"/>
          </a:solidFill>
          <a:latin typeface="+mn-lt"/>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61.wmf"/><Relationship Id="rId5" Type="http://schemas.openxmlformats.org/officeDocument/2006/relationships/image" Target="../media/image60.wmf"/><Relationship Id="rId4" Type="http://schemas.openxmlformats.org/officeDocument/2006/relationships/image" Target="../media/image59.gif"/></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notesSlide" Target="../notesSlides/notesSlide143.xml"/><Relationship Id="rId4"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70.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8" Type="http://schemas.openxmlformats.org/officeDocument/2006/relationships/notesSlide" Target="../notesSlides/notesSlide178.xml"/><Relationship Id="rId3" Type="http://schemas.openxmlformats.org/officeDocument/2006/relationships/tags" Target="../tags/tag37.xml"/><Relationship Id="rId7"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10" Type="http://schemas.openxmlformats.org/officeDocument/2006/relationships/image" Target="../media/image82.png"/><Relationship Id="rId4" Type="http://schemas.openxmlformats.org/officeDocument/2006/relationships/tags" Target="../tags/tag44.xml"/><Relationship Id="rId9"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8" Type="http://schemas.openxmlformats.org/officeDocument/2006/relationships/notesSlide" Target="../notesSlides/notesSlide183.xml"/><Relationship Id="rId3" Type="http://schemas.openxmlformats.org/officeDocument/2006/relationships/tags" Target="../tags/tag50.xml"/><Relationship Id="rId7"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image" Target="../media/image83.png"/></Relationships>
</file>

<file path=ppt/slides/_rels/slide184.xml.rels><?xml version="1.0" encoding="UTF-8" standalone="yes"?>
<Relationships xmlns="http://schemas.openxmlformats.org/package/2006/relationships"><Relationship Id="rId8" Type="http://schemas.openxmlformats.org/officeDocument/2006/relationships/notesSlide" Target="../notesSlides/notesSlide184.xml"/><Relationship Id="rId3" Type="http://schemas.openxmlformats.org/officeDocument/2006/relationships/tags" Target="../tags/tag56.xml"/><Relationship Id="rId7"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media/image84.png"/></Relationships>
</file>

<file path=ppt/slides/_rels/slide185.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image" Target="../media/image86.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image" Target="../media/image85.png"/><Relationship Id="rId5" Type="http://schemas.openxmlformats.org/officeDocument/2006/relationships/tags" Target="../tags/tag64.xml"/><Relationship Id="rId10" Type="http://schemas.openxmlformats.org/officeDocument/2006/relationships/notesSlide" Target="../notesSlides/notesSlide185.xml"/><Relationship Id="rId4" Type="http://schemas.openxmlformats.org/officeDocument/2006/relationships/tags" Target="../tags/tag63.xml"/><Relationship Id="rId9"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0.xml"/><Relationship Id="rId7" Type="http://schemas.openxmlformats.org/officeDocument/2006/relationships/tags" Target="../tags/tag74.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5" Type="http://schemas.openxmlformats.org/officeDocument/2006/relationships/tags" Target="../tags/tag72.xml"/><Relationship Id="rId10" Type="http://schemas.openxmlformats.org/officeDocument/2006/relationships/hyperlink" Target="javascript:ExecuteAction(%222dfa416d-3f0a-4635-ac7c-de81af14fe30%22)" TargetMode="External"/><Relationship Id="rId4" Type="http://schemas.openxmlformats.org/officeDocument/2006/relationships/tags" Target="../tags/tag71.xml"/><Relationship Id="rId9"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8" Type="http://schemas.openxmlformats.org/officeDocument/2006/relationships/notesSlide" Target="../notesSlides/notesSlide187.xml"/><Relationship Id="rId3" Type="http://schemas.openxmlformats.org/officeDocument/2006/relationships/tags" Target="../tags/tag77.xml"/><Relationship Id="rId7"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s>
</file>

<file path=ppt/slides/_rels/slide18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hyperlink" Target="http://www.ipcc-nggip.iges.or.jp/" TargetMode="External"/><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59" Type="http://schemas.openxmlformats.org/officeDocument/2006/relationships/image" Target="../media/image69.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8" Type="http://schemas.openxmlformats.org/officeDocument/2006/relationships/tags" Target="../tags/tag550.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notesSlide" Target="../notesSlides/notesSlide57.xml"/><Relationship Id="rId57" Type="http://schemas.openxmlformats.org/officeDocument/2006/relationships/image" Target="../media/image680.png"/><Relationship Id="rId61" Type="http://schemas.openxmlformats.org/officeDocument/2006/relationships/image" Target="../media/image70.png"/><Relationship Id="rId10" Type="http://schemas.openxmlformats.org/officeDocument/2006/relationships/tags" Target="../tags/tag10.xml"/><Relationship Id="rId19" Type="http://schemas.openxmlformats.org/officeDocument/2006/relationships/tags" Target="../tags/tag19.xml"/><Relationship Id="rId60" Type="http://schemas.openxmlformats.org/officeDocument/2006/relationships/tags" Target="../tags/tag55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2.xml"/><Relationship Id="rId56" Type="http://schemas.openxmlformats.org/officeDocument/2006/relationships/tags" Target="../tags/tag541.xml"/></Relationships>
</file>

<file path=ppt/slides/_rels/slide58.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58.xml"/><Relationship Id="rId7" Type="http://schemas.openxmlformats.org/officeDocument/2006/relationships/diagramColors" Target="../diagrams/colors13.xml"/><Relationship Id="rId2" Type="http://schemas.openxmlformats.org/officeDocument/2006/relationships/slideLayout" Target="../slideLayouts/slideLayout18.xml"/><Relationship Id="rId1" Type="http://schemas.openxmlformats.org/officeDocument/2006/relationships/tags" Target="../tags/tag22.xml"/><Relationship Id="rId6" Type="http://schemas.openxmlformats.org/officeDocument/2006/relationships/diagramQuickStyle" Target="../diagrams/quickStyle13.xml"/><Relationship Id="rId5" Type="http://schemas.openxmlformats.org/officeDocument/2006/relationships/diagramLayout" Target="../diagrams/layout13.xml"/><Relationship Id="rId10" Type="http://schemas.openxmlformats.org/officeDocument/2006/relationships/image" Target="../media/image36.png"/><Relationship Id="rId4" Type="http://schemas.openxmlformats.org/officeDocument/2006/relationships/diagramData" Target="../diagrams/data13.xml"/><Relationship Id="rId9" Type="http://schemas.openxmlformats.org/officeDocument/2006/relationships/tags" Target="../tags/tag2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notesSlide" Target="../notesSlides/notesSlide69.xml"/><Relationship Id="rId3" Type="http://schemas.openxmlformats.org/officeDocument/2006/relationships/tags" Target="../tags/tag28.xml"/><Relationship Id="rId7"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39.emf"/><Relationship Id="rId4" Type="http://schemas.openxmlformats.org/officeDocument/2006/relationships/oleObject" Target="../embeddings/oleObject2.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82852"/>
            <a:ext cx="9144000" cy="1470025"/>
          </a:xfrm>
        </p:spPr>
        <p:txBody>
          <a:bodyPr/>
          <a:lstStyle/>
          <a:p>
            <a:r>
              <a:rPr lang="en-GB" sz="3600" dirty="0"/>
              <a:t>AGRICULTURE, FORESTRY AND OTHER LAND USE (AFOLU)</a:t>
            </a:r>
            <a:r>
              <a:rPr lang="en-GB" dirty="0"/>
              <a:t> </a:t>
            </a:r>
          </a:p>
        </p:txBody>
      </p:sp>
      <p:sp>
        <p:nvSpPr>
          <p:cNvPr id="3" name="Subtitle 2"/>
          <p:cNvSpPr>
            <a:spLocks noGrp="1"/>
          </p:cNvSpPr>
          <p:nvPr>
            <p:ph type="subTitle" idx="1"/>
          </p:nvPr>
        </p:nvSpPr>
        <p:spPr>
          <a:xfrm>
            <a:off x="0" y="2729593"/>
            <a:ext cx="8984343" cy="2904672"/>
          </a:xfrm>
        </p:spPr>
        <p:txBody>
          <a:bodyPr/>
          <a:lstStyle/>
          <a:p>
            <a:r>
              <a:rPr lang="en-GB" sz="2000" dirty="0">
                <a:solidFill>
                  <a:srgbClr val="0070C0"/>
                </a:solidFill>
              </a:rPr>
              <a:t>Africa Regional Workshop on the Building of Sustainable National</a:t>
            </a:r>
          </a:p>
          <a:p>
            <a:r>
              <a:rPr lang="en-GB" sz="2000" dirty="0">
                <a:solidFill>
                  <a:srgbClr val="0070C0"/>
                </a:solidFill>
              </a:rPr>
              <a:t>Greenhouse Gas Inventory Management Systems, and the use of the </a:t>
            </a:r>
          </a:p>
          <a:p>
            <a:r>
              <a:rPr lang="en-GB" sz="2000" dirty="0">
                <a:solidFill>
                  <a:srgbClr val="0070C0"/>
                </a:solidFill>
              </a:rPr>
              <a:t>2006 IPCC Guidelines for National Greenhouse Gas Inventories</a:t>
            </a:r>
          </a:p>
          <a:p>
            <a:r>
              <a:rPr lang="en-GB" sz="2000" dirty="0" err="1">
                <a:solidFill>
                  <a:srgbClr val="0070C0"/>
                </a:solidFill>
              </a:rPr>
              <a:t>Swakopmund</a:t>
            </a:r>
            <a:r>
              <a:rPr lang="en-GB" sz="2000" dirty="0">
                <a:solidFill>
                  <a:srgbClr val="0070C0"/>
                </a:solidFill>
              </a:rPr>
              <a:t>, Namibia</a:t>
            </a:r>
          </a:p>
          <a:p>
            <a:r>
              <a:rPr lang="en-GB" sz="2000" dirty="0">
                <a:solidFill>
                  <a:srgbClr val="0070C0"/>
                </a:solidFill>
              </a:rPr>
              <a:t>24-28 April 2017</a:t>
            </a:r>
          </a:p>
          <a:p>
            <a:r>
              <a:rPr lang="en-GB" sz="2400" dirty="0" err="1">
                <a:solidFill>
                  <a:srgbClr val="0070C0"/>
                </a:solidFill>
              </a:rPr>
              <a:t>Sekai</a:t>
            </a:r>
            <a:r>
              <a:rPr lang="en-GB" sz="2400" dirty="0">
                <a:solidFill>
                  <a:srgbClr val="0070C0"/>
                </a:solidFill>
              </a:rPr>
              <a:t> Ngarize    </a:t>
            </a:r>
          </a:p>
          <a:p>
            <a:r>
              <a:rPr lang="en-GB" sz="2400" dirty="0">
                <a:solidFill>
                  <a:srgbClr val="0070C0"/>
                </a:solidFill>
              </a:rPr>
              <a:t>IPCC TFI TSU</a:t>
            </a:r>
          </a:p>
          <a:p>
            <a:endParaRPr lang="en-GB" sz="2000" dirty="0">
              <a:solidFill>
                <a:srgbClr val="0070C0"/>
              </a:solidFill>
            </a:endParaRPr>
          </a:p>
          <a:p>
            <a:endParaRPr lang="en-GB" sz="2000" dirty="0">
              <a:solidFill>
                <a:srgbClr val="0070C0"/>
              </a:solidFill>
            </a:endParaRPr>
          </a:p>
          <a:p>
            <a:endParaRPr lang="en-GB" sz="1400" dirty="0">
              <a:solidFill>
                <a:schemeClr val="accent5">
                  <a:lumMod val="60000"/>
                  <a:lumOff val="40000"/>
                </a:schemeClr>
              </a:solidFill>
            </a:endParaRPr>
          </a:p>
          <a:p>
            <a:endParaRPr lang="en-GB" dirty="0">
              <a:solidFill>
                <a:schemeClr val="accent5">
                  <a:lumMod val="60000"/>
                  <a:lumOff val="40000"/>
                </a:schemeClr>
              </a:solidFill>
            </a:endParaRPr>
          </a:p>
        </p:txBody>
      </p:sp>
    </p:spTree>
    <p:extLst>
      <p:ext uri="{BB962C8B-B14F-4D97-AF65-F5344CB8AC3E}">
        <p14:creationId xmlns:p14="http://schemas.microsoft.com/office/powerpoint/2010/main" val="2779596680"/>
      </p:ext>
    </p:extLst>
  </p:cSld>
  <p:clrMapOvr>
    <a:masterClrMapping/>
  </p:clrMapOvr>
  <p:transition>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a:t>Three methodological Tiers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34256742"/>
              </p:ext>
            </p:extLst>
          </p:nvPr>
        </p:nvGraphicFramePr>
        <p:xfrm>
          <a:off x="381000" y="1219200"/>
          <a:ext cx="8458200" cy="4983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1869611"/>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C70F87D2-F6B8-4D77-9948-82DB7B8D464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FA8C88C-6036-4EED-A571-DFBDA3E7EAA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BAE56D93-5F72-4529-BE64-071C5AF2F0F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rev="1"/>
        </p:bldSub>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2000884" y="2156778"/>
            <a:ext cx="4989195" cy="1124902"/>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endParaRPr lang="en-GB">
              <a:latin typeface="+mn-lt"/>
            </a:endParaRPr>
          </a:p>
        </p:txBody>
      </p:sp>
      <p:sp>
        <p:nvSpPr>
          <p:cNvPr id="5" name="Rectangle 3"/>
          <p:cNvSpPr txBox="1">
            <a:spLocks noChangeArrowheads="1"/>
          </p:cNvSpPr>
          <p:nvPr/>
        </p:nvSpPr>
        <p:spPr bwMode="auto">
          <a:xfrm>
            <a:off x="266700" y="1554163"/>
            <a:ext cx="8359775" cy="4703762"/>
          </a:xfrm>
          <a:prstGeom prst="rect">
            <a:avLst/>
          </a:prstGeom>
          <a:noFill/>
          <a:ln w="9525">
            <a:noFill/>
            <a:miter lim="800000"/>
            <a:headEnd/>
            <a:tailEnd/>
          </a:ln>
        </p:spPr>
        <p:txBody>
          <a:bodyPr rIns="274320"/>
          <a:lstStyle/>
          <a:p>
            <a:pPr marL="285750" indent="-285750">
              <a:spcBef>
                <a:spcPct val="20000"/>
              </a:spcBef>
              <a:defRPr/>
            </a:pPr>
            <a:r>
              <a:rPr lang="en-GB" sz="2800" kern="0" dirty="0">
                <a:latin typeface="Arial Narrow" pitchFamily="34" charset="0"/>
              </a:rPr>
              <a:t>The IPCC Guidelines make two assumptions: </a:t>
            </a:r>
          </a:p>
          <a:p>
            <a:pPr marL="742950" lvl="1" indent="-285750">
              <a:spcBef>
                <a:spcPct val="20000"/>
              </a:spcBef>
              <a:defRPr/>
            </a:pPr>
            <a:r>
              <a:rPr lang="en-GB" sz="2000" b="1" kern="0" dirty="0">
                <a:latin typeface="Frutiger LT Pro 57 Condensed"/>
              </a:rPr>
              <a:t>A)</a:t>
            </a:r>
            <a:r>
              <a:rPr lang="en-GB" sz="6000" b="1" kern="0" dirty="0">
                <a:latin typeface="Frutiger LT Pro 57 Condensed"/>
              </a:rPr>
              <a:t>       </a:t>
            </a:r>
            <a:r>
              <a:rPr lang="en-GB" sz="5400" b="1" kern="0" dirty="0" err="1">
                <a:latin typeface="Arial Narrow" pitchFamily="34" charset="0"/>
              </a:rPr>
              <a:t>C</a:t>
            </a:r>
            <a:r>
              <a:rPr lang="en-GB" sz="5400" b="1" kern="0" baseline="-25000" dirty="0" err="1">
                <a:latin typeface="Arial Narrow" pitchFamily="34" charset="0"/>
              </a:rPr>
              <a:t>flux</a:t>
            </a:r>
            <a:r>
              <a:rPr lang="en-GB" sz="5400" b="1" kern="0" baseline="-25000" dirty="0">
                <a:latin typeface="Arial Narrow" pitchFamily="34" charset="0"/>
              </a:rPr>
              <a:t> </a:t>
            </a:r>
            <a:r>
              <a:rPr lang="en-GB" sz="5400" b="1" kern="0" dirty="0">
                <a:latin typeface="Arial Narrow" pitchFamily="34" charset="0"/>
              </a:rPr>
              <a:t>= </a:t>
            </a:r>
            <a:r>
              <a:rPr lang="en-GB" sz="5400" b="1" kern="0" dirty="0">
                <a:latin typeface="Arial Narrow" pitchFamily="34" charset="0"/>
                <a:cs typeface="Times New Roman"/>
              </a:rPr>
              <a:t>∆C</a:t>
            </a:r>
            <a:r>
              <a:rPr lang="en-GB" sz="5400" b="1" kern="0" baseline="-25000" dirty="0">
                <a:latin typeface="Arial Narrow" pitchFamily="34" charset="0"/>
                <a:cs typeface="Times New Roman"/>
              </a:rPr>
              <a:t>stocks</a:t>
            </a:r>
            <a:endParaRPr lang="en-GB" sz="5400" b="1" kern="0" baseline="-25000" dirty="0">
              <a:latin typeface="Arial Narrow" pitchFamily="34" charset="0"/>
            </a:endParaRPr>
          </a:p>
          <a:p>
            <a:pPr marL="742950" lvl="1" indent="-285750">
              <a:spcBef>
                <a:spcPct val="20000"/>
              </a:spcBef>
              <a:defRPr/>
            </a:pPr>
            <a:endParaRPr lang="en-US" sz="2000" b="1" kern="0" dirty="0">
              <a:latin typeface="Frutiger LT Pro 57 Condensed"/>
            </a:endParaRPr>
          </a:p>
          <a:p>
            <a:pPr marL="742950" lvl="1" indent="-285750">
              <a:spcBef>
                <a:spcPct val="20000"/>
              </a:spcBef>
              <a:defRPr/>
            </a:pPr>
            <a:r>
              <a:rPr lang="en-US" sz="2000" b="1" kern="0" dirty="0">
                <a:latin typeface="Frutiger LT Pro 57 Condensed"/>
              </a:rPr>
              <a:t>    </a:t>
            </a:r>
          </a:p>
          <a:p>
            <a:pPr marL="742950" lvl="1" indent="-285750">
              <a:spcBef>
                <a:spcPct val="20000"/>
              </a:spcBef>
              <a:defRPr/>
            </a:pPr>
            <a:r>
              <a:rPr lang="en-US" sz="2000" b="1" kern="0" dirty="0">
                <a:latin typeface="Frutiger LT Pro 57 Condensed"/>
              </a:rPr>
              <a:t>B) </a:t>
            </a:r>
            <a:r>
              <a:rPr lang="en-US" sz="2800" kern="0" dirty="0">
                <a:latin typeface="Arial Narrow" pitchFamily="34" charset="0"/>
              </a:rPr>
              <a:t>Change in carbon stocks can be estimated from land use/change and management at various points in time, their impacts on carbon stocks and the biological response to them. </a:t>
            </a:r>
          </a:p>
          <a:p>
            <a:pPr marL="742950" lvl="1" indent="-285750">
              <a:spcBef>
                <a:spcPct val="20000"/>
              </a:spcBef>
              <a:defRPr/>
            </a:pPr>
            <a:r>
              <a:rPr lang="en-US" sz="2800" kern="0" dirty="0">
                <a:latin typeface="Arial Narrow" pitchFamily="34" charset="0"/>
              </a:rPr>
              <a:t>(IPCC 2006 GL, page1.6, section 1.2.1, para 3)</a:t>
            </a:r>
          </a:p>
          <a:p>
            <a:pPr marL="742950" lvl="1" indent="-285750">
              <a:spcBef>
                <a:spcPct val="20000"/>
              </a:spcBef>
              <a:buFontTx/>
              <a:buChar char="–"/>
              <a:defRPr/>
            </a:pPr>
            <a:endParaRPr lang="en-GB" sz="2800" kern="0" dirty="0">
              <a:solidFill>
                <a:srgbClr val="5492CD"/>
              </a:solidFill>
              <a:latin typeface="Frutiger LT Pro 57 Condensed"/>
            </a:endParaRPr>
          </a:p>
          <a:p>
            <a:pPr marL="742950" lvl="1" indent="-285750">
              <a:spcBef>
                <a:spcPct val="20000"/>
              </a:spcBef>
              <a:buFontTx/>
              <a:buChar char="–"/>
              <a:defRPr/>
            </a:pPr>
            <a:endParaRPr lang="en-GB" sz="2000" kern="0" dirty="0">
              <a:solidFill>
                <a:srgbClr val="5492CD"/>
              </a:solidFill>
              <a:latin typeface="Frutiger LT Pro 57 Condensed"/>
            </a:endParaRPr>
          </a:p>
        </p:txBody>
      </p:sp>
      <p:sp>
        <p:nvSpPr>
          <p:cNvPr id="6" name="Title 1"/>
          <p:cNvSpPr txBox="1">
            <a:spLocks/>
          </p:cNvSpPr>
          <p:nvPr/>
        </p:nvSpPr>
        <p:spPr bwMode="auto">
          <a:xfrm>
            <a:off x="536256" y="209233"/>
            <a:ext cx="7918450" cy="10080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990002"/>
                </a:solidFill>
                <a:latin typeface="Arial Narrow" pitchFamily="34" charset="0"/>
                <a:ea typeface="+mj-ea"/>
                <a:cs typeface="+mj-cs"/>
              </a:defRPr>
            </a:lvl1pPr>
            <a:lvl2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2pPr>
            <a:lvl3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3pPr>
            <a:lvl4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4pPr>
            <a:lvl5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9pPr>
          </a:lstStyle>
          <a:p>
            <a:r>
              <a:rPr lang="en-GB" dirty="0"/>
              <a:t>A simple first order approach in the IPCC Guidelines</a:t>
            </a:r>
          </a:p>
        </p:txBody>
      </p:sp>
    </p:spTree>
    <p:extLst>
      <p:ext uri="{BB962C8B-B14F-4D97-AF65-F5344CB8AC3E}">
        <p14:creationId xmlns:p14="http://schemas.microsoft.com/office/powerpoint/2010/main" val="4279497208"/>
      </p:ext>
    </p:extLst>
  </p:cSld>
  <p:clrMapOvr>
    <a:masterClrMapping/>
  </p:clrMapOvr>
  <p:transition>
    <p:cove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br>
              <a:rPr lang="en-GB" sz="2800" dirty="0"/>
            </a:br>
            <a:r>
              <a:rPr lang="en-GB" sz="2800" dirty="0"/>
              <a:t>Generic Methodological Approaches to Estimating C Stocks Changes on Managed Land </a:t>
            </a:r>
            <a:br>
              <a:rPr lang="en-GB" sz="2800" dirty="0"/>
            </a:br>
            <a:endParaRPr lang="en-GB" sz="2800" dirty="0"/>
          </a:p>
        </p:txBody>
      </p:sp>
      <p:sp>
        <p:nvSpPr>
          <p:cNvPr id="3" name="Content Placeholder 2"/>
          <p:cNvSpPr>
            <a:spLocks noGrp="1"/>
          </p:cNvSpPr>
          <p:nvPr>
            <p:ph idx="1"/>
          </p:nvPr>
        </p:nvSpPr>
        <p:spPr>
          <a:xfrm>
            <a:off x="0" y="800101"/>
            <a:ext cx="9144000" cy="6057899"/>
          </a:xfrm>
        </p:spPr>
        <p:txBody>
          <a:bodyPr/>
          <a:lstStyle/>
          <a:p>
            <a:endParaRPr lang="en-GB" dirty="0"/>
          </a:p>
          <a:p>
            <a:endParaRPr lang="en-GB" dirty="0"/>
          </a:p>
          <a:p>
            <a:endParaRPr lang="en-GB" dirty="0"/>
          </a:p>
        </p:txBody>
      </p:sp>
      <p:pic>
        <p:nvPicPr>
          <p:cNvPr id="6" name="Picture 5">
            <a:extLst>
              <a:ext uri="{FF2B5EF4-FFF2-40B4-BE49-F238E27FC236}">
                <a16:creationId xmlns:a16="http://schemas.microsoft.com/office/drawing/2014/main" id="{6F2CF8F4-F94B-4ACE-812F-C4C6AB9B02A5}"/>
              </a:ext>
            </a:extLst>
          </p:cNvPr>
          <p:cNvPicPr/>
          <p:nvPr/>
        </p:nvPicPr>
        <p:blipFill rotWithShape="1">
          <a:blip r:embed="rId3"/>
          <a:srcRect l="15954" t="17727" r="16508" b="43746"/>
          <a:stretch/>
        </p:blipFill>
        <p:spPr bwMode="auto">
          <a:xfrm>
            <a:off x="142240" y="904240"/>
            <a:ext cx="8747760" cy="5293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8674935"/>
      </p:ext>
    </p:extLst>
  </p:cSld>
  <p:clrMapOvr>
    <a:masterClrMapping/>
  </p:clrMapOvr>
  <p:transition>
    <p:cove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a:xfrm>
            <a:off x="0" y="-243840"/>
            <a:ext cx="9144000" cy="1053033"/>
          </a:xfrm>
        </p:spPr>
        <p:txBody>
          <a:bodyPr>
            <a:normAutofit fontScale="90000"/>
          </a:bodyPr>
          <a:lstStyle/>
          <a:p>
            <a:pPr>
              <a:defRPr/>
            </a:pPr>
            <a:br>
              <a:rPr lang="en-GB" sz="3200" dirty="0"/>
            </a:br>
            <a:r>
              <a:rPr lang="en-GB" sz="2700" dirty="0"/>
              <a:t>Generic Approaches to Estimating C Stocks Changes on Managed Land: </a:t>
            </a:r>
            <a:r>
              <a:rPr lang="en-US" sz="2700" dirty="0"/>
              <a:t>CO</a:t>
            </a:r>
            <a:r>
              <a:rPr lang="en-US" sz="2700" baseline="-25000" dirty="0"/>
              <a:t>2</a:t>
            </a:r>
            <a:r>
              <a:rPr lang="en-US" sz="2700" dirty="0"/>
              <a:t> Emissions from C stock changes on land</a:t>
            </a:r>
          </a:p>
        </p:txBody>
      </p:sp>
      <p:sp>
        <p:nvSpPr>
          <p:cNvPr id="613379" name="Rectangle 3"/>
          <p:cNvSpPr>
            <a:spLocks noGrp="1" noChangeArrowheads="1"/>
          </p:cNvSpPr>
          <p:nvPr>
            <p:ph idx="1"/>
          </p:nvPr>
        </p:nvSpPr>
        <p:spPr>
          <a:xfrm>
            <a:off x="0" y="809193"/>
            <a:ext cx="9144000" cy="6048807"/>
          </a:xfrm>
        </p:spPr>
        <p:txBody>
          <a:bodyPr/>
          <a:lstStyle/>
          <a:p>
            <a:pPr>
              <a:buFontTx/>
              <a:buNone/>
            </a:pPr>
            <a:r>
              <a:rPr lang="en-US" altLang="ja-JP" sz="2400" dirty="0">
                <a:solidFill>
                  <a:schemeClr val="tx1"/>
                </a:solidFill>
                <a:ea typeface="MS PGothic" pitchFamily="34" charset="-128"/>
              </a:rPr>
              <a:t>Annual carbon stock changes as sum for all land use categories</a:t>
            </a:r>
            <a:r>
              <a:rPr lang="en-US" altLang="ja-JP" dirty="0">
                <a:solidFill>
                  <a:schemeClr val="tx1"/>
                </a:solidFill>
                <a:ea typeface="MS PGothic" pitchFamily="34" charset="-128"/>
              </a:rPr>
              <a:t>: </a:t>
            </a:r>
            <a:r>
              <a:rPr lang="en-US" altLang="ja-JP" sz="2400" dirty="0">
                <a:solidFill>
                  <a:schemeClr val="tx1"/>
                </a:solidFill>
                <a:ea typeface="MS PGothic" pitchFamily="34" charset="-128"/>
              </a:rPr>
              <a:t>Equation 2.1 (2006 GL, </a:t>
            </a:r>
            <a:r>
              <a:rPr lang="en-US" altLang="ja-JP" sz="2400" dirty="0" err="1">
                <a:solidFill>
                  <a:schemeClr val="tx1"/>
                </a:solidFill>
                <a:ea typeface="MS PGothic" pitchFamily="34" charset="-128"/>
              </a:rPr>
              <a:t>pg</a:t>
            </a:r>
            <a:r>
              <a:rPr lang="en-US" altLang="ja-JP" sz="2400" dirty="0">
                <a:solidFill>
                  <a:schemeClr val="tx1"/>
                </a:solidFill>
                <a:ea typeface="MS PGothic" pitchFamily="34" charset="-128"/>
              </a:rPr>
              <a:t> 2.6)</a:t>
            </a:r>
          </a:p>
          <a:p>
            <a:pPr>
              <a:buFontTx/>
              <a:buNone/>
            </a:pPr>
            <a:endParaRPr lang="en-US" altLang="ja-JP" dirty="0">
              <a:solidFill>
                <a:schemeClr val="tx1"/>
              </a:solidFill>
              <a:ea typeface="MS PGothic" pitchFamily="34" charset="-128"/>
            </a:endParaRPr>
          </a:p>
          <a:p>
            <a:pPr>
              <a:buFontTx/>
              <a:buNone/>
            </a:pPr>
            <a:endParaRPr lang="en-US" altLang="ja-JP" dirty="0">
              <a:solidFill>
                <a:schemeClr val="tx1"/>
              </a:solidFill>
              <a:ea typeface="MS PGothic" pitchFamily="34" charset="-128"/>
            </a:endParaRPr>
          </a:p>
          <a:p>
            <a:pPr>
              <a:buFontTx/>
              <a:buNone/>
            </a:pPr>
            <a:endParaRPr lang="en-US" altLang="ja-JP" dirty="0">
              <a:latin typeface="Frutiger LT Pro 57 Condensed"/>
              <a:ea typeface="MS PGothic" pitchFamily="34" charset="-128"/>
            </a:endParaRPr>
          </a:p>
          <a:p>
            <a:pPr>
              <a:buNone/>
            </a:pPr>
            <a:r>
              <a:rPr lang="en-US" altLang="ja-JP" sz="2400" dirty="0">
                <a:solidFill>
                  <a:schemeClr val="tx1"/>
                </a:solidFill>
                <a:ea typeface="MS PGothic" pitchFamily="34" charset="-128"/>
              </a:rPr>
              <a:t>Annual C stock changes for a land-use category - sum of each stratum within category: Equation 2.2 (2006 GL, </a:t>
            </a:r>
            <a:r>
              <a:rPr lang="en-US" altLang="ja-JP" sz="2400" dirty="0" err="1">
                <a:solidFill>
                  <a:schemeClr val="tx1"/>
                </a:solidFill>
                <a:ea typeface="MS PGothic" pitchFamily="34" charset="-128"/>
              </a:rPr>
              <a:t>pg</a:t>
            </a:r>
            <a:r>
              <a:rPr lang="en-US" altLang="ja-JP" sz="2400" dirty="0">
                <a:solidFill>
                  <a:schemeClr val="tx1"/>
                </a:solidFill>
                <a:ea typeface="MS PGothic" pitchFamily="34" charset="-128"/>
              </a:rPr>
              <a:t> 2.7)</a:t>
            </a:r>
          </a:p>
          <a:p>
            <a:pPr>
              <a:buNone/>
            </a:pPr>
            <a:endParaRPr lang="en-US" altLang="ja-JP" sz="2400" dirty="0">
              <a:solidFill>
                <a:schemeClr val="tx1"/>
              </a:solidFill>
              <a:ea typeface="MS PGothic" pitchFamily="34" charset="-128"/>
            </a:endParaRPr>
          </a:p>
          <a:p>
            <a:pPr>
              <a:buNone/>
            </a:pPr>
            <a:r>
              <a:rPr lang="en-US" altLang="ja-JP" sz="2400" dirty="0">
                <a:solidFill>
                  <a:schemeClr val="tx1"/>
                </a:solidFill>
                <a:ea typeface="MS PGothic" pitchFamily="34" charset="-128"/>
              </a:rPr>
              <a:t>         </a:t>
            </a:r>
          </a:p>
          <a:p>
            <a:pPr>
              <a:buFontTx/>
              <a:buNone/>
            </a:pPr>
            <a:r>
              <a:rPr lang="en-GB" altLang="ja-JP" sz="2400" dirty="0">
                <a:solidFill>
                  <a:schemeClr val="tx1"/>
                </a:solidFill>
                <a:latin typeface="+mj-ea"/>
                <a:ea typeface="+mj-ea"/>
                <a:cs typeface="Arial" pitchFamily="34" charset="0"/>
              </a:rPr>
              <a:t>Annual carbon stock changes for a stratum of a land-use category - sum of all carbon pools: Equation 2.3 (2006 GL, </a:t>
            </a:r>
            <a:r>
              <a:rPr lang="en-GB" altLang="ja-JP" sz="2400" dirty="0" err="1">
                <a:solidFill>
                  <a:schemeClr val="tx1"/>
                </a:solidFill>
                <a:latin typeface="+mj-ea"/>
                <a:ea typeface="+mj-ea"/>
                <a:cs typeface="Arial" pitchFamily="34" charset="0"/>
              </a:rPr>
              <a:t>pg</a:t>
            </a:r>
            <a:r>
              <a:rPr lang="en-GB" altLang="ja-JP" sz="2400" dirty="0">
                <a:solidFill>
                  <a:schemeClr val="tx1"/>
                </a:solidFill>
                <a:latin typeface="+mj-ea"/>
                <a:ea typeface="+mj-ea"/>
                <a:cs typeface="Arial" pitchFamily="34" charset="0"/>
              </a:rPr>
              <a:t> 2.7)</a:t>
            </a:r>
          </a:p>
          <a:p>
            <a:pPr>
              <a:buFontTx/>
              <a:buNone/>
            </a:pPr>
            <a:endParaRPr lang="en-GB" altLang="ja-JP" sz="2400" dirty="0">
              <a:solidFill>
                <a:schemeClr val="tx1"/>
              </a:solidFill>
              <a:latin typeface="Frutiger LT Pro 57 Condensed"/>
              <a:cs typeface="Arial" pitchFamily="34" charset="0"/>
            </a:endParaRPr>
          </a:p>
          <a:p>
            <a:pPr>
              <a:buNone/>
            </a:pPr>
            <a:endParaRPr lang="en-GB" altLang="ja-JP" sz="2400" dirty="0">
              <a:solidFill>
                <a:schemeClr val="tx1"/>
              </a:solidFill>
              <a:ea typeface="MS PGothic" pitchFamily="34" charset="-128"/>
            </a:endParaRPr>
          </a:p>
          <a:p>
            <a:pPr>
              <a:buNone/>
            </a:pPr>
            <a:endParaRPr lang="el-GR" altLang="ja-JP" sz="2400" dirty="0">
              <a:solidFill>
                <a:schemeClr val="tx1"/>
              </a:solidFill>
              <a:ea typeface="MS PGothic" pitchFamily="34" charset="-128"/>
            </a:endParaRPr>
          </a:p>
        </p:txBody>
      </p:sp>
      <p:sp>
        <p:nvSpPr>
          <p:cNvPr id="37893" name="Rectangle 5"/>
          <p:cNvSpPr>
            <a:spLocks noChangeArrowheads="1"/>
          </p:cNvSpPr>
          <p:nvPr/>
        </p:nvSpPr>
        <p:spPr bwMode="auto">
          <a:xfrm>
            <a:off x="2551113" y="2608263"/>
            <a:ext cx="351313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kumimoji="0" lang="en-US" altLang="ja-JP"/>
          </a:p>
        </p:txBody>
      </p:sp>
      <p:sp>
        <p:nvSpPr>
          <p:cNvPr id="11" name="Rectangle 14"/>
          <p:cNvSpPr>
            <a:spLocks noChangeArrowheads="1"/>
          </p:cNvSpPr>
          <p:nvPr/>
        </p:nvSpPr>
        <p:spPr bwMode="auto">
          <a:xfrm>
            <a:off x="126852" y="5799692"/>
            <a:ext cx="7921375" cy="918966"/>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r>
              <a:rPr lang="el-GR" sz="3600" b="1" dirty="0">
                <a:latin typeface="Arial Narrow" pitchFamily="34" charset="0"/>
                <a:cs typeface="Times New Roman"/>
              </a:rPr>
              <a:t>Δ</a:t>
            </a:r>
            <a:r>
              <a:rPr lang="en-GB" sz="3600" b="1" dirty="0" err="1">
                <a:latin typeface="Arial Narrow" pitchFamily="34" charset="0"/>
                <a:cs typeface="Times New Roman"/>
              </a:rPr>
              <a:t>C</a:t>
            </a:r>
            <a:r>
              <a:rPr lang="en-GB" sz="3600" b="1" baseline="-25000" dirty="0" err="1">
                <a:latin typeface="Arial Narrow" pitchFamily="34" charset="0"/>
                <a:cs typeface="Times New Roman"/>
              </a:rPr>
              <a:t>LUi</a:t>
            </a:r>
            <a:r>
              <a:rPr lang="en-GB" sz="3600" b="1" dirty="0">
                <a:latin typeface="Arial Narrow" pitchFamily="34" charset="0"/>
                <a:cs typeface="Times New Roman"/>
              </a:rPr>
              <a:t> = </a:t>
            </a:r>
            <a:r>
              <a:rPr lang="el-GR" sz="3600" b="1" dirty="0">
                <a:latin typeface="Arial Narrow" pitchFamily="34" charset="0"/>
                <a:cs typeface="Times New Roman"/>
              </a:rPr>
              <a:t>Δ</a:t>
            </a:r>
            <a:r>
              <a:rPr lang="en-GB" sz="3600" b="1" dirty="0">
                <a:latin typeface="Arial Narrow" pitchFamily="34" charset="0"/>
                <a:cs typeface="Times New Roman"/>
              </a:rPr>
              <a:t>C</a:t>
            </a:r>
            <a:r>
              <a:rPr lang="en-GB" sz="3600" b="1" baseline="-25000" dirty="0">
                <a:latin typeface="Arial Narrow" pitchFamily="34" charset="0"/>
                <a:cs typeface="Times New Roman"/>
              </a:rPr>
              <a:t>AB</a:t>
            </a:r>
            <a:r>
              <a:rPr lang="en-GB" sz="3600" b="1" dirty="0">
                <a:latin typeface="Arial Narrow" pitchFamily="34" charset="0"/>
                <a:cs typeface="Times New Roman"/>
              </a:rPr>
              <a:t> + </a:t>
            </a:r>
            <a:r>
              <a:rPr lang="el-GR" sz="3600" b="1" dirty="0">
                <a:latin typeface="Arial Narrow" pitchFamily="34" charset="0"/>
                <a:cs typeface="Times New Roman"/>
              </a:rPr>
              <a:t>Δ</a:t>
            </a:r>
            <a:r>
              <a:rPr lang="en-GB" sz="3600" b="1" dirty="0">
                <a:latin typeface="Arial Narrow" pitchFamily="34" charset="0"/>
                <a:cs typeface="Times New Roman"/>
              </a:rPr>
              <a:t>C</a:t>
            </a:r>
            <a:r>
              <a:rPr lang="en-GB" sz="3600" b="1" baseline="-25000" dirty="0">
                <a:latin typeface="Arial Narrow" pitchFamily="34" charset="0"/>
                <a:cs typeface="Times New Roman"/>
              </a:rPr>
              <a:t>BB</a:t>
            </a:r>
            <a:r>
              <a:rPr lang="en-GB" sz="3600" b="1" dirty="0">
                <a:latin typeface="Arial Narrow" pitchFamily="34" charset="0"/>
                <a:cs typeface="Times New Roman"/>
              </a:rPr>
              <a:t> + </a:t>
            </a:r>
            <a:r>
              <a:rPr lang="el-GR" sz="3600" b="1" dirty="0">
                <a:latin typeface="Arial Narrow" pitchFamily="34" charset="0"/>
                <a:cs typeface="Times New Roman"/>
              </a:rPr>
              <a:t>Δ</a:t>
            </a:r>
            <a:r>
              <a:rPr lang="en-GB" sz="3600" b="1" dirty="0">
                <a:latin typeface="Arial Narrow" pitchFamily="34" charset="0"/>
                <a:cs typeface="Times New Roman"/>
              </a:rPr>
              <a:t>C</a:t>
            </a:r>
            <a:r>
              <a:rPr lang="en-GB" sz="3600" b="1" baseline="-25000" dirty="0">
                <a:latin typeface="Arial Narrow" pitchFamily="34" charset="0"/>
                <a:cs typeface="Times New Roman"/>
              </a:rPr>
              <a:t>DW</a:t>
            </a:r>
            <a:r>
              <a:rPr lang="en-GB" sz="3600" b="1" dirty="0">
                <a:latin typeface="Arial Narrow" pitchFamily="34" charset="0"/>
                <a:cs typeface="Times New Roman"/>
              </a:rPr>
              <a:t> + </a:t>
            </a:r>
            <a:r>
              <a:rPr lang="el-GR" sz="3600" b="1" dirty="0">
                <a:latin typeface="Arial Narrow" pitchFamily="34" charset="0"/>
                <a:cs typeface="Times New Roman"/>
              </a:rPr>
              <a:t>Δ</a:t>
            </a:r>
            <a:r>
              <a:rPr lang="en-GB" sz="3600" b="1" dirty="0">
                <a:latin typeface="Arial Narrow" pitchFamily="34" charset="0"/>
                <a:cs typeface="Times New Roman"/>
              </a:rPr>
              <a:t>C</a:t>
            </a:r>
            <a:r>
              <a:rPr lang="en-GB" sz="3600" b="1" baseline="-25000" dirty="0">
                <a:latin typeface="Arial Narrow" pitchFamily="34" charset="0"/>
                <a:cs typeface="Times New Roman"/>
              </a:rPr>
              <a:t>LI</a:t>
            </a:r>
            <a:r>
              <a:rPr lang="en-GB" sz="3600" b="1" dirty="0">
                <a:latin typeface="Arial Narrow" pitchFamily="34" charset="0"/>
                <a:cs typeface="Times New Roman"/>
              </a:rPr>
              <a:t> + </a:t>
            </a:r>
            <a:r>
              <a:rPr lang="el-GR" sz="3600" b="1" dirty="0">
                <a:latin typeface="Arial Narrow" pitchFamily="34" charset="0"/>
                <a:cs typeface="Times New Roman"/>
              </a:rPr>
              <a:t>Δ</a:t>
            </a:r>
            <a:r>
              <a:rPr lang="en-GB" sz="3600" b="1" dirty="0">
                <a:latin typeface="Arial Narrow" pitchFamily="34" charset="0"/>
                <a:cs typeface="Times New Roman"/>
              </a:rPr>
              <a:t>C</a:t>
            </a:r>
            <a:r>
              <a:rPr lang="en-GB" sz="3600" b="1" baseline="-25000" dirty="0">
                <a:latin typeface="Arial Narrow" pitchFamily="34" charset="0"/>
                <a:cs typeface="Times New Roman"/>
              </a:rPr>
              <a:t>SO</a:t>
            </a:r>
            <a:r>
              <a:rPr lang="en-GB" sz="3600" b="1" dirty="0">
                <a:latin typeface="Arial Narrow" pitchFamily="34" charset="0"/>
                <a:cs typeface="Times New Roman"/>
              </a:rPr>
              <a:t> </a:t>
            </a:r>
          </a:p>
        </p:txBody>
      </p:sp>
      <p:sp>
        <p:nvSpPr>
          <p:cNvPr id="12" name="Rectangle 14"/>
          <p:cNvSpPr>
            <a:spLocks noChangeArrowheads="1"/>
          </p:cNvSpPr>
          <p:nvPr/>
        </p:nvSpPr>
        <p:spPr bwMode="auto">
          <a:xfrm>
            <a:off x="50964" y="1729566"/>
            <a:ext cx="8745854" cy="918966"/>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r>
              <a:rPr lang="el-GR" sz="3200" b="1" dirty="0">
                <a:latin typeface="Arial Narrow" pitchFamily="34" charset="0"/>
                <a:cs typeface="Times New Roman"/>
              </a:rPr>
              <a:t>Δ</a:t>
            </a:r>
            <a:r>
              <a:rPr lang="en-GB" sz="3200" b="1" dirty="0" err="1">
                <a:latin typeface="Arial Narrow" pitchFamily="34" charset="0"/>
                <a:cs typeface="Times New Roman"/>
              </a:rPr>
              <a:t>C</a:t>
            </a:r>
            <a:r>
              <a:rPr lang="en-GB" sz="3200" b="1" baseline="-25000" dirty="0" err="1">
                <a:latin typeface="Arial Narrow" pitchFamily="34" charset="0"/>
                <a:cs typeface="Times New Roman"/>
              </a:rPr>
              <a:t>LAND</a:t>
            </a:r>
            <a:r>
              <a:rPr lang="en-GB" sz="3200" b="1" dirty="0">
                <a:latin typeface="Arial Narrow" pitchFamily="34" charset="0"/>
                <a:cs typeface="Times New Roman"/>
              </a:rPr>
              <a:t> = </a:t>
            </a:r>
            <a:r>
              <a:rPr lang="el-GR" sz="3200" b="1" dirty="0">
                <a:latin typeface="Arial Narrow" pitchFamily="34" charset="0"/>
                <a:cs typeface="Times New Roman"/>
              </a:rPr>
              <a:t>Δ</a:t>
            </a:r>
            <a:r>
              <a:rPr lang="en-GB" sz="3200" b="1" dirty="0">
                <a:latin typeface="Arial Narrow" pitchFamily="34" charset="0"/>
                <a:cs typeface="Times New Roman"/>
              </a:rPr>
              <a:t>C</a:t>
            </a:r>
            <a:r>
              <a:rPr lang="en-GB" sz="3200" b="1" baseline="-25000" dirty="0">
                <a:latin typeface="Arial Narrow" pitchFamily="34" charset="0"/>
                <a:cs typeface="Times New Roman"/>
              </a:rPr>
              <a:t>FL</a:t>
            </a:r>
            <a:r>
              <a:rPr lang="en-GB" sz="3200" b="1" dirty="0">
                <a:latin typeface="Arial Narrow" pitchFamily="34" charset="0"/>
                <a:cs typeface="Times New Roman"/>
              </a:rPr>
              <a:t> + </a:t>
            </a:r>
            <a:r>
              <a:rPr lang="el-GR" sz="3200" b="1" dirty="0">
                <a:latin typeface="Arial Narrow" pitchFamily="34" charset="0"/>
                <a:cs typeface="Times New Roman"/>
              </a:rPr>
              <a:t>Δ</a:t>
            </a:r>
            <a:r>
              <a:rPr lang="en-GB" sz="3200" b="1" dirty="0">
                <a:latin typeface="Arial Narrow" pitchFamily="34" charset="0"/>
                <a:cs typeface="Times New Roman"/>
              </a:rPr>
              <a:t>C</a:t>
            </a:r>
            <a:r>
              <a:rPr lang="en-GB" sz="3200" b="1" baseline="-25000" dirty="0">
                <a:latin typeface="Arial Narrow" pitchFamily="34" charset="0"/>
                <a:cs typeface="Times New Roman"/>
              </a:rPr>
              <a:t>CL</a:t>
            </a:r>
            <a:r>
              <a:rPr lang="en-GB" sz="3200" b="1" dirty="0">
                <a:latin typeface="Arial Narrow" pitchFamily="34" charset="0"/>
                <a:cs typeface="Times New Roman"/>
              </a:rPr>
              <a:t> + </a:t>
            </a:r>
            <a:r>
              <a:rPr lang="el-GR" sz="3200" b="1" dirty="0">
                <a:latin typeface="Arial Narrow" pitchFamily="34" charset="0"/>
                <a:cs typeface="Times New Roman"/>
              </a:rPr>
              <a:t>Δ</a:t>
            </a:r>
            <a:r>
              <a:rPr lang="en-GB" sz="3200" b="1" dirty="0">
                <a:latin typeface="Arial Narrow" pitchFamily="34" charset="0"/>
                <a:cs typeface="Times New Roman"/>
              </a:rPr>
              <a:t>C</a:t>
            </a:r>
            <a:r>
              <a:rPr lang="en-GB" sz="3200" b="1" baseline="-25000" dirty="0">
                <a:latin typeface="Arial Narrow" pitchFamily="34" charset="0"/>
                <a:cs typeface="Times New Roman"/>
              </a:rPr>
              <a:t>GL</a:t>
            </a:r>
            <a:r>
              <a:rPr lang="en-GB" sz="3200" b="1" dirty="0">
                <a:latin typeface="Arial Narrow" pitchFamily="34" charset="0"/>
                <a:cs typeface="Times New Roman"/>
              </a:rPr>
              <a:t> + </a:t>
            </a:r>
            <a:r>
              <a:rPr lang="el-GR" sz="3200" b="1" dirty="0">
                <a:latin typeface="Arial Narrow" pitchFamily="34" charset="0"/>
                <a:cs typeface="Times New Roman"/>
              </a:rPr>
              <a:t>Δ</a:t>
            </a:r>
            <a:r>
              <a:rPr lang="en-GB" sz="3200" b="1" dirty="0">
                <a:latin typeface="Arial Narrow" pitchFamily="34" charset="0"/>
                <a:cs typeface="Times New Roman"/>
              </a:rPr>
              <a:t>C</a:t>
            </a:r>
            <a:r>
              <a:rPr lang="en-GB" sz="3200" b="1" baseline="-25000" dirty="0">
                <a:latin typeface="Arial Narrow" pitchFamily="34" charset="0"/>
                <a:cs typeface="Times New Roman"/>
              </a:rPr>
              <a:t>WL</a:t>
            </a:r>
            <a:r>
              <a:rPr lang="en-GB" sz="3200" b="1" dirty="0">
                <a:latin typeface="Arial Narrow" pitchFamily="34" charset="0"/>
                <a:cs typeface="Times New Roman"/>
              </a:rPr>
              <a:t> + </a:t>
            </a:r>
            <a:r>
              <a:rPr lang="el-GR" sz="3200" b="1" dirty="0">
                <a:latin typeface="Arial Narrow" pitchFamily="34" charset="0"/>
                <a:cs typeface="Times New Roman"/>
              </a:rPr>
              <a:t>Δ</a:t>
            </a:r>
            <a:r>
              <a:rPr lang="en-GB" sz="3200" b="1" dirty="0">
                <a:latin typeface="Arial Narrow" pitchFamily="34" charset="0"/>
                <a:cs typeface="Times New Roman"/>
              </a:rPr>
              <a:t>C</a:t>
            </a:r>
            <a:r>
              <a:rPr lang="en-GB" sz="3200" b="1" baseline="-25000" dirty="0">
                <a:latin typeface="Arial Narrow" pitchFamily="34" charset="0"/>
                <a:cs typeface="Times New Roman"/>
              </a:rPr>
              <a:t>SL</a:t>
            </a:r>
            <a:r>
              <a:rPr lang="en-GB" sz="3200" b="1" dirty="0">
                <a:latin typeface="Arial Narrow" pitchFamily="34" charset="0"/>
                <a:cs typeface="Times New Roman"/>
              </a:rPr>
              <a:t>+ </a:t>
            </a:r>
            <a:r>
              <a:rPr lang="el-GR" sz="3600" b="1" dirty="0">
                <a:latin typeface="Arial Narrow" pitchFamily="34" charset="0"/>
                <a:cs typeface="Times New Roman"/>
              </a:rPr>
              <a:t>Δ</a:t>
            </a:r>
            <a:r>
              <a:rPr lang="en-GB" sz="3600" b="1" dirty="0">
                <a:latin typeface="Arial Narrow" pitchFamily="34" charset="0"/>
                <a:cs typeface="Times New Roman"/>
              </a:rPr>
              <a:t>C</a:t>
            </a:r>
            <a:r>
              <a:rPr lang="en-GB" sz="3600" b="1" baseline="-25000" dirty="0">
                <a:latin typeface="Arial Narrow" pitchFamily="34" charset="0"/>
                <a:cs typeface="Times New Roman"/>
              </a:rPr>
              <a:t>OL</a:t>
            </a:r>
            <a:r>
              <a:rPr lang="en-GB" sz="3600" b="1" dirty="0">
                <a:latin typeface="Arial Narrow" pitchFamily="34" charset="0"/>
                <a:cs typeface="Times New Roman"/>
              </a:rPr>
              <a:t> </a:t>
            </a:r>
            <a:endParaRPr lang="en-GB" dirty="0"/>
          </a:p>
        </p:txBody>
      </p:sp>
      <p:sp>
        <p:nvSpPr>
          <p:cNvPr id="13" name="Rectangle 14"/>
          <p:cNvSpPr>
            <a:spLocks noChangeArrowheads="1"/>
          </p:cNvSpPr>
          <p:nvPr/>
        </p:nvSpPr>
        <p:spPr bwMode="auto">
          <a:xfrm>
            <a:off x="1016679" y="4094442"/>
            <a:ext cx="4405947" cy="659447"/>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fontAlgn="auto">
              <a:spcBef>
                <a:spcPts val="0"/>
              </a:spcBef>
              <a:spcAft>
                <a:spcPts val="0"/>
              </a:spcAft>
              <a:defRPr/>
            </a:pPr>
            <a:r>
              <a:rPr lang="el-GR" sz="3600" b="1" dirty="0">
                <a:latin typeface="Arial Narrow" pitchFamily="34" charset="0"/>
                <a:cs typeface="Times New Roman"/>
              </a:rPr>
              <a:t>Δ</a:t>
            </a:r>
            <a:r>
              <a:rPr lang="en-GB" sz="3600" b="1" dirty="0">
                <a:latin typeface="Arial Narrow" pitchFamily="34" charset="0"/>
                <a:cs typeface="Times New Roman"/>
              </a:rPr>
              <a:t>C</a:t>
            </a:r>
            <a:r>
              <a:rPr lang="en-GB" sz="3600" b="1" baseline="-25000" dirty="0">
                <a:latin typeface="Arial Narrow" pitchFamily="34" charset="0"/>
                <a:cs typeface="Times New Roman"/>
              </a:rPr>
              <a:t>LU</a:t>
            </a:r>
            <a:r>
              <a:rPr lang="en-GB" sz="3600" b="1" dirty="0">
                <a:latin typeface="Arial Narrow" pitchFamily="34" charset="0"/>
                <a:cs typeface="Times New Roman"/>
              </a:rPr>
              <a:t> = </a:t>
            </a:r>
            <a:r>
              <a:rPr lang="el-GR" sz="3600" b="1" dirty="0">
                <a:latin typeface="Arial Narrow" pitchFamily="34" charset="0"/>
                <a:cs typeface="Times New Roman"/>
              </a:rPr>
              <a:t>Σ Δ</a:t>
            </a:r>
            <a:r>
              <a:rPr lang="en-GB" sz="3600" b="1" dirty="0">
                <a:latin typeface="Arial Narrow" pitchFamily="34" charset="0"/>
                <a:cs typeface="Times New Roman"/>
              </a:rPr>
              <a:t>C</a:t>
            </a:r>
            <a:r>
              <a:rPr lang="en-GB" sz="3600" b="1" baseline="-25000" dirty="0">
                <a:latin typeface="Arial Narrow" pitchFamily="34" charset="0"/>
                <a:cs typeface="Times New Roman"/>
              </a:rPr>
              <a:t>LU i</a:t>
            </a:r>
          </a:p>
        </p:txBody>
      </p:sp>
    </p:spTree>
    <p:extLst>
      <p:ext uri="{BB962C8B-B14F-4D97-AF65-F5344CB8AC3E}">
        <p14:creationId xmlns:p14="http://schemas.microsoft.com/office/powerpoint/2010/main" val="2441866900"/>
      </p:ext>
    </p:extLst>
  </p:cSld>
  <p:clrMapOvr>
    <a:masterClrMapping/>
  </p:clrMapOvr>
  <p:transition>
    <p:cove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1759"/>
            <a:ext cx="8915400" cy="778257"/>
          </a:xfrm>
        </p:spPr>
        <p:txBody>
          <a:bodyPr/>
          <a:lstStyle/>
          <a:p>
            <a:pPr>
              <a:defRPr/>
            </a:pPr>
            <a:r>
              <a:rPr lang="en-GB" sz="2800" dirty="0"/>
              <a:t>Generic approaches when estimating C stock changes (1)</a:t>
            </a:r>
            <a:endParaRPr lang="en-US" sz="2800" dirty="0"/>
          </a:p>
        </p:txBody>
      </p:sp>
      <p:sp>
        <p:nvSpPr>
          <p:cNvPr id="22531" name="Content Placeholder 2"/>
          <p:cNvSpPr>
            <a:spLocks noGrp="1"/>
          </p:cNvSpPr>
          <p:nvPr>
            <p:ph idx="1"/>
          </p:nvPr>
        </p:nvSpPr>
        <p:spPr>
          <a:xfrm>
            <a:off x="-171450" y="1137920"/>
            <a:ext cx="9144000" cy="5913120"/>
          </a:xfrm>
        </p:spPr>
        <p:txBody>
          <a:bodyPr/>
          <a:lstStyle/>
          <a:p>
            <a:pPr>
              <a:buFont typeface="Wingdings" panose="05000000000000000000" pitchFamily="2" charset="2"/>
              <a:buChar char="Ø"/>
            </a:pPr>
            <a:r>
              <a:rPr lang="en-GB" sz="2000" dirty="0">
                <a:solidFill>
                  <a:schemeClr val="tx1"/>
                </a:solidFill>
              </a:rPr>
              <a:t>In the land use sector, carbon stock changes are estimated to derive emissions and removals of CO</a:t>
            </a:r>
            <a:r>
              <a:rPr lang="en-GB" sz="2000" baseline="-25000" dirty="0">
                <a:solidFill>
                  <a:schemeClr val="tx1"/>
                </a:solidFill>
              </a:rPr>
              <a:t>2</a:t>
            </a:r>
            <a:r>
              <a:rPr lang="en-GB" sz="2000" dirty="0">
                <a:solidFill>
                  <a:schemeClr val="tx1"/>
                </a:solidFill>
              </a:rPr>
              <a:t>, CH</a:t>
            </a:r>
            <a:r>
              <a:rPr lang="en-GB" sz="2000" baseline="-25000" dirty="0">
                <a:solidFill>
                  <a:schemeClr val="tx1"/>
                </a:solidFill>
              </a:rPr>
              <a:t>4</a:t>
            </a:r>
            <a:r>
              <a:rPr lang="en-GB" sz="2000" dirty="0">
                <a:solidFill>
                  <a:schemeClr val="tx1"/>
                </a:solidFill>
              </a:rPr>
              <a:t> and N</a:t>
            </a:r>
            <a:r>
              <a:rPr lang="en-GB" sz="2000" baseline="-25000" dirty="0">
                <a:solidFill>
                  <a:schemeClr val="tx1"/>
                </a:solidFill>
              </a:rPr>
              <a:t>2</a:t>
            </a:r>
            <a:r>
              <a:rPr lang="en-GB" sz="2000" dirty="0">
                <a:solidFill>
                  <a:schemeClr val="tx1"/>
                </a:solidFill>
              </a:rPr>
              <a:t>O in each GHG inventory category. </a:t>
            </a: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r>
              <a:rPr lang="en-GB" sz="2000" dirty="0">
                <a:solidFill>
                  <a:schemeClr val="tx1"/>
                </a:solidFill>
              </a:rPr>
              <a:t>The C stock changes in each category of the land use sector are estimated for each carbon pool by using two generic methodological approaches different and equally valid to estimating C stock changes as shown below. </a:t>
            </a:r>
          </a:p>
          <a:p>
            <a:pPr marL="0" indent="0">
              <a:buNone/>
            </a:pPr>
            <a:endParaRPr lang="en-GB" sz="2000" dirty="0">
              <a:solidFill>
                <a:schemeClr val="tx1"/>
              </a:solidFill>
            </a:endParaRPr>
          </a:p>
          <a:p>
            <a:pPr marL="0" indent="0">
              <a:buNone/>
            </a:pPr>
            <a:r>
              <a:rPr lang="en-GB" sz="2000" dirty="0"/>
              <a:t>                    </a:t>
            </a:r>
            <a:r>
              <a:rPr lang="en-GB" sz="2000" b="1" dirty="0">
                <a:solidFill>
                  <a:schemeClr val="tx1"/>
                </a:solidFill>
              </a:rPr>
              <a:t>Method 1                                                   Method 2</a:t>
            </a:r>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solidFill>
                <a:schemeClr val="tx1"/>
              </a:solidFill>
            </a:endParaRPr>
          </a:p>
        </p:txBody>
      </p:sp>
      <p:sp>
        <p:nvSpPr>
          <p:cNvPr id="4" name="Freeform 7">
            <a:extLst>
              <a:ext uri="{FF2B5EF4-FFF2-40B4-BE49-F238E27FC236}">
                <a16:creationId xmlns:a16="http://schemas.microsoft.com/office/drawing/2014/main" id="{C5A11143-81B9-4CEB-963E-786B6D5C9806}"/>
              </a:ext>
            </a:extLst>
          </p:cNvPr>
          <p:cNvSpPr/>
          <p:nvPr/>
        </p:nvSpPr>
        <p:spPr>
          <a:xfrm>
            <a:off x="4720182" y="3957320"/>
            <a:ext cx="3476968" cy="1107440"/>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a:lnSpc>
                <a:spcPct val="110000"/>
              </a:lnSpc>
            </a:pPr>
            <a:r>
              <a:rPr lang="en-US" sz="1400" b="1" dirty="0">
                <a:solidFill>
                  <a:srgbClr val="1C0DE3"/>
                </a:solidFill>
                <a:latin typeface="Merriweather Sans"/>
              </a:rPr>
              <a:t>Gain and Loss Method </a:t>
            </a:r>
            <a:r>
              <a:rPr lang="en-US" sz="1400" dirty="0">
                <a:solidFill>
                  <a:srgbClr val="1C0DE3"/>
                </a:solidFill>
                <a:latin typeface="Merriweather Sans"/>
              </a:rPr>
              <a:t>is a </a:t>
            </a:r>
            <a:r>
              <a:rPr lang="en-GB" sz="1400" dirty="0">
                <a:solidFill>
                  <a:srgbClr val="1C0DE3"/>
                </a:solidFill>
                <a:latin typeface="Merriweather Sans" panose="02000503060000020004" pitchFamily="50" charset="0"/>
              </a:rPr>
              <a:t>the </a:t>
            </a:r>
            <a:r>
              <a:rPr lang="en-GB" sz="1400" b="1" dirty="0">
                <a:solidFill>
                  <a:srgbClr val="1C0DE3"/>
                </a:solidFill>
                <a:latin typeface="Merriweather Sans" panose="02000503060000020004" pitchFamily="50" charset="0"/>
              </a:rPr>
              <a:t>process-based </a:t>
            </a:r>
            <a:r>
              <a:rPr lang="en-GB" sz="1400" dirty="0">
                <a:solidFill>
                  <a:srgbClr val="1C0DE3"/>
                </a:solidFill>
                <a:latin typeface="Merriweather Sans" panose="02000503060000020004" pitchFamily="50" charset="0"/>
              </a:rPr>
              <a:t>approach, which estimates the net balance of C stock additions to and removals from a carbon pool.</a:t>
            </a:r>
            <a:endParaRPr lang="en-US" sz="1400" dirty="0">
              <a:solidFill>
                <a:srgbClr val="1C0DE3"/>
              </a:solidFill>
              <a:latin typeface="Merriweather Sans"/>
            </a:endParaRPr>
          </a:p>
        </p:txBody>
      </p:sp>
      <p:sp>
        <p:nvSpPr>
          <p:cNvPr id="5" name="Freeform 7">
            <a:extLst>
              <a:ext uri="{FF2B5EF4-FFF2-40B4-BE49-F238E27FC236}">
                <a16:creationId xmlns:a16="http://schemas.microsoft.com/office/drawing/2014/main" id="{38EE3281-2A5D-4320-9015-4272ADDB1C50}"/>
              </a:ext>
            </a:extLst>
          </p:cNvPr>
          <p:cNvSpPr/>
          <p:nvPr/>
        </p:nvSpPr>
        <p:spPr>
          <a:xfrm>
            <a:off x="463142" y="3957320"/>
            <a:ext cx="3476968" cy="1107440"/>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algn="just">
              <a:lnSpc>
                <a:spcPct val="110000"/>
              </a:lnSpc>
            </a:pPr>
            <a:r>
              <a:rPr lang="en-GB" sz="1400" b="1" dirty="0">
                <a:solidFill>
                  <a:srgbClr val="1C0DE3"/>
                </a:solidFill>
                <a:latin typeface="Merriweather Sans" panose="02000503060000020004" pitchFamily="50" charset="0"/>
              </a:rPr>
              <a:t>Stock Difference Method </a:t>
            </a:r>
            <a:r>
              <a:rPr lang="en-GB" sz="1400" dirty="0">
                <a:solidFill>
                  <a:srgbClr val="1C0DE3"/>
                </a:solidFill>
                <a:latin typeface="Merriweather Sans" panose="02000503060000020004" pitchFamily="50" charset="0"/>
              </a:rPr>
              <a:t>is a </a:t>
            </a:r>
            <a:r>
              <a:rPr lang="en-GB" sz="1400" b="1" dirty="0">
                <a:solidFill>
                  <a:srgbClr val="1C0DE3"/>
                </a:solidFill>
                <a:latin typeface="Merriweather Sans" panose="02000503060000020004" pitchFamily="50" charset="0"/>
              </a:rPr>
              <a:t>stock-based</a:t>
            </a:r>
            <a:r>
              <a:rPr lang="en-GB" sz="1400" dirty="0">
                <a:solidFill>
                  <a:srgbClr val="1C0DE3"/>
                </a:solidFill>
                <a:latin typeface="Merriweather Sans" panose="02000503060000020004" pitchFamily="50" charset="0"/>
              </a:rPr>
              <a:t> approach, which estimates the difference in C stocks at two points in time. </a:t>
            </a:r>
            <a:endParaRPr lang="en-GB" sz="1400" dirty="0">
              <a:solidFill>
                <a:srgbClr val="1C0DE3"/>
              </a:solidFill>
              <a:latin typeface="Merriweather Sans" panose="02000503060000020004" pitchFamily="50" charset="0"/>
              <a:ea typeface="Cambria Math"/>
            </a:endParaRPr>
          </a:p>
        </p:txBody>
      </p:sp>
    </p:spTree>
    <p:extLst>
      <p:ext uri="{BB962C8B-B14F-4D97-AF65-F5344CB8AC3E}">
        <p14:creationId xmlns:p14="http://schemas.microsoft.com/office/powerpoint/2010/main" val="2832905531"/>
      </p:ext>
    </p:extLst>
  </p:cSld>
  <p:clrMapOvr>
    <a:masterClrMapping/>
  </p:clrMapOvr>
  <p:transition>
    <p:cove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Grp="1" noChangeArrowheads="1"/>
          </p:cNvSpPr>
          <p:nvPr>
            <p:ph type="title"/>
          </p:nvPr>
        </p:nvSpPr>
        <p:spPr>
          <a:xfrm>
            <a:off x="182881" y="163513"/>
            <a:ext cx="8789670" cy="1008062"/>
          </a:xfrm>
        </p:spPr>
        <p:txBody>
          <a:bodyPr/>
          <a:lstStyle/>
          <a:p>
            <a:pPr>
              <a:defRPr/>
            </a:pPr>
            <a:r>
              <a:rPr lang="en-GB" sz="3200" dirty="0"/>
              <a:t>Generic approaches when estimating C stock changes (2)</a:t>
            </a:r>
          </a:p>
        </p:txBody>
      </p:sp>
      <p:grpSp>
        <p:nvGrpSpPr>
          <p:cNvPr id="28675" name="Group 68"/>
          <p:cNvGrpSpPr>
            <a:grpSpLocks/>
          </p:cNvGrpSpPr>
          <p:nvPr/>
        </p:nvGrpSpPr>
        <p:grpSpPr bwMode="auto">
          <a:xfrm>
            <a:off x="473075" y="1403350"/>
            <a:ext cx="8234363" cy="4473575"/>
            <a:chOff x="473075" y="1402557"/>
            <a:chExt cx="8234363" cy="4474368"/>
          </a:xfrm>
        </p:grpSpPr>
        <p:sp>
          <p:nvSpPr>
            <p:cNvPr id="28676" name="AutoShape 5"/>
            <p:cNvSpPr>
              <a:spLocks noChangeAspect="1" noChangeArrowheads="1" noTextEdit="1"/>
            </p:cNvSpPr>
            <p:nvPr/>
          </p:nvSpPr>
          <p:spPr bwMode="auto">
            <a:xfrm>
              <a:off x="473075" y="1416050"/>
              <a:ext cx="8234363" cy="4460875"/>
            </a:xfrm>
            <a:prstGeom prst="rect">
              <a:avLst/>
            </a:prstGeom>
            <a:noFill/>
            <a:ln w="9525">
              <a:noFill/>
              <a:miter lim="800000"/>
              <a:headEnd/>
              <a:tailEnd/>
            </a:ln>
          </p:spPr>
          <p:txBody>
            <a:bodyPr/>
            <a:lstStyle/>
            <a:p>
              <a:endParaRPr lang="en-US"/>
            </a:p>
          </p:txBody>
        </p:sp>
        <p:sp>
          <p:nvSpPr>
            <p:cNvPr id="28677" name="Rectangle 7"/>
            <p:cNvSpPr>
              <a:spLocks noChangeArrowheads="1"/>
            </p:cNvSpPr>
            <p:nvPr/>
          </p:nvSpPr>
          <p:spPr bwMode="auto">
            <a:xfrm>
              <a:off x="720725" y="2878138"/>
              <a:ext cx="1125538" cy="900113"/>
            </a:xfrm>
            <a:prstGeom prst="rect">
              <a:avLst/>
            </a:prstGeom>
            <a:solidFill>
              <a:srgbClr val="E8EEF7"/>
            </a:solidFill>
            <a:ln w="9525">
              <a:noFill/>
              <a:miter lim="800000"/>
              <a:headEnd/>
              <a:tailEnd/>
            </a:ln>
          </p:spPr>
          <p:txBody>
            <a:bodyPr/>
            <a:lstStyle/>
            <a:p>
              <a:endParaRPr lang="en-GB"/>
            </a:p>
          </p:txBody>
        </p:sp>
        <p:sp>
          <p:nvSpPr>
            <p:cNvPr id="43016" name="Rectangle 8"/>
            <p:cNvSpPr>
              <a:spLocks noChangeArrowheads="1"/>
            </p:cNvSpPr>
            <p:nvPr/>
          </p:nvSpPr>
          <p:spPr bwMode="auto">
            <a:xfrm>
              <a:off x="720725" y="2878138"/>
              <a:ext cx="1125538" cy="900113"/>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endParaRPr lang="en-GB">
                <a:latin typeface="+mn-lt"/>
              </a:endParaRPr>
            </a:p>
          </p:txBody>
        </p:sp>
        <p:sp>
          <p:nvSpPr>
            <p:cNvPr id="28681" name="Rectangle 9"/>
            <p:cNvSpPr>
              <a:spLocks noChangeArrowheads="1"/>
            </p:cNvSpPr>
            <p:nvPr/>
          </p:nvSpPr>
          <p:spPr bwMode="auto">
            <a:xfrm>
              <a:off x="890588" y="2916238"/>
              <a:ext cx="963613" cy="309563"/>
            </a:xfrm>
            <a:prstGeom prst="rect">
              <a:avLst/>
            </a:prstGeom>
            <a:noFill/>
            <a:ln w="9525">
              <a:noFill/>
              <a:miter lim="800000"/>
              <a:headEnd/>
              <a:tailEnd/>
            </a:ln>
          </p:spPr>
          <p:txBody>
            <a:bodyPr wrap="none" lIns="0" tIns="0" rIns="0" bIns="0">
              <a:spAutoFit/>
            </a:bodyPr>
            <a:lstStyle/>
            <a:p>
              <a:r>
                <a:rPr lang="en-US" b="1" dirty="0">
                  <a:solidFill>
                    <a:srgbClr val="000000"/>
                  </a:solidFill>
                </a:rPr>
                <a:t>Carbon </a:t>
              </a:r>
              <a:endParaRPr lang="en-US" dirty="0"/>
            </a:p>
          </p:txBody>
        </p:sp>
        <p:sp>
          <p:nvSpPr>
            <p:cNvPr id="28682" name="Rectangle 10"/>
            <p:cNvSpPr>
              <a:spLocks noChangeArrowheads="1"/>
            </p:cNvSpPr>
            <p:nvPr/>
          </p:nvSpPr>
          <p:spPr bwMode="auto">
            <a:xfrm>
              <a:off x="855663" y="3178175"/>
              <a:ext cx="1058863" cy="309563"/>
            </a:xfrm>
            <a:prstGeom prst="rect">
              <a:avLst/>
            </a:prstGeom>
            <a:noFill/>
            <a:ln w="9525">
              <a:noFill/>
              <a:miter lim="800000"/>
              <a:headEnd/>
              <a:tailEnd/>
            </a:ln>
          </p:spPr>
          <p:txBody>
            <a:bodyPr wrap="none" lIns="0" tIns="0" rIns="0" bIns="0">
              <a:spAutoFit/>
            </a:bodyPr>
            <a:lstStyle/>
            <a:p>
              <a:r>
                <a:rPr lang="en-US" b="1">
                  <a:solidFill>
                    <a:srgbClr val="000000"/>
                  </a:solidFill>
                </a:rPr>
                <a:t>Stock in </a:t>
              </a:r>
              <a:endParaRPr lang="en-US"/>
            </a:p>
          </p:txBody>
        </p:sp>
        <p:sp>
          <p:nvSpPr>
            <p:cNvPr id="28683" name="Rectangle 11"/>
            <p:cNvSpPr>
              <a:spLocks noChangeArrowheads="1"/>
            </p:cNvSpPr>
            <p:nvPr/>
          </p:nvSpPr>
          <p:spPr bwMode="auto">
            <a:xfrm>
              <a:off x="962025" y="3452813"/>
              <a:ext cx="642938" cy="309563"/>
            </a:xfrm>
            <a:prstGeom prst="rect">
              <a:avLst/>
            </a:prstGeom>
            <a:noFill/>
            <a:ln w="9525">
              <a:noFill/>
              <a:miter lim="800000"/>
              <a:headEnd/>
              <a:tailEnd/>
            </a:ln>
          </p:spPr>
          <p:txBody>
            <a:bodyPr wrap="none" lIns="0" tIns="0" rIns="0" bIns="0">
              <a:spAutoFit/>
            </a:bodyPr>
            <a:lstStyle/>
            <a:p>
              <a:r>
                <a:rPr lang="en-US" b="1">
                  <a:solidFill>
                    <a:srgbClr val="000000"/>
                  </a:solidFill>
                </a:rPr>
                <a:t>year </a:t>
              </a:r>
              <a:endParaRPr lang="en-US"/>
            </a:p>
          </p:txBody>
        </p:sp>
        <p:sp>
          <p:nvSpPr>
            <p:cNvPr id="28684" name="Rectangle 12"/>
            <p:cNvSpPr>
              <a:spLocks noChangeArrowheads="1"/>
            </p:cNvSpPr>
            <p:nvPr/>
          </p:nvSpPr>
          <p:spPr bwMode="auto">
            <a:xfrm>
              <a:off x="1485900" y="3452813"/>
              <a:ext cx="238125" cy="309563"/>
            </a:xfrm>
            <a:prstGeom prst="rect">
              <a:avLst/>
            </a:prstGeom>
            <a:noFill/>
            <a:ln w="9525">
              <a:noFill/>
              <a:miter lim="800000"/>
              <a:headEnd/>
              <a:tailEnd/>
            </a:ln>
          </p:spPr>
          <p:txBody>
            <a:bodyPr wrap="none" lIns="0" tIns="0" rIns="0" bIns="0">
              <a:spAutoFit/>
            </a:bodyPr>
            <a:lstStyle/>
            <a:p>
              <a:r>
                <a:rPr lang="en-US" b="1">
                  <a:solidFill>
                    <a:srgbClr val="000000"/>
                  </a:solidFill>
                </a:rPr>
                <a:t>1</a:t>
              </a:r>
              <a:endParaRPr lang="en-US"/>
            </a:p>
          </p:txBody>
        </p:sp>
        <p:sp>
          <p:nvSpPr>
            <p:cNvPr id="28685" name="Rectangle 13"/>
            <p:cNvSpPr>
              <a:spLocks noChangeArrowheads="1"/>
            </p:cNvSpPr>
            <p:nvPr/>
          </p:nvSpPr>
          <p:spPr bwMode="auto">
            <a:xfrm>
              <a:off x="2520950" y="2767013"/>
              <a:ext cx="1125538" cy="1123950"/>
            </a:xfrm>
            <a:prstGeom prst="rect">
              <a:avLst/>
            </a:prstGeom>
            <a:solidFill>
              <a:srgbClr val="E8EEF7"/>
            </a:solidFill>
            <a:ln w="9525">
              <a:noFill/>
              <a:miter lim="800000"/>
              <a:headEnd/>
              <a:tailEnd/>
            </a:ln>
          </p:spPr>
          <p:txBody>
            <a:bodyPr/>
            <a:lstStyle/>
            <a:p>
              <a:endParaRPr lang="en-GB"/>
            </a:p>
          </p:txBody>
        </p:sp>
        <p:sp>
          <p:nvSpPr>
            <p:cNvPr id="43022" name="Rectangle 14"/>
            <p:cNvSpPr>
              <a:spLocks noChangeArrowheads="1"/>
            </p:cNvSpPr>
            <p:nvPr/>
          </p:nvSpPr>
          <p:spPr bwMode="auto">
            <a:xfrm>
              <a:off x="2520950" y="2767013"/>
              <a:ext cx="1125538" cy="1123950"/>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endParaRPr lang="en-GB">
                <a:latin typeface="+mn-lt"/>
              </a:endParaRPr>
            </a:p>
          </p:txBody>
        </p:sp>
        <p:sp>
          <p:nvSpPr>
            <p:cNvPr id="28689" name="Rectangle 15"/>
            <p:cNvSpPr>
              <a:spLocks noChangeArrowheads="1"/>
            </p:cNvSpPr>
            <p:nvPr/>
          </p:nvSpPr>
          <p:spPr bwMode="auto">
            <a:xfrm>
              <a:off x="2687638" y="2916238"/>
              <a:ext cx="963613" cy="309563"/>
            </a:xfrm>
            <a:prstGeom prst="rect">
              <a:avLst/>
            </a:prstGeom>
            <a:noFill/>
            <a:ln w="9525">
              <a:noFill/>
              <a:miter lim="800000"/>
              <a:headEnd/>
              <a:tailEnd/>
            </a:ln>
          </p:spPr>
          <p:txBody>
            <a:bodyPr wrap="none" lIns="0" tIns="0" rIns="0" bIns="0">
              <a:spAutoFit/>
            </a:bodyPr>
            <a:lstStyle/>
            <a:p>
              <a:r>
                <a:rPr lang="en-US" b="1" dirty="0">
                  <a:solidFill>
                    <a:srgbClr val="000000"/>
                  </a:solidFill>
                </a:rPr>
                <a:t>Carbon </a:t>
              </a:r>
              <a:endParaRPr lang="en-US" dirty="0"/>
            </a:p>
          </p:txBody>
        </p:sp>
        <p:sp>
          <p:nvSpPr>
            <p:cNvPr id="28690" name="Rectangle 16"/>
            <p:cNvSpPr>
              <a:spLocks noChangeArrowheads="1"/>
            </p:cNvSpPr>
            <p:nvPr/>
          </p:nvSpPr>
          <p:spPr bwMode="auto">
            <a:xfrm>
              <a:off x="2652713" y="3178175"/>
              <a:ext cx="1058863" cy="309563"/>
            </a:xfrm>
            <a:prstGeom prst="rect">
              <a:avLst/>
            </a:prstGeom>
            <a:noFill/>
            <a:ln w="9525">
              <a:noFill/>
              <a:miter lim="800000"/>
              <a:headEnd/>
              <a:tailEnd/>
            </a:ln>
          </p:spPr>
          <p:txBody>
            <a:bodyPr wrap="none" lIns="0" tIns="0" rIns="0" bIns="0">
              <a:spAutoFit/>
            </a:bodyPr>
            <a:lstStyle/>
            <a:p>
              <a:r>
                <a:rPr lang="en-US" b="1" dirty="0">
                  <a:solidFill>
                    <a:srgbClr val="000000"/>
                  </a:solidFill>
                </a:rPr>
                <a:t>Stock in </a:t>
              </a:r>
              <a:endParaRPr lang="en-US" dirty="0"/>
            </a:p>
          </p:txBody>
        </p:sp>
        <p:sp>
          <p:nvSpPr>
            <p:cNvPr id="28691" name="Rectangle 17"/>
            <p:cNvSpPr>
              <a:spLocks noChangeArrowheads="1"/>
            </p:cNvSpPr>
            <p:nvPr/>
          </p:nvSpPr>
          <p:spPr bwMode="auto">
            <a:xfrm>
              <a:off x="2747963" y="3452813"/>
              <a:ext cx="666750" cy="309563"/>
            </a:xfrm>
            <a:prstGeom prst="rect">
              <a:avLst/>
            </a:prstGeom>
            <a:noFill/>
            <a:ln w="9525">
              <a:noFill/>
              <a:miter lim="800000"/>
              <a:headEnd/>
              <a:tailEnd/>
            </a:ln>
          </p:spPr>
          <p:txBody>
            <a:bodyPr wrap="none" lIns="0" tIns="0" rIns="0" bIns="0">
              <a:spAutoFit/>
            </a:bodyPr>
            <a:lstStyle/>
            <a:p>
              <a:r>
                <a:rPr lang="en-US" b="1">
                  <a:solidFill>
                    <a:srgbClr val="000000"/>
                  </a:solidFill>
                </a:rPr>
                <a:t>Year </a:t>
              </a:r>
              <a:endParaRPr lang="en-US"/>
            </a:p>
          </p:txBody>
        </p:sp>
        <p:sp>
          <p:nvSpPr>
            <p:cNvPr id="28692" name="Rectangle 18"/>
            <p:cNvSpPr>
              <a:spLocks noChangeArrowheads="1"/>
            </p:cNvSpPr>
            <p:nvPr/>
          </p:nvSpPr>
          <p:spPr bwMode="auto">
            <a:xfrm>
              <a:off x="3295650" y="3452813"/>
              <a:ext cx="238125" cy="309563"/>
            </a:xfrm>
            <a:prstGeom prst="rect">
              <a:avLst/>
            </a:prstGeom>
            <a:noFill/>
            <a:ln w="9525">
              <a:noFill/>
              <a:miter lim="800000"/>
              <a:headEnd/>
              <a:tailEnd/>
            </a:ln>
          </p:spPr>
          <p:txBody>
            <a:bodyPr wrap="none" lIns="0" tIns="0" rIns="0" bIns="0">
              <a:spAutoFit/>
            </a:bodyPr>
            <a:lstStyle/>
            <a:p>
              <a:r>
                <a:rPr lang="en-US" b="1">
                  <a:solidFill>
                    <a:srgbClr val="000000"/>
                  </a:solidFill>
                </a:rPr>
                <a:t>2</a:t>
              </a:r>
              <a:endParaRPr lang="en-US"/>
            </a:p>
          </p:txBody>
        </p:sp>
        <p:sp>
          <p:nvSpPr>
            <p:cNvPr id="28693" name="Freeform 19"/>
            <p:cNvSpPr>
              <a:spLocks/>
            </p:cNvSpPr>
            <p:nvPr/>
          </p:nvSpPr>
          <p:spPr bwMode="auto">
            <a:xfrm>
              <a:off x="496888" y="4229100"/>
              <a:ext cx="3373438" cy="449263"/>
            </a:xfrm>
            <a:custGeom>
              <a:avLst/>
              <a:gdLst>
                <a:gd name="T0" fmla="*/ 4535 w 4535"/>
                <a:gd name="T1" fmla="*/ 0 h 605"/>
                <a:gd name="T2" fmla="*/ 4233 w 4535"/>
                <a:gd name="T3" fmla="*/ 302 h 605"/>
                <a:gd name="T4" fmla="*/ 2600 w 4535"/>
                <a:gd name="T5" fmla="*/ 302 h 605"/>
                <a:gd name="T6" fmla="*/ 2298 w 4535"/>
                <a:gd name="T7" fmla="*/ 605 h 605"/>
                <a:gd name="T8" fmla="*/ 1995 w 4535"/>
                <a:gd name="T9" fmla="*/ 302 h 605"/>
                <a:gd name="T10" fmla="*/ 1995 w 4535"/>
                <a:gd name="T11" fmla="*/ 302 h 605"/>
                <a:gd name="T12" fmla="*/ 302 w 4535"/>
                <a:gd name="T13" fmla="*/ 302 h 605"/>
                <a:gd name="T14" fmla="*/ 0 w 4535"/>
                <a:gd name="T15" fmla="*/ 0 h 605"/>
                <a:gd name="T16" fmla="*/ 0 60000 65536"/>
                <a:gd name="T17" fmla="*/ 0 60000 65536"/>
                <a:gd name="T18" fmla="*/ 0 60000 65536"/>
                <a:gd name="T19" fmla="*/ 0 60000 65536"/>
                <a:gd name="T20" fmla="*/ 0 60000 65536"/>
                <a:gd name="T21" fmla="*/ 0 60000 65536"/>
                <a:gd name="T22" fmla="*/ 0 60000 65536"/>
                <a:gd name="T23" fmla="*/ 0 60000 65536"/>
                <a:gd name="T24" fmla="*/ 0 w 4535"/>
                <a:gd name="T25" fmla="*/ 0 h 605"/>
                <a:gd name="T26" fmla="*/ 4535 w 4535"/>
                <a:gd name="T27" fmla="*/ 605 h 6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35" h="605">
                  <a:moveTo>
                    <a:pt x="4535" y="0"/>
                  </a:moveTo>
                  <a:cubicBezTo>
                    <a:pt x="4517" y="159"/>
                    <a:pt x="4392" y="285"/>
                    <a:pt x="4233" y="302"/>
                  </a:cubicBezTo>
                  <a:lnTo>
                    <a:pt x="2600" y="302"/>
                  </a:lnTo>
                  <a:cubicBezTo>
                    <a:pt x="2441" y="320"/>
                    <a:pt x="2315" y="446"/>
                    <a:pt x="2298" y="605"/>
                  </a:cubicBezTo>
                  <a:cubicBezTo>
                    <a:pt x="2280" y="446"/>
                    <a:pt x="2154" y="320"/>
                    <a:pt x="1995" y="302"/>
                  </a:cubicBezTo>
                  <a:lnTo>
                    <a:pt x="302" y="302"/>
                  </a:lnTo>
                  <a:cubicBezTo>
                    <a:pt x="143" y="285"/>
                    <a:pt x="17" y="159"/>
                    <a:pt x="0" y="0"/>
                  </a:cubicBezTo>
                </a:path>
              </a:pathLst>
            </a:custGeom>
            <a:noFill/>
            <a:ln w="2" cap="rnd">
              <a:solidFill>
                <a:srgbClr val="000000"/>
              </a:solidFill>
              <a:prstDash val="solid"/>
              <a:round/>
              <a:headEnd/>
              <a:tailEnd/>
            </a:ln>
          </p:spPr>
          <p:txBody>
            <a:bodyPr/>
            <a:lstStyle/>
            <a:p>
              <a:endParaRPr lang="en-US"/>
            </a:p>
          </p:txBody>
        </p:sp>
        <p:sp>
          <p:nvSpPr>
            <p:cNvPr id="28694" name="Rectangle 20"/>
            <p:cNvSpPr>
              <a:spLocks noChangeArrowheads="1"/>
            </p:cNvSpPr>
            <p:nvPr/>
          </p:nvSpPr>
          <p:spPr bwMode="auto">
            <a:xfrm>
              <a:off x="675005" y="4665662"/>
              <a:ext cx="3249613" cy="461665"/>
            </a:xfrm>
            <a:prstGeom prst="rect">
              <a:avLst/>
            </a:prstGeom>
            <a:noFill/>
            <a:ln w="9525">
              <a:noFill/>
              <a:miter lim="800000"/>
              <a:headEnd/>
              <a:tailEnd/>
            </a:ln>
          </p:spPr>
          <p:txBody>
            <a:bodyPr lIns="0" tIns="0" rIns="0" bIns="0">
              <a:spAutoFit/>
            </a:bodyPr>
            <a:lstStyle/>
            <a:p>
              <a:pPr algn="ctr"/>
              <a:r>
                <a:rPr lang="en-US" sz="1500" b="1" dirty="0">
                  <a:solidFill>
                    <a:srgbClr val="000000"/>
                  </a:solidFill>
                  <a:latin typeface="Arial Narrow" pitchFamily="34" charset="0"/>
                </a:rPr>
                <a:t>Difference between carbon stocks (Stock-Difference Method)</a:t>
              </a:r>
              <a:endParaRPr lang="en-US" dirty="0">
                <a:latin typeface="Arial Narrow" pitchFamily="34" charset="0"/>
              </a:endParaRPr>
            </a:p>
          </p:txBody>
        </p:sp>
        <p:sp>
          <p:nvSpPr>
            <p:cNvPr id="28695" name="Rectangle 24"/>
            <p:cNvSpPr>
              <a:spLocks noChangeArrowheads="1"/>
            </p:cNvSpPr>
            <p:nvPr/>
          </p:nvSpPr>
          <p:spPr bwMode="auto">
            <a:xfrm>
              <a:off x="6121400" y="2767013"/>
              <a:ext cx="1349375" cy="1123950"/>
            </a:xfrm>
            <a:prstGeom prst="rect">
              <a:avLst/>
            </a:prstGeom>
            <a:solidFill>
              <a:srgbClr val="E8EEF7"/>
            </a:solidFill>
            <a:ln w="9525">
              <a:noFill/>
              <a:miter lim="800000"/>
              <a:headEnd/>
              <a:tailEnd/>
            </a:ln>
          </p:spPr>
          <p:txBody>
            <a:bodyPr/>
            <a:lstStyle/>
            <a:p>
              <a:endParaRPr lang="en-GB"/>
            </a:p>
          </p:txBody>
        </p:sp>
        <p:sp>
          <p:nvSpPr>
            <p:cNvPr id="43033" name="Rectangle 25"/>
            <p:cNvSpPr>
              <a:spLocks noChangeArrowheads="1"/>
            </p:cNvSpPr>
            <p:nvPr/>
          </p:nvSpPr>
          <p:spPr bwMode="auto">
            <a:xfrm>
              <a:off x="6121400" y="2767013"/>
              <a:ext cx="1349375" cy="1123950"/>
            </a:xfrm>
            <a:prstGeom prst="rect">
              <a:avLst/>
            </a:prstGeom>
            <a:solidFill>
              <a:schemeClr val="accent3">
                <a:lumMod val="25000"/>
                <a:lumOff val="75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endParaRPr lang="en-GB">
                <a:latin typeface="+mn-lt"/>
              </a:endParaRPr>
            </a:p>
          </p:txBody>
        </p:sp>
        <p:sp>
          <p:nvSpPr>
            <p:cNvPr id="28699" name="Rectangle 26"/>
            <p:cNvSpPr>
              <a:spLocks noChangeArrowheads="1"/>
            </p:cNvSpPr>
            <p:nvPr/>
          </p:nvSpPr>
          <p:spPr bwMode="auto">
            <a:xfrm>
              <a:off x="6296025" y="3048000"/>
              <a:ext cx="1190625" cy="309563"/>
            </a:xfrm>
            <a:prstGeom prst="rect">
              <a:avLst/>
            </a:prstGeom>
            <a:noFill/>
            <a:ln w="9525">
              <a:noFill/>
              <a:miter lim="800000"/>
              <a:headEnd/>
              <a:tailEnd/>
            </a:ln>
          </p:spPr>
          <p:txBody>
            <a:bodyPr wrap="none" lIns="0" tIns="0" rIns="0" bIns="0">
              <a:spAutoFit/>
            </a:bodyPr>
            <a:lstStyle/>
            <a:p>
              <a:r>
                <a:rPr lang="en-US" b="1">
                  <a:solidFill>
                    <a:srgbClr val="000000"/>
                  </a:solidFill>
                </a:rPr>
                <a:t>Land Use </a:t>
              </a:r>
              <a:endParaRPr lang="en-US"/>
            </a:p>
          </p:txBody>
        </p:sp>
        <p:sp>
          <p:nvSpPr>
            <p:cNvPr id="28700" name="Rectangle 27"/>
            <p:cNvSpPr>
              <a:spLocks noChangeArrowheads="1"/>
            </p:cNvSpPr>
            <p:nvPr/>
          </p:nvSpPr>
          <p:spPr bwMode="auto">
            <a:xfrm>
              <a:off x="6569075" y="3309938"/>
              <a:ext cx="571500" cy="309563"/>
            </a:xfrm>
            <a:prstGeom prst="rect">
              <a:avLst/>
            </a:prstGeom>
            <a:noFill/>
            <a:ln w="9525">
              <a:noFill/>
              <a:miter lim="800000"/>
              <a:headEnd/>
              <a:tailEnd/>
            </a:ln>
          </p:spPr>
          <p:txBody>
            <a:bodyPr wrap="none" lIns="0" tIns="0" rIns="0" bIns="0">
              <a:spAutoFit/>
            </a:bodyPr>
            <a:lstStyle/>
            <a:p>
              <a:r>
                <a:rPr lang="en-US" b="1">
                  <a:solidFill>
                    <a:srgbClr val="000000"/>
                  </a:solidFill>
                </a:rPr>
                <a:t>type</a:t>
              </a:r>
              <a:endParaRPr lang="en-US"/>
            </a:p>
          </p:txBody>
        </p:sp>
        <p:sp>
          <p:nvSpPr>
            <p:cNvPr id="28701" name="Freeform 28"/>
            <p:cNvSpPr>
              <a:spLocks/>
            </p:cNvSpPr>
            <p:nvPr/>
          </p:nvSpPr>
          <p:spPr bwMode="auto">
            <a:xfrm>
              <a:off x="4949825" y="4284663"/>
              <a:ext cx="3646488" cy="449263"/>
            </a:xfrm>
            <a:custGeom>
              <a:avLst/>
              <a:gdLst>
                <a:gd name="T0" fmla="*/ 4899 w 4899"/>
                <a:gd name="T1" fmla="*/ 0 h 605"/>
                <a:gd name="T2" fmla="*/ 4596 w 4899"/>
                <a:gd name="T3" fmla="*/ 303 h 605"/>
                <a:gd name="T4" fmla="*/ 4596 w 4899"/>
                <a:gd name="T5" fmla="*/ 303 h 605"/>
                <a:gd name="T6" fmla="*/ 2785 w 4899"/>
                <a:gd name="T7" fmla="*/ 303 h 605"/>
                <a:gd name="T8" fmla="*/ 2482 w 4899"/>
                <a:gd name="T9" fmla="*/ 605 h 605"/>
                <a:gd name="T10" fmla="*/ 2180 w 4899"/>
                <a:gd name="T11" fmla="*/ 303 h 605"/>
                <a:gd name="T12" fmla="*/ 303 w 4899"/>
                <a:gd name="T13" fmla="*/ 303 h 605"/>
                <a:gd name="T14" fmla="*/ 0 w 4899"/>
                <a:gd name="T15" fmla="*/ 0 h 605"/>
                <a:gd name="T16" fmla="*/ 0 60000 65536"/>
                <a:gd name="T17" fmla="*/ 0 60000 65536"/>
                <a:gd name="T18" fmla="*/ 0 60000 65536"/>
                <a:gd name="T19" fmla="*/ 0 60000 65536"/>
                <a:gd name="T20" fmla="*/ 0 60000 65536"/>
                <a:gd name="T21" fmla="*/ 0 60000 65536"/>
                <a:gd name="T22" fmla="*/ 0 60000 65536"/>
                <a:gd name="T23" fmla="*/ 0 60000 65536"/>
                <a:gd name="T24" fmla="*/ 0 w 4899"/>
                <a:gd name="T25" fmla="*/ 0 h 605"/>
                <a:gd name="T26" fmla="*/ 4899 w 4899"/>
                <a:gd name="T27" fmla="*/ 605 h 6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99" h="605">
                  <a:moveTo>
                    <a:pt x="4899" y="0"/>
                  </a:moveTo>
                  <a:cubicBezTo>
                    <a:pt x="4881" y="160"/>
                    <a:pt x="4755" y="285"/>
                    <a:pt x="4596" y="303"/>
                  </a:cubicBezTo>
                  <a:lnTo>
                    <a:pt x="2785" y="303"/>
                  </a:lnTo>
                  <a:cubicBezTo>
                    <a:pt x="2625" y="321"/>
                    <a:pt x="2500" y="446"/>
                    <a:pt x="2482" y="605"/>
                  </a:cubicBezTo>
                  <a:cubicBezTo>
                    <a:pt x="2464" y="446"/>
                    <a:pt x="2339" y="321"/>
                    <a:pt x="2180" y="303"/>
                  </a:cubicBezTo>
                  <a:lnTo>
                    <a:pt x="303" y="303"/>
                  </a:lnTo>
                  <a:cubicBezTo>
                    <a:pt x="144" y="285"/>
                    <a:pt x="18" y="160"/>
                    <a:pt x="0" y="0"/>
                  </a:cubicBezTo>
                </a:path>
              </a:pathLst>
            </a:custGeom>
            <a:noFill/>
            <a:ln w="2" cap="rnd">
              <a:solidFill>
                <a:srgbClr val="000000"/>
              </a:solidFill>
              <a:prstDash val="solid"/>
              <a:round/>
              <a:headEnd/>
              <a:tailEnd/>
            </a:ln>
          </p:spPr>
          <p:txBody>
            <a:bodyPr/>
            <a:lstStyle/>
            <a:p>
              <a:endParaRPr lang="en-US"/>
            </a:p>
          </p:txBody>
        </p:sp>
        <p:sp>
          <p:nvSpPr>
            <p:cNvPr id="28702" name="Rectangle 29"/>
            <p:cNvSpPr>
              <a:spLocks noChangeArrowheads="1"/>
            </p:cNvSpPr>
            <p:nvPr/>
          </p:nvSpPr>
          <p:spPr bwMode="auto">
            <a:xfrm>
              <a:off x="5243921" y="4746537"/>
              <a:ext cx="3195955" cy="461665"/>
            </a:xfrm>
            <a:prstGeom prst="rect">
              <a:avLst/>
            </a:prstGeom>
            <a:noFill/>
            <a:ln w="9525">
              <a:noFill/>
              <a:miter lim="800000"/>
              <a:headEnd/>
              <a:tailEnd/>
            </a:ln>
          </p:spPr>
          <p:txBody>
            <a:bodyPr lIns="0" tIns="0" rIns="0" bIns="0">
              <a:spAutoFit/>
            </a:bodyPr>
            <a:lstStyle/>
            <a:p>
              <a:pPr algn="ctr"/>
              <a:r>
                <a:rPr lang="en-US" sz="1500" b="1">
                  <a:solidFill>
                    <a:srgbClr val="000000"/>
                  </a:solidFill>
                  <a:latin typeface="Arial Narrow" pitchFamily="34" charset="0"/>
                </a:rPr>
                <a:t>Sum of gains and losses (Gain-Loss Method)</a:t>
              </a:r>
              <a:endParaRPr lang="en-US">
                <a:latin typeface="Arial Narrow" pitchFamily="34" charset="0"/>
              </a:endParaRPr>
            </a:p>
          </p:txBody>
        </p:sp>
        <p:sp>
          <p:nvSpPr>
            <p:cNvPr id="28703" name="Freeform 33"/>
            <p:cNvSpPr>
              <a:spLocks/>
            </p:cNvSpPr>
            <p:nvPr/>
          </p:nvSpPr>
          <p:spPr bwMode="auto">
            <a:xfrm>
              <a:off x="6345238" y="1438275"/>
              <a:ext cx="900113" cy="1328738"/>
            </a:xfrm>
            <a:custGeom>
              <a:avLst/>
              <a:gdLst>
                <a:gd name="T0" fmla="*/ 284 w 567"/>
                <a:gd name="T1" fmla="*/ 837 h 837"/>
                <a:gd name="T2" fmla="*/ 567 w 567"/>
                <a:gd name="T3" fmla="*/ 553 h 837"/>
                <a:gd name="T4" fmla="*/ 380 w 567"/>
                <a:gd name="T5" fmla="*/ 553 h 837"/>
                <a:gd name="T6" fmla="*/ 380 w 567"/>
                <a:gd name="T7" fmla="*/ 0 h 837"/>
                <a:gd name="T8" fmla="*/ 187 w 567"/>
                <a:gd name="T9" fmla="*/ 0 h 837"/>
                <a:gd name="T10" fmla="*/ 187 w 567"/>
                <a:gd name="T11" fmla="*/ 553 h 837"/>
                <a:gd name="T12" fmla="*/ 0 w 567"/>
                <a:gd name="T13" fmla="*/ 553 h 837"/>
                <a:gd name="T14" fmla="*/ 284 w 567"/>
                <a:gd name="T15" fmla="*/ 837 h 837"/>
                <a:gd name="T16" fmla="*/ 0 60000 65536"/>
                <a:gd name="T17" fmla="*/ 0 60000 65536"/>
                <a:gd name="T18" fmla="*/ 0 60000 65536"/>
                <a:gd name="T19" fmla="*/ 0 60000 65536"/>
                <a:gd name="T20" fmla="*/ 0 60000 65536"/>
                <a:gd name="T21" fmla="*/ 0 60000 65536"/>
                <a:gd name="T22" fmla="*/ 0 60000 65536"/>
                <a:gd name="T23" fmla="*/ 0 60000 65536"/>
                <a:gd name="T24" fmla="*/ 0 w 567"/>
                <a:gd name="T25" fmla="*/ 0 h 837"/>
                <a:gd name="T26" fmla="*/ 567 w 567"/>
                <a:gd name="T27" fmla="*/ 837 h 8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7" h="837">
                  <a:moveTo>
                    <a:pt x="284" y="837"/>
                  </a:moveTo>
                  <a:lnTo>
                    <a:pt x="567" y="553"/>
                  </a:lnTo>
                  <a:lnTo>
                    <a:pt x="380" y="553"/>
                  </a:lnTo>
                  <a:lnTo>
                    <a:pt x="380" y="0"/>
                  </a:lnTo>
                  <a:lnTo>
                    <a:pt x="187" y="0"/>
                  </a:lnTo>
                  <a:lnTo>
                    <a:pt x="187" y="553"/>
                  </a:lnTo>
                  <a:lnTo>
                    <a:pt x="0" y="553"/>
                  </a:lnTo>
                  <a:lnTo>
                    <a:pt x="284" y="837"/>
                  </a:lnTo>
                  <a:close/>
                </a:path>
              </a:pathLst>
            </a:custGeom>
            <a:solidFill>
              <a:srgbClr val="DDE2CD"/>
            </a:solidFill>
            <a:ln w="9525">
              <a:noFill/>
              <a:round/>
              <a:headEnd/>
              <a:tailEnd/>
            </a:ln>
          </p:spPr>
          <p:txBody>
            <a:bodyPr/>
            <a:lstStyle/>
            <a:p>
              <a:endParaRPr lang="en-US"/>
            </a:p>
          </p:txBody>
        </p:sp>
        <p:sp>
          <p:nvSpPr>
            <p:cNvPr id="43042" name="Freeform 34"/>
            <p:cNvSpPr>
              <a:spLocks/>
            </p:cNvSpPr>
            <p:nvPr/>
          </p:nvSpPr>
          <p:spPr bwMode="auto">
            <a:xfrm>
              <a:off x="6164826" y="1438275"/>
              <a:ext cx="1258529" cy="1328738"/>
            </a:xfrm>
            <a:custGeom>
              <a:avLst/>
              <a:gdLst/>
              <a:ahLst/>
              <a:cxnLst>
                <a:cxn ang="0">
                  <a:pos x="284" y="837"/>
                </a:cxn>
                <a:cxn ang="0">
                  <a:pos x="567" y="553"/>
                </a:cxn>
                <a:cxn ang="0">
                  <a:pos x="380" y="553"/>
                </a:cxn>
                <a:cxn ang="0">
                  <a:pos x="380" y="0"/>
                </a:cxn>
                <a:cxn ang="0">
                  <a:pos x="187" y="0"/>
                </a:cxn>
                <a:cxn ang="0">
                  <a:pos x="187" y="553"/>
                </a:cxn>
                <a:cxn ang="0">
                  <a:pos x="0" y="553"/>
                </a:cxn>
                <a:cxn ang="0">
                  <a:pos x="284" y="837"/>
                </a:cxn>
              </a:cxnLst>
              <a:rect l="0" t="0" r="r" b="b"/>
              <a:pathLst>
                <a:path w="567" h="837">
                  <a:moveTo>
                    <a:pt x="284" y="837"/>
                  </a:moveTo>
                  <a:lnTo>
                    <a:pt x="567" y="553"/>
                  </a:lnTo>
                  <a:lnTo>
                    <a:pt x="380" y="553"/>
                  </a:lnTo>
                  <a:lnTo>
                    <a:pt x="380" y="0"/>
                  </a:lnTo>
                  <a:lnTo>
                    <a:pt x="187" y="0"/>
                  </a:lnTo>
                  <a:lnTo>
                    <a:pt x="187" y="553"/>
                  </a:lnTo>
                  <a:lnTo>
                    <a:pt x="0" y="553"/>
                  </a:lnTo>
                  <a:lnTo>
                    <a:pt x="284" y="837"/>
                  </a:lnTo>
                  <a:close/>
                </a:path>
              </a:pathLst>
            </a:custGeom>
            <a:solidFill>
              <a:schemeClr val="accent5">
                <a:lumMod val="20000"/>
                <a:lumOff val="8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endParaRPr lang="en-GB">
                <a:latin typeface="+mn-lt"/>
              </a:endParaRPr>
            </a:p>
          </p:txBody>
        </p:sp>
        <p:sp>
          <p:nvSpPr>
            <p:cNvPr id="28707" name="Rectangle 35"/>
            <p:cNvSpPr>
              <a:spLocks noChangeArrowheads="1"/>
            </p:cNvSpPr>
            <p:nvPr/>
          </p:nvSpPr>
          <p:spPr bwMode="auto">
            <a:xfrm rot="-5400000">
              <a:off x="6618288" y="2222500"/>
              <a:ext cx="201613" cy="227013"/>
            </a:xfrm>
            <a:prstGeom prst="rect">
              <a:avLst/>
            </a:prstGeom>
            <a:noFill/>
            <a:ln w="9525">
              <a:noFill/>
              <a:miter lim="800000"/>
              <a:headEnd/>
              <a:tailEnd/>
            </a:ln>
          </p:spPr>
          <p:txBody>
            <a:bodyPr wrap="none" lIns="0" tIns="0" rIns="0" bIns="0">
              <a:spAutoFit/>
            </a:bodyPr>
            <a:lstStyle/>
            <a:p>
              <a:r>
                <a:rPr lang="en-US" sz="1200" b="1">
                  <a:solidFill>
                    <a:srgbClr val="000000"/>
                  </a:solidFill>
                </a:rPr>
                <a:t>C</a:t>
              </a:r>
              <a:endParaRPr lang="en-US"/>
            </a:p>
          </p:txBody>
        </p:sp>
        <p:sp>
          <p:nvSpPr>
            <p:cNvPr id="28708" name="Rectangle 36"/>
            <p:cNvSpPr>
              <a:spLocks noChangeArrowheads="1"/>
            </p:cNvSpPr>
            <p:nvPr/>
          </p:nvSpPr>
          <p:spPr bwMode="auto">
            <a:xfrm rot="-5400000">
              <a:off x="6654800" y="2139950"/>
              <a:ext cx="130175" cy="227013"/>
            </a:xfrm>
            <a:prstGeom prst="rect">
              <a:avLst/>
            </a:prstGeom>
            <a:noFill/>
            <a:ln w="9525">
              <a:noFill/>
              <a:miter lim="800000"/>
              <a:headEnd/>
              <a:tailEnd/>
            </a:ln>
          </p:spPr>
          <p:txBody>
            <a:bodyPr wrap="none" lIns="0" tIns="0" rIns="0" bIns="0">
              <a:spAutoFit/>
            </a:bodyPr>
            <a:lstStyle/>
            <a:p>
              <a:r>
                <a:rPr lang="en-US" sz="1200" b="1">
                  <a:solidFill>
                    <a:srgbClr val="000000"/>
                  </a:solidFill>
                </a:rPr>
                <a:t> </a:t>
              </a:r>
              <a:endParaRPr lang="en-US"/>
            </a:p>
          </p:txBody>
        </p:sp>
        <p:sp>
          <p:nvSpPr>
            <p:cNvPr id="28709" name="Rectangle 37"/>
            <p:cNvSpPr>
              <a:spLocks noChangeArrowheads="1"/>
            </p:cNvSpPr>
            <p:nvPr/>
          </p:nvSpPr>
          <p:spPr bwMode="auto">
            <a:xfrm rot="-5400000">
              <a:off x="6624638" y="2062162"/>
              <a:ext cx="1905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u</a:t>
              </a:r>
              <a:endParaRPr lang="en-US"/>
            </a:p>
          </p:txBody>
        </p:sp>
        <p:sp>
          <p:nvSpPr>
            <p:cNvPr id="28710" name="Rectangle 38"/>
            <p:cNvSpPr>
              <a:spLocks noChangeArrowheads="1"/>
            </p:cNvSpPr>
            <p:nvPr/>
          </p:nvSpPr>
          <p:spPr bwMode="auto">
            <a:xfrm rot="-5400000">
              <a:off x="6624638" y="1966912"/>
              <a:ext cx="1905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p</a:t>
              </a:r>
              <a:endParaRPr lang="en-US"/>
            </a:p>
          </p:txBody>
        </p:sp>
        <p:sp>
          <p:nvSpPr>
            <p:cNvPr id="28711" name="Rectangle 39"/>
            <p:cNvSpPr>
              <a:spLocks noChangeArrowheads="1"/>
            </p:cNvSpPr>
            <p:nvPr/>
          </p:nvSpPr>
          <p:spPr bwMode="auto">
            <a:xfrm rot="-5400000">
              <a:off x="6648450" y="1895475"/>
              <a:ext cx="142875" cy="227013"/>
            </a:xfrm>
            <a:prstGeom prst="rect">
              <a:avLst/>
            </a:prstGeom>
            <a:noFill/>
            <a:ln w="9525">
              <a:noFill/>
              <a:miter lim="800000"/>
              <a:headEnd/>
              <a:tailEnd/>
            </a:ln>
          </p:spPr>
          <p:txBody>
            <a:bodyPr wrap="none" lIns="0" tIns="0" rIns="0" bIns="0">
              <a:spAutoFit/>
            </a:bodyPr>
            <a:lstStyle/>
            <a:p>
              <a:r>
                <a:rPr lang="en-US" sz="1200" b="1">
                  <a:solidFill>
                    <a:srgbClr val="000000"/>
                  </a:solidFill>
                </a:rPr>
                <a:t>t</a:t>
              </a:r>
              <a:endParaRPr lang="en-US"/>
            </a:p>
          </p:txBody>
        </p:sp>
        <p:sp>
          <p:nvSpPr>
            <p:cNvPr id="28712" name="Rectangle 40"/>
            <p:cNvSpPr>
              <a:spLocks noChangeArrowheads="1"/>
            </p:cNvSpPr>
            <p:nvPr/>
          </p:nvSpPr>
          <p:spPr bwMode="auto">
            <a:xfrm rot="-5400000">
              <a:off x="6630988" y="1830387"/>
              <a:ext cx="1778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a</a:t>
              </a:r>
              <a:endParaRPr lang="en-US"/>
            </a:p>
          </p:txBody>
        </p:sp>
        <p:sp>
          <p:nvSpPr>
            <p:cNvPr id="28713" name="Rectangle 41"/>
            <p:cNvSpPr>
              <a:spLocks noChangeArrowheads="1"/>
            </p:cNvSpPr>
            <p:nvPr/>
          </p:nvSpPr>
          <p:spPr bwMode="auto">
            <a:xfrm rot="-5400000">
              <a:off x="6630988" y="1735137"/>
              <a:ext cx="1778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k</a:t>
              </a:r>
              <a:endParaRPr lang="en-US"/>
            </a:p>
          </p:txBody>
        </p:sp>
        <p:sp>
          <p:nvSpPr>
            <p:cNvPr id="28714" name="Rectangle 42"/>
            <p:cNvSpPr>
              <a:spLocks noChangeArrowheads="1"/>
            </p:cNvSpPr>
            <p:nvPr/>
          </p:nvSpPr>
          <p:spPr bwMode="auto">
            <a:xfrm rot="-5400000">
              <a:off x="6630988" y="1652587"/>
              <a:ext cx="1778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e</a:t>
              </a:r>
              <a:endParaRPr lang="en-US"/>
            </a:p>
          </p:txBody>
        </p:sp>
        <p:sp>
          <p:nvSpPr>
            <p:cNvPr id="28715" name="Rectangle 43"/>
            <p:cNvSpPr>
              <a:spLocks noChangeArrowheads="1"/>
            </p:cNvSpPr>
            <p:nvPr/>
          </p:nvSpPr>
          <p:spPr bwMode="auto">
            <a:xfrm rot="-5400000">
              <a:off x="6654800" y="1581150"/>
              <a:ext cx="130175" cy="227013"/>
            </a:xfrm>
            <a:prstGeom prst="rect">
              <a:avLst/>
            </a:prstGeom>
            <a:noFill/>
            <a:ln w="9525">
              <a:noFill/>
              <a:miter lim="800000"/>
              <a:headEnd/>
              <a:tailEnd/>
            </a:ln>
          </p:spPr>
          <p:txBody>
            <a:bodyPr wrap="none" lIns="0" tIns="0" rIns="0" bIns="0">
              <a:spAutoFit/>
            </a:bodyPr>
            <a:lstStyle/>
            <a:p>
              <a:r>
                <a:rPr lang="en-US" sz="1200" b="1">
                  <a:solidFill>
                    <a:srgbClr val="000000"/>
                  </a:solidFill>
                </a:rPr>
                <a:t> </a:t>
              </a:r>
              <a:endParaRPr lang="en-US"/>
            </a:p>
          </p:txBody>
        </p:sp>
        <p:sp>
          <p:nvSpPr>
            <p:cNvPr id="28716" name="Rectangle 44"/>
            <p:cNvSpPr>
              <a:spLocks noChangeArrowheads="1"/>
            </p:cNvSpPr>
            <p:nvPr/>
          </p:nvSpPr>
          <p:spPr bwMode="auto">
            <a:xfrm rot="-5400000">
              <a:off x="6838950" y="2514600"/>
              <a:ext cx="142875" cy="227013"/>
            </a:xfrm>
            <a:prstGeom prst="rect">
              <a:avLst/>
            </a:prstGeom>
            <a:noFill/>
            <a:ln w="9525">
              <a:noFill/>
              <a:miter lim="800000"/>
              <a:headEnd/>
              <a:tailEnd/>
            </a:ln>
          </p:spPr>
          <p:txBody>
            <a:bodyPr wrap="none" lIns="0" tIns="0" rIns="0" bIns="0">
              <a:spAutoFit/>
            </a:bodyPr>
            <a:lstStyle/>
            <a:p>
              <a:r>
                <a:rPr lang="en-US" sz="1200" b="1">
                  <a:solidFill>
                    <a:srgbClr val="000000"/>
                  </a:solidFill>
                </a:rPr>
                <a:t>t</a:t>
              </a:r>
              <a:endParaRPr lang="en-US"/>
            </a:p>
          </p:txBody>
        </p:sp>
        <p:sp>
          <p:nvSpPr>
            <p:cNvPr id="28717" name="Rectangle 45"/>
            <p:cNvSpPr>
              <a:spLocks noChangeArrowheads="1"/>
            </p:cNvSpPr>
            <p:nvPr/>
          </p:nvSpPr>
          <p:spPr bwMode="auto">
            <a:xfrm rot="-5400000">
              <a:off x="6815138" y="2443162"/>
              <a:ext cx="1905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h</a:t>
              </a:r>
              <a:endParaRPr lang="en-US"/>
            </a:p>
          </p:txBody>
        </p:sp>
        <p:sp>
          <p:nvSpPr>
            <p:cNvPr id="28718" name="Rectangle 46"/>
            <p:cNvSpPr>
              <a:spLocks noChangeArrowheads="1"/>
            </p:cNvSpPr>
            <p:nvPr/>
          </p:nvSpPr>
          <p:spPr bwMode="auto">
            <a:xfrm rot="-5400000">
              <a:off x="6838950" y="2360612"/>
              <a:ext cx="142875" cy="227013"/>
            </a:xfrm>
            <a:prstGeom prst="rect">
              <a:avLst/>
            </a:prstGeom>
            <a:noFill/>
            <a:ln w="9525">
              <a:noFill/>
              <a:miter lim="800000"/>
              <a:headEnd/>
              <a:tailEnd/>
            </a:ln>
          </p:spPr>
          <p:txBody>
            <a:bodyPr wrap="none" lIns="0" tIns="0" rIns="0" bIns="0">
              <a:spAutoFit/>
            </a:bodyPr>
            <a:lstStyle/>
            <a:p>
              <a:r>
                <a:rPr lang="en-US" sz="1200" b="1">
                  <a:solidFill>
                    <a:srgbClr val="000000"/>
                  </a:solidFill>
                </a:rPr>
                <a:t>r</a:t>
              </a:r>
              <a:endParaRPr lang="en-US"/>
            </a:p>
          </p:txBody>
        </p:sp>
        <p:sp>
          <p:nvSpPr>
            <p:cNvPr id="28719" name="Rectangle 47"/>
            <p:cNvSpPr>
              <a:spLocks noChangeArrowheads="1"/>
            </p:cNvSpPr>
            <p:nvPr/>
          </p:nvSpPr>
          <p:spPr bwMode="auto">
            <a:xfrm rot="-5400000">
              <a:off x="6815138" y="2276475"/>
              <a:ext cx="1905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o</a:t>
              </a:r>
              <a:endParaRPr lang="en-US"/>
            </a:p>
          </p:txBody>
        </p:sp>
        <p:sp>
          <p:nvSpPr>
            <p:cNvPr id="28720" name="Rectangle 48"/>
            <p:cNvSpPr>
              <a:spLocks noChangeArrowheads="1"/>
            </p:cNvSpPr>
            <p:nvPr/>
          </p:nvSpPr>
          <p:spPr bwMode="auto">
            <a:xfrm rot="-5400000">
              <a:off x="6815138" y="2181225"/>
              <a:ext cx="1905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u</a:t>
              </a:r>
              <a:endParaRPr lang="en-US"/>
            </a:p>
          </p:txBody>
        </p:sp>
        <p:sp>
          <p:nvSpPr>
            <p:cNvPr id="28721" name="Rectangle 49"/>
            <p:cNvSpPr>
              <a:spLocks noChangeArrowheads="1"/>
            </p:cNvSpPr>
            <p:nvPr/>
          </p:nvSpPr>
          <p:spPr bwMode="auto">
            <a:xfrm rot="-5400000">
              <a:off x="6815138" y="2085975"/>
              <a:ext cx="1905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g</a:t>
              </a:r>
              <a:endParaRPr lang="en-US"/>
            </a:p>
          </p:txBody>
        </p:sp>
        <p:sp>
          <p:nvSpPr>
            <p:cNvPr id="28722" name="Rectangle 50"/>
            <p:cNvSpPr>
              <a:spLocks noChangeArrowheads="1"/>
            </p:cNvSpPr>
            <p:nvPr/>
          </p:nvSpPr>
          <p:spPr bwMode="auto">
            <a:xfrm rot="-5400000">
              <a:off x="6815138" y="1990725"/>
              <a:ext cx="1905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h</a:t>
              </a:r>
              <a:endParaRPr lang="en-US"/>
            </a:p>
          </p:txBody>
        </p:sp>
        <p:sp>
          <p:nvSpPr>
            <p:cNvPr id="28723" name="Rectangle 51"/>
            <p:cNvSpPr>
              <a:spLocks noChangeArrowheads="1"/>
            </p:cNvSpPr>
            <p:nvPr/>
          </p:nvSpPr>
          <p:spPr bwMode="auto">
            <a:xfrm rot="-5400000">
              <a:off x="6845300" y="1925637"/>
              <a:ext cx="130175" cy="227013"/>
            </a:xfrm>
            <a:prstGeom prst="rect">
              <a:avLst/>
            </a:prstGeom>
            <a:noFill/>
            <a:ln w="9525">
              <a:noFill/>
              <a:miter lim="800000"/>
              <a:headEnd/>
              <a:tailEnd/>
            </a:ln>
          </p:spPr>
          <p:txBody>
            <a:bodyPr wrap="none" lIns="0" tIns="0" rIns="0" bIns="0">
              <a:spAutoFit/>
            </a:bodyPr>
            <a:lstStyle/>
            <a:p>
              <a:r>
                <a:rPr lang="en-US" sz="1200" b="1">
                  <a:solidFill>
                    <a:srgbClr val="000000"/>
                  </a:solidFill>
                </a:rPr>
                <a:t> </a:t>
              </a:r>
              <a:endParaRPr lang="en-US"/>
            </a:p>
          </p:txBody>
        </p:sp>
        <p:sp>
          <p:nvSpPr>
            <p:cNvPr id="28724" name="Rectangle 52"/>
            <p:cNvSpPr>
              <a:spLocks noChangeArrowheads="1"/>
            </p:cNvSpPr>
            <p:nvPr/>
          </p:nvSpPr>
          <p:spPr bwMode="auto">
            <a:xfrm rot="-5400000">
              <a:off x="6802438" y="1835150"/>
              <a:ext cx="214313" cy="227013"/>
            </a:xfrm>
            <a:prstGeom prst="rect">
              <a:avLst/>
            </a:prstGeom>
            <a:noFill/>
            <a:ln w="9525">
              <a:noFill/>
              <a:miter lim="800000"/>
              <a:headEnd/>
              <a:tailEnd/>
            </a:ln>
          </p:spPr>
          <p:txBody>
            <a:bodyPr wrap="none" lIns="0" tIns="0" rIns="0" bIns="0">
              <a:spAutoFit/>
            </a:bodyPr>
            <a:lstStyle/>
            <a:p>
              <a:r>
                <a:rPr lang="en-US" sz="1200" b="1">
                  <a:solidFill>
                    <a:srgbClr val="000000"/>
                  </a:solidFill>
                </a:rPr>
                <a:t>G</a:t>
              </a:r>
              <a:endParaRPr lang="en-US"/>
            </a:p>
          </p:txBody>
        </p:sp>
        <p:sp>
          <p:nvSpPr>
            <p:cNvPr id="28725" name="Rectangle 53"/>
            <p:cNvSpPr>
              <a:spLocks noChangeArrowheads="1"/>
            </p:cNvSpPr>
            <p:nvPr/>
          </p:nvSpPr>
          <p:spPr bwMode="auto">
            <a:xfrm rot="-5400000">
              <a:off x="6838950" y="1752600"/>
              <a:ext cx="142875" cy="227013"/>
            </a:xfrm>
            <a:prstGeom prst="rect">
              <a:avLst/>
            </a:prstGeom>
            <a:noFill/>
            <a:ln w="9525">
              <a:noFill/>
              <a:miter lim="800000"/>
              <a:headEnd/>
              <a:tailEnd/>
            </a:ln>
          </p:spPr>
          <p:txBody>
            <a:bodyPr wrap="none" lIns="0" tIns="0" rIns="0" bIns="0">
              <a:spAutoFit/>
            </a:bodyPr>
            <a:lstStyle/>
            <a:p>
              <a:r>
                <a:rPr lang="en-US" sz="1200" b="1">
                  <a:solidFill>
                    <a:srgbClr val="000000"/>
                  </a:solidFill>
                </a:rPr>
                <a:t>r</a:t>
              </a:r>
              <a:endParaRPr lang="en-US"/>
            </a:p>
          </p:txBody>
        </p:sp>
        <p:sp>
          <p:nvSpPr>
            <p:cNvPr id="28726" name="Rectangle 54"/>
            <p:cNvSpPr>
              <a:spLocks noChangeArrowheads="1"/>
            </p:cNvSpPr>
            <p:nvPr/>
          </p:nvSpPr>
          <p:spPr bwMode="auto">
            <a:xfrm rot="-5400000">
              <a:off x="6815138" y="1657350"/>
              <a:ext cx="1905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o</a:t>
              </a:r>
              <a:endParaRPr lang="en-US"/>
            </a:p>
          </p:txBody>
        </p:sp>
        <p:sp>
          <p:nvSpPr>
            <p:cNvPr id="28727" name="Rectangle 55"/>
            <p:cNvSpPr>
              <a:spLocks noChangeArrowheads="1"/>
            </p:cNvSpPr>
            <p:nvPr/>
          </p:nvSpPr>
          <p:spPr bwMode="auto">
            <a:xfrm rot="-5400000">
              <a:off x="6802438" y="1549400"/>
              <a:ext cx="214313" cy="227013"/>
            </a:xfrm>
            <a:prstGeom prst="rect">
              <a:avLst/>
            </a:prstGeom>
            <a:noFill/>
            <a:ln w="9525">
              <a:noFill/>
              <a:miter lim="800000"/>
              <a:headEnd/>
              <a:tailEnd/>
            </a:ln>
          </p:spPr>
          <p:txBody>
            <a:bodyPr wrap="none" lIns="0" tIns="0" rIns="0" bIns="0">
              <a:spAutoFit/>
            </a:bodyPr>
            <a:lstStyle/>
            <a:p>
              <a:r>
                <a:rPr lang="en-US" sz="1200" b="1">
                  <a:solidFill>
                    <a:srgbClr val="000000"/>
                  </a:solidFill>
                </a:rPr>
                <a:t>w</a:t>
              </a:r>
              <a:endParaRPr lang="en-US"/>
            </a:p>
          </p:txBody>
        </p:sp>
        <p:sp>
          <p:nvSpPr>
            <p:cNvPr id="28728" name="Rectangle 56"/>
            <p:cNvSpPr>
              <a:spLocks noChangeArrowheads="1"/>
            </p:cNvSpPr>
            <p:nvPr/>
          </p:nvSpPr>
          <p:spPr bwMode="auto">
            <a:xfrm rot="-5400000">
              <a:off x="6838950" y="1466850"/>
              <a:ext cx="142875" cy="227013"/>
            </a:xfrm>
            <a:prstGeom prst="rect">
              <a:avLst/>
            </a:prstGeom>
            <a:noFill/>
            <a:ln w="9525">
              <a:noFill/>
              <a:miter lim="800000"/>
              <a:headEnd/>
              <a:tailEnd/>
            </a:ln>
          </p:spPr>
          <p:txBody>
            <a:bodyPr wrap="none" lIns="0" tIns="0" rIns="0" bIns="0">
              <a:spAutoFit/>
            </a:bodyPr>
            <a:lstStyle/>
            <a:p>
              <a:r>
                <a:rPr lang="en-US" sz="1200" b="1">
                  <a:solidFill>
                    <a:srgbClr val="000000"/>
                  </a:solidFill>
                </a:rPr>
                <a:t>t</a:t>
              </a:r>
              <a:endParaRPr lang="en-US"/>
            </a:p>
          </p:txBody>
        </p:sp>
        <p:sp>
          <p:nvSpPr>
            <p:cNvPr id="28729" name="Rectangle 57"/>
            <p:cNvSpPr>
              <a:spLocks noChangeArrowheads="1"/>
            </p:cNvSpPr>
            <p:nvPr/>
          </p:nvSpPr>
          <p:spPr bwMode="auto">
            <a:xfrm rot="-5400000">
              <a:off x="6815138" y="1384300"/>
              <a:ext cx="1905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h</a:t>
              </a:r>
              <a:endParaRPr lang="en-US"/>
            </a:p>
          </p:txBody>
        </p:sp>
        <p:sp>
          <p:nvSpPr>
            <p:cNvPr id="43066" name="Freeform 58"/>
            <p:cNvSpPr>
              <a:spLocks/>
            </p:cNvSpPr>
            <p:nvPr/>
          </p:nvSpPr>
          <p:spPr bwMode="auto">
            <a:xfrm>
              <a:off x="7470775" y="2968625"/>
              <a:ext cx="1214438" cy="719138"/>
            </a:xfrm>
            <a:custGeom>
              <a:avLst/>
              <a:gdLst/>
              <a:ahLst/>
              <a:cxnLst>
                <a:cxn ang="0">
                  <a:pos x="765" y="227"/>
                </a:cxn>
                <a:cxn ang="0">
                  <a:pos x="538" y="0"/>
                </a:cxn>
                <a:cxn ang="0">
                  <a:pos x="538" y="150"/>
                </a:cxn>
                <a:cxn ang="0">
                  <a:pos x="0" y="150"/>
                </a:cxn>
                <a:cxn ang="0">
                  <a:pos x="0" y="304"/>
                </a:cxn>
                <a:cxn ang="0">
                  <a:pos x="538" y="304"/>
                </a:cxn>
                <a:cxn ang="0">
                  <a:pos x="538" y="453"/>
                </a:cxn>
                <a:cxn ang="0">
                  <a:pos x="765" y="227"/>
                </a:cxn>
              </a:cxnLst>
              <a:rect l="0" t="0" r="r" b="b"/>
              <a:pathLst>
                <a:path w="765" h="453">
                  <a:moveTo>
                    <a:pt x="765" y="227"/>
                  </a:moveTo>
                  <a:lnTo>
                    <a:pt x="538" y="0"/>
                  </a:lnTo>
                  <a:lnTo>
                    <a:pt x="538" y="150"/>
                  </a:lnTo>
                  <a:lnTo>
                    <a:pt x="0" y="150"/>
                  </a:lnTo>
                  <a:lnTo>
                    <a:pt x="0" y="304"/>
                  </a:lnTo>
                  <a:lnTo>
                    <a:pt x="538" y="304"/>
                  </a:lnTo>
                  <a:lnTo>
                    <a:pt x="538" y="453"/>
                  </a:lnTo>
                  <a:lnTo>
                    <a:pt x="765" y="227"/>
                  </a:lnTo>
                  <a:close/>
                </a:path>
              </a:pathLst>
            </a:custGeom>
            <a:solidFill>
              <a:schemeClr val="accent6">
                <a:lumMod val="40000"/>
                <a:lumOff val="6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endParaRPr lang="en-GB">
                <a:latin typeface="+mn-lt"/>
              </a:endParaRPr>
            </a:p>
          </p:txBody>
        </p:sp>
        <p:sp>
          <p:nvSpPr>
            <p:cNvPr id="28733" name="Freeform 59"/>
            <p:cNvSpPr>
              <a:spLocks/>
            </p:cNvSpPr>
            <p:nvPr/>
          </p:nvSpPr>
          <p:spPr bwMode="auto">
            <a:xfrm>
              <a:off x="7470775" y="2968625"/>
              <a:ext cx="1214438" cy="719138"/>
            </a:xfrm>
            <a:custGeom>
              <a:avLst/>
              <a:gdLst>
                <a:gd name="T0" fmla="*/ 765 w 765"/>
                <a:gd name="T1" fmla="*/ 227 h 453"/>
                <a:gd name="T2" fmla="*/ 538 w 765"/>
                <a:gd name="T3" fmla="*/ 0 h 453"/>
                <a:gd name="T4" fmla="*/ 538 w 765"/>
                <a:gd name="T5" fmla="*/ 150 h 453"/>
                <a:gd name="T6" fmla="*/ 0 w 765"/>
                <a:gd name="T7" fmla="*/ 150 h 453"/>
                <a:gd name="T8" fmla="*/ 0 w 765"/>
                <a:gd name="T9" fmla="*/ 304 h 453"/>
                <a:gd name="T10" fmla="*/ 538 w 765"/>
                <a:gd name="T11" fmla="*/ 304 h 453"/>
                <a:gd name="T12" fmla="*/ 538 w 765"/>
                <a:gd name="T13" fmla="*/ 453 h 453"/>
                <a:gd name="T14" fmla="*/ 765 w 765"/>
                <a:gd name="T15" fmla="*/ 227 h 453"/>
                <a:gd name="T16" fmla="*/ 0 60000 65536"/>
                <a:gd name="T17" fmla="*/ 0 60000 65536"/>
                <a:gd name="T18" fmla="*/ 0 60000 65536"/>
                <a:gd name="T19" fmla="*/ 0 60000 65536"/>
                <a:gd name="T20" fmla="*/ 0 60000 65536"/>
                <a:gd name="T21" fmla="*/ 0 60000 65536"/>
                <a:gd name="T22" fmla="*/ 0 60000 65536"/>
                <a:gd name="T23" fmla="*/ 0 60000 65536"/>
                <a:gd name="T24" fmla="*/ 0 w 765"/>
                <a:gd name="T25" fmla="*/ 0 h 453"/>
                <a:gd name="T26" fmla="*/ 765 w 765"/>
                <a:gd name="T27" fmla="*/ 453 h 4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5" h="453">
                  <a:moveTo>
                    <a:pt x="765" y="227"/>
                  </a:moveTo>
                  <a:lnTo>
                    <a:pt x="538" y="0"/>
                  </a:lnTo>
                  <a:lnTo>
                    <a:pt x="538" y="150"/>
                  </a:lnTo>
                  <a:lnTo>
                    <a:pt x="0" y="150"/>
                  </a:lnTo>
                  <a:lnTo>
                    <a:pt x="0" y="304"/>
                  </a:lnTo>
                  <a:lnTo>
                    <a:pt x="538" y="304"/>
                  </a:lnTo>
                  <a:lnTo>
                    <a:pt x="538" y="453"/>
                  </a:lnTo>
                  <a:lnTo>
                    <a:pt x="765" y="227"/>
                  </a:lnTo>
                  <a:close/>
                </a:path>
              </a:pathLst>
            </a:custGeom>
            <a:noFill/>
            <a:ln w="2" cap="rnd">
              <a:solidFill>
                <a:srgbClr val="000000"/>
              </a:solidFill>
              <a:prstDash val="solid"/>
              <a:round/>
              <a:headEnd/>
              <a:tailEnd/>
            </a:ln>
          </p:spPr>
          <p:txBody>
            <a:bodyPr/>
            <a:lstStyle/>
            <a:p>
              <a:endParaRPr lang="en-US"/>
            </a:p>
          </p:txBody>
        </p:sp>
        <p:sp>
          <p:nvSpPr>
            <p:cNvPr id="28734" name="Rectangle 60"/>
            <p:cNvSpPr>
              <a:spLocks noChangeArrowheads="1"/>
            </p:cNvSpPr>
            <p:nvPr/>
          </p:nvSpPr>
          <p:spPr bwMode="auto">
            <a:xfrm>
              <a:off x="7783513" y="3238500"/>
              <a:ext cx="690563" cy="227013"/>
            </a:xfrm>
            <a:prstGeom prst="rect">
              <a:avLst/>
            </a:prstGeom>
            <a:noFill/>
            <a:ln w="9525">
              <a:noFill/>
              <a:miter lim="800000"/>
              <a:headEnd/>
              <a:tailEnd/>
            </a:ln>
          </p:spPr>
          <p:txBody>
            <a:bodyPr wrap="none" lIns="0" tIns="0" rIns="0" bIns="0">
              <a:spAutoFit/>
            </a:bodyPr>
            <a:lstStyle/>
            <a:p>
              <a:r>
                <a:rPr lang="en-US" sz="1200" b="1">
                  <a:solidFill>
                    <a:srgbClr val="000000"/>
                  </a:solidFill>
                </a:rPr>
                <a:t>Harvest</a:t>
              </a:r>
              <a:endParaRPr lang="en-US"/>
            </a:p>
          </p:txBody>
        </p:sp>
        <p:sp>
          <p:nvSpPr>
            <p:cNvPr id="28735" name="Freeform 61"/>
            <p:cNvSpPr>
              <a:spLocks/>
            </p:cNvSpPr>
            <p:nvPr/>
          </p:nvSpPr>
          <p:spPr bwMode="auto">
            <a:xfrm>
              <a:off x="4905375" y="3103563"/>
              <a:ext cx="1216025" cy="450850"/>
            </a:xfrm>
            <a:custGeom>
              <a:avLst/>
              <a:gdLst>
                <a:gd name="T0" fmla="*/ 0 w 766"/>
                <a:gd name="T1" fmla="*/ 142 h 284"/>
                <a:gd name="T2" fmla="*/ 142 w 766"/>
                <a:gd name="T3" fmla="*/ 284 h 284"/>
                <a:gd name="T4" fmla="*/ 142 w 766"/>
                <a:gd name="T5" fmla="*/ 190 h 284"/>
                <a:gd name="T6" fmla="*/ 766 w 766"/>
                <a:gd name="T7" fmla="*/ 190 h 284"/>
                <a:gd name="T8" fmla="*/ 766 w 766"/>
                <a:gd name="T9" fmla="*/ 94 h 284"/>
                <a:gd name="T10" fmla="*/ 142 w 766"/>
                <a:gd name="T11" fmla="*/ 94 h 284"/>
                <a:gd name="T12" fmla="*/ 142 w 766"/>
                <a:gd name="T13" fmla="*/ 0 h 284"/>
                <a:gd name="T14" fmla="*/ 0 w 766"/>
                <a:gd name="T15" fmla="*/ 142 h 284"/>
                <a:gd name="T16" fmla="*/ 0 60000 65536"/>
                <a:gd name="T17" fmla="*/ 0 60000 65536"/>
                <a:gd name="T18" fmla="*/ 0 60000 65536"/>
                <a:gd name="T19" fmla="*/ 0 60000 65536"/>
                <a:gd name="T20" fmla="*/ 0 60000 65536"/>
                <a:gd name="T21" fmla="*/ 0 60000 65536"/>
                <a:gd name="T22" fmla="*/ 0 60000 65536"/>
                <a:gd name="T23" fmla="*/ 0 60000 65536"/>
                <a:gd name="T24" fmla="*/ 0 w 766"/>
                <a:gd name="T25" fmla="*/ 0 h 284"/>
                <a:gd name="T26" fmla="*/ 766 w 766"/>
                <a:gd name="T27" fmla="*/ 284 h 2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66" h="284">
                  <a:moveTo>
                    <a:pt x="0" y="142"/>
                  </a:moveTo>
                  <a:lnTo>
                    <a:pt x="142" y="284"/>
                  </a:lnTo>
                  <a:lnTo>
                    <a:pt x="142" y="190"/>
                  </a:lnTo>
                  <a:lnTo>
                    <a:pt x="766" y="190"/>
                  </a:lnTo>
                  <a:lnTo>
                    <a:pt x="766" y="94"/>
                  </a:lnTo>
                  <a:lnTo>
                    <a:pt x="142" y="94"/>
                  </a:lnTo>
                  <a:lnTo>
                    <a:pt x="142" y="0"/>
                  </a:lnTo>
                  <a:lnTo>
                    <a:pt x="0" y="142"/>
                  </a:lnTo>
                  <a:close/>
                </a:path>
              </a:pathLst>
            </a:custGeom>
            <a:solidFill>
              <a:srgbClr val="DDE2CD"/>
            </a:solidFill>
            <a:ln w="9525">
              <a:noFill/>
              <a:round/>
              <a:headEnd/>
              <a:tailEnd/>
            </a:ln>
          </p:spPr>
          <p:txBody>
            <a:bodyPr/>
            <a:lstStyle/>
            <a:p>
              <a:endParaRPr lang="en-US"/>
            </a:p>
          </p:txBody>
        </p:sp>
        <p:sp>
          <p:nvSpPr>
            <p:cNvPr id="43070" name="Freeform 62"/>
            <p:cNvSpPr>
              <a:spLocks/>
            </p:cNvSpPr>
            <p:nvPr/>
          </p:nvSpPr>
          <p:spPr bwMode="auto">
            <a:xfrm>
              <a:off x="4905375" y="2998838"/>
              <a:ext cx="1216025" cy="668593"/>
            </a:xfrm>
            <a:custGeom>
              <a:avLst/>
              <a:gdLst/>
              <a:ahLst/>
              <a:cxnLst>
                <a:cxn ang="0">
                  <a:pos x="0" y="142"/>
                </a:cxn>
                <a:cxn ang="0">
                  <a:pos x="142" y="284"/>
                </a:cxn>
                <a:cxn ang="0">
                  <a:pos x="142" y="190"/>
                </a:cxn>
                <a:cxn ang="0">
                  <a:pos x="766" y="190"/>
                </a:cxn>
                <a:cxn ang="0">
                  <a:pos x="766" y="94"/>
                </a:cxn>
                <a:cxn ang="0">
                  <a:pos x="142" y="94"/>
                </a:cxn>
                <a:cxn ang="0">
                  <a:pos x="142" y="0"/>
                </a:cxn>
                <a:cxn ang="0">
                  <a:pos x="0" y="142"/>
                </a:cxn>
              </a:cxnLst>
              <a:rect l="0" t="0" r="r" b="b"/>
              <a:pathLst>
                <a:path w="766" h="284">
                  <a:moveTo>
                    <a:pt x="0" y="142"/>
                  </a:moveTo>
                  <a:lnTo>
                    <a:pt x="142" y="284"/>
                  </a:lnTo>
                  <a:lnTo>
                    <a:pt x="142" y="190"/>
                  </a:lnTo>
                  <a:lnTo>
                    <a:pt x="766" y="190"/>
                  </a:lnTo>
                  <a:lnTo>
                    <a:pt x="766" y="94"/>
                  </a:lnTo>
                  <a:lnTo>
                    <a:pt x="142" y="94"/>
                  </a:lnTo>
                  <a:lnTo>
                    <a:pt x="142" y="0"/>
                  </a:lnTo>
                  <a:lnTo>
                    <a:pt x="0" y="142"/>
                  </a:lnTo>
                  <a:close/>
                </a:path>
              </a:pathLst>
            </a:custGeom>
            <a:solidFill>
              <a:schemeClr val="accent1">
                <a:lumMod val="20000"/>
                <a:lumOff val="8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endParaRPr lang="en-GB">
                <a:latin typeface="+mn-lt"/>
              </a:endParaRPr>
            </a:p>
          </p:txBody>
        </p:sp>
        <p:sp>
          <p:nvSpPr>
            <p:cNvPr id="28739" name="Rectangle 63"/>
            <p:cNvSpPr>
              <a:spLocks noChangeArrowheads="1"/>
            </p:cNvSpPr>
            <p:nvPr/>
          </p:nvSpPr>
          <p:spPr bwMode="auto">
            <a:xfrm>
              <a:off x="5010150" y="3238500"/>
              <a:ext cx="1130300" cy="227013"/>
            </a:xfrm>
            <a:prstGeom prst="rect">
              <a:avLst/>
            </a:prstGeom>
            <a:noFill/>
            <a:ln w="9525">
              <a:noFill/>
              <a:miter lim="800000"/>
              <a:headEnd/>
              <a:tailEnd/>
            </a:ln>
          </p:spPr>
          <p:txBody>
            <a:bodyPr wrap="none" lIns="0" tIns="0" rIns="0" bIns="0">
              <a:spAutoFit/>
            </a:bodyPr>
            <a:lstStyle/>
            <a:p>
              <a:r>
                <a:rPr lang="en-US" sz="1200" b="1">
                  <a:solidFill>
                    <a:srgbClr val="000000"/>
                  </a:solidFill>
                </a:rPr>
                <a:t>Disturbances</a:t>
              </a:r>
              <a:endParaRPr lang="en-US"/>
            </a:p>
          </p:txBody>
        </p:sp>
        <p:sp>
          <p:nvSpPr>
            <p:cNvPr id="28740" name="Freeform 64"/>
            <p:cNvSpPr>
              <a:spLocks/>
            </p:cNvSpPr>
            <p:nvPr/>
          </p:nvSpPr>
          <p:spPr bwMode="auto">
            <a:xfrm>
              <a:off x="1846263" y="3103563"/>
              <a:ext cx="674688" cy="450850"/>
            </a:xfrm>
            <a:custGeom>
              <a:avLst/>
              <a:gdLst>
                <a:gd name="T0" fmla="*/ 425 w 425"/>
                <a:gd name="T1" fmla="*/ 142 h 284"/>
                <a:gd name="T2" fmla="*/ 198 w 425"/>
                <a:gd name="T3" fmla="*/ 284 h 284"/>
                <a:gd name="T4" fmla="*/ 283 w 425"/>
                <a:gd name="T5" fmla="*/ 170 h 284"/>
                <a:gd name="T6" fmla="*/ 0 w 425"/>
                <a:gd name="T7" fmla="*/ 284 h 284"/>
                <a:gd name="T8" fmla="*/ 0 w 425"/>
                <a:gd name="T9" fmla="*/ 0 h 284"/>
                <a:gd name="T10" fmla="*/ 283 w 425"/>
                <a:gd name="T11" fmla="*/ 113 h 284"/>
                <a:gd name="T12" fmla="*/ 198 w 425"/>
                <a:gd name="T13" fmla="*/ 0 h 284"/>
                <a:gd name="T14" fmla="*/ 425 w 425"/>
                <a:gd name="T15" fmla="*/ 142 h 284"/>
                <a:gd name="T16" fmla="*/ 0 60000 65536"/>
                <a:gd name="T17" fmla="*/ 0 60000 65536"/>
                <a:gd name="T18" fmla="*/ 0 60000 65536"/>
                <a:gd name="T19" fmla="*/ 0 60000 65536"/>
                <a:gd name="T20" fmla="*/ 0 60000 65536"/>
                <a:gd name="T21" fmla="*/ 0 60000 65536"/>
                <a:gd name="T22" fmla="*/ 0 60000 65536"/>
                <a:gd name="T23" fmla="*/ 0 60000 65536"/>
                <a:gd name="T24" fmla="*/ 0 w 425"/>
                <a:gd name="T25" fmla="*/ 0 h 284"/>
                <a:gd name="T26" fmla="*/ 425 w 425"/>
                <a:gd name="T27" fmla="*/ 284 h 2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5" h="284">
                  <a:moveTo>
                    <a:pt x="425" y="142"/>
                  </a:moveTo>
                  <a:lnTo>
                    <a:pt x="198" y="284"/>
                  </a:lnTo>
                  <a:lnTo>
                    <a:pt x="283" y="170"/>
                  </a:lnTo>
                  <a:lnTo>
                    <a:pt x="0" y="284"/>
                  </a:lnTo>
                  <a:lnTo>
                    <a:pt x="0" y="0"/>
                  </a:lnTo>
                  <a:lnTo>
                    <a:pt x="283" y="113"/>
                  </a:lnTo>
                  <a:lnTo>
                    <a:pt x="198" y="0"/>
                  </a:lnTo>
                  <a:lnTo>
                    <a:pt x="425" y="142"/>
                  </a:lnTo>
                  <a:close/>
                </a:path>
              </a:pathLst>
            </a:custGeom>
            <a:solidFill>
              <a:srgbClr val="DDE2CD"/>
            </a:solidFill>
            <a:ln w="9525">
              <a:noFill/>
              <a:round/>
              <a:headEnd/>
              <a:tailEnd/>
            </a:ln>
          </p:spPr>
          <p:txBody>
            <a:bodyPr/>
            <a:lstStyle/>
            <a:p>
              <a:endParaRPr lang="en-US"/>
            </a:p>
          </p:txBody>
        </p:sp>
        <p:sp>
          <p:nvSpPr>
            <p:cNvPr id="43073" name="Freeform 65"/>
            <p:cNvSpPr>
              <a:spLocks/>
            </p:cNvSpPr>
            <p:nvPr/>
          </p:nvSpPr>
          <p:spPr bwMode="auto">
            <a:xfrm>
              <a:off x="1846263" y="3103563"/>
              <a:ext cx="674688" cy="450850"/>
            </a:xfrm>
            <a:custGeom>
              <a:avLst/>
              <a:gdLst/>
              <a:ahLst/>
              <a:cxnLst>
                <a:cxn ang="0">
                  <a:pos x="425" y="142"/>
                </a:cxn>
                <a:cxn ang="0">
                  <a:pos x="198" y="284"/>
                </a:cxn>
                <a:cxn ang="0">
                  <a:pos x="283" y="170"/>
                </a:cxn>
                <a:cxn ang="0">
                  <a:pos x="0" y="284"/>
                </a:cxn>
                <a:cxn ang="0">
                  <a:pos x="0" y="0"/>
                </a:cxn>
                <a:cxn ang="0">
                  <a:pos x="283" y="113"/>
                </a:cxn>
                <a:cxn ang="0">
                  <a:pos x="198" y="0"/>
                </a:cxn>
                <a:cxn ang="0">
                  <a:pos x="425" y="142"/>
                </a:cxn>
              </a:cxnLst>
              <a:rect l="0" t="0" r="r" b="b"/>
              <a:pathLst>
                <a:path w="425" h="284">
                  <a:moveTo>
                    <a:pt x="425" y="142"/>
                  </a:moveTo>
                  <a:lnTo>
                    <a:pt x="198" y="284"/>
                  </a:lnTo>
                  <a:lnTo>
                    <a:pt x="283" y="170"/>
                  </a:lnTo>
                  <a:lnTo>
                    <a:pt x="0" y="284"/>
                  </a:lnTo>
                  <a:lnTo>
                    <a:pt x="0" y="0"/>
                  </a:lnTo>
                  <a:lnTo>
                    <a:pt x="283" y="113"/>
                  </a:lnTo>
                  <a:lnTo>
                    <a:pt x="198" y="0"/>
                  </a:lnTo>
                  <a:lnTo>
                    <a:pt x="425" y="142"/>
                  </a:lnTo>
                  <a:close/>
                </a:path>
              </a:pathLst>
            </a:custGeom>
            <a:solidFill>
              <a:schemeClr val="bg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endParaRPr lang="en-GB">
                <a:latin typeface="+mn-lt"/>
              </a:endParaRPr>
            </a:p>
          </p:txBody>
        </p:sp>
        <p:sp>
          <p:nvSpPr>
            <p:cNvPr id="28744" name="Rectangle 66"/>
            <p:cNvSpPr>
              <a:spLocks noChangeArrowheads="1"/>
            </p:cNvSpPr>
            <p:nvPr/>
          </p:nvSpPr>
          <p:spPr bwMode="auto">
            <a:xfrm>
              <a:off x="808038" y="1916113"/>
              <a:ext cx="511175" cy="655638"/>
            </a:xfrm>
            <a:prstGeom prst="rect">
              <a:avLst/>
            </a:prstGeom>
            <a:noFill/>
            <a:ln w="9525">
              <a:noFill/>
              <a:miter lim="800000"/>
              <a:headEnd/>
              <a:tailEnd/>
            </a:ln>
          </p:spPr>
          <p:txBody>
            <a:bodyPr wrap="none" lIns="0" tIns="0" rIns="0" bIns="0">
              <a:spAutoFit/>
            </a:bodyPr>
            <a:lstStyle/>
            <a:p>
              <a:r>
                <a:rPr lang="en-US" sz="3800" b="1" dirty="0">
                  <a:solidFill>
                    <a:srgbClr val="000000"/>
                  </a:solidFill>
                </a:rPr>
                <a:t>1</a:t>
              </a:r>
              <a:endParaRPr lang="en-US" dirty="0"/>
            </a:p>
          </p:txBody>
        </p:sp>
        <p:sp>
          <p:nvSpPr>
            <p:cNvPr id="28745" name="Rectangle 67"/>
            <p:cNvSpPr>
              <a:spLocks noChangeArrowheads="1"/>
            </p:cNvSpPr>
            <p:nvPr/>
          </p:nvSpPr>
          <p:spPr bwMode="auto">
            <a:xfrm>
              <a:off x="5307013" y="1916113"/>
              <a:ext cx="511175" cy="655638"/>
            </a:xfrm>
            <a:prstGeom prst="rect">
              <a:avLst/>
            </a:prstGeom>
            <a:noFill/>
            <a:ln w="9525">
              <a:noFill/>
              <a:miter lim="800000"/>
              <a:headEnd/>
              <a:tailEnd/>
            </a:ln>
          </p:spPr>
          <p:txBody>
            <a:bodyPr wrap="none" lIns="0" tIns="0" rIns="0" bIns="0">
              <a:spAutoFit/>
            </a:bodyPr>
            <a:lstStyle/>
            <a:p>
              <a:r>
                <a:rPr lang="en-US" sz="3800" b="1">
                  <a:solidFill>
                    <a:srgbClr val="000000"/>
                  </a:solidFill>
                </a:rPr>
                <a:t>2</a:t>
              </a:r>
              <a:endParaRPr lang="en-US"/>
            </a:p>
          </p:txBody>
        </p:sp>
      </p:grpSp>
    </p:spTree>
    <p:extLst>
      <p:ext uri="{BB962C8B-B14F-4D97-AF65-F5344CB8AC3E}">
        <p14:creationId xmlns:p14="http://schemas.microsoft.com/office/powerpoint/2010/main" val="3184389507"/>
      </p:ext>
    </p:extLst>
  </p:cSld>
  <p:clrMapOvr>
    <a:masterClrMapping/>
  </p:clrMapOvr>
  <p:transition>
    <p:cove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
            <a:ext cx="8961119" cy="538480"/>
          </a:xfrm>
        </p:spPr>
        <p:txBody>
          <a:bodyPr/>
          <a:lstStyle/>
          <a:p>
            <a:pPr>
              <a:defRPr/>
            </a:pPr>
            <a:r>
              <a:rPr lang="en-US" sz="3200" dirty="0"/>
              <a:t>Stock-Difference Method</a:t>
            </a:r>
          </a:p>
        </p:txBody>
      </p:sp>
      <p:sp>
        <p:nvSpPr>
          <p:cNvPr id="34819" name="Content Placeholder 2"/>
          <p:cNvSpPr>
            <a:spLocks noGrp="1"/>
          </p:cNvSpPr>
          <p:nvPr>
            <p:ph idx="1"/>
          </p:nvPr>
        </p:nvSpPr>
        <p:spPr>
          <a:xfrm>
            <a:off x="0" y="640081"/>
            <a:ext cx="9144000" cy="6217920"/>
          </a:xfrm>
        </p:spPr>
        <p:txBody>
          <a:bodyPr/>
          <a:lstStyle/>
          <a:p>
            <a:r>
              <a:rPr lang="en-US" sz="2000" dirty="0">
                <a:solidFill>
                  <a:schemeClr val="tx1"/>
                </a:solidFill>
              </a:rPr>
              <a:t>Stock-Difference Method can be used w</a:t>
            </a:r>
            <a:r>
              <a:rPr lang="en-GB" sz="2000" dirty="0">
                <a:solidFill>
                  <a:schemeClr val="tx1"/>
                </a:solidFill>
              </a:rPr>
              <a:t>here carbon stocks in relevant pools are measured at two points in time to assess carbon stock changes</a:t>
            </a:r>
          </a:p>
          <a:p>
            <a:endParaRPr lang="en-GB" sz="2000" dirty="0">
              <a:solidFill>
                <a:schemeClr val="tx1"/>
              </a:solidFill>
            </a:endParaRPr>
          </a:p>
          <a:p>
            <a:r>
              <a:rPr lang="en-GB" sz="2000" dirty="0">
                <a:solidFill>
                  <a:schemeClr val="tx1"/>
                </a:solidFill>
              </a:rPr>
              <a:t>C stock changes are estimated from measurements of C stocks at periodic intervals (t1, t2, …, </a:t>
            </a:r>
            <a:r>
              <a:rPr lang="en-GB" sz="2000" dirty="0" err="1">
                <a:solidFill>
                  <a:schemeClr val="tx1"/>
                </a:solidFill>
              </a:rPr>
              <a:t>tn</a:t>
            </a:r>
            <a:r>
              <a:rPr lang="en-GB" sz="2000" dirty="0">
                <a:solidFill>
                  <a:schemeClr val="tx1"/>
                </a:solidFill>
              </a:rPr>
              <a:t>) in the same area (i.e. area across which measuring C stocks at times t1 and t2 must be the same and be equivalent to the area of the stratum at the latest date i.e. t2). </a:t>
            </a:r>
          </a:p>
          <a:p>
            <a:pPr marL="0" indent="0">
              <a:buNone/>
            </a:pPr>
            <a:endParaRPr lang="en-GB" sz="2000" dirty="0">
              <a:solidFill>
                <a:schemeClr val="tx1"/>
              </a:solidFill>
            </a:endParaRPr>
          </a:p>
          <a:p>
            <a:r>
              <a:rPr lang="en-GB" sz="2000" dirty="0">
                <a:solidFill>
                  <a:schemeClr val="tx1"/>
                </a:solidFill>
              </a:rPr>
              <a:t>The Stock-difference is often used with time series of national forest inventory data.</a:t>
            </a:r>
          </a:p>
          <a:p>
            <a:endParaRPr lang="en-US" sz="2000" dirty="0">
              <a:solidFill>
                <a:schemeClr val="tx1"/>
              </a:solidFill>
            </a:endParaRPr>
          </a:p>
          <a:p>
            <a:pPr>
              <a:buFontTx/>
              <a:buNone/>
            </a:pPr>
            <a:endParaRPr lang="en-GB" sz="2600" dirty="0">
              <a:solidFill>
                <a:schemeClr val="tx1"/>
              </a:solidFill>
            </a:endParaRPr>
          </a:p>
          <a:p>
            <a:pPr>
              <a:buFontTx/>
              <a:buNone/>
            </a:pPr>
            <a:r>
              <a:rPr lang="en-GB" sz="2000" dirty="0">
                <a:solidFill>
                  <a:schemeClr val="tx1"/>
                </a:solidFill>
              </a:rPr>
              <a:t>Where:</a:t>
            </a:r>
          </a:p>
          <a:p>
            <a:pPr>
              <a:buFontTx/>
              <a:buNone/>
            </a:pPr>
            <a:r>
              <a:rPr lang="en-GB" sz="2000" dirty="0">
                <a:solidFill>
                  <a:schemeClr val="tx1"/>
                </a:solidFill>
              </a:rPr>
              <a:t>ΔC = annual carbon stock change in the pool, tonnes C yr</a:t>
            </a:r>
            <a:r>
              <a:rPr lang="en-GB" sz="2000" baseline="30000" dirty="0">
                <a:solidFill>
                  <a:schemeClr val="tx1"/>
                </a:solidFill>
              </a:rPr>
              <a:t>-1</a:t>
            </a:r>
          </a:p>
          <a:p>
            <a:pPr>
              <a:buFontTx/>
              <a:buNone/>
            </a:pPr>
            <a:r>
              <a:rPr lang="en-GB" sz="2000" dirty="0">
                <a:solidFill>
                  <a:schemeClr val="tx1"/>
                </a:solidFill>
              </a:rPr>
              <a:t>C</a:t>
            </a:r>
            <a:r>
              <a:rPr lang="en-GB" sz="2000" baseline="-25000" dirty="0">
                <a:solidFill>
                  <a:schemeClr val="tx1"/>
                </a:solidFill>
              </a:rPr>
              <a:t>1</a:t>
            </a:r>
            <a:r>
              <a:rPr lang="en-GB" sz="2000" dirty="0">
                <a:solidFill>
                  <a:schemeClr val="tx1"/>
                </a:solidFill>
              </a:rPr>
              <a:t> = carbon stock in the pool at time t</a:t>
            </a:r>
            <a:r>
              <a:rPr lang="en-GB" sz="2000" baseline="-25000" dirty="0">
                <a:solidFill>
                  <a:schemeClr val="tx1"/>
                </a:solidFill>
              </a:rPr>
              <a:t>1</a:t>
            </a:r>
            <a:r>
              <a:rPr lang="en-GB" sz="2000" dirty="0">
                <a:solidFill>
                  <a:schemeClr val="tx1"/>
                </a:solidFill>
              </a:rPr>
              <a:t>, tonnes C</a:t>
            </a:r>
          </a:p>
          <a:p>
            <a:pPr>
              <a:buFontTx/>
              <a:buNone/>
            </a:pPr>
            <a:r>
              <a:rPr lang="en-GB" sz="2000" dirty="0">
                <a:solidFill>
                  <a:schemeClr val="tx1"/>
                </a:solidFill>
              </a:rPr>
              <a:t>C</a:t>
            </a:r>
            <a:r>
              <a:rPr lang="en-GB" sz="2000" baseline="-25000" dirty="0">
                <a:solidFill>
                  <a:schemeClr val="tx1"/>
                </a:solidFill>
              </a:rPr>
              <a:t>2</a:t>
            </a:r>
            <a:r>
              <a:rPr lang="en-GB" sz="2000" dirty="0">
                <a:solidFill>
                  <a:schemeClr val="tx1"/>
                </a:solidFill>
              </a:rPr>
              <a:t> = carbon stock in the pool at time t</a:t>
            </a:r>
            <a:r>
              <a:rPr lang="en-GB" sz="2000" baseline="-25000" dirty="0">
                <a:solidFill>
                  <a:schemeClr val="tx1"/>
                </a:solidFill>
              </a:rPr>
              <a:t>2</a:t>
            </a:r>
            <a:r>
              <a:rPr lang="en-GB" sz="2000" dirty="0">
                <a:solidFill>
                  <a:schemeClr val="tx1"/>
                </a:solidFill>
              </a:rPr>
              <a:t>, tonnes C</a:t>
            </a:r>
          </a:p>
          <a:p>
            <a:pPr>
              <a:buFontTx/>
              <a:buNone/>
            </a:pPr>
            <a:r>
              <a:rPr lang="en-GB" sz="2000" dirty="0">
                <a:solidFill>
                  <a:schemeClr val="tx1"/>
                </a:solidFill>
              </a:rPr>
              <a:t>Equation 2.5 page 2.10, Vol 4,  2006GL should be used for each land stratum when using the Stock-Difference Method.</a:t>
            </a:r>
          </a:p>
          <a:p>
            <a:pPr>
              <a:buFontTx/>
              <a:buNone/>
            </a:pPr>
            <a:endParaRPr lang="en-US" sz="2000" dirty="0"/>
          </a:p>
        </p:txBody>
      </p:sp>
      <p:sp>
        <p:nvSpPr>
          <p:cNvPr id="5" name="Rectangle 14"/>
          <p:cNvSpPr>
            <a:spLocks noChangeArrowheads="1"/>
          </p:cNvSpPr>
          <p:nvPr/>
        </p:nvSpPr>
        <p:spPr bwMode="auto">
          <a:xfrm>
            <a:off x="1537063" y="3553887"/>
            <a:ext cx="5239658" cy="682833"/>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fontAlgn="auto">
              <a:spcBef>
                <a:spcPts val="0"/>
              </a:spcBef>
              <a:spcAft>
                <a:spcPts val="0"/>
              </a:spcAft>
              <a:defRPr/>
            </a:pPr>
            <a:r>
              <a:rPr lang="en-GB" sz="3600" b="1" dirty="0">
                <a:latin typeface="Arial Narrow" pitchFamily="34" charset="0"/>
                <a:cs typeface="Times New Roman"/>
              </a:rPr>
              <a:t>∆C = (C</a:t>
            </a:r>
            <a:r>
              <a:rPr lang="en-GB" sz="3600" b="1" baseline="-25000" dirty="0">
                <a:latin typeface="Arial Narrow" pitchFamily="34" charset="0"/>
                <a:cs typeface="Times New Roman"/>
              </a:rPr>
              <a:t>2</a:t>
            </a:r>
            <a:r>
              <a:rPr lang="en-GB" sz="3600" b="1" dirty="0">
                <a:latin typeface="Arial Narrow" pitchFamily="34" charset="0"/>
                <a:cs typeface="Times New Roman"/>
              </a:rPr>
              <a:t> – C</a:t>
            </a:r>
            <a:r>
              <a:rPr lang="en-GB" sz="3600" b="1" baseline="-25000" dirty="0">
                <a:latin typeface="Arial Narrow" pitchFamily="34" charset="0"/>
                <a:cs typeface="Times New Roman"/>
              </a:rPr>
              <a:t>1</a:t>
            </a:r>
            <a:r>
              <a:rPr lang="en-GB" sz="3600" b="1" dirty="0">
                <a:latin typeface="Arial Narrow" pitchFamily="34" charset="0"/>
                <a:cs typeface="Times New Roman"/>
              </a:rPr>
              <a:t> )/(t</a:t>
            </a:r>
            <a:r>
              <a:rPr lang="en-GB" sz="3600" b="1" baseline="-25000" dirty="0">
                <a:latin typeface="Arial Narrow" pitchFamily="34" charset="0"/>
                <a:cs typeface="Times New Roman"/>
              </a:rPr>
              <a:t>2 </a:t>
            </a:r>
            <a:r>
              <a:rPr lang="en-GB" sz="3600" b="1" dirty="0">
                <a:latin typeface="Arial Narrow" pitchFamily="34" charset="0"/>
                <a:cs typeface="Times New Roman"/>
              </a:rPr>
              <a:t>– t</a:t>
            </a:r>
            <a:r>
              <a:rPr lang="en-GB" sz="3600" b="1" baseline="-25000" dirty="0">
                <a:latin typeface="Arial Narrow" pitchFamily="34" charset="0"/>
                <a:cs typeface="Times New Roman"/>
              </a:rPr>
              <a:t>1</a:t>
            </a:r>
            <a:r>
              <a:rPr lang="en-GB" sz="3600" b="1" dirty="0">
                <a:latin typeface="Arial Narrow" pitchFamily="34" charset="0"/>
                <a:cs typeface="Times New Roman"/>
              </a:rPr>
              <a:t>)</a:t>
            </a:r>
            <a:endParaRPr lang="en-GB" sz="3600" b="1" dirty="0">
              <a:latin typeface="Arial Narrow" pitchFamily="34" charset="0"/>
            </a:endParaRPr>
          </a:p>
        </p:txBody>
      </p:sp>
    </p:spTree>
    <p:extLst>
      <p:ext uri="{BB962C8B-B14F-4D97-AF65-F5344CB8AC3E}">
        <p14:creationId xmlns:p14="http://schemas.microsoft.com/office/powerpoint/2010/main" val="931334963"/>
      </p:ext>
    </p:extLst>
  </p:cSld>
  <p:clrMapOvr>
    <a:masterClrMapping/>
  </p:clrMapOvr>
  <p:transition>
    <p:cove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5825"/>
          </a:xfrm>
        </p:spPr>
        <p:txBody>
          <a:bodyPr/>
          <a:lstStyle/>
          <a:p>
            <a:pPr>
              <a:defRPr/>
            </a:pPr>
            <a:r>
              <a:rPr lang="en-US" dirty="0"/>
              <a:t>Gain-Loss Method </a:t>
            </a:r>
          </a:p>
        </p:txBody>
      </p:sp>
      <p:sp>
        <p:nvSpPr>
          <p:cNvPr id="33795" name="Content Placeholder 2"/>
          <p:cNvSpPr>
            <a:spLocks noGrp="1"/>
          </p:cNvSpPr>
          <p:nvPr>
            <p:ph idx="1"/>
          </p:nvPr>
        </p:nvSpPr>
        <p:spPr>
          <a:xfrm>
            <a:off x="142875" y="819150"/>
            <a:ext cx="8818564" cy="5895975"/>
          </a:xfrm>
        </p:spPr>
        <p:txBody>
          <a:bodyPr/>
          <a:lstStyle/>
          <a:p>
            <a:r>
              <a:rPr lang="en-GB" dirty="0">
                <a:solidFill>
                  <a:schemeClr val="tx1"/>
                </a:solidFill>
              </a:rPr>
              <a:t>Gains-Loss Method involves tracking inputs and outputs from a C pools: e.g., gains from growth (increase of biomass) and transfer of carbon from another pool (e.g., transfer of carbon from the live biomass carbon pool to the dead organic matter pool due to harvest or natural disturbances) and loss due to harvest and mortality. </a:t>
            </a:r>
            <a:endParaRPr lang="en-US" dirty="0">
              <a:solidFill>
                <a:schemeClr val="tx1"/>
              </a:solidFill>
            </a:endParaRPr>
          </a:p>
          <a:p>
            <a:pPr marL="0" indent="0">
              <a:buNone/>
            </a:pPr>
            <a:endParaRPr lang="en-US" dirty="0"/>
          </a:p>
          <a:p>
            <a:pPr>
              <a:buFontTx/>
              <a:buNone/>
            </a:pPr>
            <a:endParaRPr lang="en-GB" sz="2600" dirty="0">
              <a:solidFill>
                <a:schemeClr val="tx1"/>
              </a:solidFill>
            </a:endParaRPr>
          </a:p>
          <a:p>
            <a:pPr>
              <a:buFontTx/>
              <a:buNone/>
            </a:pPr>
            <a:r>
              <a:rPr lang="en-GB" sz="2600" dirty="0">
                <a:solidFill>
                  <a:schemeClr val="tx1"/>
                </a:solidFill>
              </a:rPr>
              <a:t>      ΔC = annual carbon stock change in the pool, tonnes C yr</a:t>
            </a:r>
            <a:r>
              <a:rPr lang="en-GB" sz="2600" baseline="30000" dirty="0">
                <a:solidFill>
                  <a:schemeClr val="tx1"/>
                </a:solidFill>
              </a:rPr>
              <a:t>-1</a:t>
            </a:r>
          </a:p>
          <a:p>
            <a:pPr>
              <a:buFontTx/>
              <a:buNone/>
            </a:pPr>
            <a:r>
              <a:rPr lang="en-GB" sz="2600" dirty="0">
                <a:solidFill>
                  <a:schemeClr val="tx1"/>
                </a:solidFill>
              </a:rPr>
              <a:t>      ΔC</a:t>
            </a:r>
            <a:r>
              <a:rPr lang="en-GB" sz="2600" baseline="-25000" dirty="0">
                <a:solidFill>
                  <a:schemeClr val="tx1"/>
                </a:solidFill>
              </a:rPr>
              <a:t>G</a:t>
            </a:r>
            <a:r>
              <a:rPr lang="en-GB" sz="2600" dirty="0">
                <a:solidFill>
                  <a:schemeClr val="tx1"/>
                </a:solidFill>
              </a:rPr>
              <a:t> = annual gain of carbon, tonnes C yr</a:t>
            </a:r>
            <a:r>
              <a:rPr lang="en-GB" sz="2600" baseline="30000" dirty="0">
                <a:solidFill>
                  <a:schemeClr val="tx1"/>
                </a:solidFill>
              </a:rPr>
              <a:t>-1</a:t>
            </a:r>
          </a:p>
          <a:p>
            <a:pPr>
              <a:buFontTx/>
              <a:buNone/>
            </a:pPr>
            <a:r>
              <a:rPr lang="en-GB" sz="2600" dirty="0">
                <a:solidFill>
                  <a:schemeClr val="tx1"/>
                </a:solidFill>
              </a:rPr>
              <a:t>      ΔC</a:t>
            </a:r>
            <a:r>
              <a:rPr lang="en-GB" sz="2600" baseline="-25000" dirty="0">
                <a:solidFill>
                  <a:schemeClr val="tx1"/>
                </a:solidFill>
              </a:rPr>
              <a:t>L</a:t>
            </a:r>
            <a:r>
              <a:rPr lang="en-GB" sz="2600" dirty="0">
                <a:solidFill>
                  <a:schemeClr val="tx1"/>
                </a:solidFill>
              </a:rPr>
              <a:t> = annual loss of carbon, tonnes C yr</a:t>
            </a:r>
            <a:r>
              <a:rPr lang="en-GB" sz="2600" baseline="30000" dirty="0">
                <a:solidFill>
                  <a:schemeClr val="tx1"/>
                </a:solidFill>
              </a:rPr>
              <a:t>-1</a:t>
            </a:r>
          </a:p>
          <a:p>
            <a:pPr>
              <a:buFontTx/>
              <a:buNone/>
            </a:pPr>
            <a:endParaRPr lang="en-GB" sz="2600" baseline="30000" dirty="0">
              <a:solidFill>
                <a:schemeClr val="tx1"/>
              </a:solidFill>
            </a:endParaRPr>
          </a:p>
          <a:p>
            <a:pPr>
              <a:buFontTx/>
              <a:buNone/>
            </a:pPr>
            <a:r>
              <a:rPr lang="en-GB" sz="3200" baseline="30000" dirty="0">
                <a:solidFill>
                  <a:schemeClr val="tx1"/>
                </a:solidFill>
              </a:rPr>
              <a:t>Equation 2.4, page 2.9, Vol 4, 2006 GL</a:t>
            </a:r>
          </a:p>
          <a:p>
            <a:pPr>
              <a:buFontTx/>
              <a:buNone/>
            </a:pPr>
            <a:endParaRPr lang="en-US" sz="2400" dirty="0">
              <a:solidFill>
                <a:schemeClr val="tx1"/>
              </a:solidFill>
            </a:endParaRPr>
          </a:p>
        </p:txBody>
      </p:sp>
      <p:sp>
        <p:nvSpPr>
          <p:cNvPr id="5" name="Rectangle 14"/>
          <p:cNvSpPr>
            <a:spLocks noChangeArrowheads="1"/>
          </p:cNvSpPr>
          <p:nvPr/>
        </p:nvSpPr>
        <p:spPr bwMode="auto">
          <a:xfrm>
            <a:off x="1454492" y="3543299"/>
            <a:ext cx="5203483" cy="904875"/>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fontAlgn="auto">
              <a:spcBef>
                <a:spcPts val="0"/>
              </a:spcBef>
              <a:spcAft>
                <a:spcPts val="0"/>
              </a:spcAft>
              <a:defRPr/>
            </a:pPr>
            <a:r>
              <a:rPr lang="en-GB" sz="3600" b="1" dirty="0">
                <a:latin typeface="Arial Narrow" pitchFamily="34" charset="0"/>
                <a:cs typeface="Times New Roman"/>
              </a:rPr>
              <a:t>∆C = ∆C</a:t>
            </a:r>
            <a:r>
              <a:rPr lang="en-GB" sz="3600" b="1" baseline="-25000" dirty="0">
                <a:latin typeface="Arial Narrow" pitchFamily="34" charset="0"/>
                <a:cs typeface="Times New Roman"/>
              </a:rPr>
              <a:t>G</a:t>
            </a:r>
            <a:r>
              <a:rPr lang="en-GB" sz="3600" b="1" dirty="0">
                <a:latin typeface="Arial Narrow" pitchFamily="34" charset="0"/>
                <a:cs typeface="Times New Roman"/>
              </a:rPr>
              <a:t> – ∆ C</a:t>
            </a:r>
            <a:r>
              <a:rPr lang="en-GB" sz="3600" b="1" baseline="-25000" dirty="0">
                <a:latin typeface="Arial Narrow" pitchFamily="34" charset="0"/>
                <a:cs typeface="Times New Roman"/>
              </a:rPr>
              <a:t>L</a:t>
            </a:r>
            <a:endParaRPr lang="en-GB" sz="3600" b="1" baseline="-25000" dirty="0">
              <a:latin typeface="Arial Narrow" pitchFamily="34" charset="0"/>
            </a:endParaRPr>
          </a:p>
        </p:txBody>
      </p:sp>
    </p:spTree>
    <p:extLst>
      <p:ext uri="{BB962C8B-B14F-4D97-AF65-F5344CB8AC3E}">
        <p14:creationId xmlns:p14="http://schemas.microsoft.com/office/powerpoint/2010/main" val="2847763698"/>
      </p:ext>
    </p:extLst>
  </p:cSld>
  <p:clrMapOvr>
    <a:masterClrMapping/>
  </p:clrMapOvr>
  <p:transition>
    <p:cove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1" y="0"/>
            <a:ext cx="8848724" cy="1171575"/>
          </a:xfrm>
        </p:spPr>
        <p:txBody>
          <a:bodyPr/>
          <a:lstStyle/>
          <a:p>
            <a:r>
              <a:rPr lang="en-GB" sz="3600" dirty="0"/>
              <a:t>Biomass: </a:t>
            </a:r>
            <a:r>
              <a:rPr lang="en-GB" sz="3600" i="1" dirty="0"/>
              <a:t>Land Remaining in a Land-use Category  </a:t>
            </a:r>
          </a:p>
        </p:txBody>
      </p:sp>
      <p:sp>
        <p:nvSpPr>
          <p:cNvPr id="3" name="Content Placeholder 2"/>
          <p:cNvSpPr>
            <a:spLocks noGrp="1"/>
          </p:cNvSpPr>
          <p:nvPr>
            <p:ph idx="1"/>
          </p:nvPr>
        </p:nvSpPr>
        <p:spPr>
          <a:xfrm>
            <a:off x="304800" y="1150257"/>
            <a:ext cx="8467725" cy="5450568"/>
          </a:xfrm>
        </p:spPr>
        <p:txBody>
          <a:bodyPr/>
          <a:lstStyle/>
          <a:p>
            <a:r>
              <a:rPr lang="en-GB" dirty="0">
                <a:solidFill>
                  <a:schemeClr val="tx1"/>
                </a:solidFill>
              </a:rPr>
              <a:t>Carbon stock change in biomass on Forest Land is likely to be an important sub-category due to substantial fluxes arising from management and harvest, natural disturbances, natural mortality and forest regrowth.</a:t>
            </a:r>
          </a:p>
          <a:p>
            <a:r>
              <a:rPr lang="en-GB" dirty="0">
                <a:solidFill>
                  <a:schemeClr val="tx1"/>
                </a:solidFill>
              </a:rPr>
              <a:t>Changes in C stocks in biomass pool can be estimated using either </a:t>
            </a:r>
            <a:r>
              <a:rPr lang="en-GB" i="1" dirty="0">
                <a:solidFill>
                  <a:schemeClr val="tx1"/>
                </a:solidFill>
              </a:rPr>
              <a:t>Stock-Change </a:t>
            </a:r>
            <a:r>
              <a:rPr lang="en-GB" dirty="0">
                <a:solidFill>
                  <a:schemeClr val="tx1"/>
                </a:solidFill>
              </a:rPr>
              <a:t>or </a:t>
            </a:r>
            <a:r>
              <a:rPr lang="en-GB" i="1" dirty="0">
                <a:solidFill>
                  <a:schemeClr val="tx1"/>
                </a:solidFill>
              </a:rPr>
              <a:t>Gain-Loss method</a:t>
            </a:r>
            <a:r>
              <a:rPr lang="en-GB" b="1" dirty="0">
                <a:solidFill>
                  <a:schemeClr val="tx1"/>
                </a:solidFill>
              </a:rPr>
              <a:t>. </a:t>
            </a:r>
          </a:p>
          <a:p>
            <a:r>
              <a:rPr lang="en-GB" dirty="0">
                <a:solidFill>
                  <a:schemeClr val="tx1"/>
                </a:solidFill>
              </a:rPr>
              <a:t>The</a:t>
            </a:r>
            <a:r>
              <a:rPr lang="en-GB" b="1" dirty="0">
                <a:solidFill>
                  <a:schemeClr val="tx1"/>
                </a:solidFill>
              </a:rPr>
              <a:t> </a:t>
            </a:r>
            <a:r>
              <a:rPr lang="en-GB" i="1" dirty="0">
                <a:solidFill>
                  <a:schemeClr val="tx1"/>
                </a:solidFill>
              </a:rPr>
              <a:t>Gain-Loss Method </a:t>
            </a:r>
            <a:r>
              <a:rPr lang="en-GB" dirty="0">
                <a:solidFill>
                  <a:schemeClr val="tx1"/>
                </a:solidFill>
              </a:rPr>
              <a:t>requires the biomass carbon loss to be subtracted from the biomass carbon gain.</a:t>
            </a:r>
          </a:p>
          <a:p>
            <a:r>
              <a:rPr lang="en-GB" i="1" dirty="0">
                <a:solidFill>
                  <a:schemeClr val="tx1"/>
                </a:solidFill>
              </a:rPr>
              <a:t>Gain-Loss Method </a:t>
            </a:r>
            <a:r>
              <a:rPr lang="en-GB" dirty="0">
                <a:solidFill>
                  <a:schemeClr val="tx1"/>
                </a:solidFill>
              </a:rPr>
              <a:t>is the basis of Tier 1 method, for which default values for calculation of increment and losses are provided in the IPCC Guidelines.</a:t>
            </a:r>
            <a:endParaRPr lang="en-GB" b="1" dirty="0">
              <a:solidFill>
                <a:schemeClr val="tx1"/>
              </a:solidFill>
            </a:endParaRPr>
          </a:p>
          <a:p>
            <a:endParaRPr lang="en-GB"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3693998911"/>
      </p:ext>
    </p:extLst>
  </p:cSld>
  <p:clrMapOvr>
    <a:masterClrMapping/>
  </p:clrMapOvr>
  <p:transition>
    <p:cove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2800" dirty="0"/>
              <a:t>Gain &amp; Loss method for Biomass C pool - Tier 1</a:t>
            </a:r>
            <a:br>
              <a:rPr lang="en-GB" sz="2800" dirty="0"/>
            </a:br>
            <a:endParaRPr lang="en-GB" sz="2800" dirty="0"/>
          </a:p>
        </p:txBody>
      </p:sp>
      <p:sp>
        <p:nvSpPr>
          <p:cNvPr id="3" name="Content Placeholder 2"/>
          <p:cNvSpPr>
            <a:spLocks noGrp="1"/>
          </p:cNvSpPr>
          <p:nvPr>
            <p:ph idx="1"/>
          </p:nvPr>
        </p:nvSpPr>
        <p:spPr>
          <a:xfrm>
            <a:off x="0" y="800101"/>
            <a:ext cx="9144000" cy="6057899"/>
          </a:xfrm>
        </p:spPr>
        <p:txBody>
          <a:bodyPr/>
          <a:lstStyle/>
          <a:p>
            <a:pPr>
              <a:buFont typeface="Wingdings" panose="05000000000000000000" pitchFamily="2" charset="2"/>
              <a:buChar char="Ø"/>
            </a:pPr>
            <a:r>
              <a:rPr lang="en-GB" dirty="0">
                <a:solidFill>
                  <a:schemeClr val="tx1"/>
                </a:solidFill>
              </a:rPr>
              <a:t>The default IPCC method (Tier 1) for estimating biomass C stock changes (above-ground and below-ground) in a land remaining in a land-use category is to use Gain and loss method which is  formulated using the equation 2.7: </a:t>
            </a:r>
          </a:p>
          <a:p>
            <a:pPr>
              <a:buFont typeface="Wingdings" panose="05000000000000000000" pitchFamily="2" charset="2"/>
              <a:buChar char="Ø"/>
            </a:pPr>
            <a:endParaRPr lang="en-GB" dirty="0">
              <a:solidFill>
                <a:schemeClr val="tx1"/>
              </a:solidFill>
            </a:endParaRPr>
          </a:p>
          <a:p>
            <a:endParaRPr lang="en-GB" dirty="0"/>
          </a:p>
          <a:p>
            <a:pPr>
              <a:buFont typeface="Wingdings" panose="05000000000000000000" pitchFamily="2" charset="2"/>
              <a:buChar char="Ø"/>
            </a:pPr>
            <a:r>
              <a:rPr lang="en-GB" dirty="0">
                <a:solidFill>
                  <a:schemeClr val="tx1"/>
                </a:solidFill>
              </a:rPr>
              <a:t>The two elements in equation 2.7 are the annual increases (</a:t>
            </a:r>
            <a:r>
              <a:rPr lang="el-GR" dirty="0">
                <a:solidFill>
                  <a:schemeClr val="tx1"/>
                </a:solidFill>
              </a:rPr>
              <a:t>Δ</a:t>
            </a:r>
            <a:r>
              <a:rPr lang="en-GB" dirty="0">
                <a:solidFill>
                  <a:schemeClr val="tx1"/>
                </a:solidFill>
              </a:rPr>
              <a:t>C</a:t>
            </a:r>
            <a:r>
              <a:rPr lang="en-GB" baseline="-25000" dirty="0">
                <a:solidFill>
                  <a:schemeClr val="tx1"/>
                </a:solidFill>
              </a:rPr>
              <a:t>G</a:t>
            </a:r>
            <a:r>
              <a:rPr lang="en-GB" dirty="0">
                <a:solidFill>
                  <a:schemeClr val="tx1"/>
                </a:solidFill>
              </a:rPr>
              <a:t>) and decreases in biomass due to biomass growth and loss (</a:t>
            </a:r>
            <a:r>
              <a:rPr lang="el-GR" dirty="0">
                <a:solidFill>
                  <a:schemeClr val="tx1"/>
                </a:solidFill>
              </a:rPr>
              <a:t>Δ</a:t>
            </a:r>
            <a:r>
              <a:rPr lang="en-GB" dirty="0">
                <a:solidFill>
                  <a:schemeClr val="tx1"/>
                </a:solidFill>
              </a:rPr>
              <a:t>C</a:t>
            </a:r>
            <a:r>
              <a:rPr lang="en-GB" baseline="-25000" dirty="0">
                <a:solidFill>
                  <a:schemeClr val="tx1"/>
                </a:solidFill>
              </a:rPr>
              <a:t>L</a:t>
            </a:r>
            <a:r>
              <a:rPr lang="en-GB" dirty="0">
                <a:solidFill>
                  <a:schemeClr val="tx1"/>
                </a:solidFill>
              </a:rPr>
              <a:t>) .</a:t>
            </a:r>
          </a:p>
          <a:p>
            <a:pPr>
              <a:buFont typeface="Wingdings" panose="05000000000000000000" pitchFamily="2" charset="2"/>
              <a:buChar char="Ø"/>
            </a:pPr>
            <a:r>
              <a:rPr lang="en-GB" sz="3600" b="1" dirty="0">
                <a:solidFill>
                  <a:srgbClr val="000000"/>
                </a:solidFill>
              </a:rPr>
              <a:t> </a:t>
            </a:r>
            <a:r>
              <a:rPr lang="el-GR" sz="3600" b="1" dirty="0">
                <a:solidFill>
                  <a:srgbClr val="000000"/>
                </a:solidFill>
              </a:rPr>
              <a:t>Δ</a:t>
            </a:r>
            <a:r>
              <a:rPr lang="en-GB" sz="3600" b="1" dirty="0">
                <a:solidFill>
                  <a:srgbClr val="000000"/>
                </a:solidFill>
              </a:rPr>
              <a:t>C</a:t>
            </a:r>
            <a:r>
              <a:rPr lang="en-GB" sz="3600" b="1" baseline="-25000" dirty="0">
                <a:solidFill>
                  <a:srgbClr val="000000"/>
                </a:solidFill>
              </a:rPr>
              <a:t>G</a:t>
            </a:r>
            <a:r>
              <a:rPr lang="el-GR" sz="3600" b="1" dirty="0">
                <a:solidFill>
                  <a:srgbClr val="000000"/>
                </a:solidFill>
              </a:rPr>
              <a:t> = Σ </a:t>
            </a:r>
            <a:r>
              <a:rPr lang="en-GB" sz="3600" b="1" baseline="-25000" dirty="0" err="1">
                <a:solidFill>
                  <a:srgbClr val="000000"/>
                </a:solidFill>
              </a:rPr>
              <a:t>i</a:t>
            </a:r>
            <a:r>
              <a:rPr lang="en-GB" sz="3600" b="1" baseline="-25000" dirty="0">
                <a:solidFill>
                  <a:srgbClr val="000000"/>
                </a:solidFill>
              </a:rPr>
              <a:t>, j</a:t>
            </a:r>
            <a:r>
              <a:rPr lang="en-GB" sz="3600" b="1" dirty="0">
                <a:solidFill>
                  <a:srgbClr val="000000"/>
                </a:solidFill>
              </a:rPr>
              <a:t> (</a:t>
            </a:r>
            <a:r>
              <a:rPr lang="it-IT" sz="3600" b="1" dirty="0">
                <a:solidFill>
                  <a:srgbClr val="000000"/>
                </a:solidFill>
              </a:rPr>
              <a:t>A</a:t>
            </a:r>
            <a:r>
              <a:rPr lang="it-IT" sz="3600" b="1" baseline="-25000" dirty="0">
                <a:solidFill>
                  <a:srgbClr val="000000"/>
                </a:solidFill>
              </a:rPr>
              <a:t>i,j </a:t>
            </a:r>
            <a:r>
              <a:rPr lang="it-IT" sz="3600" b="1" dirty="0">
                <a:solidFill>
                  <a:srgbClr val="000000"/>
                </a:solidFill>
              </a:rPr>
              <a:t>G</a:t>
            </a:r>
            <a:r>
              <a:rPr lang="it-IT" sz="3600" b="1" baseline="-25000" dirty="0">
                <a:solidFill>
                  <a:srgbClr val="000000"/>
                </a:solidFill>
              </a:rPr>
              <a:t>TOTALi,j</a:t>
            </a:r>
            <a:r>
              <a:rPr lang="it-IT" sz="3600" b="1" dirty="0">
                <a:solidFill>
                  <a:srgbClr val="000000"/>
                </a:solidFill>
              </a:rPr>
              <a:t> CF</a:t>
            </a:r>
            <a:r>
              <a:rPr lang="it-IT" sz="3600" b="1" baseline="-25000" dirty="0">
                <a:solidFill>
                  <a:srgbClr val="000000"/>
                </a:solidFill>
              </a:rPr>
              <a:t>i,j</a:t>
            </a:r>
            <a:r>
              <a:rPr lang="en-GB" sz="3600" b="1" dirty="0">
                <a:solidFill>
                  <a:srgbClr val="000000"/>
                </a:solidFill>
              </a:rPr>
              <a:t>) </a:t>
            </a:r>
            <a:r>
              <a:rPr lang="en-GB" dirty="0">
                <a:solidFill>
                  <a:srgbClr val="000000"/>
                </a:solidFill>
              </a:rPr>
              <a:t>(Equation 2.9)</a:t>
            </a:r>
          </a:p>
          <a:p>
            <a:pPr>
              <a:buFont typeface="Wingdings" panose="05000000000000000000" pitchFamily="2" charset="2"/>
              <a:buChar char="Ø"/>
            </a:pPr>
            <a:r>
              <a:rPr lang="el-GR" sz="3600" b="1" dirty="0">
                <a:solidFill>
                  <a:srgbClr val="000000"/>
                </a:solidFill>
              </a:rPr>
              <a:t>Δ</a:t>
            </a:r>
            <a:r>
              <a:rPr lang="en-GB" sz="3600" b="1" dirty="0">
                <a:solidFill>
                  <a:srgbClr val="000000"/>
                </a:solidFill>
              </a:rPr>
              <a:t>C</a:t>
            </a:r>
            <a:r>
              <a:rPr lang="en-GB" sz="3600" b="1" baseline="-25000" dirty="0">
                <a:solidFill>
                  <a:srgbClr val="000000"/>
                </a:solidFill>
              </a:rPr>
              <a:t>L</a:t>
            </a:r>
            <a:r>
              <a:rPr lang="en-GB" sz="3600" b="1" dirty="0">
                <a:solidFill>
                  <a:srgbClr val="000000"/>
                </a:solidFill>
              </a:rPr>
              <a:t> = </a:t>
            </a:r>
            <a:r>
              <a:rPr lang="en-GB" sz="3600" b="1" dirty="0" err="1">
                <a:solidFill>
                  <a:srgbClr val="000000"/>
                </a:solidFill>
              </a:rPr>
              <a:t>L</a:t>
            </a:r>
            <a:r>
              <a:rPr lang="en-GB" sz="3600" b="1" baseline="-25000" dirty="0" err="1">
                <a:solidFill>
                  <a:srgbClr val="000000"/>
                </a:solidFill>
              </a:rPr>
              <a:t>wood</a:t>
            </a:r>
            <a:r>
              <a:rPr lang="en-GB" sz="3600" b="1" baseline="-25000" dirty="0">
                <a:solidFill>
                  <a:srgbClr val="000000"/>
                </a:solidFill>
              </a:rPr>
              <a:t>−removals </a:t>
            </a:r>
            <a:r>
              <a:rPr lang="en-GB" sz="3600" b="1" dirty="0">
                <a:solidFill>
                  <a:srgbClr val="000000"/>
                </a:solidFill>
              </a:rPr>
              <a:t>+ </a:t>
            </a:r>
            <a:r>
              <a:rPr lang="en-GB" sz="3600" b="1" dirty="0" err="1">
                <a:solidFill>
                  <a:srgbClr val="000000"/>
                </a:solidFill>
              </a:rPr>
              <a:t>L</a:t>
            </a:r>
            <a:r>
              <a:rPr lang="en-GB" sz="3600" b="1" baseline="-25000" dirty="0" err="1">
                <a:solidFill>
                  <a:srgbClr val="000000"/>
                </a:solidFill>
              </a:rPr>
              <a:t>fuelwood</a:t>
            </a:r>
            <a:r>
              <a:rPr lang="en-GB" sz="3600" b="1" dirty="0">
                <a:solidFill>
                  <a:srgbClr val="000000"/>
                </a:solidFill>
              </a:rPr>
              <a:t> + </a:t>
            </a:r>
            <a:r>
              <a:rPr lang="en-GB" sz="3600" b="1" dirty="0" err="1">
                <a:solidFill>
                  <a:srgbClr val="000000"/>
                </a:solidFill>
              </a:rPr>
              <a:t>L</a:t>
            </a:r>
            <a:r>
              <a:rPr lang="en-GB" sz="3600" b="1" baseline="-25000" dirty="0" err="1">
                <a:solidFill>
                  <a:srgbClr val="000000"/>
                </a:solidFill>
              </a:rPr>
              <a:t>disturbance</a:t>
            </a:r>
            <a:r>
              <a:rPr lang="en-GB" sz="3600" b="1" baseline="-25000" dirty="0">
                <a:solidFill>
                  <a:srgbClr val="000000"/>
                </a:solidFill>
              </a:rPr>
              <a:t> </a:t>
            </a:r>
            <a:r>
              <a:rPr lang="en-GB" sz="3600" baseline="-25000" dirty="0">
                <a:solidFill>
                  <a:srgbClr val="000000"/>
                </a:solidFill>
              </a:rPr>
              <a:t> </a:t>
            </a:r>
            <a:r>
              <a:rPr lang="en-GB" dirty="0">
                <a:solidFill>
                  <a:srgbClr val="000000"/>
                </a:solidFill>
              </a:rPr>
              <a:t>(Equation 2.11)</a:t>
            </a:r>
            <a:endParaRPr lang="en-GB" dirty="0">
              <a:solidFill>
                <a:schemeClr val="tx1"/>
              </a:solidFill>
            </a:endParaRPr>
          </a:p>
          <a:p>
            <a:endParaRPr lang="en-GB" dirty="0"/>
          </a:p>
        </p:txBody>
      </p:sp>
      <p:pic>
        <p:nvPicPr>
          <p:cNvPr id="4" name="Picture 3">
            <a:extLst>
              <a:ext uri="{FF2B5EF4-FFF2-40B4-BE49-F238E27FC236}">
                <a16:creationId xmlns:a16="http://schemas.microsoft.com/office/drawing/2014/main" id="{2073EF11-2D92-423E-882A-4075476142F0}"/>
              </a:ext>
            </a:extLst>
          </p:cNvPr>
          <p:cNvPicPr>
            <a:picLocks noChangeAspect="1"/>
          </p:cNvPicPr>
          <p:nvPr/>
        </p:nvPicPr>
        <p:blipFill>
          <a:blip r:embed="rId3"/>
          <a:stretch>
            <a:fillRect/>
          </a:stretch>
        </p:blipFill>
        <p:spPr>
          <a:xfrm>
            <a:off x="447040" y="2529841"/>
            <a:ext cx="8046719" cy="955039"/>
          </a:xfrm>
          <a:prstGeom prst="rect">
            <a:avLst/>
          </a:prstGeom>
        </p:spPr>
      </p:pic>
    </p:spTree>
    <p:extLst>
      <p:ext uri="{BB962C8B-B14F-4D97-AF65-F5344CB8AC3E}">
        <p14:creationId xmlns:p14="http://schemas.microsoft.com/office/powerpoint/2010/main" val="912120010"/>
      </p:ext>
    </p:extLst>
  </p:cSld>
  <p:clrMapOvr>
    <a:masterClrMapping/>
  </p:clrMapOvr>
  <p:transition>
    <p:cove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79379" cy="1171575"/>
          </a:xfrm>
        </p:spPr>
        <p:txBody>
          <a:bodyPr/>
          <a:lstStyle/>
          <a:p>
            <a:r>
              <a:rPr lang="en-GB" sz="3600" dirty="0"/>
              <a:t>Annual increase in biomass carbon stocks (</a:t>
            </a:r>
            <a:r>
              <a:rPr lang="en-GB" sz="3600" i="1" dirty="0"/>
              <a:t>Gain-Loss Method</a:t>
            </a:r>
            <a:r>
              <a:rPr lang="en-GB" sz="3600" dirty="0"/>
              <a:t>), </a:t>
            </a:r>
            <a:r>
              <a:rPr lang="el-GR" sz="3600" dirty="0"/>
              <a:t>Δ</a:t>
            </a:r>
            <a:r>
              <a:rPr lang="en-GB" sz="3600" dirty="0"/>
              <a:t>C</a:t>
            </a:r>
            <a:r>
              <a:rPr lang="en-GB" sz="3600" baseline="-25000" dirty="0"/>
              <a:t>G –</a:t>
            </a:r>
            <a:r>
              <a:rPr lang="en-GB" sz="3600" dirty="0"/>
              <a:t> </a:t>
            </a:r>
            <a:r>
              <a:rPr lang="en-GB" sz="2000" dirty="0"/>
              <a:t>(Land remaining in same land use category)</a:t>
            </a:r>
            <a:endParaRPr lang="en-GB" sz="2000" baseline="-25000" dirty="0"/>
          </a:p>
        </p:txBody>
      </p:sp>
      <p:sp>
        <p:nvSpPr>
          <p:cNvPr id="4" name="Rectangle 14"/>
          <p:cNvSpPr>
            <a:spLocks noGrp="1" noChangeArrowheads="1"/>
          </p:cNvSpPr>
          <p:nvPr>
            <p:ph idx="1"/>
          </p:nvPr>
        </p:nvSpPr>
        <p:spPr bwMode="auto">
          <a:xfrm>
            <a:off x="704171" y="1469572"/>
            <a:ext cx="7634287" cy="736600"/>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indent="0">
              <a:buNone/>
            </a:pPr>
            <a:r>
              <a:rPr lang="en-GB" sz="3600" b="1" dirty="0">
                <a:solidFill>
                  <a:schemeClr val="tx1"/>
                </a:solidFill>
              </a:rPr>
              <a:t>        </a:t>
            </a:r>
            <a:r>
              <a:rPr lang="el-GR" sz="3600" b="1" dirty="0">
                <a:solidFill>
                  <a:schemeClr val="tx1"/>
                </a:solidFill>
              </a:rPr>
              <a:t>Δ</a:t>
            </a:r>
            <a:r>
              <a:rPr lang="en-GB" sz="3600" b="1" dirty="0">
                <a:solidFill>
                  <a:schemeClr val="tx1"/>
                </a:solidFill>
              </a:rPr>
              <a:t>C</a:t>
            </a:r>
            <a:r>
              <a:rPr lang="en-GB" sz="3600" b="1" baseline="-25000" dirty="0">
                <a:solidFill>
                  <a:schemeClr val="tx1"/>
                </a:solidFill>
              </a:rPr>
              <a:t>G</a:t>
            </a:r>
            <a:r>
              <a:rPr lang="el-GR" sz="3600" b="1" dirty="0">
                <a:solidFill>
                  <a:schemeClr val="tx1"/>
                </a:solidFill>
              </a:rPr>
              <a:t> = Σ </a:t>
            </a:r>
            <a:r>
              <a:rPr lang="en-GB" sz="3600" b="1" baseline="-25000" dirty="0">
                <a:solidFill>
                  <a:schemeClr val="tx1"/>
                </a:solidFill>
              </a:rPr>
              <a:t>i, j</a:t>
            </a:r>
            <a:r>
              <a:rPr lang="en-GB" sz="3600" b="1" dirty="0">
                <a:solidFill>
                  <a:schemeClr val="tx1"/>
                </a:solidFill>
              </a:rPr>
              <a:t> (</a:t>
            </a:r>
            <a:r>
              <a:rPr lang="it-IT" sz="3600" b="1" dirty="0">
                <a:solidFill>
                  <a:schemeClr val="tx1"/>
                </a:solidFill>
              </a:rPr>
              <a:t>A</a:t>
            </a:r>
            <a:r>
              <a:rPr lang="it-IT" sz="3600" b="1" baseline="-25000" dirty="0">
                <a:solidFill>
                  <a:schemeClr val="tx1"/>
                </a:solidFill>
              </a:rPr>
              <a:t>i,j </a:t>
            </a:r>
            <a:r>
              <a:rPr lang="it-IT" sz="3600" b="1" dirty="0">
                <a:solidFill>
                  <a:schemeClr val="tx1"/>
                </a:solidFill>
              </a:rPr>
              <a:t>G</a:t>
            </a:r>
            <a:r>
              <a:rPr lang="it-IT" sz="3600" b="1" baseline="-25000" dirty="0">
                <a:solidFill>
                  <a:schemeClr val="tx1"/>
                </a:solidFill>
              </a:rPr>
              <a:t>TOTALi,j</a:t>
            </a:r>
            <a:r>
              <a:rPr lang="it-IT" sz="3600" b="1" dirty="0">
                <a:solidFill>
                  <a:schemeClr val="tx1"/>
                </a:solidFill>
              </a:rPr>
              <a:t> CF</a:t>
            </a:r>
            <a:r>
              <a:rPr lang="it-IT" sz="3600" b="1" baseline="-25000" dirty="0">
                <a:solidFill>
                  <a:schemeClr val="tx1"/>
                </a:solidFill>
              </a:rPr>
              <a:t>i,j</a:t>
            </a:r>
            <a:r>
              <a:rPr lang="en-GB" sz="3600" b="1" dirty="0">
                <a:solidFill>
                  <a:schemeClr val="tx1"/>
                </a:solidFill>
              </a:rPr>
              <a:t>)</a:t>
            </a:r>
            <a:endParaRPr lang="en-GB" sz="3600" b="1" baseline="-25000" dirty="0">
              <a:solidFill>
                <a:schemeClr val="tx1"/>
              </a:solidFill>
            </a:endParaRPr>
          </a:p>
        </p:txBody>
      </p:sp>
      <p:sp>
        <p:nvSpPr>
          <p:cNvPr id="5" name="Rectangle 4"/>
          <p:cNvSpPr/>
          <p:nvPr/>
        </p:nvSpPr>
        <p:spPr>
          <a:xfrm>
            <a:off x="85725" y="2445325"/>
            <a:ext cx="8797018" cy="5262979"/>
          </a:xfrm>
          <a:prstGeom prst="rect">
            <a:avLst/>
          </a:prstGeom>
        </p:spPr>
        <p:txBody>
          <a:bodyPr wrap="square">
            <a:spAutoFit/>
          </a:bodyPr>
          <a:lstStyle/>
          <a:p>
            <a:r>
              <a:rPr lang="en-GB" sz="2400" dirty="0">
                <a:latin typeface="Arial Narrow" pitchFamily="34" charset="0"/>
              </a:rPr>
              <a:t>Where:</a:t>
            </a:r>
          </a:p>
          <a:p>
            <a:r>
              <a:rPr lang="en-GB" sz="2400" dirty="0">
                <a:latin typeface="Arial Narrow" pitchFamily="34" charset="0"/>
              </a:rPr>
              <a:t>ΔC</a:t>
            </a:r>
            <a:r>
              <a:rPr lang="en-GB" sz="2400" baseline="-25000" dirty="0">
                <a:latin typeface="Arial Narrow" pitchFamily="34" charset="0"/>
              </a:rPr>
              <a:t>G</a:t>
            </a:r>
            <a:r>
              <a:rPr lang="en-GB" sz="2400" dirty="0">
                <a:latin typeface="Arial Narrow" pitchFamily="34" charset="0"/>
              </a:rPr>
              <a:t> = annual increase in biomass carbon stocks due to biomass growth in land remaining in the same</a:t>
            </a:r>
          </a:p>
          <a:p>
            <a:r>
              <a:rPr lang="en-GB" sz="2400" dirty="0">
                <a:latin typeface="Arial Narrow" pitchFamily="34" charset="0"/>
              </a:rPr>
              <a:t>land-use category by vegetation type and climatic zone, tonnes C yr</a:t>
            </a:r>
            <a:r>
              <a:rPr lang="en-GB" sz="2400" baseline="30000" dirty="0">
                <a:latin typeface="Arial Narrow" pitchFamily="34" charset="0"/>
              </a:rPr>
              <a:t>-1</a:t>
            </a:r>
          </a:p>
          <a:p>
            <a:r>
              <a:rPr lang="en-GB" sz="2400" dirty="0">
                <a:latin typeface="Arial Narrow" pitchFamily="34" charset="0"/>
              </a:rPr>
              <a:t>A = area of land remaining in the same land-use category, ha</a:t>
            </a:r>
          </a:p>
          <a:p>
            <a:r>
              <a:rPr lang="en-GB" sz="2400" dirty="0">
                <a:latin typeface="Arial Narrow" pitchFamily="34" charset="0"/>
              </a:rPr>
              <a:t>G</a:t>
            </a:r>
            <a:r>
              <a:rPr lang="en-GB" sz="2400" baseline="-25000" dirty="0">
                <a:latin typeface="Arial Narrow" pitchFamily="34" charset="0"/>
              </a:rPr>
              <a:t>TOTAL</a:t>
            </a:r>
            <a:r>
              <a:rPr lang="en-GB" sz="2400" dirty="0">
                <a:latin typeface="Arial Narrow" pitchFamily="34" charset="0"/>
              </a:rPr>
              <a:t>= mean annual biomass growth, tonnes d. m. ha</a:t>
            </a:r>
            <a:r>
              <a:rPr lang="en-GB" sz="2400" baseline="30000" dirty="0">
                <a:latin typeface="Arial Narrow" pitchFamily="34" charset="0"/>
              </a:rPr>
              <a:t>-1</a:t>
            </a:r>
            <a:r>
              <a:rPr lang="en-GB" sz="2400" dirty="0">
                <a:latin typeface="Arial Narrow" pitchFamily="34" charset="0"/>
              </a:rPr>
              <a:t> yr</a:t>
            </a:r>
            <a:r>
              <a:rPr lang="en-GB" sz="2400" baseline="30000" dirty="0">
                <a:latin typeface="Arial Narrow" pitchFamily="34" charset="0"/>
              </a:rPr>
              <a:t>-1</a:t>
            </a:r>
          </a:p>
          <a:p>
            <a:r>
              <a:rPr lang="it-IT" sz="2400" i="1" dirty="0">
                <a:latin typeface="Arial Narrow" pitchFamily="34" charset="0"/>
              </a:rPr>
              <a:t>i </a:t>
            </a:r>
            <a:r>
              <a:rPr lang="it-IT" sz="2400" dirty="0">
                <a:latin typeface="Arial Narrow" pitchFamily="34" charset="0"/>
              </a:rPr>
              <a:t>= ecological zone (</a:t>
            </a:r>
            <a:r>
              <a:rPr lang="it-IT" sz="2400" i="1" dirty="0">
                <a:latin typeface="Arial Narrow" pitchFamily="34" charset="0"/>
              </a:rPr>
              <a:t>i </a:t>
            </a:r>
            <a:r>
              <a:rPr lang="it-IT" sz="2400" dirty="0">
                <a:latin typeface="Arial Narrow" pitchFamily="34" charset="0"/>
              </a:rPr>
              <a:t>= 1 to </a:t>
            </a:r>
            <a:r>
              <a:rPr lang="it-IT" sz="2400" i="1" dirty="0">
                <a:latin typeface="Arial Narrow" pitchFamily="34" charset="0"/>
              </a:rPr>
              <a:t>n</a:t>
            </a:r>
            <a:r>
              <a:rPr lang="it-IT" sz="2400" dirty="0">
                <a:latin typeface="Arial Narrow" pitchFamily="34" charset="0"/>
              </a:rPr>
              <a:t>)</a:t>
            </a:r>
          </a:p>
          <a:p>
            <a:r>
              <a:rPr lang="en-GB" sz="2400" i="1" dirty="0">
                <a:latin typeface="Arial Narrow" pitchFamily="34" charset="0"/>
              </a:rPr>
              <a:t>j </a:t>
            </a:r>
            <a:r>
              <a:rPr lang="en-GB" sz="2400" dirty="0">
                <a:latin typeface="Arial Narrow" pitchFamily="34" charset="0"/>
              </a:rPr>
              <a:t>= climate domain (</a:t>
            </a:r>
            <a:r>
              <a:rPr lang="en-GB" sz="2400" i="1" dirty="0">
                <a:latin typeface="Arial Narrow" pitchFamily="34" charset="0"/>
              </a:rPr>
              <a:t>j </a:t>
            </a:r>
            <a:r>
              <a:rPr lang="en-GB" sz="2400" dirty="0">
                <a:latin typeface="Arial Narrow" pitchFamily="34" charset="0"/>
              </a:rPr>
              <a:t>= 1 to </a:t>
            </a:r>
            <a:r>
              <a:rPr lang="en-GB" sz="2400" i="1" dirty="0">
                <a:latin typeface="Arial Narrow" pitchFamily="34" charset="0"/>
              </a:rPr>
              <a:t>m)</a:t>
            </a:r>
          </a:p>
          <a:p>
            <a:r>
              <a:rPr lang="en-GB" sz="2400" dirty="0">
                <a:latin typeface="Arial Narrow" pitchFamily="34" charset="0"/>
              </a:rPr>
              <a:t>CF = carbon fraction of dry matter, tonne C (tonne </a:t>
            </a:r>
            <a:r>
              <a:rPr lang="en-GB" sz="2400" dirty="0" err="1">
                <a:latin typeface="Arial Narrow" pitchFamily="34" charset="0"/>
              </a:rPr>
              <a:t>d.m</a:t>
            </a:r>
            <a:r>
              <a:rPr lang="en-GB" sz="2400" dirty="0">
                <a:latin typeface="Arial Narrow" pitchFamily="34" charset="0"/>
              </a:rPr>
              <a:t>.)</a:t>
            </a:r>
            <a:r>
              <a:rPr lang="en-GB" sz="2400" baseline="30000" dirty="0">
                <a:latin typeface="Arial Narrow" pitchFamily="34" charset="0"/>
              </a:rPr>
              <a:t>-1</a:t>
            </a:r>
            <a:endParaRPr lang="en-GB" sz="2400" dirty="0">
              <a:latin typeface="Arial Narrow" pitchFamily="34" charset="0"/>
            </a:endParaRPr>
          </a:p>
          <a:p>
            <a:endParaRPr lang="en-GB" sz="2400" dirty="0">
              <a:latin typeface="Arial Narrow" pitchFamily="34" charset="0"/>
            </a:endParaRPr>
          </a:p>
          <a:p>
            <a:r>
              <a:rPr lang="en-GB" sz="2400" dirty="0">
                <a:latin typeface="Arial Narrow" pitchFamily="34" charset="0"/>
              </a:rPr>
              <a:t>Equation 2.9, page 2.15, Vol 4, 2006 GL</a:t>
            </a:r>
          </a:p>
          <a:p>
            <a:endParaRPr lang="en-GB" sz="2400" dirty="0">
              <a:latin typeface="Arial Narrow" pitchFamily="34" charset="0"/>
            </a:endParaRPr>
          </a:p>
          <a:p>
            <a:endParaRPr lang="en-GB" sz="2400" baseline="30000" dirty="0">
              <a:latin typeface="Arial Narrow" pitchFamily="34" charset="0"/>
            </a:endParaRPr>
          </a:p>
          <a:p>
            <a:endParaRPr lang="en-GB" sz="2400" baseline="30000" dirty="0">
              <a:latin typeface="Arial Narrow" pitchFamily="34" charset="0"/>
            </a:endParaRPr>
          </a:p>
          <a:p>
            <a:endParaRPr lang="en-GB" sz="2400" baseline="30000" dirty="0">
              <a:latin typeface="Arial Narrow" pitchFamily="34" charset="0"/>
            </a:endParaRPr>
          </a:p>
        </p:txBody>
      </p:sp>
    </p:spTree>
    <p:extLst>
      <p:ext uri="{BB962C8B-B14F-4D97-AF65-F5344CB8AC3E}">
        <p14:creationId xmlns:p14="http://schemas.microsoft.com/office/powerpoint/2010/main" val="517711471"/>
      </p:ext>
    </p:extLst>
  </p:cSld>
  <p:clrMapOvr>
    <a:masterClrMapping/>
  </p:clrMapOvr>
  <p:transition>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GB" sz="3200" dirty="0"/>
              <a:t>Tier 1 - Step 1: Livestock populations (1)</a:t>
            </a:r>
            <a:endParaRPr lang="en-US" sz="3200" dirty="0"/>
          </a:p>
        </p:txBody>
      </p:sp>
      <p:sp>
        <p:nvSpPr>
          <p:cNvPr id="3" name="Content Placeholder 2">
            <a:extLst>
              <a:ext uri="{FF2B5EF4-FFF2-40B4-BE49-F238E27FC236}">
                <a16:creationId xmlns:a16="http://schemas.microsoft.com/office/drawing/2014/main" id="{99E167F3-D2FA-49FE-A01B-7175E90BC4B3}"/>
              </a:ext>
            </a:extLst>
          </p:cNvPr>
          <p:cNvSpPr>
            <a:spLocks noGrp="1"/>
          </p:cNvSpPr>
          <p:nvPr>
            <p:ph idx="1"/>
          </p:nvPr>
        </p:nvSpPr>
        <p:spPr>
          <a:xfrm>
            <a:off x="335280" y="1473200"/>
            <a:ext cx="8637269" cy="4724400"/>
          </a:xfrm>
        </p:spPr>
        <p:txBody>
          <a:bodyPr/>
          <a:lstStyle/>
          <a:p>
            <a:pPr>
              <a:buFont typeface="Wingdings" panose="05000000000000000000" pitchFamily="2" charset="2"/>
              <a:buChar char="Ø"/>
            </a:pPr>
            <a:r>
              <a:rPr lang="en-GB" dirty="0">
                <a:solidFill>
                  <a:schemeClr val="tx2"/>
                </a:solidFill>
              </a:rPr>
              <a:t>To calculate CH</a:t>
            </a:r>
            <a:r>
              <a:rPr lang="en-GB" baseline="-25000" dirty="0">
                <a:solidFill>
                  <a:schemeClr val="tx2"/>
                </a:solidFill>
              </a:rPr>
              <a:t>4</a:t>
            </a:r>
            <a:r>
              <a:rPr lang="en-GB" dirty="0">
                <a:solidFill>
                  <a:schemeClr val="tx2"/>
                </a:solidFill>
              </a:rPr>
              <a:t> and N</a:t>
            </a:r>
            <a:r>
              <a:rPr lang="en-GB" baseline="-25000" dirty="0">
                <a:solidFill>
                  <a:schemeClr val="tx2"/>
                </a:solidFill>
              </a:rPr>
              <a:t>2</a:t>
            </a:r>
            <a:r>
              <a:rPr lang="en-GB" dirty="0">
                <a:solidFill>
                  <a:schemeClr val="tx2"/>
                </a:solidFill>
              </a:rPr>
              <a:t>O emissions, you first need to collect data on livestock population and MMS. To obtain this information, you should follow these steps:</a:t>
            </a:r>
          </a:p>
          <a:p>
            <a:pPr marL="0" indent="0">
              <a:buNone/>
            </a:pPr>
            <a:endParaRPr lang="en-GB" dirty="0">
              <a:solidFill>
                <a:schemeClr val="tx2"/>
              </a:solidFill>
            </a:endParaRPr>
          </a:p>
          <a:p>
            <a:pPr>
              <a:buFont typeface="Wingdings" panose="05000000000000000000" pitchFamily="2" charset="2"/>
              <a:buChar char="ü"/>
            </a:pPr>
            <a:r>
              <a:rPr lang="en-GB" sz="2000" dirty="0">
                <a:solidFill>
                  <a:schemeClr val="tx2"/>
                </a:solidFill>
              </a:rPr>
              <a:t>Assess whether a domestic livestock population exists in the country.</a:t>
            </a:r>
          </a:p>
          <a:p>
            <a:pPr>
              <a:buFont typeface="Wingdings" panose="05000000000000000000" pitchFamily="2" charset="2"/>
              <a:buChar char="ü"/>
            </a:pPr>
            <a:r>
              <a:rPr lang="en-GB" sz="2000" dirty="0">
                <a:solidFill>
                  <a:schemeClr val="tx2"/>
                </a:solidFill>
              </a:rPr>
              <a:t>Produce a characterization of the animal species.</a:t>
            </a:r>
          </a:p>
          <a:p>
            <a:pPr>
              <a:buFont typeface="Wingdings" panose="05000000000000000000" pitchFamily="2" charset="2"/>
              <a:buChar char="ü"/>
            </a:pPr>
            <a:r>
              <a:rPr lang="en-GB" sz="2000" dirty="0">
                <a:solidFill>
                  <a:schemeClr val="tx2"/>
                </a:solidFill>
              </a:rPr>
              <a:t>Calculate the annual average population (AAP).</a:t>
            </a:r>
          </a:p>
          <a:p>
            <a:pPr>
              <a:buFont typeface="Wingdings" panose="05000000000000000000" pitchFamily="2" charset="2"/>
              <a:buChar char="ü"/>
            </a:pPr>
            <a:r>
              <a:rPr lang="en-GB" sz="2000" dirty="0">
                <a:solidFill>
                  <a:schemeClr val="tx2"/>
                </a:solidFill>
              </a:rPr>
              <a:t>Stratify animals by annual average temperature (AAT).</a:t>
            </a:r>
          </a:p>
          <a:p>
            <a:pPr>
              <a:buFont typeface="Wingdings" panose="05000000000000000000" pitchFamily="2" charset="2"/>
              <a:buChar char="ü"/>
            </a:pPr>
            <a:r>
              <a:rPr lang="en-GB" sz="2000" dirty="0">
                <a:solidFill>
                  <a:schemeClr val="tx2"/>
                </a:solidFill>
              </a:rPr>
              <a:t>Collect data on manure management systems (MMS).</a:t>
            </a:r>
          </a:p>
          <a:p>
            <a:pPr>
              <a:buFont typeface="Wingdings" panose="05000000000000000000" pitchFamily="2" charset="2"/>
              <a:buChar char="ü"/>
            </a:pPr>
            <a:endParaRPr lang="en-GB" sz="1800" dirty="0">
              <a:solidFill>
                <a:schemeClr val="tx1"/>
              </a:solidFill>
            </a:endParaRPr>
          </a:p>
          <a:p>
            <a:pPr>
              <a:buFont typeface="Wingdings" panose="05000000000000000000" pitchFamily="2" charset="2"/>
              <a:buChar char="ü"/>
            </a:pPr>
            <a:endParaRPr lang="en-GB" sz="1800" dirty="0">
              <a:solidFill>
                <a:schemeClr val="tx1"/>
              </a:solidFill>
            </a:endParaRPr>
          </a:p>
          <a:p>
            <a:pPr>
              <a:buFont typeface="Wingdings" panose="05000000000000000000" pitchFamily="2" charset="2"/>
              <a:buChar char="ü"/>
            </a:pPr>
            <a:endParaRPr lang="en-GB" sz="1800" dirty="0">
              <a:solidFill>
                <a:schemeClr val="tx1"/>
              </a:solidFill>
            </a:endParaRPr>
          </a:p>
          <a:p>
            <a:pPr>
              <a:buFont typeface="Wingdings" panose="05000000000000000000" pitchFamily="2" charset="2"/>
              <a:buChar char="ü"/>
            </a:pPr>
            <a:endParaRPr lang="en-GB" sz="1800" dirty="0">
              <a:solidFill>
                <a:schemeClr val="tx1"/>
              </a:solidFill>
            </a:endParaRPr>
          </a:p>
          <a:p>
            <a:pPr>
              <a:buFont typeface="Wingdings" panose="05000000000000000000" pitchFamily="2" charset="2"/>
              <a:buChar char="ü"/>
            </a:pPr>
            <a:endParaRPr lang="en-GB" sz="1800" dirty="0">
              <a:solidFill>
                <a:schemeClr val="tx1"/>
              </a:solidFill>
            </a:endParaRPr>
          </a:p>
          <a:p>
            <a:endParaRPr lang="en-GB"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6987606"/>
      </p:ext>
    </p:extLst>
  </p:cSld>
  <p:clrMapOvr>
    <a:masterClrMapping/>
  </p:clrMapOvr>
  <p:transition>
    <p:cove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 y="0"/>
            <a:ext cx="8829675" cy="1095375"/>
          </a:xfrm>
        </p:spPr>
        <p:txBody>
          <a:bodyPr/>
          <a:lstStyle/>
          <a:p>
            <a:r>
              <a:rPr lang="en-GB" sz="3600" dirty="0"/>
              <a:t>Average annual increment in biomass (G</a:t>
            </a:r>
            <a:r>
              <a:rPr lang="en-GB" sz="3600" baseline="-25000" dirty="0"/>
              <a:t>TOTAL</a:t>
            </a:r>
            <a:r>
              <a:rPr lang="en-GB" sz="3600" dirty="0"/>
              <a:t>): Tier 1</a:t>
            </a:r>
          </a:p>
        </p:txBody>
      </p:sp>
      <p:sp>
        <p:nvSpPr>
          <p:cNvPr id="3" name="Content Placeholder 2"/>
          <p:cNvSpPr>
            <a:spLocks noGrp="1"/>
          </p:cNvSpPr>
          <p:nvPr>
            <p:ph idx="1"/>
          </p:nvPr>
        </p:nvSpPr>
        <p:spPr>
          <a:xfrm>
            <a:off x="133350" y="1200150"/>
            <a:ext cx="8829675" cy="5657850"/>
          </a:xfrm>
        </p:spPr>
        <p:txBody>
          <a:bodyPr/>
          <a:lstStyle/>
          <a:p>
            <a:endParaRPr lang="en-GB" dirty="0"/>
          </a:p>
          <a:p>
            <a:pPr marL="0" indent="0">
              <a:buNone/>
            </a:pPr>
            <a:endParaRPr lang="en-GB" dirty="0"/>
          </a:p>
          <a:p>
            <a:pPr marL="0" indent="0">
              <a:buNone/>
            </a:pPr>
            <a:r>
              <a:rPr lang="en-GB" dirty="0">
                <a:solidFill>
                  <a:schemeClr val="tx1"/>
                </a:solidFill>
              </a:rPr>
              <a:t>Where:</a:t>
            </a:r>
          </a:p>
          <a:p>
            <a:pPr marL="0" indent="0">
              <a:buNone/>
            </a:pPr>
            <a:r>
              <a:rPr lang="en-GB" dirty="0">
                <a:solidFill>
                  <a:schemeClr val="tx1"/>
                </a:solidFill>
              </a:rPr>
              <a:t>G</a:t>
            </a:r>
            <a:r>
              <a:rPr lang="en-GB" baseline="-25000" dirty="0">
                <a:solidFill>
                  <a:schemeClr val="tx1"/>
                </a:solidFill>
              </a:rPr>
              <a:t>TOTAL</a:t>
            </a:r>
            <a:r>
              <a:rPr lang="en-GB" dirty="0">
                <a:solidFill>
                  <a:schemeClr val="tx1"/>
                </a:solidFill>
              </a:rPr>
              <a:t> = average annual biomass growth above and below-ground, tonnes d. m. ha</a:t>
            </a:r>
            <a:r>
              <a:rPr lang="en-GB" baseline="30000" dirty="0">
                <a:solidFill>
                  <a:schemeClr val="tx1"/>
                </a:solidFill>
              </a:rPr>
              <a:t>-1</a:t>
            </a:r>
            <a:r>
              <a:rPr lang="en-GB" dirty="0">
                <a:solidFill>
                  <a:schemeClr val="tx1"/>
                </a:solidFill>
              </a:rPr>
              <a:t> yr</a:t>
            </a:r>
            <a:r>
              <a:rPr lang="en-GB" baseline="30000" dirty="0">
                <a:solidFill>
                  <a:schemeClr val="tx1"/>
                </a:solidFill>
              </a:rPr>
              <a:t>-1</a:t>
            </a:r>
          </a:p>
          <a:p>
            <a:pPr marL="0" indent="0">
              <a:buNone/>
            </a:pPr>
            <a:r>
              <a:rPr lang="en-GB" dirty="0">
                <a:solidFill>
                  <a:schemeClr val="tx1"/>
                </a:solidFill>
              </a:rPr>
              <a:t>G</a:t>
            </a:r>
            <a:r>
              <a:rPr lang="en-GB" baseline="-25000" dirty="0">
                <a:solidFill>
                  <a:schemeClr val="tx1"/>
                </a:solidFill>
              </a:rPr>
              <a:t>W</a:t>
            </a:r>
            <a:r>
              <a:rPr lang="en-GB" dirty="0">
                <a:solidFill>
                  <a:schemeClr val="tx1"/>
                </a:solidFill>
              </a:rPr>
              <a:t> = average annual above-ground biomass growth for a specific woody vegetation type, tonnes d. m. ha</a:t>
            </a:r>
            <a:r>
              <a:rPr lang="en-GB" baseline="30000" dirty="0">
                <a:solidFill>
                  <a:schemeClr val="tx1"/>
                </a:solidFill>
              </a:rPr>
              <a:t>-1</a:t>
            </a:r>
            <a:r>
              <a:rPr lang="en-GB" dirty="0">
                <a:solidFill>
                  <a:schemeClr val="tx1"/>
                </a:solidFill>
              </a:rPr>
              <a:t> yr</a:t>
            </a:r>
            <a:r>
              <a:rPr lang="en-GB" baseline="30000" dirty="0">
                <a:solidFill>
                  <a:schemeClr val="tx1"/>
                </a:solidFill>
              </a:rPr>
              <a:t>-1</a:t>
            </a:r>
          </a:p>
          <a:p>
            <a:pPr marL="0" indent="0">
              <a:buNone/>
            </a:pPr>
            <a:r>
              <a:rPr lang="en-GB" dirty="0">
                <a:solidFill>
                  <a:schemeClr val="tx1"/>
                </a:solidFill>
              </a:rPr>
              <a:t>R = ratio of below-ground biomass to above-ground biomass for a specific vegetation type, in tonne </a:t>
            </a:r>
            <a:r>
              <a:rPr lang="en-GB" dirty="0" err="1">
                <a:solidFill>
                  <a:schemeClr val="tx1"/>
                </a:solidFill>
              </a:rPr>
              <a:t>d.m</a:t>
            </a:r>
            <a:r>
              <a:rPr lang="en-GB" dirty="0">
                <a:solidFill>
                  <a:schemeClr val="tx1"/>
                </a:solidFill>
              </a:rPr>
              <a:t>. below-ground biomass (tonne </a:t>
            </a:r>
            <a:r>
              <a:rPr lang="en-GB" dirty="0" err="1">
                <a:solidFill>
                  <a:schemeClr val="tx1"/>
                </a:solidFill>
              </a:rPr>
              <a:t>d.m</a:t>
            </a:r>
            <a:r>
              <a:rPr lang="en-GB" dirty="0">
                <a:solidFill>
                  <a:schemeClr val="tx1"/>
                </a:solidFill>
              </a:rPr>
              <a:t>. above-ground biomass)</a:t>
            </a:r>
            <a:r>
              <a:rPr lang="en-GB" baseline="30000" dirty="0">
                <a:solidFill>
                  <a:schemeClr val="tx1"/>
                </a:solidFill>
              </a:rPr>
              <a:t>-1</a:t>
            </a:r>
          </a:p>
          <a:p>
            <a:pPr marL="0" indent="0">
              <a:buNone/>
            </a:pPr>
            <a:r>
              <a:rPr lang="fr-FR" dirty="0">
                <a:solidFill>
                  <a:schemeClr val="tx1"/>
                </a:solidFill>
              </a:rPr>
              <a:t>(Equation 2.10, page 2.15, Vol 4, 2006 </a:t>
            </a:r>
            <a:r>
              <a:rPr lang="fr-FR" dirty="0" err="1">
                <a:solidFill>
                  <a:schemeClr val="tx1"/>
                </a:solidFill>
              </a:rPr>
              <a:t>GL</a:t>
            </a:r>
            <a:r>
              <a:rPr lang="fr-FR" dirty="0">
                <a:solidFill>
                  <a:schemeClr val="tx1"/>
                </a:solidFill>
              </a:rPr>
              <a:t>).</a:t>
            </a:r>
          </a:p>
          <a:p>
            <a:pPr marL="0" indent="0">
              <a:buNone/>
            </a:pPr>
            <a:endParaRPr lang="en-GB" dirty="0"/>
          </a:p>
        </p:txBody>
      </p:sp>
      <p:sp>
        <p:nvSpPr>
          <p:cNvPr id="4" name="Rectangle 14"/>
          <p:cNvSpPr txBox="1">
            <a:spLocks noChangeArrowheads="1"/>
          </p:cNvSpPr>
          <p:nvPr/>
        </p:nvSpPr>
        <p:spPr bwMode="auto">
          <a:xfrm>
            <a:off x="1188130" y="1505404"/>
            <a:ext cx="6720114" cy="736600"/>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5492CD"/>
                </a:solidFill>
                <a:latin typeface="Arial Narrow" pitchFamily="34" charset="0"/>
                <a:ea typeface="+mn-ea"/>
                <a:cs typeface="+mn-cs"/>
              </a:defRPr>
            </a:lvl1pPr>
            <a:lvl2pPr marL="742950" indent="-285750" algn="l" rtl="0" fontAlgn="base">
              <a:spcBef>
                <a:spcPct val="20000"/>
              </a:spcBef>
              <a:spcAft>
                <a:spcPct val="0"/>
              </a:spcAft>
              <a:buChar char="–"/>
              <a:defRPr sz="2400">
                <a:solidFill>
                  <a:srgbClr val="5492CD"/>
                </a:solidFill>
                <a:latin typeface="Arial Narrow" pitchFamily="34" charset="0"/>
              </a:defRPr>
            </a:lvl2pPr>
            <a:lvl3pPr marL="1143000" indent="-228600" algn="l" rtl="0" fontAlgn="base">
              <a:spcBef>
                <a:spcPct val="20000"/>
              </a:spcBef>
              <a:spcAft>
                <a:spcPct val="0"/>
              </a:spcAft>
              <a:buChar char="•"/>
              <a:defRPr sz="2000">
                <a:solidFill>
                  <a:srgbClr val="5492CD"/>
                </a:solidFill>
                <a:latin typeface="Arial Narrow" pitchFamily="34" charset="0"/>
              </a:defRPr>
            </a:lvl3pPr>
            <a:lvl4pPr marL="1600200" indent="-228600" algn="l" rtl="0" fontAlgn="base">
              <a:spcBef>
                <a:spcPct val="20000"/>
              </a:spcBef>
              <a:spcAft>
                <a:spcPct val="0"/>
              </a:spcAft>
              <a:buChar char="–"/>
              <a:defRPr>
                <a:solidFill>
                  <a:srgbClr val="5492CD"/>
                </a:solidFill>
                <a:latin typeface="Arial Narrow" pitchFamily="34" charset="0"/>
              </a:defRPr>
            </a:lvl4pPr>
            <a:lvl5pPr marL="2057400" indent="-228600" algn="l" rtl="0" fontAlgn="base">
              <a:spcBef>
                <a:spcPct val="20000"/>
              </a:spcBef>
              <a:spcAft>
                <a:spcPct val="0"/>
              </a:spcAft>
              <a:buChar char="»"/>
              <a:defRPr sz="1600">
                <a:solidFill>
                  <a:srgbClr val="5492CD"/>
                </a:solidFill>
                <a:latin typeface="Arial Narrow"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buFontTx/>
              <a:buNone/>
            </a:pPr>
            <a:r>
              <a:rPr lang="en-GB" sz="3600" b="1" dirty="0">
                <a:solidFill>
                  <a:schemeClr val="tx1"/>
                </a:solidFill>
              </a:rPr>
              <a:t>        G</a:t>
            </a:r>
            <a:r>
              <a:rPr lang="en-GB" sz="3600" b="1" baseline="-25000" dirty="0">
                <a:solidFill>
                  <a:schemeClr val="tx1"/>
                </a:solidFill>
              </a:rPr>
              <a:t>TOTAL</a:t>
            </a:r>
            <a:r>
              <a:rPr lang="en-GB" sz="3600" b="1" dirty="0">
                <a:solidFill>
                  <a:schemeClr val="tx1"/>
                </a:solidFill>
              </a:rPr>
              <a:t> = </a:t>
            </a:r>
            <a:r>
              <a:rPr lang="el-GR" sz="3600" b="1" dirty="0">
                <a:solidFill>
                  <a:schemeClr val="tx1"/>
                </a:solidFill>
              </a:rPr>
              <a:t>Σ{</a:t>
            </a:r>
            <a:r>
              <a:rPr lang="en-GB" sz="3600" b="1" dirty="0">
                <a:solidFill>
                  <a:schemeClr val="tx1"/>
                </a:solidFill>
              </a:rPr>
              <a:t>G</a:t>
            </a:r>
            <a:r>
              <a:rPr lang="en-GB" sz="3600" b="1" baseline="-25000" dirty="0">
                <a:solidFill>
                  <a:schemeClr val="tx1"/>
                </a:solidFill>
              </a:rPr>
              <a:t>W</a:t>
            </a:r>
            <a:r>
              <a:rPr lang="en-GB" sz="3600" b="1" dirty="0">
                <a:solidFill>
                  <a:schemeClr val="tx1"/>
                </a:solidFill>
              </a:rPr>
              <a:t> • (1+ R)}</a:t>
            </a:r>
            <a:endParaRPr lang="en-GB" sz="3600" b="1" baseline="-25000" dirty="0">
              <a:solidFill>
                <a:schemeClr val="tx1"/>
              </a:solidFill>
            </a:endParaRPr>
          </a:p>
        </p:txBody>
      </p:sp>
    </p:spTree>
    <p:extLst>
      <p:ext uri="{BB962C8B-B14F-4D97-AF65-F5344CB8AC3E}">
        <p14:creationId xmlns:p14="http://schemas.microsoft.com/office/powerpoint/2010/main" val="1304729085"/>
      </p:ext>
    </p:extLst>
  </p:cSld>
  <p:clrMapOvr>
    <a:masterClrMapping/>
  </p:clrMapOvr>
  <p:transition>
    <p:cove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2800" dirty="0"/>
              <a:t>Gain &amp; Loss method for Biomass C pool – Tier 1</a:t>
            </a:r>
            <a:br>
              <a:rPr lang="en-GB" sz="2800" dirty="0"/>
            </a:br>
            <a:endParaRPr lang="en-GB" sz="2800" dirty="0"/>
          </a:p>
        </p:txBody>
      </p:sp>
      <p:sp>
        <p:nvSpPr>
          <p:cNvPr id="3" name="Content Placeholder 2"/>
          <p:cNvSpPr>
            <a:spLocks noGrp="1"/>
          </p:cNvSpPr>
          <p:nvPr>
            <p:ph idx="1"/>
          </p:nvPr>
        </p:nvSpPr>
        <p:spPr>
          <a:xfrm>
            <a:off x="0" y="800101"/>
            <a:ext cx="9144000" cy="6057899"/>
          </a:xfrm>
        </p:spPr>
        <p:txBody>
          <a:bodyPr/>
          <a:lstStyle/>
          <a:p>
            <a:pPr>
              <a:buFont typeface="Wingdings" panose="05000000000000000000" pitchFamily="2" charset="2"/>
              <a:buChar char="Ø"/>
            </a:pPr>
            <a:r>
              <a:rPr lang="en-GB" sz="2000" dirty="0">
                <a:solidFill>
                  <a:schemeClr val="tx1"/>
                </a:solidFill>
              </a:rPr>
              <a:t>Using the gain-loss method at Tier 1</a:t>
            </a:r>
            <a:r>
              <a:rPr lang="en-GB" sz="2000" b="1" i="1" dirty="0">
                <a:solidFill>
                  <a:schemeClr val="tx1"/>
                </a:solidFill>
              </a:rPr>
              <a:t>, the annual increase in Living Biomass </a:t>
            </a:r>
            <a:r>
              <a:rPr lang="en-GB" sz="2000" dirty="0">
                <a:solidFill>
                  <a:schemeClr val="tx1"/>
                </a:solidFill>
              </a:rPr>
              <a:t>(∆𝐶𝐺 perennial biomass) is the sum of each land stratum (</a:t>
            </a:r>
            <a:r>
              <a:rPr lang="en-GB" sz="2000" dirty="0" err="1">
                <a:solidFill>
                  <a:schemeClr val="tx1"/>
                </a:solidFill>
              </a:rPr>
              <a:t>i,j</a:t>
            </a:r>
            <a:r>
              <a:rPr lang="en-GB" sz="2000" dirty="0">
                <a:solidFill>
                  <a:schemeClr val="tx1"/>
                </a:solidFill>
              </a:rPr>
              <a:t>) gain. </a:t>
            </a:r>
          </a:p>
          <a:p>
            <a:pPr>
              <a:buFont typeface="Wingdings" panose="05000000000000000000" pitchFamily="2" charset="2"/>
              <a:buChar char="Ø"/>
            </a:pPr>
            <a:r>
              <a:rPr lang="en-GB" sz="2000" dirty="0">
                <a:solidFill>
                  <a:schemeClr val="tx1"/>
                </a:solidFill>
              </a:rPr>
              <a:t>The</a:t>
            </a:r>
            <a:r>
              <a:rPr lang="en-GB" sz="2000" b="1" i="1" dirty="0">
                <a:solidFill>
                  <a:schemeClr val="tx1"/>
                </a:solidFill>
              </a:rPr>
              <a:t> annual increase in Living Biomass</a:t>
            </a:r>
            <a:r>
              <a:rPr lang="en-GB" sz="2000" dirty="0">
                <a:solidFill>
                  <a:schemeClr val="tx1"/>
                </a:solidFill>
              </a:rPr>
              <a:t> is calculated by using estimates of the area and either the default mean annual biomass growth rates, or, the average annual above-ground biomass growth rates together with the root-to-shoot ratio (R). These elements form equations 2.9 and 2.10 (2006GL) shown below.</a:t>
            </a:r>
          </a:p>
          <a:p>
            <a:endParaRPr lang="en-GB" dirty="0"/>
          </a:p>
          <a:p>
            <a:endParaRPr lang="en-GB" dirty="0"/>
          </a:p>
          <a:p>
            <a:endParaRPr lang="en-GB" dirty="0"/>
          </a:p>
        </p:txBody>
      </p:sp>
      <p:pic>
        <p:nvPicPr>
          <p:cNvPr id="5" name="Picture 4">
            <a:extLst>
              <a:ext uri="{FF2B5EF4-FFF2-40B4-BE49-F238E27FC236}">
                <a16:creationId xmlns:a16="http://schemas.microsoft.com/office/drawing/2014/main" id="{4B295A82-6ED8-4CFA-9355-6AA08FFF3AAB}"/>
              </a:ext>
            </a:extLst>
          </p:cNvPr>
          <p:cNvPicPr/>
          <p:nvPr/>
        </p:nvPicPr>
        <p:blipFill rotWithShape="1">
          <a:blip r:embed="rId3"/>
          <a:srcRect l="16705" t="45056" r="16888" b="43418"/>
          <a:stretch/>
        </p:blipFill>
        <p:spPr bwMode="auto">
          <a:xfrm>
            <a:off x="284480" y="2784383"/>
            <a:ext cx="7609840" cy="1432560"/>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60773312-9213-4E07-AB2D-84B3C92142A1}"/>
              </a:ext>
            </a:extLst>
          </p:cNvPr>
          <p:cNvPicPr/>
          <p:nvPr/>
        </p:nvPicPr>
        <p:blipFill rotWithShape="1">
          <a:blip r:embed="rId3"/>
          <a:srcRect l="21038" t="62788" r="54712" b="26529"/>
          <a:stretch/>
        </p:blipFill>
        <p:spPr bwMode="auto">
          <a:xfrm>
            <a:off x="396241" y="4300220"/>
            <a:ext cx="5618480" cy="114808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854C1749-DBFD-42EC-AD2A-212BF6023C83}"/>
              </a:ext>
            </a:extLst>
          </p:cNvPr>
          <p:cNvPicPr>
            <a:picLocks noChangeAspect="1"/>
          </p:cNvPicPr>
          <p:nvPr/>
        </p:nvPicPr>
        <p:blipFill>
          <a:blip r:embed="rId4"/>
          <a:stretch>
            <a:fillRect/>
          </a:stretch>
        </p:blipFill>
        <p:spPr>
          <a:xfrm>
            <a:off x="0" y="5531577"/>
            <a:ext cx="8849360" cy="768163"/>
          </a:xfrm>
          <a:prstGeom prst="rect">
            <a:avLst/>
          </a:prstGeom>
        </p:spPr>
      </p:pic>
    </p:spTree>
    <p:extLst>
      <p:ext uri="{BB962C8B-B14F-4D97-AF65-F5344CB8AC3E}">
        <p14:creationId xmlns:p14="http://schemas.microsoft.com/office/powerpoint/2010/main" val="1936683557"/>
      </p:ext>
    </p:extLst>
  </p:cSld>
  <p:clrMapOvr>
    <a:masterClrMapping/>
  </p:clrMapOvr>
  <p:transition>
    <p:cove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72550" cy="1171575"/>
          </a:xfrm>
        </p:spPr>
        <p:txBody>
          <a:bodyPr/>
          <a:lstStyle/>
          <a:p>
            <a:r>
              <a:rPr lang="en-GB" sz="3600" dirty="0"/>
              <a:t>Average annual increment in biomass (G</a:t>
            </a:r>
            <a:r>
              <a:rPr lang="en-GB" sz="3600" baseline="-25000" dirty="0"/>
              <a:t>TOTAL</a:t>
            </a:r>
            <a:r>
              <a:rPr lang="en-GB" sz="3600" dirty="0"/>
              <a:t>): Tier 2 &amp; 3</a:t>
            </a:r>
          </a:p>
        </p:txBody>
      </p:sp>
      <p:sp>
        <p:nvSpPr>
          <p:cNvPr id="4" name="Rectangle 14"/>
          <p:cNvSpPr txBox="1">
            <a:spLocks noGrp="1" noChangeArrowheads="1"/>
          </p:cNvSpPr>
          <p:nvPr>
            <p:ph idx="1"/>
          </p:nvPr>
        </p:nvSpPr>
        <p:spPr bwMode="auto">
          <a:xfrm>
            <a:off x="1052514" y="1600200"/>
            <a:ext cx="6523944" cy="794657"/>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5492CD"/>
                </a:solidFill>
                <a:latin typeface="Arial Narrow" pitchFamily="34" charset="0"/>
                <a:ea typeface="+mn-ea"/>
                <a:cs typeface="+mn-cs"/>
              </a:defRPr>
            </a:lvl1pPr>
            <a:lvl2pPr marL="742950" indent="-285750" algn="l" rtl="0" fontAlgn="base">
              <a:spcBef>
                <a:spcPct val="20000"/>
              </a:spcBef>
              <a:spcAft>
                <a:spcPct val="0"/>
              </a:spcAft>
              <a:buChar char="–"/>
              <a:defRPr sz="2400">
                <a:solidFill>
                  <a:srgbClr val="5492CD"/>
                </a:solidFill>
                <a:latin typeface="Arial Narrow" pitchFamily="34" charset="0"/>
              </a:defRPr>
            </a:lvl2pPr>
            <a:lvl3pPr marL="1143000" indent="-228600" algn="l" rtl="0" fontAlgn="base">
              <a:spcBef>
                <a:spcPct val="20000"/>
              </a:spcBef>
              <a:spcAft>
                <a:spcPct val="0"/>
              </a:spcAft>
              <a:buChar char="•"/>
              <a:defRPr sz="2000">
                <a:solidFill>
                  <a:srgbClr val="5492CD"/>
                </a:solidFill>
                <a:latin typeface="Arial Narrow" pitchFamily="34" charset="0"/>
              </a:defRPr>
            </a:lvl3pPr>
            <a:lvl4pPr marL="1600200" indent="-228600" algn="l" rtl="0" fontAlgn="base">
              <a:spcBef>
                <a:spcPct val="20000"/>
              </a:spcBef>
              <a:spcAft>
                <a:spcPct val="0"/>
              </a:spcAft>
              <a:buChar char="–"/>
              <a:defRPr>
                <a:solidFill>
                  <a:srgbClr val="5492CD"/>
                </a:solidFill>
                <a:latin typeface="Arial Narrow" pitchFamily="34" charset="0"/>
              </a:defRPr>
            </a:lvl4pPr>
            <a:lvl5pPr marL="2057400" indent="-228600" algn="l" rtl="0" fontAlgn="base">
              <a:spcBef>
                <a:spcPct val="20000"/>
              </a:spcBef>
              <a:spcAft>
                <a:spcPct val="0"/>
              </a:spcAft>
              <a:buChar char="»"/>
              <a:defRPr sz="1600">
                <a:solidFill>
                  <a:srgbClr val="5492CD"/>
                </a:solidFill>
                <a:latin typeface="Arial Narrow"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buFontTx/>
              <a:buNone/>
            </a:pPr>
            <a:r>
              <a:rPr lang="en-GB" sz="3600" b="1" dirty="0">
                <a:solidFill>
                  <a:schemeClr val="tx1"/>
                </a:solidFill>
              </a:rPr>
              <a:t>        G</a:t>
            </a:r>
            <a:r>
              <a:rPr lang="en-GB" sz="3600" b="1" baseline="-25000" dirty="0">
                <a:solidFill>
                  <a:schemeClr val="tx1"/>
                </a:solidFill>
              </a:rPr>
              <a:t>TOTAL</a:t>
            </a:r>
            <a:r>
              <a:rPr lang="en-GB" sz="3600" b="1" dirty="0">
                <a:solidFill>
                  <a:schemeClr val="tx1"/>
                </a:solidFill>
              </a:rPr>
              <a:t> = </a:t>
            </a:r>
            <a:r>
              <a:rPr lang="pt-BR" sz="3600" b="1" dirty="0">
                <a:solidFill>
                  <a:schemeClr val="tx1"/>
                </a:solidFill>
              </a:rPr>
              <a:t>Σ{I</a:t>
            </a:r>
            <a:r>
              <a:rPr lang="pt-BR" sz="3600" b="1" baseline="-25000" dirty="0">
                <a:solidFill>
                  <a:schemeClr val="tx1"/>
                </a:solidFill>
              </a:rPr>
              <a:t>V</a:t>
            </a:r>
            <a:r>
              <a:rPr lang="pt-BR" sz="3600" b="1" dirty="0">
                <a:solidFill>
                  <a:schemeClr val="tx1"/>
                </a:solidFill>
              </a:rPr>
              <a:t> • BCEF</a:t>
            </a:r>
            <a:r>
              <a:rPr lang="pt-BR" sz="3600" b="1" baseline="-25000" dirty="0">
                <a:solidFill>
                  <a:schemeClr val="tx1"/>
                </a:solidFill>
              </a:rPr>
              <a:t>I</a:t>
            </a:r>
            <a:r>
              <a:rPr lang="pt-BR" sz="3600" b="1" dirty="0">
                <a:solidFill>
                  <a:schemeClr val="tx1"/>
                </a:solidFill>
              </a:rPr>
              <a:t> • (1+ R)}</a:t>
            </a:r>
            <a:endParaRPr lang="en-GB" sz="3600" b="1" baseline="-25000" dirty="0">
              <a:solidFill>
                <a:schemeClr val="tx1"/>
              </a:solidFill>
            </a:endParaRPr>
          </a:p>
        </p:txBody>
      </p:sp>
      <p:sp>
        <p:nvSpPr>
          <p:cNvPr id="5" name="Rectangle 4"/>
          <p:cNvSpPr/>
          <p:nvPr/>
        </p:nvSpPr>
        <p:spPr>
          <a:xfrm>
            <a:off x="190500" y="2552700"/>
            <a:ext cx="8782050" cy="4113947"/>
          </a:xfrm>
          <a:prstGeom prst="rect">
            <a:avLst/>
          </a:prstGeom>
        </p:spPr>
        <p:txBody>
          <a:bodyPr wrap="square">
            <a:spAutoFit/>
          </a:bodyPr>
          <a:lstStyle/>
          <a:p>
            <a:r>
              <a:rPr lang="en-GB" sz="2400" dirty="0"/>
              <a:t>I</a:t>
            </a:r>
            <a:r>
              <a:rPr lang="en-GB" sz="2400" baseline="-25000" dirty="0"/>
              <a:t>V</a:t>
            </a:r>
            <a:r>
              <a:rPr lang="en-GB" sz="2400" dirty="0"/>
              <a:t> = average net annual increment for specific vegetation type, m</a:t>
            </a:r>
            <a:r>
              <a:rPr lang="en-GB" sz="2400" baseline="30000" dirty="0"/>
              <a:t>3</a:t>
            </a:r>
            <a:r>
              <a:rPr lang="en-GB" sz="2400" dirty="0"/>
              <a:t> ha</a:t>
            </a:r>
            <a:r>
              <a:rPr lang="en-GB" sz="2400" baseline="30000" dirty="0"/>
              <a:t>-1</a:t>
            </a:r>
            <a:r>
              <a:rPr lang="en-GB" sz="2400" dirty="0"/>
              <a:t> yr</a:t>
            </a:r>
            <a:r>
              <a:rPr lang="en-GB" sz="2400" baseline="30000" dirty="0"/>
              <a:t>-1</a:t>
            </a:r>
          </a:p>
          <a:p>
            <a:endParaRPr lang="en-GB" sz="2400" dirty="0"/>
          </a:p>
          <a:p>
            <a:r>
              <a:rPr lang="en-GB" sz="2400" dirty="0"/>
              <a:t>BCEF</a:t>
            </a:r>
            <a:r>
              <a:rPr lang="en-GB" sz="2400" baseline="-25000" dirty="0"/>
              <a:t>I</a:t>
            </a:r>
            <a:r>
              <a:rPr lang="en-GB" sz="2400" dirty="0"/>
              <a:t> = biomass conversion and expansion factor for conversion of net annual increment in volume</a:t>
            </a:r>
          </a:p>
          <a:p>
            <a:r>
              <a:rPr lang="en-GB" sz="2400" dirty="0"/>
              <a:t>(including bark) to above-ground biomass growth for specific vegetation type, tonnes above-ground</a:t>
            </a:r>
          </a:p>
          <a:p>
            <a:r>
              <a:rPr lang="en-GB" sz="2400" dirty="0"/>
              <a:t>biomass growth (m</a:t>
            </a:r>
            <a:r>
              <a:rPr lang="en-GB" sz="2400" baseline="30000" dirty="0"/>
              <a:t>3</a:t>
            </a:r>
            <a:r>
              <a:rPr lang="en-GB" sz="2400" dirty="0"/>
              <a:t> net annual increment)</a:t>
            </a:r>
            <a:r>
              <a:rPr lang="en-GB" sz="2400" baseline="30000" dirty="0"/>
              <a:t>-1 </a:t>
            </a:r>
          </a:p>
          <a:p>
            <a:endParaRPr lang="en-GB" sz="2400" baseline="30000" dirty="0"/>
          </a:p>
          <a:p>
            <a:endParaRPr lang="en-GB" sz="2800" baseline="30000" dirty="0"/>
          </a:p>
          <a:p>
            <a:r>
              <a:rPr lang="fr-FR" sz="2800" baseline="30000" dirty="0"/>
              <a:t>(Equation 2.10, page 2.15, Vol 4, 2006 </a:t>
            </a:r>
            <a:r>
              <a:rPr lang="fr-FR" sz="2800" baseline="30000" dirty="0" err="1"/>
              <a:t>GL</a:t>
            </a:r>
            <a:r>
              <a:rPr lang="fr-FR" sz="2800" baseline="30000" dirty="0"/>
              <a:t>).</a:t>
            </a:r>
          </a:p>
          <a:p>
            <a:endParaRPr lang="en-GB" sz="2400" baseline="30000" dirty="0"/>
          </a:p>
        </p:txBody>
      </p:sp>
    </p:spTree>
    <p:extLst>
      <p:ext uri="{BB962C8B-B14F-4D97-AF65-F5344CB8AC3E}">
        <p14:creationId xmlns:p14="http://schemas.microsoft.com/office/powerpoint/2010/main" val="1900342025"/>
      </p:ext>
    </p:extLst>
  </p:cSld>
  <p:clrMapOvr>
    <a:masterClrMapping/>
  </p:clrMapOvr>
  <p:transition>
    <p:cove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0719"/>
          </a:xfrm>
        </p:spPr>
        <p:txBody>
          <a:bodyPr/>
          <a:lstStyle/>
          <a:p>
            <a:r>
              <a:rPr lang="en-GB" sz="2800" dirty="0"/>
              <a:t>Biomass carbon stocks losses (</a:t>
            </a:r>
            <a:r>
              <a:rPr lang="en-GB" sz="2800" i="1" dirty="0"/>
              <a:t>Gain-Loss Method</a:t>
            </a:r>
            <a:r>
              <a:rPr lang="en-GB" sz="2800" dirty="0"/>
              <a:t>), </a:t>
            </a:r>
            <a:r>
              <a:rPr lang="el-GR" sz="2800" dirty="0"/>
              <a:t>Δ</a:t>
            </a:r>
            <a:r>
              <a:rPr lang="en-GB" sz="2800" dirty="0"/>
              <a:t>C</a:t>
            </a:r>
            <a:r>
              <a:rPr lang="en-GB" sz="2800" baseline="-25000" dirty="0"/>
              <a:t>L</a:t>
            </a:r>
          </a:p>
        </p:txBody>
      </p:sp>
      <p:sp>
        <p:nvSpPr>
          <p:cNvPr id="4" name="Rectangle 14"/>
          <p:cNvSpPr txBox="1">
            <a:spLocks noGrp="1" noChangeArrowheads="1"/>
          </p:cNvSpPr>
          <p:nvPr>
            <p:ph idx="1"/>
          </p:nvPr>
        </p:nvSpPr>
        <p:spPr bwMode="auto">
          <a:xfrm>
            <a:off x="414519" y="863601"/>
            <a:ext cx="7634287" cy="721360"/>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5492CD"/>
                </a:solidFill>
                <a:latin typeface="Arial Narrow" pitchFamily="34" charset="0"/>
                <a:ea typeface="+mn-ea"/>
                <a:cs typeface="+mn-cs"/>
              </a:defRPr>
            </a:lvl1pPr>
            <a:lvl2pPr marL="742950" indent="-285750" algn="l" rtl="0" fontAlgn="base">
              <a:spcBef>
                <a:spcPct val="20000"/>
              </a:spcBef>
              <a:spcAft>
                <a:spcPct val="0"/>
              </a:spcAft>
              <a:buChar char="–"/>
              <a:defRPr sz="2400">
                <a:solidFill>
                  <a:srgbClr val="5492CD"/>
                </a:solidFill>
                <a:latin typeface="Arial Narrow" pitchFamily="34" charset="0"/>
              </a:defRPr>
            </a:lvl2pPr>
            <a:lvl3pPr marL="1143000" indent="-228600" algn="l" rtl="0" fontAlgn="base">
              <a:spcBef>
                <a:spcPct val="20000"/>
              </a:spcBef>
              <a:spcAft>
                <a:spcPct val="0"/>
              </a:spcAft>
              <a:buChar char="•"/>
              <a:defRPr sz="2000">
                <a:solidFill>
                  <a:srgbClr val="5492CD"/>
                </a:solidFill>
                <a:latin typeface="Arial Narrow" pitchFamily="34" charset="0"/>
              </a:defRPr>
            </a:lvl3pPr>
            <a:lvl4pPr marL="1600200" indent="-228600" algn="l" rtl="0" fontAlgn="base">
              <a:spcBef>
                <a:spcPct val="20000"/>
              </a:spcBef>
              <a:spcAft>
                <a:spcPct val="0"/>
              </a:spcAft>
              <a:buChar char="–"/>
              <a:defRPr>
                <a:solidFill>
                  <a:srgbClr val="5492CD"/>
                </a:solidFill>
                <a:latin typeface="Arial Narrow" pitchFamily="34" charset="0"/>
              </a:defRPr>
            </a:lvl4pPr>
            <a:lvl5pPr marL="2057400" indent="-228600" algn="l" rtl="0" fontAlgn="base">
              <a:spcBef>
                <a:spcPct val="20000"/>
              </a:spcBef>
              <a:spcAft>
                <a:spcPct val="0"/>
              </a:spcAft>
              <a:buChar char="»"/>
              <a:defRPr sz="1600">
                <a:solidFill>
                  <a:srgbClr val="5492CD"/>
                </a:solidFill>
                <a:latin typeface="Arial Narrow"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buFontTx/>
              <a:buNone/>
            </a:pPr>
            <a:r>
              <a:rPr lang="en-GB" sz="3600" b="1">
                <a:solidFill>
                  <a:schemeClr val="tx1"/>
                </a:solidFill>
              </a:rPr>
              <a:t> </a:t>
            </a:r>
            <a:r>
              <a:rPr lang="el-GR" sz="3600" b="1">
                <a:solidFill>
                  <a:schemeClr val="tx1"/>
                </a:solidFill>
              </a:rPr>
              <a:t>Δ</a:t>
            </a:r>
            <a:r>
              <a:rPr lang="en-GB" sz="3600" b="1">
                <a:solidFill>
                  <a:schemeClr val="tx1"/>
                </a:solidFill>
              </a:rPr>
              <a:t>C</a:t>
            </a:r>
            <a:r>
              <a:rPr lang="en-GB" sz="3600" b="1" baseline="-25000">
                <a:solidFill>
                  <a:schemeClr val="tx1"/>
                </a:solidFill>
              </a:rPr>
              <a:t>L</a:t>
            </a:r>
            <a:r>
              <a:rPr lang="en-GB" sz="3600" b="1">
                <a:solidFill>
                  <a:schemeClr val="tx1"/>
                </a:solidFill>
              </a:rPr>
              <a:t> = L</a:t>
            </a:r>
            <a:r>
              <a:rPr lang="en-GB" sz="3600" b="1" baseline="-25000">
                <a:solidFill>
                  <a:schemeClr val="tx1"/>
                </a:solidFill>
              </a:rPr>
              <a:t>wood−removals </a:t>
            </a:r>
            <a:r>
              <a:rPr lang="en-GB" sz="3600" b="1">
                <a:solidFill>
                  <a:schemeClr val="tx1"/>
                </a:solidFill>
              </a:rPr>
              <a:t>+ L</a:t>
            </a:r>
            <a:r>
              <a:rPr lang="en-GB" sz="3600" b="1" baseline="-25000">
                <a:solidFill>
                  <a:schemeClr val="tx1"/>
                </a:solidFill>
              </a:rPr>
              <a:t>fuelwood</a:t>
            </a:r>
            <a:r>
              <a:rPr lang="en-GB" sz="3600" b="1">
                <a:solidFill>
                  <a:schemeClr val="tx1"/>
                </a:solidFill>
              </a:rPr>
              <a:t> + L</a:t>
            </a:r>
            <a:r>
              <a:rPr lang="en-GB" sz="3600" b="1" baseline="-25000">
                <a:solidFill>
                  <a:schemeClr val="tx1"/>
                </a:solidFill>
              </a:rPr>
              <a:t>disturbance</a:t>
            </a:r>
            <a:endParaRPr lang="en-GB" sz="3600" b="1" baseline="-25000" dirty="0">
              <a:solidFill>
                <a:schemeClr val="tx1"/>
              </a:solidFill>
            </a:endParaRPr>
          </a:p>
        </p:txBody>
      </p:sp>
      <p:sp>
        <p:nvSpPr>
          <p:cNvPr id="5" name="Rectangle 4"/>
          <p:cNvSpPr/>
          <p:nvPr/>
        </p:nvSpPr>
        <p:spPr>
          <a:xfrm>
            <a:off x="217714" y="1879602"/>
            <a:ext cx="8794206" cy="5601533"/>
          </a:xfrm>
          <a:prstGeom prst="rect">
            <a:avLst/>
          </a:prstGeom>
        </p:spPr>
        <p:txBody>
          <a:bodyPr wrap="square">
            <a:spAutoFit/>
          </a:bodyPr>
          <a:lstStyle/>
          <a:p>
            <a:r>
              <a:rPr lang="en-GB" dirty="0">
                <a:latin typeface="Arial Narrow" pitchFamily="34" charset="0"/>
              </a:rPr>
              <a:t>The annual decrease in C stocks due to biomass losses (∆𝑪𝑳) in a land remaining in the same land-use category are estimated applying equation 2.11. The losses in biomass are due to, harvesting of wood (</a:t>
            </a:r>
            <a:r>
              <a:rPr lang="en-GB" dirty="0" err="1">
                <a:latin typeface="Arial Narrow" pitchFamily="34" charset="0"/>
              </a:rPr>
              <a:t>roundwood</a:t>
            </a:r>
            <a:r>
              <a:rPr lang="en-GB" dirty="0">
                <a:latin typeface="Arial Narrow" pitchFamily="34" charset="0"/>
              </a:rPr>
              <a:t> removals), fuelwood and disturbances,</a:t>
            </a:r>
          </a:p>
          <a:p>
            <a:endParaRPr lang="en-GB" dirty="0">
              <a:latin typeface="Arial Narrow" pitchFamily="34" charset="0"/>
            </a:endParaRPr>
          </a:p>
          <a:p>
            <a:r>
              <a:rPr lang="en-GB" dirty="0">
                <a:latin typeface="Arial Narrow" pitchFamily="34" charset="0"/>
              </a:rPr>
              <a:t>Where:</a:t>
            </a:r>
          </a:p>
          <a:p>
            <a:r>
              <a:rPr lang="en-GB" dirty="0">
                <a:latin typeface="Arial Narrow" pitchFamily="34" charset="0"/>
              </a:rPr>
              <a:t>ΔC</a:t>
            </a:r>
            <a:r>
              <a:rPr lang="en-GB" baseline="-25000" dirty="0">
                <a:latin typeface="Arial Narrow" pitchFamily="34" charset="0"/>
              </a:rPr>
              <a:t>L</a:t>
            </a:r>
            <a:r>
              <a:rPr lang="en-GB" dirty="0">
                <a:latin typeface="Arial Narrow" pitchFamily="34" charset="0"/>
              </a:rPr>
              <a:t> = annual decrease in carbon stocks due to biomass loss in land remaining in the same land-use category, tonnes C yr</a:t>
            </a:r>
            <a:r>
              <a:rPr lang="en-GB" baseline="30000" dirty="0">
                <a:latin typeface="Arial Narrow" pitchFamily="34" charset="0"/>
              </a:rPr>
              <a:t>-1</a:t>
            </a:r>
          </a:p>
          <a:p>
            <a:endParaRPr lang="en-GB" baseline="30000" dirty="0">
              <a:latin typeface="Arial Narrow" pitchFamily="34" charset="0"/>
            </a:endParaRPr>
          </a:p>
          <a:p>
            <a:r>
              <a:rPr lang="en-GB" dirty="0">
                <a:latin typeface="Arial Narrow" pitchFamily="34" charset="0"/>
              </a:rPr>
              <a:t>L</a:t>
            </a:r>
            <a:r>
              <a:rPr lang="en-GB" baseline="-25000" dirty="0">
                <a:latin typeface="Arial Narrow" pitchFamily="34" charset="0"/>
              </a:rPr>
              <a:t>wood-removals</a:t>
            </a:r>
            <a:r>
              <a:rPr lang="en-GB" dirty="0">
                <a:latin typeface="Arial Narrow" pitchFamily="34" charset="0"/>
              </a:rPr>
              <a:t> = annual carbon loss due to wood removals, tonnes C yr</a:t>
            </a:r>
            <a:r>
              <a:rPr lang="en-GB" baseline="30000" dirty="0">
                <a:latin typeface="Arial Narrow" pitchFamily="34" charset="0"/>
              </a:rPr>
              <a:t>-1</a:t>
            </a:r>
            <a:r>
              <a:rPr lang="en-GB" dirty="0">
                <a:latin typeface="Arial Narrow" pitchFamily="34" charset="0"/>
              </a:rPr>
              <a:t> </a:t>
            </a:r>
          </a:p>
          <a:p>
            <a:endParaRPr lang="en-GB" dirty="0">
              <a:latin typeface="Arial Narrow" pitchFamily="34" charset="0"/>
            </a:endParaRPr>
          </a:p>
          <a:p>
            <a:r>
              <a:rPr lang="en-GB" dirty="0">
                <a:latin typeface="Arial Narrow" pitchFamily="34" charset="0"/>
              </a:rPr>
              <a:t>L</a:t>
            </a:r>
            <a:r>
              <a:rPr lang="en-GB" baseline="-25000" dirty="0">
                <a:latin typeface="Arial Narrow" pitchFamily="34" charset="0"/>
              </a:rPr>
              <a:t>fuelwood</a:t>
            </a:r>
            <a:r>
              <a:rPr lang="en-GB" dirty="0">
                <a:latin typeface="Arial Narrow" pitchFamily="34" charset="0"/>
              </a:rPr>
              <a:t> = annual biomass carbon loss due to </a:t>
            </a:r>
            <a:r>
              <a:rPr lang="en-GB" dirty="0" err="1">
                <a:latin typeface="Arial Narrow" pitchFamily="34" charset="0"/>
              </a:rPr>
              <a:t>fuelwood</a:t>
            </a:r>
            <a:r>
              <a:rPr lang="en-GB" dirty="0">
                <a:latin typeface="Arial Narrow" pitchFamily="34" charset="0"/>
              </a:rPr>
              <a:t> removals, tonnes C yr</a:t>
            </a:r>
            <a:r>
              <a:rPr lang="en-GB" baseline="30000" dirty="0">
                <a:latin typeface="Arial Narrow" pitchFamily="34" charset="0"/>
              </a:rPr>
              <a:t>-1</a:t>
            </a:r>
          </a:p>
          <a:p>
            <a:endParaRPr lang="en-GB" baseline="30000" dirty="0">
              <a:latin typeface="Arial Narrow" pitchFamily="34" charset="0"/>
            </a:endParaRPr>
          </a:p>
          <a:p>
            <a:r>
              <a:rPr lang="en-GB" dirty="0">
                <a:latin typeface="Arial Narrow" pitchFamily="34" charset="0"/>
              </a:rPr>
              <a:t>L</a:t>
            </a:r>
            <a:r>
              <a:rPr lang="en-GB" baseline="-25000" dirty="0">
                <a:latin typeface="Arial Narrow" pitchFamily="34" charset="0"/>
              </a:rPr>
              <a:t>disturbance</a:t>
            </a:r>
            <a:r>
              <a:rPr lang="en-GB" dirty="0">
                <a:latin typeface="Arial Narrow" pitchFamily="34" charset="0"/>
              </a:rPr>
              <a:t> = annual biomass carbon losses due to disturbances, tonnes C yr</a:t>
            </a:r>
            <a:r>
              <a:rPr lang="en-GB" baseline="30000" dirty="0">
                <a:latin typeface="Arial Narrow" pitchFamily="34" charset="0"/>
              </a:rPr>
              <a:t>-1</a:t>
            </a:r>
          </a:p>
          <a:p>
            <a:endParaRPr lang="en-GB" baseline="30000" dirty="0">
              <a:latin typeface="Arial Narrow" pitchFamily="34" charset="0"/>
            </a:endParaRPr>
          </a:p>
          <a:p>
            <a:r>
              <a:rPr lang="en-GB" dirty="0">
                <a:latin typeface="Arial Narrow" pitchFamily="34" charset="0"/>
              </a:rPr>
              <a:t>(Equation 2.11, </a:t>
            </a:r>
            <a:r>
              <a:rPr lang="en-GB" dirty="0" err="1">
                <a:latin typeface="Arial Narrow" pitchFamily="34" charset="0"/>
              </a:rPr>
              <a:t>Vol</a:t>
            </a:r>
            <a:r>
              <a:rPr lang="en-GB" dirty="0">
                <a:latin typeface="Arial Narrow" pitchFamily="34" charset="0"/>
              </a:rPr>
              <a:t> 4, Page 2.16 , 2006 GL)</a:t>
            </a:r>
          </a:p>
          <a:p>
            <a:endParaRPr lang="en-GB" dirty="0">
              <a:latin typeface="Arial Narrow" pitchFamily="34" charset="0"/>
            </a:endParaRPr>
          </a:p>
          <a:p>
            <a:endParaRPr lang="en-GB" sz="2400" dirty="0">
              <a:latin typeface="Arial Narrow" pitchFamily="34" charset="0"/>
            </a:endParaRPr>
          </a:p>
          <a:p>
            <a:endParaRPr lang="en-GB" sz="2400" baseline="30000" dirty="0">
              <a:latin typeface="Arial Narrow" pitchFamily="34" charset="0"/>
            </a:endParaRPr>
          </a:p>
          <a:p>
            <a:endParaRPr lang="en-GB" sz="2400" baseline="30000" dirty="0">
              <a:latin typeface="Arial Narrow" pitchFamily="34" charset="0"/>
            </a:endParaRPr>
          </a:p>
          <a:p>
            <a:endParaRPr lang="en-GB" sz="2400" baseline="30000" dirty="0">
              <a:latin typeface="Arial Narrow" pitchFamily="34" charset="0"/>
            </a:endParaRPr>
          </a:p>
          <a:p>
            <a:endParaRPr lang="en-GB" sz="2400" baseline="30000" dirty="0">
              <a:latin typeface="Arial Narrow" pitchFamily="34" charset="0"/>
            </a:endParaRPr>
          </a:p>
        </p:txBody>
      </p:sp>
    </p:spTree>
    <p:extLst>
      <p:ext uri="{BB962C8B-B14F-4D97-AF65-F5344CB8AC3E}">
        <p14:creationId xmlns:p14="http://schemas.microsoft.com/office/powerpoint/2010/main" val="706756073"/>
      </p:ext>
    </p:extLst>
  </p:cSld>
  <p:clrMapOvr>
    <a:masterClrMapping/>
  </p:clrMapOvr>
  <p:transition>
    <p:cove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00"/>
            <a:ext cx="9144000" cy="467362"/>
          </a:xfrm>
        </p:spPr>
        <p:txBody>
          <a:bodyPr/>
          <a:lstStyle/>
          <a:p>
            <a:r>
              <a:rPr lang="en-GB" sz="2800" dirty="0"/>
              <a:t> </a:t>
            </a:r>
            <a:br>
              <a:rPr lang="en-GB" sz="2800" dirty="0"/>
            </a:br>
            <a:r>
              <a:rPr lang="en-GB" sz="2800" dirty="0"/>
              <a:t>Gain &amp; Loss method for Biomass C pool – Wood Removals</a:t>
            </a:r>
            <a:br>
              <a:rPr lang="en-GB" sz="2800" dirty="0"/>
            </a:br>
            <a:endParaRPr lang="en-GB" sz="2800" dirty="0"/>
          </a:p>
        </p:txBody>
      </p:sp>
      <p:sp>
        <p:nvSpPr>
          <p:cNvPr id="3" name="Content Placeholder 2"/>
          <p:cNvSpPr>
            <a:spLocks noGrp="1"/>
          </p:cNvSpPr>
          <p:nvPr>
            <p:ph idx="1"/>
          </p:nvPr>
        </p:nvSpPr>
        <p:spPr>
          <a:xfrm>
            <a:off x="0" y="518161"/>
            <a:ext cx="9144000" cy="6339840"/>
          </a:xfrm>
        </p:spPr>
        <p:txBody>
          <a:bodyPr/>
          <a:lstStyle/>
          <a:p>
            <a:pPr>
              <a:buFont typeface="Wingdings" panose="05000000000000000000" pitchFamily="2" charset="2"/>
              <a:buChar char="Ø"/>
            </a:pPr>
            <a:r>
              <a:rPr lang="en-GB" sz="2400" dirty="0">
                <a:solidFill>
                  <a:schemeClr val="tx1"/>
                </a:solidFill>
              </a:rPr>
              <a:t>Biomass C stock losses associated with industrial </a:t>
            </a:r>
            <a:r>
              <a:rPr lang="en-GB" sz="2400" dirty="0" err="1">
                <a:solidFill>
                  <a:schemeClr val="tx1"/>
                </a:solidFill>
              </a:rPr>
              <a:t>roundwood</a:t>
            </a:r>
            <a:r>
              <a:rPr lang="en-GB" sz="2400" dirty="0">
                <a:solidFill>
                  <a:schemeClr val="tx1"/>
                </a:solidFill>
              </a:rPr>
              <a:t> removals are estimated by applying the following equation (2.12 , 2006GL):</a:t>
            </a: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r>
              <a:rPr lang="en-GB" sz="2400" dirty="0">
                <a:solidFill>
                  <a:schemeClr val="tx1"/>
                </a:solidFill>
              </a:rPr>
              <a:t>If country-specific data on industrial </a:t>
            </a:r>
            <a:r>
              <a:rPr lang="en-GB" sz="2400" dirty="0" err="1">
                <a:solidFill>
                  <a:schemeClr val="tx1"/>
                </a:solidFill>
              </a:rPr>
              <a:t>roundwood</a:t>
            </a:r>
            <a:r>
              <a:rPr lang="en-GB" sz="2400" dirty="0">
                <a:solidFill>
                  <a:schemeClr val="tx1"/>
                </a:solidFill>
              </a:rPr>
              <a:t> removals (H) are not available, FAO data should be used. However, the FAO data exclude bark, while BCEF (as well as BEF) are built for industrial </a:t>
            </a:r>
            <a:r>
              <a:rPr lang="en-GB" sz="2400" dirty="0" err="1">
                <a:solidFill>
                  <a:schemeClr val="tx1"/>
                </a:solidFill>
              </a:rPr>
              <a:t>roundwood</a:t>
            </a:r>
            <a:r>
              <a:rPr lang="en-GB" sz="2400" dirty="0">
                <a:solidFill>
                  <a:schemeClr val="tx1"/>
                </a:solidFill>
              </a:rPr>
              <a:t> including bark. To expand FAO data to industrial </a:t>
            </a:r>
            <a:r>
              <a:rPr lang="en-GB" sz="2400" dirty="0" err="1">
                <a:solidFill>
                  <a:schemeClr val="tx1"/>
                </a:solidFill>
              </a:rPr>
              <a:t>roundwood</a:t>
            </a:r>
            <a:r>
              <a:rPr lang="en-GB" sz="2400" dirty="0">
                <a:solidFill>
                  <a:schemeClr val="tx1"/>
                </a:solidFill>
              </a:rPr>
              <a:t> including bark, the expansion factor 1.15 is applied. Once expanded to over bark industrial </a:t>
            </a:r>
            <a:r>
              <a:rPr lang="en-GB" sz="2400" dirty="0" err="1">
                <a:solidFill>
                  <a:schemeClr val="tx1"/>
                </a:solidFill>
              </a:rPr>
              <a:t>roundwood</a:t>
            </a:r>
            <a:r>
              <a:rPr lang="en-GB" sz="2400" dirty="0">
                <a:solidFill>
                  <a:schemeClr val="tx1"/>
                </a:solidFill>
              </a:rPr>
              <a:t>, the FAO data can be used in equation 2.12</a:t>
            </a: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p:txBody>
      </p:sp>
      <p:pic>
        <p:nvPicPr>
          <p:cNvPr id="7" name="Picture 6">
            <a:extLst>
              <a:ext uri="{FF2B5EF4-FFF2-40B4-BE49-F238E27FC236}">
                <a16:creationId xmlns:a16="http://schemas.microsoft.com/office/drawing/2014/main" id="{229DCCC0-1A70-40ED-BA13-48F6AC05B558}"/>
              </a:ext>
            </a:extLst>
          </p:cNvPr>
          <p:cNvPicPr/>
          <p:nvPr/>
        </p:nvPicPr>
        <p:blipFill rotWithShape="1">
          <a:blip r:embed="rId3"/>
          <a:srcRect l="46463" t="53624" r="18633" b="37216"/>
          <a:stretch/>
        </p:blipFill>
        <p:spPr bwMode="auto">
          <a:xfrm>
            <a:off x="904240" y="1910080"/>
            <a:ext cx="6522720" cy="1280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6024268"/>
      </p:ext>
    </p:extLst>
  </p:cSld>
  <p:clrMapOvr>
    <a:masterClrMapping/>
  </p:clrMapOvr>
  <p:transition>
    <p:cove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2800" dirty="0"/>
              <a:t>Gain &amp; Loss method for Biomass C pool – Fuel wood </a:t>
            </a:r>
          </a:p>
        </p:txBody>
      </p:sp>
      <p:sp>
        <p:nvSpPr>
          <p:cNvPr id="3" name="Content Placeholder 2"/>
          <p:cNvSpPr>
            <a:spLocks noGrp="1"/>
          </p:cNvSpPr>
          <p:nvPr>
            <p:ph idx="1"/>
          </p:nvPr>
        </p:nvSpPr>
        <p:spPr>
          <a:xfrm>
            <a:off x="0" y="800101"/>
            <a:ext cx="9144000" cy="6057899"/>
          </a:xfrm>
        </p:spPr>
        <p:txBody>
          <a:bodyPr/>
          <a:lstStyle/>
          <a:p>
            <a:pPr marL="0" indent="0">
              <a:buNone/>
            </a:pPr>
            <a:endParaRPr lang="en-GB" sz="2400" dirty="0">
              <a:solidFill>
                <a:schemeClr val="tx1"/>
              </a:solidFill>
            </a:endParaRPr>
          </a:p>
          <a:p>
            <a:pPr>
              <a:buFont typeface="Wingdings" panose="05000000000000000000" pitchFamily="2" charset="2"/>
              <a:buChar char="Ø"/>
            </a:pPr>
            <a:r>
              <a:rPr lang="en-GB" sz="2400" dirty="0">
                <a:solidFill>
                  <a:schemeClr val="tx1"/>
                </a:solidFill>
              </a:rPr>
              <a:t>Biomass C stock losses associated with fuelwood gathering are estimated applying the following equation 2.13 (2006 GL):</a:t>
            </a:r>
          </a:p>
          <a:p>
            <a:pPr>
              <a:buFont typeface="Wingdings" panose="05000000000000000000" pitchFamily="2" charset="2"/>
              <a:buChar char="Ø"/>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p:txBody>
      </p:sp>
      <p:pic>
        <p:nvPicPr>
          <p:cNvPr id="5" name="Picture 4">
            <a:extLst>
              <a:ext uri="{FF2B5EF4-FFF2-40B4-BE49-F238E27FC236}">
                <a16:creationId xmlns:a16="http://schemas.microsoft.com/office/drawing/2014/main" id="{285499B7-CB06-4C56-AF36-88DA43687ED7}"/>
              </a:ext>
            </a:extLst>
          </p:cNvPr>
          <p:cNvPicPr/>
          <p:nvPr/>
        </p:nvPicPr>
        <p:blipFill rotWithShape="1">
          <a:blip r:embed="rId3"/>
          <a:srcRect l="38153" t="54516" r="18486" b="37504"/>
          <a:stretch/>
        </p:blipFill>
        <p:spPr bwMode="auto">
          <a:xfrm>
            <a:off x="833120" y="2777430"/>
            <a:ext cx="6878319" cy="976630"/>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9B19E5F7-2245-4869-B4A8-8A2E74F96FA6}"/>
              </a:ext>
            </a:extLst>
          </p:cNvPr>
          <p:cNvSpPr/>
          <p:nvPr/>
        </p:nvSpPr>
        <p:spPr>
          <a:xfrm>
            <a:off x="81281" y="4521200"/>
            <a:ext cx="8891270" cy="1569660"/>
          </a:xfrm>
          <a:prstGeom prst="rect">
            <a:avLst/>
          </a:prstGeom>
        </p:spPr>
        <p:txBody>
          <a:bodyPr wrap="square">
            <a:spAutoFit/>
          </a:bodyPr>
          <a:lstStyle/>
          <a:p>
            <a:pPr marL="285750" indent="-285750">
              <a:buFont typeface="Wingdings" panose="05000000000000000000" pitchFamily="2" charset="2"/>
              <a:buChar char="Ø"/>
            </a:pPr>
            <a:r>
              <a:rPr lang="en-GB" sz="2400" dirty="0">
                <a:latin typeface="Arial Narrow" panose="020B0606020202030204" pitchFamily="34" charset="0"/>
              </a:rPr>
              <a:t>National statistics on wood harvest can report both industrial </a:t>
            </a:r>
            <a:r>
              <a:rPr lang="en-GB" sz="2400" dirty="0" err="1">
                <a:latin typeface="Arial Narrow" panose="020B0606020202030204" pitchFamily="34" charset="0"/>
              </a:rPr>
              <a:t>roundwood</a:t>
            </a:r>
            <a:r>
              <a:rPr lang="en-GB" sz="2400" dirty="0">
                <a:latin typeface="Arial Narrow" panose="020B0606020202030204" pitchFamily="34" charset="0"/>
              </a:rPr>
              <a:t> and fuelwood removals together. In such a case, wood harvest has to be apportioned to equations 2.12 and 2.13, according to an available proxy (i.e. wood bioenergy statistics) or expert judgement.</a:t>
            </a:r>
          </a:p>
        </p:txBody>
      </p:sp>
    </p:spTree>
    <p:extLst>
      <p:ext uri="{BB962C8B-B14F-4D97-AF65-F5344CB8AC3E}">
        <p14:creationId xmlns:p14="http://schemas.microsoft.com/office/powerpoint/2010/main" val="4180220479"/>
      </p:ext>
    </p:extLst>
  </p:cSld>
  <p:clrMapOvr>
    <a:masterClrMapping/>
  </p:clrMapOvr>
  <p:transition>
    <p:cove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2800" dirty="0"/>
              <a:t>Gain &amp; Loss method for Biomass C pool – Disturbances</a:t>
            </a:r>
          </a:p>
        </p:txBody>
      </p:sp>
      <p:sp>
        <p:nvSpPr>
          <p:cNvPr id="3" name="Content Placeholder 2"/>
          <p:cNvSpPr>
            <a:spLocks noGrp="1"/>
          </p:cNvSpPr>
          <p:nvPr>
            <p:ph idx="1"/>
          </p:nvPr>
        </p:nvSpPr>
        <p:spPr>
          <a:xfrm>
            <a:off x="0" y="800101"/>
            <a:ext cx="9144000" cy="6057899"/>
          </a:xfrm>
        </p:spPr>
        <p:txBody>
          <a:bodyPr/>
          <a:lstStyle/>
          <a:p>
            <a:pPr>
              <a:buFont typeface="Wingdings" panose="05000000000000000000" pitchFamily="2" charset="2"/>
              <a:buChar char="Ø"/>
            </a:pPr>
            <a:r>
              <a:rPr lang="en-GB" dirty="0">
                <a:solidFill>
                  <a:schemeClr val="tx1"/>
                </a:solidFill>
              </a:rPr>
              <a:t>Biomass C stock losses due to disturbances are estimated by applying the following equation 2.14 (2006GL):</a:t>
            </a:r>
          </a:p>
          <a:p>
            <a:pPr>
              <a:buFont typeface="Wingdings" panose="05000000000000000000" pitchFamily="2" charset="2"/>
              <a:buChar char="Ø"/>
            </a:pPr>
            <a:endParaRPr lang="en-GB" dirty="0">
              <a:solidFill>
                <a:schemeClr val="tx1"/>
              </a:solidFill>
            </a:endParaRPr>
          </a:p>
          <a:p>
            <a:endParaRPr lang="en-GB" dirty="0"/>
          </a:p>
        </p:txBody>
      </p:sp>
      <p:pic>
        <p:nvPicPr>
          <p:cNvPr id="4" name="Picture 3">
            <a:extLst>
              <a:ext uri="{FF2B5EF4-FFF2-40B4-BE49-F238E27FC236}">
                <a16:creationId xmlns:a16="http://schemas.microsoft.com/office/drawing/2014/main" id="{F444A56A-F750-40DF-A209-C953332DD9A9}"/>
              </a:ext>
            </a:extLst>
          </p:cNvPr>
          <p:cNvPicPr/>
          <p:nvPr/>
        </p:nvPicPr>
        <p:blipFill rotWithShape="1">
          <a:blip r:embed="rId3"/>
          <a:srcRect l="41214" t="54363" r="18941" b="36172"/>
          <a:stretch/>
        </p:blipFill>
        <p:spPr bwMode="auto">
          <a:xfrm>
            <a:off x="335280" y="2127250"/>
            <a:ext cx="7213600" cy="170180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9F89314D-2203-40EB-830E-75CD69F3ACDC}"/>
              </a:ext>
            </a:extLst>
          </p:cNvPr>
          <p:cNvSpPr/>
          <p:nvPr/>
        </p:nvSpPr>
        <p:spPr>
          <a:xfrm>
            <a:off x="66040" y="4102101"/>
            <a:ext cx="8840470" cy="1815882"/>
          </a:xfrm>
          <a:prstGeom prst="rect">
            <a:avLst/>
          </a:prstGeom>
        </p:spPr>
        <p:txBody>
          <a:bodyPr wrap="square">
            <a:spAutoFit/>
          </a:bodyPr>
          <a:lstStyle/>
          <a:p>
            <a:pPr marL="285750" indent="-285750">
              <a:buFont typeface="Wingdings" panose="05000000000000000000" pitchFamily="2" charset="2"/>
              <a:buChar char="Ø"/>
            </a:pPr>
            <a:r>
              <a:rPr lang="en-GB" sz="2800" dirty="0">
                <a:latin typeface="Arial Narrow" panose="020B0606020202030204" pitchFamily="34" charset="0"/>
              </a:rPr>
              <a:t>At higher Tiers, it is good practice to compile all C stock changes (C stock transfers and carbon emissions) in a disturbance matrix to ensure mass conservativeness in reporting (see  page 2.19 Table 2,1 (2006 GL) for an example of a disturbance matrix)</a:t>
            </a:r>
          </a:p>
        </p:txBody>
      </p:sp>
    </p:spTree>
    <p:extLst>
      <p:ext uri="{BB962C8B-B14F-4D97-AF65-F5344CB8AC3E}">
        <p14:creationId xmlns:p14="http://schemas.microsoft.com/office/powerpoint/2010/main" val="3611680133"/>
      </p:ext>
    </p:extLst>
  </p:cSld>
  <p:clrMapOvr>
    <a:masterClrMapping/>
  </p:clrMapOvr>
  <p:transition>
    <p:cove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43" y="163513"/>
            <a:ext cx="8522607" cy="885535"/>
          </a:xfrm>
        </p:spPr>
        <p:txBody>
          <a:bodyPr/>
          <a:lstStyle/>
          <a:p>
            <a:r>
              <a:rPr lang="en-GB" dirty="0"/>
              <a:t>Ex. # 2: Can you find the biomass C pool loss/gain?</a:t>
            </a:r>
          </a:p>
        </p:txBody>
      </p:sp>
      <p:pic>
        <p:nvPicPr>
          <p:cNvPr id="13314" name="Picture 2" descr="C:\Users\srivastava\AppData\Local\Microsoft\Windows\Temporary Internet Files\Content.IE5\Y1NLBOE2\MC9003907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731" y="1589188"/>
            <a:ext cx="2791101" cy="1846378"/>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C:\Users\srivastava\AppData\Local\Microsoft\Windows\Temporary Internet Files\Content.IE5\0TY1QQOO\MM900303370[1].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2743" y="1643924"/>
            <a:ext cx="1698171" cy="156896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C:\Users\srivastava\AppData\Local\Microsoft\Windows\Temporary Internet Files\Content.IE5\I1X8TK1M\MC90023954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3709" y="4570417"/>
            <a:ext cx="1581376" cy="12796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srivastava\AppData\Local\Microsoft\Windows\Temporary Internet Files\Content.IE5\Y1NLBOE2\MC9003907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1832" y="3212886"/>
            <a:ext cx="2077270" cy="1374162"/>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C:\Users\srivastava\AppData\Local\Microsoft\Windows\Temporary Internet Files\Content.IE5\Y1NLBOE2\MC90035362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325" y="4178300"/>
            <a:ext cx="2136346" cy="1830614"/>
          </a:xfrm>
          <a:prstGeom prst="rect">
            <a:avLst/>
          </a:prstGeom>
          <a:noFill/>
          <a:extLst>
            <a:ext uri="{909E8E84-426E-40DD-AFC4-6F175D3DCCD1}">
              <a14:hiddenFill xmlns:a14="http://schemas.microsoft.com/office/drawing/2010/main">
                <a:solidFill>
                  <a:srgbClr val="FFFFFF"/>
                </a:solidFill>
              </a14:hiddenFill>
            </a:ext>
          </a:extLst>
        </p:spPr>
      </p:pic>
      <p:sp>
        <p:nvSpPr>
          <p:cNvPr id="10" name="Left Arrow 9"/>
          <p:cNvSpPr/>
          <p:nvPr/>
        </p:nvSpPr>
        <p:spPr>
          <a:xfrm rot="2563045">
            <a:off x="3222770" y="3247839"/>
            <a:ext cx="667657" cy="2445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Left Arrow 23"/>
          <p:cNvSpPr/>
          <p:nvPr/>
        </p:nvSpPr>
        <p:spPr>
          <a:xfrm rot="8114930">
            <a:off x="5609561" y="3109402"/>
            <a:ext cx="667657" cy="2445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Left Arrow 24"/>
          <p:cNvSpPr/>
          <p:nvPr/>
        </p:nvSpPr>
        <p:spPr>
          <a:xfrm rot="19133730">
            <a:off x="3380436" y="4776384"/>
            <a:ext cx="667657" cy="2445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Left Arrow 25"/>
          <p:cNvSpPr/>
          <p:nvPr/>
        </p:nvSpPr>
        <p:spPr>
          <a:xfrm rot="12994649">
            <a:off x="5708945" y="4573211"/>
            <a:ext cx="667657" cy="2445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970731" y="1270699"/>
            <a:ext cx="3829736" cy="369332"/>
          </a:xfrm>
          <a:prstGeom prst="rect">
            <a:avLst/>
          </a:prstGeom>
          <a:noFill/>
        </p:spPr>
        <p:txBody>
          <a:bodyPr wrap="square" rtlCol="0">
            <a:spAutoFit/>
          </a:bodyPr>
          <a:lstStyle/>
          <a:p>
            <a:r>
              <a:rPr lang="en-GB" b="1" dirty="0">
                <a:solidFill>
                  <a:srgbClr val="990002"/>
                </a:solidFill>
              </a:rPr>
              <a:t>Growth = 200,000  tonnes C yr-1</a:t>
            </a:r>
          </a:p>
        </p:txBody>
      </p:sp>
      <p:sp>
        <p:nvSpPr>
          <p:cNvPr id="13" name="TextBox 12"/>
          <p:cNvSpPr txBox="1"/>
          <p:nvPr/>
        </p:nvSpPr>
        <p:spPr>
          <a:xfrm>
            <a:off x="4899170" y="5892800"/>
            <a:ext cx="3780374" cy="923330"/>
          </a:xfrm>
          <a:prstGeom prst="rect">
            <a:avLst/>
          </a:prstGeom>
          <a:noFill/>
        </p:spPr>
        <p:txBody>
          <a:bodyPr wrap="square" rtlCol="0">
            <a:spAutoFit/>
          </a:bodyPr>
          <a:lstStyle/>
          <a:p>
            <a:r>
              <a:rPr lang="en-GB" b="1" dirty="0">
                <a:solidFill>
                  <a:srgbClr val="990002"/>
                </a:solidFill>
              </a:rPr>
              <a:t>Fuelwood  removals = 300 tonnes C yr-1 </a:t>
            </a:r>
          </a:p>
          <a:p>
            <a:r>
              <a:rPr lang="en-GB" dirty="0"/>
              <a:t> </a:t>
            </a:r>
          </a:p>
        </p:txBody>
      </p:sp>
      <p:sp>
        <p:nvSpPr>
          <p:cNvPr id="14" name="TextBox 13"/>
          <p:cNvSpPr txBox="1"/>
          <p:nvPr/>
        </p:nvSpPr>
        <p:spPr>
          <a:xfrm>
            <a:off x="145143" y="6169799"/>
            <a:ext cx="4655324" cy="646331"/>
          </a:xfrm>
          <a:prstGeom prst="rect">
            <a:avLst/>
          </a:prstGeom>
          <a:noFill/>
        </p:spPr>
        <p:txBody>
          <a:bodyPr wrap="square" rtlCol="0">
            <a:spAutoFit/>
          </a:bodyPr>
          <a:lstStyle/>
          <a:p>
            <a:r>
              <a:rPr lang="en-GB" b="1" dirty="0">
                <a:solidFill>
                  <a:srgbClr val="990002"/>
                </a:solidFill>
              </a:rPr>
              <a:t>Natural disturbance losses= 2000  tonnes C yr-1 </a:t>
            </a:r>
          </a:p>
        </p:txBody>
      </p:sp>
      <p:sp>
        <p:nvSpPr>
          <p:cNvPr id="31" name="TextBox 30"/>
          <p:cNvSpPr txBox="1"/>
          <p:nvPr/>
        </p:nvSpPr>
        <p:spPr>
          <a:xfrm>
            <a:off x="5384800" y="1132199"/>
            <a:ext cx="3468914" cy="646331"/>
          </a:xfrm>
          <a:prstGeom prst="rect">
            <a:avLst/>
          </a:prstGeom>
          <a:noFill/>
        </p:spPr>
        <p:txBody>
          <a:bodyPr wrap="square" rtlCol="0">
            <a:spAutoFit/>
          </a:bodyPr>
          <a:lstStyle/>
          <a:p>
            <a:r>
              <a:rPr lang="en-GB" b="1" dirty="0">
                <a:solidFill>
                  <a:srgbClr val="990002"/>
                </a:solidFill>
              </a:rPr>
              <a:t>Loss due to Harvest = 500 tonnes C yr-1 </a:t>
            </a:r>
          </a:p>
        </p:txBody>
      </p:sp>
    </p:spTree>
    <p:extLst>
      <p:ext uri="{BB962C8B-B14F-4D97-AF65-F5344CB8AC3E}">
        <p14:creationId xmlns:p14="http://schemas.microsoft.com/office/powerpoint/2010/main" val="1689937197"/>
      </p:ext>
    </p:extLst>
  </p:cSld>
  <p:clrMapOvr>
    <a:masterClrMapping/>
  </p:clrMapOvr>
  <p:transition>
    <p:cove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744685" y="5196114"/>
            <a:ext cx="2786743" cy="812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61925" y="0"/>
            <a:ext cx="8896350" cy="1273175"/>
          </a:xfrm>
        </p:spPr>
        <p:txBody>
          <a:bodyPr/>
          <a:lstStyle/>
          <a:p>
            <a:r>
              <a:rPr lang="en-GB" dirty="0"/>
              <a:t>And the answer is…</a:t>
            </a:r>
          </a:p>
        </p:txBody>
      </p:sp>
      <p:sp>
        <p:nvSpPr>
          <p:cNvPr id="3" name="Content Placeholder 2"/>
          <p:cNvSpPr>
            <a:spLocks noGrp="1"/>
          </p:cNvSpPr>
          <p:nvPr>
            <p:ph idx="1"/>
          </p:nvPr>
        </p:nvSpPr>
        <p:spPr>
          <a:xfrm>
            <a:off x="428399" y="1455057"/>
            <a:ext cx="7634287" cy="4525963"/>
          </a:xfrm>
        </p:spPr>
        <p:txBody>
          <a:bodyPr/>
          <a:lstStyle/>
          <a:p>
            <a:pPr marL="0" indent="0">
              <a:buNone/>
            </a:pPr>
            <a:r>
              <a:rPr lang="el-GR" dirty="0">
                <a:solidFill>
                  <a:schemeClr val="tx1"/>
                </a:solidFill>
              </a:rPr>
              <a:t>Δ</a:t>
            </a:r>
            <a:r>
              <a:rPr lang="en-GB" dirty="0">
                <a:solidFill>
                  <a:schemeClr val="tx1"/>
                </a:solidFill>
              </a:rPr>
              <a:t>C</a:t>
            </a:r>
            <a:r>
              <a:rPr lang="en-GB" baseline="-25000" dirty="0">
                <a:solidFill>
                  <a:schemeClr val="tx1"/>
                </a:solidFill>
              </a:rPr>
              <a:t>G </a:t>
            </a:r>
            <a:r>
              <a:rPr lang="en-GB" dirty="0">
                <a:solidFill>
                  <a:schemeClr val="tx1"/>
                </a:solidFill>
              </a:rPr>
              <a:t>= 200,000 tonnes C yr</a:t>
            </a:r>
            <a:r>
              <a:rPr lang="en-GB" baseline="30000" dirty="0">
                <a:solidFill>
                  <a:schemeClr val="tx1"/>
                </a:solidFill>
              </a:rPr>
              <a:t>-1</a:t>
            </a:r>
          </a:p>
          <a:p>
            <a:endParaRPr lang="en-GB" dirty="0">
              <a:solidFill>
                <a:schemeClr val="tx1"/>
              </a:solidFill>
            </a:endParaRPr>
          </a:p>
          <a:p>
            <a:pPr marL="0" indent="0">
              <a:buNone/>
            </a:pPr>
            <a:r>
              <a:rPr lang="el-GR" dirty="0">
                <a:solidFill>
                  <a:schemeClr val="tx1"/>
                </a:solidFill>
              </a:rPr>
              <a:t>Δ</a:t>
            </a:r>
            <a:r>
              <a:rPr lang="en-GB" dirty="0">
                <a:solidFill>
                  <a:schemeClr val="tx1"/>
                </a:solidFill>
              </a:rPr>
              <a:t>C</a:t>
            </a:r>
            <a:r>
              <a:rPr lang="en-GB" baseline="-25000" dirty="0">
                <a:solidFill>
                  <a:schemeClr val="tx1"/>
                </a:solidFill>
              </a:rPr>
              <a:t>L</a:t>
            </a:r>
            <a:r>
              <a:rPr lang="en-GB" dirty="0">
                <a:solidFill>
                  <a:schemeClr val="tx1"/>
                </a:solidFill>
              </a:rPr>
              <a:t> = L</a:t>
            </a:r>
            <a:r>
              <a:rPr lang="en-GB" baseline="-25000" dirty="0">
                <a:solidFill>
                  <a:schemeClr val="tx1"/>
                </a:solidFill>
              </a:rPr>
              <a:t>wood −removals </a:t>
            </a:r>
            <a:r>
              <a:rPr lang="en-GB" dirty="0">
                <a:solidFill>
                  <a:schemeClr val="tx1"/>
                </a:solidFill>
              </a:rPr>
              <a:t>+ L</a:t>
            </a:r>
            <a:r>
              <a:rPr lang="en-GB" baseline="-25000" dirty="0">
                <a:solidFill>
                  <a:schemeClr val="tx1"/>
                </a:solidFill>
              </a:rPr>
              <a:t>fuelwood</a:t>
            </a:r>
            <a:r>
              <a:rPr lang="en-GB" dirty="0">
                <a:solidFill>
                  <a:schemeClr val="tx1"/>
                </a:solidFill>
              </a:rPr>
              <a:t> + L</a:t>
            </a:r>
            <a:r>
              <a:rPr lang="en-GB" baseline="-25000" dirty="0">
                <a:solidFill>
                  <a:schemeClr val="tx1"/>
                </a:solidFill>
              </a:rPr>
              <a:t>disturbance</a:t>
            </a:r>
          </a:p>
          <a:p>
            <a:pPr marL="0" indent="0">
              <a:buNone/>
            </a:pPr>
            <a:r>
              <a:rPr lang="en-GB" baseline="-25000" dirty="0">
                <a:solidFill>
                  <a:schemeClr val="tx1"/>
                </a:solidFill>
              </a:rPr>
              <a:t>	</a:t>
            </a:r>
          </a:p>
          <a:p>
            <a:pPr marL="0" indent="0">
              <a:buNone/>
            </a:pPr>
            <a:r>
              <a:rPr lang="en-GB" dirty="0">
                <a:solidFill>
                  <a:schemeClr val="tx1"/>
                </a:solidFill>
              </a:rPr>
              <a:t>        = 500 + 300 + 2000 </a:t>
            </a:r>
          </a:p>
          <a:p>
            <a:pPr marL="0" indent="0">
              <a:buNone/>
            </a:pPr>
            <a:r>
              <a:rPr lang="en-GB" dirty="0">
                <a:solidFill>
                  <a:schemeClr val="tx1"/>
                </a:solidFill>
              </a:rPr>
              <a:t>        = 2800 tonnes C yr</a:t>
            </a:r>
            <a:r>
              <a:rPr lang="en-GB" baseline="30000" dirty="0">
                <a:solidFill>
                  <a:schemeClr val="tx1"/>
                </a:solidFill>
              </a:rPr>
              <a:t>-1</a:t>
            </a:r>
          </a:p>
          <a:p>
            <a:pPr marL="0" indent="0">
              <a:buNone/>
            </a:pPr>
            <a:endParaRPr lang="en-GB" dirty="0">
              <a:solidFill>
                <a:schemeClr val="tx1"/>
              </a:solidFill>
            </a:endParaRPr>
          </a:p>
          <a:p>
            <a:pPr marL="0" indent="0">
              <a:buNone/>
            </a:pPr>
            <a:r>
              <a:rPr lang="en-GB" dirty="0">
                <a:solidFill>
                  <a:schemeClr val="tx1"/>
                </a:solidFill>
              </a:rPr>
              <a:t> </a:t>
            </a:r>
            <a:r>
              <a:rPr lang="el-GR" dirty="0">
                <a:solidFill>
                  <a:schemeClr val="tx1"/>
                </a:solidFill>
              </a:rPr>
              <a:t>Δ</a:t>
            </a:r>
            <a:r>
              <a:rPr lang="en-GB" dirty="0">
                <a:solidFill>
                  <a:schemeClr val="tx1"/>
                </a:solidFill>
              </a:rPr>
              <a:t>C</a:t>
            </a:r>
            <a:r>
              <a:rPr lang="en-GB" baseline="-25000" dirty="0">
                <a:solidFill>
                  <a:schemeClr val="tx1"/>
                </a:solidFill>
              </a:rPr>
              <a:t>biomass</a:t>
            </a:r>
            <a:r>
              <a:rPr lang="en-GB" dirty="0">
                <a:solidFill>
                  <a:schemeClr val="tx1"/>
                </a:solidFill>
              </a:rPr>
              <a:t> = </a:t>
            </a:r>
            <a:r>
              <a:rPr lang="el-GR" dirty="0">
                <a:solidFill>
                  <a:schemeClr val="tx1"/>
                </a:solidFill>
              </a:rPr>
              <a:t>Δ</a:t>
            </a:r>
            <a:r>
              <a:rPr lang="en-GB" dirty="0">
                <a:solidFill>
                  <a:schemeClr val="tx1"/>
                </a:solidFill>
              </a:rPr>
              <a:t>C</a:t>
            </a:r>
            <a:r>
              <a:rPr lang="en-GB" baseline="-25000" dirty="0">
                <a:solidFill>
                  <a:schemeClr val="tx1"/>
                </a:solidFill>
              </a:rPr>
              <a:t>G</a:t>
            </a:r>
            <a:r>
              <a:rPr lang="en-GB" dirty="0">
                <a:solidFill>
                  <a:schemeClr val="tx1"/>
                </a:solidFill>
              </a:rPr>
              <a:t> – </a:t>
            </a:r>
            <a:r>
              <a:rPr lang="el-GR" dirty="0">
                <a:solidFill>
                  <a:schemeClr val="tx1"/>
                </a:solidFill>
              </a:rPr>
              <a:t>Δ</a:t>
            </a:r>
            <a:r>
              <a:rPr lang="en-GB" dirty="0">
                <a:solidFill>
                  <a:schemeClr val="tx1"/>
                </a:solidFill>
              </a:rPr>
              <a:t>C</a:t>
            </a:r>
            <a:r>
              <a:rPr lang="en-GB" baseline="-25000" dirty="0">
                <a:solidFill>
                  <a:schemeClr val="tx1"/>
                </a:solidFill>
              </a:rPr>
              <a:t>L</a:t>
            </a:r>
          </a:p>
          <a:p>
            <a:pPr marL="0" indent="0">
              <a:buNone/>
            </a:pPr>
            <a:r>
              <a:rPr lang="en-GB" baseline="-25000" dirty="0">
                <a:solidFill>
                  <a:schemeClr val="tx1"/>
                </a:solidFill>
              </a:rPr>
              <a:t> </a:t>
            </a:r>
            <a:r>
              <a:rPr lang="en-GB" dirty="0">
                <a:solidFill>
                  <a:schemeClr val="tx1"/>
                </a:solidFill>
              </a:rPr>
              <a:t>        = 200,000 – 2800 = 197200 tonnes C yr</a:t>
            </a:r>
            <a:r>
              <a:rPr lang="en-GB" baseline="30000" dirty="0">
                <a:solidFill>
                  <a:schemeClr val="tx1"/>
                </a:solidFill>
              </a:rPr>
              <a:t>-1</a:t>
            </a:r>
          </a:p>
          <a:p>
            <a:pPr marL="0" indent="0">
              <a:buNone/>
            </a:pPr>
            <a:endParaRPr lang="en-GB" dirty="0">
              <a:solidFill>
                <a:schemeClr val="tx1"/>
              </a:solidFill>
            </a:endParaRPr>
          </a:p>
          <a:p>
            <a:pPr marL="0" indent="0">
              <a:buNone/>
            </a:pPr>
            <a:endParaRPr lang="en-GB" baseline="-25000" dirty="0">
              <a:solidFill>
                <a:schemeClr val="tx1"/>
              </a:solidFill>
            </a:endParaRPr>
          </a:p>
          <a:p>
            <a:pPr marL="914400" lvl="2" indent="0">
              <a:buNone/>
            </a:pPr>
            <a:endParaRPr lang="en-GB" baseline="-25000" dirty="0"/>
          </a:p>
          <a:p>
            <a:endParaRPr lang="en-GB" dirty="0"/>
          </a:p>
          <a:p>
            <a:endParaRPr lang="en-GB" dirty="0"/>
          </a:p>
        </p:txBody>
      </p:sp>
    </p:spTree>
    <p:extLst>
      <p:ext uri="{BB962C8B-B14F-4D97-AF65-F5344CB8AC3E}">
        <p14:creationId xmlns:p14="http://schemas.microsoft.com/office/powerpoint/2010/main" val="1806611467"/>
      </p:ext>
    </p:extLst>
  </p:cSld>
  <p:clrMapOvr>
    <a:masterClrMapping/>
  </p:clrMapOvr>
  <p:transition>
    <p:cove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91978" cy="718366"/>
          </a:xfrm>
        </p:spPr>
        <p:txBody>
          <a:bodyPr/>
          <a:lstStyle/>
          <a:p>
            <a:r>
              <a:rPr lang="en-GB" i="1" dirty="0"/>
              <a:t>Stock Change Method</a:t>
            </a:r>
          </a:p>
        </p:txBody>
      </p:sp>
      <p:sp>
        <p:nvSpPr>
          <p:cNvPr id="5" name="Rectangle 14"/>
          <p:cNvSpPr>
            <a:spLocks noChangeArrowheads="1"/>
          </p:cNvSpPr>
          <p:nvPr/>
        </p:nvSpPr>
        <p:spPr bwMode="auto">
          <a:xfrm>
            <a:off x="1465943" y="953037"/>
            <a:ext cx="5239658" cy="899445"/>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fontAlgn="auto">
              <a:spcBef>
                <a:spcPts val="0"/>
              </a:spcBef>
              <a:spcAft>
                <a:spcPts val="0"/>
              </a:spcAft>
              <a:defRPr/>
            </a:pPr>
            <a:r>
              <a:rPr lang="en-GB" sz="3600" b="1" dirty="0">
                <a:latin typeface="Arial Narrow" pitchFamily="34" charset="0"/>
                <a:cs typeface="Times New Roman"/>
              </a:rPr>
              <a:t>∆C = (C</a:t>
            </a:r>
            <a:r>
              <a:rPr lang="en-GB" sz="3600" b="1" baseline="-25000" dirty="0">
                <a:latin typeface="Arial Narrow" pitchFamily="34" charset="0"/>
                <a:cs typeface="Times New Roman"/>
              </a:rPr>
              <a:t>2</a:t>
            </a:r>
            <a:r>
              <a:rPr lang="en-GB" sz="3600" b="1" dirty="0">
                <a:latin typeface="Arial Narrow" pitchFamily="34" charset="0"/>
                <a:cs typeface="Times New Roman"/>
              </a:rPr>
              <a:t> – C</a:t>
            </a:r>
            <a:r>
              <a:rPr lang="en-GB" sz="3600" b="1" baseline="-25000" dirty="0">
                <a:latin typeface="Arial Narrow" pitchFamily="34" charset="0"/>
                <a:cs typeface="Times New Roman"/>
              </a:rPr>
              <a:t>1</a:t>
            </a:r>
            <a:r>
              <a:rPr lang="en-GB" sz="3600" b="1" dirty="0">
                <a:latin typeface="Arial Narrow" pitchFamily="34" charset="0"/>
                <a:cs typeface="Times New Roman"/>
              </a:rPr>
              <a:t>)/(t</a:t>
            </a:r>
            <a:r>
              <a:rPr lang="en-GB" sz="3600" b="1" baseline="-25000" dirty="0">
                <a:latin typeface="Arial Narrow" pitchFamily="34" charset="0"/>
                <a:cs typeface="Times New Roman"/>
              </a:rPr>
              <a:t>2 </a:t>
            </a:r>
            <a:r>
              <a:rPr lang="en-GB" sz="3600" b="1" dirty="0">
                <a:latin typeface="Arial Narrow" pitchFamily="34" charset="0"/>
                <a:cs typeface="Times New Roman"/>
              </a:rPr>
              <a:t>– t</a:t>
            </a:r>
            <a:r>
              <a:rPr lang="en-GB" sz="3600" b="1" baseline="-25000" dirty="0">
                <a:latin typeface="Arial Narrow" pitchFamily="34" charset="0"/>
                <a:cs typeface="Times New Roman"/>
              </a:rPr>
              <a:t>1</a:t>
            </a:r>
            <a:r>
              <a:rPr lang="en-GB" sz="3600" b="1" dirty="0">
                <a:latin typeface="Arial Narrow" pitchFamily="34" charset="0"/>
                <a:cs typeface="Times New Roman"/>
              </a:rPr>
              <a:t>)</a:t>
            </a:r>
            <a:endParaRPr lang="en-GB" sz="3600" b="1" dirty="0">
              <a:latin typeface="Arial Narrow" pitchFamily="34" charset="0"/>
            </a:endParaRPr>
          </a:p>
        </p:txBody>
      </p:sp>
      <p:sp>
        <p:nvSpPr>
          <p:cNvPr id="6" name="Content Placeholder 5"/>
          <p:cNvSpPr>
            <a:spLocks noGrp="1"/>
          </p:cNvSpPr>
          <p:nvPr>
            <p:ph idx="1"/>
          </p:nvPr>
        </p:nvSpPr>
        <p:spPr>
          <a:xfrm>
            <a:off x="133351" y="2536876"/>
            <a:ext cx="9010650" cy="4321124"/>
          </a:xfrm>
        </p:spPr>
        <p:txBody>
          <a:bodyPr/>
          <a:lstStyle/>
          <a:p>
            <a:pPr marL="0" indent="0">
              <a:buNone/>
            </a:pPr>
            <a:endParaRPr lang="en-GB" sz="2400" dirty="0">
              <a:solidFill>
                <a:schemeClr val="tx1"/>
              </a:solidFill>
            </a:endParaRPr>
          </a:p>
          <a:p>
            <a:pPr marL="0" indent="0">
              <a:buNone/>
            </a:pPr>
            <a:r>
              <a:rPr lang="en-GB" sz="2000" dirty="0">
                <a:solidFill>
                  <a:schemeClr val="tx1"/>
                </a:solidFill>
              </a:rPr>
              <a:t>C = total carbon in biomass for time t</a:t>
            </a:r>
            <a:r>
              <a:rPr lang="en-GB" sz="2000" baseline="-25000" dirty="0">
                <a:solidFill>
                  <a:schemeClr val="tx1"/>
                </a:solidFill>
              </a:rPr>
              <a:t>1</a:t>
            </a:r>
            <a:r>
              <a:rPr lang="en-GB" sz="2000" dirty="0">
                <a:solidFill>
                  <a:schemeClr val="tx1"/>
                </a:solidFill>
              </a:rPr>
              <a:t> to t</a:t>
            </a:r>
            <a:r>
              <a:rPr lang="en-GB" sz="2000" baseline="-25000" dirty="0">
                <a:solidFill>
                  <a:schemeClr val="tx1"/>
                </a:solidFill>
              </a:rPr>
              <a:t>2 </a:t>
            </a:r>
            <a:r>
              <a:rPr lang="en-GB" sz="2000" dirty="0">
                <a:solidFill>
                  <a:schemeClr val="tx1"/>
                </a:solidFill>
              </a:rPr>
              <a:t>[</a:t>
            </a:r>
            <a:r>
              <a:rPr lang="it-IT" sz="2000" i="1" dirty="0">
                <a:solidFill>
                  <a:schemeClr val="tx1"/>
                </a:solidFill>
              </a:rPr>
              <a:t>i </a:t>
            </a:r>
            <a:r>
              <a:rPr lang="it-IT" sz="2000" dirty="0">
                <a:solidFill>
                  <a:schemeClr val="tx1"/>
                </a:solidFill>
              </a:rPr>
              <a:t>= ecological zone i (</a:t>
            </a:r>
            <a:r>
              <a:rPr lang="it-IT" sz="2000" i="1" dirty="0">
                <a:solidFill>
                  <a:schemeClr val="tx1"/>
                </a:solidFill>
              </a:rPr>
              <a:t>i </a:t>
            </a:r>
            <a:r>
              <a:rPr lang="it-IT" sz="2000" dirty="0">
                <a:solidFill>
                  <a:schemeClr val="tx1"/>
                </a:solidFill>
              </a:rPr>
              <a:t>= 1 to </a:t>
            </a:r>
            <a:r>
              <a:rPr lang="it-IT" sz="2000" i="1" dirty="0">
                <a:solidFill>
                  <a:schemeClr val="tx1"/>
                </a:solidFill>
              </a:rPr>
              <a:t>n</a:t>
            </a:r>
            <a:r>
              <a:rPr lang="it-IT" sz="2000" dirty="0">
                <a:solidFill>
                  <a:schemeClr val="tx1"/>
                </a:solidFill>
              </a:rPr>
              <a:t>)</a:t>
            </a:r>
          </a:p>
          <a:p>
            <a:pPr marL="0" indent="0">
              <a:buNone/>
            </a:pPr>
            <a:r>
              <a:rPr lang="en-GB" sz="2000" i="1" dirty="0">
                <a:solidFill>
                  <a:schemeClr val="tx1"/>
                </a:solidFill>
              </a:rPr>
              <a:t>j </a:t>
            </a:r>
            <a:r>
              <a:rPr lang="en-GB" sz="2000" dirty="0">
                <a:solidFill>
                  <a:schemeClr val="tx1"/>
                </a:solidFill>
              </a:rPr>
              <a:t>= climate domain j (</a:t>
            </a:r>
            <a:r>
              <a:rPr lang="en-GB" sz="2000" i="1" dirty="0">
                <a:solidFill>
                  <a:schemeClr val="tx1"/>
                </a:solidFill>
              </a:rPr>
              <a:t>j </a:t>
            </a:r>
            <a:r>
              <a:rPr lang="en-GB" sz="2000" dirty="0">
                <a:solidFill>
                  <a:schemeClr val="tx1"/>
                </a:solidFill>
              </a:rPr>
              <a:t>= 1 to </a:t>
            </a:r>
            <a:r>
              <a:rPr lang="en-GB" sz="2000" i="1" dirty="0">
                <a:solidFill>
                  <a:schemeClr val="tx1"/>
                </a:solidFill>
              </a:rPr>
              <a:t>m)</a:t>
            </a:r>
            <a:r>
              <a:rPr lang="en-GB" sz="2000" dirty="0">
                <a:solidFill>
                  <a:schemeClr val="tx1"/>
                </a:solidFill>
              </a:rPr>
              <a:t>]</a:t>
            </a:r>
          </a:p>
          <a:p>
            <a:pPr marL="0" indent="0">
              <a:buNone/>
            </a:pPr>
            <a:r>
              <a:rPr lang="en-GB" sz="2000" dirty="0">
                <a:solidFill>
                  <a:schemeClr val="tx1"/>
                </a:solidFill>
              </a:rPr>
              <a:t>A = area of land remaining in the same land-use category, ha (see note below) </a:t>
            </a:r>
          </a:p>
          <a:p>
            <a:pPr marL="0" indent="0">
              <a:buNone/>
            </a:pPr>
            <a:r>
              <a:rPr lang="en-GB" sz="2000" dirty="0">
                <a:solidFill>
                  <a:schemeClr val="tx1"/>
                </a:solidFill>
              </a:rPr>
              <a:t>V = merchantable growing stock volume, m</a:t>
            </a:r>
            <a:r>
              <a:rPr lang="en-GB" sz="2000" baseline="30000" dirty="0">
                <a:solidFill>
                  <a:schemeClr val="tx1"/>
                </a:solidFill>
              </a:rPr>
              <a:t>3</a:t>
            </a:r>
            <a:r>
              <a:rPr lang="en-GB" sz="2000" dirty="0">
                <a:solidFill>
                  <a:schemeClr val="tx1"/>
                </a:solidFill>
              </a:rPr>
              <a:t> ha</a:t>
            </a:r>
            <a:r>
              <a:rPr lang="en-GB" sz="2000" baseline="30000" dirty="0">
                <a:solidFill>
                  <a:schemeClr val="tx1"/>
                </a:solidFill>
              </a:rPr>
              <a:t>-1</a:t>
            </a:r>
          </a:p>
          <a:p>
            <a:pPr marL="0" indent="0">
              <a:buNone/>
            </a:pPr>
            <a:r>
              <a:rPr lang="en-GB" sz="2000" dirty="0">
                <a:solidFill>
                  <a:schemeClr val="tx1"/>
                </a:solidFill>
              </a:rPr>
              <a:t>R = ratio of below-ground biomass to above-ground biomass, tonne </a:t>
            </a:r>
            <a:r>
              <a:rPr lang="en-GB" sz="2000" dirty="0" err="1">
                <a:solidFill>
                  <a:schemeClr val="tx1"/>
                </a:solidFill>
              </a:rPr>
              <a:t>d.m</a:t>
            </a:r>
            <a:r>
              <a:rPr lang="en-GB" sz="2000" dirty="0">
                <a:solidFill>
                  <a:schemeClr val="tx1"/>
                </a:solidFill>
              </a:rPr>
              <a:t>. below-ground biomass (tonne </a:t>
            </a:r>
            <a:r>
              <a:rPr lang="en-GB" sz="2000" dirty="0" err="1">
                <a:solidFill>
                  <a:schemeClr val="tx1"/>
                </a:solidFill>
              </a:rPr>
              <a:t>d.m</a:t>
            </a:r>
            <a:r>
              <a:rPr lang="en-GB" sz="2000" dirty="0">
                <a:solidFill>
                  <a:schemeClr val="tx1"/>
                </a:solidFill>
              </a:rPr>
              <a:t>. above-ground biomass)</a:t>
            </a:r>
            <a:r>
              <a:rPr lang="en-GB" sz="2000" baseline="30000" dirty="0">
                <a:solidFill>
                  <a:schemeClr val="tx1"/>
                </a:solidFill>
              </a:rPr>
              <a:t>-1</a:t>
            </a:r>
          </a:p>
          <a:p>
            <a:pPr marL="0" indent="0">
              <a:buNone/>
            </a:pPr>
            <a:r>
              <a:rPr lang="en-GB" sz="2000" dirty="0">
                <a:solidFill>
                  <a:schemeClr val="tx1"/>
                </a:solidFill>
              </a:rPr>
              <a:t>CF = carbon fraction of dry matter, tonne C (tonne </a:t>
            </a:r>
            <a:r>
              <a:rPr lang="en-GB" sz="2000" dirty="0" err="1">
                <a:solidFill>
                  <a:schemeClr val="tx1"/>
                </a:solidFill>
              </a:rPr>
              <a:t>d.m</a:t>
            </a:r>
            <a:r>
              <a:rPr lang="en-GB" sz="2000" dirty="0">
                <a:solidFill>
                  <a:schemeClr val="tx1"/>
                </a:solidFill>
              </a:rPr>
              <a:t>.)</a:t>
            </a:r>
            <a:r>
              <a:rPr lang="en-GB" sz="2000" baseline="30000" dirty="0">
                <a:solidFill>
                  <a:schemeClr val="tx1"/>
                </a:solidFill>
              </a:rPr>
              <a:t>-1</a:t>
            </a:r>
          </a:p>
          <a:p>
            <a:pPr marL="0" indent="0">
              <a:buNone/>
            </a:pPr>
            <a:r>
              <a:rPr lang="en-GB" sz="2000" dirty="0">
                <a:solidFill>
                  <a:schemeClr val="tx1"/>
                </a:solidFill>
              </a:rPr>
              <a:t>BCEF</a:t>
            </a:r>
            <a:r>
              <a:rPr lang="en-GB" sz="2000" baseline="-25000" dirty="0">
                <a:solidFill>
                  <a:schemeClr val="tx1"/>
                </a:solidFill>
              </a:rPr>
              <a:t>S</a:t>
            </a:r>
            <a:r>
              <a:rPr lang="en-GB" sz="2000" dirty="0">
                <a:solidFill>
                  <a:schemeClr val="tx1"/>
                </a:solidFill>
              </a:rPr>
              <a:t> = biomass conversion and expansion factor</a:t>
            </a:r>
          </a:p>
          <a:p>
            <a:pPr marL="0" indent="0">
              <a:spcBef>
                <a:spcPts val="1200"/>
              </a:spcBef>
              <a:buNone/>
            </a:pPr>
            <a:r>
              <a:rPr lang="en-GB" sz="2000" b="1" dirty="0">
                <a:solidFill>
                  <a:schemeClr val="tx1"/>
                </a:solidFill>
              </a:rPr>
              <a:t>Equation 2.8 a and b, page 2.12, Vol 4, 2006 GL - ( land remaining in same land use category)</a:t>
            </a:r>
          </a:p>
        </p:txBody>
      </p:sp>
      <p:sp>
        <p:nvSpPr>
          <p:cNvPr id="7" name="Rectangle 14"/>
          <p:cNvSpPr>
            <a:spLocks noChangeArrowheads="1"/>
          </p:cNvSpPr>
          <p:nvPr/>
        </p:nvSpPr>
        <p:spPr bwMode="auto">
          <a:xfrm>
            <a:off x="670379" y="2050231"/>
            <a:ext cx="7721599" cy="899445"/>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GB" sz="3600" b="1" dirty="0"/>
              <a:t>   </a:t>
            </a:r>
            <a:r>
              <a:rPr lang="en-GB" sz="3600" b="1" dirty="0">
                <a:latin typeface="Arial Narrow" panose="020B0606020202030204" pitchFamily="34" charset="0"/>
              </a:rPr>
              <a:t>C </a:t>
            </a:r>
            <a:r>
              <a:rPr lang="el-GR" sz="3600" b="1" dirty="0">
                <a:latin typeface="Arial Narrow" panose="020B0606020202030204" pitchFamily="34" charset="0"/>
              </a:rPr>
              <a:t>= Σ</a:t>
            </a:r>
            <a:r>
              <a:rPr lang="en-GB" sz="3600" b="1" baseline="-25000" dirty="0" err="1">
                <a:latin typeface="Arial Narrow" panose="020B0606020202030204" pitchFamily="34" charset="0"/>
              </a:rPr>
              <a:t>i,j</a:t>
            </a:r>
            <a:r>
              <a:rPr lang="en-GB" sz="3600" b="1" dirty="0">
                <a:latin typeface="Arial Narrow" panose="020B0606020202030204" pitchFamily="34" charset="0"/>
              </a:rPr>
              <a:t>(</a:t>
            </a:r>
            <a:r>
              <a:rPr lang="en-GB" sz="3600" b="1" dirty="0" err="1">
                <a:latin typeface="Arial Narrow" panose="020B0606020202030204" pitchFamily="34" charset="0"/>
              </a:rPr>
              <a:t>A</a:t>
            </a:r>
            <a:r>
              <a:rPr lang="en-GB" sz="3600" b="1" baseline="-25000" dirty="0" err="1">
                <a:latin typeface="Arial Narrow" panose="020B0606020202030204" pitchFamily="34" charset="0"/>
              </a:rPr>
              <a:t>i,j</a:t>
            </a:r>
            <a:r>
              <a:rPr lang="en-US" sz="3600" b="1" dirty="0"/>
              <a:t>●</a:t>
            </a:r>
            <a:r>
              <a:rPr lang="en-GB" sz="3600" b="1" dirty="0" err="1">
                <a:latin typeface="Arial Narrow" panose="020B0606020202030204" pitchFamily="34" charset="0"/>
              </a:rPr>
              <a:t>V</a:t>
            </a:r>
            <a:r>
              <a:rPr lang="en-GB" sz="3600" b="1" baseline="-25000" dirty="0" err="1">
                <a:latin typeface="Arial Narrow" panose="020B0606020202030204" pitchFamily="34" charset="0"/>
              </a:rPr>
              <a:t>i,j</a:t>
            </a:r>
            <a:r>
              <a:rPr lang="en-US" sz="3600" b="1" dirty="0"/>
              <a:t>●</a:t>
            </a:r>
            <a:r>
              <a:rPr lang="en-GB" sz="3600" b="1" dirty="0" err="1">
                <a:latin typeface="Arial Narrow" panose="020B0606020202030204" pitchFamily="34" charset="0"/>
              </a:rPr>
              <a:t>BCEF</a:t>
            </a:r>
            <a:r>
              <a:rPr lang="en-GB" sz="3600" b="1" baseline="-25000" dirty="0" err="1">
                <a:latin typeface="Arial Narrow" panose="020B0606020202030204" pitchFamily="34" charset="0"/>
              </a:rPr>
              <a:t>S</a:t>
            </a:r>
            <a:r>
              <a:rPr lang="en-GB" sz="2800" b="1" baseline="-50000" dirty="0" err="1">
                <a:latin typeface="Arial Narrow" panose="020B0606020202030204" pitchFamily="34" charset="0"/>
              </a:rPr>
              <a:t>i,j</a:t>
            </a:r>
            <a:r>
              <a:rPr lang="en-US" sz="3600" b="1" dirty="0"/>
              <a:t>●</a:t>
            </a:r>
            <a:r>
              <a:rPr lang="en-GB" sz="3600" b="1" dirty="0">
                <a:latin typeface="Arial Narrow" panose="020B0606020202030204" pitchFamily="34" charset="0"/>
              </a:rPr>
              <a:t>(1+R</a:t>
            </a:r>
            <a:r>
              <a:rPr lang="en-GB" sz="3600" b="1" baseline="-25000" dirty="0">
                <a:latin typeface="Arial Narrow" panose="020B0606020202030204" pitchFamily="34" charset="0"/>
              </a:rPr>
              <a:t>i,j</a:t>
            </a:r>
            <a:r>
              <a:rPr lang="en-GB" sz="3600" b="1" dirty="0">
                <a:latin typeface="Arial Narrow" panose="020B0606020202030204" pitchFamily="34" charset="0"/>
              </a:rPr>
              <a:t>)</a:t>
            </a:r>
            <a:r>
              <a:rPr lang="en-US" sz="3600" b="1" dirty="0"/>
              <a:t>●</a:t>
            </a:r>
            <a:r>
              <a:rPr lang="en-GB" sz="3600" b="1" dirty="0" err="1">
                <a:latin typeface="Arial Narrow" panose="020B0606020202030204" pitchFamily="34" charset="0"/>
              </a:rPr>
              <a:t>CF</a:t>
            </a:r>
            <a:r>
              <a:rPr lang="en-GB" sz="3600" b="1" baseline="-25000" dirty="0" err="1">
                <a:latin typeface="Arial Narrow" panose="020B0606020202030204" pitchFamily="34" charset="0"/>
              </a:rPr>
              <a:t>i,j</a:t>
            </a:r>
            <a:r>
              <a:rPr lang="en-GB" sz="3600" b="1" dirty="0">
                <a:latin typeface="Arial Narrow" pitchFamily="34" charset="0"/>
              </a:rPr>
              <a:t>)</a:t>
            </a:r>
          </a:p>
          <a:p>
            <a:endParaRPr lang="en-GB" sz="3600" b="1" dirty="0">
              <a:latin typeface="Arial Narrow" pitchFamily="34" charset="0"/>
            </a:endParaRPr>
          </a:p>
        </p:txBody>
      </p:sp>
    </p:spTree>
    <p:extLst>
      <p:ext uri="{BB962C8B-B14F-4D97-AF65-F5344CB8AC3E}">
        <p14:creationId xmlns:p14="http://schemas.microsoft.com/office/powerpoint/2010/main" val="2087040576"/>
      </p:ext>
    </p:extLst>
  </p:cSld>
  <p:clrMapOvr>
    <a:masterClrMapping/>
  </p:clrMapOvr>
  <p:transition>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GB" sz="3200" dirty="0"/>
              <a:t>Tier 1 - Step 1: Livestock populations (2)</a:t>
            </a:r>
            <a:endParaRPr lang="en-US" sz="3200" dirty="0"/>
          </a:p>
        </p:txBody>
      </p:sp>
      <p:sp>
        <p:nvSpPr>
          <p:cNvPr id="3" name="Content Placeholder 2">
            <a:extLst>
              <a:ext uri="{FF2B5EF4-FFF2-40B4-BE49-F238E27FC236}">
                <a16:creationId xmlns:a16="http://schemas.microsoft.com/office/drawing/2014/main" id="{99E167F3-D2FA-49FE-A01B-7175E90BC4B3}"/>
              </a:ext>
            </a:extLst>
          </p:cNvPr>
          <p:cNvSpPr>
            <a:spLocks noGrp="1"/>
          </p:cNvSpPr>
          <p:nvPr>
            <p:ph idx="1"/>
          </p:nvPr>
        </p:nvSpPr>
        <p:spPr>
          <a:xfrm>
            <a:off x="335280" y="1473200"/>
            <a:ext cx="8637269" cy="4724400"/>
          </a:xfrm>
        </p:spPr>
        <p:txBody>
          <a:bodyPr/>
          <a:lstStyle/>
          <a:p>
            <a:r>
              <a:rPr lang="en-GB" dirty="0">
                <a:solidFill>
                  <a:schemeClr val="tx1"/>
                </a:solidFill>
              </a:rPr>
              <a:t>Assess whether a domestic livestock population exists in the country. </a:t>
            </a:r>
          </a:p>
          <a:p>
            <a:r>
              <a:rPr lang="en-GB" dirty="0">
                <a:solidFill>
                  <a:schemeClr val="tx1"/>
                </a:solidFill>
              </a:rPr>
              <a:t>You should use:</a:t>
            </a:r>
          </a:p>
          <a:p>
            <a:pPr>
              <a:buFont typeface="Wingdings" panose="05000000000000000000" pitchFamily="2" charset="2"/>
              <a:buChar char="ü"/>
            </a:pPr>
            <a:r>
              <a:rPr lang="en-GB" dirty="0">
                <a:solidFill>
                  <a:schemeClr val="tx1"/>
                </a:solidFill>
              </a:rPr>
              <a:t>population data from official national statistics; or</a:t>
            </a:r>
          </a:p>
          <a:p>
            <a:pPr>
              <a:buFont typeface="Wingdings" panose="05000000000000000000" pitchFamily="2" charset="2"/>
              <a:buChar char="ü"/>
            </a:pPr>
            <a:r>
              <a:rPr lang="en-GB" dirty="0">
                <a:solidFill>
                  <a:schemeClr val="tx1"/>
                </a:solidFill>
              </a:rPr>
              <a:t>FAOSTAT if national data are unavailable. In FAOSTAT, data on livestock population have been directly reported by the country or estimated by FAO in case of gaps.</a:t>
            </a:r>
          </a:p>
          <a:p>
            <a:r>
              <a:rPr lang="en-GB" dirty="0">
                <a:solidFill>
                  <a:schemeClr val="tx1"/>
                </a:solidFill>
              </a:rPr>
              <a:t>When data available in FAOSTAT differ from official national statistics, it is good practice to contact the national focal point for FAO data to reconcile information.</a:t>
            </a:r>
          </a:p>
          <a:p>
            <a:endParaRPr lang="en-GB"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524253950"/>
      </p:ext>
    </p:extLst>
  </p:cSld>
  <p:clrMapOvr>
    <a:masterClrMapping/>
  </p:clrMapOvr>
  <p:transition>
    <p:cove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 y="0"/>
            <a:ext cx="8474075" cy="1008062"/>
          </a:xfrm>
        </p:spPr>
        <p:txBody>
          <a:bodyPr/>
          <a:lstStyle/>
          <a:p>
            <a:r>
              <a:rPr lang="en-GB" sz="3600" dirty="0"/>
              <a:t>Biomass: </a:t>
            </a:r>
            <a:r>
              <a:rPr lang="en-GB" sz="3600" i="1" dirty="0"/>
              <a:t>Land Converted to Other Land-Use Category – ( Tier 2 and 3)</a:t>
            </a:r>
          </a:p>
        </p:txBody>
      </p:sp>
      <p:sp>
        <p:nvSpPr>
          <p:cNvPr id="4" name="Rectangle 14"/>
          <p:cNvSpPr txBox="1">
            <a:spLocks noGrp="1" noChangeArrowheads="1"/>
          </p:cNvSpPr>
          <p:nvPr>
            <p:ph idx="1"/>
          </p:nvPr>
        </p:nvSpPr>
        <p:spPr bwMode="auto">
          <a:xfrm>
            <a:off x="467518" y="1289522"/>
            <a:ext cx="7634287" cy="867229"/>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5492CD"/>
                </a:solidFill>
                <a:latin typeface="Arial Narrow" pitchFamily="34" charset="0"/>
                <a:ea typeface="+mn-ea"/>
                <a:cs typeface="+mn-cs"/>
              </a:defRPr>
            </a:lvl1pPr>
            <a:lvl2pPr marL="742950" indent="-285750" algn="l" rtl="0" fontAlgn="base">
              <a:spcBef>
                <a:spcPct val="20000"/>
              </a:spcBef>
              <a:spcAft>
                <a:spcPct val="0"/>
              </a:spcAft>
              <a:buChar char="–"/>
              <a:defRPr sz="2400">
                <a:solidFill>
                  <a:srgbClr val="5492CD"/>
                </a:solidFill>
                <a:latin typeface="Arial Narrow" pitchFamily="34" charset="0"/>
              </a:defRPr>
            </a:lvl2pPr>
            <a:lvl3pPr marL="1143000" indent="-228600" algn="l" rtl="0" fontAlgn="base">
              <a:spcBef>
                <a:spcPct val="20000"/>
              </a:spcBef>
              <a:spcAft>
                <a:spcPct val="0"/>
              </a:spcAft>
              <a:buChar char="•"/>
              <a:defRPr sz="2000">
                <a:solidFill>
                  <a:srgbClr val="5492CD"/>
                </a:solidFill>
                <a:latin typeface="Arial Narrow" pitchFamily="34" charset="0"/>
              </a:defRPr>
            </a:lvl3pPr>
            <a:lvl4pPr marL="1600200" indent="-228600" algn="l" rtl="0" fontAlgn="base">
              <a:spcBef>
                <a:spcPct val="20000"/>
              </a:spcBef>
              <a:spcAft>
                <a:spcPct val="0"/>
              </a:spcAft>
              <a:buChar char="–"/>
              <a:defRPr>
                <a:solidFill>
                  <a:srgbClr val="5492CD"/>
                </a:solidFill>
                <a:latin typeface="Arial Narrow" pitchFamily="34" charset="0"/>
              </a:defRPr>
            </a:lvl4pPr>
            <a:lvl5pPr marL="2057400" indent="-228600" algn="l" rtl="0" fontAlgn="base">
              <a:spcBef>
                <a:spcPct val="20000"/>
              </a:spcBef>
              <a:spcAft>
                <a:spcPct val="0"/>
              </a:spcAft>
              <a:buChar char="»"/>
              <a:defRPr sz="1600">
                <a:solidFill>
                  <a:srgbClr val="5492CD"/>
                </a:solidFill>
                <a:latin typeface="Arial Narrow"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lgn="ctr">
              <a:buFontTx/>
              <a:buNone/>
            </a:pPr>
            <a:r>
              <a:rPr lang="en-GB" sz="3600" b="1" dirty="0">
                <a:solidFill>
                  <a:schemeClr val="tx1"/>
                </a:solidFill>
              </a:rPr>
              <a:t> </a:t>
            </a:r>
            <a:r>
              <a:rPr lang="el-GR" sz="3600" b="1" dirty="0">
                <a:solidFill>
                  <a:schemeClr val="tx1"/>
                </a:solidFill>
              </a:rPr>
              <a:t>Δ</a:t>
            </a:r>
            <a:r>
              <a:rPr lang="en-GB" sz="3600" b="1" dirty="0">
                <a:solidFill>
                  <a:schemeClr val="tx1"/>
                </a:solidFill>
              </a:rPr>
              <a:t>C</a:t>
            </a:r>
            <a:r>
              <a:rPr lang="en-GB" sz="3600" b="1" baseline="-25000" dirty="0">
                <a:solidFill>
                  <a:schemeClr val="tx1"/>
                </a:solidFill>
              </a:rPr>
              <a:t>B</a:t>
            </a:r>
            <a:r>
              <a:rPr lang="en-GB" sz="3600" b="1" dirty="0">
                <a:solidFill>
                  <a:schemeClr val="tx1"/>
                </a:solidFill>
              </a:rPr>
              <a:t> = </a:t>
            </a:r>
            <a:r>
              <a:rPr lang="el-GR" sz="3600" b="1" dirty="0">
                <a:solidFill>
                  <a:schemeClr val="tx1"/>
                </a:solidFill>
              </a:rPr>
              <a:t>Δ</a:t>
            </a:r>
            <a:r>
              <a:rPr lang="en-GB" sz="3600" b="1" dirty="0">
                <a:solidFill>
                  <a:schemeClr val="tx1"/>
                </a:solidFill>
              </a:rPr>
              <a:t>C</a:t>
            </a:r>
            <a:r>
              <a:rPr lang="en-GB" sz="3600" b="1" baseline="-25000" dirty="0">
                <a:solidFill>
                  <a:schemeClr val="tx1"/>
                </a:solidFill>
              </a:rPr>
              <a:t>G</a:t>
            </a:r>
            <a:r>
              <a:rPr lang="en-GB" sz="3600" b="1" dirty="0">
                <a:solidFill>
                  <a:schemeClr val="tx1"/>
                </a:solidFill>
              </a:rPr>
              <a:t> + </a:t>
            </a:r>
            <a:r>
              <a:rPr lang="el-GR" sz="3600" b="1" dirty="0">
                <a:solidFill>
                  <a:schemeClr val="tx1"/>
                </a:solidFill>
              </a:rPr>
              <a:t>Δ</a:t>
            </a:r>
            <a:r>
              <a:rPr lang="en-GB" sz="3600" b="1" dirty="0">
                <a:solidFill>
                  <a:schemeClr val="tx1"/>
                </a:solidFill>
              </a:rPr>
              <a:t>C</a:t>
            </a:r>
            <a:r>
              <a:rPr lang="en-GB" sz="3600" b="1" baseline="-25000" dirty="0">
                <a:solidFill>
                  <a:schemeClr val="tx1"/>
                </a:solidFill>
              </a:rPr>
              <a:t>CONVERSION</a:t>
            </a:r>
            <a:r>
              <a:rPr lang="en-GB" sz="3600" b="1" dirty="0">
                <a:solidFill>
                  <a:schemeClr val="tx1"/>
                </a:solidFill>
              </a:rPr>
              <a:t> − </a:t>
            </a:r>
            <a:r>
              <a:rPr lang="el-GR" sz="3600" b="1" dirty="0">
                <a:solidFill>
                  <a:schemeClr val="tx1"/>
                </a:solidFill>
              </a:rPr>
              <a:t>Δ</a:t>
            </a:r>
            <a:r>
              <a:rPr lang="en-GB" sz="3600" b="1" dirty="0">
                <a:solidFill>
                  <a:schemeClr val="tx1"/>
                </a:solidFill>
              </a:rPr>
              <a:t>C</a:t>
            </a:r>
            <a:r>
              <a:rPr lang="en-GB" sz="3600" b="1" baseline="-25000" dirty="0">
                <a:solidFill>
                  <a:schemeClr val="tx1"/>
                </a:solidFill>
              </a:rPr>
              <a:t>L</a:t>
            </a:r>
          </a:p>
        </p:txBody>
      </p:sp>
      <p:sp>
        <p:nvSpPr>
          <p:cNvPr id="6" name="Rectangle 5"/>
          <p:cNvSpPr/>
          <p:nvPr/>
        </p:nvSpPr>
        <p:spPr>
          <a:xfrm>
            <a:off x="47625" y="2271051"/>
            <a:ext cx="8934450" cy="5509200"/>
          </a:xfrm>
          <a:prstGeom prst="rect">
            <a:avLst/>
          </a:prstGeom>
        </p:spPr>
        <p:txBody>
          <a:bodyPr wrap="square">
            <a:spAutoFit/>
          </a:bodyPr>
          <a:lstStyle/>
          <a:p>
            <a:r>
              <a:rPr lang="en-GB" sz="2000" dirty="0">
                <a:latin typeface="Arial Narrow" pitchFamily="34" charset="0"/>
              </a:rPr>
              <a:t>Where:</a:t>
            </a:r>
          </a:p>
          <a:p>
            <a:r>
              <a:rPr lang="en-GB" sz="2000" dirty="0">
                <a:latin typeface="Arial Narrow" pitchFamily="34" charset="0"/>
              </a:rPr>
              <a:t>ΔC</a:t>
            </a:r>
            <a:r>
              <a:rPr lang="en-GB" sz="2000" baseline="-25000" dirty="0">
                <a:latin typeface="Arial Narrow" pitchFamily="34" charset="0"/>
              </a:rPr>
              <a:t>B</a:t>
            </a:r>
            <a:r>
              <a:rPr lang="en-GB" sz="2000" dirty="0">
                <a:latin typeface="Arial Narrow" pitchFamily="34" charset="0"/>
              </a:rPr>
              <a:t> = annual change in carbon stocks in biomass on land converted to other land-use category, in tonnes C yr</a:t>
            </a:r>
            <a:r>
              <a:rPr lang="en-GB" sz="2000" baseline="30000" dirty="0">
                <a:latin typeface="Arial Narrow" pitchFamily="34" charset="0"/>
              </a:rPr>
              <a:t>-1</a:t>
            </a:r>
          </a:p>
          <a:p>
            <a:endParaRPr lang="en-GB" sz="2000" dirty="0">
              <a:latin typeface="Arial Narrow" pitchFamily="34" charset="0"/>
            </a:endParaRPr>
          </a:p>
          <a:p>
            <a:r>
              <a:rPr lang="en-GB" sz="2000" dirty="0">
                <a:latin typeface="Arial Narrow" pitchFamily="34" charset="0"/>
              </a:rPr>
              <a:t>ΔC</a:t>
            </a:r>
            <a:r>
              <a:rPr lang="en-GB" sz="2000" baseline="-25000" dirty="0">
                <a:latin typeface="Arial Narrow" pitchFamily="34" charset="0"/>
              </a:rPr>
              <a:t>G</a:t>
            </a:r>
            <a:r>
              <a:rPr lang="en-GB" sz="2000" dirty="0">
                <a:latin typeface="Arial Narrow" pitchFamily="34" charset="0"/>
              </a:rPr>
              <a:t> = annual increase in carbon stocks in biomass due to growth on land converted to another land-use</a:t>
            </a:r>
          </a:p>
          <a:p>
            <a:r>
              <a:rPr lang="en-GB" sz="2000" dirty="0">
                <a:latin typeface="Arial Narrow" pitchFamily="34" charset="0"/>
              </a:rPr>
              <a:t>category, in tonnes C yr</a:t>
            </a:r>
            <a:r>
              <a:rPr lang="en-GB" sz="2000" baseline="30000" dirty="0">
                <a:latin typeface="Arial Narrow" pitchFamily="34" charset="0"/>
              </a:rPr>
              <a:t>-1</a:t>
            </a:r>
          </a:p>
          <a:p>
            <a:endParaRPr lang="en-GB" sz="2000" dirty="0">
              <a:latin typeface="Arial Narrow" pitchFamily="34" charset="0"/>
            </a:endParaRPr>
          </a:p>
          <a:p>
            <a:r>
              <a:rPr lang="en-GB" sz="2000" dirty="0">
                <a:latin typeface="Arial Narrow" pitchFamily="34" charset="0"/>
              </a:rPr>
              <a:t>ΔC</a:t>
            </a:r>
            <a:r>
              <a:rPr lang="en-GB" sz="2000" baseline="-25000" dirty="0">
                <a:latin typeface="Arial Narrow" pitchFamily="34" charset="0"/>
              </a:rPr>
              <a:t>CONVERSION</a:t>
            </a:r>
            <a:r>
              <a:rPr lang="en-GB" sz="2000" dirty="0">
                <a:latin typeface="Arial Narrow" pitchFamily="34" charset="0"/>
              </a:rPr>
              <a:t> = initial change in carbon stocks in biomass on land converted to other land-use category, in tonnes C yr</a:t>
            </a:r>
            <a:r>
              <a:rPr lang="en-GB" sz="2000" baseline="30000" dirty="0">
                <a:latin typeface="Arial Narrow" pitchFamily="34" charset="0"/>
              </a:rPr>
              <a:t>-1</a:t>
            </a:r>
          </a:p>
          <a:p>
            <a:endParaRPr lang="en-GB" sz="2000" dirty="0">
              <a:latin typeface="Arial Narrow" pitchFamily="34" charset="0"/>
            </a:endParaRPr>
          </a:p>
          <a:p>
            <a:r>
              <a:rPr lang="en-GB" sz="2000" dirty="0">
                <a:latin typeface="Arial Narrow" pitchFamily="34" charset="0"/>
              </a:rPr>
              <a:t>ΔC</a:t>
            </a:r>
            <a:r>
              <a:rPr lang="en-GB" sz="2000" baseline="-25000" dirty="0">
                <a:latin typeface="Arial Narrow" pitchFamily="34" charset="0"/>
              </a:rPr>
              <a:t>L</a:t>
            </a:r>
            <a:r>
              <a:rPr lang="en-GB" sz="2000" dirty="0">
                <a:latin typeface="Arial Narrow" pitchFamily="34" charset="0"/>
              </a:rPr>
              <a:t> = annual decrease in biomass carbon stocks due to losses from harvesting, fuel wood gathering and disturbances on land converted to other land-use category, in tonnes C yr</a:t>
            </a:r>
            <a:r>
              <a:rPr lang="en-GB" sz="2000" baseline="30000" dirty="0">
                <a:latin typeface="Arial Narrow" pitchFamily="34" charset="0"/>
              </a:rPr>
              <a:t>-1</a:t>
            </a:r>
          </a:p>
          <a:p>
            <a:endParaRPr lang="en-GB" sz="2000" baseline="30000" dirty="0">
              <a:latin typeface="Arial Narrow" pitchFamily="34" charset="0"/>
            </a:endParaRPr>
          </a:p>
          <a:p>
            <a:r>
              <a:rPr lang="fr-FR" sz="2800" b="1" baseline="30000" dirty="0">
                <a:latin typeface="Arial Narrow" pitchFamily="34" charset="0"/>
              </a:rPr>
              <a:t>                (Equation</a:t>
            </a:r>
            <a:r>
              <a:rPr lang="fr-FR" sz="2800" b="1" dirty="0">
                <a:latin typeface="Arial Narrow" pitchFamily="34" charset="0"/>
              </a:rPr>
              <a:t> </a:t>
            </a:r>
            <a:r>
              <a:rPr lang="fr-FR" sz="2800" b="1" baseline="30000" dirty="0">
                <a:latin typeface="Arial Narrow" pitchFamily="34" charset="0"/>
              </a:rPr>
              <a:t>2.15, page 2.20, Vol 4,  2006 </a:t>
            </a:r>
            <a:r>
              <a:rPr lang="fr-FR" sz="2800" b="1" baseline="30000" dirty="0" err="1">
                <a:latin typeface="Arial Narrow" pitchFamily="34" charset="0"/>
              </a:rPr>
              <a:t>GL</a:t>
            </a:r>
            <a:r>
              <a:rPr lang="fr-FR" sz="2800" b="1" baseline="30000" dirty="0">
                <a:latin typeface="Arial Narrow" pitchFamily="34" charset="0"/>
              </a:rPr>
              <a:t>)</a:t>
            </a:r>
          </a:p>
          <a:p>
            <a:endParaRPr lang="fr-FR" sz="2800" b="1" baseline="30000" dirty="0">
              <a:latin typeface="Arial Narrow" pitchFamily="34" charset="0"/>
            </a:endParaRPr>
          </a:p>
          <a:p>
            <a:r>
              <a:rPr lang="fr-FR" sz="2800" b="1" baseline="30000" dirty="0">
                <a:latin typeface="Arial Narrow" pitchFamily="34" charset="0"/>
              </a:rPr>
              <a:t>                           </a:t>
            </a:r>
            <a:endParaRPr lang="en-GB" sz="2000" baseline="30000" dirty="0">
              <a:latin typeface="Arial Narrow" pitchFamily="34" charset="0"/>
            </a:endParaRPr>
          </a:p>
          <a:p>
            <a:endParaRPr lang="en-GB" sz="2000" baseline="30000" dirty="0">
              <a:latin typeface="Arial Narrow" pitchFamily="34" charset="0"/>
            </a:endParaRPr>
          </a:p>
        </p:txBody>
      </p:sp>
    </p:spTree>
    <p:extLst>
      <p:ext uri="{BB962C8B-B14F-4D97-AF65-F5344CB8AC3E}">
        <p14:creationId xmlns:p14="http://schemas.microsoft.com/office/powerpoint/2010/main" val="3124900078"/>
      </p:ext>
    </p:extLst>
  </p:cSld>
  <p:clrMapOvr>
    <a:masterClrMapping/>
  </p:clrMapOvr>
  <p:transition>
    <p:cove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91439"/>
            <a:ext cx="8850631" cy="708661"/>
          </a:xfrm>
        </p:spPr>
        <p:txBody>
          <a:bodyPr/>
          <a:lstStyle/>
          <a:p>
            <a:br>
              <a:rPr lang="en-GB" sz="2800" dirty="0"/>
            </a:br>
            <a:r>
              <a:rPr lang="en-GB" sz="2800" dirty="0"/>
              <a:t>Gain &amp; Loss method for Biomass C pool in land under conversion</a:t>
            </a:r>
            <a:br>
              <a:rPr lang="en-GB" sz="2800" dirty="0"/>
            </a:br>
            <a:endParaRPr lang="en-GB" sz="2800" dirty="0"/>
          </a:p>
        </p:txBody>
      </p:sp>
      <p:sp>
        <p:nvSpPr>
          <p:cNvPr id="3" name="Content Placeholder 2"/>
          <p:cNvSpPr>
            <a:spLocks noGrp="1"/>
          </p:cNvSpPr>
          <p:nvPr>
            <p:ph idx="1"/>
          </p:nvPr>
        </p:nvSpPr>
        <p:spPr>
          <a:xfrm>
            <a:off x="0" y="985520"/>
            <a:ext cx="9144000" cy="5872480"/>
          </a:xfrm>
        </p:spPr>
        <p:txBody>
          <a:bodyPr/>
          <a:lstStyle/>
          <a:p>
            <a:pPr>
              <a:buFont typeface="Wingdings" panose="05000000000000000000" pitchFamily="2" charset="2"/>
              <a:buChar char="Ø"/>
            </a:pPr>
            <a:r>
              <a:rPr lang="en-GB" sz="2400" dirty="0">
                <a:solidFill>
                  <a:schemeClr val="tx1"/>
                </a:solidFill>
              </a:rPr>
              <a:t>Biomass carbon stock changes in a land converted to a new land-use category, the IPCC default methodology uses a similar equation (Land remaining in same category) except  with the addition of a third factor to calculate the abrupt C stock change associated with conversion (ΔC</a:t>
            </a:r>
            <a:r>
              <a:rPr lang="en-GB" sz="2400" baseline="-25000" dirty="0">
                <a:solidFill>
                  <a:schemeClr val="tx1"/>
                </a:solidFill>
              </a:rPr>
              <a:t>CONVERSION</a:t>
            </a:r>
            <a:r>
              <a:rPr lang="en-GB" sz="2400" dirty="0">
                <a:solidFill>
                  <a:schemeClr val="tx1"/>
                </a:solidFill>
              </a:rPr>
              <a:t> ). </a:t>
            </a:r>
          </a:p>
          <a:p>
            <a:pPr marL="0" indent="0">
              <a:buNone/>
            </a:pPr>
            <a:endParaRPr lang="en-GB" sz="2400" dirty="0">
              <a:solidFill>
                <a:schemeClr val="tx1"/>
              </a:solidFill>
            </a:endParaRPr>
          </a:p>
          <a:p>
            <a:pPr>
              <a:buFont typeface="Wingdings" panose="05000000000000000000" pitchFamily="2" charset="2"/>
              <a:buChar char="Ø"/>
            </a:pPr>
            <a:r>
              <a:rPr lang="en-GB" sz="2400" dirty="0">
                <a:solidFill>
                  <a:schemeClr val="tx1"/>
                </a:solidFill>
              </a:rPr>
              <a:t>Please note that at Tier 1, in case of perennial vegetation the C stock of biomass (CB) in a land converted to a new land-use category is equal to the sum of annual ∆𝐶 calculated with equation 2.15.</a:t>
            </a: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r>
              <a:rPr lang="en-GB" sz="2400" dirty="0">
                <a:solidFill>
                  <a:schemeClr val="tx1"/>
                </a:solidFill>
              </a:rPr>
              <a:t>Net C stock change associated with conversion is estimated in the year of conversion only, by using equation 2.16 (2006 GL) ( see next slide)</a:t>
            </a: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endParaRPr lang="en-GB" dirty="0"/>
          </a:p>
        </p:txBody>
      </p:sp>
    </p:spTree>
    <p:extLst>
      <p:ext uri="{BB962C8B-B14F-4D97-AF65-F5344CB8AC3E}">
        <p14:creationId xmlns:p14="http://schemas.microsoft.com/office/powerpoint/2010/main" val="1217954110"/>
      </p:ext>
    </p:extLst>
  </p:cSld>
  <p:clrMapOvr>
    <a:masterClrMapping/>
  </p:clrMapOvr>
  <p:transition>
    <p:cove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3513"/>
            <a:ext cx="9144000" cy="1008062"/>
          </a:xfrm>
        </p:spPr>
        <p:txBody>
          <a:bodyPr/>
          <a:lstStyle/>
          <a:p>
            <a:r>
              <a:rPr lang="en-GB" sz="3200" dirty="0"/>
              <a:t>Initial change in biomass carbon stocks in </a:t>
            </a:r>
            <a:r>
              <a:rPr lang="en-GB" sz="3200" i="1" dirty="0"/>
              <a:t>Land Converted to Other Land-Use Category *</a:t>
            </a:r>
          </a:p>
        </p:txBody>
      </p:sp>
      <p:sp>
        <p:nvSpPr>
          <p:cNvPr id="4" name="Rectangle 14"/>
          <p:cNvSpPr txBox="1">
            <a:spLocks noGrp="1" noChangeArrowheads="1"/>
          </p:cNvSpPr>
          <p:nvPr>
            <p:ph idx="1"/>
          </p:nvPr>
        </p:nvSpPr>
        <p:spPr bwMode="auto">
          <a:xfrm>
            <a:off x="116115" y="1438372"/>
            <a:ext cx="8882742" cy="954314"/>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5492CD"/>
                </a:solidFill>
                <a:latin typeface="Arial Narrow" pitchFamily="34" charset="0"/>
                <a:ea typeface="+mn-ea"/>
                <a:cs typeface="+mn-cs"/>
              </a:defRPr>
            </a:lvl1pPr>
            <a:lvl2pPr marL="742950" indent="-285750" algn="l" rtl="0" fontAlgn="base">
              <a:spcBef>
                <a:spcPct val="20000"/>
              </a:spcBef>
              <a:spcAft>
                <a:spcPct val="0"/>
              </a:spcAft>
              <a:buChar char="–"/>
              <a:defRPr sz="2400">
                <a:solidFill>
                  <a:srgbClr val="5492CD"/>
                </a:solidFill>
                <a:latin typeface="Arial Narrow" pitchFamily="34" charset="0"/>
              </a:defRPr>
            </a:lvl2pPr>
            <a:lvl3pPr marL="1143000" indent="-228600" algn="l" rtl="0" fontAlgn="base">
              <a:spcBef>
                <a:spcPct val="20000"/>
              </a:spcBef>
              <a:spcAft>
                <a:spcPct val="0"/>
              </a:spcAft>
              <a:buChar char="•"/>
              <a:defRPr sz="2000">
                <a:solidFill>
                  <a:srgbClr val="5492CD"/>
                </a:solidFill>
                <a:latin typeface="Arial Narrow" pitchFamily="34" charset="0"/>
              </a:defRPr>
            </a:lvl3pPr>
            <a:lvl4pPr marL="1600200" indent="-228600" algn="l" rtl="0" fontAlgn="base">
              <a:spcBef>
                <a:spcPct val="20000"/>
              </a:spcBef>
              <a:spcAft>
                <a:spcPct val="0"/>
              </a:spcAft>
              <a:buChar char="–"/>
              <a:defRPr>
                <a:solidFill>
                  <a:srgbClr val="5492CD"/>
                </a:solidFill>
                <a:latin typeface="Arial Narrow" pitchFamily="34" charset="0"/>
              </a:defRPr>
            </a:lvl4pPr>
            <a:lvl5pPr marL="2057400" indent="-228600" algn="l" rtl="0" fontAlgn="base">
              <a:spcBef>
                <a:spcPct val="20000"/>
              </a:spcBef>
              <a:spcAft>
                <a:spcPct val="0"/>
              </a:spcAft>
              <a:buChar char="»"/>
              <a:defRPr sz="1600">
                <a:solidFill>
                  <a:srgbClr val="5492CD"/>
                </a:solidFill>
                <a:latin typeface="Arial Narrow"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indent="0">
              <a:buNone/>
            </a:pPr>
            <a:r>
              <a:rPr lang="el-GR" sz="3600" b="1" dirty="0">
                <a:solidFill>
                  <a:schemeClr val="tx1"/>
                </a:solidFill>
              </a:rPr>
              <a:t> </a:t>
            </a:r>
            <a:r>
              <a:rPr lang="el-GR" sz="3200" b="1" dirty="0">
                <a:solidFill>
                  <a:schemeClr val="tx1"/>
                </a:solidFill>
              </a:rPr>
              <a:t>Δ</a:t>
            </a:r>
            <a:r>
              <a:rPr lang="en-GB" sz="3200" b="1" dirty="0">
                <a:solidFill>
                  <a:schemeClr val="tx1"/>
                </a:solidFill>
              </a:rPr>
              <a:t>C</a:t>
            </a:r>
            <a:r>
              <a:rPr lang="en-GB" sz="3200" b="1" baseline="-25000" dirty="0">
                <a:solidFill>
                  <a:schemeClr val="tx1"/>
                </a:solidFill>
              </a:rPr>
              <a:t>CONVERSION</a:t>
            </a:r>
            <a:r>
              <a:rPr lang="el-GR" sz="3200" b="1" dirty="0">
                <a:solidFill>
                  <a:schemeClr val="tx1"/>
                </a:solidFill>
              </a:rPr>
              <a:t> = Σ</a:t>
            </a:r>
            <a:r>
              <a:rPr lang="en-GB" sz="3200" b="1" baseline="-25000" dirty="0" err="1">
                <a:solidFill>
                  <a:schemeClr val="tx1"/>
                </a:solidFill>
              </a:rPr>
              <a:t>i</a:t>
            </a:r>
            <a:r>
              <a:rPr lang="en-GB" sz="3200" b="1" dirty="0">
                <a:solidFill>
                  <a:schemeClr val="tx1"/>
                </a:solidFill>
              </a:rPr>
              <a:t>(</a:t>
            </a:r>
            <a:r>
              <a:rPr lang="en-GB" sz="3200" b="1" dirty="0" err="1">
                <a:solidFill>
                  <a:schemeClr val="tx1"/>
                </a:solidFill>
              </a:rPr>
              <a:t>B</a:t>
            </a:r>
            <a:r>
              <a:rPr lang="en-GB" sz="3200" b="1" baseline="-25000" dirty="0" err="1">
                <a:solidFill>
                  <a:schemeClr val="tx1"/>
                </a:solidFill>
              </a:rPr>
              <a:t>AFTER</a:t>
            </a:r>
            <a:r>
              <a:rPr lang="en-GB" sz="3200" b="1" dirty="0">
                <a:solidFill>
                  <a:schemeClr val="tx1"/>
                </a:solidFill>
              </a:rPr>
              <a:t> – </a:t>
            </a:r>
            <a:r>
              <a:rPr lang="en-GB" sz="3200" b="1" dirty="0" err="1">
                <a:solidFill>
                  <a:schemeClr val="tx1"/>
                </a:solidFill>
              </a:rPr>
              <a:t>B</a:t>
            </a:r>
            <a:r>
              <a:rPr lang="en-GB" sz="3200" b="1" baseline="-25000" dirty="0" err="1">
                <a:solidFill>
                  <a:schemeClr val="tx1"/>
                </a:solidFill>
              </a:rPr>
              <a:t>BEFORE</a:t>
            </a:r>
            <a:r>
              <a:rPr lang="en-GB" sz="3200" b="1" dirty="0">
                <a:solidFill>
                  <a:schemeClr val="tx1"/>
                </a:solidFill>
              </a:rPr>
              <a:t>)</a:t>
            </a:r>
            <a:r>
              <a:rPr lang="en-US" sz="3200" b="1" dirty="0"/>
              <a:t> </a:t>
            </a:r>
            <a:r>
              <a:rPr lang="en-US" sz="3200" b="1" dirty="0">
                <a:solidFill>
                  <a:schemeClr val="tx1"/>
                </a:solidFill>
              </a:rPr>
              <a:t>●</a:t>
            </a:r>
            <a:r>
              <a:rPr lang="en-US" sz="3200" b="1" dirty="0"/>
              <a:t> </a:t>
            </a:r>
            <a:r>
              <a:rPr lang="el-GR" sz="3200" b="1" dirty="0">
                <a:solidFill>
                  <a:schemeClr val="tx1"/>
                </a:solidFill>
              </a:rPr>
              <a:t>Δ</a:t>
            </a:r>
            <a:r>
              <a:rPr lang="en-GB" sz="3200" b="1" dirty="0">
                <a:solidFill>
                  <a:schemeClr val="tx1"/>
                </a:solidFill>
              </a:rPr>
              <a:t>A</a:t>
            </a:r>
            <a:r>
              <a:rPr lang="en-GB" sz="3200" b="1" baseline="-25000" dirty="0">
                <a:solidFill>
                  <a:schemeClr val="tx1"/>
                </a:solidFill>
              </a:rPr>
              <a:t>TO OTHERS i</a:t>
            </a:r>
            <a:r>
              <a:rPr lang="en-GB" sz="3200" b="1" dirty="0">
                <a:solidFill>
                  <a:schemeClr val="tx1"/>
                </a:solidFill>
              </a:rPr>
              <a:t> </a:t>
            </a:r>
            <a:r>
              <a:rPr lang="en-US" sz="3200" b="1" dirty="0">
                <a:solidFill>
                  <a:schemeClr val="tx1"/>
                </a:solidFill>
              </a:rPr>
              <a:t>● </a:t>
            </a:r>
            <a:r>
              <a:rPr lang="en-GB" sz="3200" b="1" dirty="0">
                <a:solidFill>
                  <a:schemeClr val="tx1"/>
                </a:solidFill>
              </a:rPr>
              <a:t>CF</a:t>
            </a:r>
            <a:endParaRPr lang="en-GB" sz="3200" b="1" baseline="-25000" dirty="0">
              <a:solidFill>
                <a:schemeClr val="tx1"/>
              </a:solidFill>
            </a:endParaRPr>
          </a:p>
        </p:txBody>
      </p:sp>
      <p:sp>
        <p:nvSpPr>
          <p:cNvPr id="5" name="Rectangle 4"/>
          <p:cNvSpPr/>
          <p:nvPr/>
        </p:nvSpPr>
        <p:spPr>
          <a:xfrm>
            <a:off x="159658" y="2595886"/>
            <a:ext cx="8984342" cy="4154984"/>
          </a:xfrm>
          <a:prstGeom prst="rect">
            <a:avLst/>
          </a:prstGeom>
        </p:spPr>
        <p:txBody>
          <a:bodyPr wrap="square">
            <a:spAutoFit/>
          </a:bodyPr>
          <a:lstStyle/>
          <a:p>
            <a:r>
              <a:rPr lang="en-GB" sz="2400" dirty="0">
                <a:latin typeface="Arial Narrow" pitchFamily="34" charset="0"/>
              </a:rPr>
              <a:t>Where:</a:t>
            </a:r>
          </a:p>
          <a:p>
            <a:r>
              <a:rPr lang="en-GB" sz="2400" dirty="0">
                <a:latin typeface="Arial Narrow" pitchFamily="34" charset="0"/>
              </a:rPr>
              <a:t>ΔC</a:t>
            </a:r>
            <a:r>
              <a:rPr lang="en-GB" sz="2400" baseline="-25000" dirty="0">
                <a:latin typeface="Arial Narrow" pitchFamily="34" charset="0"/>
              </a:rPr>
              <a:t>CONVERSION</a:t>
            </a:r>
            <a:r>
              <a:rPr lang="en-GB" sz="2400" dirty="0">
                <a:latin typeface="Arial Narrow" pitchFamily="34" charset="0"/>
              </a:rPr>
              <a:t> = initial change in biomass carbon stocks on land converted to another land category, tonnes C yr</a:t>
            </a:r>
            <a:r>
              <a:rPr lang="en-GB" sz="2400" baseline="30000" dirty="0">
                <a:latin typeface="Arial Narrow" pitchFamily="34" charset="0"/>
              </a:rPr>
              <a:t>-1</a:t>
            </a:r>
          </a:p>
          <a:p>
            <a:r>
              <a:rPr lang="en-GB" sz="2400" dirty="0">
                <a:latin typeface="Arial Narrow" pitchFamily="34" charset="0"/>
              </a:rPr>
              <a:t>B</a:t>
            </a:r>
            <a:r>
              <a:rPr lang="en-GB" sz="2400" baseline="-25000" dirty="0">
                <a:latin typeface="Arial Narrow" pitchFamily="34" charset="0"/>
              </a:rPr>
              <a:t>AFTER</a:t>
            </a:r>
            <a:r>
              <a:rPr lang="en-GB" sz="2400" i="1" baseline="-25000" dirty="0">
                <a:latin typeface="Arial Narrow" pitchFamily="34" charset="0"/>
              </a:rPr>
              <a:t>i</a:t>
            </a:r>
            <a:r>
              <a:rPr lang="en-GB" sz="2400" i="1" dirty="0">
                <a:latin typeface="Arial Narrow" pitchFamily="34" charset="0"/>
              </a:rPr>
              <a:t> </a:t>
            </a:r>
            <a:r>
              <a:rPr lang="en-GB" sz="2400" dirty="0">
                <a:latin typeface="Arial Narrow" pitchFamily="34" charset="0"/>
              </a:rPr>
              <a:t>= biomass stocks on land type </a:t>
            </a:r>
            <a:r>
              <a:rPr lang="en-GB" sz="2400" i="1" dirty="0">
                <a:latin typeface="Arial Narrow" pitchFamily="34" charset="0"/>
              </a:rPr>
              <a:t>i </a:t>
            </a:r>
            <a:r>
              <a:rPr lang="en-GB" sz="2400" dirty="0">
                <a:latin typeface="Arial Narrow" pitchFamily="34" charset="0"/>
              </a:rPr>
              <a:t>immediately after conversion, t d.m.ha</a:t>
            </a:r>
            <a:r>
              <a:rPr lang="en-GB" sz="2400" baseline="30000" dirty="0">
                <a:latin typeface="Arial Narrow" pitchFamily="34" charset="0"/>
              </a:rPr>
              <a:t>-1</a:t>
            </a:r>
          </a:p>
          <a:p>
            <a:r>
              <a:rPr lang="en-GB" sz="2400" dirty="0">
                <a:latin typeface="Arial Narrow" pitchFamily="34" charset="0"/>
              </a:rPr>
              <a:t>B</a:t>
            </a:r>
            <a:r>
              <a:rPr lang="en-GB" sz="2400" baseline="-25000" dirty="0">
                <a:latin typeface="Arial Narrow" pitchFamily="34" charset="0"/>
              </a:rPr>
              <a:t>BEFORE</a:t>
            </a:r>
            <a:r>
              <a:rPr lang="en-GB" sz="2400" i="1" baseline="-25000" dirty="0">
                <a:latin typeface="Arial Narrow" pitchFamily="34" charset="0"/>
              </a:rPr>
              <a:t>i </a:t>
            </a:r>
            <a:r>
              <a:rPr lang="en-GB" sz="2400" dirty="0">
                <a:latin typeface="Arial Narrow" pitchFamily="34" charset="0"/>
              </a:rPr>
              <a:t>= biomass stocks on land type </a:t>
            </a:r>
            <a:r>
              <a:rPr lang="en-GB" sz="2400" i="1" dirty="0">
                <a:latin typeface="Arial Narrow" pitchFamily="34" charset="0"/>
              </a:rPr>
              <a:t>i </a:t>
            </a:r>
            <a:r>
              <a:rPr lang="en-GB" sz="2400" dirty="0">
                <a:latin typeface="Arial Narrow" pitchFamily="34" charset="0"/>
              </a:rPr>
              <a:t>before conversion, t </a:t>
            </a:r>
            <a:r>
              <a:rPr lang="en-GB" sz="2400" dirty="0" err="1">
                <a:latin typeface="Arial Narrow" pitchFamily="34" charset="0"/>
              </a:rPr>
              <a:t>d.m</a:t>
            </a:r>
            <a:r>
              <a:rPr lang="en-GB" sz="2400" dirty="0">
                <a:latin typeface="Arial Narrow" pitchFamily="34" charset="0"/>
              </a:rPr>
              <a:t>. ha</a:t>
            </a:r>
            <a:r>
              <a:rPr lang="en-GB" sz="2400" baseline="30000" dirty="0">
                <a:latin typeface="Arial Narrow" pitchFamily="34" charset="0"/>
              </a:rPr>
              <a:t>-1</a:t>
            </a:r>
          </a:p>
          <a:p>
            <a:r>
              <a:rPr lang="el-GR" sz="2400" dirty="0">
                <a:latin typeface="Arial Narrow" pitchFamily="34" charset="0"/>
              </a:rPr>
              <a:t>Δ</a:t>
            </a:r>
            <a:r>
              <a:rPr lang="en-GB" sz="2400" dirty="0">
                <a:latin typeface="Arial Narrow" pitchFamily="34" charset="0"/>
              </a:rPr>
              <a:t>A</a:t>
            </a:r>
            <a:r>
              <a:rPr lang="en-GB" sz="2400" baseline="-25000" dirty="0">
                <a:latin typeface="Arial Narrow" pitchFamily="34" charset="0"/>
              </a:rPr>
              <a:t>TO_OTHERS</a:t>
            </a:r>
            <a:r>
              <a:rPr lang="en-GB" sz="2400" i="1" baseline="-25000" dirty="0">
                <a:latin typeface="Arial Narrow" pitchFamily="34" charset="0"/>
              </a:rPr>
              <a:t>i</a:t>
            </a:r>
            <a:r>
              <a:rPr lang="en-GB" sz="2400" i="1" dirty="0">
                <a:latin typeface="Arial Narrow" pitchFamily="34" charset="0"/>
              </a:rPr>
              <a:t> </a:t>
            </a:r>
            <a:r>
              <a:rPr lang="en-GB" sz="2400" dirty="0">
                <a:latin typeface="Arial Narrow" pitchFamily="34" charset="0"/>
              </a:rPr>
              <a:t>= area of land use </a:t>
            </a:r>
            <a:r>
              <a:rPr lang="en-GB" sz="2400" i="1" dirty="0">
                <a:latin typeface="Arial Narrow" pitchFamily="34" charset="0"/>
              </a:rPr>
              <a:t>i </a:t>
            </a:r>
            <a:r>
              <a:rPr lang="en-GB" sz="2400" dirty="0">
                <a:latin typeface="Arial Narrow" pitchFamily="34" charset="0"/>
              </a:rPr>
              <a:t>converted to another land-use category in a certain year, ha yr</a:t>
            </a:r>
            <a:r>
              <a:rPr lang="en-GB" sz="2400" baseline="30000" dirty="0">
                <a:latin typeface="Arial Narrow" pitchFamily="34" charset="0"/>
              </a:rPr>
              <a:t>-1</a:t>
            </a:r>
          </a:p>
          <a:p>
            <a:r>
              <a:rPr lang="en-GB" sz="2400" dirty="0">
                <a:latin typeface="Arial Narrow" pitchFamily="34" charset="0"/>
              </a:rPr>
              <a:t>CF = carbon fraction of dry matter, tonne C (t </a:t>
            </a:r>
            <a:r>
              <a:rPr lang="en-GB" sz="2400" dirty="0" err="1">
                <a:latin typeface="Arial Narrow" pitchFamily="34" charset="0"/>
              </a:rPr>
              <a:t>d.m</a:t>
            </a:r>
            <a:r>
              <a:rPr lang="en-GB" sz="2400" dirty="0">
                <a:latin typeface="Arial Narrow" pitchFamily="34" charset="0"/>
              </a:rPr>
              <a:t>.)</a:t>
            </a:r>
            <a:r>
              <a:rPr lang="en-GB" sz="2400" baseline="30000" dirty="0">
                <a:latin typeface="Arial Narrow" pitchFamily="34" charset="0"/>
              </a:rPr>
              <a:t>-1</a:t>
            </a:r>
          </a:p>
          <a:p>
            <a:r>
              <a:rPr lang="en-GB" sz="2400" i="1" dirty="0">
                <a:latin typeface="Arial Narrow" pitchFamily="34" charset="0"/>
              </a:rPr>
              <a:t>i </a:t>
            </a:r>
            <a:r>
              <a:rPr lang="en-GB" sz="2400" dirty="0">
                <a:latin typeface="Arial Narrow" pitchFamily="34" charset="0"/>
              </a:rPr>
              <a:t>= type of land use converted to another land-use category</a:t>
            </a:r>
          </a:p>
          <a:p>
            <a:endParaRPr lang="en-GB" sz="2400" dirty="0">
              <a:latin typeface="Arial Narrow" pitchFamily="34" charset="0"/>
            </a:endParaRPr>
          </a:p>
          <a:p>
            <a:r>
              <a:rPr lang="en-GB" sz="2400" dirty="0">
                <a:latin typeface="Arial Narrow" pitchFamily="34" charset="0"/>
              </a:rPr>
              <a:t>                </a:t>
            </a:r>
            <a:r>
              <a:rPr lang="en-GB" sz="2400" b="1" dirty="0">
                <a:latin typeface="Arial Narrow" pitchFamily="34" charset="0"/>
              </a:rPr>
              <a:t>(Equation 2.16, Page 2.20, </a:t>
            </a:r>
            <a:r>
              <a:rPr lang="en-GB" sz="2400" b="1" dirty="0" err="1">
                <a:latin typeface="Arial Narrow" pitchFamily="34" charset="0"/>
              </a:rPr>
              <a:t>Vol</a:t>
            </a:r>
            <a:r>
              <a:rPr lang="en-GB" sz="2400" b="1" dirty="0">
                <a:latin typeface="Arial Narrow" pitchFamily="34" charset="0"/>
              </a:rPr>
              <a:t> 4, 2006 GL)</a:t>
            </a:r>
          </a:p>
        </p:txBody>
      </p:sp>
    </p:spTree>
    <p:extLst>
      <p:ext uri="{BB962C8B-B14F-4D97-AF65-F5344CB8AC3E}">
        <p14:creationId xmlns:p14="http://schemas.microsoft.com/office/powerpoint/2010/main" val="2940073226"/>
      </p:ext>
    </p:extLst>
  </p:cSld>
  <p:clrMapOvr>
    <a:masterClrMapping/>
  </p:clrMapOvr>
  <p:transition>
    <p:cove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629" y="163513"/>
            <a:ext cx="8333921" cy="1008062"/>
          </a:xfrm>
        </p:spPr>
        <p:txBody>
          <a:bodyPr/>
          <a:lstStyle/>
          <a:p>
            <a:r>
              <a:rPr lang="en-GB" sz="3600" dirty="0"/>
              <a:t>Change in C stocks in DOM: Land Remaining in the same land use category</a:t>
            </a:r>
            <a:endParaRPr lang="en-GB" sz="3600" i="1" dirty="0"/>
          </a:p>
        </p:txBody>
      </p:sp>
      <p:sp>
        <p:nvSpPr>
          <p:cNvPr id="3" name="Content Placeholder 2"/>
          <p:cNvSpPr>
            <a:spLocks noGrp="1"/>
          </p:cNvSpPr>
          <p:nvPr>
            <p:ph idx="1"/>
          </p:nvPr>
        </p:nvSpPr>
        <p:spPr>
          <a:xfrm>
            <a:off x="275771" y="1338943"/>
            <a:ext cx="8621486" cy="4525963"/>
          </a:xfrm>
        </p:spPr>
        <p:txBody>
          <a:bodyPr/>
          <a:lstStyle/>
          <a:p>
            <a:r>
              <a:rPr lang="en-GB" dirty="0">
                <a:solidFill>
                  <a:schemeClr val="tx1"/>
                </a:solidFill>
              </a:rPr>
              <a:t>The Tier 1 assumption for both dead wood and litter pools </a:t>
            </a:r>
            <a:r>
              <a:rPr lang="en-GB" b="1" dirty="0">
                <a:solidFill>
                  <a:schemeClr val="tx1"/>
                </a:solidFill>
              </a:rPr>
              <a:t>for all land-use categories</a:t>
            </a:r>
            <a:r>
              <a:rPr lang="en-GB" dirty="0">
                <a:solidFill>
                  <a:schemeClr val="tx1"/>
                </a:solidFill>
              </a:rPr>
              <a:t> is that their stocks are not changing over time if the land remains within the same land-use category.</a:t>
            </a:r>
          </a:p>
          <a:p>
            <a:r>
              <a:rPr lang="en-GB" dirty="0">
                <a:solidFill>
                  <a:schemeClr val="tx1"/>
                </a:solidFill>
              </a:rPr>
              <a:t>Tier 2 methods for estimation of carbon stock changes in DOM pools calculate the changes in dead wood and litter carbon pools by either </a:t>
            </a:r>
            <a:r>
              <a:rPr lang="en-GB" i="1" dirty="0">
                <a:solidFill>
                  <a:schemeClr val="tx1"/>
                </a:solidFill>
              </a:rPr>
              <a:t>Gain-Loss Method</a:t>
            </a:r>
            <a:r>
              <a:rPr lang="en-GB" dirty="0">
                <a:solidFill>
                  <a:schemeClr val="tx1"/>
                </a:solidFill>
              </a:rPr>
              <a:t> or </a:t>
            </a:r>
            <a:r>
              <a:rPr lang="en-GB" i="1" dirty="0">
                <a:solidFill>
                  <a:schemeClr val="tx1"/>
                </a:solidFill>
              </a:rPr>
              <a:t>Stock-Difference Method </a:t>
            </a:r>
            <a:r>
              <a:rPr lang="en-GB" dirty="0">
                <a:solidFill>
                  <a:schemeClr val="tx1"/>
                </a:solidFill>
              </a:rPr>
              <a:t>(</a:t>
            </a:r>
            <a:r>
              <a:rPr lang="en-GB" i="1" dirty="0">
                <a:solidFill>
                  <a:schemeClr val="tx1"/>
                </a:solidFill>
              </a:rPr>
              <a:t>GPG LULUCF  </a:t>
            </a:r>
            <a:r>
              <a:rPr lang="en-GB" dirty="0">
                <a:solidFill>
                  <a:schemeClr val="tx1"/>
                </a:solidFill>
              </a:rPr>
              <a:t>provides guidance on DOM only for FL)</a:t>
            </a:r>
          </a:p>
          <a:p>
            <a:r>
              <a:rPr lang="en-GB" dirty="0">
                <a:solidFill>
                  <a:schemeClr val="tx1"/>
                </a:solidFill>
              </a:rPr>
              <a:t>These estimates require either detailed inventories that include repeated measurements of dead wood and litter pools, or models that simulate dead wood and litter dynamics. </a:t>
            </a:r>
          </a:p>
          <a:p>
            <a:endParaRPr lang="en-GB" dirty="0"/>
          </a:p>
        </p:txBody>
      </p:sp>
    </p:spTree>
    <p:extLst>
      <p:ext uri="{BB962C8B-B14F-4D97-AF65-F5344CB8AC3E}">
        <p14:creationId xmlns:p14="http://schemas.microsoft.com/office/powerpoint/2010/main" val="3978305863"/>
      </p:ext>
    </p:extLst>
  </p:cSld>
  <p:clrMapOvr>
    <a:masterClrMapping/>
  </p:clrMapOvr>
  <p:transition>
    <p:cove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i="1" dirty="0"/>
              <a:t>Gain-Loss Method</a:t>
            </a:r>
          </a:p>
        </p:txBody>
      </p:sp>
      <p:sp>
        <p:nvSpPr>
          <p:cNvPr id="33795" name="Content Placeholder 2"/>
          <p:cNvSpPr>
            <a:spLocks noGrp="1"/>
          </p:cNvSpPr>
          <p:nvPr>
            <p:ph idx="1"/>
          </p:nvPr>
        </p:nvSpPr>
        <p:spPr>
          <a:xfrm>
            <a:off x="522514" y="1147763"/>
            <a:ext cx="8467499" cy="4714875"/>
          </a:xfrm>
        </p:spPr>
        <p:txBody>
          <a:bodyPr/>
          <a:lstStyle/>
          <a:p>
            <a:endParaRPr lang="en-US" dirty="0"/>
          </a:p>
          <a:p>
            <a:endParaRPr lang="en-US" dirty="0"/>
          </a:p>
          <a:p>
            <a:pPr>
              <a:buFontTx/>
              <a:buNone/>
            </a:pPr>
            <a:endParaRPr lang="en-US" sz="2600" dirty="0">
              <a:solidFill>
                <a:schemeClr val="tx1"/>
              </a:solidFill>
            </a:endParaRPr>
          </a:p>
          <a:p>
            <a:pPr>
              <a:buFontTx/>
              <a:buNone/>
            </a:pPr>
            <a:r>
              <a:rPr lang="en-US" sz="2600" dirty="0">
                <a:solidFill>
                  <a:schemeClr val="tx1"/>
                </a:solidFill>
              </a:rPr>
              <a:t>A = area of managed </a:t>
            </a:r>
            <a:r>
              <a:rPr lang="en-US" sz="2600" dirty="0" err="1">
                <a:solidFill>
                  <a:schemeClr val="tx1"/>
                </a:solidFill>
              </a:rPr>
              <a:t>land,ha</a:t>
            </a:r>
            <a:r>
              <a:rPr lang="en-US" sz="2600" dirty="0">
                <a:solidFill>
                  <a:schemeClr val="tx1"/>
                </a:solidFill>
              </a:rPr>
              <a:t> </a:t>
            </a:r>
          </a:p>
          <a:p>
            <a:pPr>
              <a:buFontTx/>
              <a:buNone/>
            </a:pPr>
            <a:r>
              <a:rPr lang="en-GB" sz="2400" dirty="0" err="1">
                <a:solidFill>
                  <a:schemeClr val="tx2"/>
                </a:solidFill>
                <a:cs typeface="Times New Roman" pitchFamily="18" charset="0"/>
              </a:rPr>
              <a:t>DOM</a:t>
            </a:r>
            <a:r>
              <a:rPr lang="en-GB" sz="2400" baseline="-25000" dirty="0" err="1">
                <a:solidFill>
                  <a:schemeClr val="tx2"/>
                </a:solidFill>
                <a:cs typeface="Times New Roman" pitchFamily="18" charset="0"/>
              </a:rPr>
              <a:t>i</a:t>
            </a:r>
            <a:r>
              <a:rPr lang="en-US" sz="2600" baseline="-25000" dirty="0">
                <a:solidFill>
                  <a:schemeClr val="tx1"/>
                </a:solidFill>
              </a:rPr>
              <a:t>n </a:t>
            </a:r>
            <a:r>
              <a:rPr lang="en-US" sz="2600" dirty="0">
                <a:solidFill>
                  <a:schemeClr val="tx1"/>
                </a:solidFill>
              </a:rPr>
              <a:t>= average annual transfer into DW/litter pool (due to</a:t>
            </a:r>
          </a:p>
          <a:p>
            <a:pPr>
              <a:buFontTx/>
              <a:buNone/>
            </a:pPr>
            <a:r>
              <a:rPr lang="en-US" sz="2600" dirty="0">
                <a:solidFill>
                  <a:schemeClr val="tx1"/>
                </a:solidFill>
              </a:rPr>
              <a:t>mortality, slash due to harvest and natural disturbance),t </a:t>
            </a:r>
            <a:r>
              <a:rPr lang="en-US" sz="2600" dirty="0" err="1">
                <a:solidFill>
                  <a:schemeClr val="tx1"/>
                </a:solidFill>
              </a:rPr>
              <a:t>d.m</a:t>
            </a:r>
            <a:r>
              <a:rPr lang="en-US" sz="2600" dirty="0">
                <a:solidFill>
                  <a:schemeClr val="tx1"/>
                </a:solidFill>
              </a:rPr>
              <a:t>./ha/</a:t>
            </a:r>
            <a:r>
              <a:rPr lang="en-US" sz="2600" dirty="0" err="1">
                <a:solidFill>
                  <a:schemeClr val="tx1"/>
                </a:solidFill>
              </a:rPr>
              <a:t>yr</a:t>
            </a:r>
            <a:endParaRPr lang="en-US" sz="2600" dirty="0">
              <a:solidFill>
                <a:schemeClr val="tx1"/>
              </a:solidFill>
            </a:endParaRPr>
          </a:p>
          <a:p>
            <a:pPr>
              <a:buFontTx/>
              <a:buNone/>
            </a:pPr>
            <a:r>
              <a:rPr lang="en-GB" sz="2400" dirty="0" err="1">
                <a:solidFill>
                  <a:schemeClr val="tx2"/>
                </a:solidFill>
                <a:cs typeface="Times New Roman" pitchFamily="18" charset="0"/>
              </a:rPr>
              <a:t>DOM</a:t>
            </a:r>
            <a:r>
              <a:rPr lang="en-GB" sz="2400" baseline="-25000" dirty="0" err="1">
                <a:solidFill>
                  <a:schemeClr val="tx2"/>
                </a:solidFill>
                <a:cs typeface="Times New Roman" pitchFamily="18" charset="0"/>
              </a:rPr>
              <a:t>out</a:t>
            </a:r>
            <a:r>
              <a:rPr lang="en-US" sz="2600" dirty="0">
                <a:solidFill>
                  <a:schemeClr val="tx1"/>
                </a:solidFill>
              </a:rPr>
              <a:t> = average annual transfer out of DW/litter pool, t </a:t>
            </a:r>
            <a:r>
              <a:rPr lang="en-US" sz="2600" dirty="0" err="1">
                <a:solidFill>
                  <a:schemeClr val="tx1"/>
                </a:solidFill>
              </a:rPr>
              <a:t>d.m</a:t>
            </a:r>
            <a:r>
              <a:rPr lang="en-US" sz="2600" dirty="0">
                <a:solidFill>
                  <a:schemeClr val="tx1"/>
                </a:solidFill>
              </a:rPr>
              <a:t>./ha/</a:t>
            </a:r>
            <a:r>
              <a:rPr lang="en-US" sz="2600" dirty="0" err="1">
                <a:solidFill>
                  <a:schemeClr val="tx1"/>
                </a:solidFill>
              </a:rPr>
              <a:t>yr</a:t>
            </a:r>
            <a:endParaRPr lang="en-US" sz="2600" dirty="0">
              <a:solidFill>
                <a:schemeClr val="tx1"/>
              </a:solidFill>
            </a:endParaRPr>
          </a:p>
          <a:p>
            <a:pPr>
              <a:buFontTx/>
              <a:buNone/>
            </a:pPr>
            <a:r>
              <a:rPr lang="en-US" sz="2600" dirty="0">
                <a:solidFill>
                  <a:schemeClr val="tx1"/>
                </a:solidFill>
              </a:rPr>
              <a:t>CF = carbon fraction of dry matter, </a:t>
            </a:r>
            <a:r>
              <a:rPr lang="en-US" sz="2600" dirty="0" err="1">
                <a:solidFill>
                  <a:schemeClr val="tx1"/>
                </a:solidFill>
              </a:rPr>
              <a:t>tC</a:t>
            </a:r>
            <a:r>
              <a:rPr lang="en-US" sz="2600" dirty="0">
                <a:solidFill>
                  <a:schemeClr val="tx1"/>
                </a:solidFill>
              </a:rPr>
              <a:t>/(t </a:t>
            </a:r>
            <a:r>
              <a:rPr lang="en-US" sz="2600" dirty="0" err="1">
                <a:solidFill>
                  <a:schemeClr val="tx1"/>
                </a:solidFill>
              </a:rPr>
              <a:t>d.m</a:t>
            </a:r>
            <a:r>
              <a:rPr lang="en-US" sz="2600" dirty="0">
                <a:solidFill>
                  <a:schemeClr val="tx1"/>
                </a:solidFill>
              </a:rPr>
              <a:t>.)</a:t>
            </a:r>
          </a:p>
          <a:p>
            <a:pPr>
              <a:buFontTx/>
              <a:buNone/>
            </a:pPr>
            <a:endParaRPr lang="en-US" sz="2600" dirty="0">
              <a:solidFill>
                <a:schemeClr val="tx1"/>
              </a:solidFill>
            </a:endParaRPr>
          </a:p>
          <a:p>
            <a:pPr>
              <a:buFontTx/>
              <a:buNone/>
            </a:pPr>
            <a:r>
              <a:rPr lang="en-US" sz="2600" b="1" dirty="0">
                <a:solidFill>
                  <a:schemeClr val="tx1"/>
                </a:solidFill>
              </a:rPr>
              <a:t>(Equation 2.18, page 2.23, </a:t>
            </a:r>
            <a:r>
              <a:rPr lang="en-US" sz="2600" b="1" dirty="0" err="1">
                <a:solidFill>
                  <a:schemeClr val="tx1"/>
                </a:solidFill>
              </a:rPr>
              <a:t>Vol</a:t>
            </a:r>
            <a:r>
              <a:rPr lang="en-US" sz="2600" b="1" dirty="0">
                <a:solidFill>
                  <a:schemeClr val="tx1"/>
                </a:solidFill>
              </a:rPr>
              <a:t> 4, 2006 GL)</a:t>
            </a:r>
          </a:p>
          <a:p>
            <a:pPr>
              <a:buFontTx/>
              <a:buNone/>
            </a:pPr>
            <a:endParaRPr lang="en-US" sz="2400" dirty="0">
              <a:solidFill>
                <a:schemeClr val="tx1"/>
              </a:solidFill>
            </a:endParaRPr>
          </a:p>
        </p:txBody>
      </p:sp>
      <p:sp>
        <p:nvSpPr>
          <p:cNvPr id="5" name="Rectangle 14"/>
          <p:cNvSpPr>
            <a:spLocks noChangeArrowheads="1"/>
          </p:cNvSpPr>
          <p:nvPr/>
        </p:nvSpPr>
        <p:spPr bwMode="auto">
          <a:xfrm>
            <a:off x="760288" y="1413268"/>
            <a:ext cx="7921375" cy="918966"/>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r>
              <a:rPr lang="en-GB" sz="3600" b="1" dirty="0">
                <a:latin typeface="Arial Narrow" pitchFamily="34" charset="0"/>
                <a:cs typeface="Times New Roman"/>
              </a:rPr>
              <a:t>∆C</a:t>
            </a:r>
            <a:r>
              <a:rPr lang="en-GB" sz="3600" b="1" baseline="-25000" dirty="0">
                <a:latin typeface="Arial Narrow" pitchFamily="34" charset="0"/>
                <a:cs typeface="Times New Roman"/>
              </a:rPr>
              <a:t>DOM</a:t>
            </a:r>
            <a:r>
              <a:rPr lang="en-GB" sz="3600" b="1" dirty="0">
                <a:latin typeface="Arial Narrow" pitchFamily="34" charset="0"/>
                <a:cs typeface="Times New Roman"/>
              </a:rPr>
              <a:t> = [A</a:t>
            </a:r>
            <a:r>
              <a:rPr lang="en-US" sz="3600" b="1" dirty="0">
                <a:latin typeface="Arial Narrow" pitchFamily="34" charset="0"/>
              </a:rPr>
              <a:t> ●</a:t>
            </a:r>
            <a:r>
              <a:rPr lang="en-GB" sz="3600" b="1" dirty="0">
                <a:latin typeface="Arial Narrow" pitchFamily="34" charset="0"/>
                <a:cs typeface="Times New Roman"/>
              </a:rPr>
              <a:t>(</a:t>
            </a:r>
            <a:r>
              <a:rPr lang="en-GB" sz="3600" b="1" dirty="0" err="1">
                <a:latin typeface="Arial Narrow" pitchFamily="34" charset="0"/>
                <a:cs typeface="Times New Roman"/>
              </a:rPr>
              <a:t>DOM</a:t>
            </a:r>
            <a:r>
              <a:rPr lang="en-GB" sz="3600" b="1" baseline="-25000" dirty="0" err="1">
                <a:latin typeface="Arial Narrow" pitchFamily="34" charset="0"/>
                <a:cs typeface="Times New Roman"/>
              </a:rPr>
              <a:t>in</a:t>
            </a:r>
            <a:r>
              <a:rPr lang="en-GB" sz="3600" b="1" dirty="0">
                <a:latin typeface="Arial Narrow" pitchFamily="34" charset="0"/>
                <a:cs typeface="Times New Roman"/>
              </a:rPr>
              <a:t> – </a:t>
            </a:r>
            <a:r>
              <a:rPr lang="en-GB" sz="3600" b="1" dirty="0" err="1">
                <a:latin typeface="Arial Narrow" pitchFamily="34" charset="0"/>
                <a:cs typeface="Times New Roman"/>
              </a:rPr>
              <a:t>DOM</a:t>
            </a:r>
            <a:r>
              <a:rPr lang="en-GB" sz="3600" b="1" baseline="-25000" dirty="0" err="1">
                <a:latin typeface="Arial Narrow" pitchFamily="34" charset="0"/>
                <a:cs typeface="Times New Roman"/>
              </a:rPr>
              <a:t>out</a:t>
            </a:r>
            <a:r>
              <a:rPr lang="en-GB" sz="3600" b="1" dirty="0">
                <a:latin typeface="Arial Narrow" pitchFamily="34" charset="0"/>
                <a:cs typeface="Times New Roman"/>
              </a:rPr>
              <a:t>)]</a:t>
            </a:r>
            <a:r>
              <a:rPr lang="en-US" sz="3600" b="1" dirty="0">
                <a:latin typeface="Arial Narrow" pitchFamily="34" charset="0"/>
              </a:rPr>
              <a:t> ● </a:t>
            </a:r>
            <a:r>
              <a:rPr lang="en-GB" sz="3600" b="1" dirty="0">
                <a:latin typeface="Arial Narrow" pitchFamily="34" charset="0"/>
                <a:cs typeface="Times New Roman"/>
              </a:rPr>
              <a:t>CF</a:t>
            </a:r>
            <a:endParaRPr lang="en-GB" sz="3600" b="1" dirty="0">
              <a:latin typeface="Arial Narrow" pitchFamily="34" charset="0"/>
            </a:endParaRPr>
          </a:p>
        </p:txBody>
      </p:sp>
    </p:spTree>
    <p:extLst>
      <p:ext uri="{BB962C8B-B14F-4D97-AF65-F5344CB8AC3E}">
        <p14:creationId xmlns:p14="http://schemas.microsoft.com/office/powerpoint/2010/main" val="627126622"/>
      </p:ext>
    </p:extLst>
  </p:cSld>
  <p:clrMapOvr>
    <a:masterClrMapping/>
  </p:clrMapOvr>
  <p:transition>
    <p:cove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193675"/>
            <a:ext cx="7918450" cy="1008063"/>
          </a:xfrm>
        </p:spPr>
        <p:txBody>
          <a:bodyPr/>
          <a:lstStyle/>
          <a:p>
            <a:pPr>
              <a:defRPr/>
            </a:pPr>
            <a:r>
              <a:rPr lang="en-US" i="1" dirty="0"/>
              <a:t>Stock-Difference Method</a:t>
            </a:r>
          </a:p>
        </p:txBody>
      </p:sp>
      <p:sp>
        <p:nvSpPr>
          <p:cNvPr id="34819" name="Content Placeholder 2"/>
          <p:cNvSpPr>
            <a:spLocks noGrp="1"/>
          </p:cNvSpPr>
          <p:nvPr>
            <p:ph idx="1"/>
          </p:nvPr>
        </p:nvSpPr>
        <p:spPr>
          <a:xfrm>
            <a:off x="104775" y="1122362"/>
            <a:ext cx="8755063" cy="5335587"/>
          </a:xfrm>
        </p:spPr>
        <p:txBody>
          <a:bodyPr/>
          <a:lstStyle/>
          <a:p>
            <a:pPr>
              <a:buFontTx/>
              <a:buNone/>
            </a:pPr>
            <a:endParaRPr lang="en-US" dirty="0">
              <a:solidFill>
                <a:schemeClr val="tx1"/>
              </a:solidFill>
            </a:endParaRPr>
          </a:p>
          <a:p>
            <a:endParaRPr lang="en-US" dirty="0">
              <a:solidFill>
                <a:schemeClr val="tx1"/>
              </a:solidFill>
            </a:endParaRPr>
          </a:p>
          <a:p>
            <a:endParaRPr lang="en-US" dirty="0">
              <a:solidFill>
                <a:schemeClr val="tx1"/>
              </a:solidFill>
            </a:endParaRPr>
          </a:p>
          <a:p>
            <a:pPr>
              <a:buFontTx/>
              <a:buNone/>
            </a:pPr>
            <a:r>
              <a:rPr lang="en-US" sz="2600" dirty="0">
                <a:solidFill>
                  <a:schemeClr val="tx1"/>
                </a:solidFill>
              </a:rPr>
              <a:t>A = area of managed land, ha </a:t>
            </a:r>
          </a:p>
          <a:p>
            <a:pPr>
              <a:buFontTx/>
              <a:buNone/>
            </a:pPr>
            <a:r>
              <a:rPr lang="en-US" sz="2600" dirty="0">
                <a:solidFill>
                  <a:schemeClr val="tx1"/>
                </a:solidFill>
              </a:rPr>
              <a:t>DOM</a:t>
            </a:r>
            <a:r>
              <a:rPr lang="en-US" sz="2600" baseline="-25000" dirty="0">
                <a:solidFill>
                  <a:schemeClr val="tx1"/>
                </a:solidFill>
              </a:rPr>
              <a:t>t1</a:t>
            </a:r>
            <a:r>
              <a:rPr lang="en-US" sz="2600" dirty="0">
                <a:solidFill>
                  <a:schemeClr val="tx1"/>
                </a:solidFill>
              </a:rPr>
              <a:t> = DW/litter stocks at time t</a:t>
            </a:r>
            <a:r>
              <a:rPr lang="en-US" sz="2600" baseline="-25000" dirty="0">
                <a:solidFill>
                  <a:schemeClr val="tx1"/>
                </a:solidFill>
              </a:rPr>
              <a:t>1</a:t>
            </a:r>
            <a:r>
              <a:rPr lang="en-US" sz="2600" dirty="0">
                <a:solidFill>
                  <a:schemeClr val="tx1"/>
                </a:solidFill>
              </a:rPr>
              <a:t> for managed land, t </a:t>
            </a:r>
            <a:r>
              <a:rPr lang="en-US" sz="2600" dirty="0" err="1">
                <a:solidFill>
                  <a:schemeClr val="tx1"/>
                </a:solidFill>
              </a:rPr>
              <a:t>d.m</a:t>
            </a:r>
            <a:r>
              <a:rPr lang="en-US" sz="2600" dirty="0">
                <a:solidFill>
                  <a:schemeClr val="tx1"/>
                </a:solidFill>
              </a:rPr>
              <a:t>/ha</a:t>
            </a:r>
          </a:p>
          <a:p>
            <a:pPr>
              <a:buFontTx/>
              <a:buNone/>
            </a:pPr>
            <a:r>
              <a:rPr lang="en-US" sz="2600" dirty="0">
                <a:solidFill>
                  <a:schemeClr val="tx1"/>
                </a:solidFill>
              </a:rPr>
              <a:t>DOM</a:t>
            </a:r>
            <a:r>
              <a:rPr lang="en-US" sz="2600" baseline="-25000" dirty="0">
                <a:solidFill>
                  <a:schemeClr val="tx1"/>
                </a:solidFill>
              </a:rPr>
              <a:t>t2</a:t>
            </a:r>
            <a:r>
              <a:rPr lang="en-US" sz="2600" dirty="0">
                <a:solidFill>
                  <a:schemeClr val="tx1"/>
                </a:solidFill>
              </a:rPr>
              <a:t> = DW/litter stocks at time t</a:t>
            </a:r>
            <a:r>
              <a:rPr lang="en-US" sz="2600" baseline="-25000" dirty="0">
                <a:solidFill>
                  <a:schemeClr val="tx1"/>
                </a:solidFill>
              </a:rPr>
              <a:t>2</a:t>
            </a:r>
            <a:r>
              <a:rPr lang="en-US" sz="2600" dirty="0">
                <a:solidFill>
                  <a:schemeClr val="tx1"/>
                </a:solidFill>
              </a:rPr>
              <a:t> for managed land, t </a:t>
            </a:r>
            <a:r>
              <a:rPr lang="en-US" sz="2600" dirty="0" err="1">
                <a:solidFill>
                  <a:schemeClr val="tx1"/>
                </a:solidFill>
              </a:rPr>
              <a:t>d.m</a:t>
            </a:r>
            <a:r>
              <a:rPr lang="en-US" sz="2600" dirty="0">
                <a:solidFill>
                  <a:schemeClr val="tx1"/>
                </a:solidFill>
              </a:rPr>
              <a:t>/ha</a:t>
            </a:r>
          </a:p>
          <a:p>
            <a:pPr>
              <a:buFontTx/>
              <a:buNone/>
            </a:pPr>
            <a:r>
              <a:rPr lang="en-US" sz="2600" dirty="0">
                <a:solidFill>
                  <a:schemeClr val="tx1"/>
                </a:solidFill>
              </a:rPr>
              <a:t>T = (t</a:t>
            </a:r>
            <a:r>
              <a:rPr lang="en-US" sz="2600" baseline="-25000" dirty="0">
                <a:solidFill>
                  <a:schemeClr val="tx1"/>
                </a:solidFill>
              </a:rPr>
              <a:t>2</a:t>
            </a:r>
            <a:r>
              <a:rPr lang="en-US" sz="2600" dirty="0">
                <a:solidFill>
                  <a:schemeClr val="tx1"/>
                </a:solidFill>
              </a:rPr>
              <a:t>-t</a:t>
            </a:r>
            <a:r>
              <a:rPr lang="en-US" sz="2600" baseline="-25000" dirty="0">
                <a:solidFill>
                  <a:schemeClr val="tx1"/>
                </a:solidFill>
              </a:rPr>
              <a:t>1</a:t>
            </a:r>
            <a:r>
              <a:rPr lang="en-US" sz="2600" dirty="0">
                <a:solidFill>
                  <a:schemeClr val="tx1"/>
                </a:solidFill>
              </a:rPr>
              <a:t>) = time period between the two estimates of DOM, yrs.</a:t>
            </a:r>
          </a:p>
          <a:p>
            <a:pPr>
              <a:buFontTx/>
              <a:buNone/>
            </a:pPr>
            <a:r>
              <a:rPr lang="en-US" sz="2600" dirty="0">
                <a:solidFill>
                  <a:schemeClr val="tx1"/>
                </a:solidFill>
              </a:rPr>
              <a:t>CF = carbon fraction of dry matter, t C/(t </a:t>
            </a:r>
            <a:r>
              <a:rPr lang="en-US" sz="2600" dirty="0" err="1">
                <a:solidFill>
                  <a:schemeClr val="tx1"/>
                </a:solidFill>
              </a:rPr>
              <a:t>d.m</a:t>
            </a:r>
            <a:r>
              <a:rPr lang="en-US" sz="2600" dirty="0">
                <a:solidFill>
                  <a:schemeClr val="tx1"/>
                </a:solidFill>
              </a:rPr>
              <a:t>.) </a:t>
            </a:r>
          </a:p>
          <a:p>
            <a:pPr>
              <a:buFontTx/>
              <a:buNone/>
            </a:pPr>
            <a:endParaRPr lang="en-US" dirty="0">
              <a:solidFill>
                <a:schemeClr val="tx1"/>
              </a:solidFill>
            </a:endParaRPr>
          </a:p>
          <a:p>
            <a:pPr>
              <a:buFontTx/>
              <a:buNone/>
            </a:pPr>
            <a:r>
              <a:rPr lang="en-US" b="1" dirty="0">
                <a:solidFill>
                  <a:schemeClr val="tx1"/>
                </a:solidFill>
              </a:rPr>
              <a:t>(Equation 2.19, Page 2.23, Vol 4, 2006 GL)</a:t>
            </a:r>
          </a:p>
          <a:p>
            <a:endParaRPr lang="en-US" dirty="0"/>
          </a:p>
        </p:txBody>
      </p:sp>
      <p:sp>
        <p:nvSpPr>
          <p:cNvPr id="5" name="Rectangle 14"/>
          <p:cNvSpPr>
            <a:spLocks noChangeArrowheads="1"/>
          </p:cNvSpPr>
          <p:nvPr/>
        </p:nvSpPr>
        <p:spPr bwMode="auto">
          <a:xfrm>
            <a:off x="441789" y="1412240"/>
            <a:ext cx="7767262" cy="899445"/>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fontAlgn="auto">
              <a:spcBef>
                <a:spcPts val="0"/>
              </a:spcBef>
              <a:spcAft>
                <a:spcPts val="0"/>
              </a:spcAft>
              <a:defRPr/>
            </a:pPr>
            <a:r>
              <a:rPr lang="en-GB" sz="3600" b="1" dirty="0">
                <a:latin typeface="Arial Narrow" pitchFamily="34" charset="0"/>
                <a:cs typeface="Times New Roman"/>
              </a:rPr>
              <a:t>∆C</a:t>
            </a:r>
            <a:r>
              <a:rPr lang="en-GB" sz="3600" b="1" baseline="-25000" dirty="0">
                <a:latin typeface="Arial Narrow" pitchFamily="34" charset="0"/>
                <a:cs typeface="Times New Roman"/>
              </a:rPr>
              <a:t>DOM</a:t>
            </a:r>
            <a:r>
              <a:rPr lang="en-GB" sz="3600" b="1" dirty="0">
                <a:latin typeface="Arial Narrow" pitchFamily="34" charset="0"/>
                <a:cs typeface="Times New Roman"/>
              </a:rPr>
              <a:t> = [A</a:t>
            </a:r>
            <a:r>
              <a:rPr lang="en-US" sz="3600" b="1" dirty="0">
                <a:latin typeface="Arial Narrow" pitchFamily="34" charset="0"/>
              </a:rPr>
              <a:t> ●</a:t>
            </a:r>
            <a:r>
              <a:rPr lang="en-GB" sz="3600" b="1" dirty="0">
                <a:latin typeface="Arial Narrow" pitchFamily="34" charset="0"/>
                <a:cs typeface="Times New Roman"/>
              </a:rPr>
              <a:t>(DOM</a:t>
            </a:r>
            <a:r>
              <a:rPr lang="en-GB" sz="3600" b="1" baseline="-25000" dirty="0">
                <a:latin typeface="Arial Narrow" pitchFamily="34" charset="0"/>
                <a:cs typeface="Times New Roman"/>
              </a:rPr>
              <a:t>t2</a:t>
            </a:r>
            <a:r>
              <a:rPr lang="en-GB" sz="3600" b="1" dirty="0">
                <a:latin typeface="Arial Narrow" pitchFamily="34" charset="0"/>
                <a:cs typeface="Times New Roman"/>
              </a:rPr>
              <a:t> – DOM</a:t>
            </a:r>
            <a:r>
              <a:rPr lang="en-GB" sz="3600" b="1" baseline="-25000" dirty="0">
                <a:latin typeface="Arial Narrow" pitchFamily="34" charset="0"/>
                <a:cs typeface="Times New Roman"/>
              </a:rPr>
              <a:t>t1</a:t>
            </a:r>
            <a:r>
              <a:rPr lang="en-GB" sz="3600" b="1" dirty="0">
                <a:latin typeface="Arial Narrow" pitchFamily="34" charset="0"/>
                <a:cs typeface="Times New Roman"/>
              </a:rPr>
              <a:t> )/T]</a:t>
            </a:r>
            <a:r>
              <a:rPr lang="en-US" sz="3600" b="1" dirty="0">
                <a:latin typeface="Arial Narrow" pitchFamily="34" charset="0"/>
              </a:rPr>
              <a:t> ● </a:t>
            </a:r>
            <a:r>
              <a:rPr lang="en-GB" sz="3600" b="1" dirty="0">
                <a:latin typeface="Arial Narrow" pitchFamily="34" charset="0"/>
                <a:cs typeface="Times New Roman"/>
              </a:rPr>
              <a:t>CF</a:t>
            </a:r>
            <a:endParaRPr lang="en-GB" sz="3600" b="1" dirty="0">
              <a:latin typeface="Arial Narrow" pitchFamily="34" charset="0"/>
            </a:endParaRPr>
          </a:p>
        </p:txBody>
      </p:sp>
    </p:spTree>
    <p:extLst>
      <p:ext uri="{BB962C8B-B14F-4D97-AF65-F5344CB8AC3E}">
        <p14:creationId xmlns:p14="http://schemas.microsoft.com/office/powerpoint/2010/main" val="2805233641"/>
      </p:ext>
    </p:extLst>
  </p:cSld>
  <p:clrMapOvr>
    <a:masterClrMapping/>
  </p:clrMapOvr>
  <p:transition>
    <p:cove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Change in C stocks in DOM: </a:t>
            </a:r>
            <a:r>
              <a:rPr lang="en-GB" i="1" dirty="0"/>
              <a:t>Land Converted to Other Land-use </a:t>
            </a:r>
          </a:p>
        </p:txBody>
      </p:sp>
      <p:sp>
        <p:nvSpPr>
          <p:cNvPr id="3" name="Content Placeholder 2"/>
          <p:cNvSpPr>
            <a:spLocks noGrp="1"/>
          </p:cNvSpPr>
          <p:nvPr>
            <p:ph idx="1"/>
          </p:nvPr>
        </p:nvSpPr>
        <p:spPr>
          <a:xfrm>
            <a:off x="580572" y="1295400"/>
            <a:ext cx="8091714" cy="4525963"/>
          </a:xfrm>
        </p:spPr>
        <p:txBody>
          <a:bodyPr/>
          <a:lstStyle/>
          <a:p>
            <a:r>
              <a:rPr lang="en-GB" dirty="0">
                <a:solidFill>
                  <a:schemeClr val="tx1"/>
                </a:solidFill>
              </a:rPr>
              <a:t>The Tier 1 assumption is that DOM pools in non-forest land categories after the conversion are zero, i.e., they contain no carbon. </a:t>
            </a:r>
          </a:p>
          <a:p>
            <a:r>
              <a:rPr lang="en-GB" dirty="0">
                <a:solidFill>
                  <a:schemeClr val="tx1"/>
                </a:solidFill>
              </a:rPr>
              <a:t>The Tier 1 assumption for land converted from forest to another land-use category is that all DOM carbon losses occur in the year of land-use conversion. </a:t>
            </a:r>
          </a:p>
          <a:p>
            <a:r>
              <a:rPr lang="en-GB" dirty="0">
                <a:solidFill>
                  <a:schemeClr val="tx1"/>
                </a:solidFill>
              </a:rPr>
              <a:t>For land converted to  Forest Land litter and dead wood carbon pools starting from zero carbon in those pools. DOM carbon gains on land converted to forest occur linearly, starting from zero, over a transition period (default assumption is 20 years)</a:t>
            </a:r>
          </a:p>
        </p:txBody>
      </p:sp>
    </p:spTree>
    <p:extLst>
      <p:ext uri="{BB962C8B-B14F-4D97-AF65-F5344CB8AC3E}">
        <p14:creationId xmlns:p14="http://schemas.microsoft.com/office/powerpoint/2010/main" val="1919493884"/>
      </p:ext>
    </p:extLst>
  </p:cSld>
  <p:clrMapOvr>
    <a:masterClrMapping/>
  </p:clrMapOvr>
  <p:transition>
    <p:cove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91439"/>
            <a:ext cx="8850631" cy="708661"/>
          </a:xfrm>
        </p:spPr>
        <p:txBody>
          <a:bodyPr/>
          <a:lstStyle/>
          <a:p>
            <a:br>
              <a:rPr lang="en-GB" sz="2800" dirty="0"/>
            </a:br>
            <a:br>
              <a:rPr lang="en-GB" sz="2800" dirty="0"/>
            </a:br>
            <a:endParaRPr lang="en-GB" sz="2800" dirty="0"/>
          </a:p>
        </p:txBody>
      </p:sp>
      <p:sp>
        <p:nvSpPr>
          <p:cNvPr id="3" name="Content Placeholder 2"/>
          <p:cNvSpPr>
            <a:spLocks noGrp="1"/>
          </p:cNvSpPr>
          <p:nvPr>
            <p:ph idx="1"/>
          </p:nvPr>
        </p:nvSpPr>
        <p:spPr>
          <a:xfrm>
            <a:off x="0" y="985520"/>
            <a:ext cx="9144000" cy="5872480"/>
          </a:xfrm>
        </p:spPr>
        <p:txBody>
          <a:bodyPr/>
          <a:lstStyle/>
          <a:p>
            <a:pPr>
              <a:buFont typeface="Wingdings" panose="05000000000000000000" pitchFamily="2" charset="2"/>
              <a:buChar char="Ø"/>
            </a:pPr>
            <a:r>
              <a:rPr lang="en-GB" sz="1800" b="1" i="1" dirty="0">
                <a:solidFill>
                  <a:schemeClr val="tx1"/>
                </a:solidFill>
              </a:rPr>
              <a:t>In summary, at Tier 1, Biomass C stock changes must be estimated for:</a:t>
            </a:r>
          </a:p>
          <a:p>
            <a:pPr>
              <a:buFont typeface="Wingdings" panose="05000000000000000000" pitchFamily="2" charset="2"/>
              <a:buChar char="Ø"/>
            </a:pPr>
            <a:endParaRPr lang="en-GB" sz="1800" dirty="0">
              <a:solidFill>
                <a:schemeClr val="tx1"/>
              </a:solidFill>
            </a:endParaRPr>
          </a:p>
          <a:p>
            <a:pPr>
              <a:buFont typeface="Wingdings" panose="05000000000000000000" pitchFamily="2" charset="2"/>
              <a:buChar char="ü"/>
            </a:pPr>
            <a:r>
              <a:rPr lang="en-GB" sz="1800" dirty="0">
                <a:solidFill>
                  <a:schemeClr val="tx1"/>
                </a:solidFill>
              </a:rPr>
              <a:t>Forest land remaining forest land</a:t>
            </a:r>
          </a:p>
          <a:p>
            <a:pPr>
              <a:buFont typeface="Wingdings" panose="05000000000000000000" pitchFamily="2" charset="2"/>
              <a:buChar char="ü"/>
            </a:pPr>
            <a:endParaRPr lang="en-GB" sz="1800" dirty="0">
              <a:solidFill>
                <a:schemeClr val="tx1"/>
              </a:solidFill>
            </a:endParaRPr>
          </a:p>
          <a:p>
            <a:pPr>
              <a:buFont typeface="Wingdings" panose="05000000000000000000" pitchFamily="2" charset="2"/>
              <a:buChar char="ü"/>
            </a:pPr>
            <a:r>
              <a:rPr lang="en-GB" sz="1800" dirty="0">
                <a:solidFill>
                  <a:schemeClr val="tx1"/>
                </a:solidFill>
              </a:rPr>
              <a:t>Cropland remaining Cropland, limited to perennial crops</a:t>
            </a:r>
          </a:p>
          <a:p>
            <a:pPr>
              <a:buFont typeface="Wingdings" panose="05000000000000000000" pitchFamily="2" charset="2"/>
              <a:buChar char="ü"/>
            </a:pPr>
            <a:endParaRPr lang="en-GB" sz="1800" dirty="0">
              <a:solidFill>
                <a:schemeClr val="tx1"/>
              </a:solidFill>
            </a:endParaRPr>
          </a:p>
          <a:p>
            <a:pPr>
              <a:buFont typeface="Wingdings" panose="05000000000000000000" pitchFamily="2" charset="2"/>
              <a:buChar char="ü"/>
            </a:pPr>
            <a:r>
              <a:rPr lang="en-GB" sz="1800" dirty="0">
                <a:solidFill>
                  <a:schemeClr val="tx1"/>
                </a:solidFill>
              </a:rPr>
              <a:t>Each land use conversion from and to Forest land, Cropland, Grassland</a:t>
            </a:r>
          </a:p>
          <a:p>
            <a:pPr>
              <a:buFont typeface="Wingdings" panose="05000000000000000000" pitchFamily="2" charset="2"/>
              <a:buChar char="ü"/>
            </a:pPr>
            <a:endParaRPr lang="en-GB" sz="1800" dirty="0">
              <a:solidFill>
                <a:schemeClr val="tx1"/>
              </a:solidFill>
            </a:endParaRPr>
          </a:p>
          <a:p>
            <a:pPr>
              <a:buFont typeface="Wingdings" panose="05000000000000000000" pitchFamily="2" charset="2"/>
              <a:buChar char="ü"/>
            </a:pPr>
            <a:r>
              <a:rPr lang="en-GB" sz="1800" dirty="0">
                <a:solidFill>
                  <a:schemeClr val="tx1"/>
                </a:solidFill>
              </a:rPr>
              <a:t>In any other land use and land-use conversion Biomass C stocks are assumed to be not significant</a:t>
            </a:r>
          </a:p>
          <a:p>
            <a:pPr marL="0" indent="0">
              <a:buNone/>
            </a:pPr>
            <a:endParaRPr lang="en-GB" sz="1800" dirty="0">
              <a:solidFill>
                <a:schemeClr val="tx1"/>
              </a:solidFill>
            </a:endParaRPr>
          </a:p>
          <a:p>
            <a:pPr>
              <a:buFont typeface="Wingdings" panose="05000000000000000000" pitchFamily="2" charset="2"/>
              <a:buChar char="Ø"/>
            </a:pPr>
            <a:r>
              <a:rPr lang="en-GB" sz="1800" b="1" i="1" dirty="0">
                <a:solidFill>
                  <a:schemeClr val="tx1"/>
                </a:solidFill>
              </a:rPr>
              <a:t>In summary, at Tier 1, DOM C stock changes must be estimated for:</a:t>
            </a:r>
          </a:p>
          <a:p>
            <a:pPr>
              <a:buFont typeface="Wingdings" panose="05000000000000000000" pitchFamily="2" charset="2"/>
              <a:buChar char="Ø"/>
            </a:pPr>
            <a:endParaRPr lang="en-GB" sz="1800" dirty="0">
              <a:solidFill>
                <a:schemeClr val="tx1"/>
              </a:solidFill>
            </a:endParaRPr>
          </a:p>
          <a:p>
            <a:pPr>
              <a:buFont typeface="Wingdings" panose="05000000000000000000" pitchFamily="2" charset="2"/>
              <a:buChar char="ü"/>
            </a:pPr>
            <a:r>
              <a:rPr lang="en-GB" sz="1800" dirty="0">
                <a:solidFill>
                  <a:schemeClr val="tx1"/>
                </a:solidFill>
              </a:rPr>
              <a:t>Each land use conversion from and to Forest land</a:t>
            </a:r>
          </a:p>
          <a:p>
            <a:pPr>
              <a:buFont typeface="Wingdings" panose="05000000000000000000" pitchFamily="2" charset="2"/>
              <a:buChar char="ü"/>
            </a:pPr>
            <a:r>
              <a:rPr lang="en-GB" sz="1800" dirty="0">
                <a:solidFill>
                  <a:schemeClr val="tx1"/>
                </a:solidFill>
              </a:rPr>
              <a:t>In Forest land remaining Forest land DOM C stocks are assumed to be at long term equilibrium.</a:t>
            </a:r>
          </a:p>
          <a:p>
            <a:pPr>
              <a:buFont typeface="Wingdings" panose="05000000000000000000" pitchFamily="2" charset="2"/>
              <a:buChar char="ü"/>
            </a:pPr>
            <a:r>
              <a:rPr lang="en-GB" sz="1800" dirty="0">
                <a:solidFill>
                  <a:schemeClr val="tx1"/>
                </a:solidFill>
              </a:rPr>
              <a:t>In any other land use and land-use conversion DOM C stocks are assumed to be not significant</a:t>
            </a: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endParaRPr lang="en-GB" dirty="0"/>
          </a:p>
        </p:txBody>
      </p:sp>
      <p:sp>
        <p:nvSpPr>
          <p:cNvPr id="4" name="Rectangle 3">
            <a:extLst>
              <a:ext uri="{FF2B5EF4-FFF2-40B4-BE49-F238E27FC236}">
                <a16:creationId xmlns:a16="http://schemas.microsoft.com/office/drawing/2014/main" id="{E1DB68BD-0924-4653-B5D1-B4E082EFCF2B}"/>
              </a:ext>
            </a:extLst>
          </p:cNvPr>
          <p:cNvSpPr/>
          <p:nvPr/>
        </p:nvSpPr>
        <p:spPr>
          <a:xfrm>
            <a:off x="121920" y="60959"/>
            <a:ext cx="8260080" cy="584775"/>
          </a:xfrm>
          <a:prstGeom prst="rect">
            <a:avLst/>
          </a:prstGeom>
        </p:spPr>
        <p:txBody>
          <a:bodyPr wrap="square">
            <a:spAutoFit/>
          </a:bodyPr>
          <a:lstStyle/>
          <a:p>
            <a:r>
              <a:rPr lang="en-GB" sz="3200" b="1" dirty="0">
                <a:solidFill>
                  <a:srgbClr val="990002"/>
                </a:solidFill>
              </a:rPr>
              <a:t>Biomass and DOM C stock changes</a:t>
            </a:r>
          </a:p>
        </p:txBody>
      </p:sp>
    </p:spTree>
    <p:extLst>
      <p:ext uri="{BB962C8B-B14F-4D97-AF65-F5344CB8AC3E}">
        <p14:creationId xmlns:p14="http://schemas.microsoft.com/office/powerpoint/2010/main" val="3000597216"/>
      </p:ext>
    </p:extLst>
  </p:cSld>
  <p:clrMapOvr>
    <a:masterClrMapping/>
  </p:clrMapOvr>
  <p:transition>
    <p:cove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91439"/>
            <a:ext cx="8850631" cy="708661"/>
          </a:xfrm>
        </p:spPr>
        <p:txBody>
          <a:bodyPr/>
          <a:lstStyle/>
          <a:p>
            <a:br>
              <a:rPr lang="en-GB" sz="2800" dirty="0"/>
            </a:br>
            <a:br>
              <a:rPr lang="en-GB" sz="2800" dirty="0"/>
            </a:br>
            <a:endParaRPr lang="en-GB" sz="2800" dirty="0"/>
          </a:p>
        </p:txBody>
      </p:sp>
      <p:sp>
        <p:nvSpPr>
          <p:cNvPr id="3" name="Content Placeholder 2"/>
          <p:cNvSpPr>
            <a:spLocks noGrp="1"/>
          </p:cNvSpPr>
          <p:nvPr>
            <p:ph idx="1"/>
          </p:nvPr>
        </p:nvSpPr>
        <p:spPr>
          <a:xfrm>
            <a:off x="-24765" y="800100"/>
            <a:ext cx="9144000" cy="5872480"/>
          </a:xfrm>
        </p:spPr>
        <p:txBody>
          <a:bodyPr/>
          <a:lstStyle/>
          <a:p>
            <a:pPr marL="0" indent="0">
              <a:buNone/>
            </a:pPr>
            <a:r>
              <a:rPr lang="en-GB" b="1" i="1" dirty="0">
                <a:solidFill>
                  <a:schemeClr val="tx1"/>
                </a:solidFill>
              </a:rPr>
              <a:t>Land remaining Land </a:t>
            </a:r>
            <a:r>
              <a:rPr lang="en-GB" dirty="0">
                <a:solidFill>
                  <a:schemeClr val="tx1"/>
                </a:solidFill>
              </a:rPr>
              <a:t>categories:</a:t>
            </a:r>
          </a:p>
          <a:p>
            <a:pPr>
              <a:buFont typeface="Wingdings" pitchFamily="2" charset="2"/>
              <a:buChar char="v"/>
            </a:pPr>
            <a:r>
              <a:rPr lang="en-GB" dirty="0">
                <a:solidFill>
                  <a:schemeClr val="tx1"/>
                </a:solidFill>
              </a:rPr>
              <a:t>Tier 2 method:</a:t>
            </a:r>
          </a:p>
          <a:p>
            <a:pPr lvl="1">
              <a:buFont typeface="Arial" pitchFamily="34" charset="0"/>
              <a:buChar char="•"/>
            </a:pPr>
            <a:r>
              <a:rPr lang="en-GB" dirty="0">
                <a:solidFill>
                  <a:schemeClr val="tx1"/>
                </a:solidFill>
              </a:rPr>
              <a:t>No C pool is assumed constant (except for OL)</a:t>
            </a:r>
          </a:p>
          <a:p>
            <a:pPr lvl="1">
              <a:buFont typeface="Arial" pitchFamily="34" charset="0"/>
              <a:buChar char="•"/>
            </a:pPr>
            <a:r>
              <a:rPr lang="en-GB" dirty="0">
                <a:solidFill>
                  <a:schemeClr val="tx1"/>
                </a:solidFill>
              </a:rPr>
              <a:t>Country-specific parameters with more disaggregated AD</a:t>
            </a:r>
          </a:p>
          <a:p>
            <a:pPr lvl="1">
              <a:buFont typeface="Arial" pitchFamily="34" charset="0"/>
              <a:buChar char="•"/>
            </a:pPr>
            <a:r>
              <a:rPr lang="en-GB" i="1" dirty="0">
                <a:solidFill>
                  <a:schemeClr val="tx1"/>
                </a:solidFill>
              </a:rPr>
              <a:t>Stock-Difference</a:t>
            </a:r>
            <a:r>
              <a:rPr lang="en-GB" dirty="0">
                <a:solidFill>
                  <a:schemeClr val="tx1"/>
                </a:solidFill>
              </a:rPr>
              <a:t> method </a:t>
            </a:r>
            <a:endParaRPr lang="en-GB" sz="2400" dirty="0">
              <a:solidFill>
                <a:schemeClr val="tx1"/>
              </a:solidFill>
            </a:endParaRPr>
          </a:p>
          <a:p>
            <a:pPr marL="0" indent="0">
              <a:buNone/>
            </a:pPr>
            <a:r>
              <a:rPr lang="en-GB" b="1" i="1" dirty="0">
                <a:solidFill>
                  <a:schemeClr val="tx1"/>
                </a:solidFill>
              </a:rPr>
              <a:t>Land converted </a:t>
            </a:r>
            <a:r>
              <a:rPr lang="en-GB" dirty="0">
                <a:solidFill>
                  <a:schemeClr val="tx1"/>
                </a:solidFill>
              </a:rPr>
              <a:t>categories:</a:t>
            </a:r>
          </a:p>
          <a:p>
            <a:pPr>
              <a:buFont typeface="Wingdings" pitchFamily="2" charset="2"/>
              <a:buChar char="v"/>
            </a:pPr>
            <a:r>
              <a:rPr lang="en-GB" dirty="0">
                <a:solidFill>
                  <a:schemeClr val="tx1"/>
                </a:solidFill>
              </a:rPr>
              <a:t>Tier 2 method:</a:t>
            </a:r>
          </a:p>
          <a:p>
            <a:pPr lvl="1">
              <a:buFont typeface="Arial" pitchFamily="34" charset="0"/>
              <a:buChar char="•"/>
            </a:pPr>
            <a:r>
              <a:rPr lang="en-GB" dirty="0">
                <a:solidFill>
                  <a:schemeClr val="tx1"/>
                </a:solidFill>
              </a:rPr>
              <a:t>No C pools is assumed constant.</a:t>
            </a:r>
          </a:p>
          <a:p>
            <a:pPr lvl="1">
              <a:buFont typeface="Arial" pitchFamily="34" charset="0"/>
              <a:buChar char="•"/>
            </a:pPr>
            <a:r>
              <a:rPr lang="en-GB" dirty="0">
                <a:solidFill>
                  <a:schemeClr val="tx1"/>
                </a:solidFill>
              </a:rPr>
              <a:t>C stocks before and following conversion can be non-zero. </a:t>
            </a:r>
          </a:p>
          <a:p>
            <a:pPr lvl="1">
              <a:buFont typeface="Arial" pitchFamily="34" charset="0"/>
              <a:buChar char="•"/>
            </a:pPr>
            <a:r>
              <a:rPr lang="en-GB" dirty="0">
                <a:solidFill>
                  <a:schemeClr val="tx1"/>
                </a:solidFill>
              </a:rPr>
              <a:t>Country-specific parameters and more disaggregated AD.</a:t>
            </a:r>
          </a:p>
          <a:p>
            <a:pPr>
              <a:buFont typeface="Wingdings" pitchFamily="2" charset="2"/>
              <a:buChar char="v"/>
            </a:pPr>
            <a:r>
              <a:rPr lang="en-GB" dirty="0">
                <a:solidFill>
                  <a:schemeClr val="tx1"/>
                </a:solidFill>
              </a:rPr>
              <a:t>Tier 3 method: nationally specific complex methods involving modelling and/or measurements</a:t>
            </a: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endParaRPr lang="en-GB" dirty="0"/>
          </a:p>
        </p:txBody>
      </p:sp>
      <p:sp>
        <p:nvSpPr>
          <p:cNvPr id="4" name="Rectangle 3">
            <a:extLst>
              <a:ext uri="{FF2B5EF4-FFF2-40B4-BE49-F238E27FC236}">
                <a16:creationId xmlns:a16="http://schemas.microsoft.com/office/drawing/2014/main" id="{E1DB68BD-0924-4653-B5D1-B4E082EFCF2B}"/>
              </a:ext>
            </a:extLst>
          </p:cNvPr>
          <p:cNvSpPr/>
          <p:nvPr/>
        </p:nvSpPr>
        <p:spPr>
          <a:xfrm>
            <a:off x="558800" y="60959"/>
            <a:ext cx="7213601"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990002"/>
                </a:solidFill>
                <a:effectLst/>
                <a:uLnTx/>
                <a:uFillTx/>
                <a:latin typeface="Arial" pitchFamily="34" charset="0"/>
                <a:ea typeface="+mn-ea"/>
                <a:cs typeface="+mn-cs"/>
              </a:rPr>
              <a:t>Biomass and DOM C stock changes</a:t>
            </a:r>
          </a:p>
        </p:txBody>
      </p:sp>
    </p:spTree>
    <p:extLst>
      <p:ext uri="{BB962C8B-B14F-4D97-AF65-F5344CB8AC3E}">
        <p14:creationId xmlns:p14="http://schemas.microsoft.com/office/powerpoint/2010/main" val="3626269329"/>
      </p:ext>
    </p:extLst>
  </p:cSld>
  <p:clrMapOvr>
    <a:masterClrMapping/>
  </p:clrMapOvr>
  <p:transition>
    <p:cove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91439"/>
            <a:ext cx="8850631" cy="708661"/>
          </a:xfrm>
        </p:spPr>
        <p:txBody>
          <a:bodyPr/>
          <a:lstStyle/>
          <a:p>
            <a:br>
              <a:rPr lang="en-GB" sz="2800" dirty="0"/>
            </a:br>
            <a:br>
              <a:rPr lang="en-GB" sz="2800" dirty="0"/>
            </a:br>
            <a:endParaRPr lang="en-GB" sz="2800" dirty="0"/>
          </a:p>
        </p:txBody>
      </p:sp>
      <p:sp>
        <p:nvSpPr>
          <p:cNvPr id="3" name="Content Placeholder 2"/>
          <p:cNvSpPr>
            <a:spLocks noGrp="1"/>
          </p:cNvSpPr>
          <p:nvPr>
            <p:ph idx="1"/>
          </p:nvPr>
        </p:nvSpPr>
        <p:spPr>
          <a:xfrm>
            <a:off x="-24765" y="800100"/>
            <a:ext cx="9144000" cy="5872480"/>
          </a:xfrm>
        </p:spPr>
        <p:txBody>
          <a:bodyPr/>
          <a:lstStyle/>
          <a:p>
            <a:pPr>
              <a:buFont typeface="Wingdings" panose="05000000000000000000" pitchFamily="2" charset="2"/>
              <a:buChar char="Ø"/>
            </a:pPr>
            <a:r>
              <a:rPr lang="en-GB" sz="2400" dirty="0">
                <a:solidFill>
                  <a:schemeClr val="tx1"/>
                </a:solidFill>
              </a:rPr>
              <a:t>Estimates of carbon emissions and removals involve the multiplication of activity data and emission factors:</a:t>
            </a:r>
          </a:p>
          <a:p>
            <a:pPr>
              <a:buFont typeface="Wingdings" panose="05000000000000000000" pitchFamily="2" charset="2"/>
              <a:buChar char="ü"/>
            </a:pPr>
            <a:r>
              <a:rPr lang="en-GB" sz="2400" dirty="0">
                <a:solidFill>
                  <a:schemeClr val="tx1"/>
                </a:solidFill>
              </a:rPr>
              <a:t>The amount of area undergoing a specific transition- this is called the </a:t>
            </a:r>
            <a:r>
              <a:rPr lang="en-GB" sz="2400" b="1" i="1" dirty="0">
                <a:solidFill>
                  <a:schemeClr val="tx1"/>
                </a:solidFill>
              </a:rPr>
              <a:t>Activity Data</a:t>
            </a:r>
          </a:p>
          <a:p>
            <a:pPr>
              <a:buFont typeface="Wingdings" panose="05000000000000000000" pitchFamily="2" charset="2"/>
              <a:buChar char="ü"/>
            </a:pPr>
            <a:r>
              <a:rPr lang="en-GB" sz="2400" dirty="0">
                <a:solidFill>
                  <a:schemeClr val="tx1"/>
                </a:solidFill>
              </a:rPr>
              <a:t>The change in carbon pools association with that transition- this is called the </a:t>
            </a:r>
            <a:r>
              <a:rPr lang="en-GB" sz="2400" b="1" i="1" dirty="0">
                <a:solidFill>
                  <a:schemeClr val="tx1"/>
                </a:solidFill>
              </a:rPr>
              <a:t>Emissions Factor</a:t>
            </a: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endParaRPr lang="en-GB" dirty="0"/>
          </a:p>
        </p:txBody>
      </p:sp>
      <p:sp>
        <p:nvSpPr>
          <p:cNvPr id="4" name="Rectangle 3">
            <a:extLst>
              <a:ext uri="{FF2B5EF4-FFF2-40B4-BE49-F238E27FC236}">
                <a16:creationId xmlns:a16="http://schemas.microsoft.com/office/drawing/2014/main" id="{E1DB68BD-0924-4653-B5D1-B4E082EFCF2B}"/>
              </a:ext>
            </a:extLst>
          </p:cNvPr>
          <p:cNvSpPr/>
          <p:nvPr/>
        </p:nvSpPr>
        <p:spPr>
          <a:xfrm>
            <a:off x="121920" y="60959"/>
            <a:ext cx="8850631"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990002"/>
                </a:solidFill>
                <a:effectLst/>
                <a:uLnTx/>
                <a:uFillTx/>
                <a:latin typeface="Arial" pitchFamily="34" charset="0"/>
                <a:ea typeface="+mn-ea"/>
                <a:cs typeface="+mn-cs"/>
              </a:rPr>
              <a:t>Examples of IPCC biomass default values</a:t>
            </a:r>
          </a:p>
        </p:txBody>
      </p:sp>
      <p:pic>
        <p:nvPicPr>
          <p:cNvPr id="5" name="Picture 2">
            <a:extLst>
              <a:ext uri="{FF2B5EF4-FFF2-40B4-BE49-F238E27FC236}">
                <a16:creationId xmlns:a16="http://schemas.microsoft.com/office/drawing/2014/main" id="{0ECCECA6-9479-4D9A-BD92-96D9792D1DF8}"/>
              </a:ext>
            </a:extLst>
          </p:cNvPr>
          <p:cNvPicPr>
            <a:picLocks noChangeAspect="1" noChangeArrowheads="1"/>
          </p:cNvPicPr>
          <p:nvPr/>
        </p:nvPicPr>
        <p:blipFill>
          <a:blip r:embed="rId3" cstate="print"/>
          <a:srcRect/>
          <a:stretch>
            <a:fillRect/>
          </a:stretch>
        </p:blipFill>
        <p:spPr bwMode="auto">
          <a:xfrm>
            <a:off x="335280" y="3282950"/>
            <a:ext cx="7813040" cy="2397641"/>
          </a:xfrm>
          <a:prstGeom prst="rect">
            <a:avLst/>
          </a:prstGeom>
          <a:noFill/>
          <a:ln w="9525">
            <a:noFill/>
            <a:miter lim="800000"/>
            <a:headEnd/>
            <a:tailEnd/>
          </a:ln>
        </p:spPr>
      </p:pic>
      <p:sp>
        <p:nvSpPr>
          <p:cNvPr id="6" name="Rectangle 5">
            <a:extLst>
              <a:ext uri="{FF2B5EF4-FFF2-40B4-BE49-F238E27FC236}">
                <a16:creationId xmlns:a16="http://schemas.microsoft.com/office/drawing/2014/main" id="{4ED75A6C-420E-455F-82E6-B440A37C7C9C}"/>
              </a:ext>
            </a:extLst>
          </p:cNvPr>
          <p:cNvSpPr/>
          <p:nvPr/>
        </p:nvSpPr>
        <p:spPr>
          <a:xfrm>
            <a:off x="137885" y="5714920"/>
            <a:ext cx="8207830" cy="738664"/>
          </a:xfrm>
          <a:prstGeom prst="rect">
            <a:avLst/>
          </a:prstGeom>
        </p:spPr>
        <p:txBody>
          <a:bodyPr wrap="square">
            <a:spAutoFit/>
          </a:bodyPr>
          <a:lstStyle/>
          <a:p>
            <a:r>
              <a:rPr lang="en-US" sz="1400" dirty="0"/>
              <a:t>The default carbon fraction = 0.47 </a:t>
            </a:r>
          </a:p>
          <a:p>
            <a:r>
              <a:rPr lang="en-US" sz="1400" dirty="0"/>
              <a:t>Source: IPCC (2006) – Examples of default values for AGB and ABG increment taken from Tables 4.7, 4.8, 4.9, and 4.10 </a:t>
            </a:r>
            <a:endParaRPr lang="th-TH" sz="1400" dirty="0"/>
          </a:p>
        </p:txBody>
      </p:sp>
    </p:spTree>
    <p:extLst>
      <p:ext uri="{BB962C8B-B14F-4D97-AF65-F5344CB8AC3E}">
        <p14:creationId xmlns:p14="http://schemas.microsoft.com/office/powerpoint/2010/main" val="1198928262"/>
      </p:ext>
    </p:extLst>
  </p:cSld>
  <p:clrMapOvr>
    <a:masterClrMapping/>
  </p:clrMapOvr>
  <p:transition>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03200"/>
            <a:ext cx="8853714" cy="914400"/>
          </a:xfrm>
        </p:spPr>
        <p:txBody>
          <a:bodyPr/>
          <a:lstStyle/>
          <a:p>
            <a:pPr algn="ctr"/>
            <a:r>
              <a:rPr lang="en-GB" sz="2800" dirty="0"/>
              <a:t>Tier 1- Step 2: Livestock characterization </a:t>
            </a:r>
          </a:p>
        </p:txBody>
      </p:sp>
      <p:sp>
        <p:nvSpPr>
          <p:cNvPr id="3" name="Content Placeholder 2"/>
          <p:cNvSpPr>
            <a:spLocks noGrp="1"/>
          </p:cNvSpPr>
          <p:nvPr>
            <p:ph idx="1"/>
          </p:nvPr>
        </p:nvSpPr>
        <p:spPr>
          <a:xfrm>
            <a:off x="805770" y="1455057"/>
            <a:ext cx="7634287" cy="4525963"/>
          </a:xfrm>
        </p:spPr>
        <p:txBody>
          <a:bodyPr/>
          <a:lstStyle/>
          <a:p>
            <a:pPr marL="514350" indent="-514350">
              <a:buFont typeface="+mj-lt"/>
              <a:buAutoNum type="arabicPeriod"/>
            </a:pPr>
            <a:endParaRPr lang="en-GB" dirty="0"/>
          </a:p>
        </p:txBody>
      </p:sp>
      <p:graphicFrame>
        <p:nvGraphicFramePr>
          <p:cNvPr id="4" name="Diagram 3"/>
          <p:cNvGraphicFramePr/>
          <p:nvPr>
            <p:extLst>
              <p:ext uri="{D42A27DB-BD31-4B8C-83A1-F6EECF244321}">
                <p14:modId xmlns:p14="http://schemas.microsoft.com/office/powerpoint/2010/main" val="1971675128"/>
              </p:ext>
            </p:extLst>
          </p:nvPr>
        </p:nvGraphicFramePr>
        <p:xfrm>
          <a:off x="304800" y="1161143"/>
          <a:ext cx="8839200" cy="5696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342448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E006E52-2E6F-42DC-B882-A6F6A592CD9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D35A25C-8046-4C17-ADE1-2B2B49D3DA0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B12F748E-B39A-425E-B9E3-32D44EB9DD6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14BE3B15-6280-4037-94D8-8F837186C48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BA3B57A3-74D8-4819-B278-93F89638F3A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91439"/>
            <a:ext cx="8850631" cy="708661"/>
          </a:xfrm>
        </p:spPr>
        <p:txBody>
          <a:bodyPr/>
          <a:lstStyle/>
          <a:p>
            <a:br>
              <a:rPr lang="en-GB" sz="2800" dirty="0"/>
            </a:br>
            <a:r>
              <a:rPr lang="en-GB" sz="2800" dirty="0"/>
              <a:t>IPCC Tier 2 Biomass Values of Country XX </a:t>
            </a:r>
            <a:br>
              <a:rPr lang="en-GB" sz="2800" dirty="0"/>
            </a:br>
            <a:endParaRPr lang="en-GB" sz="2800" dirty="0"/>
          </a:p>
        </p:txBody>
      </p:sp>
      <p:sp>
        <p:nvSpPr>
          <p:cNvPr id="3" name="Content Placeholder 2"/>
          <p:cNvSpPr>
            <a:spLocks noGrp="1"/>
          </p:cNvSpPr>
          <p:nvPr>
            <p:ph idx="1"/>
          </p:nvPr>
        </p:nvSpPr>
        <p:spPr>
          <a:xfrm>
            <a:off x="-24765" y="800100"/>
            <a:ext cx="9144000" cy="5872480"/>
          </a:xfrm>
        </p:spPr>
        <p:txBody>
          <a:bodyPr/>
          <a:lstStyle/>
          <a:p>
            <a:pPr>
              <a:buFont typeface="Wingdings" panose="05000000000000000000" pitchFamily="2" charset="2"/>
              <a:buChar char="Ø"/>
            </a:pPr>
            <a:r>
              <a:rPr lang="en-GB" dirty="0">
                <a:solidFill>
                  <a:schemeClr val="tx1"/>
                </a:solidFill>
              </a:rPr>
              <a:t>Note: To convert Biomass to carbon stock (</a:t>
            </a:r>
            <a:r>
              <a:rPr lang="en-GB" dirty="0" err="1">
                <a:solidFill>
                  <a:schemeClr val="tx1"/>
                </a:solidFill>
              </a:rPr>
              <a:t>tC</a:t>
            </a:r>
            <a:r>
              <a:rPr lang="en-GB" dirty="0">
                <a:solidFill>
                  <a:schemeClr val="tx1"/>
                </a:solidFill>
              </a:rPr>
              <a:t>/ha), multiply  for example for Evergreen Forest type </a:t>
            </a:r>
            <a:r>
              <a:rPr lang="en-GB" dirty="0" err="1">
                <a:solidFill>
                  <a:schemeClr val="tx1"/>
                </a:solidFill>
              </a:rPr>
              <a:t>ABG</a:t>
            </a:r>
            <a:r>
              <a:rPr lang="en-GB" dirty="0">
                <a:solidFill>
                  <a:schemeClr val="tx1"/>
                </a:solidFill>
              </a:rPr>
              <a:t>: 238.23 by 0.48 (CF) = 114.35 </a:t>
            </a:r>
            <a:r>
              <a:rPr lang="en-GB" dirty="0" err="1">
                <a:solidFill>
                  <a:schemeClr val="tx1"/>
                </a:solidFill>
              </a:rPr>
              <a:t>tC</a:t>
            </a:r>
            <a:r>
              <a:rPr lang="en-GB" dirty="0">
                <a:solidFill>
                  <a:schemeClr val="tx1"/>
                </a:solidFill>
              </a:rPr>
              <a:t>/ha and then convert tonnes of carbon per ha to CO</a:t>
            </a:r>
            <a:r>
              <a:rPr lang="en-GB" baseline="-25000" dirty="0">
                <a:solidFill>
                  <a:schemeClr val="tx1"/>
                </a:solidFill>
              </a:rPr>
              <a:t>2</a:t>
            </a:r>
            <a:r>
              <a:rPr lang="en-GB" dirty="0">
                <a:solidFill>
                  <a:schemeClr val="tx1"/>
                </a:solidFill>
              </a:rPr>
              <a:t> emissions; multiply 114.35 by 44/12 = 419.28 tCO</a:t>
            </a:r>
            <a:r>
              <a:rPr lang="en-GB" baseline="-25000" dirty="0">
                <a:solidFill>
                  <a:schemeClr val="tx1"/>
                </a:solidFill>
              </a:rPr>
              <a:t>2</a:t>
            </a:r>
            <a:r>
              <a:rPr lang="en-GB" dirty="0">
                <a:solidFill>
                  <a:schemeClr val="tx1"/>
                </a:solidFill>
              </a:rPr>
              <a:t>/ha</a:t>
            </a:r>
          </a:p>
          <a:p>
            <a:pPr marL="0" indent="0">
              <a:buNone/>
            </a:pPr>
            <a:endParaRPr lang="en-GB" dirty="0">
              <a:solidFill>
                <a:schemeClr val="tx1"/>
              </a:solidFill>
            </a:endParaRPr>
          </a:p>
          <a:p>
            <a:pPr>
              <a:buFont typeface="Wingdings" panose="05000000000000000000" pitchFamily="2" charset="2"/>
              <a:buChar char="Ø"/>
            </a:pPr>
            <a:endParaRPr lang="en-GB" dirty="0">
              <a:solidFill>
                <a:schemeClr val="tx1"/>
              </a:solidFill>
            </a:endParaRPr>
          </a:p>
          <a:p>
            <a:endParaRPr lang="en-GB" dirty="0"/>
          </a:p>
        </p:txBody>
      </p:sp>
      <p:pic>
        <p:nvPicPr>
          <p:cNvPr id="5" name="Picture 4">
            <a:extLst>
              <a:ext uri="{FF2B5EF4-FFF2-40B4-BE49-F238E27FC236}">
                <a16:creationId xmlns:a16="http://schemas.microsoft.com/office/drawing/2014/main" id="{FE4ECE6F-5ACE-40E1-AF24-AC3667CBC83F}"/>
              </a:ext>
            </a:extLst>
          </p:cNvPr>
          <p:cNvPicPr>
            <a:picLocks noChangeAspect="1"/>
          </p:cNvPicPr>
          <p:nvPr/>
        </p:nvPicPr>
        <p:blipFill>
          <a:blip r:embed="rId3"/>
          <a:stretch>
            <a:fillRect/>
          </a:stretch>
        </p:blipFill>
        <p:spPr>
          <a:xfrm>
            <a:off x="242473" y="2958499"/>
            <a:ext cx="8617047" cy="2139881"/>
          </a:xfrm>
          <a:prstGeom prst="rect">
            <a:avLst/>
          </a:prstGeom>
        </p:spPr>
      </p:pic>
      <p:sp>
        <p:nvSpPr>
          <p:cNvPr id="6" name="Rectangle 5">
            <a:extLst>
              <a:ext uri="{FF2B5EF4-FFF2-40B4-BE49-F238E27FC236}">
                <a16:creationId xmlns:a16="http://schemas.microsoft.com/office/drawing/2014/main" id="{D10A89C8-D5BC-4D55-8ECD-536E9C45F1C7}"/>
              </a:ext>
            </a:extLst>
          </p:cNvPr>
          <p:cNvSpPr/>
          <p:nvPr/>
        </p:nvSpPr>
        <p:spPr>
          <a:xfrm>
            <a:off x="242473" y="5437709"/>
            <a:ext cx="7550247" cy="646331"/>
          </a:xfrm>
          <a:prstGeom prst="rect">
            <a:avLst/>
          </a:prstGeom>
        </p:spPr>
        <p:txBody>
          <a:bodyPr wrap="square">
            <a:spAutoFit/>
          </a:bodyPr>
          <a:lstStyle/>
          <a:p>
            <a:r>
              <a:rPr lang="en-GB" dirty="0"/>
              <a:t>( IPCC default carbon fraction is 0.47, this can be variable as you can see in above example country specific values are 0.47-0.48)</a:t>
            </a:r>
          </a:p>
        </p:txBody>
      </p:sp>
    </p:spTree>
    <p:extLst>
      <p:ext uri="{BB962C8B-B14F-4D97-AF65-F5344CB8AC3E}">
        <p14:creationId xmlns:p14="http://schemas.microsoft.com/office/powerpoint/2010/main" val="714148804"/>
      </p:ext>
    </p:extLst>
  </p:cSld>
  <p:clrMapOvr>
    <a:masterClrMapping/>
  </p:clrMapOvr>
  <p:transition>
    <p:cove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0"/>
            <a:ext cx="8820150" cy="720407"/>
          </a:xfrm>
        </p:spPr>
        <p:txBody>
          <a:bodyPr/>
          <a:lstStyle/>
          <a:p>
            <a:pPr>
              <a:defRPr/>
            </a:pPr>
            <a:br>
              <a:rPr lang="en-US" dirty="0"/>
            </a:br>
            <a:r>
              <a:rPr lang="en-US" sz="3200" dirty="0"/>
              <a:t>Soil Organic Matter - SOM</a:t>
            </a:r>
            <a:br>
              <a:rPr lang="en-US" dirty="0"/>
            </a:br>
            <a:endParaRPr lang="en-US" dirty="0"/>
          </a:p>
        </p:txBody>
      </p:sp>
      <p:sp>
        <p:nvSpPr>
          <p:cNvPr id="41987" name="Content Placeholder 2"/>
          <p:cNvSpPr>
            <a:spLocks noGrp="1"/>
          </p:cNvSpPr>
          <p:nvPr>
            <p:ph idx="1"/>
          </p:nvPr>
        </p:nvSpPr>
        <p:spPr>
          <a:xfrm>
            <a:off x="-101600" y="599441"/>
            <a:ext cx="9245600" cy="5852160"/>
          </a:xfrm>
        </p:spPr>
        <p:txBody>
          <a:bodyPr/>
          <a:lstStyle/>
          <a:p>
            <a:pPr>
              <a:buFont typeface="Wingdings" panose="05000000000000000000" pitchFamily="2" charset="2"/>
              <a:buChar char="Ø"/>
            </a:pPr>
            <a:r>
              <a:rPr lang="en-GB" sz="2000" dirty="0">
                <a:solidFill>
                  <a:schemeClr val="tx1"/>
                </a:solidFill>
              </a:rPr>
              <a:t>Soil Organic Carbon (SOC) accumulates in the soil mainly from decomposition processes of plant tissues whose organic matter (dead wood and litter) decays as consequence of natural mortality and disturbances as well as human activities (e.g. harvesting). </a:t>
            </a: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r>
              <a:rPr lang="en-GB" sz="2000" dirty="0">
                <a:solidFill>
                  <a:schemeClr val="tx1"/>
                </a:solidFill>
              </a:rPr>
              <a:t>SOC is mixed with the soil mineral fraction. Soil organic matter in soils is in a state of dynamic balance between inputs (litterfall and its decay/incorporation into the soil) and outputs (organic matter decay through respiration) of organic C.</a:t>
            </a: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r>
              <a:rPr lang="en-GB" sz="2000" dirty="0">
                <a:solidFill>
                  <a:schemeClr val="tx1"/>
                </a:solidFill>
              </a:rPr>
              <a:t>The IPCC distinguishes two types of soils according to its SOC content these are, </a:t>
            </a:r>
            <a:r>
              <a:rPr lang="en-GB" sz="2000" b="1" i="1" dirty="0">
                <a:solidFill>
                  <a:schemeClr val="tx1"/>
                </a:solidFill>
              </a:rPr>
              <a:t>Organic and Mineral soils</a:t>
            </a:r>
            <a:r>
              <a:rPr lang="en-GB" sz="2000" dirty="0">
                <a:solidFill>
                  <a:schemeClr val="tx1"/>
                </a:solidFill>
              </a:rPr>
              <a:t>. </a:t>
            </a:r>
            <a:r>
              <a:rPr lang="en-GB" sz="2000" i="1" dirty="0">
                <a:solidFill>
                  <a:srgbClr val="990002"/>
                </a:solidFill>
              </a:rPr>
              <a:t>Soil Organic Carbon - </a:t>
            </a:r>
            <a:r>
              <a:rPr lang="en-GB" sz="2000" dirty="0">
                <a:solidFill>
                  <a:schemeClr val="tx1"/>
                </a:solidFill>
              </a:rPr>
              <a:t>indicates the C stock in the Soil Organic Matter C pool</a:t>
            </a:r>
          </a:p>
          <a:p>
            <a:pPr marL="0" indent="0">
              <a:buNone/>
            </a:pPr>
            <a:endParaRPr lang="en-GB" sz="2000" dirty="0">
              <a:solidFill>
                <a:schemeClr val="tx1"/>
              </a:solidFill>
            </a:endParaRPr>
          </a:p>
          <a:p>
            <a:pPr>
              <a:buFont typeface="Wingdings" panose="05000000000000000000" pitchFamily="2" charset="2"/>
              <a:buChar char="Ø"/>
            </a:pPr>
            <a:r>
              <a:rPr lang="en-GB" sz="2000" dirty="0">
                <a:solidFill>
                  <a:schemeClr val="tx1"/>
                </a:solidFill>
              </a:rPr>
              <a:t>SOM is made up by various layers (e.g. humus horizon), and for mineral soils IPCC method estimates SOC changes till a depth of 30cm. There is no established standard depth for organic soils, given its high variability. </a:t>
            </a: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GB"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578074835"/>
      </p:ext>
    </p:extLst>
  </p:cSld>
  <p:clrMapOvr>
    <a:masterClrMapping/>
  </p:clrMapOvr>
  <p:transition>
    <p:cove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229" y="0"/>
            <a:ext cx="8740321" cy="1171575"/>
          </a:xfrm>
        </p:spPr>
        <p:txBody>
          <a:bodyPr/>
          <a:lstStyle/>
          <a:p>
            <a:r>
              <a:rPr lang="en-GB" dirty="0"/>
              <a:t>Changes in soil C stocks</a:t>
            </a:r>
          </a:p>
        </p:txBody>
      </p:sp>
      <p:sp>
        <p:nvSpPr>
          <p:cNvPr id="3" name="Content Placeholder 2"/>
          <p:cNvSpPr>
            <a:spLocks noGrp="1"/>
          </p:cNvSpPr>
          <p:nvPr>
            <p:ph idx="1"/>
          </p:nvPr>
        </p:nvSpPr>
        <p:spPr>
          <a:xfrm>
            <a:off x="0" y="1600200"/>
            <a:ext cx="8998855" cy="5143500"/>
          </a:xfrm>
        </p:spPr>
        <p:txBody>
          <a:bodyPr/>
          <a:lstStyle/>
          <a:p>
            <a:r>
              <a:rPr lang="el-GR" dirty="0"/>
              <a:t>Δ</a:t>
            </a:r>
            <a:r>
              <a:rPr lang="en-GB" i="1" dirty="0" err="1"/>
              <a:t>CSoils</a:t>
            </a:r>
            <a:r>
              <a:rPr lang="en-GB" i="1" dirty="0"/>
              <a:t> </a:t>
            </a:r>
            <a:r>
              <a:rPr lang="en-GB" dirty="0"/>
              <a:t>= </a:t>
            </a:r>
            <a:r>
              <a:rPr lang="el-GR" dirty="0"/>
              <a:t>Δ</a:t>
            </a:r>
            <a:r>
              <a:rPr lang="en-GB" i="1" dirty="0"/>
              <a:t>CMineral </a:t>
            </a:r>
            <a:r>
              <a:rPr lang="en-GB" dirty="0"/>
              <a:t>− </a:t>
            </a:r>
            <a:r>
              <a:rPr lang="en-GB" i="1" dirty="0"/>
              <a:t>LOrganic </a:t>
            </a:r>
            <a:r>
              <a:rPr lang="en-GB" dirty="0"/>
              <a:t>+ </a:t>
            </a:r>
            <a:r>
              <a:rPr lang="el-GR" dirty="0"/>
              <a:t>Δ</a:t>
            </a:r>
            <a:r>
              <a:rPr lang="en-GB" i="1" dirty="0"/>
              <a:t>CInorganic</a:t>
            </a:r>
            <a:endParaRPr lang="en-GB" dirty="0"/>
          </a:p>
        </p:txBody>
      </p:sp>
      <p:sp>
        <p:nvSpPr>
          <p:cNvPr id="4" name="Rectangle 14"/>
          <p:cNvSpPr>
            <a:spLocks noChangeArrowheads="1"/>
          </p:cNvSpPr>
          <p:nvPr/>
        </p:nvSpPr>
        <p:spPr bwMode="auto">
          <a:xfrm>
            <a:off x="14516" y="1240046"/>
            <a:ext cx="8766627" cy="899445"/>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GB" sz="3600" dirty="0">
                <a:latin typeface="+mj-lt"/>
                <a:cs typeface="Times New Roman"/>
              </a:rPr>
              <a:t>  </a:t>
            </a:r>
            <a:r>
              <a:rPr lang="en-GB" sz="3600" b="1" dirty="0">
                <a:latin typeface="+mj-lt"/>
                <a:cs typeface="Times New Roman"/>
              </a:rPr>
              <a:t>∆</a:t>
            </a:r>
            <a:r>
              <a:rPr lang="en-GB" sz="3600" b="1" dirty="0" err="1">
                <a:latin typeface="+mj-lt"/>
                <a:cs typeface="Times New Roman"/>
              </a:rPr>
              <a:t>C</a:t>
            </a:r>
            <a:r>
              <a:rPr lang="en-GB" sz="3600" b="1" baseline="-25000" dirty="0" err="1">
                <a:latin typeface="+mj-lt"/>
                <a:cs typeface="Times New Roman"/>
              </a:rPr>
              <a:t>soils</a:t>
            </a:r>
            <a:r>
              <a:rPr lang="en-GB" sz="3600" b="1" baseline="-25000" dirty="0">
                <a:latin typeface="+mj-lt"/>
                <a:cs typeface="Times New Roman"/>
              </a:rPr>
              <a:t> </a:t>
            </a:r>
            <a:r>
              <a:rPr lang="en-GB" sz="3600" b="1" dirty="0">
                <a:latin typeface="+mj-lt"/>
                <a:cs typeface="Times New Roman"/>
              </a:rPr>
              <a:t>= </a:t>
            </a:r>
            <a:r>
              <a:rPr lang="el-GR" sz="3600" b="1" dirty="0">
                <a:latin typeface="+mj-lt"/>
              </a:rPr>
              <a:t>Δ</a:t>
            </a:r>
            <a:r>
              <a:rPr lang="en-GB" sz="3600" b="1" dirty="0">
                <a:latin typeface="+mj-lt"/>
              </a:rPr>
              <a:t>C</a:t>
            </a:r>
            <a:r>
              <a:rPr lang="en-GB" sz="3600" b="1" baseline="-25000" dirty="0">
                <a:latin typeface="+mj-lt"/>
              </a:rPr>
              <a:t>Mineral</a:t>
            </a:r>
            <a:r>
              <a:rPr lang="en-GB" sz="3600" b="1" dirty="0">
                <a:latin typeface="+mj-lt"/>
              </a:rPr>
              <a:t> − L</a:t>
            </a:r>
            <a:r>
              <a:rPr lang="en-GB" sz="3600" b="1" baseline="-25000" dirty="0">
                <a:latin typeface="+mj-lt"/>
              </a:rPr>
              <a:t>Organic</a:t>
            </a:r>
            <a:r>
              <a:rPr lang="en-GB" sz="3600" b="1" dirty="0">
                <a:latin typeface="+mj-lt"/>
              </a:rPr>
              <a:t> + </a:t>
            </a:r>
            <a:r>
              <a:rPr lang="el-GR" sz="3600" b="1" dirty="0">
                <a:latin typeface="+mj-lt"/>
              </a:rPr>
              <a:t>Δ</a:t>
            </a:r>
            <a:r>
              <a:rPr lang="en-GB" sz="3600" b="1" dirty="0">
                <a:latin typeface="+mj-lt"/>
              </a:rPr>
              <a:t>C</a:t>
            </a:r>
            <a:r>
              <a:rPr lang="en-GB" sz="3600" b="1" baseline="-25000" dirty="0">
                <a:latin typeface="+mj-lt"/>
              </a:rPr>
              <a:t>Inorganic</a:t>
            </a:r>
          </a:p>
        </p:txBody>
      </p:sp>
      <p:sp>
        <p:nvSpPr>
          <p:cNvPr id="5" name="Rectangle 4"/>
          <p:cNvSpPr/>
          <p:nvPr/>
        </p:nvSpPr>
        <p:spPr>
          <a:xfrm>
            <a:off x="106135" y="2499645"/>
            <a:ext cx="8389258" cy="3662541"/>
          </a:xfrm>
          <a:prstGeom prst="rect">
            <a:avLst/>
          </a:prstGeom>
        </p:spPr>
        <p:txBody>
          <a:bodyPr wrap="square">
            <a:spAutoFit/>
          </a:bodyPr>
          <a:lstStyle/>
          <a:p>
            <a:r>
              <a:rPr lang="en-GB" sz="2400" dirty="0">
                <a:latin typeface="Arial Narrow" pitchFamily="34" charset="0"/>
              </a:rPr>
              <a:t>Where:</a:t>
            </a:r>
          </a:p>
          <a:p>
            <a:r>
              <a:rPr lang="en-GB" sz="2400" dirty="0">
                <a:latin typeface="Arial Narrow" pitchFamily="34" charset="0"/>
              </a:rPr>
              <a:t>ΔC</a:t>
            </a:r>
            <a:r>
              <a:rPr lang="en-GB" sz="2400" baseline="-25000" dirty="0">
                <a:latin typeface="Arial Narrow" pitchFamily="34" charset="0"/>
              </a:rPr>
              <a:t>Soils</a:t>
            </a:r>
            <a:r>
              <a:rPr lang="en-GB" sz="2400" dirty="0">
                <a:latin typeface="Arial Narrow" pitchFamily="34" charset="0"/>
              </a:rPr>
              <a:t> = annual change in carbon stocks in soils, t C yr</a:t>
            </a:r>
            <a:r>
              <a:rPr lang="en-GB" sz="2400" baseline="30000" dirty="0">
                <a:latin typeface="Arial Narrow" pitchFamily="34" charset="0"/>
              </a:rPr>
              <a:t>-1</a:t>
            </a:r>
          </a:p>
          <a:p>
            <a:endParaRPr lang="en-GB" sz="2400" baseline="30000" dirty="0">
              <a:latin typeface="Arial Narrow" pitchFamily="34" charset="0"/>
            </a:endParaRPr>
          </a:p>
          <a:p>
            <a:r>
              <a:rPr lang="el-GR" sz="2400" dirty="0">
                <a:latin typeface="Arial Narrow" pitchFamily="34" charset="0"/>
              </a:rPr>
              <a:t>Δ</a:t>
            </a:r>
            <a:r>
              <a:rPr lang="en-GB" sz="2400" dirty="0" err="1">
                <a:latin typeface="Arial Narrow" pitchFamily="34" charset="0"/>
              </a:rPr>
              <a:t>C</a:t>
            </a:r>
            <a:r>
              <a:rPr lang="en-GB" sz="2400" baseline="-25000" dirty="0" err="1">
                <a:latin typeface="Arial Narrow" pitchFamily="34" charset="0"/>
              </a:rPr>
              <a:t>Mineral</a:t>
            </a:r>
            <a:r>
              <a:rPr lang="en-GB" sz="2400" baseline="-25000" dirty="0">
                <a:latin typeface="Arial Narrow" pitchFamily="34" charset="0"/>
              </a:rPr>
              <a:t> </a:t>
            </a:r>
            <a:r>
              <a:rPr lang="en-GB" sz="2400" dirty="0">
                <a:latin typeface="Arial Narrow" pitchFamily="34" charset="0"/>
              </a:rPr>
              <a:t>= annual change in organic carbon stocks in mineral soils, t C yr</a:t>
            </a:r>
            <a:r>
              <a:rPr lang="en-GB" sz="2400" baseline="30000" dirty="0">
                <a:latin typeface="Arial Narrow" pitchFamily="34" charset="0"/>
              </a:rPr>
              <a:t>-1</a:t>
            </a:r>
          </a:p>
          <a:p>
            <a:endParaRPr lang="en-GB" sz="2400" dirty="0">
              <a:latin typeface="Arial Narrow" pitchFamily="34" charset="0"/>
            </a:endParaRPr>
          </a:p>
          <a:p>
            <a:r>
              <a:rPr lang="en-GB" sz="2400" dirty="0" err="1">
                <a:latin typeface="Arial Narrow" pitchFamily="34" charset="0"/>
              </a:rPr>
              <a:t>L</a:t>
            </a:r>
            <a:r>
              <a:rPr lang="en-GB" sz="2400" baseline="-25000" dirty="0" err="1">
                <a:latin typeface="Arial Narrow" pitchFamily="34" charset="0"/>
              </a:rPr>
              <a:t>Organic</a:t>
            </a:r>
            <a:r>
              <a:rPr lang="en-GB" sz="2400" dirty="0">
                <a:latin typeface="Arial Narrow" pitchFamily="34" charset="0"/>
              </a:rPr>
              <a:t> = annual loss of carbon from drained organic soils, t C yr</a:t>
            </a:r>
            <a:r>
              <a:rPr lang="en-GB" sz="2400" baseline="30000" dirty="0">
                <a:latin typeface="Arial Narrow" pitchFamily="34" charset="0"/>
              </a:rPr>
              <a:t>-1</a:t>
            </a:r>
          </a:p>
          <a:p>
            <a:endParaRPr lang="en-GB" sz="2400" dirty="0">
              <a:latin typeface="Arial Narrow" pitchFamily="34" charset="0"/>
            </a:endParaRPr>
          </a:p>
          <a:p>
            <a:r>
              <a:rPr lang="en-GB" sz="2400" dirty="0" err="1">
                <a:latin typeface="Arial Narrow" pitchFamily="34" charset="0"/>
              </a:rPr>
              <a:t>ΔC</a:t>
            </a:r>
            <a:r>
              <a:rPr lang="en-GB" sz="2400" baseline="-25000" dirty="0" err="1">
                <a:latin typeface="Arial Narrow" pitchFamily="34" charset="0"/>
              </a:rPr>
              <a:t>Inorganic</a:t>
            </a:r>
            <a:r>
              <a:rPr lang="en-GB" sz="2400" dirty="0">
                <a:latin typeface="Arial Narrow" pitchFamily="34" charset="0"/>
              </a:rPr>
              <a:t> = annual change in inorganic carbon stocks from soils, t C yr</a:t>
            </a:r>
            <a:r>
              <a:rPr lang="en-GB" sz="2400" baseline="30000" dirty="0">
                <a:latin typeface="Arial Narrow" pitchFamily="34" charset="0"/>
              </a:rPr>
              <a:t>-1</a:t>
            </a:r>
            <a:r>
              <a:rPr lang="en-GB" sz="2400" dirty="0">
                <a:latin typeface="Arial Narrow" pitchFamily="34" charset="0"/>
              </a:rPr>
              <a:t> (assumed to be 0 unless using a Tier 3 approach)</a:t>
            </a:r>
          </a:p>
          <a:p>
            <a:r>
              <a:rPr lang="en-GB" sz="2400" b="1" dirty="0">
                <a:latin typeface="Arial Narrow" pitchFamily="34" charset="0"/>
              </a:rPr>
              <a:t>Equation 2.24, page 2.29, Vol 4, 2006 GL</a:t>
            </a:r>
          </a:p>
        </p:txBody>
      </p:sp>
    </p:spTree>
    <p:extLst>
      <p:ext uri="{BB962C8B-B14F-4D97-AF65-F5344CB8AC3E}">
        <p14:creationId xmlns:p14="http://schemas.microsoft.com/office/powerpoint/2010/main" val="2815250598"/>
      </p:ext>
    </p:extLst>
  </p:cSld>
  <p:clrMapOvr>
    <a:masterClrMapping/>
  </p:clrMapOvr>
  <p:transition>
    <p:cove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63513"/>
            <a:ext cx="8606790" cy="557847"/>
          </a:xfrm>
        </p:spPr>
        <p:txBody>
          <a:bodyPr/>
          <a:lstStyle/>
          <a:p>
            <a:pPr>
              <a:defRPr/>
            </a:pPr>
            <a:br>
              <a:rPr lang="en-US" sz="3600" dirty="0"/>
            </a:br>
            <a:r>
              <a:rPr lang="en-US" sz="3600" dirty="0"/>
              <a:t>SOC changes (mineral soils) (1)</a:t>
            </a:r>
            <a:br>
              <a:rPr lang="en-US" sz="3600" dirty="0"/>
            </a:br>
            <a:endParaRPr lang="en-US" sz="3600" dirty="0"/>
          </a:p>
        </p:txBody>
      </p:sp>
      <p:sp>
        <p:nvSpPr>
          <p:cNvPr id="41987" name="Content Placeholder 2"/>
          <p:cNvSpPr>
            <a:spLocks noGrp="1"/>
          </p:cNvSpPr>
          <p:nvPr>
            <p:ph idx="1"/>
          </p:nvPr>
        </p:nvSpPr>
        <p:spPr>
          <a:xfrm>
            <a:off x="172720" y="995363"/>
            <a:ext cx="8666480" cy="5456237"/>
          </a:xfrm>
        </p:spPr>
        <p:txBody>
          <a:bodyPr/>
          <a:lstStyle/>
          <a:p>
            <a:pPr>
              <a:buFont typeface="Wingdings" panose="05000000000000000000" pitchFamily="2" charset="2"/>
              <a:buChar char="Ø"/>
            </a:pPr>
            <a:r>
              <a:rPr lang="en-GB" sz="2400" dirty="0">
                <a:solidFill>
                  <a:schemeClr val="tx1"/>
                </a:solidFill>
              </a:rPr>
              <a:t>SOM in mineral soils includes SOC to a specified depth of 30 cm (or an alternative deeper depth as chosen by the country) and applied consistently through the NGHGI time series. The six types of mineral soils are listed below:</a:t>
            </a:r>
          </a:p>
          <a:p>
            <a:pPr>
              <a:buFont typeface="Wingdings" panose="05000000000000000000" pitchFamily="2" charset="2"/>
              <a:buChar char="ü"/>
            </a:pPr>
            <a:r>
              <a:rPr lang="en-GB" sz="2400" b="1" i="1" dirty="0">
                <a:solidFill>
                  <a:schemeClr val="tx1"/>
                </a:solidFill>
              </a:rPr>
              <a:t>Sandy Soils</a:t>
            </a:r>
          </a:p>
          <a:p>
            <a:pPr>
              <a:buFont typeface="Wingdings" panose="05000000000000000000" pitchFamily="2" charset="2"/>
              <a:buChar char="ü"/>
            </a:pPr>
            <a:r>
              <a:rPr lang="en-GB" sz="2400" b="1" i="1" dirty="0">
                <a:solidFill>
                  <a:schemeClr val="tx1"/>
                </a:solidFill>
              </a:rPr>
              <a:t>Volcanic Soils</a:t>
            </a:r>
          </a:p>
          <a:p>
            <a:pPr>
              <a:buFont typeface="Wingdings" panose="05000000000000000000" pitchFamily="2" charset="2"/>
              <a:buChar char="ü"/>
            </a:pPr>
            <a:r>
              <a:rPr lang="en-GB" sz="2400" b="1" i="1" dirty="0">
                <a:solidFill>
                  <a:schemeClr val="tx1"/>
                </a:solidFill>
              </a:rPr>
              <a:t>High Activity Clay Soils</a:t>
            </a:r>
          </a:p>
          <a:p>
            <a:pPr>
              <a:buFont typeface="Wingdings" panose="05000000000000000000" pitchFamily="2" charset="2"/>
              <a:buChar char="ü"/>
            </a:pPr>
            <a:r>
              <a:rPr lang="en-GB" sz="2400" b="1" i="1" dirty="0">
                <a:solidFill>
                  <a:schemeClr val="tx1"/>
                </a:solidFill>
              </a:rPr>
              <a:t>Low Activity Clay Soils</a:t>
            </a:r>
          </a:p>
          <a:p>
            <a:pPr>
              <a:buFont typeface="Wingdings" panose="05000000000000000000" pitchFamily="2" charset="2"/>
              <a:buChar char="ü"/>
            </a:pPr>
            <a:r>
              <a:rPr lang="en-GB" sz="2400" b="1" i="1" dirty="0">
                <a:solidFill>
                  <a:schemeClr val="tx1"/>
                </a:solidFill>
              </a:rPr>
              <a:t>Wetlands Soils</a:t>
            </a:r>
          </a:p>
          <a:p>
            <a:pPr>
              <a:buFont typeface="Wingdings" panose="05000000000000000000" pitchFamily="2" charset="2"/>
              <a:buChar char="ü"/>
            </a:pPr>
            <a:r>
              <a:rPr lang="en-GB" sz="2400" b="1" i="1" dirty="0" err="1">
                <a:solidFill>
                  <a:schemeClr val="tx1"/>
                </a:solidFill>
              </a:rPr>
              <a:t>Spodic</a:t>
            </a:r>
            <a:r>
              <a:rPr lang="en-GB" sz="2400" b="1" i="1" dirty="0">
                <a:solidFill>
                  <a:schemeClr val="tx1"/>
                </a:solidFill>
              </a:rPr>
              <a:t> Soils</a:t>
            </a:r>
          </a:p>
          <a:p>
            <a:pPr>
              <a:buFont typeface="Wingdings" panose="05000000000000000000" pitchFamily="2" charset="2"/>
              <a:buChar char="Ø"/>
            </a:pPr>
            <a:r>
              <a:rPr lang="en-GB" sz="2400" dirty="0">
                <a:solidFill>
                  <a:schemeClr val="tx1"/>
                </a:solidFill>
              </a:rPr>
              <a:t>Activities such as land use changes and land management activities lead to SOC Losses and Gains and associated GHG emissions and removals. </a:t>
            </a: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ü"/>
            </a:pPr>
            <a:endParaRPr lang="en-GB" sz="2400" dirty="0">
              <a:solidFill>
                <a:schemeClr val="tx1"/>
              </a:solidFill>
            </a:endParaRPr>
          </a:p>
          <a:p>
            <a:pPr>
              <a:buFont typeface="Wingdings" panose="05000000000000000000" pitchFamily="2" charset="2"/>
              <a:buChar char="ü"/>
            </a:pPr>
            <a:endParaRPr lang="en-GB" sz="2400" dirty="0">
              <a:solidFill>
                <a:schemeClr val="tx1"/>
              </a:solidFill>
            </a:endParaRPr>
          </a:p>
          <a:p>
            <a:pPr>
              <a:buFont typeface="Wingdings" panose="05000000000000000000" pitchFamily="2" charset="2"/>
              <a:buChar char="Ø"/>
            </a:pPr>
            <a:endParaRPr lang="en-US" sz="2400" dirty="0">
              <a:solidFill>
                <a:schemeClr val="tx1"/>
              </a:solidFill>
            </a:endParaRPr>
          </a:p>
          <a:p>
            <a:pPr>
              <a:buFont typeface="Wingdings" panose="05000000000000000000" pitchFamily="2" charset="2"/>
              <a:buChar char="Ø"/>
            </a:pPr>
            <a:endParaRPr lang="en-US" sz="2400" dirty="0">
              <a:solidFill>
                <a:schemeClr val="tx1"/>
              </a:solidFill>
            </a:endParaRPr>
          </a:p>
          <a:p>
            <a:pPr>
              <a:buFont typeface="Wingdings" panose="05000000000000000000" pitchFamily="2" charset="2"/>
              <a:buChar char="Ø"/>
            </a:pPr>
            <a:endParaRPr lang="en-US" sz="2400" dirty="0">
              <a:solidFill>
                <a:schemeClr val="tx1"/>
              </a:solidFill>
            </a:endParaRPr>
          </a:p>
        </p:txBody>
      </p:sp>
    </p:spTree>
    <p:extLst>
      <p:ext uri="{BB962C8B-B14F-4D97-AF65-F5344CB8AC3E}">
        <p14:creationId xmlns:p14="http://schemas.microsoft.com/office/powerpoint/2010/main" val="389243990"/>
      </p:ext>
    </p:extLst>
  </p:cSld>
  <p:clrMapOvr>
    <a:masterClrMapping/>
  </p:clrMapOvr>
  <p:transition>
    <p:cove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3513"/>
            <a:ext cx="8667750" cy="700087"/>
          </a:xfrm>
        </p:spPr>
        <p:txBody>
          <a:bodyPr/>
          <a:lstStyle/>
          <a:p>
            <a:pPr>
              <a:defRPr/>
            </a:pPr>
            <a:br>
              <a:rPr lang="en-US" sz="3600" dirty="0"/>
            </a:br>
            <a:r>
              <a:rPr lang="en-US" sz="3600" dirty="0"/>
              <a:t>SOC changes (mineral soils) (2)</a:t>
            </a:r>
            <a:br>
              <a:rPr lang="en-US" dirty="0"/>
            </a:br>
            <a:endParaRPr lang="en-US" dirty="0"/>
          </a:p>
        </p:txBody>
      </p:sp>
      <p:sp>
        <p:nvSpPr>
          <p:cNvPr id="41987" name="Content Placeholder 2"/>
          <p:cNvSpPr>
            <a:spLocks noGrp="1"/>
          </p:cNvSpPr>
          <p:nvPr>
            <p:ph idx="1"/>
          </p:nvPr>
        </p:nvSpPr>
        <p:spPr>
          <a:xfrm>
            <a:off x="162560" y="995363"/>
            <a:ext cx="8809990" cy="5496877"/>
          </a:xfrm>
        </p:spPr>
        <p:txBody>
          <a:bodyPr/>
          <a:lstStyle/>
          <a:p>
            <a:pPr>
              <a:buFont typeface="Wingdings" panose="05000000000000000000" pitchFamily="2" charset="2"/>
              <a:buChar char="Ø"/>
            </a:pPr>
            <a:r>
              <a:rPr lang="en-GB" sz="2400" dirty="0">
                <a:solidFill>
                  <a:schemeClr val="tx1"/>
                </a:solidFill>
              </a:rPr>
              <a:t>SOC mineralization (the inverse of C stock accumulation) causes a net loss from SOM determining both CO</a:t>
            </a:r>
            <a:r>
              <a:rPr lang="en-GB" sz="2400" baseline="-25000" dirty="0">
                <a:solidFill>
                  <a:schemeClr val="tx1"/>
                </a:solidFill>
              </a:rPr>
              <a:t>2</a:t>
            </a:r>
            <a:r>
              <a:rPr lang="en-GB" sz="2400" dirty="0">
                <a:solidFill>
                  <a:schemeClr val="tx1"/>
                </a:solidFill>
              </a:rPr>
              <a:t> and N</a:t>
            </a:r>
            <a:r>
              <a:rPr lang="en-GB" sz="2400" baseline="-25000" dirty="0">
                <a:solidFill>
                  <a:schemeClr val="tx1"/>
                </a:solidFill>
              </a:rPr>
              <a:t>2</a:t>
            </a:r>
            <a:r>
              <a:rPr lang="en-GB" sz="2400" dirty="0">
                <a:solidFill>
                  <a:schemeClr val="tx1"/>
                </a:solidFill>
              </a:rPr>
              <a:t>O (direct and indirect) emissions.</a:t>
            </a:r>
          </a:p>
          <a:p>
            <a:pPr>
              <a:buFont typeface="Wingdings" panose="05000000000000000000" pitchFamily="2" charset="2"/>
              <a:buChar char="Ø"/>
            </a:pPr>
            <a:r>
              <a:rPr lang="en-GB" sz="2400" dirty="0">
                <a:solidFill>
                  <a:schemeClr val="tx1"/>
                </a:solidFill>
              </a:rPr>
              <a:t>The SOM pool does not directly remove CO</a:t>
            </a:r>
            <a:r>
              <a:rPr lang="en-GB" sz="2400" baseline="-25000" dirty="0">
                <a:solidFill>
                  <a:schemeClr val="tx1"/>
                </a:solidFill>
              </a:rPr>
              <a:t>2</a:t>
            </a:r>
            <a:r>
              <a:rPr lang="en-GB" sz="2400" dirty="0">
                <a:solidFill>
                  <a:schemeClr val="tx1"/>
                </a:solidFill>
              </a:rPr>
              <a:t> from the atmosphere (such C sequestration is exclusive of the photosynthesis process in above-ground biomass). </a:t>
            </a:r>
          </a:p>
          <a:p>
            <a:pPr>
              <a:buFont typeface="Wingdings" panose="05000000000000000000" pitchFamily="2" charset="2"/>
              <a:buChar char="Ø"/>
            </a:pPr>
            <a:r>
              <a:rPr lang="en-GB" sz="2400" dirty="0">
                <a:solidFill>
                  <a:schemeClr val="tx1"/>
                </a:solidFill>
              </a:rPr>
              <a:t>However, the accumulation of C stocks in SOM prevents  CO</a:t>
            </a:r>
            <a:r>
              <a:rPr lang="en-GB" sz="2400" baseline="-25000" dirty="0">
                <a:solidFill>
                  <a:schemeClr val="tx1"/>
                </a:solidFill>
              </a:rPr>
              <a:t>2</a:t>
            </a:r>
            <a:r>
              <a:rPr lang="en-GB" sz="2400" dirty="0">
                <a:solidFill>
                  <a:schemeClr val="tx1"/>
                </a:solidFill>
              </a:rPr>
              <a:t> (and N</a:t>
            </a:r>
            <a:r>
              <a:rPr lang="en-GB" sz="2400" baseline="-25000" dirty="0">
                <a:solidFill>
                  <a:schemeClr val="tx1"/>
                </a:solidFill>
              </a:rPr>
              <a:t>2</a:t>
            </a:r>
            <a:r>
              <a:rPr lang="en-GB" sz="2400" dirty="0">
                <a:solidFill>
                  <a:schemeClr val="tx1"/>
                </a:solidFill>
              </a:rPr>
              <a:t>O) emissions that would result from their mineralization. And such negative CO</a:t>
            </a:r>
            <a:r>
              <a:rPr lang="en-GB" sz="2400" baseline="-25000" dirty="0">
                <a:solidFill>
                  <a:schemeClr val="tx1"/>
                </a:solidFill>
              </a:rPr>
              <a:t>2</a:t>
            </a:r>
            <a:r>
              <a:rPr lang="en-GB" sz="2400" dirty="0">
                <a:solidFill>
                  <a:schemeClr val="tx1"/>
                </a:solidFill>
              </a:rPr>
              <a:t> (and N</a:t>
            </a:r>
            <a:r>
              <a:rPr lang="en-GB" sz="2400" baseline="-25000" dirty="0">
                <a:solidFill>
                  <a:schemeClr val="tx1"/>
                </a:solidFill>
              </a:rPr>
              <a:t>2</a:t>
            </a:r>
            <a:r>
              <a:rPr lang="en-GB" sz="2400" dirty="0">
                <a:solidFill>
                  <a:schemeClr val="tx1"/>
                </a:solidFill>
              </a:rPr>
              <a:t>O) emissions are actually counted as CO</a:t>
            </a:r>
            <a:r>
              <a:rPr lang="en-GB" sz="2400" baseline="-25000" dirty="0">
                <a:solidFill>
                  <a:schemeClr val="tx1"/>
                </a:solidFill>
              </a:rPr>
              <a:t>2</a:t>
            </a:r>
            <a:r>
              <a:rPr lang="en-GB" sz="2400" dirty="0">
                <a:solidFill>
                  <a:schemeClr val="tx1"/>
                </a:solidFill>
              </a:rPr>
              <a:t> (and N</a:t>
            </a:r>
            <a:r>
              <a:rPr lang="en-GB" sz="2400" baseline="-25000" dirty="0">
                <a:solidFill>
                  <a:schemeClr val="tx1"/>
                </a:solidFill>
              </a:rPr>
              <a:t>2</a:t>
            </a:r>
            <a:r>
              <a:rPr lang="en-GB" sz="2400" dirty="0">
                <a:solidFill>
                  <a:schemeClr val="tx1"/>
                </a:solidFill>
              </a:rPr>
              <a:t>O) removals.</a:t>
            </a:r>
          </a:p>
          <a:p>
            <a:pPr>
              <a:buFont typeface="Wingdings" panose="05000000000000000000" pitchFamily="2" charset="2"/>
              <a:buChar char="Ø"/>
            </a:pPr>
            <a:endParaRPr lang="en-GB"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2781132038"/>
      </p:ext>
    </p:extLst>
  </p:cSld>
  <p:clrMapOvr>
    <a:masterClrMapping/>
  </p:clrMapOvr>
  <p:transition>
    <p:cove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328" y="163513"/>
            <a:ext cx="8253222" cy="1008062"/>
          </a:xfrm>
        </p:spPr>
        <p:txBody>
          <a:bodyPr/>
          <a:lstStyle/>
          <a:p>
            <a:pPr>
              <a:defRPr/>
            </a:pPr>
            <a:r>
              <a:rPr lang="en-US" dirty="0"/>
              <a:t>Mineral soils - Estimating emissions (1)</a:t>
            </a:r>
          </a:p>
        </p:txBody>
      </p:sp>
      <p:sp>
        <p:nvSpPr>
          <p:cNvPr id="41987" name="Content Placeholder 2"/>
          <p:cNvSpPr>
            <a:spLocks noGrp="1"/>
          </p:cNvSpPr>
          <p:nvPr>
            <p:ph idx="1"/>
          </p:nvPr>
        </p:nvSpPr>
        <p:spPr>
          <a:xfrm>
            <a:off x="522514" y="995363"/>
            <a:ext cx="8316686" cy="5456237"/>
          </a:xfrm>
        </p:spPr>
        <p:txBody>
          <a:bodyPr/>
          <a:lstStyle/>
          <a:p>
            <a:pPr>
              <a:buFont typeface="Wingdings" panose="05000000000000000000" pitchFamily="2" charset="2"/>
              <a:buChar char="Ø"/>
            </a:pPr>
            <a:r>
              <a:rPr lang="en-GB" sz="2400" dirty="0">
                <a:solidFill>
                  <a:schemeClr val="tx1"/>
                </a:solidFill>
              </a:rPr>
              <a:t>The default IPCC method (Tier 1) for estimating annual SOC change in SOM of mineral soils (∆𝐶</a:t>
            </a:r>
            <a:r>
              <a:rPr lang="en-GB" sz="2400" baseline="-25000" dirty="0">
                <a:solidFill>
                  <a:schemeClr val="tx1"/>
                </a:solidFill>
              </a:rPr>
              <a:t>𝑀𝑖𝑛𝑒𝑟𝑎𝑙</a:t>
            </a:r>
            <a:r>
              <a:rPr lang="en-GB" sz="2400" dirty="0">
                <a:solidFill>
                  <a:schemeClr val="tx1"/>
                </a:solidFill>
              </a:rPr>
              <a:t>) is based on the stock difference method. It applies to each unit of land remaining in a land use category, where land management changes occur, and to any unit of land converted into a new land use category. </a:t>
            </a:r>
          </a:p>
          <a:p>
            <a:pPr marL="0" indent="0">
              <a:buNone/>
            </a:pPr>
            <a:endParaRPr lang="en-GB" sz="2400" dirty="0">
              <a:solidFill>
                <a:schemeClr val="tx1"/>
              </a:solidFill>
            </a:endParaRPr>
          </a:p>
          <a:p>
            <a:pPr>
              <a:buFont typeface="Wingdings" panose="05000000000000000000" pitchFamily="2" charset="2"/>
              <a:buChar char="Ø"/>
            </a:pPr>
            <a:r>
              <a:rPr lang="en-GB" sz="2400" dirty="0">
                <a:solidFill>
                  <a:schemeClr val="tx1"/>
                </a:solidFill>
              </a:rPr>
              <a:t>If no change has occurred, IPCC default methodology assumes that the long term net SOC change is null/zero. </a:t>
            </a: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r>
              <a:rPr lang="en-GB" sz="2400" dirty="0">
                <a:solidFill>
                  <a:schemeClr val="tx1"/>
                </a:solidFill>
              </a:rPr>
              <a:t>This method compares the amounts of the SOC in mineral soils in the previous and current land use and management system/practices using the below equations. (see next slide for equation 2.25)</a:t>
            </a:r>
            <a:endParaRPr lang="en-US" sz="2400" dirty="0">
              <a:solidFill>
                <a:schemeClr val="tx1"/>
              </a:solidFill>
            </a:endParaRPr>
          </a:p>
        </p:txBody>
      </p:sp>
    </p:spTree>
    <p:extLst>
      <p:ext uri="{BB962C8B-B14F-4D97-AF65-F5344CB8AC3E}">
        <p14:creationId xmlns:p14="http://schemas.microsoft.com/office/powerpoint/2010/main" val="1025331668"/>
      </p:ext>
    </p:extLst>
  </p:cSld>
  <p:clrMapOvr>
    <a:masterClrMapping/>
  </p:clrMapOvr>
  <p:transition>
    <p:cove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0"/>
            <a:ext cx="7918450" cy="628650"/>
          </a:xfrm>
        </p:spPr>
        <p:txBody>
          <a:bodyPr/>
          <a:lstStyle/>
          <a:p>
            <a:pPr>
              <a:defRPr/>
            </a:pPr>
            <a:r>
              <a:rPr lang="en-US" sz="3600" dirty="0"/>
              <a:t>Mineral soils - Estimating emissions (2)</a:t>
            </a:r>
          </a:p>
        </p:txBody>
      </p:sp>
      <p:sp>
        <p:nvSpPr>
          <p:cNvPr id="4" name="Rectangle 14"/>
          <p:cNvSpPr>
            <a:spLocks noGrp="1" noChangeArrowheads="1"/>
          </p:cNvSpPr>
          <p:nvPr>
            <p:ph idx="1"/>
          </p:nvPr>
        </p:nvSpPr>
        <p:spPr>
          <a:xfrm>
            <a:off x="360363" y="741240"/>
            <a:ext cx="8371840" cy="1158410"/>
          </a:xfrm>
          <a:solidFill>
            <a:schemeClr val="accent2">
              <a:lumMod val="60000"/>
              <a:lumOff val="40000"/>
            </a:schemeClr>
          </a:solidFill>
          <a:ln w="2" cap="rnd">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buFontTx/>
              <a:buNone/>
              <a:defRPr/>
            </a:pPr>
            <a:r>
              <a:rPr lang="el-GR" sz="3200" b="1" dirty="0">
                <a:solidFill>
                  <a:schemeClr val="tx1"/>
                </a:solidFill>
              </a:rPr>
              <a:t>Δ</a:t>
            </a:r>
            <a:r>
              <a:rPr lang="en-US" sz="3200" b="1" dirty="0" err="1">
                <a:solidFill>
                  <a:schemeClr val="tx1"/>
                </a:solidFill>
              </a:rPr>
              <a:t>C</a:t>
            </a:r>
            <a:r>
              <a:rPr lang="en-US" sz="3200" b="1" baseline="-25000" dirty="0" err="1">
                <a:solidFill>
                  <a:schemeClr val="tx1"/>
                </a:solidFill>
              </a:rPr>
              <a:t>Mineral</a:t>
            </a:r>
            <a:r>
              <a:rPr lang="en-US" sz="3200" b="1" dirty="0">
                <a:solidFill>
                  <a:schemeClr val="tx1"/>
                </a:solidFill>
              </a:rPr>
              <a:t> = (SOC</a:t>
            </a:r>
            <a:r>
              <a:rPr lang="en-US" sz="3200" b="1" baseline="-25000" dirty="0">
                <a:solidFill>
                  <a:schemeClr val="tx1"/>
                </a:solidFill>
              </a:rPr>
              <a:t>0</a:t>
            </a:r>
            <a:r>
              <a:rPr lang="en-US" sz="3200" b="1" dirty="0">
                <a:solidFill>
                  <a:schemeClr val="tx1"/>
                </a:solidFill>
              </a:rPr>
              <a:t> – SOC</a:t>
            </a:r>
            <a:r>
              <a:rPr lang="en-US" sz="3200" b="1" baseline="-25000" dirty="0">
                <a:solidFill>
                  <a:schemeClr val="tx1"/>
                </a:solidFill>
              </a:rPr>
              <a:t>(0-T)</a:t>
            </a:r>
            <a:r>
              <a:rPr lang="en-US" sz="3200" b="1" dirty="0">
                <a:solidFill>
                  <a:schemeClr val="tx1"/>
                </a:solidFill>
              </a:rPr>
              <a:t>)/D (or T)</a:t>
            </a:r>
          </a:p>
          <a:p>
            <a:pPr algn="ctr">
              <a:buFontTx/>
              <a:buNone/>
              <a:defRPr/>
            </a:pPr>
            <a:r>
              <a:rPr lang="en-US" sz="3200" b="1" dirty="0">
                <a:solidFill>
                  <a:schemeClr val="tx1"/>
                </a:solidFill>
              </a:rPr>
              <a:t>SOC = </a:t>
            </a:r>
            <a:r>
              <a:rPr lang="en-US" sz="3200" b="1" dirty="0">
                <a:solidFill>
                  <a:schemeClr val="tx1"/>
                </a:solidFill>
                <a:cs typeface="Times New Roman"/>
              </a:rPr>
              <a:t>∑ (SOC</a:t>
            </a:r>
            <a:r>
              <a:rPr lang="en-US" sz="3200" b="1" baseline="-25000" dirty="0">
                <a:solidFill>
                  <a:schemeClr val="tx1"/>
                </a:solidFill>
                <a:cs typeface="Times New Roman"/>
              </a:rPr>
              <a:t>REF</a:t>
            </a:r>
            <a:r>
              <a:rPr lang="en-US" sz="3200" b="1" dirty="0"/>
              <a:t> </a:t>
            </a:r>
            <a:r>
              <a:rPr lang="en-US" sz="3200" b="1" dirty="0">
                <a:solidFill>
                  <a:schemeClr val="tx1"/>
                </a:solidFill>
              </a:rPr>
              <a:t>●</a:t>
            </a:r>
            <a:r>
              <a:rPr lang="en-US" sz="3200" b="1" dirty="0">
                <a:solidFill>
                  <a:schemeClr val="tx1"/>
                </a:solidFill>
                <a:cs typeface="Times New Roman"/>
              </a:rPr>
              <a:t> F</a:t>
            </a:r>
            <a:r>
              <a:rPr lang="en-US" sz="3200" b="1" baseline="-25000" dirty="0">
                <a:solidFill>
                  <a:schemeClr val="tx1"/>
                </a:solidFill>
                <a:cs typeface="Times New Roman"/>
              </a:rPr>
              <a:t>ND/LU</a:t>
            </a:r>
            <a:r>
              <a:rPr lang="en-US" sz="3200" b="1" dirty="0"/>
              <a:t> </a:t>
            </a:r>
            <a:r>
              <a:rPr lang="en-US" sz="3200" b="1" dirty="0">
                <a:solidFill>
                  <a:schemeClr val="tx1"/>
                </a:solidFill>
              </a:rPr>
              <a:t>●</a:t>
            </a:r>
            <a:r>
              <a:rPr lang="en-US" sz="3200" b="1" dirty="0">
                <a:solidFill>
                  <a:schemeClr val="tx1"/>
                </a:solidFill>
                <a:cs typeface="Times New Roman"/>
              </a:rPr>
              <a:t> F</a:t>
            </a:r>
            <a:r>
              <a:rPr lang="en-US" sz="3200" b="1" baseline="-25000" dirty="0">
                <a:solidFill>
                  <a:schemeClr val="tx1"/>
                </a:solidFill>
                <a:cs typeface="Times New Roman"/>
              </a:rPr>
              <a:t>MG</a:t>
            </a:r>
            <a:r>
              <a:rPr lang="en-US" sz="3200" b="1" dirty="0"/>
              <a:t> </a:t>
            </a:r>
            <a:r>
              <a:rPr lang="en-US" sz="3200" b="1" dirty="0">
                <a:solidFill>
                  <a:schemeClr val="tx1"/>
                </a:solidFill>
              </a:rPr>
              <a:t>●</a:t>
            </a:r>
            <a:r>
              <a:rPr lang="en-US" sz="3200" b="1" dirty="0">
                <a:solidFill>
                  <a:schemeClr val="tx1"/>
                </a:solidFill>
                <a:cs typeface="Times New Roman"/>
              </a:rPr>
              <a:t> F</a:t>
            </a:r>
            <a:r>
              <a:rPr lang="en-US" sz="3200" b="1" baseline="-25000" dirty="0">
                <a:solidFill>
                  <a:schemeClr val="tx1"/>
                </a:solidFill>
                <a:cs typeface="Times New Roman"/>
              </a:rPr>
              <a:t>I</a:t>
            </a:r>
            <a:r>
              <a:rPr lang="en-US" sz="3200" b="1" dirty="0"/>
              <a:t> </a:t>
            </a:r>
            <a:r>
              <a:rPr lang="en-US" sz="3200" b="1" dirty="0">
                <a:solidFill>
                  <a:schemeClr val="tx1"/>
                </a:solidFill>
              </a:rPr>
              <a:t>●</a:t>
            </a:r>
            <a:r>
              <a:rPr lang="en-US" sz="3200" b="1" dirty="0">
                <a:solidFill>
                  <a:schemeClr val="tx1"/>
                </a:solidFill>
                <a:cs typeface="Times New Roman"/>
              </a:rPr>
              <a:t> A)</a:t>
            </a:r>
          </a:p>
          <a:p>
            <a:pPr algn="ctr">
              <a:buFontTx/>
              <a:buNone/>
              <a:defRPr/>
            </a:pPr>
            <a:endParaRPr lang="en-US" sz="3600" b="1" dirty="0">
              <a:solidFill>
                <a:schemeClr val="tx1"/>
              </a:solidFill>
              <a:latin typeface="Times New Roman"/>
              <a:cs typeface="Times New Roman"/>
            </a:endParaRPr>
          </a:p>
          <a:p>
            <a:pPr>
              <a:buFontTx/>
              <a:buNone/>
              <a:defRPr/>
            </a:pPr>
            <a:r>
              <a:rPr lang="en-US" sz="2000" b="1" dirty="0">
                <a:solidFill>
                  <a:schemeClr val="tx1"/>
                </a:solidFill>
                <a:latin typeface="Frutiger LT Pro 57 Condensed"/>
                <a:cs typeface="Times New Roman"/>
              </a:rPr>
              <a:t> </a:t>
            </a:r>
          </a:p>
          <a:p>
            <a:pPr>
              <a:buFontTx/>
              <a:buNone/>
              <a:defRPr/>
            </a:pPr>
            <a:endParaRPr lang="en-US" sz="2400" b="1" dirty="0">
              <a:solidFill>
                <a:schemeClr val="tx1"/>
              </a:solidFill>
              <a:latin typeface="Times New Roman"/>
              <a:cs typeface="Times New Roman"/>
            </a:endParaRPr>
          </a:p>
          <a:p>
            <a:pPr algn="ctr">
              <a:buFontTx/>
              <a:buNone/>
              <a:defRPr/>
            </a:pPr>
            <a:endParaRPr lang="en-US" sz="3600" b="1" dirty="0">
              <a:solidFill>
                <a:schemeClr val="tx1"/>
              </a:solidFill>
              <a:latin typeface="Times New Roman"/>
              <a:cs typeface="Times New Roman"/>
            </a:endParaRPr>
          </a:p>
          <a:p>
            <a:pPr algn="ctr">
              <a:buFontTx/>
              <a:buNone/>
              <a:defRPr/>
            </a:pPr>
            <a:endParaRPr lang="en-GB" sz="3600" dirty="0">
              <a:solidFill>
                <a:schemeClr val="tx1"/>
              </a:solidFill>
              <a:latin typeface="Frutiger LT Pro 57 Condensed"/>
            </a:endParaRPr>
          </a:p>
        </p:txBody>
      </p:sp>
      <p:sp>
        <p:nvSpPr>
          <p:cNvPr id="43014" name="Rectangle 5"/>
          <p:cNvSpPr>
            <a:spLocks noChangeArrowheads="1"/>
          </p:cNvSpPr>
          <p:nvPr/>
        </p:nvSpPr>
        <p:spPr bwMode="auto">
          <a:xfrm>
            <a:off x="308928" y="2012240"/>
            <a:ext cx="8423275" cy="4401205"/>
          </a:xfrm>
          <a:prstGeom prst="rect">
            <a:avLst/>
          </a:prstGeom>
          <a:noFill/>
          <a:ln w="9525">
            <a:noFill/>
            <a:miter lim="800000"/>
            <a:headEnd/>
            <a:tailEnd/>
          </a:ln>
        </p:spPr>
        <p:txBody>
          <a:bodyPr>
            <a:spAutoFit/>
          </a:bodyPr>
          <a:lstStyle/>
          <a:p>
            <a:r>
              <a:rPr lang="en-US" sz="2000" dirty="0">
                <a:latin typeface="Arial Narrow" pitchFamily="34" charset="0"/>
                <a:cs typeface="Times New Roman" pitchFamily="18" charset="0"/>
              </a:rPr>
              <a:t>T = Number of years between inventories (inventory time period), years (to be substituted for D if T &gt; D; not done in GPG-LULUCF)</a:t>
            </a:r>
          </a:p>
          <a:p>
            <a:endParaRPr lang="en-US" sz="2000" dirty="0">
              <a:latin typeface="Arial Narrow" pitchFamily="34" charset="0"/>
              <a:cs typeface="Times New Roman" pitchFamily="18" charset="0"/>
            </a:endParaRPr>
          </a:p>
          <a:p>
            <a:r>
              <a:rPr lang="en-US" sz="2000" dirty="0">
                <a:latin typeface="Arial Narrow" pitchFamily="34" charset="0"/>
                <a:cs typeface="Times New Roman" pitchFamily="18" charset="0"/>
              </a:rPr>
              <a:t>D = Time dependence of stock change factors (default = 20), years </a:t>
            </a:r>
          </a:p>
          <a:p>
            <a:endParaRPr lang="en-US" sz="2000" dirty="0">
              <a:latin typeface="Arial Narrow" pitchFamily="34" charset="0"/>
              <a:cs typeface="Times New Roman" pitchFamily="18" charset="0"/>
            </a:endParaRPr>
          </a:p>
          <a:p>
            <a:r>
              <a:rPr lang="en-US" sz="2000" dirty="0">
                <a:latin typeface="Arial Narrow" pitchFamily="34" charset="0"/>
                <a:cs typeface="Times New Roman" pitchFamily="18" charset="0"/>
              </a:rPr>
              <a:t>SOC</a:t>
            </a:r>
            <a:r>
              <a:rPr lang="en-US" sz="2000" baseline="-25000" dirty="0">
                <a:latin typeface="Arial Narrow" pitchFamily="34" charset="0"/>
                <a:cs typeface="Times New Roman" pitchFamily="18" charset="0"/>
              </a:rPr>
              <a:t>REF </a:t>
            </a:r>
            <a:r>
              <a:rPr lang="en-US" sz="2000" dirty="0">
                <a:latin typeface="Arial Narrow" pitchFamily="34" charset="0"/>
                <a:cs typeface="Times New Roman" pitchFamily="18" charset="0"/>
              </a:rPr>
              <a:t>= Reference C stock for a climate-soil combination, t C/ha</a:t>
            </a:r>
          </a:p>
          <a:p>
            <a:endParaRPr lang="en-US" sz="2000" dirty="0">
              <a:latin typeface="Arial Narrow" pitchFamily="34" charset="0"/>
              <a:cs typeface="Times New Roman" pitchFamily="18" charset="0"/>
            </a:endParaRPr>
          </a:p>
          <a:p>
            <a:r>
              <a:rPr lang="en-US" sz="2000" dirty="0">
                <a:latin typeface="Arial Narrow" pitchFamily="34" charset="0"/>
                <a:cs typeface="Times New Roman" pitchFamily="18" charset="0"/>
              </a:rPr>
              <a:t>F</a:t>
            </a:r>
            <a:r>
              <a:rPr lang="en-US" sz="2000" baseline="-25000" dirty="0">
                <a:latin typeface="Arial Narrow" pitchFamily="34" charset="0"/>
                <a:cs typeface="Times New Roman" pitchFamily="18" charset="0"/>
              </a:rPr>
              <a:t>ND/LU</a:t>
            </a:r>
            <a:r>
              <a:rPr lang="en-US" sz="2000" dirty="0">
                <a:latin typeface="Arial Narrow" pitchFamily="34" charset="0"/>
                <a:cs typeface="Times New Roman" pitchFamily="18" charset="0"/>
              </a:rPr>
              <a:t>, F</a:t>
            </a:r>
            <a:r>
              <a:rPr lang="en-US" sz="2000" baseline="-25000" dirty="0">
                <a:latin typeface="Arial Narrow" pitchFamily="34" charset="0"/>
                <a:cs typeface="Times New Roman" pitchFamily="18" charset="0"/>
              </a:rPr>
              <a:t>MG</a:t>
            </a:r>
            <a:r>
              <a:rPr lang="en-US" sz="2000" dirty="0">
                <a:latin typeface="Arial Narrow" pitchFamily="34" charset="0"/>
                <a:cs typeface="Times New Roman" pitchFamily="18" charset="0"/>
              </a:rPr>
              <a:t>, F</a:t>
            </a:r>
            <a:r>
              <a:rPr lang="en-US" sz="2000" baseline="-25000" dirty="0">
                <a:latin typeface="Arial Narrow" pitchFamily="34" charset="0"/>
                <a:cs typeface="Times New Roman" pitchFamily="18" charset="0"/>
              </a:rPr>
              <a:t>I</a:t>
            </a:r>
            <a:r>
              <a:rPr lang="en-US" sz="2000" dirty="0">
                <a:latin typeface="Arial Narrow" pitchFamily="34" charset="0"/>
                <a:cs typeface="Times New Roman" pitchFamily="18" charset="0"/>
              </a:rPr>
              <a:t> = Stock change factors for natural disturbance (or land use if it is not forest), management and organic matter input (GPG-LULUCF had an adjustment factor for the forest type and none for the input regime), dimensionless</a:t>
            </a:r>
          </a:p>
          <a:p>
            <a:r>
              <a:rPr lang="en-US" sz="2000" dirty="0">
                <a:latin typeface="Arial Narrow" pitchFamily="34" charset="0"/>
                <a:cs typeface="Times New Roman" pitchFamily="18" charset="0"/>
              </a:rPr>
              <a:t> </a:t>
            </a:r>
          </a:p>
          <a:p>
            <a:r>
              <a:rPr lang="en-US" sz="2000" dirty="0">
                <a:latin typeface="Arial Narrow" pitchFamily="34" charset="0"/>
                <a:cs typeface="Times New Roman" pitchFamily="18" charset="0"/>
              </a:rPr>
              <a:t>A = Area of the stratum of forest/land use (with a common climate and soil type), ha. </a:t>
            </a:r>
          </a:p>
          <a:p>
            <a:endParaRPr lang="en-US" sz="2000" dirty="0">
              <a:latin typeface="Arial Narrow" pitchFamily="34" charset="0"/>
              <a:cs typeface="Times New Roman" pitchFamily="18" charset="0"/>
            </a:endParaRPr>
          </a:p>
          <a:p>
            <a:r>
              <a:rPr lang="en-US" sz="2000" b="1" dirty="0">
                <a:latin typeface="Arial Narrow" pitchFamily="34" charset="0"/>
                <a:cs typeface="Times New Roman" pitchFamily="18" charset="0"/>
              </a:rPr>
              <a:t>Equation 2.25, Page 2.30, Vol 4, 2006 GL</a:t>
            </a:r>
          </a:p>
        </p:txBody>
      </p:sp>
    </p:spTree>
    <p:extLst>
      <p:ext uri="{BB962C8B-B14F-4D97-AF65-F5344CB8AC3E}">
        <p14:creationId xmlns:p14="http://schemas.microsoft.com/office/powerpoint/2010/main" val="3464117055"/>
      </p:ext>
    </p:extLst>
  </p:cSld>
  <p:clrMapOvr>
    <a:masterClrMapping/>
  </p:clrMapOvr>
  <p:transition>
    <p:cove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513"/>
            <a:ext cx="8515350" cy="669607"/>
          </a:xfrm>
        </p:spPr>
        <p:txBody>
          <a:bodyPr/>
          <a:lstStyle/>
          <a:p>
            <a:pPr>
              <a:defRPr/>
            </a:pPr>
            <a:r>
              <a:rPr lang="en-US" sz="3600" dirty="0"/>
              <a:t>Mineral soils - Estimating emissions (3)</a:t>
            </a:r>
          </a:p>
        </p:txBody>
      </p:sp>
      <p:sp>
        <p:nvSpPr>
          <p:cNvPr id="44035" name="Content Placeholder 2"/>
          <p:cNvSpPr>
            <a:spLocks noGrp="1"/>
          </p:cNvSpPr>
          <p:nvPr>
            <p:ph idx="1"/>
          </p:nvPr>
        </p:nvSpPr>
        <p:spPr>
          <a:xfrm>
            <a:off x="193040" y="965200"/>
            <a:ext cx="8779509" cy="5394959"/>
          </a:xfrm>
        </p:spPr>
        <p:txBody>
          <a:bodyPr/>
          <a:lstStyle/>
          <a:p>
            <a:pPr>
              <a:buFont typeface="Wingdings" panose="05000000000000000000" pitchFamily="2" charset="2"/>
              <a:buChar char="Ø"/>
            </a:pPr>
            <a:r>
              <a:rPr lang="en-GB" sz="2000" b="1" dirty="0">
                <a:solidFill>
                  <a:schemeClr val="tx1"/>
                </a:solidFill>
              </a:rPr>
              <a:t>Three stock change factors </a:t>
            </a:r>
            <a:r>
              <a:rPr lang="en-GB" sz="2000" dirty="0">
                <a:solidFill>
                  <a:schemeClr val="tx1"/>
                </a:solidFill>
              </a:rPr>
              <a:t>are used to calculate the long term average SOC content at equilibrium of each combination of land use and management system/practices from SOC</a:t>
            </a:r>
            <a:r>
              <a:rPr lang="en-GB" sz="2000" baseline="-25000" dirty="0">
                <a:solidFill>
                  <a:schemeClr val="tx1"/>
                </a:solidFill>
              </a:rPr>
              <a:t>REF</a:t>
            </a:r>
            <a:r>
              <a:rPr lang="en-GB" sz="2000" dirty="0">
                <a:solidFill>
                  <a:schemeClr val="tx1"/>
                </a:solidFill>
              </a:rPr>
              <a:t>. Default values are provided by IPCC for each factor stratified by land use and management system/practices.</a:t>
            </a:r>
          </a:p>
          <a:p>
            <a:pPr marL="0" indent="0">
              <a:buNone/>
            </a:pPr>
            <a:r>
              <a:rPr lang="en-GB" sz="2000" b="1" i="1" dirty="0">
                <a:solidFill>
                  <a:schemeClr val="tx1"/>
                </a:solidFill>
              </a:rPr>
              <a:t>Equation 2.25: Note Stock change factors are shown below:</a:t>
            </a: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GB" sz="2400" dirty="0">
              <a:solidFill>
                <a:schemeClr val="tx1"/>
              </a:solidFill>
            </a:endParaRPr>
          </a:p>
          <a:p>
            <a:endParaRPr lang="en-US" sz="2400" dirty="0">
              <a:solidFill>
                <a:schemeClr val="tx1"/>
              </a:solidFill>
            </a:endParaRPr>
          </a:p>
        </p:txBody>
      </p:sp>
      <p:pic>
        <p:nvPicPr>
          <p:cNvPr id="4" name="Picture 3">
            <a:extLst>
              <a:ext uri="{FF2B5EF4-FFF2-40B4-BE49-F238E27FC236}">
                <a16:creationId xmlns:a16="http://schemas.microsoft.com/office/drawing/2014/main" id="{8B587D8F-AEB7-4932-8E68-0E8D2B57A968}"/>
              </a:ext>
            </a:extLst>
          </p:cNvPr>
          <p:cNvPicPr/>
          <p:nvPr/>
        </p:nvPicPr>
        <p:blipFill rotWithShape="1">
          <a:blip r:embed="rId3"/>
          <a:srcRect l="16624" t="47863" r="17046" b="21558"/>
          <a:stretch/>
        </p:blipFill>
        <p:spPr bwMode="auto">
          <a:xfrm>
            <a:off x="457200" y="3873658"/>
            <a:ext cx="7985760" cy="222504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8A174C4-7C96-4B63-9023-48F7156FF82A}"/>
              </a:ext>
            </a:extLst>
          </p:cNvPr>
          <p:cNvPicPr/>
          <p:nvPr/>
        </p:nvPicPr>
        <p:blipFill rotWithShape="1">
          <a:blip r:embed="rId4"/>
          <a:srcRect l="10518" t="32661" r="48738" b="57020"/>
          <a:stretch/>
        </p:blipFill>
        <p:spPr bwMode="auto">
          <a:xfrm>
            <a:off x="985520" y="2631441"/>
            <a:ext cx="6421119" cy="9636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4703147"/>
      </p:ext>
    </p:extLst>
  </p:cSld>
  <p:clrMapOvr>
    <a:masterClrMapping/>
  </p:clrMapOvr>
  <p:transition>
    <p:cove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45" y="0"/>
            <a:ext cx="8454390" cy="588327"/>
          </a:xfrm>
        </p:spPr>
        <p:txBody>
          <a:bodyPr/>
          <a:lstStyle/>
          <a:p>
            <a:pPr>
              <a:defRPr/>
            </a:pPr>
            <a:r>
              <a:rPr lang="en-US" dirty="0"/>
              <a:t>Organic Soils (1)</a:t>
            </a:r>
          </a:p>
        </p:txBody>
      </p:sp>
      <p:sp>
        <p:nvSpPr>
          <p:cNvPr id="44035" name="Content Placeholder 2"/>
          <p:cNvSpPr>
            <a:spLocks noGrp="1"/>
          </p:cNvSpPr>
          <p:nvPr>
            <p:ph idx="1"/>
          </p:nvPr>
        </p:nvSpPr>
        <p:spPr>
          <a:xfrm>
            <a:off x="71120" y="588326"/>
            <a:ext cx="9072880" cy="6188393"/>
          </a:xfrm>
        </p:spPr>
        <p:txBody>
          <a:bodyPr/>
          <a:lstStyle/>
          <a:p>
            <a:pPr>
              <a:buFont typeface="Wingdings" panose="05000000000000000000" pitchFamily="2" charset="2"/>
              <a:buChar char="Ø"/>
            </a:pPr>
            <a:r>
              <a:rPr lang="en-US" sz="2400" dirty="0">
                <a:solidFill>
                  <a:schemeClr val="tx1"/>
                </a:solidFill>
              </a:rPr>
              <a:t>Organic soils have organic matter accumulated over time under anaerobic conditions.</a:t>
            </a:r>
          </a:p>
          <a:p>
            <a:pPr>
              <a:buFont typeface="Wingdings" panose="05000000000000000000" pitchFamily="2" charset="2"/>
              <a:buChar char="Ø"/>
            </a:pPr>
            <a:r>
              <a:rPr lang="en-US" sz="2400" dirty="0">
                <a:solidFill>
                  <a:schemeClr val="tx1"/>
                </a:solidFill>
              </a:rPr>
              <a:t>C dynamics of organic soils are closely linked to hydrologic conditions and C stored in organic soils readily decomposes in aerobic conditions following soil drainage.</a:t>
            </a:r>
          </a:p>
          <a:p>
            <a:pPr>
              <a:buFont typeface="Wingdings" panose="05000000000000000000" pitchFamily="2" charset="2"/>
              <a:buChar char="Ø"/>
            </a:pPr>
            <a:r>
              <a:rPr lang="en-US" sz="2400" dirty="0">
                <a:solidFill>
                  <a:schemeClr val="tx1"/>
                </a:solidFill>
              </a:rPr>
              <a:t>Loss rates of organic C vary according to climate type, drainage depth, type of organic substrate and temperature.</a:t>
            </a:r>
            <a:r>
              <a:rPr lang="en-GB" sz="2400" dirty="0">
                <a:solidFill>
                  <a:schemeClr val="tx1"/>
                </a:solidFill>
              </a:rPr>
              <a:t> </a:t>
            </a:r>
          </a:p>
          <a:p>
            <a:pPr>
              <a:buFont typeface="Wingdings" panose="05000000000000000000" pitchFamily="2" charset="2"/>
              <a:buChar char="Ø"/>
            </a:pPr>
            <a:r>
              <a:rPr lang="en-GB" sz="2400" dirty="0">
                <a:solidFill>
                  <a:schemeClr val="tx1"/>
                </a:solidFill>
              </a:rPr>
              <a:t>Variations of SOC in organic soils are not estimated by physically measuring C stock changes, since it is very difficult to measure depth and carbon content of SOM in organic soils. </a:t>
            </a:r>
          </a:p>
          <a:p>
            <a:pPr>
              <a:buFont typeface="Wingdings" panose="05000000000000000000" pitchFamily="2" charset="2"/>
              <a:buChar char="Ø"/>
            </a:pPr>
            <a:r>
              <a:rPr lang="en-GB" sz="2400" dirty="0">
                <a:solidFill>
                  <a:schemeClr val="tx1"/>
                </a:solidFill>
              </a:rPr>
              <a:t>Therefore the general methodology used for estimating GHG emissions from organic soils is based on GHG emissions and/or removals measurements provided by the IPCC default values. The same methodology applies to land under conversion and to land remaining under previous land use and management system/practices </a:t>
            </a:r>
            <a:endParaRPr lang="en-US" sz="2400" dirty="0">
              <a:solidFill>
                <a:schemeClr val="tx1"/>
              </a:solidFill>
            </a:endParaRPr>
          </a:p>
        </p:txBody>
      </p:sp>
    </p:spTree>
    <p:extLst>
      <p:ext uri="{BB962C8B-B14F-4D97-AF65-F5344CB8AC3E}">
        <p14:creationId xmlns:p14="http://schemas.microsoft.com/office/powerpoint/2010/main" val="591267727"/>
      </p:ext>
    </p:extLst>
  </p:cSld>
  <p:clrMapOvr>
    <a:masterClrMapping/>
  </p:clrMapOvr>
  <p:transition>
    <p:cove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Organic Soils (2) </a:t>
            </a:r>
          </a:p>
        </p:txBody>
      </p:sp>
      <p:sp>
        <p:nvSpPr>
          <p:cNvPr id="5" name="Rectangle 14"/>
          <p:cNvSpPr>
            <a:spLocks noGrp="1" noChangeArrowheads="1"/>
          </p:cNvSpPr>
          <p:nvPr>
            <p:ph idx="1"/>
          </p:nvPr>
        </p:nvSpPr>
        <p:spPr>
          <a:xfrm>
            <a:off x="939497" y="1240605"/>
            <a:ext cx="7634287" cy="762855"/>
          </a:xfrm>
          <a:solidFill>
            <a:schemeClr val="accent2">
              <a:lumMod val="60000"/>
              <a:lumOff val="40000"/>
            </a:schemeClr>
          </a:solidFill>
          <a:ln w="2" cap="rnd">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buFontTx/>
              <a:buNone/>
              <a:defRPr/>
            </a:pPr>
            <a:r>
              <a:rPr lang="el-GR" sz="3600" b="1" dirty="0">
                <a:solidFill>
                  <a:schemeClr val="tx1"/>
                </a:solidFill>
              </a:rPr>
              <a:t>Δ</a:t>
            </a:r>
            <a:r>
              <a:rPr lang="en-US" sz="3600" b="1" dirty="0" err="1">
                <a:solidFill>
                  <a:schemeClr val="tx1"/>
                </a:solidFill>
              </a:rPr>
              <a:t>C</a:t>
            </a:r>
            <a:r>
              <a:rPr lang="en-US" sz="3600" b="1" baseline="-25000" dirty="0" err="1">
                <a:solidFill>
                  <a:schemeClr val="tx1"/>
                </a:solidFill>
              </a:rPr>
              <a:t>FFOrganic</a:t>
            </a:r>
            <a:r>
              <a:rPr lang="en-US" sz="3600" b="1" baseline="-25000" dirty="0">
                <a:solidFill>
                  <a:schemeClr val="tx1"/>
                </a:solidFill>
              </a:rPr>
              <a:t> </a:t>
            </a:r>
            <a:r>
              <a:rPr lang="en-US" sz="3600" b="1" dirty="0">
                <a:solidFill>
                  <a:schemeClr val="tx1"/>
                </a:solidFill>
              </a:rPr>
              <a:t>= </a:t>
            </a:r>
            <a:r>
              <a:rPr lang="en-US" sz="3600" b="1" dirty="0" err="1">
                <a:solidFill>
                  <a:schemeClr val="tx1"/>
                </a:solidFill>
              </a:rPr>
              <a:t>A</a:t>
            </a:r>
            <a:r>
              <a:rPr lang="en-US" sz="3600" b="1" baseline="-25000" dirty="0" err="1">
                <a:solidFill>
                  <a:schemeClr val="tx1"/>
                </a:solidFill>
              </a:rPr>
              <a:t>Drained</a:t>
            </a:r>
            <a:r>
              <a:rPr lang="en-US" sz="3600" b="1" dirty="0"/>
              <a:t> </a:t>
            </a:r>
            <a:r>
              <a:rPr lang="en-US" sz="3600" b="1" dirty="0">
                <a:solidFill>
                  <a:schemeClr val="tx1"/>
                </a:solidFill>
              </a:rPr>
              <a:t>● EF</a:t>
            </a:r>
            <a:r>
              <a:rPr lang="en-US" sz="3600" b="1" baseline="-25000" dirty="0">
                <a:solidFill>
                  <a:schemeClr val="tx1"/>
                </a:solidFill>
              </a:rPr>
              <a:t>Drainage</a:t>
            </a:r>
            <a:endParaRPr lang="en-GB" sz="3600" baseline="-25000" dirty="0">
              <a:solidFill>
                <a:schemeClr val="tx1"/>
              </a:solidFill>
              <a:latin typeface="Frutiger LT Pro 57 Condensed"/>
            </a:endParaRPr>
          </a:p>
        </p:txBody>
      </p:sp>
      <p:sp>
        <p:nvSpPr>
          <p:cNvPr id="45062" name="Content Placeholder 2"/>
          <p:cNvSpPr txBox="1">
            <a:spLocks/>
          </p:cNvSpPr>
          <p:nvPr/>
        </p:nvSpPr>
        <p:spPr bwMode="auto">
          <a:xfrm>
            <a:off x="329973" y="2257879"/>
            <a:ext cx="8131175" cy="3917950"/>
          </a:xfrm>
          <a:prstGeom prst="rect">
            <a:avLst/>
          </a:prstGeom>
          <a:noFill/>
          <a:ln w="9525">
            <a:noFill/>
            <a:miter lim="800000"/>
            <a:headEnd/>
            <a:tailEnd/>
          </a:ln>
        </p:spPr>
        <p:txBody>
          <a:bodyPr/>
          <a:lstStyle/>
          <a:p>
            <a:r>
              <a:rPr lang="en-GB" sz="2400" dirty="0">
                <a:latin typeface="Arial Narrow" pitchFamily="34" charset="0"/>
              </a:rPr>
              <a:t>Where:</a:t>
            </a:r>
          </a:p>
          <a:p>
            <a:endParaRPr lang="en-GB" sz="2400" dirty="0">
              <a:latin typeface="Arial Narrow" pitchFamily="34" charset="0"/>
            </a:endParaRPr>
          </a:p>
          <a:p>
            <a:r>
              <a:rPr lang="el-GR" sz="2400" dirty="0">
                <a:latin typeface="Arial Narrow" pitchFamily="34" charset="0"/>
              </a:rPr>
              <a:t>Δ</a:t>
            </a:r>
            <a:r>
              <a:rPr lang="en-US" sz="2400" dirty="0" err="1">
                <a:latin typeface="Arial Narrow" pitchFamily="34" charset="0"/>
              </a:rPr>
              <a:t>C</a:t>
            </a:r>
            <a:r>
              <a:rPr lang="en-US" sz="2400" baseline="-25000" dirty="0" err="1">
                <a:latin typeface="Arial Narrow" pitchFamily="34" charset="0"/>
              </a:rPr>
              <a:t>FFOrganic</a:t>
            </a:r>
            <a:r>
              <a:rPr lang="en-US" sz="2400" baseline="-25000" dirty="0">
                <a:latin typeface="Arial Narrow" pitchFamily="34" charset="0"/>
              </a:rPr>
              <a:t> </a:t>
            </a:r>
            <a:r>
              <a:rPr lang="en-US" sz="2400" dirty="0">
                <a:latin typeface="Arial Narrow" pitchFamily="34" charset="0"/>
              </a:rPr>
              <a:t>= CO</a:t>
            </a:r>
            <a:r>
              <a:rPr lang="en-US" sz="2400" baseline="-25000" dirty="0">
                <a:latin typeface="Arial Narrow" pitchFamily="34" charset="0"/>
              </a:rPr>
              <a:t>2</a:t>
            </a:r>
            <a:r>
              <a:rPr lang="en-US" sz="2400" dirty="0">
                <a:latin typeface="Arial Narrow" pitchFamily="34" charset="0"/>
              </a:rPr>
              <a:t> emissions from drained organic soils, t C/</a:t>
            </a:r>
            <a:r>
              <a:rPr lang="en-US" sz="2400" dirty="0" err="1">
                <a:latin typeface="Arial Narrow" pitchFamily="34" charset="0"/>
              </a:rPr>
              <a:t>yr</a:t>
            </a:r>
            <a:endParaRPr lang="en-US" sz="2400" baseline="-25000" dirty="0">
              <a:latin typeface="Arial Narrow" pitchFamily="34" charset="0"/>
            </a:endParaRPr>
          </a:p>
          <a:p>
            <a:endParaRPr lang="en-US" sz="2400" baseline="-25000" dirty="0">
              <a:latin typeface="Arial Narrow" pitchFamily="34" charset="0"/>
            </a:endParaRPr>
          </a:p>
          <a:p>
            <a:r>
              <a:rPr lang="en-US" sz="2400" dirty="0">
                <a:latin typeface="Arial Narrow" pitchFamily="34" charset="0"/>
              </a:rPr>
              <a:t>A </a:t>
            </a:r>
            <a:r>
              <a:rPr lang="en-US" sz="2400" baseline="-25000" dirty="0">
                <a:latin typeface="Arial Narrow" pitchFamily="34" charset="0"/>
              </a:rPr>
              <a:t>drained</a:t>
            </a:r>
            <a:r>
              <a:rPr lang="en-US" sz="2400" dirty="0">
                <a:latin typeface="Arial Narrow" pitchFamily="34" charset="0"/>
              </a:rPr>
              <a:t> =  Area of drained organic soils, ha</a:t>
            </a:r>
          </a:p>
          <a:p>
            <a:r>
              <a:rPr lang="en-US" sz="2400" dirty="0">
                <a:latin typeface="Arial Narrow" pitchFamily="34" charset="0"/>
              </a:rPr>
              <a:t> </a:t>
            </a:r>
          </a:p>
          <a:p>
            <a:r>
              <a:rPr lang="en-US" sz="2400" dirty="0" err="1">
                <a:latin typeface="Arial Narrow" pitchFamily="34" charset="0"/>
              </a:rPr>
              <a:t>EF</a:t>
            </a:r>
            <a:r>
              <a:rPr lang="en-US" sz="2400" baseline="-25000" dirty="0" err="1">
                <a:latin typeface="Arial Narrow" pitchFamily="34" charset="0"/>
              </a:rPr>
              <a:t>Drainage</a:t>
            </a:r>
            <a:r>
              <a:rPr lang="en-US" sz="2400" baseline="-25000" dirty="0">
                <a:latin typeface="Arial Narrow" pitchFamily="34" charset="0"/>
              </a:rPr>
              <a:t> </a:t>
            </a:r>
            <a:r>
              <a:rPr lang="en-US" sz="2400" dirty="0">
                <a:latin typeface="Arial Narrow" pitchFamily="34" charset="0"/>
              </a:rPr>
              <a:t>= </a:t>
            </a:r>
            <a:r>
              <a:rPr lang="en-US" sz="2400" dirty="0" err="1">
                <a:latin typeface="Arial Narrow" pitchFamily="34" charset="0"/>
              </a:rPr>
              <a:t>EF</a:t>
            </a:r>
            <a:r>
              <a:rPr lang="en-US" sz="2400" dirty="0">
                <a:latin typeface="Arial Narrow" pitchFamily="34" charset="0"/>
              </a:rPr>
              <a:t> for CO</a:t>
            </a:r>
            <a:r>
              <a:rPr lang="en-US" sz="2400" baseline="-25000" dirty="0">
                <a:latin typeface="Arial Narrow" pitchFamily="34" charset="0"/>
              </a:rPr>
              <a:t>2</a:t>
            </a:r>
            <a:r>
              <a:rPr lang="en-US" sz="2400" dirty="0">
                <a:latin typeface="Arial Narrow" pitchFamily="34" charset="0"/>
              </a:rPr>
              <a:t> from drained organic soils, t C/ha/</a:t>
            </a:r>
            <a:r>
              <a:rPr lang="en-US" sz="2400" dirty="0" err="1">
                <a:latin typeface="Arial Narrow" pitchFamily="34" charset="0"/>
              </a:rPr>
              <a:t>yr</a:t>
            </a:r>
            <a:endParaRPr lang="en-US" sz="2400" dirty="0">
              <a:latin typeface="Arial Narrow" pitchFamily="34" charset="0"/>
            </a:endParaRPr>
          </a:p>
          <a:p>
            <a:endParaRPr lang="en-US" sz="2400" dirty="0">
              <a:latin typeface="Arial Narrow" pitchFamily="34" charset="0"/>
            </a:endParaRPr>
          </a:p>
          <a:p>
            <a:r>
              <a:rPr lang="en-US" sz="2400" b="1" dirty="0">
                <a:latin typeface="Arial Narrow" pitchFamily="34" charset="0"/>
              </a:rPr>
              <a:t>Equation 2.26, page 2.35, Vol 4 , 2006 GL</a:t>
            </a:r>
          </a:p>
          <a:p>
            <a:endParaRPr lang="en-US" sz="2400" baseline="-25000" dirty="0">
              <a:latin typeface="Arial Narrow" pitchFamily="34" charset="0"/>
            </a:endParaRPr>
          </a:p>
          <a:p>
            <a:endParaRPr lang="en-GB" sz="2400" baseline="-25000" dirty="0">
              <a:latin typeface="Arial Narrow" pitchFamily="34" charset="0"/>
            </a:endParaRPr>
          </a:p>
        </p:txBody>
      </p:sp>
    </p:spTree>
    <p:extLst>
      <p:ext uri="{BB962C8B-B14F-4D97-AF65-F5344CB8AC3E}">
        <p14:creationId xmlns:p14="http://schemas.microsoft.com/office/powerpoint/2010/main" val="2946553134"/>
      </p:ext>
    </p:extLst>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03200"/>
            <a:ext cx="9042400" cy="914400"/>
          </a:xfrm>
        </p:spPr>
        <p:txBody>
          <a:bodyPr/>
          <a:lstStyle/>
          <a:p>
            <a:pPr algn="ctr"/>
            <a:r>
              <a:rPr lang="en-GB" sz="2400" dirty="0"/>
              <a:t>Tier 1 - Step 2: How to decide which livestock characterization to use? </a:t>
            </a:r>
          </a:p>
        </p:txBody>
      </p:sp>
      <p:sp>
        <p:nvSpPr>
          <p:cNvPr id="3" name="Content Placeholder 2"/>
          <p:cNvSpPr>
            <a:spLocks noGrp="1"/>
          </p:cNvSpPr>
          <p:nvPr>
            <p:ph idx="1"/>
          </p:nvPr>
        </p:nvSpPr>
        <p:spPr>
          <a:xfrm>
            <a:off x="805770" y="1455057"/>
            <a:ext cx="7634287" cy="4525963"/>
          </a:xfrm>
        </p:spPr>
        <p:txBody>
          <a:bodyPr/>
          <a:lstStyle/>
          <a:p>
            <a:pPr marL="514350" indent="-514350">
              <a:buFont typeface="+mj-lt"/>
              <a:buAutoNum type="arabicPeriod"/>
            </a:pPr>
            <a:endParaRPr lang="en-GB" dirty="0"/>
          </a:p>
        </p:txBody>
      </p:sp>
      <p:graphicFrame>
        <p:nvGraphicFramePr>
          <p:cNvPr id="4" name="Diagram 3"/>
          <p:cNvGraphicFramePr/>
          <p:nvPr>
            <p:extLst>
              <p:ext uri="{D42A27DB-BD31-4B8C-83A1-F6EECF244321}">
                <p14:modId xmlns:p14="http://schemas.microsoft.com/office/powerpoint/2010/main" val="2830329108"/>
              </p:ext>
            </p:extLst>
          </p:nvPr>
        </p:nvGraphicFramePr>
        <p:xfrm>
          <a:off x="304800" y="1161143"/>
          <a:ext cx="8839200" cy="5696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6436551"/>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E006E52-2E6F-42DC-B882-A6F6A592CD9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1D35A25C-8046-4C17-ADE1-2B2B49D3DA0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B12F748E-B39A-425E-B9E3-32D44EB9DD6C}"/>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14BE3B15-6280-4037-94D8-8F837186C48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BA3B57A3-74D8-4819-B278-93F89638F3A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rivastava\AppData\Local\Microsoft\Windows\Temporary Internet Files\Content.IE5\0TY1QQOO\MP9004065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87544"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3c. Aggregate sources and non-Co2 emissions on land</a:t>
            </a:r>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77657266"/>
      </p:ext>
    </p:extLst>
  </p:cSld>
  <p:clrMapOvr>
    <a:masterClrMapping/>
  </p:clrMapOvr>
  <p:transition>
    <p:cove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aphicFrame>
        <p:nvGraphicFramePr>
          <p:cNvPr id="4" name="Diagram 3"/>
          <p:cNvGraphicFramePr/>
          <p:nvPr>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9180211"/>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CE9F34E-2A49-4FAD-92A7-E3C82A9BAAD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8F9654E-A6C0-4FDD-9100-47DD36CB237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EB7B6AD3-336B-4BEB-A4FC-BB8FB254280F}"/>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B178ED4E-46DA-4BFC-B22C-50CC58246E7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1D024E6C-AF5C-4F86-B10F-80BEC9891D0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0A28DF5F-D8E9-40BF-927C-388FDD0EC8B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B0EE6044-4E0B-4D17-8DD3-EE02D05B1570}"/>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0B36B12A-6185-41E3-8776-4102CE48E0FC}"/>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8F2EDF86-0381-4919-9ACC-C821DD4C626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046EA6D4-05CF-4958-9693-3FA74367EF7E}"/>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92B287ED-2756-45C9-8DAF-3BA92EB774EF}"/>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87F56DE5-9C9B-4691-8762-FD79ECE41BAB}"/>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3818175E-CF80-4982-B49C-A947786F7A7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40" y="163513"/>
            <a:ext cx="8627110" cy="750887"/>
          </a:xfrm>
        </p:spPr>
        <p:txBody>
          <a:bodyPr/>
          <a:lstStyle/>
          <a:p>
            <a:r>
              <a:rPr lang="en-GB" sz="2800" dirty="0"/>
              <a:t>Tier 1 – GHG emissions from on-site burning (1)</a:t>
            </a:r>
            <a:br>
              <a:rPr lang="en-GB" sz="2800" dirty="0"/>
            </a:br>
            <a:endParaRPr lang="en-GB" sz="2800" dirty="0"/>
          </a:p>
        </p:txBody>
      </p:sp>
      <p:sp>
        <p:nvSpPr>
          <p:cNvPr id="3" name="Content Placeholder 2"/>
          <p:cNvSpPr>
            <a:spLocks noGrp="1"/>
          </p:cNvSpPr>
          <p:nvPr>
            <p:ph idx="1"/>
          </p:nvPr>
        </p:nvSpPr>
        <p:spPr>
          <a:xfrm>
            <a:off x="121920" y="1066800"/>
            <a:ext cx="8950960" cy="5496560"/>
          </a:xfrm>
        </p:spPr>
        <p:txBody>
          <a:bodyPr/>
          <a:lstStyle/>
          <a:p>
            <a:pPr>
              <a:buFont typeface="Wingdings" panose="05000000000000000000" pitchFamily="2" charset="2"/>
              <a:buChar char="Ø"/>
            </a:pPr>
            <a:r>
              <a:rPr lang="en-GB" sz="2000" dirty="0">
                <a:solidFill>
                  <a:schemeClr val="tx1"/>
                </a:solidFill>
              </a:rPr>
              <a:t>GHG emissions from on-site burning of organic matter (biomass, DOM, SOM peatlands) include CH</a:t>
            </a:r>
            <a:r>
              <a:rPr lang="en-GB" sz="2000" baseline="-25000" dirty="0">
                <a:solidFill>
                  <a:schemeClr val="tx1"/>
                </a:solidFill>
              </a:rPr>
              <a:t>4</a:t>
            </a:r>
            <a:r>
              <a:rPr lang="en-GB" sz="2000" dirty="0">
                <a:solidFill>
                  <a:schemeClr val="tx1"/>
                </a:solidFill>
              </a:rPr>
              <a:t>, N</a:t>
            </a:r>
            <a:r>
              <a:rPr lang="en-GB" sz="2000" baseline="-25000" dirty="0">
                <a:solidFill>
                  <a:schemeClr val="tx1"/>
                </a:solidFill>
              </a:rPr>
              <a:t>2</a:t>
            </a:r>
            <a:r>
              <a:rPr lang="en-GB" sz="2000" dirty="0">
                <a:solidFill>
                  <a:schemeClr val="tx1"/>
                </a:solidFill>
              </a:rPr>
              <a:t>O and CO</a:t>
            </a:r>
            <a:r>
              <a:rPr lang="en-GB" sz="2000" baseline="-25000" dirty="0">
                <a:solidFill>
                  <a:schemeClr val="tx1"/>
                </a:solidFill>
              </a:rPr>
              <a:t>2</a:t>
            </a:r>
          </a:p>
          <a:p>
            <a:pPr>
              <a:buFont typeface="Wingdings" panose="05000000000000000000" pitchFamily="2" charset="2"/>
              <a:buChar char="Ø"/>
            </a:pPr>
            <a:r>
              <a:rPr lang="en-GB" sz="2000" dirty="0">
                <a:solidFill>
                  <a:schemeClr val="tx1"/>
                </a:solidFill>
              </a:rPr>
              <a:t> These emissions are produced by the combustion of organic matter, in the following activities </a:t>
            </a:r>
          </a:p>
          <a:p>
            <a:pPr>
              <a:buFont typeface="Wingdings" panose="05000000000000000000" pitchFamily="2" charset="2"/>
              <a:buChar char="ü"/>
            </a:pPr>
            <a:r>
              <a:rPr lang="en-GB" sz="1800" dirty="0">
                <a:solidFill>
                  <a:schemeClr val="tx1"/>
                </a:solidFill>
              </a:rPr>
              <a:t>burning of agricultural residues, </a:t>
            </a:r>
          </a:p>
          <a:p>
            <a:pPr>
              <a:buFont typeface="Wingdings" panose="05000000000000000000" pitchFamily="2" charset="2"/>
              <a:buChar char="ü"/>
            </a:pPr>
            <a:r>
              <a:rPr lang="en-GB" sz="1800" dirty="0">
                <a:solidFill>
                  <a:schemeClr val="tx1"/>
                </a:solidFill>
              </a:rPr>
              <a:t>burning of savannas, </a:t>
            </a:r>
          </a:p>
          <a:p>
            <a:pPr>
              <a:buFont typeface="Wingdings" panose="05000000000000000000" pitchFamily="2" charset="2"/>
              <a:buChar char="ü"/>
            </a:pPr>
            <a:r>
              <a:rPr lang="en-GB" sz="1800" dirty="0">
                <a:solidFill>
                  <a:schemeClr val="tx1"/>
                </a:solidFill>
              </a:rPr>
              <a:t>peat fires and forests </a:t>
            </a:r>
          </a:p>
          <a:p>
            <a:pPr>
              <a:buFont typeface="Wingdings" panose="05000000000000000000" pitchFamily="2" charset="2"/>
              <a:buChar char="ü"/>
            </a:pPr>
            <a:r>
              <a:rPr lang="en-GB" sz="1800" dirty="0">
                <a:solidFill>
                  <a:schemeClr val="tx1"/>
                </a:solidFill>
              </a:rPr>
              <a:t>and other land fires.</a:t>
            </a:r>
            <a:endParaRPr lang="en-GB" sz="2000" dirty="0">
              <a:solidFill>
                <a:schemeClr val="tx1"/>
              </a:solidFill>
            </a:endParaRPr>
          </a:p>
          <a:p>
            <a:pPr marL="0" indent="0">
              <a:buNone/>
            </a:pPr>
            <a:endParaRPr lang="en-GB" sz="2000" dirty="0">
              <a:solidFill>
                <a:schemeClr val="tx1"/>
              </a:solidFill>
            </a:endParaRPr>
          </a:p>
          <a:p>
            <a:pPr>
              <a:buFont typeface="Wingdings" panose="05000000000000000000" pitchFamily="2" charset="2"/>
              <a:buChar char="Ø"/>
            </a:pPr>
            <a:r>
              <a:rPr lang="en-GB" sz="2000" dirty="0">
                <a:solidFill>
                  <a:schemeClr val="tx1"/>
                </a:solidFill>
              </a:rPr>
              <a:t>When burning annual biomass, CO</a:t>
            </a:r>
            <a:r>
              <a:rPr lang="en-GB" sz="2000" baseline="-25000" dirty="0">
                <a:solidFill>
                  <a:schemeClr val="tx1"/>
                </a:solidFill>
              </a:rPr>
              <a:t>2</a:t>
            </a:r>
            <a:r>
              <a:rPr lang="en-GB" sz="2000" dirty="0">
                <a:solidFill>
                  <a:schemeClr val="tx1"/>
                </a:solidFill>
              </a:rPr>
              <a:t> emissions are assumed balanced by removals following re-growth after one year. Thus, it is not required to be estimated. The same holds true for burning of savanna if the soil fertility is stable; if fertility is reduced, then CO</a:t>
            </a:r>
            <a:r>
              <a:rPr lang="en-GB" sz="2000" baseline="-25000" dirty="0">
                <a:solidFill>
                  <a:schemeClr val="tx1"/>
                </a:solidFill>
              </a:rPr>
              <a:t>2</a:t>
            </a:r>
            <a:r>
              <a:rPr lang="en-GB" sz="2000" dirty="0">
                <a:solidFill>
                  <a:schemeClr val="tx1"/>
                </a:solidFill>
              </a:rPr>
              <a:t> emissions should be calculated.</a:t>
            </a:r>
          </a:p>
          <a:p>
            <a:pPr>
              <a:buFont typeface="Wingdings" panose="05000000000000000000" pitchFamily="2" charset="2"/>
              <a:buChar char="Ø"/>
            </a:pPr>
            <a:r>
              <a:rPr lang="en-GB" sz="2000" dirty="0">
                <a:solidFill>
                  <a:schemeClr val="tx1"/>
                </a:solidFill>
              </a:rPr>
              <a:t>Off-site burning of biomass/DOM/peat has to be reported under the Energy sector; although for biomass and DOM only non-CO</a:t>
            </a:r>
            <a:r>
              <a:rPr lang="en-GB" sz="2000" baseline="-25000" dirty="0">
                <a:solidFill>
                  <a:schemeClr val="tx1"/>
                </a:solidFill>
              </a:rPr>
              <a:t>2</a:t>
            </a:r>
            <a:r>
              <a:rPr lang="en-GB" sz="2000" dirty="0">
                <a:solidFill>
                  <a:schemeClr val="tx1"/>
                </a:solidFill>
              </a:rPr>
              <a:t> GHG are reported while for peat also CO</a:t>
            </a:r>
            <a:r>
              <a:rPr lang="en-GB" sz="2000" baseline="-25000" dirty="0">
                <a:solidFill>
                  <a:schemeClr val="tx1"/>
                </a:solidFill>
              </a:rPr>
              <a:t>2</a:t>
            </a:r>
            <a:r>
              <a:rPr lang="en-GB" sz="2000" dirty="0">
                <a:solidFill>
                  <a:schemeClr val="tx1"/>
                </a:solidFill>
              </a:rPr>
              <a:t> emissions are reported.</a:t>
            </a:r>
          </a:p>
          <a:p>
            <a:pPr>
              <a:buFont typeface="Wingdings" panose="05000000000000000000" pitchFamily="2" charset="2"/>
              <a:buChar char="Ø"/>
            </a:pPr>
            <a:endParaRPr lang="en-GB" dirty="0">
              <a:solidFill>
                <a:schemeClr val="tx1"/>
              </a:solidFill>
            </a:endParaRPr>
          </a:p>
        </p:txBody>
      </p:sp>
    </p:spTree>
    <p:extLst>
      <p:ext uri="{BB962C8B-B14F-4D97-AF65-F5344CB8AC3E}">
        <p14:creationId xmlns:p14="http://schemas.microsoft.com/office/powerpoint/2010/main" val="4290679221"/>
      </p:ext>
    </p:extLst>
  </p:cSld>
  <p:clrMapOvr>
    <a:masterClrMapping/>
  </p:clrMapOvr>
  <p:transition>
    <p:cove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40" y="163513"/>
            <a:ext cx="8627110" cy="750887"/>
          </a:xfrm>
        </p:spPr>
        <p:txBody>
          <a:bodyPr/>
          <a:lstStyle/>
          <a:p>
            <a:r>
              <a:rPr lang="en-GB" sz="2800" dirty="0"/>
              <a:t>Tier 1 – GHG emissions from on-site burning (2)</a:t>
            </a:r>
            <a:br>
              <a:rPr lang="en-GB" sz="2800" dirty="0"/>
            </a:br>
            <a:endParaRPr lang="en-GB" sz="2800" dirty="0"/>
          </a:p>
        </p:txBody>
      </p:sp>
      <p:sp>
        <p:nvSpPr>
          <p:cNvPr id="3" name="Content Placeholder 2"/>
          <p:cNvSpPr>
            <a:spLocks noGrp="1"/>
          </p:cNvSpPr>
          <p:nvPr>
            <p:ph idx="1"/>
          </p:nvPr>
        </p:nvSpPr>
        <p:spPr>
          <a:xfrm>
            <a:off x="121920" y="1066800"/>
            <a:ext cx="8950960" cy="5496560"/>
          </a:xfrm>
        </p:spPr>
        <p:txBody>
          <a:bodyPr/>
          <a:lstStyle/>
          <a:p>
            <a:pPr>
              <a:buFont typeface="Wingdings" panose="05000000000000000000" pitchFamily="2" charset="2"/>
              <a:buChar char="Ø"/>
            </a:pPr>
            <a:r>
              <a:rPr lang="en-GB" dirty="0">
                <a:solidFill>
                  <a:schemeClr val="tx1"/>
                </a:solidFill>
              </a:rPr>
              <a:t>The amount of emissions is a function of the following information:</a:t>
            </a:r>
          </a:p>
          <a:p>
            <a:pPr>
              <a:buFont typeface="Wingdings" panose="05000000000000000000" pitchFamily="2" charset="2"/>
              <a:buChar char="Ø"/>
            </a:pPr>
            <a:endParaRPr lang="en-GB" dirty="0">
              <a:solidFill>
                <a:schemeClr val="tx1"/>
              </a:solidFill>
            </a:endParaRPr>
          </a:p>
        </p:txBody>
      </p:sp>
      <p:sp>
        <p:nvSpPr>
          <p:cNvPr id="4" name="Rounded Rectangle 29">
            <a:extLst>
              <a:ext uri="{FF2B5EF4-FFF2-40B4-BE49-F238E27FC236}">
                <a16:creationId xmlns:a16="http://schemas.microsoft.com/office/drawing/2014/main" id="{D72AD823-FD96-41A2-81BE-6716FAEBCB55}"/>
              </a:ext>
            </a:extLst>
          </p:cNvPr>
          <p:cNvSpPr/>
          <p:nvPr>
            <p:custDataLst>
              <p:tags r:id="rId1"/>
            </p:custDataLst>
          </p:nvPr>
        </p:nvSpPr>
        <p:spPr>
          <a:xfrm>
            <a:off x="213359" y="2211790"/>
            <a:ext cx="2811743" cy="3792770"/>
          </a:xfrm>
          <a:prstGeom prst="roundRect">
            <a:avLst>
              <a:gd name="adj" fmla="val 3753"/>
            </a:avLst>
          </a:prstGeom>
          <a:solidFill>
            <a:srgbClr val="A4B86B">
              <a:alpha val="2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7950" tIns="0" rIns="0" bIns="94876" numCol="1" spcCol="0" rtlCol="0" fromWordArt="0" anchor="ctr" anchorCtr="0" forceAA="0" compatLnSpc="1">
            <a:prstTxWarp prst="textNoShape">
              <a:avLst/>
            </a:prstTxWarp>
            <a:noAutofit/>
          </a:bodyPr>
          <a:lstStyle/>
          <a:p>
            <a:pPr marL="150619" indent="-150619">
              <a:lnSpc>
                <a:spcPct val="110000"/>
              </a:lnSpc>
              <a:buFont typeface="Arial" panose="020B0604020202020204" pitchFamily="34" charset="0"/>
              <a:buChar char="•"/>
            </a:pPr>
            <a:r>
              <a:rPr lang="en-GB" sz="2400" dirty="0">
                <a:solidFill>
                  <a:srgbClr val="3F3F3F"/>
                </a:solidFill>
                <a:latin typeface="Arial Narrow" panose="020B0606020202030204" pitchFamily="34" charset="0"/>
              </a:rPr>
              <a:t>Area burnt</a:t>
            </a:r>
          </a:p>
          <a:p>
            <a:pPr marL="150619" indent="-150619">
              <a:lnSpc>
                <a:spcPct val="110000"/>
              </a:lnSpc>
              <a:buFont typeface="Arial" panose="020B0604020202020204" pitchFamily="34" charset="0"/>
              <a:buChar char="•"/>
            </a:pPr>
            <a:r>
              <a:rPr lang="en-GB" sz="2400" dirty="0">
                <a:solidFill>
                  <a:srgbClr val="3F3F3F"/>
                </a:solidFill>
                <a:latin typeface="Arial Narrow" panose="020B0606020202030204" pitchFamily="34" charset="0"/>
              </a:rPr>
              <a:t>Density of fuel (biomass/DOM/peat) present on the area</a:t>
            </a:r>
          </a:p>
        </p:txBody>
      </p:sp>
      <p:sp>
        <p:nvSpPr>
          <p:cNvPr id="5" name="Rounded Rectangle 30">
            <a:extLst>
              <a:ext uri="{FF2B5EF4-FFF2-40B4-BE49-F238E27FC236}">
                <a16:creationId xmlns:a16="http://schemas.microsoft.com/office/drawing/2014/main" id="{8A24464D-FB27-4617-BACD-5CCD60F11944}"/>
              </a:ext>
            </a:extLst>
          </p:cNvPr>
          <p:cNvSpPr/>
          <p:nvPr>
            <p:custDataLst>
              <p:tags r:id="rId2"/>
            </p:custDataLst>
          </p:nvPr>
        </p:nvSpPr>
        <p:spPr>
          <a:xfrm>
            <a:off x="3340064" y="2213185"/>
            <a:ext cx="2186976" cy="3791375"/>
          </a:xfrm>
          <a:prstGeom prst="roundRect">
            <a:avLst>
              <a:gd name="adj" fmla="val 3753"/>
            </a:avLst>
          </a:prstGeom>
          <a:solidFill>
            <a:srgbClr val="A4B86B">
              <a:alpha val="3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7950" tIns="0" rIns="0" bIns="94876" numCol="1" spcCol="0" rtlCol="0" fromWordArt="0" anchor="ctr" anchorCtr="0" forceAA="0" compatLnSpc="1">
            <a:prstTxWarp prst="textNoShape">
              <a:avLst/>
            </a:prstTxWarp>
            <a:noAutofit/>
          </a:bodyPr>
          <a:lstStyle/>
          <a:p>
            <a:pPr marL="150619" indent="-150619">
              <a:lnSpc>
                <a:spcPct val="110000"/>
              </a:lnSpc>
              <a:buFont typeface="Arial" panose="020B0604020202020204" pitchFamily="34" charset="0"/>
              <a:buChar char="•"/>
            </a:pPr>
            <a:r>
              <a:rPr lang="en-GB" sz="2400" dirty="0">
                <a:solidFill>
                  <a:srgbClr val="3F3F3F"/>
                </a:solidFill>
                <a:latin typeface="Arial Narrow" panose="020B0606020202030204" pitchFamily="34" charset="0"/>
              </a:rPr>
              <a:t>Carbon content</a:t>
            </a:r>
          </a:p>
          <a:p>
            <a:pPr marL="150619" indent="-150619">
              <a:lnSpc>
                <a:spcPct val="110000"/>
              </a:lnSpc>
              <a:buFont typeface="Arial" panose="020B0604020202020204" pitchFamily="34" charset="0"/>
              <a:buChar char="•"/>
            </a:pPr>
            <a:r>
              <a:rPr lang="en-GB" sz="2400" dirty="0">
                <a:solidFill>
                  <a:srgbClr val="3F3F3F"/>
                </a:solidFill>
                <a:latin typeface="Arial Narrow" panose="020B0606020202030204" pitchFamily="34" charset="0"/>
              </a:rPr>
              <a:t>Moisture content of the fuel</a:t>
            </a:r>
          </a:p>
        </p:txBody>
      </p:sp>
      <p:sp>
        <p:nvSpPr>
          <p:cNvPr id="6" name="Rounded Rectangle 31">
            <a:extLst>
              <a:ext uri="{FF2B5EF4-FFF2-40B4-BE49-F238E27FC236}">
                <a16:creationId xmlns:a16="http://schemas.microsoft.com/office/drawing/2014/main" id="{53657855-2681-4142-8715-2E9550402CEE}"/>
              </a:ext>
            </a:extLst>
          </p:cNvPr>
          <p:cNvSpPr/>
          <p:nvPr>
            <p:custDataLst>
              <p:tags r:id="rId3"/>
            </p:custDataLst>
          </p:nvPr>
        </p:nvSpPr>
        <p:spPr>
          <a:xfrm>
            <a:off x="5735308" y="2261892"/>
            <a:ext cx="3022611" cy="3691170"/>
          </a:xfrm>
          <a:prstGeom prst="roundRect">
            <a:avLst>
              <a:gd name="adj" fmla="val 3753"/>
            </a:avLst>
          </a:prstGeom>
          <a:solidFill>
            <a:srgbClr val="A4B86B">
              <a:alpha val="3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7950" tIns="0" rIns="0" bIns="94876" numCol="1" spcCol="0" rtlCol="0" fromWordArt="0" anchor="ctr" anchorCtr="0" forceAA="0" compatLnSpc="1">
            <a:prstTxWarp prst="textNoShape">
              <a:avLst/>
            </a:prstTxWarp>
            <a:noAutofit/>
          </a:bodyPr>
          <a:lstStyle/>
          <a:p>
            <a:pPr marL="150619" indent="-150619">
              <a:lnSpc>
                <a:spcPct val="110000"/>
              </a:lnSpc>
              <a:buFont typeface="Arial" panose="020B0604020202020204" pitchFamily="34" charset="0"/>
              <a:buChar char="•"/>
            </a:pPr>
            <a:r>
              <a:rPr lang="en-GB" sz="2400" dirty="0">
                <a:solidFill>
                  <a:srgbClr val="3F3F3F"/>
                </a:solidFill>
                <a:latin typeface="Arial Narrow" panose="020B0606020202030204" pitchFamily="34" charset="0"/>
              </a:rPr>
              <a:t>Type of fire</a:t>
            </a:r>
          </a:p>
          <a:p>
            <a:pPr marL="150619" indent="-150619">
              <a:lnSpc>
                <a:spcPct val="110000"/>
              </a:lnSpc>
              <a:buFont typeface="Arial" panose="020B0604020202020204" pitchFamily="34" charset="0"/>
              <a:buChar char="•"/>
            </a:pPr>
            <a:r>
              <a:rPr lang="en-GB" sz="2400" dirty="0">
                <a:solidFill>
                  <a:srgbClr val="3F3F3F"/>
                </a:solidFill>
                <a:latin typeface="Arial Narrow" panose="020B0606020202030204" pitchFamily="34" charset="0"/>
              </a:rPr>
              <a:t>Completeness of combustion</a:t>
            </a:r>
          </a:p>
        </p:txBody>
      </p:sp>
    </p:spTree>
    <p:extLst>
      <p:ext uri="{BB962C8B-B14F-4D97-AF65-F5344CB8AC3E}">
        <p14:creationId xmlns:p14="http://schemas.microsoft.com/office/powerpoint/2010/main" val="4145275559"/>
      </p:ext>
    </p:extLst>
  </p:cSld>
  <p:clrMapOvr>
    <a:masterClrMapping/>
  </p:clrMapOvr>
  <p:transition>
    <p:cove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Non-CO</a:t>
            </a:r>
            <a:r>
              <a:rPr lang="en-GB" baseline="-25000" dirty="0"/>
              <a:t>2</a:t>
            </a:r>
            <a:r>
              <a:rPr lang="en-GB" dirty="0"/>
              <a:t> Emissions</a:t>
            </a:r>
          </a:p>
        </p:txBody>
      </p:sp>
      <p:sp>
        <p:nvSpPr>
          <p:cNvPr id="3" name="Content Placeholder 2"/>
          <p:cNvSpPr>
            <a:spLocks noGrp="1"/>
          </p:cNvSpPr>
          <p:nvPr>
            <p:ph idx="1"/>
          </p:nvPr>
        </p:nvSpPr>
        <p:spPr>
          <a:xfrm>
            <a:off x="921885" y="1106714"/>
            <a:ext cx="7634287" cy="5424715"/>
          </a:xfrm>
        </p:spPr>
        <p:txBody>
          <a:bodyPr/>
          <a:lstStyle/>
          <a:p>
            <a:r>
              <a:rPr lang="en-GB" dirty="0">
                <a:solidFill>
                  <a:schemeClr val="tx1"/>
                </a:solidFill>
              </a:rPr>
              <a:t>The Non-CO</a:t>
            </a:r>
            <a:r>
              <a:rPr lang="en-GB" baseline="-25000" dirty="0">
                <a:solidFill>
                  <a:schemeClr val="tx1"/>
                </a:solidFill>
              </a:rPr>
              <a:t>2 </a:t>
            </a:r>
            <a:r>
              <a:rPr lang="en-GB" dirty="0">
                <a:solidFill>
                  <a:schemeClr val="tx1"/>
                </a:solidFill>
              </a:rPr>
              <a:t>emissions rate is generally determined by an emission factor for a specific gas (e.g., CH</a:t>
            </a:r>
            <a:r>
              <a:rPr lang="en-GB" baseline="-25000" dirty="0">
                <a:solidFill>
                  <a:schemeClr val="tx1"/>
                </a:solidFill>
              </a:rPr>
              <a:t>4</a:t>
            </a:r>
            <a:r>
              <a:rPr lang="en-GB" dirty="0">
                <a:solidFill>
                  <a:schemeClr val="tx1"/>
                </a:solidFill>
              </a:rPr>
              <a:t>, N</a:t>
            </a:r>
            <a:r>
              <a:rPr lang="en-GB" baseline="-25000" dirty="0">
                <a:solidFill>
                  <a:schemeClr val="tx1"/>
                </a:solidFill>
              </a:rPr>
              <a:t>2</a:t>
            </a:r>
            <a:r>
              <a:rPr lang="en-GB" dirty="0">
                <a:solidFill>
                  <a:schemeClr val="tx1"/>
                </a:solidFill>
              </a:rPr>
              <a:t>O) and source category and an area (e.g., for soil or area burnt) that defines the emission</a:t>
            </a:r>
          </a:p>
          <a:p>
            <a:pPr marL="0" indent="0">
              <a:buNone/>
            </a:pPr>
            <a:endParaRPr lang="en-GB" sz="2400" dirty="0">
              <a:solidFill>
                <a:schemeClr val="tx1"/>
              </a:solidFill>
            </a:endParaRPr>
          </a:p>
          <a:p>
            <a:pPr marL="0" indent="0">
              <a:buNone/>
            </a:pPr>
            <a:endParaRPr lang="en-GB" sz="2400" dirty="0">
              <a:solidFill>
                <a:schemeClr val="tx1"/>
              </a:solidFill>
            </a:endParaRPr>
          </a:p>
          <a:p>
            <a:pPr marL="0" indent="0">
              <a:buNone/>
            </a:pPr>
            <a:r>
              <a:rPr lang="en-GB" sz="2400" dirty="0">
                <a:solidFill>
                  <a:schemeClr val="tx1"/>
                </a:solidFill>
              </a:rPr>
              <a:t>Where:</a:t>
            </a:r>
          </a:p>
          <a:p>
            <a:pPr marL="0" indent="0">
              <a:buNone/>
            </a:pPr>
            <a:r>
              <a:rPr lang="en-GB" sz="2400" dirty="0">
                <a:solidFill>
                  <a:schemeClr val="tx1"/>
                </a:solidFill>
              </a:rPr>
              <a:t>Emission = non-CO</a:t>
            </a:r>
            <a:r>
              <a:rPr lang="en-GB" sz="2400" baseline="-25000" dirty="0">
                <a:solidFill>
                  <a:schemeClr val="tx1"/>
                </a:solidFill>
              </a:rPr>
              <a:t>2</a:t>
            </a:r>
            <a:r>
              <a:rPr lang="en-GB" sz="2400" dirty="0">
                <a:solidFill>
                  <a:schemeClr val="tx1"/>
                </a:solidFill>
              </a:rPr>
              <a:t> emissions, tonnes of the non-CO</a:t>
            </a:r>
            <a:r>
              <a:rPr lang="en-GB" sz="2400" baseline="-25000" dirty="0">
                <a:solidFill>
                  <a:schemeClr val="tx1"/>
                </a:solidFill>
              </a:rPr>
              <a:t>2</a:t>
            </a:r>
            <a:r>
              <a:rPr lang="en-GB" sz="2400" dirty="0">
                <a:solidFill>
                  <a:schemeClr val="tx1"/>
                </a:solidFill>
              </a:rPr>
              <a:t> gas</a:t>
            </a:r>
          </a:p>
          <a:p>
            <a:pPr marL="0" indent="0">
              <a:buNone/>
            </a:pPr>
            <a:r>
              <a:rPr lang="en-GB" sz="2400" dirty="0">
                <a:solidFill>
                  <a:schemeClr val="tx1"/>
                </a:solidFill>
              </a:rPr>
              <a:t>A = activity data relating to the emission source (can be area, or mass unit, depending on the source type)</a:t>
            </a:r>
          </a:p>
          <a:p>
            <a:pPr marL="0" indent="0">
              <a:buNone/>
            </a:pPr>
            <a:r>
              <a:rPr lang="en-GB" sz="2400" dirty="0">
                <a:solidFill>
                  <a:schemeClr val="tx1"/>
                </a:solidFill>
              </a:rPr>
              <a:t>EF = emission factor for a specific gas and source category, tonnes per unit of a source</a:t>
            </a:r>
          </a:p>
        </p:txBody>
      </p:sp>
      <p:sp>
        <p:nvSpPr>
          <p:cNvPr id="4" name="Rectangle 14"/>
          <p:cNvSpPr>
            <a:spLocks noChangeArrowheads="1"/>
          </p:cNvSpPr>
          <p:nvPr/>
        </p:nvSpPr>
        <p:spPr bwMode="auto">
          <a:xfrm>
            <a:off x="2032000" y="2936238"/>
            <a:ext cx="5239658" cy="899445"/>
          </a:xfrm>
          <a:prstGeom prst="rect">
            <a:avLst/>
          </a:prstGeom>
          <a:solidFill>
            <a:schemeClr val="accent2">
              <a:lumMod val="60000"/>
              <a:lumOff val="40000"/>
            </a:schemeClr>
          </a:solidFill>
          <a:ln w="2" cap="rnd">
            <a:noFill/>
            <a:prstDash val="solid"/>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fontAlgn="auto">
              <a:spcBef>
                <a:spcPts val="0"/>
              </a:spcBef>
              <a:spcAft>
                <a:spcPts val="0"/>
              </a:spcAft>
              <a:defRPr/>
            </a:pPr>
            <a:r>
              <a:rPr lang="en-GB" sz="3600" b="1" i="1" dirty="0"/>
              <a:t>Emission = A• EF</a:t>
            </a:r>
            <a:endParaRPr lang="en-GB" sz="3600" b="1" i="1" dirty="0">
              <a:latin typeface="Arial Narrow" pitchFamily="34" charset="0"/>
            </a:endParaRPr>
          </a:p>
        </p:txBody>
      </p:sp>
    </p:spTree>
    <p:extLst>
      <p:ext uri="{BB962C8B-B14F-4D97-AF65-F5344CB8AC3E}">
        <p14:creationId xmlns:p14="http://schemas.microsoft.com/office/powerpoint/2010/main" val="1632668905"/>
      </p:ext>
    </p:extLst>
  </p:cSld>
  <p:clrMapOvr>
    <a:masterClrMapping/>
  </p:clrMapOvr>
  <p:transition>
    <p:cove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 y="163513"/>
            <a:ext cx="8901430" cy="1008062"/>
          </a:xfrm>
        </p:spPr>
        <p:txBody>
          <a:bodyPr/>
          <a:lstStyle/>
          <a:p>
            <a:r>
              <a:rPr lang="en-GB" sz="3600" dirty="0"/>
              <a:t>Tier 1 – GHG emissions from on-site burning (1)</a:t>
            </a:r>
          </a:p>
        </p:txBody>
      </p:sp>
      <p:sp>
        <p:nvSpPr>
          <p:cNvPr id="3" name="Content Placeholder 2"/>
          <p:cNvSpPr>
            <a:spLocks noGrp="1"/>
          </p:cNvSpPr>
          <p:nvPr>
            <p:ph idx="1"/>
          </p:nvPr>
        </p:nvSpPr>
        <p:spPr>
          <a:xfrm>
            <a:off x="994456" y="1643742"/>
            <a:ext cx="7634287" cy="4525963"/>
          </a:xfrm>
        </p:spPr>
        <p:txBody>
          <a:bodyPr/>
          <a:lstStyle/>
          <a:p>
            <a:r>
              <a:rPr lang="en-GB" dirty="0">
                <a:solidFill>
                  <a:schemeClr val="tx1"/>
                </a:solidFill>
              </a:rPr>
              <a:t>Emissions from fire include not only CO</a:t>
            </a:r>
            <a:r>
              <a:rPr lang="en-GB" baseline="-25000" dirty="0">
                <a:solidFill>
                  <a:schemeClr val="tx1"/>
                </a:solidFill>
              </a:rPr>
              <a:t>2</a:t>
            </a:r>
            <a:r>
              <a:rPr lang="en-GB" dirty="0">
                <a:solidFill>
                  <a:schemeClr val="tx1"/>
                </a:solidFill>
              </a:rPr>
              <a:t>, but also other GHGs, or precursors, due to incomplete combustion of the fuel, including carbon monoxide (CO), non-methane volatile organic compounds (NMVOC) and nitrogen (e.g. NO</a:t>
            </a:r>
            <a:r>
              <a:rPr lang="en-GB" baseline="-25000" dirty="0">
                <a:solidFill>
                  <a:schemeClr val="tx1"/>
                </a:solidFill>
              </a:rPr>
              <a:t>x</a:t>
            </a:r>
            <a:r>
              <a:rPr lang="en-GB" dirty="0">
                <a:solidFill>
                  <a:schemeClr val="tx1"/>
                </a:solidFill>
              </a:rPr>
              <a:t>) species.</a:t>
            </a:r>
          </a:p>
          <a:p>
            <a:pPr marL="0" indent="0">
              <a:buNone/>
            </a:pPr>
            <a:endParaRPr lang="en-GB" dirty="0">
              <a:solidFill>
                <a:schemeClr val="tx1"/>
              </a:solidFill>
            </a:endParaRPr>
          </a:p>
          <a:p>
            <a:r>
              <a:rPr lang="en-GB" dirty="0">
                <a:solidFill>
                  <a:schemeClr val="tx1"/>
                </a:solidFill>
              </a:rPr>
              <a:t>Non-CO</a:t>
            </a:r>
            <a:r>
              <a:rPr lang="en-GB" baseline="-25000" dirty="0">
                <a:solidFill>
                  <a:schemeClr val="tx1"/>
                </a:solidFill>
              </a:rPr>
              <a:t>2</a:t>
            </a:r>
            <a:r>
              <a:rPr lang="en-GB" dirty="0">
                <a:solidFill>
                  <a:schemeClr val="tx1"/>
                </a:solidFill>
              </a:rPr>
              <a:t> greenhouse gas emissions are estimated for all land use categories.</a:t>
            </a:r>
          </a:p>
        </p:txBody>
      </p:sp>
    </p:spTree>
    <p:extLst>
      <p:ext uri="{BB962C8B-B14F-4D97-AF65-F5344CB8AC3E}">
        <p14:creationId xmlns:p14="http://schemas.microsoft.com/office/powerpoint/2010/main" val="1611472659"/>
      </p:ext>
    </p:extLst>
  </p:cSld>
  <p:clrMapOvr>
    <a:masterClrMapping/>
  </p:clrMapOvr>
  <p:transition>
    <p:cove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 y="163513"/>
            <a:ext cx="8838438" cy="740727"/>
          </a:xfrm>
        </p:spPr>
        <p:txBody>
          <a:bodyPr/>
          <a:lstStyle/>
          <a:p>
            <a:r>
              <a:rPr lang="en-GB" sz="3600" dirty="0"/>
              <a:t>Tier 1 – GHG emissions from on-site burning (2)</a:t>
            </a:r>
          </a:p>
        </p:txBody>
      </p:sp>
      <p:sp>
        <p:nvSpPr>
          <p:cNvPr id="4" name="Rectangle 14"/>
          <p:cNvSpPr>
            <a:spLocks noGrp="1" noChangeArrowheads="1"/>
          </p:cNvSpPr>
          <p:nvPr>
            <p:ph idx="1"/>
          </p:nvPr>
        </p:nvSpPr>
        <p:spPr>
          <a:xfrm>
            <a:off x="1037999" y="1658258"/>
            <a:ext cx="7634287" cy="1026886"/>
          </a:xfrm>
          <a:solidFill>
            <a:schemeClr val="accent2">
              <a:lumMod val="60000"/>
              <a:lumOff val="40000"/>
            </a:schemeClr>
          </a:solidFill>
          <a:ln w="2" cap="rnd">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buFontTx/>
              <a:buNone/>
              <a:defRPr/>
            </a:pPr>
            <a:r>
              <a:rPr lang="en-GB" sz="3600" b="1" dirty="0" err="1">
                <a:solidFill>
                  <a:schemeClr val="tx1"/>
                </a:solidFill>
              </a:rPr>
              <a:t>L</a:t>
            </a:r>
            <a:r>
              <a:rPr lang="en-GB" sz="2000" b="1" dirty="0" err="1">
                <a:solidFill>
                  <a:schemeClr val="tx1"/>
                </a:solidFill>
              </a:rPr>
              <a:t>fire</a:t>
            </a:r>
            <a:r>
              <a:rPr lang="en-GB" sz="3600" b="1" dirty="0">
                <a:solidFill>
                  <a:schemeClr val="tx1"/>
                </a:solidFill>
              </a:rPr>
              <a:t> = A </a:t>
            </a:r>
            <a:r>
              <a:rPr lang="en-US" sz="3600" b="1" dirty="0">
                <a:solidFill>
                  <a:schemeClr val="tx1"/>
                </a:solidFill>
              </a:rPr>
              <a:t>● </a:t>
            </a:r>
            <a:r>
              <a:rPr lang="en-GB" sz="3600" b="1" dirty="0">
                <a:solidFill>
                  <a:schemeClr val="tx1"/>
                </a:solidFill>
              </a:rPr>
              <a:t>MB </a:t>
            </a:r>
            <a:r>
              <a:rPr lang="en-US" sz="3600" b="1" dirty="0">
                <a:solidFill>
                  <a:schemeClr val="tx1"/>
                </a:solidFill>
              </a:rPr>
              <a:t>● </a:t>
            </a:r>
            <a:r>
              <a:rPr lang="en-GB" sz="3600" b="1" dirty="0">
                <a:solidFill>
                  <a:schemeClr val="tx1"/>
                </a:solidFill>
              </a:rPr>
              <a:t>Cf </a:t>
            </a:r>
            <a:r>
              <a:rPr lang="en-US" sz="3600" b="1" dirty="0">
                <a:solidFill>
                  <a:schemeClr val="tx1"/>
                </a:solidFill>
              </a:rPr>
              <a:t>● </a:t>
            </a:r>
            <a:r>
              <a:rPr lang="en-GB" sz="3600" b="1" dirty="0">
                <a:solidFill>
                  <a:schemeClr val="tx1"/>
                </a:solidFill>
              </a:rPr>
              <a:t>Gef</a:t>
            </a:r>
            <a:r>
              <a:rPr lang="en-US" sz="3600" b="1" dirty="0">
                <a:solidFill>
                  <a:schemeClr val="tx1"/>
                </a:solidFill>
              </a:rPr>
              <a:t> ●</a:t>
            </a:r>
            <a:r>
              <a:rPr lang="en-GB" sz="3600" b="1" dirty="0">
                <a:solidFill>
                  <a:schemeClr val="tx1"/>
                </a:solidFill>
              </a:rPr>
              <a:t> 10</a:t>
            </a:r>
            <a:r>
              <a:rPr lang="en-GB" sz="3600" b="1" baseline="30000" dirty="0">
                <a:solidFill>
                  <a:schemeClr val="tx1"/>
                </a:solidFill>
              </a:rPr>
              <a:t>−3</a:t>
            </a:r>
            <a:endParaRPr lang="en-GB" sz="3600" b="1" baseline="30000" dirty="0">
              <a:solidFill>
                <a:schemeClr val="tx1"/>
              </a:solidFill>
              <a:latin typeface="Frutiger LT Pro 57 Condensed"/>
            </a:endParaRPr>
          </a:p>
        </p:txBody>
      </p:sp>
      <p:sp>
        <p:nvSpPr>
          <p:cNvPr id="7" name="Rectangle 6"/>
          <p:cNvSpPr/>
          <p:nvPr/>
        </p:nvSpPr>
        <p:spPr>
          <a:xfrm>
            <a:off x="682171" y="2830570"/>
            <a:ext cx="8055429" cy="3785652"/>
          </a:xfrm>
          <a:prstGeom prst="rect">
            <a:avLst/>
          </a:prstGeom>
        </p:spPr>
        <p:txBody>
          <a:bodyPr wrap="square">
            <a:spAutoFit/>
          </a:bodyPr>
          <a:lstStyle/>
          <a:p>
            <a:r>
              <a:rPr lang="en-GB" sz="2400" dirty="0">
                <a:latin typeface="Arial Narrow" pitchFamily="34" charset="0"/>
              </a:rPr>
              <a:t>Where:</a:t>
            </a:r>
          </a:p>
          <a:p>
            <a:r>
              <a:rPr lang="en-GB" sz="2400" dirty="0">
                <a:latin typeface="Arial Narrow" pitchFamily="34" charset="0"/>
              </a:rPr>
              <a:t>L</a:t>
            </a:r>
            <a:r>
              <a:rPr lang="en-GB" sz="2400" baseline="-25000" dirty="0">
                <a:latin typeface="Arial Narrow" pitchFamily="34" charset="0"/>
              </a:rPr>
              <a:t>fire</a:t>
            </a:r>
            <a:r>
              <a:rPr lang="en-GB" sz="2400" dirty="0">
                <a:latin typeface="Arial Narrow" pitchFamily="34" charset="0"/>
              </a:rPr>
              <a:t> = amount of greenhouse gas emissions from fire, tonnes of each GHG e.g., CH</a:t>
            </a:r>
            <a:r>
              <a:rPr lang="en-GB" sz="2400" baseline="-25000" dirty="0">
                <a:latin typeface="Arial Narrow" pitchFamily="34" charset="0"/>
              </a:rPr>
              <a:t>4</a:t>
            </a:r>
            <a:r>
              <a:rPr lang="en-GB" sz="2400" dirty="0">
                <a:latin typeface="Arial Narrow" pitchFamily="34" charset="0"/>
              </a:rPr>
              <a:t>, N</a:t>
            </a:r>
            <a:r>
              <a:rPr lang="en-GB" sz="2400" baseline="-25000" dirty="0">
                <a:latin typeface="Arial Narrow" pitchFamily="34" charset="0"/>
              </a:rPr>
              <a:t>2</a:t>
            </a:r>
            <a:r>
              <a:rPr lang="en-GB" sz="2400" dirty="0">
                <a:latin typeface="Arial Narrow" pitchFamily="34" charset="0"/>
              </a:rPr>
              <a:t>O, etc.</a:t>
            </a:r>
          </a:p>
          <a:p>
            <a:r>
              <a:rPr lang="en-GB" sz="2400" dirty="0">
                <a:latin typeface="Arial Narrow" pitchFamily="34" charset="0"/>
              </a:rPr>
              <a:t>A = area burnt, ha</a:t>
            </a:r>
          </a:p>
          <a:p>
            <a:r>
              <a:rPr lang="en-GB" sz="2400" dirty="0">
                <a:latin typeface="Arial Narrow" pitchFamily="34" charset="0"/>
              </a:rPr>
              <a:t>M</a:t>
            </a:r>
            <a:r>
              <a:rPr lang="en-GB" sz="2400" baseline="-25000" dirty="0">
                <a:latin typeface="Arial Narrow" pitchFamily="34" charset="0"/>
              </a:rPr>
              <a:t>B</a:t>
            </a:r>
            <a:r>
              <a:rPr lang="en-GB" sz="2400" dirty="0">
                <a:latin typeface="Arial Narrow" pitchFamily="34" charset="0"/>
              </a:rPr>
              <a:t> = mass of fuel available for combustion, tonnes ha</a:t>
            </a:r>
            <a:r>
              <a:rPr lang="en-GB" sz="2400" baseline="30000" dirty="0">
                <a:latin typeface="Arial Narrow" pitchFamily="34" charset="0"/>
              </a:rPr>
              <a:t>-1</a:t>
            </a:r>
            <a:r>
              <a:rPr lang="en-GB" sz="2400" dirty="0">
                <a:latin typeface="Arial Narrow" pitchFamily="34" charset="0"/>
              </a:rPr>
              <a:t>. This includes biomass, ground litter and dead wood. When Tier 1 methods are used then litter and dead wood pools are assumed zero, except where there is a land-use change.</a:t>
            </a:r>
          </a:p>
          <a:p>
            <a:r>
              <a:rPr lang="en-GB" sz="2400" dirty="0">
                <a:latin typeface="Arial Narrow" pitchFamily="34" charset="0"/>
              </a:rPr>
              <a:t>C</a:t>
            </a:r>
            <a:r>
              <a:rPr lang="en-GB" sz="2400" baseline="-25000" dirty="0">
                <a:latin typeface="Arial Narrow" pitchFamily="34" charset="0"/>
              </a:rPr>
              <a:t>f</a:t>
            </a:r>
            <a:r>
              <a:rPr lang="en-GB" sz="2400" dirty="0">
                <a:latin typeface="Arial Narrow" pitchFamily="34" charset="0"/>
              </a:rPr>
              <a:t> = combustion factor, dimensionless </a:t>
            </a:r>
          </a:p>
          <a:p>
            <a:r>
              <a:rPr lang="en-GB" sz="2400" dirty="0">
                <a:latin typeface="Arial Narrow" pitchFamily="34" charset="0"/>
              </a:rPr>
              <a:t>G</a:t>
            </a:r>
            <a:r>
              <a:rPr lang="en-GB" sz="2400" baseline="-25000" dirty="0">
                <a:latin typeface="Arial Narrow" pitchFamily="34" charset="0"/>
              </a:rPr>
              <a:t>ef</a:t>
            </a:r>
            <a:r>
              <a:rPr lang="en-GB" sz="2400" dirty="0">
                <a:latin typeface="Arial Narrow" pitchFamily="34" charset="0"/>
              </a:rPr>
              <a:t> = emission factor, g (kg dry matter burnt)</a:t>
            </a:r>
            <a:r>
              <a:rPr lang="en-GB" sz="2400" baseline="30000" dirty="0">
                <a:latin typeface="Arial Narrow" pitchFamily="34" charset="0"/>
              </a:rPr>
              <a:t>-1</a:t>
            </a:r>
          </a:p>
        </p:txBody>
      </p:sp>
    </p:spTree>
    <p:extLst>
      <p:ext uri="{BB962C8B-B14F-4D97-AF65-F5344CB8AC3E}">
        <p14:creationId xmlns:p14="http://schemas.microsoft.com/office/powerpoint/2010/main" val="770750796"/>
      </p:ext>
    </p:extLst>
  </p:cSld>
  <p:clrMapOvr>
    <a:masterClrMapping/>
  </p:clrMapOvr>
  <p:transition>
    <p:cove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 y="163513"/>
            <a:ext cx="8901430" cy="761047"/>
          </a:xfrm>
        </p:spPr>
        <p:txBody>
          <a:bodyPr/>
          <a:lstStyle/>
          <a:p>
            <a:r>
              <a:rPr lang="en-GB" sz="3600" dirty="0"/>
              <a:t>Tier 1 – GHG emissions from on-site burning (3)</a:t>
            </a:r>
          </a:p>
        </p:txBody>
      </p:sp>
      <p:sp>
        <p:nvSpPr>
          <p:cNvPr id="3" name="Content Placeholder 2"/>
          <p:cNvSpPr>
            <a:spLocks noGrp="1"/>
          </p:cNvSpPr>
          <p:nvPr>
            <p:ph idx="1"/>
          </p:nvPr>
        </p:nvSpPr>
        <p:spPr>
          <a:xfrm>
            <a:off x="71120" y="1076960"/>
            <a:ext cx="8901430" cy="5092745"/>
          </a:xfrm>
        </p:spPr>
        <p:txBody>
          <a:bodyPr/>
          <a:lstStyle/>
          <a:p>
            <a:pPr>
              <a:buFont typeface="Wingdings" panose="05000000000000000000" pitchFamily="2" charset="2"/>
              <a:buChar char="Ø"/>
            </a:pPr>
            <a:r>
              <a:rPr lang="en-GB" dirty="0">
                <a:solidFill>
                  <a:schemeClr val="tx1"/>
                </a:solidFill>
              </a:rPr>
              <a:t> In order to estimate emissions from fire use equation 2.27 (2006 GL) and  to follow steps listed below:</a:t>
            </a:r>
          </a:p>
          <a:p>
            <a:pPr marL="0" indent="0">
              <a:buNone/>
            </a:pPr>
            <a:endParaRPr lang="en-GB" dirty="0">
              <a:solidFill>
                <a:schemeClr val="tx1"/>
              </a:solidFill>
            </a:endParaRPr>
          </a:p>
          <a:p>
            <a:pPr marL="0" indent="0">
              <a:buNone/>
            </a:pPr>
            <a:endParaRPr lang="en-GB" dirty="0">
              <a:solidFill>
                <a:schemeClr val="tx1"/>
              </a:solidFill>
            </a:endParaRPr>
          </a:p>
        </p:txBody>
      </p:sp>
      <p:pic>
        <p:nvPicPr>
          <p:cNvPr id="4" name="Picture 3">
            <a:extLst>
              <a:ext uri="{FF2B5EF4-FFF2-40B4-BE49-F238E27FC236}">
                <a16:creationId xmlns:a16="http://schemas.microsoft.com/office/drawing/2014/main" id="{220DC168-FEF4-4B96-AF3F-2B95E5AE843F}"/>
              </a:ext>
            </a:extLst>
          </p:cNvPr>
          <p:cNvPicPr/>
          <p:nvPr/>
        </p:nvPicPr>
        <p:blipFill rotWithShape="1">
          <a:blip r:embed="rId3"/>
          <a:srcRect l="33466" t="26363" r="16703" b="40723"/>
          <a:stretch/>
        </p:blipFill>
        <p:spPr bwMode="auto">
          <a:xfrm>
            <a:off x="538480" y="2411095"/>
            <a:ext cx="7609840" cy="2407920"/>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D9DA0E33-F7F8-4443-AAFC-023D04E2A14E}"/>
              </a:ext>
            </a:extLst>
          </p:cNvPr>
          <p:cNvSpPr/>
          <p:nvPr/>
        </p:nvSpPr>
        <p:spPr>
          <a:xfrm>
            <a:off x="0" y="5080000"/>
            <a:ext cx="8972550" cy="1200329"/>
          </a:xfrm>
          <a:prstGeom prst="rect">
            <a:avLst/>
          </a:prstGeom>
        </p:spPr>
        <p:txBody>
          <a:bodyPr wrap="square">
            <a:spAutoFit/>
          </a:bodyPr>
          <a:lstStyle/>
          <a:p>
            <a:pPr marL="285750" indent="-285750">
              <a:buFont typeface="Wingdings" panose="05000000000000000000" pitchFamily="2" charset="2"/>
              <a:buChar char="Ø"/>
            </a:pPr>
            <a:r>
              <a:rPr lang="en-GB" sz="2400" dirty="0">
                <a:latin typeface="Arial Narrow" panose="020B0606020202030204" pitchFamily="34" charset="0"/>
              </a:rPr>
              <a:t>Note that </a:t>
            </a:r>
            <a:r>
              <a:rPr lang="en-GB" sz="2400" dirty="0" err="1">
                <a:latin typeface="Arial Narrow" panose="020B0606020202030204" pitchFamily="34" charset="0"/>
              </a:rPr>
              <a:t>Gef</a:t>
            </a:r>
            <a:r>
              <a:rPr lang="en-GB" sz="2400" dirty="0">
                <a:latin typeface="Arial Narrow" panose="020B0606020202030204" pitchFamily="34" charset="0"/>
              </a:rPr>
              <a:t> is a function of the C content of the fuel. For species with high N concentrations, NOx and N</a:t>
            </a:r>
            <a:r>
              <a:rPr lang="en-GB" sz="2400" baseline="-25000" dirty="0">
                <a:latin typeface="Arial Narrow" panose="020B0606020202030204" pitchFamily="34" charset="0"/>
              </a:rPr>
              <a:t>2</a:t>
            </a:r>
            <a:r>
              <a:rPr lang="en-GB" sz="2400" dirty="0">
                <a:latin typeface="Arial Narrow" panose="020B0606020202030204" pitchFamily="34" charset="0"/>
              </a:rPr>
              <a:t>O emissions from fire can vary as a function of the N content of the fuel.</a:t>
            </a:r>
          </a:p>
        </p:txBody>
      </p:sp>
    </p:spTree>
    <p:extLst>
      <p:ext uri="{BB962C8B-B14F-4D97-AF65-F5344CB8AC3E}">
        <p14:creationId xmlns:p14="http://schemas.microsoft.com/office/powerpoint/2010/main" val="3870697730"/>
      </p:ext>
    </p:extLst>
  </p:cSld>
  <p:clrMapOvr>
    <a:masterClrMapping/>
  </p:clrMapOvr>
  <p:transition>
    <p:cove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 y="163513"/>
            <a:ext cx="8901430" cy="608647"/>
          </a:xfrm>
        </p:spPr>
        <p:txBody>
          <a:bodyPr/>
          <a:lstStyle/>
          <a:p>
            <a:r>
              <a:rPr lang="en-GB" sz="3600" dirty="0"/>
              <a:t>Tier 1 – GHG emissions from on-site burning (4)</a:t>
            </a:r>
          </a:p>
        </p:txBody>
      </p:sp>
      <p:sp>
        <p:nvSpPr>
          <p:cNvPr id="3" name="Content Placeholder 2"/>
          <p:cNvSpPr>
            <a:spLocks noGrp="1"/>
          </p:cNvSpPr>
          <p:nvPr>
            <p:ph idx="1"/>
          </p:nvPr>
        </p:nvSpPr>
        <p:spPr>
          <a:xfrm>
            <a:off x="0" y="843280"/>
            <a:ext cx="8972550" cy="5326426"/>
          </a:xfrm>
        </p:spPr>
        <p:txBody>
          <a:bodyPr/>
          <a:lstStyle/>
          <a:p>
            <a:pPr>
              <a:buFont typeface="Wingdings" panose="05000000000000000000" pitchFamily="2" charset="2"/>
              <a:buChar char="Ø"/>
            </a:pPr>
            <a:r>
              <a:rPr lang="en-GB" sz="2400" dirty="0">
                <a:solidFill>
                  <a:schemeClr val="tx1"/>
                </a:solidFill>
              </a:rPr>
              <a:t>For emissions produced by burning </a:t>
            </a:r>
            <a:r>
              <a:rPr lang="en-GB" sz="2400" i="1" dirty="0">
                <a:solidFill>
                  <a:schemeClr val="tx1"/>
                </a:solidFill>
              </a:rPr>
              <a:t>of agricultural residues</a:t>
            </a:r>
            <a:r>
              <a:rPr lang="en-GB" sz="2400" dirty="0">
                <a:solidFill>
                  <a:schemeClr val="tx1"/>
                </a:solidFill>
              </a:rPr>
              <a:t>, activity data are the land area under each crop type for which agricultural residues are normally burnt.</a:t>
            </a:r>
          </a:p>
          <a:p>
            <a:pPr>
              <a:buFont typeface="Wingdings" panose="05000000000000000000" pitchFamily="2" charset="2"/>
              <a:buChar char="ü"/>
            </a:pPr>
            <a:r>
              <a:rPr lang="en-GB" sz="2400" dirty="0">
                <a:solidFill>
                  <a:schemeClr val="tx1"/>
                </a:solidFill>
              </a:rPr>
              <a:t>Good practice suggests that 10% of the total harvested area is burnt. </a:t>
            </a:r>
          </a:p>
          <a:p>
            <a:pPr>
              <a:buFont typeface="Wingdings" panose="05000000000000000000" pitchFamily="2" charset="2"/>
              <a:buChar char="ü"/>
            </a:pPr>
            <a:r>
              <a:rPr lang="en-GB" sz="2400" dirty="0">
                <a:solidFill>
                  <a:schemeClr val="tx1"/>
                </a:solidFill>
              </a:rPr>
              <a:t>Data on harvested area can be obtained from official national statistics or, if not available, from FAOSTAT.</a:t>
            </a:r>
          </a:p>
          <a:p>
            <a:pPr>
              <a:buFont typeface="Wingdings" panose="05000000000000000000" pitchFamily="2" charset="2"/>
              <a:buChar char="Ø"/>
            </a:pPr>
            <a:r>
              <a:rPr lang="en-GB" sz="2400" dirty="0">
                <a:solidFill>
                  <a:schemeClr val="tx1"/>
                </a:solidFill>
              </a:rPr>
              <a:t>In case of emissions deriving from burning </a:t>
            </a:r>
            <a:r>
              <a:rPr lang="en-GB" sz="2400" i="1" dirty="0">
                <a:solidFill>
                  <a:schemeClr val="tx1"/>
                </a:solidFill>
              </a:rPr>
              <a:t>of savanna, forests, peatlands and other land uses</a:t>
            </a:r>
            <a:r>
              <a:rPr lang="en-GB" sz="2400" dirty="0">
                <a:solidFill>
                  <a:schemeClr val="tx1"/>
                </a:solidFill>
              </a:rPr>
              <a:t>, activity data is the land area under each land use/vegetation type that is burnt; it can be derived from national statistics or remote sensing data.</a:t>
            </a:r>
          </a:p>
          <a:p>
            <a:pPr>
              <a:buFont typeface="Wingdings" panose="05000000000000000000" pitchFamily="2" charset="2"/>
              <a:buChar char="ü"/>
            </a:pPr>
            <a:r>
              <a:rPr lang="en-GB" sz="2400" dirty="0">
                <a:solidFill>
                  <a:schemeClr val="tx1"/>
                </a:solidFill>
              </a:rPr>
              <a:t>If no national estimates are available, an international source such as the Global Fire Emission Database v.4 (GFED4) can be used.</a:t>
            </a:r>
          </a:p>
          <a:p>
            <a:endParaRPr lang="en-GB" dirty="0">
              <a:solidFill>
                <a:schemeClr val="tx1"/>
              </a:solidFill>
            </a:endParaRPr>
          </a:p>
        </p:txBody>
      </p:sp>
    </p:spTree>
    <p:extLst>
      <p:ext uri="{BB962C8B-B14F-4D97-AF65-F5344CB8AC3E}">
        <p14:creationId xmlns:p14="http://schemas.microsoft.com/office/powerpoint/2010/main" val="2264531633"/>
      </p:ext>
    </p:extLst>
  </p:cSld>
  <p:clrMapOvr>
    <a:masterClrMapping/>
  </p:clrMapOvr>
  <p:transition>
    <p:cove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834" y="178028"/>
            <a:ext cx="7918450" cy="1008062"/>
          </a:xfrm>
        </p:spPr>
        <p:txBody>
          <a:bodyPr/>
          <a:lstStyle/>
          <a:p>
            <a:r>
              <a:rPr lang="en-GB" dirty="0"/>
              <a:t>Liming &amp; Urea application (CO</a:t>
            </a:r>
            <a:r>
              <a:rPr lang="en-GB" baseline="-25000" dirty="0"/>
              <a:t>2</a:t>
            </a:r>
            <a:r>
              <a:rPr lang="en-GB" dirty="0"/>
              <a:t>)</a:t>
            </a:r>
          </a:p>
        </p:txBody>
      </p:sp>
      <p:sp>
        <p:nvSpPr>
          <p:cNvPr id="3" name="Content Placeholder 2"/>
          <p:cNvSpPr>
            <a:spLocks noGrp="1"/>
          </p:cNvSpPr>
          <p:nvPr>
            <p:ph idx="1"/>
          </p:nvPr>
        </p:nvSpPr>
        <p:spPr>
          <a:xfrm>
            <a:off x="754743" y="1132114"/>
            <a:ext cx="7932057" cy="4994049"/>
          </a:xfrm>
        </p:spPr>
        <p:txBody>
          <a:bodyPr/>
          <a:lstStyle/>
          <a:p>
            <a:pPr marL="0" indent="0">
              <a:buNone/>
            </a:pPr>
            <a:r>
              <a:rPr lang="en-GB" dirty="0">
                <a:solidFill>
                  <a:schemeClr val="tx1"/>
                </a:solidFill>
              </a:rPr>
              <a:t>CO</a:t>
            </a:r>
            <a:r>
              <a:rPr lang="en-GB" baseline="-25000" dirty="0">
                <a:solidFill>
                  <a:schemeClr val="tx1"/>
                </a:solidFill>
              </a:rPr>
              <a:t>2</a:t>
            </a:r>
            <a:r>
              <a:rPr lang="en-GB" dirty="0">
                <a:solidFill>
                  <a:schemeClr val="tx1"/>
                </a:solidFill>
              </a:rPr>
              <a:t> emissions from the bicarbonates released from lime or urea application to soil</a:t>
            </a:r>
          </a:p>
          <a:p>
            <a:endParaRPr lang="en-GB" dirty="0">
              <a:solidFill>
                <a:schemeClr val="tx1"/>
              </a:solidFill>
            </a:endParaRPr>
          </a:p>
          <a:p>
            <a:pPr marL="0" indent="0">
              <a:buNone/>
            </a:pPr>
            <a:r>
              <a:rPr lang="en-GB" dirty="0">
                <a:solidFill>
                  <a:schemeClr val="tx1"/>
                </a:solidFill>
              </a:rPr>
              <a:t>  </a:t>
            </a:r>
          </a:p>
          <a:p>
            <a:pPr marL="0" indent="0">
              <a:buNone/>
            </a:pPr>
            <a:endParaRPr lang="en-GB" dirty="0">
              <a:solidFill>
                <a:schemeClr val="tx1"/>
              </a:solidFill>
            </a:endParaRPr>
          </a:p>
          <a:p>
            <a:pPr marL="0" indent="0">
              <a:buNone/>
            </a:pPr>
            <a:r>
              <a:rPr lang="en-GB" dirty="0">
                <a:solidFill>
                  <a:schemeClr val="tx1"/>
                </a:solidFill>
              </a:rPr>
              <a:t>Where,</a:t>
            </a:r>
          </a:p>
          <a:p>
            <a:pPr marL="400050" lvl="1" indent="0">
              <a:buNone/>
            </a:pPr>
            <a:r>
              <a:rPr lang="en-GB" dirty="0">
                <a:solidFill>
                  <a:schemeClr val="tx1"/>
                </a:solidFill>
              </a:rPr>
              <a:t>M = annual amount of lime/urea applied (tyr</a:t>
            </a:r>
            <a:r>
              <a:rPr lang="en-GB" baseline="30000" dirty="0">
                <a:solidFill>
                  <a:schemeClr val="tx1"/>
                </a:solidFill>
              </a:rPr>
              <a:t>-1</a:t>
            </a:r>
            <a:r>
              <a:rPr lang="en-GB" dirty="0">
                <a:solidFill>
                  <a:schemeClr val="tx1"/>
                </a:solidFill>
              </a:rPr>
              <a:t>) </a:t>
            </a:r>
          </a:p>
          <a:p>
            <a:pPr marL="400050" lvl="1" indent="0">
              <a:buNone/>
            </a:pPr>
            <a:r>
              <a:rPr lang="en-GB" dirty="0">
                <a:solidFill>
                  <a:schemeClr val="tx1"/>
                </a:solidFill>
              </a:rPr>
              <a:t>EF = emission factor(t CO</a:t>
            </a:r>
            <a:r>
              <a:rPr lang="en-GB" baseline="-25000" dirty="0">
                <a:solidFill>
                  <a:schemeClr val="tx1"/>
                </a:solidFill>
              </a:rPr>
              <a:t>2</a:t>
            </a:r>
            <a:r>
              <a:rPr lang="en-GB" dirty="0">
                <a:solidFill>
                  <a:schemeClr val="tx1"/>
                </a:solidFill>
              </a:rPr>
              <a:t>-C/tonne of lime or urea)</a:t>
            </a:r>
          </a:p>
          <a:p>
            <a:endParaRPr lang="en-GB" dirty="0"/>
          </a:p>
        </p:txBody>
      </p:sp>
      <p:sp>
        <p:nvSpPr>
          <p:cNvPr id="4" name="Rectangle 14"/>
          <p:cNvSpPr txBox="1">
            <a:spLocks noChangeArrowheads="1"/>
          </p:cNvSpPr>
          <p:nvPr/>
        </p:nvSpPr>
        <p:spPr bwMode="auto">
          <a:xfrm>
            <a:off x="1037997" y="2572659"/>
            <a:ext cx="7634287" cy="1026886"/>
          </a:xfrm>
          <a:prstGeom prst="rect">
            <a:avLst/>
          </a:prstGeom>
          <a:solidFill>
            <a:schemeClr val="accent2">
              <a:lumMod val="60000"/>
              <a:lumOff val="40000"/>
            </a:schemeClr>
          </a:solidFill>
          <a:ln w="2"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5492CD"/>
                </a:solidFill>
                <a:latin typeface="Arial Narrow" pitchFamily="34" charset="0"/>
                <a:ea typeface="+mn-ea"/>
                <a:cs typeface="+mn-cs"/>
              </a:defRPr>
            </a:lvl1pPr>
            <a:lvl2pPr marL="742950" indent="-285750" algn="l" rtl="0" fontAlgn="base">
              <a:spcBef>
                <a:spcPct val="20000"/>
              </a:spcBef>
              <a:spcAft>
                <a:spcPct val="0"/>
              </a:spcAft>
              <a:buChar char="–"/>
              <a:defRPr sz="2400">
                <a:solidFill>
                  <a:srgbClr val="5492CD"/>
                </a:solidFill>
                <a:latin typeface="Arial Narrow" pitchFamily="34" charset="0"/>
              </a:defRPr>
            </a:lvl2pPr>
            <a:lvl3pPr marL="1143000" indent="-228600" algn="l" rtl="0" fontAlgn="base">
              <a:spcBef>
                <a:spcPct val="20000"/>
              </a:spcBef>
              <a:spcAft>
                <a:spcPct val="0"/>
              </a:spcAft>
              <a:buChar char="•"/>
              <a:defRPr sz="2000">
                <a:solidFill>
                  <a:srgbClr val="5492CD"/>
                </a:solidFill>
                <a:latin typeface="Arial Narrow" pitchFamily="34" charset="0"/>
              </a:defRPr>
            </a:lvl3pPr>
            <a:lvl4pPr marL="1600200" indent="-228600" algn="l" rtl="0" fontAlgn="base">
              <a:spcBef>
                <a:spcPct val="20000"/>
              </a:spcBef>
              <a:spcAft>
                <a:spcPct val="0"/>
              </a:spcAft>
              <a:buChar char="–"/>
              <a:defRPr>
                <a:solidFill>
                  <a:srgbClr val="5492CD"/>
                </a:solidFill>
                <a:latin typeface="Arial Narrow" pitchFamily="34" charset="0"/>
              </a:defRPr>
            </a:lvl4pPr>
            <a:lvl5pPr marL="2057400" indent="-228600" algn="l" rtl="0" fontAlgn="base">
              <a:spcBef>
                <a:spcPct val="20000"/>
              </a:spcBef>
              <a:spcAft>
                <a:spcPct val="0"/>
              </a:spcAft>
              <a:buChar char="»"/>
              <a:defRPr sz="1600">
                <a:solidFill>
                  <a:srgbClr val="5492CD"/>
                </a:solidFill>
                <a:latin typeface="Arial Narrow" pitchFamily="34" charset="0"/>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algn="ctr">
              <a:buFontTx/>
              <a:buNone/>
              <a:defRPr/>
            </a:pPr>
            <a:r>
              <a:rPr lang="en-GB" sz="3600" b="1" dirty="0">
                <a:solidFill>
                  <a:schemeClr val="tx1"/>
                </a:solidFill>
              </a:rPr>
              <a:t>CO</a:t>
            </a:r>
            <a:r>
              <a:rPr lang="en-GB" sz="3600" b="1" baseline="-25000" dirty="0">
                <a:solidFill>
                  <a:schemeClr val="tx1"/>
                </a:solidFill>
              </a:rPr>
              <a:t>2</a:t>
            </a:r>
            <a:r>
              <a:rPr lang="en-GB" sz="3600" b="1" dirty="0">
                <a:solidFill>
                  <a:schemeClr val="tx1"/>
                </a:solidFill>
              </a:rPr>
              <a:t>−C</a:t>
            </a:r>
            <a:r>
              <a:rPr lang="en-GB" sz="3600" b="1" baseline="-25000" dirty="0">
                <a:solidFill>
                  <a:schemeClr val="tx1"/>
                </a:solidFill>
              </a:rPr>
              <a:t>Emission</a:t>
            </a:r>
            <a:r>
              <a:rPr lang="en-GB" sz="3600" b="1" dirty="0">
                <a:solidFill>
                  <a:schemeClr val="tx1"/>
                </a:solidFill>
              </a:rPr>
              <a:t> = </a:t>
            </a:r>
            <a:r>
              <a:rPr lang="en-GB" sz="3600" b="1" dirty="0" err="1">
                <a:solidFill>
                  <a:schemeClr val="tx1"/>
                </a:solidFill>
              </a:rPr>
              <a:t>M.EF</a:t>
            </a:r>
            <a:r>
              <a:rPr lang="en-GB" sz="3600" b="1" baseline="-25000" dirty="0" err="1">
                <a:solidFill>
                  <a:schemeClr val="tx1"/>
                </a:solidFill>
              </a:rPr>
              <a:t>lime</a:t>
            </a:r>
            <a:r>
              <a:rPr lang="en-GB" sz="3600" b="1" baseline="-25000" dirty="0">
                <a:solidFill>
                  <a:schemeClr val="tx1"/>
                </a:solidFill>
              </a:rPr>
              <a:t> /urea </a:t>
            </a:r>
            <a:endParaRPr lang="en-GB" sz="3600" b="1" baseline="-25000" dirty="0">
              <a:solidFill>
                <a:schemeClr val="tx1"/>
              </a:solidFill>
              <a:latin typeface="Frutiger LT Pro 57 Condensed"/>
            </a:endParaRPr>
          </a:p>
        </p:txBody>
      </p:sp>
    </p:spTree>
    <p:extLst>
      <p:ext uri="{BB962C8B-B14F-4D97-AF65-F5344CB8AC3E}">
        <p14:creationId xmlns:p14="http://schemas.microsoft.com/office/powerpoint/2010/main" val="3677601535"/>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48" y="0"/>
            <a:ext cx="9421023" cy="696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83226"/>
      </p:ext>
    </p:extLst>
  </p:cSld>
  <p:clrMapOvr>
    <a:masterClrMapping/>
  </p:clrMapOvr>
  <p:transition>
    <p:cove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 y="1"/>
            <a:ext cx="8860790" cy="822960"/>
          </a:xfrm>
        </p:spPr>
        <p:txBody>
          <a:bodyPr/>
          <a:lstStyle/>
          <a:p>
            <a:r>
              <a:rPr lang="en-GB" sz="3200" dirty="0"/>
              <a:t>CO</a:t>
            </a:r>
            <a:r>
              <a:rPr lang="en-GB" sz="3200" baseline="-25000" dirty="0"/>
              <a:t>2</a:t>
            </a:r>
            <a:r>
              <a:rPr lang="en-GB" sz="3200" dirty="0"/>
              <a:t> Emissions from Liming</a:t>
            </a:r>
          </a:p>
        </p:txBody>
      </p:sp>
      <p:sp>
        <p:nvSpPr>
          <p:cNvPr id="3" name="Content Placeholder 2"/>
          <p:cNvSpPr>
            <a:spLocks noGrp="1"/>
          </p:cNvSpPr>
          <p:nvPr>
            <p:ph idx="1"/>
          </p:nvPr>
        </p:nvSpPr>
        <p:spPr>
          <a:xfrm>
            <a:off x="0" y="822961"/>
            <a:ext cx="9144000" cy="6035039"/>
          </a:xfrm>
        </p:spPr>
        <p:txBody>
          <a:bodyPr/>
          <a:lstStyle/>
          <a:p>
            <a:r>
              <a:rPr lang="en-GB" dirty="0">
                <a:solidFill>
                  <a:schemeClr val="tx1"/>
                </a:solidFill>
              </a:rPr>
              <a:t>Liming is used to reduce soil acidity and improve plant growth in managed systems (mostly agricultural land and managed forests)</a:t>
            </a:r>
          </a:p>
          <a:p>
            <a:r>
              <a:rPr lang="en-GB" dirty="0">
                <a:solidFill>
                  <a:schemeClr val="tx1"/>
                </a:solidFill>
              </a:rPr>
              <a:t>Addition of carbonates  to soils in the form of lime ((e.g., calcic limestone ( CaCO</a:t>
            </a:r>
            <a:r>
              <a:rPr lang="en-GB" baseline="-25000" dirty="0">
                <a:solidFill>
                  <a:schemeClr val="tx1"/>
                </a:solidFill>
              </a:rPr>
              <a:t>3</a:t>
            </a:r>
            <a:r>
              <a:rPr lang="en-GB" dirty="0">
                <a:solidFill>
                  <a:schemeClr val="tx1"/>
                </a:solidFill>
              </a:rPr>
              <a:t>)</a:t>
            </a:r>
            <a:r>
              <a:rPr lang="en-GB" baseline="-25000" dirty="0">
                <a:solidFill>
                  <a:schemeClr val="tx1"/>
                </a:solidFill>
              </a:rPr>
              <a:t> </a:t>
            </a:r>
            <a:r>
              <a:rPr lang="en-GB" dirty="0">
                <a:solidFill>
                  <a:schemeClr val="tx1"/>
                </a:solidFill>
              </a:rPr>
              <a:t>or  dolomite (CaMg(CO</a:t>
            </a:r>
            <a:r>
              <a:rPr lang="en-GB" baseline="-25000" dirty="0">
                <a:solidFill>
                  <a:schemeClr val="tx1"/>
                </a:solidFill>
              </a:rPr>
              <a:t>3</a:t>
            </a:r>
            <a:r>
              <a:rPr lang="en-GB" dirty="0">
                <a:solidFill>
                  <a:schemeClr val="tx1"/>
                </a:solidFill>
              </a:rPr>
              <a:t>)</a:t>
            </a:r>
            <a:r>
              <a:rPr lang="en-GB" baseline="-25000" dirty="0">
                <a:solidFill>
                  <a:schemeClr val="tx1"/>
                </a:solidFill>
              </a:rPr>
              <a:t>2</a:t>
            </a:r>
            <a:r>
              <a:rPr lang="en-GB" dirty="0">
                <a:solidFill>
                  <a:schemeClr val="tx1"/>
                </a:solidFill>
              </a:rPr>
              <a:t>) leads to CO</a:t>
            </a:r>
            <a:r>
              <a:rPr lang="en-GB" baseline="-25000" dirty="0">
                <a:solidFill>
                  <a:schemeClr val="tx1"/>
                </a:solidFill>
              </a:rPr>
              <a:t>2</a:t>
            </a:r>
            <a:r>
              <a:rPr lang="en-GB" dirty="0">
                <a:solidFill>
                  <a:schemeClr val="tx1"/>
                </a:solidFill>
              </a:rPr>
              <a:t> emissions as the carbonate limes dissolve to release bicarbonates which evolves to CO</a:t>
            </a:r>
            <a:r>
              <a:rPr lang="en-GB" baseline="-25000" dirty="0">
                <a:solidFill>
                  <a:schemeClr val="tx1"/>
                </a:solidFill>
              </a:rPr>
              <a:t>2</a:t>
            </a:r>
            <a:r>
              <a:rPr lang="en-GB" dirty="0">
                <a:solidFill>
                  <a:schemeClr val="tx1"/>
                </a:solidFill>
              </a:rPr>
              <a:t> and water</a:t>
            </a:r>
          </a:p>
          <a:p>
            <a:r>
              <a:rPr lang="en-GB" dirty="0">
                <a:solidFill>
                  <a:schemeClr val="tx1"/>
                </a:solidFill>
              </a:rPr>
              <a:t>Inventories can be developed using Tier 1, 2 or 3 approaches</a:t>
            </a:r>
          </a:p>
          <a:p>
            <a:r>
              <a:rPr lang="en-GB" dirty="0">
                <a:solidFill>
                  <a:schemeClr val="tx1"/>
                </a:solidFill>
              </a:rPr>
              <a:t>It is good practice for countries to use higher tiers if CO</a:t>
            </a:r>
            <a:r>
              <a:rPr lang="en-GB" baseline="-25000" dirty="0">
                <a:solidFill>
                  <a:schemeClr val="tx1"/>
                </a:solidFill>
              </a:rPr>
              <a:t>2</a:t>
            </a:r>
            <a:r>
              <a:rPr lang="en-GB" dirty="0">
                <a:solidFill>
                  <a:schemeClr val="tx1"/>
                </a:solidFill>
              </a:rPr>
              <a:t> emissions from liming are a key source category.</a:t>
            </a:r>
          </a:p>
          <a:p>
            <a:endParaRPr lang="en-GB"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3674064086"/>
      </p:ext>
    </p:extLst>
  </p:cSld>
  <p:clrMapOvr>
    <a:masterClrMapping/>
  </p:clrMapOvr>
  <p:transition>
    <p:cove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62720" cy="1016000"/>
          </a:xfrm>
        </p:spPr>
        <p:txBody>
          <a:bodyPr/>
          <a:lstStyle/>
          <a:p>
            <a:r>
              <a:rPr lang="en-GB" sz="3600" dirty="0"/>
              <a:t>Choice of emission factors</a:t>
            </a:r>
          </a:p>
        </p:txBody>
      </p:sp>
      <p:sp>
        <p:nvSpPr>
          <p:cNvPr id="3" name="Content Placeholder 2"/>
          <p:cNvSpPr>
            <a:spLocks noGrp="1"/>
          </p:cNvSpPr>
          <p:nvPr>
            <p:ph idx="1"/>
          </p:nvPr>
        </p:nvSpPr>
        <p:spPr>
          <a:xfrm>
            <a:off x="0" y="902208"/>
            <a:ext cx="9062720" cy="5955792"/>
          </a:xfrm>
        </p:spPr>
        <p:txBody>
          <a:bodyPr/>
          <a:lstStyle/>
          <a:p>
            <a:pPr marL="0" indent="0">
              <a:buNone/>
            </a:pPr>
            <a:r>
              <a:rPr lang="en-GB" b="1" dirty="0">
                <a:solidFill>
                  <a:schemeClr val="tx1"/>
                </a:solidFill>
              </a:rPr>
              <a:t>Tier 1</a:t>
            </a:r>
          </a:p>
          <a:p>
            <a:r>
              <a:rPr lang="en-GB" dirty="0">
                <a:solidFill>
                  <a:schemeClr val="tx1"/>
                </a:solidFill>
              </a:rPr>
              <a:t>Default IPCC emission factors (EF) are 0.12 for limestone and 0.13 for dolomite.</a:t>
            </a:r>
          </a:p>
          <a:p>
            <a:pPr marL="0" indent="0">
              <a:buNone/>
            </a:pPr>
            <a:r>
              <a:rPr lang="en-GB" b="1" dirty="0">
                <a:solidFill>
                  <a:schemeClr val="tx1"/>
                </a:solidFill>
              </a:rPr>
              <a:t>Tier 2</a:t>
            </a:r>
          </a:p>
          <a:p>
            <a:r>
              <a:rPr lang="en-GB" dirty="0">
                <a:solidFill>
                  <a:schemeClr val="tx1"/>
                </a:solidFill>
              </a:rPr>
              <a:t>Use of country specific data  to differentiate  sources with variable compositions of lime, different carbonate liming materials, overall purity and carbon content of liming materials. </a:t>
            </a:r>
          </a:p>
          <a:p>
            <a:pPr marL="0" indent="0">
              <a:buNone/>
            </a:pPr>
            <a:r>
              <a:rPr lang="en-GB" b="1" dirty="0">
                <a:solidFill>
                  <a:schemeClr val="tx1"/>
                </a:solidFill>
              </a:rPr>
              <a:t>Tier 3</a:t>
            </a:r>
          </a:p>
          <a:p>
            <a:r>
              <a:rPr lang="en-GB" dirty="0">
                <a:solidFill>
                  <a:schemeClr val="tx1"/>
                </a:solidFill>
              </a:rPr>
              <a:t>Tier 3 based on estimating variables emissions from year to year and depends on site specific characteristics and environmental drivers</a:t>
            </a:r>
          </a:p>
        </p:txBody>
      </p:sp>
    </p:spTree>
    <p:extLst>
      <p:ext uri="{BB962C8B-B14F-4D97-AF65-F5344CB8AC3E}">
        <p14:creationId xmlns:p14="http://schemas.microsoft.com/office/powerpoint/2010/main" val="4155750157"/>
      </p:ext>
    </p:extLst>
  </p:cSld>
  <p:clrMapOvr>
    <a:masterClrMapping/>
  </p:clrMapOvr>
  <p:transition>
    <p:cove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7136"/>
          </a:xfrm>
        </p:spPr>
        <p:txBody>
          <a:bodyPr/>
          <a:lstStyle/>
          <a:p>
            <a:r>
              <a:rPr lang="en-GB" sz="3600" dirty="0"/>
              <a:t>Choice of activity data</a:t>
            </a:r>
          </a:p>
        </p:txBody>
      </p:sp>
      <p:sp>
        <p:nvSpPr>
          <p:cNvPr id="3" name="Content Placeholder 2"/>
          <p:cNvSpPr>
            <a:spLocks noGrp="1"/>
          </p:cNvSpPr>
          <p:nvPr>
            <p:ph idx="1"/>
          </p:nvPr>
        </p:nvSpPr>
        <p:spPr>
          <a:xfrm>
            <a:off x="0" y="707137"/>
            <a:ext cx="9144000" cy="6150864"/>
          </a:xfrm>
        </p:spPr>
        <p:txBody>
          <a:bodyPr/>
          <a:lstStyle/>
          <a:p>
            <a:pPr marL="0" indent="0">
              <a:buNone/>
            </a:pPr>
            <a:r>
              <a:rPr lang="en-GB" b="1" dirty="0">
                <a:solidFill>
                  <a:schemeClr val="tx1"/>
                </a:solidFill>
              </a:rPr>
              <a:t>Tier 1</a:t>
            </a:r>
          </a:p>
          <a:p>
            <a:r>
              <a:rPr lang="en-GB" sz="2400" dirty="0">
                <a:solidFill>
                  <a:schemeClr val="tx1"/>
                </a:solidFill>
              </a:rPr>
              <a:t>National usage statistics for carbonate lime on amount applied to soils annually (more direct inference on application)</a:t>
            </a:r>
          </a:p>
          <a:p>
            <a:r>
              <a:rPr lang="en-GB" sz="2400" dirty="0">
                <a:solidFill>
                  <a:schemeClr val="tx1"/>
                </a:solidFill>
              </a:rPr>
              <a:t>Annual sales  of carbonate lime  to infer the amount that is applied to soils (assumes all lime is sold to farmers, ranchers and foresters, etc.) is applied during that year</a:t>
            </a:r>
          </a:p>
          <a:p>
            <a:r>
              <a:rPr lang="en-GB" sz="2400" dirty="0">
                <a:solidFill>
                  <a:schemeClr val="tx1"/>
                </a:solidFill>
              </a:rPr>
              <a:t>Availability computed based on new supply for the year ( annual domestic mining and import records) minus exports and usage in industrial processes</a:t>
            </a:r>
            <a:r>
              <a:rPr lang="en-GB" dirty="0">
                <a:solidFill>
                  <a:schemeClr val="tx1"/>
                </a:solidFill>
              </a:rPr>
              <a:t>.</a:t>
            </a:r>
          </a:p>
          <a:p>
            <a:pPr marL="0" indent="0">
              <a:buNone/>
            </a:pPr>
            <a:r>
              <a:rPr lang="en-GB" b="1" dirty="0">
                <a:solidFill>
                  <a:schemeClr val="tx1"/>
                </a:solidFill>
              </a:rPr>
              <a:t>Tier 2</a:t>
            </a:r>
          </a:p>
          <a:p>
            <a:r>
              <a:rPr lang="en-GB" sz="2400" dirty="0">
                <a:solidFill>
                  <a:schemeClr val="tx1"/>
                </a:solidFill>
              </a:rPr>
              <a:t>In addition to tier 1 activity data, tier 2 may  incorporate information on the purity of carbonates limes, site level and hydrological characteristics</a:t>
            </a:r>
          </a:p>
          <a:p>
            <a:pPr marL="0" indent="0">
              <a:buNone/>
            </a:pPr>
            <a:r>
              <a:rPr lang="en-GB" b="1" dirty="0">
                <a:solidFill>
                  <a:schemeClr val="tx1"/>
                </a:solidFill>
              </a:rPr>
              <a:t>Tier 3 </a:t>
            </a:r>
          </a:p>
          <a:p>
            <a:r>
              <a:rPr lang="en-GB" sz="2400" dirty="0">
                <a:solidFill>
                  <a:schemeClr val="tx1"/>
                </a:solidFill>
              </a:rPr>
              <a:t>Model based or direct measurements-based inventories</a:t>
            </a:r>
          </a:p>
        </p:txBody>
      </p:sp>
    </p:spTree>
    <p:extLst>
      <p:ext uri="{BB962C8B-B14F-4D97-AF65-F5344CB8AC3E}">
        <p14:creationId xmlns:p14="http://schemas.microsoft.com/office/powerpoint/2010/main" val="2072445559"/>
      </p:ext>
    </p:extLst>
  </p:cSld>
  <p:clrMapOvr>
    <a:masterClrMapping/>
  </p:clrMapOvr>
  <p:transition>
    <p:cove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1"/>
            <a:ext cx="8950960" cy="1066800"/>
          </a:xfrm>
        </p:spPr>
        <p:txBody>
          <a:bodyPr/>
          <a:lstStyle/>
          <a:p>
            <a:r>
              <a:rPr lang="en-GB" sz="3600" dirty="0"/>
              <a:t>Methodological Tiers - CO</a:t>
            </a:r>
            <a:r>
              <a:rPr lang="en-GB" sz="3600" baseline="-25000" dirty="0"/>
              <a:t>2</a:t>
            </a:r>
            <a:r>
              <a:rPr lang="en-GB" sz="3600" dirty="0"/>
              <a:t> Emissions from Liming</a:t>
            </a:r>
          </a:p>
        </p:txBody>
      </p:sp>
      <p:sp>
        <p:nvSpPr>
          <p:cNvPr id="3" name="Content Placeholder 2"/>
          <p:cNvSpPr>
            <a:spLocks noGrp="1"/>
          </p:cNvSpPr>
          <p:nvPr>
            <p:ph idx="1"/>
          </p:nvPr>
        </p:nvSpPr>
        <p:spPr>
          <a:xfrm>
            <a:off x="319314" y="1190172"/>
            <a:ext cx="8824685" cy="5667828"/>
          </a:xfrm>
        </p:spPr>
        <p:txBody>
          <a:bodyPr/>
          <a:lstStyle/>
          <a:p>
            <a:endParaRPr lang="en-GB" dirty="0">
              <a:solidFill>
                <a:schemeClr val="tx1"/>
              </a:solidFill>
            </a:endParaRPr>
          </a:p>
        </p:txBody>
      </p:sp>
      <p:graphicFrame>
        <p:nvGraphicFramePr>
          <p:cNvPr id="5" name="Diagram 4"/>
          <p:cNvGraphicFramePr/>
          <p:nvPr>
            <p:extLst/>
          </p:nvPr>
        </p:nvGraphicFramePr>
        <p:xfrm>
          <a:off x="0" y="990600"/>
          <a:ext cx="9144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10167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0C4FB73-77FD-4C95-896A-7059E4841F2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BA2D447-77D4-4C37-9D7B-FB4B774B67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AF4B436-F9B8-4FAD-A403-0D2D6503110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BCDD0E1-72B2-4363-92C9-23E5CB5A7C0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71119"/>
            <a:ext cx="8920480" cy="711201"/>
          </a:xfrm>
        </p:spPr>
        <p:txBody>
          <a:bodyPr/>
          <a:lstStyle/>
          <a:p>
            <a:r>
              <a:rPr lang="en-GB" sz="3200" dirty="0"/>
              <a:t>CO</a:t>
            </a:r>
            <a:r>
              <a:rPr lang="en-GB" sz="3200" baseline="-25000" dirty="0"/>
              <a:t>2</a:t>
            </a:r>
            <a:r>
              <a:rPr lang="en-GB" sz="3200" dirty="0"/>
              <a:t> emissions from Urea fertilization</a:t>
            </a:r>
          </a:p>
        </p:txBody>
      </p:sp>
      <p:sp>
        <p:nvSpPr>
          <p:cNvPr id="3" name="Content Placeholder 2"/>
          <p:cNvSpPr>
            <a:spLocks noGrp="1"/>
          </p:cNvSpPr>
          <p:nvPr>
            <p:ph idx="1"/>
          </p:nvPr>
        </p:nvSpPr>
        <p:spPr>
          <a:xfrm>
            <a:off x="0" y="924560"/>
            <a:ext cx="9144000" cy="5862320"/>
          </a:xfrm>
        </p:spPr>
        <p:txBody>
          <a:bodyPr/>
          <a:lstStyle/>
          <a:p>
            <a:r>
              <a:rPr lang="en-GB" dirty="0">
                <a:solidFill>
                  <a:schemeClr val="tx1"/>
                </a:solidFill>
              </a:rPr>
              <a:t>Urea is applied to soils during fertilization and leads to loss of CO</a:t>
            </a:r>
            <a:r>
              <a:rPr lang="en-GB" baseline="-25000" dirty="0">
                <a:solidFill>
                  <a:schemeClr val="tx1"/>
                </a:solidFill>
              </a:rPr>
              <a:t>2</a:t>
            </a:r>
            <a:r>
              <a:rPr lang="en-GB" dirty="0">
                <a:solidFill>
                  <a:schemeClr val="tx1"/>
                </a:solidFill>
              </a:rPr>
              <a:t> that was fixed in the industrial production process</a:t>
            </a:r>
          </a:p>
          <a:p>
            <a:endParaRPr lang="en-GB" dirty="0">
              <a:solidFill>
                <a:schemeClr val="tx1"/>
              </a:solidFill>
            </a:endParaRPr>
          </a:p>
          <a:p>
            <a:r>
              <a:rPr lang="en-GB" dirty="0">
                <a:solidFill>
                  <a:schemeClr val="tx1"/>
                </a:solidFill>
              </a:rPr>
              <a:t>CO</a:t>
            </a:r>
            <a:r>
              <a:rPr lang="en-GB" baseline="-25000" dirty="0">
                <a:solidFill>
                  <a:schemeClr val="tx1"/>
                </a:solidFill>
              </a:rPr>
              <a:t>2</a:t>
            </a:r>
            <a:r>
              <a:rPr lang="en-GB" dirty="0">
                <a:solidFill>
                  <a:schemeClr val="tx1"/>
                </a:solidFill>
              </a:rPr>
              <a:t> recovered for urea production is estimated in IPPU sector, CO</a:t>
            </a:r>
            <a:r>
              <a:rPr lang="en-GB" baseline="-25000" dirty="0">
                <a:solidFill>
                  <a:schemeClr val="tx1"/>
                </a:solidFill>
              </a:rPr>
              <a:t>2</a:t>
            </a:r>
            <a:r>
              <a:rPr lang="en-GB" dirty="0">
                <a:solidFill>
                  <a:schemeClr val="tx1"/>
                </a:solidFill>
              </a:rPr>
              <a:t> emissions from the application of urea are estimated and reported where they occur (Energy, AFOLU, Waste)</a:t>
            </a:r>
          </a:p>
          <a:p>
            <a:pPr marL="0" indent="0">
              <a:buNone/>
            </a:pPr>
            <a:endParaRPr lang="en-GB" dirty="0">
              <a:solidFill>
                <a:schemeClr val="tx1"/>
              </a:solidFill>
            </a:endParaRPr>
          </a:p>
          <a:p>
            <a:r>
              <a:rPr lang="en-GB" dirty="0">
                <a:solidFill>
                  <a:schemeClr val="tx1"/>
                </a:solidFill>
              </a:rPr>
              <a:t>Inventories can be developed using tier 1, 2 and 3 approaches  </a:t>
            </a:r>
          </a:p>
          <a:p>
            <a:endParaRPr lang="en-GB" dirty="0">
              <a:solidFill>
                <a:schemeClr val="tx1"/>
              </a:solidFill>
            </a:endParaRPr>
          </a:p>
          <a:p>
            <a:r>
              <a:rPr lang="en-GB" dirty="0">
                <a:solidFill>
                  <a:schemeClr val="tx1"/>
                </a:solidFill>
              </a:rPr>
              <a:t>It is good practice for countries to use higher tiers if CO</a:t>
            </a:r>
            <a:r>
              <a:rPr lang="en-GB" baseline="-25000" dirty="0">
                <a:solidFill>
                  <a:schemeClr val="tx1"/>
                </a:solidFill>
              </a:rPr>
              <a:t>2</a:t>
            </a:r>
            <a:r>
              <a:rPr lang="en-GB" dirty="0">
                <a:solidFill>
                  <a:schemeClr val="tx1"/>
                </a:solidFill>
              </a:rPr>
              <a:t> emissions from Urea fertilisation are a key source category.</a:t>
            </a:r>
          </a:p>
          <a:p>
            <a:endParaRPr lang="en-GB" dirty="0">
              <a:solidFill>
                <a:schemeClr val="tx1"/>
              </a:solidFill>
            </a:endParaRPr>
          </a:p>
          <a:p>
            <a:endParaRPr lang="en-GB"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2051272937"/>
      </p:ext>
    </p:extLst>
  </p:cSld>
  <p:clrMapOvr>
    <a:masterClrMapping/>
  </p:clrMapOvr>
  <p:transition>
    <p:cove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 y="1"/>
            <a:ext cx="8971280" cy="955040"/>
          </a:xfrm>
        </p:spPr>
        <p:txBody>
          <a:bodyPr/>
          <a:lstStyle/>
          <a:p>
            <a:r>
              <a:rPr lang="en-GB" sz="3200" dirty="0"/>
              <a:t>Methodological tiers for CO</a:t>
            </a:r>
            <a:r>
              <a:rPr lang="en-GB" sz="3200" baseline="-25000" dirty="0"/>
              <a:t>2</a:t>
            </a:r>
            <a:r>
              <a:rPr lang="en-GB" sz="3200" dirty="0"/>
              <a:t> emissions from Urea fertilization</a:t>
            </a:r>
          </a:p>
        </p:txBody>
      </p:sp>
      <p:sp>
        <p:nvSpPr>
          <p:cNvPr id="3" name="Content Placeholder 2"/>
          <p:cNvSpPr>
            <a:spLocks noGrp="1"/>
          </p:cNvSpPr>
          <p:nvPr>
            <p:ph idx="1"/>
          </p:nvPr>
        </p:nvSpPr>
        <p:spPr>
          <a:xfrm>
            <a:off x="319314" y="1190172"/>
            <a:ext cx="8824685" cy="5667828"/>
          </a:xfrm>
        </p:spPr>
        <p:txBody>
          <a:bodyPr/>
          <a:lstStyle/>
          <a:p>
            <a:endParaRPr lang="en-GB" dirty="0">
              <a:solidFill>
                <a:schemeClr val="tx1"/>
              </a:solidFill>
            </a:endParaRPr>
          </a:p>
        </p:txBody>
      </p:sp>
      <p:graphicFrame>
        <p:nvGraphicFramePr>
          <p:cNvPr id="5" name="Diagram 4"/>
          <p:cNvGraphicFramePr/>
          <p:nvPr>
            <p:extLst>
              <p:ext uri="{D42A27DB-BD31-4B8C-83A1-F6EECF244321}">
                <p14:modId xmlns:p14="http://schemas.microsoft.com/office/powerpoint/2010/main" val="258155076"/>
              </p:ext>
            </p:extLst>
          </p:nvPr>
        </p:nvGraphicFramePr>
        <p:xfrm>
          <a:off x="0" y="1171574"/>
          <a:ext cx="9144000" cy="568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25981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0C4FB73-77FD-4C95-896A-7059E4841F2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BA2D447-77D4-4C37-9D7B-FB4B774B67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AF4B436-F9B8-4FAD-A403-0D2D6503110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BCDD0E1-72B2-4363-92C9-23E5CB5A7C0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121"/>
            <a:ext cx="9144000" cy="873760"/>
          </a:xfrm>
        </p:spPr>
        <p:txBody>
          <a:bodyPr/>
          <a:lstStyle/>
          <a:p>
            <a:r>
              <a:rPr lang="en-GB" dirty="0"/>
              <a:t>Choice of emission factors</a:t>
            </a:r>
          </a:p>
        </p:txBody>
      </p:sp>
      <p:sp>
        <p:nvSpPr>
          <p:cNvPr id="3" name="Content Placeholder 2"/>
          <p:cNvSpPr>
            <a:spLocks noGrp="1"/>
          </p:cNvSpPr>
          <p:nvPr>
            <p:ph idx="1"/>
          </p:nvPr>
        </p:nvSpPr>
        <p:spPr>
          <a:xfrm>
            <a:off x="30480" y="944882"/>
            <a:ext cx="9113520" cy="5913118"/>
          </a:xfrm>
        </p:spPr>
        <p:txBody>
          <a:bodyPr/>
          <a:lstStyle/>
          <a:p>
            <a:pPr marL="0" indent="0">
              <a:buNone/>
            </a:pPr>
            <a:r>
              <a:rPr lang="en-GB" b="1" dirty="0">
                <a:solidFill>
                  <a:schemeClr val="tx1"/>
                </a:solidFill>
              </a:rPr>
              <a:t>Tier 1</a:t>
            </a:r>
          </a:p>
          <a:p>
            <a:r>
              <a:rPr lang="en-GB" sz="2400" dirty="0">
                <a:solidFill>
                  <a:schemeClr val="tx1"/>
                </a:solidFill>
              </a:rPr>
              <a:t>The default emission factor (EF) is 0.20 for carbon emissions from urea applications</a:t>
            </a:r>
          </a:p>
          <a:p>
            <a:pPr marL="0" indent="0">
              <a:buNone/>
            </a:pPr>
            <a:r>
              <a:rPr lang="en-GB" b="1" dirty="0">
                <a:solidFill>
                  <a:schemeClr val="tx1"/>
                </a:solidFill>
              </a:rPr>
              <a:t>Tier 2</a:t>
            </a:r>
          </a:p>
          <a:p>
            <a:r>
              <a:rPr lang="en-GB" sz="2400" dirty="0">
                <a:solidFill>
                  <a:schemeClr val="tx1"/>
                </a:solidFill>
              </a:rPr>
              <a:t>All C in urea may not be emitted in the year of application. If sufficient data and understanding of inorganic C transformation are available, country-specific specific emission factor could be derived.</a:t>
            </a:r>
          </a:p>
          <a:p>
            <a:r>
              <a:rPr lang="en-GB" sz="2400" dirty="0">
                <a:solidFill>
                  <a:schemeClr val="tx1"/>
                </a:solidFill>
              </a:rPr>
              <a:t> It is good practice to document the source of information and method used for deriving country-specific values as part of the reporting process.</a:t>
            </a:r>
          </a:p>
          <a:p>
            <a:pPr marL="0" indent="0">
              <a:buNone/>
            </a:pPr>
            <a:r>
              <a:rPr lang="en-GB" b="1" dirty="0">
                <a:solidFill>
                  <a:schemeClr val="tx1"/>
                </a:solidFill>
              </a:rPr>
              <a:t>Tier 3</a:t>
            </a:r>
          </a:p>
          <a:p>
            <a:r>
              <a:rPr lang="en-GB" sz="2400" dirty="0">
                <a:solidFill>
                  <a:schemeClr val="tx1"/>
                </a:solidFill>
              </a:rPr>
              <a:t>Tier 3 approaches are based on estimating variable emissions from year to year, which depends on a variety of site specific characteristics and environmental drivers. No emission factor is directly estimated.</a:t>
            </a:r>
          </a:p>
        </p:txBody>
      </p:sp>
    </p:spTree>
    <p:extLst>
      <p:ext uri="{BB962C8B-B14F-4D97-AF65-F5344CB8AC3E}">
        <p14:creationId xmlns:p14="http://schemas.microsoft.com/office/powerpoint/2010/main" val="844102515"/>
      </p:ext>
    </p:extLst>
  </p:cSld>
  <p:clrMapOvr>
    <a:masterClrMapping/>
  </p:clrMapOvr>
  <p:transition>
    <p:cove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01039"/>
          </a:xfrm>
        </p:spPr>
        <p:txBody>
          <a:bodyPr/>
          <a:lstStyle/>
          <a:p>
            <a:r>
              <a:rPr lang="en-GB" sz="3600" dirty="0"/>
              <a:t>Choice of activity data</a:t>
            </a:r>
          </a:p>
        </p:txBody>
      </p:sp>
      <p:sp>
        <p:nvSpPr>
          <p:cNvPr id="3" name="Content Placeholder 2"/>
          <p:cNvSpPr>
            <a:spLocks noGrp="1"/>
          </p:cNvSpPr>
          <p:nvPr>
            <p:ph idx="1"/>
          </p:nvPr>
        </p:nvSpPr>
        <p:spPr>
          <a:xfrm>
            <a:off x="0" y="802640"/>
            <a:ext cx="9144000" cy="6055360"/>
          </a:xfrm>
        </p:spPr>
        <p:txBody>
          <a:bodyPr/>
          <a:lstStyle/>
          <a:p>
            <a:pPr marL="0" indent="0">
              <a:buNone/>
            </a:pPr>
            <a:r>
              <a:rPr lang="en-GB" b="1" dirty="0">
                <a:solidFill>
                  <a:schemeClr val="tx1"/>
                </a:solidFill>
              </a:rPr>
              <a:t>Tier 1</a:t>
            </a:r>
          </a:p>
          <a:p>
            <a:r>
              <a:rPr lang="en-GB" sz="2400" dirty="0">
                <a:solidFill>
                  <a:schemeClr val="tx1"/>
                </a:solidFill>
              </a:rPr>
              <a:t>Domestic production records and import/export data on urea can be used to obtain an approximate estimate of the amount of urea applied to soils on an annual basis (M)</a:t>
            </a:r>
          </a:p>
          <a:p>
            <a:r>
              <a:rPr lang="en-GB" sz="2400" dirty="0">
                <a:solidFill>
                  <a:schemeClr val="tx1"/>
                </a:solidFill>
              </a:rPr>
              <a:t>Supplemental data on sales and/or usage of urea can be used to refine the calculation, instead of assuming all available urea in a particular year is immediately added to soils</a:t>
            </a:r>
            <a:endParaRPr lang="en-GB" dirty="0">
              <a:solidFill>
                <a:schemeClr val="tx1"/>
              </a:solidFill>
            </a:endParaRPr>
          </a:p>
          <a:p>
            <a:pPr marL="0" indent="0">
              <a:buNone/>
            </a:pPr>
            <a:r>
              <a:rPr lang="en-GB" b="1" dirty="0">
                <a:solidFill>
                  <a:schemeClr val="tx1"/>
                </a:solidFill>
              </a:rPr>
              <a:t>Tier 2 </a:t>
            </a:r>
          </a:p>
          <a:p>
            <a:r>
              <a:rPr lang="en-GB" sz="2400" dirty="0">
                <a:solidFill>
                  <a:schemeClr val="tx1"/>
                </a:solidFill>
              </a:rPr>
              <a:t>In addition to tier1 information, Tier 2 may incorporate additional information on site-level and hydrological characteristics that were used to estimate the proportion of C in urea that is emitted to the atmosphere</a:t>
            </a:r>
          </a:p>
          <a:p>
            <a:pPr marL="0" indent="0">
              <a:buNone/>
            </a:pPr>
            <a:r>
              <a:rPr lang="en-GB" b="1" dirty="0">
                <a:solidFill>
                  <a:schemeClr val="tx1"/>
                </a:solidFill>
              </a:rPr>
              <a:t>Tier 3</a:t>
            </a:r>
          </a:p>
          <a:p>
            <a:r>
              <a:rPr lang="en-GB" sz="2400" dirty="0">
                <a:solidFill>
                  <a:schemeClr val="tx1"/>
                </a:solidFill>
              </a:rPr>
              <a:t>Application of dynamic models and/or a direct measurement-based inventory</a:t>
            </a:r>
          </a:p>
        </p:txBody>
      </p:sp>
    </p:spTree>
    <p:extLst>
      <p:ext uri="{BB962C8B-B14F-4D97-AF65-F5344CB8AC3E}">
        <p14:creationId xmlns:p14="http://schemas.microsoft.com/office/powerpoint/2010/main" val="434718848"/>
      </p:ext>
    </p:extLst>
  </p:cSld>
  <p:clrMapOvr>
    <a:masterClrMapping/>
  </p:clrMapOvr>
  <p:transition>
    <p:cove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8" y="207056"/>
            <a:ext cx="7918450" cy="1008062"/>
          </a:xfrm>
        </p:spPr>
        <p:txBody>
          <a:bodyPr/>
          <a:lstStyle/>
          <a:p>
            <a:r>
              <a:rPr lang="en-GB" dirty="0"/>
              <a:t>Direct N</a:t>
            </a:r>
            <a:r>
              <a:rPr lang="en-GB" baseline="-25000" dirty="0"/>
              <a:t>2</a:t>
            </a:r>
            <a:r>
              <a:rPr lang="en-GB" dirty="0"/>
              <a:t>O emissions from</a:t>
            </a:r>
            <a:br>
              <a:rPr lang="en-GB" dirty="0"/>
            </a:br>
            <a:r>
              <a:rPr lang="en-GB" dirty="0"/>
              <a:t>managed soils </a:t>
            </a:r>
          </a:p>
        </p:txBody>
      </p:sp>
      <p:sp>
        <p:nvSpPr>
          <p:cNvPr id="3" name="Content Placeholder 2"/>
          <p:cNvSpPr>
            <a:spLocks noGrp="1"/>
          </p:cNvSpPr>
          <p:nvPr>
            <p:ph idx="1"/>
          </p:nvPr>
        </p:nvSpPr>
        <p:spPr>
          <a:xfrm>
            <a:off x="725715" y="1600200"/>
            <a:ext cx="7961086" cy="4525963"/>
          </a:xfrm>
        </p:spPr>
        <p:txBody>
          <a:bodyPr/>
          <a:lstStyle/>
          <a:p>
            <a:r>
              <a:rPr lang="en-GB" dirty="0">
                <a:solidFill>
                  <a:schemeClr val="tx2"/>
                </a:solidFill>
              </a:rPr>
              <a:t>Nitrous oxide is produced naturally in soils through the processes of nitrification and </a:t>
            </a:r>
            <a:r>
              <a:rPr lang="en-GB" dirty="0" err="1">
                <a:solidFill>
                  <a:schemeClr val="tx2"/>
                </a:solidFill>
              </a:rPr>
              <a:t>denitrification</a:t>
            </a:r>
            <a:r>
              <a:rPr lang="en-GB" dirty="0">
                <a:solidFill>
                  <a:schemeClr val="tx2"/>
                </a:solidFill>
              </a:rPr>
              <a:t>. </a:t>
            </a:r>
          </a:p>
          <a:p>
            <a:r>
              <a:rPr lang="en-GB" dirty="0">
                <a:solidFill>
                  <a:schemeClr val="tx2"/>
                </a:solidFill>
              </a:rPr>
              <a:t>The emissions of N</a:t>
            </a:r>
            <a:r>
              <a:rPr lang="en-GB" baseline="-25000" dirty="0">
                <a:solidFill>
                  <a:schemeClr val="tx2"/>
                </a:solidFill>
              </a:rPr>
              <a:t>2</a:t>
            </a:r>
            <a:r>
              <a:rPr lang="en-GB" dirty="0">
                <a:solidFill>
                  <a:schemeClr val="tx2"/>
                </a:solidFill>
              </a:rPr>
              <a:t>O due to anthropogenic N inputs occur through both a </a:t>
            </a:r>
            <a:r>
              <a:rPr lang="en-GB" b="1" dirty="0">
                <a:solidFill>
                  <a:schemeClr val="tx2"/>
                </a:solidFill>
              </a:rPr>
              <a:t>direct pathway </a:t>
            </a:r>
            <a:r>
              <a:rPr lang="en-GB" dirty="0">
                <a:solidFill>
                  <a:schemeClr val="tx2"/>
                </a:solidFill>
              </a:rPr>
              <a:t>(i.e. directly from the soils to which the N is added), and through two </a:t>
            </a:r>
            <a:r>
              <a:rPr lang="en-GB" b="1" dirty="0">
                <a:solidFill>
                  <a:schemeClr val="tx2"/>
                </a:solidFill>
              </a:rPr>
              <a:t>indirect pathways </a:t>
            </a:r>
            <a:r>
              <a:rPr lang="en-GB" dirty="0">
                <a:solidFill>
                  <a:schemeClr val="tx2"/>
                </a:solidFill>
              </a:rPr>
              <a:t>(i.e. through volatilisation as NH3 and </a:t>
            </a:r>
            <a:r>
              <a:rPr lang="en-GB" dirty="0" err="1">
                <a:solidFill>
                  <a:schemeClr val="tx2"/>
                </a:solidFill>
              </a:rPr>
              <a:t>NOx</a:t>
            </a:r>
            <a:r>
              <a:rPr lang="en-GB" dirty="0">
                <a:solidFill>
                  <a:schemeClr val="tx2"/>
                </a:solidFill>
              </a:rPr>
              <a:t> and subsequent </a:t>
            </a:r>
            <a:r>
              <a:rPr lang="en-GB" dirty="0" err="1">
                <a:solidFill>
                  <a:schemeClr val="tx2"/>
                </a:solidFill>
              </a:rPr>
              <a:t>redeposition</a:t>
            </a:r>
            <a:r>
              <a:rPr lang="en-GB" dirty="0">
                <a:solidFill>
                  <a:schemeClr val="tx2"/>
                </a:solidFill>
              </a:rPr>
              <a:t>, and through leaching and runoff)</a:t>
            </a:r>
          </a:p>
        </p:txBody>
      </p:sp>
    </p:spTree>
    <p:extLst>
      <p:ext uri="{BB962C8B-B14F-4D97-AF65-F5344CB8AC3E}">
        <p14:creationId xmlns:p14="http://schemas.microsoft.com/office/powerpoint/2010/main" val="774657921"/>
      </p:ext>
    </p:extLst>
  </p:cSld>
  <p:clrMapOvr>
    <a:masterClrMapping/>
  </p:clrMapOvr>
  <p:transition>
    <p:cove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Improvements in </a:t>
            </a:r>
            <a:r>
              <a:rPr lang="en-GB" i="1" dirty="0"/>
              <a:t>2006 IPCC Guidelines </a:t>
            </a:r>
            <a:r>
              <a:rPr lang="en-GB" dirty="0"/>
              <a:t>over </a:t>
            </a:r>
            <a:r>
              <a:rPr lang="en-GB" i="1" dirty="0"/>
              <a:t>GPG 2000</a:t>
            </a:r>
          </a:p>
        </p:txBody>
      </p:sp>
      <p:sp>
        <p:nvSpPr>
          <p:cNvPr id="3" name="Content Placeholder 2"/>
          <p:cNvSpPr>
            <a:spLocks noGrp="1"/>
          </p:cNvSpPr>
          <p:nvPr>
            <p:ph idx="1"/>
          </p:nvPr>
        </p:nvSpPr>
        <p:spPr/>
        <p:txBody>
          <a:bodyPr/>
          <a:lstStyle/>
          <a:p>
            <a:r>
              <a:rPr lang="en-GB" dirty="0">
                <a:solidFill>
                  <a:schemeClr val="tx2"/>
                </a:solidFill>
              </a:rPr>
              <a:t>Full </a:t>
            </a:r>
            <a:r>
              <a:rPr lang="en-GB" dirty="0" err="1">
                <a:solidFill>
                  <a:schemeClr val="tx2"/>
                </a:solidFill>
              </a:rPr>
              <a:t>sectoral</a:t>
            </a:r>
            <a:r>
              <a:rPr lang="en-GB" dirty="0">
                <a:solidFill>
                  <a:schemeClr val="tx2"/>
                </a:solidFill>
              </a:rPr>
              <a:t> coverage of direct/indirect N</a:t>
            </a:r>
            <a:r>
              <a:rPr lang="en-GB" baseline="-25000" dirty="0">
                <a:solidFill>
                  <a:schemeClr val="tx2"/>
                </a:solidFill>
              </a:rPr>
              <a:t>2</a:t>
            </a:r>
            <a:r>
              <a:rPr lang="en-GB" dirty="0">
                <a:solidFill>
                  <a:schemeClr val="tx2"/>
                </a:solidFill>
              </a:rPr>
              <a:t>O emissions;</a:t>
            </a:r>
          </a:p>
          <a:p>
            <a:r>
              <a:rPr lang="en-GB" dirty="0">
                <a:solidFill>
                  <a:schemeClr val="tx2"/>
                </a:solidFill>
              </a:rPr>
              <a:t>Revised emission factors for nitrous oxide from agricultural soils based on extensive literature review; and </a:t>
            </a:r>
          </a:p>
          <a:p>
            <a:r>
              <a:rPr lang="en-GB" dirty="0">
                <a:solidFill>
                  <a:schemeClr val="tx2"/>
                </a:solidFill>
              </a:rPr>
              <a:t>Removal of biological nitrogen fixation as a direct source of N</a:t>
            </a:r>
            <a:r>
              <a:rPr lang="en-GB" baseline="-25000" dirty="0">
                <a:solidFill>
                  <a:schemeClr val="tx2"/>
                </a:solidFill>
              </a:rPr>
              <a:t>2</a:t>
            </a:r>
            <a:r>
              <a:rPr lang="en-GB" dirty="0">
                <a:solidFill>
                  <a:schemeClr val="tx2"/>
                </a:solidFill>
              </a:rPr>
              <a:t>O because of the lack of evidence of significant emissions arising from the fixation process.</a:t>
            </a:r>
          </a:p>
        </p:txBody>
      </p:sp>
    </p:spTree>
    <p:extLst>
      <p:ext uri="{BB962C8B-B14F-4D97-AF65-F5344CB8AC3E}">
        <p14:creationId xmlns:p14="http://schemas.microsoft.com/office/powerpoint/2010/main" val="2202244711"/>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029" y="1"/>
            <a:ext cx="8258628" cy="424070"/>
          </a:xfrm>
        </p:spPr>
        <p:txBody>
          <a:bodyPr/>
          <a:lstStyle/>
          <a:p>
            <a:r>
              <a:rPr lang="en-GB" sz="2400" dirty="0"/>
              <a:t>Step 2: Livestock population and feed characterization </a:t>
            </a:r>
          </a:p>
        </p:txBody>
      </p:sp>
      <p:sp>
        <p:nvSpPr>
          <p:cNvPr id="3" name="Content Placeholder 2"/>
          <p:cNvSpPr>
            <a:spLocks noGrp="1"/>
          </p:cNvSpPr>
          <p:nvPr>
            <p:ph idx="1"/>
          </p:nvPr>
        </p:nvSpPr>
        <p:spPr>
          <a:xfrm>
            <a:off x="0" y="424070"/>
            <a:ext cx="9051235" cy="6433930"/>
          </a:xfrm>
        </p:spPr>
        <p:txBody>
          <a:bodyPr/>
          <a:lstStyle/>
          <a:p>
            <a:pPr>
              <a:buFont typeface="Arial" panose="020B0604020202020204" pitchFamily="34" charset="0"/>
              <a:buChar char="•"/>
            </a:pPr>
            <a:r>
              <a:rPr lang="en-GB" sz="2000" dirty="0">
                <a:solidFill>
                  <a:schemeClr val="tx1"/>
                </a:solidFill>
              </a:rPr>
              <a:t>For higher Tier methods estimating CH</a:t>
            </a:r>
            <a:r>
              <a:rPr lang="en-GB" sz="2000" baseline="-25000" dirty="0">
                <a:solidFill>
                  <a:schemeClr val="tx1"/>
                </a:solidFill>
              </a:rPr>
              <a:t>4</a:t>
            </a:r>
            <a:r>
              <a:rPr lang="en-GB" sz="2000" dirty="0">
                <a:solidFill>
                  <a:schemeClr val="tx1"/>
                </a:solidFill>
              </a:rPr>
              <a:t> and N</a:t>
            </a:r>
            <a:r>
              <a:rPr lang="en-GB" sz="2000" baseline="-25000" dirty="0">
                <a:solidFill>
                  <a:schemeClr val="tx1"/>
                </a:solidFill>
              </a:rPr>
              <a:t>2</a:t>
            </a:r>
            <a:r>
              <a:rPr lang="en-GB" sz="2000" dirty="0">
                <a:solidFill>
                  <a:schemeClr val="tx1"/>
                </a:solidFill>
              </a:rPr>
              <a:t>O emissions from livestock require definitions of livestock subcategories, annual populations, feed intake and characterisation. </a:t>
            </a:r>
          </a:p>
          <a:p>
            <a:r>
              <a:rPr lang="en-GB" sz="2000" dirty="0">
                <a:solidFill>
                  <a:schemeClr val="tx1"/>
                </a:solidFill>
              </a:rPr>
              <a:t>It is a</a:t>
            </a:r>
            <a:r>
              <a:rPr lang="en-GB" sz="2000" i="1" dirty="0">
                <a:solidFill>
                  <a:schemeClr val="tx1"/>
                </a:solidFill>
              </a:rPr>
              <a:t> good practice </a:t>
            </a:r>
            <a:r>
              <a:rPr lang="en-GB" sz="2000" dirty="0">
                <a:solidFill>
                  <a:schemeClr val="tx1"/>
                </a:solidFill>
              </a:rPr>
              <a:t>to identify the appropriate method for estimating emissions for each source category, and then base the livestock information (characterisation) on the most detailed requirements identified for each livestock species.</a:t>
            </a:r>
          </a:p>
          <a:p>
            <a:endParaRPr lang="en-GB" dirty="0">
              <a:solidFill>
                <a:schemeClr val="tx1"/>
              </a:solidFill>
            </a:endParaRPr>
          </a:p>
        </p:txBody>
      </p:sp>
      <p:graphicFrame>
        <p:nvGraphicFramePr>
          <p:cNvPr id="4" name="Diagram 3"/>
          <p:cNvGraphicFramePr/>
          <p:nvPr>
            <p:extLst>
              <p:ext uri="{D42A27DB-BD31-4B8C-83A1-F6EECF244321}">
                <p14:modId xmlns:p14="http://schemas.microsoft.com/office/powerpoint/2010/main" val="3379405647"/>
              </p:ext>
            </p:extLst>
          </p:nvPr>
        </p:nvGraphicFramePr>
        <p:xfrm>
          <a:off x="2699657" y="219165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ular Callout 4"/>
          <p:cNvSpPr/>
          <p:nvPr/>
        </p:nvSpPr>
        <p:spPr>
          <a:xfrm>
            <a:off x="-1577" y="2699656"/>
            <a:ext cx="1872343" cy="3048000"/>
          </a:xfrm>
          <a:prstGeom prst="wedgeRectCallout">
            <a:avLst>
              <a:gd name="adj1" fmla="val 71894"/>
              <a:gd name="adj2" fmla="val -276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Characterization may undergo  iteration based on the needs assessed during the emissions estimation process. </a:t>
            </a:r>
          </a:p>
          <a:p>
            <a:pPr algn="ctr"/>
            <a:endParaRPr lang="en-GB" dirty="0"/>
          </a:p>
        </p:txBody>
      </p:sp>
      <p:sp>
        <p:nvSpPr>
          <p:cNvPr id="6" name="Left Brace 5"/>
          <p:cNvSpPr/>
          <p:nvPr/>
        </p:nvSpPr>
        <p:spPr>
          <a:xfrm>
            <a:off x="2284423" y="2699656"/>
            <a:ext cx="319312" cy="2931885"/>
          </a:xfrm>
          <a:prstGeom prst="leftBrace">
            <a:avLst/>
          </a:prstGeom>
          <a:ln w="31750" cap="rnd" cmpd="sng"/>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25568093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30E0A0F3-CCD0-4AA3-B05C-5A4AFFD46B5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655983F-4D6C-4383-8F3F-CA3C7C1E09E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843DA0-6B81-4EBE-B2CD-1BF4D7D642F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A5E7D209-C7E1-4CA5-9398-C9E73AC44F16}"/>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5" grpId="0" animBg="1"/>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1575"/>
          </a:xfrm>
        </p:spPr>
        <p:txBody>
          <a:bodyPr/>
          <a:lstStyle/>
          <a:p>
            <a:r>
              <a:rPr lang="en-GB" sz="3200" dirty="0"/>
              <a:t>Methodological tiers - Direct N</a:t>
            </a:r>
            <a:r>
              <a:rPr lang="en-GB" sz="3200" baseline="-25000" dirty="0"/>
              <a:t>2</a:t>
            </a:r>
            <a:r>
              <a:rPr lang="en-GB" sz="3200" dirty="0"/>
              <a:t>O emissions from</a:t>
            </a:r>
            <a:br>
              <a:rPr lang="en-GB" sz="3200" dirty="0"/>
            </a:br>
            <a:r>
              <a:rPr lang="en-GB" sz="3200" dirty="0"/>
              <a:t>managed soils </a:t>
            </a:r>
          </a:p>
        </p:txBody>
      </p:sp>
      <p:sp>
        <p:nvSpPr>
          <p:cNvPr id="3" name="Content Placeholder 2"/>
          <p:cNvSpPr>
            <a:spLocks noGrp="1"/>
          </p:cNvSpPr>
          <p:nvPr>
            <p:ph idx="1"/>
          </p:nvPr>
        </p:nvSpPr>
        <p:spPr>
          <a:xfrm>
            <a:off x="319314" y="1190172"/>
            <a:ext cx="8824685" cy="5667828"/>
          </a:xfrm>
        </p:spPr>
        <p:txBody>
          <a:bodyPr/>
          <a:lstStyle/>
          <a:p>
            <a:endParaRPr lang="en-GB" dirty="0">
              <a:solidFill>
                <a:schemeClr val="tx1"/>
              </a:solidFill>
            </a:endParaRPr>
          </a:p>
        </p:txBody>
      </p:sp>
      <p:graphicFrame>
        <p:nvGraphicFramePr>
          <p:cNvPr id="5" name="Diagram 4"/>
          <p:cNvGraphicFramePr/>
          <p:nvPr>
            <p:extLst/>
          </p:nvPr>
        </p:nvGraphicFramePr>
        <p:xfrm>
          <a:off x="0" y="1056640"/>
          <a:ext cx="9144000" cy="5801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153378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0C4FB73-77FD-4C95-896A-7059E4841F2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BA2D447-77D4-4C37-9D7B-FB4B774B67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AF4B436-F9B8-4FAD-A403-0D2D6503110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BCDD0E1-72B2-4363-92C9-23E5CB5A7C0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4536"/>
            <a:ext cx="6029325" cy="6862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49943" y="1019856"/>
            <a:ext cx="3381828" cy="1008062"/>
          </a:xfrm>
        </p:spPr>
        <p:txBody>
          <a:bodyPr/>
          <a:lstStyle/>
          <a:p>
            <a:r>
              <a:rPr lang="en-GB" dirty="0"/>
              <a:t>Decision tree for direct N</a:t>
            </a:r>
            <a:r>
              <a:rPr lang="en-GB" baseline="-25000" dirty="0"/>
              <a:t>2</a:t>
            </a:r>
            <a:r>
              <a:rPr lang="en-GB" dirty="0"/>
              <a:t>O emissions from soils</a:t>
            </a:r>
          </a:p>
        </p:txBody>
      </p:sp>
    </p:spTree>
    <p:extLst>
      <p:ext uri="{BB962C8B-B14F-4D97-AF65-F5344CB8AC3E}">
        <p14:creationId xmlns:p14="http://schemas.microsoft.com/office/powerpoint/2010/main" val="2302439710"/>
      </p:ext>
    </p:extLst>
  </p:cSld>
  <p:clrMapOvr>
    <a:masterClrMapping/>
  </p:clrMapOvr>
  <p:transition>
    <p:cove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of emission factors</a:t>
            </a:r>
          </a:p>
        </p:txBody>
      </p:sp>
      <p:sp>
        <p:nvSpPr>
          <p:cNvPr id="3" name="Content Placeholder 2"/>
          <p:cNvSpPr>
            <a:spLocks noGrp="1"/>
          </p:cNvSpPr>
          <p:nvPr>
            <p:ph idx="1"/>
          </p:nvPr>
        </p:nvSpPr>
        <p:spPr>
          <a:xfrm>
            <a:off x="420914" y="957944"/>
            <a:ext cx="8534399" cy="5168220"/>
          </a:xfrm>
        </p:spPr>
        <p:txBody>
          <a:bodyPr/>
          <a:lstStyle/>
          <a:p>
            <a:r>
              <a:rPr lang="en-GB" dirty="0">
                <a:solidFill>
                  <a:schemeClr val="tx2"/>
                </a:solidFill>
              </a:rPr>
              <a:t>Three emission factors required:</a:t>
            </a:r>
          </a:p>
          <a:p>
            <a:pPr lvl="1"/>
            <a:r>
              <a:rPr lang="en-GB" dirty="0">
                <a:solidFill>
                  <a:schemeClr val="tx2"/>
                </a:solidFill>
              </a:rPr>
              <a:t>EF</a:t>
            </a:r>
            <a:r>
              <a:rPr lang="en-GB" baseline="-25000" dirty="0">
                <a:solidFill>
                  <a:schemeClr val="tx2"/>
                </a:solidFill>
              </a:rPr>
              <a:t>1</a:t>
            </a:r>
            <a:r>
              <a:rPr lang="en-GB" dirty="0">
                <a:solidFill>
                  <a:schemeClr val="tx2"/>
                </a:solidFill>
              </a:rPr>
              <a:t> represents the amount of N</a:t>
            </a:r>
            <a:r>
              <a:rPr lang="en-GB" baseline="-25000" dirty="0">
                <a:solidFill>
                  <a:schemeClr val="tx2"/>
                </a:solidFill>
              </a:rPr>
              <a:t>2</a:t>
            </a:r>
            <a:r>
              <a:rPr lang="en-GB" dirty="0">
                <a:solidFill>
                  <a:schemeClr val="tx2"/>
                </a:solidFill>
              </a:rPr>
              <a:t>O emitted from the various nitrogen additions to soils; </a:t>
            </a:r>
          </a:p>
          <a:p>
            <a:pPr lvl="1"/>
            <a:r>
              <a:rPr lang="en-GB" dirty="0">
                <a:solidFill>
                  <a:schemeClr val="tx2"/>
                </a:solidFill>
              </a:rPr>
              <a:t>EF</a:t>
            </a:r>
            <a:r>
              <a:rPr lang="en-GB" baseline="-25000" dirty="0">
                <a:solidFill>
                  <a:schemeClr val="tx2"/>
                </a:solidFill>
              </a:rPr>
              <a:t>2</a:t>
            </a:r>
            <a:r>
              <a:rPr lang="en-GB" dirty="0">
                <a:solidFill>
                  <a:schemeClr val="tx2"/>
                </a:solidFill>
              </a:rPr>
              <a:t> represents the amount of N</a:t>
            </a:r>
            <a:r>
              <a:rPr lang="en-GB" baseline="-25000" dirty="0">
                <a:solidFill>
                  <a:schemeClr val="tx2"/>
                </a:solidFill>
              </a:rPr>
              <a:t>2</a:t>
            </a:r>
            <a:r>
              <a:rPr lang="en-GB" dirty="0">
                <a:solidFill>
                  <a:schemeClr val="tx2"/>
                </a:solidFill>
              </a:rPr>
              <a:t>O emitted from cultivation of organic soil; and </a:t>
            </a:r>
          </a:p>
          <a:p>
            <a:pPr lvl="1"/>
            <a:r>
              <a:rPr lang="en-GB" dirty="0">
                <a:solidFill>
                  <a:schemeClr val="tx2"/>
                </a:solidFill>
              </a:rPr>
              <a:t>EF</a:t>
            </a:r>
            <a:r>
              <a:rPr lang="en-GB" baseline="-25000" dirty="0">
                <a:solidFill>
                  <a:schemeClr val="tx2"/>
                </a:solidFill>
              </a:rPr>
              <a:t>3PRP</a:t>
            </a:r>
            <a:r>
              <a:rPr lang="en-GB" dirty="0">
                <a:solidFill>
                  <a:schemeClr val="tx2"/>
                </a:solidFill>
              </a:rPr>
              <a:t>) estimates the amount of N</a:t>
            </a:r>
            <a:r>
              <a:rPr lang="en-GB" baseline="-25000" dirty="0">
                <a:solidFill>
                  <a:schemeClr val="tx2"/>
                </a:solidFill>
              </a:rPr>
              <a:t>2</a:t>
            </a:r>
            <a:r>
              <a:rPr lang="en-GB" dirty="0">
                <a:solidFill>
                  <a:schemeClr val="tx2"/>
                </a:solidFill>
              </a:rPr>
              <a:t>O emitted from urine and dung N deposited by grazing animals on pasture, range and paddock.</a:t>
            </a:r>
          </a:p>
          <a:p>
            <a:r>
              <a:rPr lang="en-GB" dirty="0">
                <a:solidFill>
                  <a:schemeClr val="tx2"/>
                </a:solidFill>
              </a:rPr>
              <a:t>Country-specific factors should be used as far as possible in order to reflect the specific conditions of a country and the agricultural practices involved with suitable disaggregation</a:t>
            </a:r>
          </a:p>
          <a:p>
            <a:r>
              <a:rPr lang="en-GB" dirty="0">
                <a:solidFill>
                  <a:schemeClr val="tx2"/>
                </a:solidFill>
              </a:rPr>
              <a:t>Data from countries with similar conditions or IPCC defaults can be used if national data is unavailable. </a:t>
            </a:r>
          </a:p>
        </p:txBody>
      </p:sp>
    </p:spTree>
    <p:extLst>
      <p:ext uri="{BB962C8B-B14F-4D97-AF65-F5344CB8AC3E}">
        <p14:creationId xmlns:p14="http://schemas.microsoft.com/office/powerpoint/2010/main" val="3122992622"/>
      </p:ext>
    </p:extLst>
  </p:cSld>
  <p:clrMapOvr>
    <a:masterClrMapping/>
  </p:clrMapOvr>
  <p:transition>
    <p:cove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214" y="0"/>
            <a:ext cx="7918450" cy="609600"/>
          </a:xfrm>
        </p:spPr>
        <p:txBody>
          <a:bodyPr/>
          <a:lstStyle/>
          <a:p>
            <a:r>
              <a:rPr lang="en-GB" dirty="0"/>
              <a:t>Choice of activity data</a:t>
            </a:r>
          </a:p>
        </p:txBody>
      </p:sp>
      <p:sp>
        <p:nvSpPr>
          <p:cNvPr id="3" name="Content Placeholder 2"/>
          <p:cNvSpPr>
            <a:spLocks noGrp="1"/>
          </p:cNvSpPr>
          <p:nvPr>
            <p:ph idx="1"/>
          </p:nvPr>
        </p:nvSpPr>
        <p:spPr>
          <a:xfrm>
            <a:off x="0" y="609601"/>
            <a:ext cx="9144000" cy="6126480"/>
          </a:xfrm>
        </p:spPr>
        <p:txBody>
          <a:bodyPr/>
          <a:lstStyle/>
          <a:p>
            <a:r>
              <a:rPr lang="en-GB" sz="2200" dirty="0">
                <a:solidFill>
                  <a:schemeClr val="tx2"/>
                </a:solidFill>
              </a:rPr>
              <a:t>Several types of activity data are required, </a:t>
            </a:r>
            <a:r>
              <a:rPr lang="en-GB" sz="2200" dirty="0">
                <a:solidFill>
                  <a:schemeClr val="tx1"/>
                </a:solidFill>
              </a:rPr>
              <a:t>including</a:t>
            </a:r>
            <a:r>
              <a:rPr lang="en-GB" sz="2200" dirty="0">
                <a:solidFill>
                  <a:schemeClr val="tx2"/>
                </a:solidFill>
              </a:rPr>
              <a:t>:</a:t>
            </a:r>
          </a:p>
          <a:p>
            <a:pPr lvl="1"/>
            <a:r>
              <a:rPr lang="en-GB" sz="2200" dirty="0">
                <a:solidFill>
                  <a:schemeClr val="tx2"/>
                </a:solidFill>
              </a:rPr>
              <a:t>N inputs from application of synthetic fertilisers (F</a:t>
            </a:r>
            <a:r>
              <a:rPr lang="en-GB" sz="2200" baseline="-25000" dirty="0">
                <a:solidFill>
                  <a:schemeClr val="tx2"/>
                </a:solidFill>
              </a:rPr>
              <a:t>SN</a:t>
            </a:r>
            <a:r>
              <a:rPr lang="en-GB" sz="2200" dirty="0">
                <a:solidFill>
                  <a:schemeClr val="tx2"/>
                </a:solidFill>
              </a:rPr>
              <a:t>), animal manure (F</a:t>
            </a:r>
            <a:r>
              <a:rPr lang="en-GB" sz="2200" baseline="-25000" dirty="0">
                <a:solidFill>
                  <a:schemeClr val="tx2"/>
                </a:solidFill>
              </a:rPr>
              <a:t>AM</a:t>
            </a:r>
            <a:r>
              <a:rPr lang="en-GB" sz="2200" dirty="0">
                <a:solidFill>
                  <a:schemeClr val="tx2"/>
                </a:solidFill>
              </a:rPr>
              <a:t>)</a:t>
            </a:r>
          </a:p>
          <a:p>
            <a:pPr lvl="1"/>
            <a:r>
              <a:rPr lang="en-GB" sz="2200" dirty="0">
                <a:solidFill>
                  <a:schemeClr val="tx2"/>
                </a:solidFill>
              </a:rPr>
              <a:t>mineralisation of crop residues returned to soils (F</a:t>
            </a:r>
            <a:r>
              <a:rPr lang="en-GB" sz="2200" baseline="-25000" dirty="0">
                <a:solidFill>
                  <a:schemeClr val="tx2"/>
                </a:solidFill>
              </a:rPr>
              <a:t>CR</a:t>
            </a:r>
            <a:r>
              <a:rPr lang="en-GB" sz="2200" dirty="0">
                <a:solidFill>
                  <a:schemeClr val="tx2"/>
                </a:solidFill>
              </a:rPr>
              <a:t>)</a:t>
            </a:r>
          </a:p>
          <a:p>
            <a:pPr lvl="1"/>
            <a:r>
              <a:rPr lang="en-GB" sz="2200" dirty="0">
                <a:solidFill>
                  <a:schemeClr val="tx2"/>
                </a:solidFill>
              </a:rPr>
              <a:t>soil nitrogen mineralisation due to cultivation of organic soils (F</a:t>
            </a:r>
            <a:r>
              <a:rPr lang="en-GB" sz="2200" baseline="-25000" dirty="0">
                <a:solidFill>
                  <a:schemeClr val="tx2"/>
                </a:solidFill>
              </a:rPr>
              <a:t>OS</a:t>
            </a:r>
            <a:r>
              <a:rPr lang="en-GB" sz="2200" dirty="0">
                <a:solidFill>
                  <a:schemeClr val="tx2"/>
                </a:solidFill>
              </a:rPr>
              <a:t>)</a:t>
            </a:r>
          </a:p>
          <a:p>
            <a:pPr lvl="1"/>
            <a:r>
              <a:rPr lang="en-GB" sz="2000" dirty="0">
                <a:solidFill>
                  <a:schemeClr val="tx2"/>
                </a:solidFill>
              </a:rPr>
              <a:t>Urine and dung from grazing animals (F</a:t>
            </a:r>
            <a:r>
              <a:rPr lang="en-GB" sz="2000" baseline="-25000" dirty="0">
                <a:solidFill>
                  <a:schemeClr val="tx2"/>
                </a:solidFill>
              </a:rPr>
              <a:t>PRP</a:t>
            </a:r>
            <a:r>
              <a:rPr lang="en-GB" sz="2000" dirty="0">
                <a:solidFill>
                  <a:schemeClr val="tx2"/>
                </a:solidFill>
              </a:rPr>
              <a:t>)</a:t>
            </a:r>
          </a:p>
          <a:p>
            <a:r>
              <a:rPr lang="en-GB" sz="2200" dirty="0">
                <a:solidFill>
                  <a:schemeClr val="tx2"/>
                </a:solidFill>
              </a:rPr>
              <a:t>The data sources are: </a:t>
            </a:r>
          </a:p>
          <a:p>
            <a:pPr lvl="1"/>
            <a:r>
              <a:rPr lang="en-GB" sz="2200" dirty="0">
                <a:solidFill>
                  <a:schemeClr val="tx2"/>
                </a:solidFill>
              </a:rPr>
              <a:t>Synthetic fertiliser consumption data (F</a:t>
            </a:r>
            <a:r>
              <a:rPr lang="en-GB" sz="2200" baseline="-25000" dirty="0">
                <a:solidFill>
                  <a:schemeClr val="tx2"/>
                </a:solidFill>
              </a:rPr>
              <a:t>SN</a:t>
            </a:r>
            <a:r>
              <a:rPr lang="en-GB" sz="2200" dirty="0">
                <a:solidFill>
                  <a:schemeClr val="tx2"/>
                </a:solidFill>
              </a:rPr>
              <a:t>) should be collected from official statistics (e.g. national bureaux of statistics) or  International Fertiliser  Industry Association (IFIA), FAO. </a:t>
            </a:r>
          </a:p>
          <a:p>
            <a:pPr lvl="1"/>
            <a:r>
              <a:rPr lang="en-GB" sz="2200" dirty="0">
                <a:solidFill>
                  <a:schemeClr val="tx2"/>
                </a:solidFill>
              </a:rPr>
              <a:t>F</a:t>
            </a:r>
            <a:r>
              <a:rPr lang="en-GB" sz="2200" baseline="-25000" dirty="0">
                <a:solidFill>
                  <a:schemeClr val="tx2"/>
                </a:solidFill>
              </a:rPr>
              <a:t>AM</a:t>
            </a:r>
            <a:r>
              <a:rPr lang="en-GB" sz="2200" dirty="0">
                <a:solidFill>
                  <a:schemeClr val="tx2"/>
                </a:solidFill>
              </a:rPr>
              <a:t> should be calculated from the manure excreted and managed in MMS</a:t>
            </a:r>
          </a:p>
          <a:p>
            <a:pPr lvl="1"/>
            <a:r>
              <a:rPr lang="en-GB" sz="2200" dirty="0">
                <a:solidFill>
                  <a:schemeClr val="tx2"/>
                </a:solidFill>
              </a:rPr>
              <a:t>F</a:t>
            </a:r>
            <a:r>
              <a:rPr lang="en-GB" sz="2200" baseline="-25000" dirty="0">
                <a:solidFill>
                  <a:schemeClr val="tx2"/>
                </a:solidFill>
              </a:rPr>
              <a:t>CR</a:t>
            </a:r>
            <a:r>
              <a:rPr lang="en-GB" sz="2200" dirty="0">
                <a:solidFill>
                  <a:schemeClr val="tx2"/>
                </a:solidFill>
              </a:rPr>
              <a:t> from crop production data (national or FAO) and IPCC default fractions.</a:t>
            </a:r>
          </a:p>
          <a:p>
            <a:pPr lvl="1"/>
            <a:r>
              <a:rPr lang="en-GB" sz="2200" dirty="0">
                <a:solidFill>
                  <a:schemeClr val="tx2"/>
                </a:solidFill>
              </a:rPr>
              <a:t>The area (in hectares) of organic soils cultivated annually (F</a:t>
            </a:r>
            <a:r>
              <a:rPr lang="en-GB" sz="2200" baseline="-25000" dirty="0">
                <a:solidFill>
                  <a:schemeClr val="tx2"/>
                </a:solidFill>
              </a:rPr>
              <a:t>OS</a:t>
            </a:r>
            <a:r>
              <a:rPr lang="en-GB" sz="2200" dirty="0">
                <a:solidFill>
                  <a:schemeClr val="tx2"/>
                </a:solidFill>
              </a:rPr>
              <a:t>) can be obtained from official national statistics.</a:t>
            </a:r>
          </a:p>
          <a:p>
            <a:pPr lvl="1"/>
            <a:r>
              <a:rPr lang="en-GB" sz="2200" dirty="0">
                <a:solidFill>
                  <a:schemeClr val="tx2"/>
                </a:solidFill>
              </a:rPr>
              <a:t>Urine and dung from grazing </a:t>
            </a:r>
            <a:r>
              <a:rPr lang="en-GB" sz="2200" dirty="0">
                <a:solidFill>
                  <a:schemeClr val="tx1"/>
                </a:solidFill>
              </a:rPr>
              <a:t>animals (F</a:t>
            </a:r>
            <a:r>
              <a:rPr lang="en-GB" sz="2200" baseline="-25000" dirty="0">
                <a:solidFill>
                  <a:schemeClr val="tx1"/>
                </a:solidFill>
              </a:rPr>
              <a:t>PRP</a:t>
            </a:r>
            <a:r>
              <a:rPr lang="en-GB" sz="2200" dirty="0">
                <a:solidFill>
                  <a:schemeClr val="tx1"/>
                </a:solidFill>
              </a:rPr>
              <a:t>) can be calculated from number of livestock, N excretion rates and fractions of manure deposited on pastures</a:t>
            </a:r>
            <a:r>
              <a:rPr lang="en-GB" sz="2200" dirty="0">
                <a:solidFill>
                  <a:schemeClr val="tx2"/>
                </a:solidFill>
              </a:rPr>
              <a:t>.</a:t>
            </a:r>
            <a:endParaRPr lang="en-GB" dirty="0"/>
          </a:p>
          <a:p>
            <a:pPr lvl="1"/>
            <a:endParaRPr lang="en-GB" dirty="0"/>
          </a:p>
        </p:txBody>
      </p:sp>
    </p:spTree>
    <p:extLst>
      <p:ext uri="{BB962C8B-B14F-4D97-AF65-F5344CB8AC3E}">
        <p14:creationId xmlns:p14="http://schemas.microsoft.com/office/powerpoint/2010/main" val="710510124"/>
      </p:ext>
    </p:extLst>
  </p:cSld>
  <p:clrMapOvr>
    <a:masterClrMapping/>
  </p:clrMapOvr>
  <p:transition>
    <p:cove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989691"/>
          </a:xfrm>
        </p:spPr>
        <p:txBody>
          <a:bodyPr/>
          <a:lstStyle/>
          <a:p>
            <a:r>
              <a:rPr lang="en-GB" sz="3600" dirty="0"/>
              <a:t>Direct N</a:t>
            </a:r>
            <a:r>
              <a:rPr lang="en-GB" sz="3600" baseline="-25000" dirty="0"/>
              <a:t>2</a:t>
            </a:r>
            <a:r>
              <a:rPr lang="en-GB" sz="3600" dirty="0"/>
              <a:t>O emissions from</a:t>
            </a:r>
            <a:br>
              <a:rPr lang="en-GB" sz="3600" dirty="0"/>
            </a:br>
            <a:r>
              <a:rPr lang="en-GB" sz="3600" dirty="0"/>
              <a:t>managed soils </a:t>
            </a:r>
          </a:p>
        </p:txBody>
      </p:sp>
      <p:sp>
        <p:nvSpPr>
          <p:cNvPr id="5" name="Content Placeholder 4"/>
          <p:cNvSpPr>
            <a:spLocks noGrp="1"/>
          </p:cNvSpPr>
          <p:nvPr>
            <p:ph idx="1"/>
          </p:nvPr>
        </p:nvSpPr>
        <p:spPr>
          <a:xfrm>
            <a:off x="690562" y="1482270"/>
            <a:ext cx="7634287" cy="5018314"/>
          </a:xfrm>
        </p:spPr>
        <p:txBody>
          <a:bodyPr/>
          <a:lstStyle/>
          <a:p>
            <a:endParaRPr lang="en-GB" dirty="0"/>
          </a:p>
          <a:p>
            <a:endParaRPr lang="en-GB" dirty="0"/>
          </a:p>
          <a:p>
            <a:endParaRPr lang="en-GB" dirty="0"/>
          </a:p>
          <a:p>
            <a:endParaRPr lang="en-GB" dirty="0"/>
          </a:p>
        </p:txBody>
      </p:sp>
      <p:sp>
        <p:nvSpPr>
          <p:cNvPr id="6" name="Rectangle 5"/>
          <p:cNvSpPr/>
          <p:nvPr/>
        </p:nvSpPr>
        <p:spPr>
          <a:xfrm>
            <a:off x="246743" y="3578328"/>
            <a:ext cx="8659405" cy="3077766"/>
          </a:xfrm>
          <a:prstGeom prst="rect">
            <a:avLst/>
          </a:prstGeom>
        </p:spPr>
        <p:txBody>
          <a:bodyPr wrap="square">
            <a:spAutoFit/>
          </a:bodyPr>
          <a:lstStyle/>
          <a:p>
            <a:r>
              <a:rPr lang="en-GB" sz="1600" dirty="0"/>
              <a:t>Where:</a:t>
            </a:r>
          </a:p>
          <a:p>
            <a:r>
              <a:rPr lang="en-GB" sz="1600" dirty="0"/>
              <a:t>N</a:t>
            </a:r>
            <a:r>
              <a:rPr lang="en-GB" sz="1600" baseline="-25000" dirty="0"/>
              <a:t>2</a:t>
            </a:r>
            <a:r>
              <a:rPr lang="en-GB" sz="1600" dirty="0"/>
              <a:t>O</a:t>
            </a:r>
            <a:r>
              <a:rPr lang="en-GB" sz="1600" baseline="-25000" dirty="0"/>
              <a:t>Direct</a:t>
            </a:r>
            <a:r>
              <a:rPr lang="en-GB" sz="1600" dirty="0"/>
              <a:t> –N = annual direct N</a:t>
            </a:r>
            <a:r>
              <a:rPr lang="en-GB" sz="1600" baseline="-25000" dirty="0"/>
              <a:t>2</a:t>
            </a:r>
            <a:r>
              <a:rPr lang="en-GB" sz="1600" dirty="0"/>
              <a:t>O–N emissions produced from agricultural soils, kg N</a:t>
            </a:r>
            <a:r>
              <a:rPr lang="en-GB" sz="1600" baseline="-25000" dirty="0"/>
              <a:t>2</a:t>
            </a:r>
            <a:r>
              <a:rPr lang="en-GB" sz="1600" dirty="0"/>
              <a:t>O–N yr</a:t>
            </a:r>
            <a:r>
              <a:rPr lang="en-GB" sz="1600" baseline="30000" dirty="0"/>
              <a:t>-1</a:t>
            </a:r>
          </a:p>
          <a:p>
            <a:r>
              <a:rPr lang="en-GB" sz="1600" dirty="0"/>
              <a:t>N</a:t>
            </a:r>
            <a:r>
              <a:rPr lang="en-GB" sz="1600" baseline="-25000" dirty="0"/>
              <a:t>2</a:t>
            </a:r>
            <a:r>
              <a:rPr lang="en-GB" sz="1600" dirty="0"/>
              <a:t>O–N</a:t>
            </a:r>
            <a:r>
              <a:rPr lang="en-GB" sz="1600" baseline="-25000" dirty="0"/>
              <a:t>Ninputs</a:t>
            </a:r>
            <a:r>
              <a:rPr lang="en-GB" sz="1600" dirty="0"/>
              <a:t> = annual direct N</a:t>
            </a:r>
            <a:r>
              <a:rPr lang="en-GB" sz="1600" baseline="-25000" dirty="0"/>
              <a:t>2</a:t>
            </a:r>
            <a:r>
              <a:rPr lang="en-GB" sz="1600" dirty="0"/>
              <a:t>O–N emissions from N inputs to agricultural soils, kg N</a:t>
            </a:r>
            <a:r>
              <a:rPr lang="en-GB" sz="1600" baseline="-25000" dirty="0"/>
              <a:t>2</a:t>
            </a:r>
            <a:r>
              <a:rPr lang="en-GB" sz="1600" dirty="0"/>
              <a:t>O–N yr</a:t>
            </a:r>
            <a:r>
              <a:rPr lang="en-GB" sz="1600" baseline="30000" dirty="0"/>
              <a:t>-1</a:t>
            </a:r>
          </a:p>
          <a:p>
            <a:r>
              <a:rPr lang="en-GB" sz="1600" dirty="0"/>
              <a:t>N</a:t>
            </a:r>
            <a:r>
              <a:rPr lang="en-GB" sz="1600" baseline="-25000" dirty="0"/>
              <a:t>2</a:t>
            </a:r>
            <a:r>
              <a:rPr lang="en-GB" sz="1600" dirty="0"/>
              <a:t>O–N</a:t>
            </a:r>
            <a:r>
              <a:rPr lang="en-GB" sz="1600" baseline="-25000" dirty="0"/>
              <a:t>OS</a:t>
            </a:r>
            <a:r>
              <a:rPr lang="en-GB" sz="1600" dirty="0"/>
              <a:t> = annual direct N</a:t>
            </a:r>
            <a:r>
              <a:rPr lang="en-GB" sz="1600" baseline="-25000" dirty="0"/>
              <a:t>2</a:t>
            </a:r>
            <a:r>
              <a:rPr lang="en-GB" sz="1600" dirty="0"/>
              <a:t>O–N emissions from agricultural organic soils, kg N</a:t>
            </a:r>
            <a:r>
              <a:rPr lang="en-GB" sz="1600" baseline="-25000" dirty="0"/>
              <a:t>2</a:t>
            </a:r>
            <a:r>
              <a:rPr lang="en-GB" sz="1600" dirty="0"/>
              <a:t>O–N yr</a:t>
            </a:r>
            <a:r>
              <a:rPr lang="en-GB" sz="1600" baseline="30000" dirty="0"/>
              <a:t>-1</a:t>
            </a:r>
          </a:p>
          <a:p>
            <a:r>
              <a:rPr lang="en-GB" sz="1600" dirty="0"/>
              <a:t>N</a:t>
            </a:r>
            <a:r>
              <a:rPr lang="en-GB" sz="1600" baseline="-25000" dirty="0"/>
              <a:t>2</a:t>
            </a:r>
            <a:r>
              <a:rPr lang="en-GB" sz="1600" dirty="0"/>
              <a:t>O–N</a:t>
            </a:r>
            <a:r>
              <a:rPr lang="en-GB" sz="1600" baseline="-25000" dirty="0"/>
              <a:t>PRP</a:t>
            </a:r>
            <a:r>
              <a:rPr lang="en-GB" sz="1600" dirty="0"/>
              <a:t> = annual direct N</a:t>
            </a:r>
            <a:r>
              <a:rPr lang="en-GB" sz="1600" baseline="-25000" dirty="0"/>
              <a:t>2</a:t>
            </a:r>
            <a:r>
              <a:rPr lang="en-GB" sz="1600" dirty="0"/>
              <a:t>O–N emissions from urine and dung inputs to grazed soils, kg N</a:t>
            </a:r>
            <a:r>
              <a:rPr lang="en-GB" sz="1600" baseline="-25000" dirty="0"/>
              <a:t>2</a:t>
            </a:r>
            <a:r>
              <a:rPr lang="en-GB" sz="1600" dirty="0"/>
              <a:t>O–N yr</a:t>
            </a:r>
            <a:r>
              <a:rPr lang="en-GB" sz="1600" baseline="30000" dirty="0"/>
              <a:t>-1</a:t>
            </a:r>
          </a:p>
          <a:p>
            <a:r>
              <a:rPr lang="en-GB" sz="1600" dirty="0"/>
              <a:t>F</a:t>
            </a:r>
            <a:r>
              <a:rPr lang="en-GB" sz="1600" baseline="-25000" dirty="0"/>
              <a:t>SN</a:t>
            </a:r>
            <a:r>
              <a:rPr lang="en-GB" sz="1600" dirty="0"/>
              <a:t> = annual amount of synthetic fertiliser N applied to agricultural soils, kg N yr</a:t>
            </a:r>
            <a:r>
              <a:rPr lang="en-GB" sz="1600" baseline="30000" dirty="0"/>
              <a:t>-1</a:t>
            </a:r>
          </a:p>
          <a:p>
            <a:r>
              <a:rPr lang="en-GB" sz="1600" dirty="0"/>
              <a:t>F</a:t>
            </a:r>
            <a:r>
              <a:rPr lang="en-GB" sz="1600" baseline="-25000" dirty="0"/>
              <a:t>ON</a:t>
            </a:r>
            <a:r>
              <a:rPr lang="en-GB" sz="1600" dirty="0"/>
              <a:t> = annual amount of animal manure, compost, sewage sludge and other organic N additions applied to agricultural soils, kg N yr</a:t>
            </a:r>
            <a:r>
              <a:rPr lang="en-GB" sz="1600" baseline="30000" dirty="0"/>
              <a:t>-1</a:t>
            </a:r>
          </a:p>
          <a:p>
            <a:r>
              <a:rPr lang="en-GB" sz="1600" dirty="0"/>
              <a:t>F</a:t>
            </a:r>
            <a:r>
              <a:rPr lang="en-GB" sz="1600" baseline="-25000" dirty="0"/>
              <a:t>CR</a:t>
            </a:r>
            <a:r>
              <a:rPr lang="en-GB" sz="1600" dirty="0"/>
              <a:t> = annual amount of N in crop residues (above-ground and below-ground), including N-fixing crops, and from forage/pasture renewal, returned to soils, kg N yr</a:t>
            </a:r>
            <a:r>
              <a:rPr lang="en-GB" sz="1600" baseline="30000" dirty="0"/>
              <a:t>-1</a:t>
            </a:r>
          </a:p>
        </p:txBody>
      </p:sp>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043" y="2397123"/>
            <a:ext cx="6118632" cy="826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912" y="1620929"/>
            <a:ext cx="4939900" cy="71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672" y="3307015"/>
            <a:ext cx="5070762" cy="33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5578" y="1056904"/>
            <a:ext cx="6152568" cy="42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202701"/>
      </p:ext>
    </p:extLst>
  </p:cSld>
  <p:clrMapOvr>
    <a:masterClrMapping/>
  </p:clrMapOvr>
  <p:transition>
    <p:cove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03200"/>
            <a:ext cx="8621485" cy="5697727"/>
          </a:xfrm>
        </p:spPr>
        <p:txBody>
          <a:bodyPr/>
          <a:lstStyle/>
          <a:p>
            <a:pPr marL="0" indent="0">
              <a:buNone/>
            </a:pPr>
            <a:endParaRPr lang="en-GB" sz="1800" dirty="0">
              <a:solidFill>
                <a:schemeClr val="tx2"/>
              </a:solidFill>
            </a:endParaRPr>
          </a:p>
          <a:p>
            <a:pPr marL="0" indent="0">
              <a:buNone/>
            </a:pPr>
            <a:r>
              <a:rPr lang="en-GB" sz="1800" dirty="0" err="1">
                <a:solidFill>
                  <a:schemeClr val="tx2"/>
                </a:solidFill>
              </a:rPr>
              <a:t>F</a:t>
            </a:r>
            <a:r>
              <a:rPr lang="en-GB" sz="1800" baseline="-25000" dirty="0" err="1">
                <a:solidFill>
                  <a:schemeClr val="tx2"/>
                </a:solidFill>
              </a:rPr>
              <a:t>SOM</a:t>
            </a:r>
            <a:r>
              <a:rPr lang="en-GB" sz="1800" dirty="0">
                <a:solidFill>
                  <a:schemeClr val="tx2"/>
                </a:solidFill>
              </a:rPr>
              <a:t> = annual amount of N in mineral soils that is mineralised, in association with loss of soil C from soil organic matter as a result of changes to land use or management, kg N yr</a:t>
            </a:r>
            <a:r>
              <a:rPr lang="en-GB" sz="1800" baseline="30000" dirty="0">
                <a:solidFill>
                  <a:schemeClr val="tx2"/>
                </a:solidFill>
              </a:rPr>
              <a:t>-1</a:t>
            </a:r>
          </a:p>
          <a:p>
            <a:pPr marL="0" indent="0">
              <a:buNone/>
            </a:pPr>
            <a:r>
              <a:rPr lang="en-GB" sz="1800" dirty="0">
                <a:solidFill>
                  <a:schemeClr val="tx2"/>
                </a:solidFill>
              </a:rPr>
              <a:t>F</a:t>
            </a:r>
            <a:r>
              <a:rPr lang="en-GB" sz="1800" baseline="-25000" dirty="0">
                <a:solidFill>
                  <a:schemeClr val="tx2"/>
                </a:solidFill>
              </a:rPr>
              <a:t>OS</a:t>
            </a:r>
            <a:r>
              <a:rPr lang="en-GB" sz="1800" dirty="0">
                <a:solidFill>
                  <a:schemeClr val="tx2"/>
                </a:solidFill>
              </a:rPr>
              <a:t> = annual area of managed/drained agricultural organic soils, ha (Note: the subscripts CG, Temp, Trop, NR and NP refer to Cropland and Grassland, Temperate, Tropical, Nutrient Rich, and Nutrient Poor, respectively)</a:t>
            </a:r>
          </a:p>
          <a:p>
            <a:pPr marL="0" indent="0">
              <a:buNone/>
            </a:pPr>
            <a:r>
              <a:rPr lang="en-GB" sz="1800" dirty="0">
                <a:solidFill>
                  <a:schemeClr val="tx2"/>
                </a:solidFill>
              </a:rPr>
              <a:t>F</a:t>
            </a:r>
            <a:r>
              <a:rPr lang="en-GB" sz="1800" baseline="-25000" dirty="0">
                <a:solidFill>
                  <a:schemeClr val="tx2"/>
                </a:solidFill>
              </a:rPr>
              <a:t>PRP</a:t>
            </a:r>
            <a:r>
              <a:rPr lang="en-GB" sz="1800" dirty="0">
                <a:solidFill>
                  <a:schemeClr val="tx2"/>
                </a:solidFill>
              </a:rPr>
              <a:t> = annual amount of urine and dung N deposited by grazing animals on pasture, range and paddock, kg N yr</a:t>
            </a:r>
            <a:r>
              <a:rPr lang="en-GB" sz="1800" baseline="30000" dirty="0">
                <a:solidFill>
                  <a:schemeClr val="tx2"/>
                </a:solidFill>
              </a:rPr>
              <a:t>-1 </a:t>
            </a:r>
            <a:r>
              <a:rPr lang="en-GB" sz="1800" dirty="0">
                <a:solidFill>
                  <a:schemeClr val="tx2"/>
                </a:solidFill>
              </a:rPr>
              <a:t>(Note: the subscripts CPP and SO refer to Cattle, Poultry and Pigs, and Sheep and Other animals, respectively)</a:t>
            </a:r>
          </a:p>
          <a:p>
            <a:pPr marL="0" indent="0">
              <a:buNone/>
            </a:pPr>
            <a:r>
              <a:rPr lang="en-GB" sz="1800" dirty="0">
                <a:solidFill>
                  <a:schemeClr val="tx2"/>
                </a:solidFill>
              </a:rPr>
              <a:t>EF</a:t>
            </a:r>
            <a:r>
              <a:rPr lang="en-GB" sz="1800" baseline="-25000" dirty="0">
                <a:solidFill>
                  <a:schemeClr val="tx2"/>
                </a:solidFill>
              </a:rPr>
              <a:t>1 </a:t>
            </a:r>
            <a:r>
              <a:rPr lang="en-GB" sz="1800" dirty="0">
                <a:solidFill>
                  <a:schemeClr val="tx2"/>
                </a:solidFill>
              </a:rPr>
              <a:t>= emission factor for N</a:t>
            </a:r>
            <a:r>
              <a:rPr lang="en-GB" sz="1800" baseline="-25000" dirty="0">
                <a:solidFill>
                  <a:schemeClr val="tx2"/>
                </a:solidFill>
              </a:rPr>
              <a:t>2</a:t>
            </a:r>
            <a:r>
              <a:rPr lang="en-GB" sz="1800" dirty="0">
                <a:solidFill>
                  <a:schemeClr val="tx2"/>
                </a:solidFill>
              </a:rPr>
              <a:t>O emissions from N inputs, kg N</a:t>
            </a:r>
            <a:r>
              <a:rPr lang="en-GB" sz="1800" baseline="-25000" dirty="0">
                <a:solidFill>
                  <a:schemeClr val="tx2"/>
                </a:solidFill>
              </a:rPr>
              <a:t>2</a:t>
            </a:r>
            <a:r>
              <a:rPr lang="en-GB" sz="1800" dirty="0">
                <a:solidFill>
                  <a:schemeClr val="tx2"/>
                </a:solidFill>
              </a:rPr>
              <a:t>O–N (kg N input)</a:t>
            </a:r>
            <a:r>
              <a:rPr lang="en-GB" sz="1800" baseline="30000" dirty="0">
                <a:solidFill>
                  <a:schemeClr val="tx2"/>
                </a:solidFill>
              </a:rPr>
              <a:t>-1 </a:t>
            </a:r>
            <a:r>
              <a:rPr lang="en-GB" sz="1800" dirty="0">
                <a:solidFill>
                  <a:schemeClr val="tx2"/>
                </a:solidFill>
              </a:rPr>
              <a:t>(Table 11.1)</a:t>
            </a:r>
          </a:p>
          <a:p>
            <a:pPr marL="0" indent="0">
              <a:buNone/>
            </a:pPr>
            <a:r>
              <a:rPr lang="en-GB" sz="1800" dirty="0">
                <a:solidFill>
                  <a:schemeClr val="tx2"/>
                </a:solidFill>
              </a:rPr>
              <a:t>EF</a:t>
            </a:r>
            <a:r>
              <a:rPr lang="en-GB" sz="1800" baseline="-25000" dirty="0">
                <a:solidFill>
                  <a:schemeClr val="tx2"/>
                </a:solidFill>
              </a:rPr>
              <a:t>1FR</a:t>
            </a:r>
            <a:r>
              <a:rPr lang="en-GB" sz="1800" dirty="0">
                <a:solidFill>
                  <a:schemeClr val="tx2"/>
                </a:solidFill>
              </a:rPr>
              <a:t> is the emission factor for N</a:t>
            </a:r>
            <a:r>
              <a:rPr lang="en-GB" sz="1800" baseline="-25000" dirty="0">
                <a:solidFill>
                  <a:schemeClr val="tx2"/>
                </a:solidFill>
              </a:rPr>
              <a:t>2</a:t>
            </a:r>
            <a:r>
              <a:rPr lang="en-GB" sz="1800" dirty="0">
                <a:solidFill>
                  <a:schemeClr val="tx2"/>
                </a:solidFill>
              </a:rPr>
              <a:t>O emissions from N inputs to flooded rice, kg N</a:t>
            </a:r>
            <a:r>
              <a:rPr lang="en-GB" sz="1800" baseline="-25000" dirty="0">
                <a:solidFill>
                  <a:schemeClr val="tx2"/>
                </a:solidFill>
              </a:rPr>
              <a:t>2</a:t>
            </a:r>
            <a:r>
              <a:rPr lang="en-GB" sz="1800" dirty="0">
                <a:solidFill>
                  <a:schemeClr val="tx2"/>
                </a:solidFill>
              </a:rPr>
              <a:t>O–N (kg N input</a:t>
            </a:r>
            <a:r>
              <a:rPr lang="en-GB" sz="1800" baseline="30000" dirty="0">
                <a:solidFill>
                  <a:schemeClr val="tx2"/>
                </a:solidFill>
              </a:rPr>
              <a:t>)-1</a:t>
            </a:r>
          </a:p>
          <a:p>
            <a:pPr marL="0" indent="0">
              <a:buNone/>
            </a:pPr>
            <a:r>
              <a:rPr lang="en-GB" sz="1800" dirty="0">
                <a:solidFill>
                  <a:schemeClr val="tx2"/>
                </a:solidFill>
              </a:rPr>
              <a:t>(Table 11.1) 5</a:t>
            </a:r>
          </a:p>
          <a:p>
            <a:pPr marL="0" indent="0">
              <a:buNone/>
            </a:pPr>
            <a:r>
              <a:rPr lang="en-GB" sz="1800" dirty="0">
                <a:solidFill>
                  <a:schemeClr val="tx2"/>
                </a:solidFill>
              </a:rPr>
              <a:t>EF</a:t>
            </a:r>
            <a:r>
              <a:rPr lang="en-GB" sz="1800" baseline="-25000" dirty="0">
                <a:solidFill>
                  <a:schemeClr val="tx2"/>
                </a:solidFill>
              </a:rPr>
              <a:t>2</a:t>
            </a:r>
            <a:r>
              <a:rPr lang="en-GB" sz="1800" dirty="0">
                <a:solidFill>
                  <a:schemeClr val="tx2"/>
                </a:solidFill>
              </a:rPr>
              <a:t> = emission factor for N</a:t>
            </a:r>
            <a:r>
              <a:rPr lang="en-GB" sz="1800" baseline="-25000" dirty="0">
                <a:solidFill>
                  <a:schemeClr val="tx2"/>
                </a:solidFill>
              </a:rPr>
              <a:t>2</a:t>
            </a:r>
            <a:r>
              <a:rPr lang="en-GB" sz="1800" dirty="0">
                <a:solidFill>
                  <a:schemeClr val="tx2"/>
                </a:solidFill>
              </a:rPr>
              <a:t>O emissions from drained/managed organic soils, kg N</a:t>
            </a:r>
            <a:r>
              <a:rPr lang="en-GB" sz="1800" baseline="-25000" dirty="0">
                <a:solidFill>
                  <a:schemeClr val="tx2"/>
                </a:solidFill>
              </a:rPr>
              <a:t>2</a:t>
            </a:r>
            <a:r>
              <a:rPr lang="en-GB" sz="1800" dirty="0">
                <a:solidFill>
                  <a:schemeClr val="tx2"/>
                </a:solidFill>
              </a:rPr>
              <a:t>O–N ha</a:t>
            </a:r>
            <a:r>
              <a:rPr lang="en-GB" sz="1800" baseline="30000" dirty="0">
                <a:solidFill>
                  <a:schemeClr val="tx2"/>
                </a:solidFill>
              </a:rPr>
              <a:t>-1</a:t>
            </a:r>
            <a:r>
              <a:rPr lang="en-GB" sz="1800" dirty="0">
                <a:solidFill>
                  <a:schemeClr val="tx2"/>
                </a:solidFill>
              </a:rPr>
              <a:t> yr</a:t>
            </a:r>
            <a:r>
              <a:rPr lang="en-GB" sz="1800" baseline="30000" dirty="0">
                <a:solidFill>
                  <a:schemeClr val="tx2"/>
                </a:solidFill>
              </a:rPr>
              <a:t>-1</a:t>
            </a:r>
            <a:r>
              <a:rPr lang="en-GB" sz="1800" dirty="0">
                <a:solidFill>
                  <a:schemeClr val="tx2"/>
                </a:solidFill>
              </a:rPr>
              <a:t>; (Note: the subscripts CG, Temp, Trop, NR and NP refer to Cropland and Grassland,  Temperate, Tropical, Nutrient Rich, and Nutrient Poor, respectively)</a:t>
            </a:r>
          </a:p>
          <a:p>
            <a:pPr marL="0" indent="0">
              <a:buNone/>
            </a:pPr>
            <a:r>
              <a:rPr lang="en-GB" sz="1800" dirty="0">
                <a:solidFill>
                  <a:schemeClr val="tx2"/>
                </a:solidFill>
              </a:rPr>
              <a:t>EF</a:t>
            </a:r>
            <a:r>
              <a:rPr lang="en-GB" sz="1800" baseline="-25000" dirty="0">
                <a:solidFill>
                  <a:schemeClr val="tx2"/>
                </a:solidFill>
              </a:rPr>
              <a:t>3PRP</a:t>
            </a:r>
            <a:r>
              <a:rPr lang="en-GB" sz="1800" dirty="0">
                <a:solidFill>
                  <a:schemeClr val="tx2"/>
                </a:solidFill>
              </a:rPr>
              <a:t> = emission factor for N</a:t>
            </a:r>
            <a:r>
              <a:rPr lang="en-GB" sz="1800" baseline="-25000" dirty="0">
                <a:solidFill>
                  <a:schemeClr val="tx2"/>
                </a:solidFill>
              </a:rPr>
              <a:t>2</a:t>
            </a:r>
            <a:r>
              <a:rPr lang="en-GB" sz="1800" dirty="0">
                <a:solidFill>
                  <a:schemeClr val="tx2"/>
                </a:solidFill>
              </a:rPr>
              <a:t>O emissions from urine and dung N deposited on pasture, range and</a:t>
            </a:r>
          </a:p>
          <a:p>
            <a:pPr marL="0" indent="0">
              <a:buNone/>
            </a:pPr>
            <a:r>
              <a:rPr lang="en-GB" sz="1800" dirty="0">
                <a:solidFill>
                  <a:schemeClr val="tx2"/>
                </a:solidFill>
              </a:rPr>
              <a:t>paddock by grazing animals, kg N</a:t>
            </a:r>
            <a:r>
              <a:rPr lang="en-GB" sz="1800" baseline="-25000" dirty="0">
                <a:solidFill>
                  <a:schemeClr val="tx2"/>
                </a:solidFill>
              </a:rPr>
              <a:t>2</a:t>
            </a:r>
            <a:r>
              <a:rPr lang="en-GB" sz="1800" dirty="0">
                <a:solidFill>
                  <a:schemeClr val="tx2"/>
                </a:solidFill>
              </a:rPr>
              <a:t>O–N (kg N input)</a:t>
            </a:r>
            <a:r>
              <a:rPr lang="en-GB" sz="1800" baseline="30000" dirty="0">
                <a:solidFill>
                  <a:schemeClr val="tx2"/>
                </a:solidFill>
              </a:rPr>
              <a:t>-1</a:t>
            </a:r>
            <a:r>
              <a:rPr lang="en-GB" sz="1800" dirty="0">
                <a:solidFill>
                  <a:schemeClr val="tx2"/>
                </a:solidFill>
              </a:rPr>
              <a:t>; (Note: the subscripts CPP and</a:t>
            </a:r>
          </a:p>
          <a:p>
            <a:pPr marL="0" indent="0">
              <a:buNone/>
            </a:pPr>
            <a:r>
              <a:rPr lang="en-GB" sz="1800" dirty="0">
                <a:solidFill>
                  <a:schemeClr val="tx2"/>
                </a:solidFill>
              </a:rPr>
              <a:t>SO refer to Cattle, Poultry and Pigs, and Sheep and Other animals, respectively)</a:t>
            </a:r>
          </a:p>
          <a:p>
            <a:endParaRPr lang="en-GB" dirty="0"/>
          </a:p>
        </p:txBody>
      </p:sp>
    </p:spTree>
    <p:extLst>
      <p:ext uri="{BB962C8B-B14F-4D97-AF65-F5344CB8AC3E}">
        <p14:creationId xmlns:p14="http://schemas.microsoft.com/office/powerpoint/2010/main" val="3123743671"/>
      </p:ext>
    </p:extLst>
  </p:cSld>
  <p:clrMapOvr>
    <a:masterClrMapping/>
  </p:clrMapOvr>
  <p:transition>
    <p:cove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9" y="163513"/>
            <a:ext cx="7918450" cy="1008062"/>
          </a:xfrm>
        </p:spPr>
        <p:txBody>
          <a:bodyPr/>
          <a:lstStyle/>
          <a:p>
            <a:r>
              <a:rPr lang="en-GB" sz="3600" dirty="0"/>
              <a:t>Indirect N</a:t>
            </a:r>
            <a:r>
              <a:rPr lang="en-GB" sz="3600" baseline="-25000" dirty="0"/>
              <a:t>2</a:t>
            </a:r>
            <a:r>
              <a:rPr lang="en-GB" sz="3600" dirty="0"/>
              <a:t>O emissions from managed soils (3)</a:t>
            </a:r>
          </a:p>
        </p:txBody>
      </p:sp>
      <p:sp>
        <p:nvSpPr>
          <p:cNvPr id="3" name="Content Placeholder 2"/>
          <p:cNvSpPr>
            <a:spLocks noGrp="1"/>
          </p:cNvSpPr>
          <p:nvPr>
            <p:ph idx="1"/>
          </p:nvPr>
        </p:nvSpPr>
        <p:spPr>
          <a:xfrm>
            <a:off x="747713" y="1277257"/>
            <a:ext cx="7634287" cy="4892449"/>
          </a:xfrm>
        </p:spPr>
        <p:txBody>
          <a:bodyPr/>
          <a:lstStyle/>
          <a:p>
            <a:r>
              <a:rPr lang="en-GB" dirty="0">
                <a:solidFill>
                  <a:schemeClr val="tx2"/>
                </a:solidFill>
              </a:rPr>
              <a:t>In addition to the direct emissions of N</a:t>
            </a:r>
            <a:r>
              <a:rPr lang="en-GB" baseline="-25000" dirty="0">
                <a:solidFill>
                  <a:schemeClr val="tx2"/>
                </a:solidFill>
              </a:rPr>
              <a:t>2</a:t>
            </a:r>
            <a:r>
              <a:rPr lang="en-GB" dirty="0">
                <a:solidFill>
                  <a:schemeClr val="tx2"/>
                </a:solidFill>
              </a:rPr>
              <a:t>O from managed soils that occur through a direct pathway (i.e., directly from the soils to which N is applied), emissions of N</a:t>
            </a:r>
            <a:r>
              <a:rPr lang="en-GB" baseline="-25000" dirty="0">
                <a:solidFill>
                  <a:schemeClr val="tx2"/>
                </a:solidFill>
              </a:rPr>
              <a:t>2</a:t>
            </a:r>
            <a:r>
              <a:rPr lang="en-GB" dirty="0">
                <a:solidFill>
                  <a:schemeClr val="tx2"/>
                </a:solidFill>
              </a:rPr>
              <a:t>O also take place through two indirect pathways:</a:t>
            </a:r>
          </a:p>
          <a:p>
            <a:pPr lvl="1"/>
            <a:r>
              <a:rPr lang="en-GB" dirty="0">
                <a:solidFill>
                  <a:schemeClr val="tx2"/>
                </a:solidFill>
              </a:rPr>
              <a:t>volatilisation of N as NH</a:t>
            </a:r>
            <a:r>
              <a:rPr lang="en-GB" baseline="-25000" dirty="0">
                <a:solidFill>
                  <a:schemeClr val="tx2"/>
                </a:solidFill>
              </a:rPr>
              <a:t>3</a:t>
            </a:r>
            <a:r>
              <a:rPr lang="en-GB" dirty="0">
                <a:solidFill>
                  <a:schemeClr val="tx2"/>
                </a:solidFill>
              </a:rPr>
              <a:t> and oxides of N (</a:t>
            </a:r>
            <a:r>
              <a:rPr lang="en-GB" dirty="0" err="1">
                <a:solidFill>
                  <a:schemeClr val="tx2"/>
                </a:solidFill>
              </a:rPr>
              <a:t>NOx</a:t>
            </a:r>
            <a:r>
              <a:rPr lang="en-GB" dirty="0">
                <a:solidFill>
                  <a:schemeClr val="tx2"/>
                </a:solidFill>
              </a:rPr>
              <a:t>), and the re-deposition as NH</a:t>
            </a:r>
            <a:r>
              <a:rPr lang="en-GB" baseline="-25000" dirty="0">
                <a:solidFill>
                  <a:schemeClr val="tx2"/>
                </a:solidFill>
              </a:rPr>
              <a:t>4</a:t>
            </a:r>
            <a:r>
              <a:rPr lang="en-GB" dirty="0">
                <a:solidFill>
                  <a:schemeClr val="tx2"/>
                </a:solidFill>
              </a:rPr>
              <a:t>+ and NO</a:t>
            </a:r>
            <a:r>
              <a:rPr lang="en-GB" baseline="-25000" dirty="0">
                <a:solidFill>
                  <a:schemeClr val="tx2"/>
                </a:solidFill>
              </a:rPr>
              <a:t>3</a:t>
            </a:r>
            <a:r>
              <a:rPr lang="en-GB" dirty="0">
                <a:solidFill>
                  <a:schemeClr val="tx2"/>
                </a:solidFill>
              </a:rPr>
              <a:t> onto soils and the surface of lakes and other waters;</a:t>
            </a:r>
          </a:p>
          <a:p>
            <a:pPr lvl="1"/>
            <a:r>
              <a:rPr lang="en-GB" dirty="0">
                <a:solidFill>
                  <a:schemeClr val="tx2"/>
                </a:solidFill>
              </a:rPr>
              <a:t>leaching and runoff from land of N. </a:t>
            </a:r>
          </a:p>
        </p:txBody>
      </p:sp>
    </p:spTree>
    <p:extLst>
      <p:ext uri="{BB962C8B-B14F-4D97-AF65-F5344CB8AC3E}">
        <p14:creationId xmlns:p14="http://schemas.microsoft.com/office/powerpoint/2010/main" val="2453044489"/>
      </p:ext>
    </p:extLst>
  </p:cSld>
  <p:clrMapOvr>
    <a:masterClrMapping/>
  </p:clrMapOvr>
  <p:transition>
    <p:cove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3513"/>
            <a:ext cx="8667750" cy="593232"/>
          </a:xfrm>
        </p:spPr>
        <p:txBody>
          <a:bodyPr/>
          <a:lstStyle/>
          <a:p>
            <a:r>
              <a:rPr lang="en-GB" sz="3600" dirty="0"/>
              <a:t>Volatilisation (N</a:t>
            </a:r>
            <a:r>
              <a:rPr lang="en-GB" sz="3600" baseline="-25000" dirty="0"/>
              <a:t>2</a:t>
            </a:r>
            <a:r>
              <a:rPr lang="en-GB" sz="3600" dirty="0"/>
              <a:t>O) – Tier 1</a:t>
            </a:r>
          </a:p>
        </p:txBody>
      </p:sp>
      <p:sp>
        <p:nvSpPr>
          <p:cNvPr id="3" name="Content Placeholder 2"/>
          <p:cNvSpPr>
            <a:spLocks noGrp="1"/>
          </p:cNvSpPr>
          <p:nvPr>
            <p:ph idx="1"/>
          </p:nvPr>
        </p:nvSpPr>
        <p:spPr>
          <a:xfrm>
            <a:off x="220717" y="1331153"/>
            <a:ext cx="8778140" cy="4922501"/>
          </a:xfrm>
        </p:spPr>
        <p:txBody>
          <a:bodyPr/>
          <a:lstStyle/>
          <a:p>
            <a:pPr marL="0" indent="0">
              <a:buNone/>
            </a:pPr>
            <a:r>
              <a:rPr lang="en-GB" sz="1800" dirty="0">
                <a:solidFill>
                  <a:schemeClr val="tx2"/>
                </a:solidFill>
              </a:rPr>
              <a:t>Where:</a:t>
            </a:r>
          </a:p>
          <a:p>
            <a:pPr marL="0" indent="0">
              <a:buNone/>
            </a:pPr>
            <a:r>
              <a:rPr lang="en-GB" sz="1800" dirty="0">
                <a:solidFill>
                  <a:schemeClr val="tx2"/>
                </a:solidFill>
              </a:rPr>
              <a:t>N</a:t>
            </a:r>
            <a:r>
              <a:rPr lang="en-GB" sz="1800" baseline="-25000" dirty="0">
                <a:solidFill>
                  <a:schemeClr val="tx2"/>
                </a:solidFill>
              </a:rPr>
              <a:t>2</a:t>
            </a:r>
            <a:r>
              <a:rPr lang="en-GB" sz="1800" dirty="0">
                <a:solidFill>
                  <a:schemeClr val="tx2"/>
                </a:solidFill>
              </a:rPr>
              <a:t>O</a:t>
            </a:r>
            <a:r>
              <a:rPr lang="en-GB" sz="1800" baseline="-25000" dirty="0">
                <a:solidFill>
                  <a:schemeClr val="tx2"/>
                </a:solidFill>
              </a:rPr>
              <a:t>(</a:t>
            </a:r>
            <a:r>
              <a:rPr lang="en-GB" sz="1800" baseline="-25000" dirty="0" err="1">
                <a:solidFill>
                  <a:schemeClr val="tx2"/>
                </a:solidFill>
              </a:rPr>
              <a:t>ATD</a:t>
            </a:r>
            <a:r>
              <a:rPr lang="en-GB" sz="1800" baseline="-25000" dirty="0">
                <a:solidFill>
                  <a:schemeClr val="tx2"/>
                </a:solidFill>
              </a:rPr>
              <a:t>)</a:t>
            </a:r>
            <a:r>
              <a:rPr lang="en-GB" sz="1800" dirty="0">
                <a:solidFill>
                  <a:schemeClr val="tx2"/>
                </a:solidFill>
              </a:rPr>
              <a:t>–N = annual amount of N</a:t>
            </a:r>
            <a:r>
              <a:rPr lang="en-GB" sz="1800" baseline="-25000" dirty="0">
                <a:solidFill>
                  <a:schemeClr val="tx2"/>
                </a:solidFill>
              </a:rPr>
              <a:t>2</a:t>
            </a:r>
            <a:r>
              <a:rPr lang="en-GB" sz="1800" dirty="0">
                <a:solidFill>
                  <a:schemeClr val="tx2"/>
                </a:solidFill>
              </a:rPr>
              <a:t>O–N produced from atmospheric deposition of N volatilised from</a:t>
            </a:r>
          </a:p>
          <a:p>
            <a:pPr marL="0" indent="0">
              <a:buNone/>
            </a:pPr>
            <a:r>
              <a:rPr lang="en-GB" sz="1800" dirty="0">
                <a:solidFill>
                  <a:schemeClr val="tx2"/>
                </a:solidFill>
              </a:rPr>
              <a:t>soils, kg N</a:t>
            </a:r>
            <a:r>
              <a:rPr lang="en-GB" sz="1800" baseline="-25000" dirty="0">
                <a:solidFill>
                  <a:schemeClr val="tx2"/>
                </a:solidFill>
              </a:rPr>
              <a:t>2</a:t>
            </a:r>
            <a:r>
              <a:rPr lang="en-GB" sz="1800" dirty="0">
                <a:solidFill>
                  <a:schemeClr val="tx2"/>
                </a:solidFill>
              </a:rPr>
              <a:t>O–N yr</a:t>
            </a:r>
            <a:r>
              <a:rPr lang="en-GB" sz="1800" baseline="30000" dirty="0">
                <a:solidFill>
                  <a:schemeClr val="tx2"/>
                </a:solidFill>
              </a:rPr>
              <a:t>-1</a:t>
            </a:r>
          </a:p>
          <a:p>
            <a:pPr marL="0" indent="0">
              <a:buNone/>
            </a:pPr>
            <a:r>
              <a:rPr lang="en-GB" sz="1800" dirty="0">
                <a:solidFill>
                  <a:schemeClr val="tx2"/>
                </a:solidFill>
              </a:rPr>
              <a:t>F</a:t>
            </a:r>
            <a:r>
              <a:rPr lang="en-GB" sz="1800" baseline="-25000" dirty="0">
                <a:solidFill>
                  <a:schemeClr val="tx2"/>
                </a:solidFill>
              </a:rPr>
              <a:t>SN</a:t>
            </a:r>
            <a:r>
              <a:rPr lang="en-GB" sz="1800" dirty="0">
                <a:solidFill>
                  <a:schemeClr val="tx2"/>
                </a:solidFill>
              </a:rPr>
              <a:t> = annual amount of synthetic fertiliser N applied to soils, kg N yr</a:t>
            </a:r>
            <a:r>
              <a:rPr lang="en-GB" sz="1800" baseline="30000" dirty="0">
                <a:solidFill>
                  <a:schemeClr val="tx2"/>
                </a:solidFill>
              </a:rPr>
              <a:t>-1</a:t>
            </a:r>
          </a:p>
          <a:p>
            <a:pPr marL="0" indent="0">
              <a:buNone/>
            </a:pPr>
            <a:r>
              <a:rPr lang="en-GB" sz="1800" dirty="0">
                <a:solidFill>
                  <a:schemeClr val="tx2"/>
                </a:solidFill>
              </a:rPr>
              <a:t>Frac</a:t>
            </a:r>
            <a:r>
              <a:rPr lang="en-GB" sz="1800" baseline="-25000" dirty="0">
                <a:solidFill>
                  <a:schemeClr val="tx2"/>
                </a:solidFill>
              </a:rPr>
              <a:t>GASF</a:t>
            </a:r>
            <a:r>
              <a:rPr lang="en-GB" sz="1800" dirty="0">
                <a:solidFill>
                  <a:schemeClr val="tx2"/>
                </a:solidFill>
              </a:rPr>
              <a:t> = fraction of synthetic fertiliser N that volatilises as NH</a:t>
            </a:r>
            <a:r>
              <a:rPr lang="en-GB" sz="1800" baseline="-25000" dirty="0">
                <a:solidFill>
                  <a:schemeClr val="tx2"/>
                </a:solidFill>
              </a:rPr>
              <a:t>3</a:t>
            </a:r>
            <a:r>
              <a:rPr lang="en-GB" sz="1800" dirty="0">
                <a:solidFill>
                  <a:schemeClr val="tx2"/>
                </a:solidFill>
              </a:rPr>
              <a:t> and </a:t>
            </a:r>
            <a:r>
              <a:rPr lang="en-GB" sz="1800" dirty="0" err="1">
                <a:solidFill>
                  <a:schemeClr val="tx2"/>
                </a:solidFill>
              </a:rPr>
              <a:t>NOx</a:t>
            </a:r>
            <a:r>
              <a:rPr lang="en-GB" sz="1800" dirty="0">
                <a:solidFill>
                  <a:schemeClr val="tx2"/>
                </a:solidFill>
              </a:rPr>
              <a:t>, kg N volatilised (kg of N</a:t>
            </a:r>
          </a:p>
          <a:p>
            <a:pPr marL="0" indent="0">
              <a:buNone/>
            </a:pPr>
            <a:r>
              <a:rPr lang="en-GB" sz="1800" dirty="0">
                <a:solidFill>
                  <a:schemeClr val="tx2"/>
                </a:solidFill>
              </a:rPr>
              <a:t>applied)</a:t>
            </a:r>
            <a:r>
              <a:rPr lang="en-GB" sz="1800" baseline="30000" dirty="0">
                <a:solidFill>
                  <a:schemeClr val="tx2"/>
                </a:solidFill>
              </a:rPr>
              <a:t>-1 </a:t>
            </a:r>
          </a:p>
          <a:p>
            <a:pPr marL="0" indent="0">
              <a:buNone/>
            </a:pPr>
            <a:r>
              <a:rPr lang="en-GB" sz="1800" dirty="0">
                <a:solidFill>
                  <a:schemeClr val="tx2"/>
                </a:solidFill>
              </a:rPr>
              <a:t>F</a:t>
            </a:r>
            <a:r>
              <a:rPr lang="en-GB" sz="1800" baseline="-25000" dirty="0">
                <a:solidFill>
                  <a:schemeClr val="tx2"/>
                </a:solidFill>
              </a:rPr>
              <a:t>ON</a:t>
            </a:r>
            <a:r>
              <a:rPr lang="en-GB" sz="1800" dirty="0">
                <a:solidFill>
                  <a:schemeClr val="tx2"/>
                </a:solidFill>
              </a:rPr>
              <a:t> = annual amount of managed animal manure, compost, sewage sludge and other organic N additions applied to soils, kg N yr</a:t>
            </a:r>
            <a:r>
              <a:rPr lang="en-GB" sz="1800" baseline="30000" dirty="0">
                <a:solidFill>
                  <a:schemeClr val="tx2"/>
                </a:solidFill>
              </a:rPr>
              <a:t>-1</a:t>
            </a:r>
          </a:p>
          <a:p>
            <a:pPr marL="0" indent="0">
              <a:buNone/>
            </a:pPr>
            <a:r>
              <a:rPr lang="en-GB" sz="1800" dirty="0">
                <a:solidFill>
                  <a:schemeClr val="tx2"/>
                </a:solidFill>
              </a:rPr>
              <a:t>F</a:t>
            </a:r>
            <a:r>
              <a:rPr lang="en-GB" sz="1800" baseline="-25000" dirty="0">
                <a:solidFill>
                  <a:schemeClr val="tx2"/>
                </a:solidFill>
              </a:rPr>
              <a:t>PRP</a:t>
            </a:r>
            <a:r>
              <a:rPr lang="en-GB" sz="1800" dirty="0">
                <a:solidFill>
                  <a:schemeClr val="tx2"/>
                </a:solidFill>
              </a:rPr>
              <a:t> = annual amount of urine and dung N deposited by grazing animals on pasture, range and paddock, kg N yr</a:t>
            </a:r>
            <a:r>
              <a:rPr lang="en-GB" sz="1800" baseline="30000" dirty="0">
                <a:solidFill>
                  <a:schemeClr val="tx2"/>
                </a:solidFill>
              </a:rPr>
              <a:t>-1</a:t>
            </a:r>
          </a:p>
          <a:p>
            <a:pPr marL="0" indent="0">
              <a:buNone/>
            </a:pPr>
            <a:r>
              <a:rPr lang="en-GB" sz="1800" dirty="0">
                <a:solidFill>
                  <a:schemeClr val="tx2"/>
                </a:solidFill>
              </a:rPr>
              <a:t>Frac</a:t>
            </a:r>
            <a:r>
              <a:rPr lang="en-GB" sz="1800" baseline="-25000" dirty="0">
                <a:solidFill>
                  <a:schemeClr val="tx2"/>
                </a:solidFill>
              </a:rPr>
              <a:t>GASM</a:t>
            </a:r>
            <a:r>
              <a:rPr lang="en-GB" sz="1800" dirty="0">
                <a:solidFill>
                  <a:schemeClr val="tx2"/>
                </a:solidFill>
              </a:rPr>
              <a:t> = fraction of applied organic N fertiliser materials (F</a:t>
            </a:r>
            <a:r>
              <a:rPr lang="en-GB" sz="1800" baseline="-25000" dirty="0">
                <a:solidFill>
                  <a:schemeClr val="tx2"/>
                </a:solidFill>
              </a:rPr>
              <a:t>ON</a:t>
            </a:r>
            <a:r>
              <a:rPr lang="en-GB" sz="1800" dirty="0">
                <a:solidFill>
                  <a:schemeClr val="tx2"/>
                </a:solidFill>
              </a:rPr>
              <a:t>) and of urine and dung N deposited by grazing animals (F</a:t>
            </a:r>
            <a:r>
              <a:rPr lang="en-GB" sz="1800" baseline="-25000" dirty="0">
                <a:solidFill>
                  <a:schemeClr val="tx2"/>
                </a:solidFill>
              </a:rPr>
              <a:t>PRP</a:t>
            </a:r>
            <a:r>
              <a:rPr lang="en-GB" sz="1800" dirty="0">
                <a:solidFill>
                  <a:schemeClr val="tx2"/>
                </a:solidFill>
              </a:rPr>
              <a:t>) that volatilises as NH</a:t>
            </a:r>
            <a:r>
              <a:rPr lang="en-GB" sz="1800" baseline="-25000" dirty="0">
                <a:solidFill>
                  <a:schemeClr val="tx2"/>
                </a:solidFill>
              </a:rPr>
              <a:t>3</a:t>
            </a:r>
            <a:r>
              <a:rPr lang="en-GB" sz="1800" dirty="0">
                <a:solidFill>
                  <a:schemeClr val="tx2"/>
                </a:solidFill>
              </a:rPr>
              <a:t> and </a:t>
            </a:r>
            <a:r>
              <a:rPr lang="en-GB" sz="1800" dirty="0" err="1">
                <a:solidFill>
                  <a:schemeClr val="tx2"/>
                </a:solidFill>
              </a:rPr>
              <a:t>NOx</a:t>
            </a:r>
            <a:r>
              <a:rPr lang="en-GB" sz="1800" dirty="0">
                <a:solidFill>
                  <a:schemeClr val="tx2"/>
                </a:solidFill>
              </a:rPr>
              <a:t>, kg N volatilised (kg of N applied or deposited)</a:t>
            </a:r>
            <a:r>
              <a:rPr lang="en-GB" sz="1800" baseline="30000" dirty="0">
                <a:solidFill>
                  <a:schemeClr val="tx2"/>
                </a:solidFill>
              </a:rPr>
              <a:t>-1 </a:t>
            </a:r>
          </a:p>
          <a:p>
            <a:pPr marL="0" indent="0">
              <a:buNone/>
            </a:pPr>
            <a:r>
              <a:rPr lang="en-GB" sz="1800" dirty="0">
                <a:solidFill>
                  <a:schemeClr val="tx2"/>
                </a:solidFill>
              </a:rPr>
              <a:t>EF</a:t>
            </a:r>
            <a:r>
              <a:rPr lang="en-GB" sz="1800" baseline="-25000" dirty="0">
                <a:solidFill>
                  <a:schemeClr val="tx2"/>
                </a:solidFill>
              </a:rPr>
              <a:t>4</a:t>
            </a:r>
            <a:r>
              <a:rPr lang="en-GB" sz="1800" dirty="0">
                <a:solidFill>
                  <a:schemeClr val="tx2"/>
                </a:solidFill>
              </a:rPr>
              <a:t> = emission factor for N</a:t>
            </a:r>
            <a:r>
              <a:rPr lang="en-GB" sz="1800" baseline="-25000" dirty="0">
                <a:solidFill>
                  <a:schemeClr val="tx2"/>
                </a:solidFill>
              </a:rPr>
              <a:t>2</a:t>
            </a:r>
            <a:r>
              <a:rPr lang="en-GB" sz="1800" dirty="0">
                <a:solidFill>
                  <a:schemeClr val="tx2"/>
                </a:solidFill>
              </a:rPr>
              <a:t>O emissions from atmospheric deposition of N on soils and water surfaces, [kg N–N</a:t>
            </a:r>
            <a:r>
              <a:rPr lang="en-GB" sz="1800" baseline="-25000" dirty="0">
                <a:solidFill>
                  <a:schemeClr val="tx2"/>
                </a:solidFill>
              </a:rPr>
              <a:t>2</a:t>
            </a:r>
            <a:r>
              <a:rPr lang="en-GB" sz="1800" dirty="0">
                <a:solidFill>
                  <a:schemeClr val="tx2"/>
                </a:solidFill>
              </a:rPr>
              <a:t>O (kg NH</a:t>
            </a:r>
            <a:r>
              <a:rPr lang="en-GB" sz="1800" baseline="-25000" dirty="0">
                <a:solidFill>
                  <a:schemeClr val="tx2"/>
                </a:solidFill>
              </a:rPr>
              <a:t>3</a:t>
            </a:r>
            <a:r>
              <a:rPr lang="en-GB" sz="1800" dirty="0">
                <a:solidFill>
                  <a:schemeClr val="tx2"/>
                </a:solidFill>
              </a:rPr>
              <a:t>–N + NOx–N volatilised)</a:t>
            </a:r>
            <a:r>
              <a:rPr lang="en-GB" sz="1800" baseline="30000" dirty="0">
                <a:solidFill>
                  <a:schemeClr val="tx2"/>
                </a:solidFill>
              </a:rPr>
              <a:t>-1</a:t>
            </a:r>
            <a:r>
              <a:rPr lang="en-GB" sz="1800" dirty="0">
                <a:solidFill>
                  <a:schemeClr val="tx2"/>
                </a:solidFill>
              </a:rPr>
              <a:t>]</a:t>
            </a:r>
          </a:p>
          <a:p>
            <a:pPr marL="0" indent="0">
              <a:spcBef>
                <a:spcPts val="0"/>
              </a:spcBef>
              <a:buNone/>
            </a:pPr>
            <a:endParaRPr lang="en-GB" sz="1800" b="1" dirty="0">
              <a:solidFill>
                <a:schemeClr val="tx1"/>
              </a:solidFill>
            </a:endParaRPr>
          </a:p>
          <a:p>
            <a:pPr marL="0" indent="0">
              <a:spcBef>
                <a:spcPts val="0"/>
              </a:spcBef>
              <a:buNone/>
            </a:pPr>
            <a:r>
              <a:rPr lang="en-GB" sz="1800" b="1" dirty="0">
                <a:solidFill>
                  <a:schemeClr val="tx1"/>
                </a:solidFill>
              </a:rPr>
              <a:t>	Equation 11.9 (2006 GL)</a:t>
            </a:r>
          </a:p>
          <a:p>
            <a:pPr marL="0" indent="0">
              <a:buNone/>
            </a:pPr>
            <a:endParaRPr lang="en-GB" sz="1800" dirty="0">
              <a:solidFill>
                <a:schemeClr val="tx2"/>
              </a:solidFill>
            </a:endParaRPr>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339" y="857625"/>
            <a:ext cx="7675100" cy="473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57571"/>
      </p:ext>
    </p:extLst>
  </p:cSld>
  <p:clrMapOvr>
    <a:masterClrMapping/>
  </p:clrMapOvr>
  <p:transition>
    <p:cove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163513"/>
            <a:ext cx="8795657" cy="519659"/>
          </a:xfrm>
        </p:spPr>
        <p:txBody>
          <a:bodyPr/>
          <a:lstStyle/>
          <a:p>
            <a:r>
              <a:rPr lang="en-GB" sz="3600" dirty="0"/>
              <a:t>Leaching/Runoff (N</a:t>
            </a:r>
            <a:r>
              <a:rPr lang="en-GB" sz="3600" baseline="-25000" dirty="0"/>
              <a:t>2</a:t>
            </a:r>
            <a:r>
              <a:rPr lang="en-GB" sz="3600" dirty="0"/>
              <a:t>O) – Tier 1</a:t>
            </a:r>
          </a:p>
        </p:txBody>
      </p:sp>
      <p:sp>
        <p:nvSpPr>
          <p:cNvPr id="3" name="Content Placeholder 2"/>
          <p:cNvSpPr>
            <a:spLocks noGrp="1"/>
          </p:cNvSpPr>
          <p:nvPr>
            <p:ph idx="1"/>
          </p:nvPr>
        </p:nvSpPr>
        <p:spPr>
          <a:xfrm>
            <a:off x="216711" y="1407592"/>
            <a:ext cx="8689552" cy="4961677"/>
          </a:xfrm>
        </p:spPr>
        <p:txBody>
          <a:bodyPr/>
          <a:lstStyle/>
          <a:p>
            <a:pPr marL="0" indent="0">
              <a:buNone/>
            </a:pPr>
            <a:r>
              <a:rPr lang="en-GB" sz="1600" dirty="0">
                <a:solidFill>
                  <a:schemeClr val="tx2"/>
                </a:solidFill>
              </a:rPr>
              <a:t>Where:</a:t>
            </a:r>
          </a:p>
          <a:p>
            <a:pPr marL="0" indent="0">
              <a:buNone/>
            </a:pPr>
            <a:r>
              <a:rPr lang="en-GB" sz="1600" dirty="0">
                <a:solidFill>
                  <a:schemeClr val="tx2"/>
                </a:solidFill>
              </a:rPr>
              <a:t>N</a:t>
            </a:r>
            <a:r>
              <a:rPr lang="en-GB" sz="1600" baseline="-25000" dirty="0">
                <a:solidFill>
                  <a:schemeClr val="tx2"/>
                </a:solidFill>
              </a:rPr>
              <a:t>2</a:t>
            </a:r>
            <a:r>
              <a:rPr lang="en-GB" sz="1600" dirty="0">
                <a:solidFill>
                  <a:schemeClr val="tx2"/>
                </a:solidFill>
              </a:rPr>
              <a:t>O</a:t>
            </a:r>
            <a:r>
              <a:rPr lang="en-GB" sz="1600" baseline="-25000" dirty="0">
                <a:solidFill>
                  <a:schemeClr val="tx2"/>
                </a:solidFill>
              </a:rPr>
              <a:t>(L)</a:t>
            </a:r>
            <a:r>
              <a:rPr lang="en-GB" sz="1600" dirty="0">
                <a:solidFill>
                  <a:schemeClr val="tx2"/>
                </a:solidFill>
              </a:rPr>
              <a:t>–N = annual amount of N</a:t>
            </a:r>
            <a:r>
              <a:rPr lang="en-GB" sz="1600" baseline="-25000" dirty="0">
                <a:solidFill>
                  <a:schemeClr val="tx2"/>
                </a:solidFill>
              </a:rPr>
              <a:t>2</a:t>
            </a:r>
            <a:r>
              <a:rPr lang="en-GB" sz="1600" dirty="0">
                <a:solidFill>
                  <a:schemeClr val="tx2"/>
                </a:solidFill>
              </a:rPr>
              <a:t>O–N produced from leaching and runoff of N additions to agricultural soils in regions where leaching/runoff occurs, kg N</a:t>
            </a:r>
            <a:r>
              <a:rPr lang="en-GB" sz="1600" baseline="-25000" dirty="0">
                <a:solidFill>
                  <a:schemeClr val="tx2"/>
                </a:solidFill>
              </a:rPr>
              <a:t>2</a:t>
            </a:r>
            <a:r>
              <a:rPr lang="en-GB" sz="1600" dirty="0">
                <a:solidFill>
                  <a:schemeClr val="tx2"/>
                </a:solidFill>
              </a:rPr>
              <a:t>O–N yr</a:t>
            </a:r>
            <a:r>
              <a:rPr lang="en-GB" sz="1600" baseline="30000" dirty="0">
                <a:solidFill>
                  <a:schemeClr val="tx2"/>
                </a:solidFill>
              </a:rPr>
              <a:t>-1</a:t>
            </a:r>
          </a:p>
          <a:p>
            <a:pPr marL="0" indent="0">
              <a:buNone/>
            </a:pPr>
            <a:r>
              <a:rPr lang="en-GB" sz="1600" dirty="0">
                <a:solidFill>
                  <a:schemeClr val="tx2"/>
                </a:solidFill>
              </a:rPr>
              <a:t>F</a:t>
            </a:r>
            <a:r>
              <a:rPr lang="en-GB" sz="1600" baseline="-25000" dirty="0">
                <a:solidFill>
                  <a:schemeClr val="tx2"/>
                </a:solidFill>
              </a:rPr>
              <a:t>SN</a:t>
            </a:r>
            <a:r>
              <a:rPr lang="en-GB" sz="1600" dirty="0">
                <a:solidFill>
                  <a:schemeClr val="tx2"/>
                </a:solidFill>
              </a:rPr>
              <a:t> = annual amount of synthetic fertiliser N applied to soils in regions where leaching/runoff occurs, kg N yr</a:t>
            </a:r>
            <a:r>
              <a:rPr lang="en-GB" sz="1600" baseline="30000" dirty="0">
                <a:solidFill>
                  <a:schemeClr val="tx2"/>
                </a:solidFill>
              </a:rPr>
              <a:t>-1</a:t>
            </a:r>
          </a:p>
          <a:p>
            <a:pPr marL="0" indent="0">
              <a:buNone/>
            </a:pPr>
            <a:r>
              <a:rPr lang="en-GB" sz="1600" dirty="0">
                <a:solidFill>
                  <a:schemeClr val="tx2"/>
                </a:solidFill>
              </a:rPr>
              <a:t>F</a:t>
            </a:r>
            <a:r>
              <a:rPr lang="en-GB" sz="1600" baseline="-25000" dirty="0">
                <a:solidFill>
                  <a:schemeClr val="tx2"/>
                </a:solidFill>
              </a:rPr>
              <a:t>ON</a:t>
            </a:r>
            <a:r>
              <a:rPr lang="en-GB" sz="1600" dirty="0">
                <a:solidFill>
                  <a:schemeClr val="tx2"/>
                </a:solidFill>
              </a:rPr>
              <a:t> = annual amount of managed animal manure, compost, sewage sludge and other organic N additions applied to soils in regions where leaching/runoff occurs, kg N yr</a:t>
            </a:r>
            <a:r>
              <a:rPr lang="en-GB" sz="1600" baseline="30000" dirty="0">
                <a:solidFill>
                  <a:schemeClr val="tx2"/>
                </a:solidFill>
              </a:rPr>
              <a:t>-1</a:t>
            </a:r>
          </a:p>
          <a:p>
            <a:pPr marL="0" indent="0">
              <a:buNone/>
            </a:pPr>
            <a:r>
              <a:rPr lang="en-GB" sz="1600" dirty="0">
                <a:solidFill>
                  <a:schemeClr val="tx2"/>
                </a:solidFill>
              </a:rPr>
              <a:t>F</a:t>
            </a:r>
            <a:r>
              <a:rPr lang="en-GB" sz="1600" baseline="-25000" dirty="0">
                <a:solidFill>
                  <a:schemeClr val="tx2"/>
                </a:solidFill>
              </a:rPr>
              <a:t>PRP</a:t>
            </a:r>
            <a:r>
              <a:rPr lang="en-GB" sz="1600" dirty="0">
                <a:solidFill>
                  <a:schemeClr val="tx2"/>
                </a:solidFill>
              </a:rPr>
              <a:t> = annual amount of urine and dung N deposited by grazing animals in regions where leaching/runoff occurs, kg N yr</a:t>
            </a:r>
            <a:r>
              <a:rPr lang="en-GB" sz="1600" baseline="30000" dirty="0">
                <a:solidFill>
                  <a:schemeClr val="tx2"/>
                </a:solidFill>
              </a:rPr>
              <a:t>-1</a:t>
            </a:r>
            <a:r>
              <a:rPr lang="en-GB" sz="1600" dirty="0">
                <a:solidFill>
                  <a:schemeClr val="tx2"/>
                </a:solidFill>
              </a:rPr>
              <a:t> </a:t>
            </a:r>
          </a:p>
          <a:p>
            <a:pPr marL="0" indent="0">
              <a:buNone/>
            </a:pPr>
            <a:r>
              <a:rPr lang="en-GB" sz="1600" dirty="0">
                <a:solidFill>
                  <a:schemeClr val="tx2"/>
                </a:solidFill>
              </a:rPr>
              <a:t>F</a:t>
            </a:r>
            <a:r>
              <a:rPr lang="en-GB" sz="1600" baseline="-25000" dirty="0">
                <a:solidFill>
                  <a:schemeClr val="tx2"/>
                </a:solidFill>
              </a:rPr>
              <a:t>CR</a:t>
            </a:r>
            <a:r>
              <a:rPr lang="en-GB" sz="1600" dirty="0">
                <a:solidFill>
                  <a:schemeClr val="tx2"/>
                </a:solidFill>
              </a:rPr>
              <a:t> = amount of N in crop residues (above- and below-ground), including N-fixing crops, and from</a:t>
            </a:r>
          </a:p>
          <a:p>
            <a:pPr marL="0" indent="0">
              <a:buNone/>
            </a:pPr>
            <a:r>
              <a:rPr lang="en-GB" sz="1600" dirty="0">
                <a:solidFill>
                  <a:schemeClr val="tx2"/>
                </a:solidFill>
              </a:rPr>
              <a:t>forage/pasture renewal, returned to soils annually in regions where leaching/runoff occurs, kg N yr</a:t>
            </a:r>
            <a:r>
              <a:rPr lang="en-GB" sz="1600" baseline="30000" dirty="0">
                <a:solidFill>
                  <a:schemeClr val="tx2"/>
                </a:solidFill>
              </a:rPr>
              <a:t>-1</a:t>
            </a:r>
          </a:p>
          <a:p>
            <a:pPr marL="0" indent="0">
              <a:buNone/>
            </a:pPr>
            <a:r>
              <a:rPr lang="en-GB" sz="1600" dirty="0">
                <a:solidFill>
                  <a:schemeClr val="tx2"/>
                </a:solidFill>
              </a:rPr>
              <a:t>F</a:t>
            </a:r>
            <a:r>
              <a:rPr lang="en-GB" sz="1600" baseline="-25000" dirty="0">
                <a:solidFill>
                  <a:schemeClr val="tx2"/>
                </a:solidFill>
              </a:rPr>
              <a:t>SOM </a:t>
            </a:r>
            <a:r>
              <a:rPr lang="en-GB" sz="1600" dirty="0">
                <a:solidFill>
                  <a:schemeClr val="tx2"/>
                </a:solidFill>
              </a:rPr>
              <a:t>= annual amount of N mineralised in mineral soils associated with loss of soil C from soil organic</a:t>
            </a:r>
          </a:p>
          <a:p>
            <a:pPr marL="0" indent="0">
              <a:buNone/>
            </a:pPr>
            <a:r>
              <a:rPr lang="en-GB" sz="1600" dirty="0">
                <a:solidFill>
                  <a:schemeClr val="tx2"/>
                </a:solidFill>
              </a:rPr>
              <a:t>matter as a result of changes to land use or management in regions where leaching/runoff occurs, kg N yr</a:t>
            </a:r>
            <a:r>
              <a:rPr lang="en-GB" sz="1600" baseline="30000" dirty="0">
                <a:solidFill>
                  <a:schemeClr val="tx2"/>
                </a:solidFill>
              </a:rPr>
              <a:t>-1</a:t>
            </a:r>
            <a:r>
              <a:rPr lang="en-GB" sz="1600" dirty="0">
                <a:solidFill>
                  <a:schemeClr val="tx2"/>
                </a:solidFill>
              </a:rPr>
              <a:t> </a:t>
            </a:r>
          </a:p>
          <a:p>
            <a:pPr marL="0" indent="0">
              <a:buNone/>
            </a:pPr>
            <a:r>
              <a:rPr lang="en-GB" sz="1600" dirty="0">
                <a:solidFill>
                  <a:schemeClr val="tx2"/>
                </a:solidFill>
              </a:rPr>
              <a:t>Frac</a:t>
            </a:r>
            <a:r>
              <a:rPr lang="en-GB" sz="1600" baseline="-25000" dirty="0">
                <a:solidFill>
                  <a:schemeClr val="tx2"/>
                </a:solidFill>
              </a:rPr>
              <a:t>LEACH-(H) </a:t>
            </a:r>
            <a:r>
              <a:rPr lang="en-GB" sz="1600" dirty="0">
                <a:solidFill>
                  <a:schemeClr val="tx2"/>
                </a:solidFill>
              </a:rPr>
              <a:t>= fraction of all N added to/mineralised in soils in regions where leaching/runoff</a:t>
            </a:r>
          </a:p>
          <a:p>
            <a:pPr marL="0" indent="0">
              <a:buNone/>
            </a:pPr>
            <a:r>
              <a:rPr lang="en-GB" sz="1600" dirty="0">
                <a:solidFill>
                  <a:schemeClr val="tx2"/>
                </a:solidFill>
              </a:rPr>
              <a:t>occurs that is lost through leaching and runoff, kg N (kg of N additions)</a:t>
            </a:r>
            <a:r>
              <a:rPr lang="en-GB" sz="1600" baseline="30000" dirty="0">
                <a:solidFill>
                  <a:schemeClr val="tx2"/>
                </a:solidFill>
              </a:rPr>
              <a:t>-1 </a:t>
            </a:r>
          </a:p>
          <a:p>
            <a:pPr marL="0" indent="0">
              <a:buNone/>
            </a:pPr>
            <a:r>
              <a:rPr lang="en-GB" sz="1600" dirty="0">
                <a:solidFill>
                  <a:schemeClr val="tx2"/>
                </a:solidFill>
              </a:rPr>
              <a:t>EF</a:t>
            </a:r>
            <a:r>
              <a:rPr lang="en-GB" sz="1600" baseline="-25000" dirty="0">
                <a:solidFill>
                  <a:schemeClr val="tx2"/>
                </a:solidFill>
              </a:rPr>
              <a:t>5</a:t>
            </a:r>
            <a:r>
              <a:rPr lang="en-GB" sz="1600" dirty="0">
                <a:solidFill>
                  <a:schemeClr val="tx2"/>
                </a:solidFill>
              </a:rPr>
              <a:t> = emission factor for N</a:t>
            </a:r>
            <a:r>
              <a:rPr lang="en-GB" sz="1600" baseline="-25000" dirty="0">
                <a:solidFill>
                  <a:schemeClr val="tx2"/>
                </a:solidFill>
              </a:rPr>
              <a:t>2</a:t>
            </a:r>
            <a:r>
              <a:rPr lang="en-GB" sz="1600" dirty="0">
                <a:solidFill>
                  <a:schemeClr val="tx2"/>
                </a:solidFill>
              </a:rPr>
              <a:t>O emissions from N leaching and runoff, kg N</a:t>
            </a:r>
            <a:r>
              <a:rPr lang="en-GB" sz="1600" baseline="-25000" dirty="0">
                <a:solidFill>
                  <a:schemeClr val="tx2"/>
                </a:solidFill>
              </a:rPr>
              <a:t>2</a:t>
            </a:r>
            <a:r>
              <a:rPr lang="en-GB" sz="1600" dirty="0">
                <a:solidFill>
                  <a:schemeClr val="tx2"/>
                </a:solidFill>
              </a:rPr>
              <a:t>O–N (kg N leached and</a:t>
            </a:r>
          </a:p>
          <a:p>
            <a:pPr marL="0" indent="0">
              <a:buNone/>
            </a:pPr>
            <a:r>
              <a:rPr lang="en-GB" sz="1600" dirty="0">
                <a:solidFill>
                  <a:schemeClr val="tx2"/>
                </a:solidFill>
              </a:rPr>
              <a:t>Runoff)</a:t>
            </a:r>
            <a:r>
              <a:rPr lang="en-GB" sz="1600" baseline="30000" dirty="0">
                <a:solidFill>
                  <a:schemeClr val="tx2"/>
                </a:solidFill>
              </a:rPr>
              <a:t>-1</a:t>
            </a:r>
          </a:p>
          <a:p>
            <a:pPr marL="0" indent="0">
              <a:buNone/>
            </a:pPr>
            <a:r>
              <a:rPr lang="en-GB" sz="1600" b="1" dirty="0"/>
              <a:t>	</a:t>
            </a:r>
            <a:r>
              <a:rPr lang="en-GB" sz="1600" b="1" dirty="0">
                <a:solidFill>
                  <a:schemeClr val="tx1"/>
                </a:solidFill>
              </a:rPr>
              <a:t>Equation 11.10 (2006 GL)</a:t>
            </a:r>
          </a:p>
          <a:p>
            <a:pPr marL="0" indent="0">
              <a:buNone/>
            </a:pPr>
            <a:endParaRPr lang="en-GB" sz="1600" baseline="30000" dirty="0">
              <a:solidFill>
                <a:schemeClr val="tx2"/>
              </a:solidFill>
            </a:endParaRP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84" y="875780"/>
            <a:ext cx="8577943"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300532"/>
      </p:ext>
    </p:extLst>
  </p:cSld>
  <p:clrMapOvr>
    <a:masterClrMapping/>
  </p:clrMapOvr>
  <p:transition>
    <p:cove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714" y="163513"/>
            <a:ext cx="8754836" cy="456597"/>
          </a:xfrm>
        </p:spPr>
        <p:txBody>
          <a:bodyPr/>
          <a:lstStyle/>
          <a:p>
            <a:r>
              <a:rPr lang="en-GB" sz="3600" dirty="0"/>
              <a:t>Volatilisation (N</a:t>
            </a:r>
            <a:r>
              <a:rPr lang="en-GB" sz="3600" baseline="-25000" dirty="0"/>
              <a:t>2</a:t>
            </a:r>
            <a:r>
              <a:rPr lang="en-GB" sz="3600" dirty="0"/>
              <a:t>O) – Tier 2</a:t>
            </a:r>
          </a:p>
        </p:txBody>
      </p:sp>
      <p:sp>
        <p:nvSpPr>
          <p:cNvPr id="3" name="Content Placeholder 2"/>
          <p:cNvSpPr>
            <a:spLocks noGrp="1"/>
          </p:cNvSpPr>
          <p:nvPr>
            <p:ph idx="1"/>
          </p:nvPr>
        </p:nvSpPr>
        <p:spPr>
          <a:xfrm>
            <a:off x="290287" y="1376856"/>
            <a:ext cx="8694056" cy="4994916"/>
          </a:xfrm>
        </p:spPr>
        <p:txBody>
          <a:bodyPr/>
          <a:lstStyle/>
          <a:p>
            <a:pPr marL="0" indent="0">
              <a:buNone/>
            </a:pPr>
            <a:r>
              <a:rPr lang="en-GB" sz="1600" dirty="0">
                <a:solidFill>
                  <a:schemeClr val="tx2"/>
                </a:solidFill>
              </a:rPr>
              <a:t>Where:</a:t>
            </a:r>
          </a:p>
          <a:p>
            <a:pPr marL="0" indent="0">
              <a:buNone/>
            </a:pPr>
            <a:r>
              <a:rPr lang="en-GB" sz="1600" dirty="0">
                <a:solidFill>
                  <a:schemeClr val="tx2"/>
                </a:solidFill>
              </a:rPr>
              <a:t>N</a:t>
            </a:r>
            <a:r>
              <a:rPr lang="en-GB" sz="1600" baseline="-25000" dirty="0">
                <a:solidFill>
                  <a:schemeClr val="tx2"/>
                </a:solidFill>
              </a:rPr>
              <a:t>2</a:t>
            </a:r>
            <a:r>
              <a:rPr lang="en-GB" sz="1600" dirty="0">
                <a:solidFill>
                  <a:schemeClr val="tx2"/>
                </a:solidFill>
              </a:rPr>
              <a:t>O</a:t>
            </a:r>
            <a:r>
              <a:rPr lang="en-GB" sz="1600" baseline="-25000" dirty="0">
                <a:solidFill>
                  <a:schemeClr val="tx2"/>
                </a:solidFill>
              </a:rPr>
              <a:t>(</a:t>
            </a:r>
            <a:r>
              <a:rPr lang="en-GB" sz="1600" baseline="-25000" dirty="0" err="1">
                <a:solidFill>
                  <a:schemeClr val="tx2"/>
                </a:solidFill>
              </a:rPr>
              <a:t>ATD</a:t>
            </a:r>
            <a:r>
              <a:rPr lang="en-GB" sz="1600" baseline="-25000" dirty="0">
                <a:solidFill>
                  <a:schemeClr val="tx2"/>
                </a:solidFill>
              </a:rPr>
              <a:t>)</a:t>
            </a:r>
            <a:r>
              <a:rPr lang="en-GB" sz="1600" dirty="0">
                <a:solidFill>
                  <a:schemeClr val="tx2"/>
                </a:solidFill>
              </a:rPr>
              <a:t>–N = annual amount of N</a:t>
            </a:r>
            <a:r>
              <a:rPr lang="en-GB" sz="1600" baseline="-25000" dirty="0">
                <a:solidFill>
                  <a:schemeClr val="tx2"/>
                </a:solidFill>
              </a:rPr>
              <a:t>2</a:t>
            </a:r>
            <a:r>
              <a:rPr lang="en-GB" sz="1600" dirty="0">
                <a:solidFill>
                  <a:schemeClr val="tx2"/>
                </a:solidFill>
              </a:rPr>
              <a:t>O–N produced from atmospheric deposition of N volatilised from</a:t>
            </a:r>
          </a:p>
          <a:p>
            <a:pPr marL="0" indent="0">
              <a:buNone/>
            </a:pPr>
            <a:r>
              <a:rPr lang="en-GB" sz="1600" dirty="0">
                <a:solidFill>
                  <a:schemeClr val="tx2"/>
                </a:solidFill>
              </a:rPr>
              <a:t>Agricultural soils, kg N</a:t>
            </a:r>
            <a:r>
              <a:rPr lang="en-GB" sz="1600" baseline="-25000" dirty="0">
                <a:solidFill>
                  <a:schemeClr val="tx2"/>
                </a:solidFill>
              </a:rPr>
              <a:t>2</a:t>
            </a:r>
            <a:r>
              <a:rPr lang="en-GB" sz="1600" dirty="0">
                <a:solidFill>
                  <a:schemeClr val="tx2"/>
                </a:solidFill>
              </a:rPr>
              <a:t>O–N yr</a:t>
            </a:r>
            <a:r>
              <a:rPr lang="en-GB" sz="1600" baseline="30000" dirty="0">
                <a:solidFill>
                  <a:schemeClr val="tx2"/>
                </a:solidFill>
              </a:rPr>
              <a:t>-1</a:t>
            </a:r>
          </a:p>
          <a:p>
            <a:pPr marL="0" indent="0">
              <a:buNone/>
            </a:pPr>
            <a:r>
              <a:rPr lang="en-GB" sz="1600" dirty="0">
                <a:solidFill>
                  <a:schemeClr val="tx2"/>
                </a:solidFill>
              </a:rPr>
              <a:t>F</a:t>
            </a:r>
            <a:r>
              <a:rPr lang="en-GB" sz="1600" baseline="-25000" dirty="0">
                <a:solidFill>
                  <a:schemeClr val="tx2"/>
                </a:solidFill>
              </a:rPr>
              <a:t>SNi</a:t>
            </a:r>
            <a:r>
              <a:rPr lang="en-GB" sz="1600" dirty="0">
                <a:solidFill>
                  <a:schemeClr val="tx2"/>
                </a:solidFill>
              </a:rPr>
              <a:t> = annual amount of synthetic fertiliser N applied to soils under different conditions </a:t>
            </a:r>
            <a:r>
              <a:rPr lang="en-GB" sz="1600" i="1" dirty="0" err="1">
                <a:solidFill>
                  <a:schemeClr val="tx2"/>
                </a:solidFill>
              </a:rPr>
              <a:t>i</a:t>
            </a:r>
            <a:r>
              <a:rPr lang="en-GB" sz="1600" dirty="0">
                <a:solidFill>
                  <a:schemeClr val="tx2"/>
                </a:solidFill>
              </a:rPr>
              <a:t>, kg N yr</a:t>
            </a:r>
            <a:r>
              <a:rPr lang="en-GB" sz="1600" baseline="30000" dirty="0">
                <a:solidFill>
                  <a:schemeClr val="tx2"/>
                </a:solidFill>
              </a:rPr>
              <a:t>-1</a:t>
            </a:r>
          </a:p>
          <a:p>
            <a:pPr marL="0" indent="0">
              <a:buNone/>
            </a:pPr>
            <a:r>
              <a:rPr lang="en-GB" sz="1600" dirty="0">
                <a:solidFill>
                  <a:schemeClr val="tx2"/>
                </a:solidFill>
              </a:rPr>
              <a:t>Frac</a:t>
            </a:r>
            <a:r>
              <a:rPr lang="en-GB" sz="1600" baseline="-25000" dirty="0">
                <a:solidFill>
                  <a:schemeClr val="tx2"/>
                </a:solidFill>
              </a:rPr>
              <a:t>GASFi</a:t>
            </a:r>
            <a:r>
              <a:rPr lang="en-GB" sz="1600" dirty="0">
                <a:solidFill>
                  <a:schemeClr val="tx2"/>
                </a:solidFill>
              </a:rPr>
              <a:t> = fraction of synthetic fertiliser N that volatilises as NH</a:t>
            </a:r>
            <a:r>
              <a:rPr lang="en-GB" sz="1600" baseline="-25000" dirty="0">
                <a:solidFill>
                  <a:schemeClr val="tx2"/>
                </a:solidFill>
              </a:rPr>
              <a:t>3</a:t>
            </a:r>
            <a:r>
              <a:rPr lang="en-GB" sz="1600" dirty="0">
                <a:solidFill>
                  <a:schemeClr val="tx2"/>
                </a:solidFill>
              </a:rPr>
              <a:t> and </a:t>
            </a:r>
            <a:r>
              <a:rPr lang="en-GB" sz="1600" dirty="0" err="1">
                <a:solidFill>
                  <a:schemeClr val="tx2"/>
                </a:solidFill>
              </a:rPr>
              <a:t>NOx</a:t>
            </a:r>
            <a:r>
              <a:rPr lang="en-GB" sz="1600" dirty="0">
                <a:solidFill>
                  <a:schemeClr val="tx2"/>
                </a:solidFill>
              </a:rPr>
              <a:t> under different conditions </a:t>
            </a:r>
            <a:r>
              <a:rPr lang="en-GB" sz="1600" dirty="0" err="1">
                <a:solidFill>
                  <a:schemeClr val="tx2"/>
                </a:solidFill>
              </a:rPr>
              <a:t>i</a:t>
            </a:r>
            <a:r>
              <a:rPr lang="en-GB" sz="1600" dirty="0">
                <a:solidFill>
                  <a:schemeClr val="tx2"/>
                </a:solidFill>
              </a:rPr>
              <a:t>,</a:t>
            </a:r>
          </a:p>
          <a:p>
            <a:pPr marL="0" indent="0">
              <a:buNone/>
            </a:pPr>
            <a:r>
              <a:rPr lang="en-GB" sz="1600" dirty="0">
                <a:solidFill>
                  <a:schemeClr val="tx2"/>
                </a:solidFill>
              </a:rPr>
              <a:t>kg N volatilised (kg of N applied)</a:t>
            </a:r>
            <a:r>
              <a:rPr lang="en-GB" sz="1600" baseline="30000" dirty="0">
                <a:solidFill>
                  <a:schemeClr val="tx2"/>
                </a:solidFill>
              </a:rPr>
              <a:t>-1</a:t>
            </a:r>
          </a:p>
          <a:p>
            <a:pPr marL="0" indent="0">
              <a:buNone/>
            </a:pPr>
            <a:r>
              <a:rPr lang="en-GB" sz="1600" dirty="0">
                <a:solidFill>
                  <a:schemeClr val="tx2"/>
                </a:solidFill>
              </a:rPr>
              <a:t>F</a:t>
            </a:r>
            <a:r>
              <a:rPr lang="en-GB" sz="1600" baseline="-25000" dirty="0">
                <a:solidFill>
                  <a:schemeClr val="tx2"/>
                </a:solidFill>
              </a:rPr>
              <a:t>ON</a:t>
            </a:r>
            <a:r>
              <a:rPr lang="en-GB" sz="1600" dirty="0">
                <a:solidFill>
                  <a:schemeClr val="tx2"/>
                </a:solidFill>
              </a:rPr>
              <a:t> = annual amount of managed animal manure, compost, sewage sludge and other organic N additions</a:t>
            </a:r>
          </a:p>
          <a:p>
            <a:pPr marL="0" indent="0">
              <a:buNone/>
            </a:pPr>
            <a:r>
              <a:rPr lang="en-GB" sz="1600" dirty="0">
                <a:solidFill>
                  <a:schemeClr val="tx2"/>
                </a:solidFill>
              </a:rPr>
              <a:t>applied to soils, kg N yr</a:t>
            </a:r>
            <a:r>
              <a:rPr lang="en-GB" sz="1600" baseline="30000" dirty="0">
                <a:solidFill>
                  <a:schemeClr val="tx2"/>
                </a:solidFill>
              </a:rPr>
              <a:t>-1</a:t>
            </a:r>
          </a:p>
          <a:p>
            <a:pPr marL="0" indent="0">
              <a:buNone/>
            </a:pPr>
            <a:r>
              <a:rPr lang="en-GB" sz="1600" dirty="0">
                <a:solidFill>
                  <a:schemeClr val="tx2"/>
                </a:solidFill>
              </a:rPr>
              <a:t>F</a:t>
            </a:r>
            <a:r>
              <a:rPr lang="en-GB" sz="1600" baseline="-25000" dirty="0">
                <a:solidFill>
                  <a:schemeClr val="tx2"/>
                </a:solidFill>
              </a:rPr>
              <a:t>PRP</a:t>
            </a:r>
            <a:r>
              <a:rPr lang="en-GB" sz="1600" dirty="0">
                <a:solidFill>
                  <a:schemeClr val="tx2"/>
                </a:solidFill>
              </a:rPr>
              <a:t> = annual amount of urine and dung N deposited by grazing animals on pasture, range and paddock,</a:t>
            </a:r>
          </a:p>
          <a:p>
            <a:pPr marL="0" indent="0">
              <a:buNone/>
            </a:pPr>
            <a:r>
              <a:rPr lang="en-GB" sz="1600" dirty="0">
                <a:solidFill>
                  <a:schemeClr val="tx2"/>
                </a:solidFill>
              </a:rPr>
              <a:t>kg N yr</a:t>
            </a:r>
            <a:r>
              <a:rPr lang="en-GB" sz="1600" baseline="30000" dirty="0">
                <a:solidFill>
                  <a:schemeClr val="tx2"/>
                </a:solidFill>
              </a:rPr>
              <a:t>-1</a:t>
            </a:r>
          </a:p>
          <a:p>
            <a:pPr marL="0" indent="0">
              <a:buNone/>
            </a:pPr>
            <a:r>
              <a:rPr lang="en-GB" sz="1600" dirty="0">
                <a:solidFill>
                  <a:schemeClr val="tx2"/>
                </a:solidFill>
              </a:rPr>
              <a:t>Frac</a:t>
            </a:r>
            <a:r>
              <a:rPr lang="en-GB" sz="1600" baseline="-25000" dirty="0">
                <a:solidFill>
                  <a:schemeClr val="tx2"/>
                </a:solidFill>
              </a:rPr>
              <a:t>GASM </a:t>
            </a:r>
            <a:r>
              <a:rPr lang="en-GB" sz="1600" dirty="0">
                <a:solidFill>
                  <a:schemeClr val="tx2"/>
                </a:solidFill>
              </a:rPr>
              <a:t>= fraction of applied organic N fertiliser materials (F</a:t>
            </a:r>
            <a:r>
              <a:rPr lang="en-GB" sz="1600" baseline="-25000" dirty="0">
                <a:solidFill>
                  <a:schemeClr val="tx2"/>
                </a:solidFill>
              </a:rPr>
              <a:t>ON</a:t>
            </a:r>
            <a:r>
              <a:rPr lang="en-GB" sz="1600" dirty="0">
                <a:solidFill>
                  <a:schemeClr val="tx2"/>
                </a:solidFill>
              </a:rPr>
              <a:t>) and of urine and dung N deposited by</a:t>
            </a:r>
          </a:p>
          <a:p>
            <a:pPr marL="0" indent="0">
              <a:buNone/>
            </a:pPr>
            <a:r>
              <a:rPr lang="en-GB" sz="1600" dirty="0">
                <a:solidFill>
                  <a:schemeClr val="tx2"/>
                </a:solidFill>
              </a:rPr>
              <a:t>grazing animals (F</a:t>
            </a:r>
            <a:r>
              <a:rPr lang="en-GB" sz="1600" baseline="-25000" dirty="0">
                <a:solidFill>
                  <a:schemeClr val="tx2"/>
                </a:solidFill>
              </a:rPr>
              <a:t>PRP</a:t>
            </a:r>
            <a:r>
              <a:rPr lang="en-GB" sz="1600" dirty="0">
                <a:solidFill>
                  <a:schemeClr val="tx2"/>
                </a:solidFill>
              </a:rPr>
              <a:t>) that volatilises as NH</a:t>
            </a:r>
            <a:r>
              <a:rPr lang="en-GB" sz="1600" baseline="-25000" dirty="0">
                <a:solidFill>
                  <a:schemeClr val="tx2"/>
                </a:solidFill>
              </a:rPr>
              <a:t>3</a:t>
            </a:r>
            <a:r>
              <a:rPr lang="en-GB" sz="1600" dirty="0">
                <a:solidFill>
                  <a:schemeClr val="tx2"/>
                </a:solidFill>
              </a:rPr>
              <a:t> and </a:t>
            </a:r>
            <a:r>
              <a:rPr lang="en-GB" sz="1600" dirty="0" err="1">
                <a:solidFill>
                  <a:schemeClr val="tx2"/>
                </a:solidFill>
              </a:rPr>
              <a:t>NOx</a:t>
            </a:r>
            <a:r>
              <a:rPr lang="en-GB" sz="1600" dirty="0">
                <a:solidFill>
                  <a:schemeClr val="tx2"/>
                </a:solidFill>
              </a:rPr>
              <a:t>, kg N volatilised (kg of N applied or</a:t>
            </a:r>
          </a:p>
          <a:p>
            <a:pPr marL="0" indent="0">
              <a:buNone/>
            </a:pPr>
            <a:r>
              <a:rPr lang="en-GB" sz="1600" dirty="0">
                <a:solidFill>
                  <a:schemeClr val="tx2"/>
                </a:solidFill>
              </a:rPr>
              <a:t>deposited)</a:t>
            </a:r>
            <a:r>
              <a:rPr lang="en-GB" sz="1600" baseline="30000" dirty="0">
                <a:solidFill>
                  <a:schemeClr val="tx2"/>
                </a:solidFill>
              </a:rPr>
              <a:t>-1 </a:t>
            </a:r>
          </a:p>
          <a:p>
            <a:pPr marL="0" indent="0">
              <a:buNone/>
            </a:pPr>
            <a:r>
              <a:rPr lang="en-GB" sz="1600" dirty="0">
                <a:solidFill>
                  <a:schemeClr val="tx2"/>
                </a:solidFill>
              </a:rPr>
              <a:t>EF</a:t>
            </a:r>
            <a:r>
              <a:rPr lang="en-GB" sz="1600" baseline="-25000" dirty="0">
                <a:solidFill>
                  <a:schemeClr val="tx2"/>
                </a:solidFill>
              </a:rPr>
              <a:t>4</a:t>
            </a:r>
            <a:r>
              <a:rPr lang="en-GB" sz="1600" dirty="0">
                <a:solidFill>
                  <a:schemeClr val="tx2"/>
                </a:solidFill>
              </a:rPr>
              <a:t> = emission factor for N</a:t>
            </a:r>
            <a:r>
              <a:rPr lang="en-GB" sz="1600" baseline="-25000" dirty="0">
                <a:solidFill>
                  <a:schemeClr val="tx2"/>
                </a:solidFill>
              </a:rPr>
              <a:t>2</a:t>
            </a:r>
            <a:r>
              <a:rPr lang="en-GB" sz="1600" dirty="0">
                <a:solidFill>
                  <a:schemeClr val="tx2"/>
                </a:solidFill>
              </a:rPr>
              <a:t>O emissions from atmospheric deposition of N on soils and water surfaces,</a:t>
            </a:r>
          </a:p>
          <a:p>
            <a:pPr marL="0" indent="0">
              <a:buNone/>
            </a:pPr>
            <a:r>
              <a:rPr lang="en-GB" sz="1600" dirty="0">
                <a:solidFill>
                  <a:schemeClr val="tx2"/>
                </a:solidFill>
              </a:rPr>
              <a:t>[kg N–N</a:t>
            </a:r>
            <a:r>
              <a:rPr lang="en-GB" sz="1600" baseline="-25000" dirty="0">
                <a:solidFill>
                  <a:schemeClr val="tx2"/>
                </a:solidFill>
              </a:rPr>
              <a:t>2</a:t>
            </a:r>
            <a:r>
              <a:rPr lang="en-GB" sz="1600" dirty="0">
                <a:solidFill>
                  <a:schemeClr val="tx2"/>
                </a:solidFill>
              </a:rPr>
              <a:t>O (kg NH</a:t>
            </a:r>
            <a:r>
              <a:rPr lang="en-GB" sz="1600" baseline="-25000" dirty="0">
                <a:solidFill>
                  <a:schemeClr val="tx2"/>
                </a:solidFill>
              </a:rPr>
              <a:t>3</a:t>
            </a:r>
            <a:r>
              <a:rPr lang="en-GB" sz="1600" dirty="0">
                <a:solidFill>
                  <a:schemeClr val="tx2"/>
                </a:solidFill>
              </a:rPr>
              <a:t>–N + NOx–N volatilised)</a:t>
            </a:r>
            <a:r>
              <a:rPr lang="en-GB" sz="1600" baseline="30000" dirty="0">
                <a:solidFill>
                  <a:schemeClr val="tx2"/>
                </a:solidFill>
              </a:rPr>
              <a:t>-1</a:t>
            </a:r>
            <a:r>
              <a:rPr lang="en-GB" sz="1600" dirty="0">
                <a:solidFill>
                  <a:schemeClr val="tx2"/>
                </a:solidFill>
              </a:rPr>
              <a:t>]</a:t>
            </a:r>
          </a:p>
          <a:p>
            <a:pPr marL="0" indent="0">
              <a:buNone/>
            </a:pPr>
            <a:endParaRPr lang="en-GB" sz="1600" dirty="0">
              <a:solidFill>
                <a:schemeClr val="tx2"/>
              </a:solidFill>
            </a:endParaRPr>
          </a:p>
          <a:p>
            <a:pPr marL="0" indent="0">
              <a:buNone/>
            </a:pPr>
            <a:r>
              <a:rPr lang="en-GB" sz="1600" b="1" dirty="0">
                <a:solidFill>
                  <a:schemeClr val="tx1"/>
                </a:solidFill>
              </a:rPr>
              <a:t>Equation 11.11 (2006 GL)</a:t>
            </a:r>
          </a:p>
          <a:p>
            <a:pPr marL="0" indent="0">
              <a:buNone/>
            </a:pPr>
            <a:endParaRPr lang="en-GB" sz="1600" dirty="0">
              <a:solidFill>
                <a:schemeClr val="tx2"/>
              </a:solidFill>
            </a:endParaRPr>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490" y="824406"/>
            <a:ext cx="6475942"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3204422"/>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13" y="163513"/>
            <a:ext cx="8263855" cy="1008062"/>
          </a:xfrm>
        </p:spPr>
        <p:txBody>
          <a:bodyPr/>
          <a:lstStyle/>
          <a:p>
            <a:r>
              <a:rPr lang="en-GB" sz="2800" dirty="0"/>
              <a:t>Tier 1 - Step 2: Basic characterisation for livestock populations (1)</a:t>
            </a:r>
          </a:p>
        </p:txBody>
      </p:sp>
      <p:sp>
        <p:nvSpPr>
          <p:cNvPr id="3" name="Content Placeholder 2"/>
          <p:cNvSpPr>
            <a:spLocks noGrp="1"/>
          </p:cNvSpPr>
          <p:nvPr>
            <p:ph idx="1"/>
          </p:nvPr>
        </p:nvSpPr>
        <p:spPr>
          <a:xfrm>
            <a:off x="217713" y="1219201"/>
            <a:ext cx="8926287" cy="5638799"/>
          </a:xfrm>
        </p:spPr>
        <p:txBody>
          <a:bodyPr/>
          <a:lstStyle/>
          <a:p>
            <a:pPr marL="0" indent="0">
              <a:buNone/>
            </a:pPr>
            <a:r>
              <a:rPr lang="en-GB" sz="2400" dirty="0">
                <a:solidFill>
                  <a:schemeClr val="tx1"/>
                </a:solidFill>
              </a:rPr>
              <a:t>Basic characterisation supporting Tier 1 requires the following information:</a:t>
            </a:r>
          </a:p>
          <a:p>
            <a:pPr>
              <a:buFont typeface="Wingdings" pitchFamily="2" charset="2"/>
              <a:buChar char="ü"/>
            </a:pPr>
            <a:r>
              <a:rPr lang="en-GB" sz="2400" b="1" dirty="0">
                <a:solidFill>
                  <a:schemeClr val="tx1"/>
                </a:solidFill>
              </a:rPr>
              <a:t>Livestock species and categories: </a:t>
            </a:r>
            <a:r>
              <a:rPr lang="en-GB" sz="2400" dirty="0">
                <a:solidFill>
                  <a:schemeClr val="tx1"/>
                </a:solidFill>
              </a:rPr>
              <a:t>A complete list of all livestock populations that have default emission factor values must be developed (e.g., dairy cows, other cattle, buffalo, sheep, goats, camels, llamas, alpacas, deer, horses, rabbits, mules and asses, swine, and poultry) if these categories are relevant to the country.</a:t>
            </a:r>
          </a:p>
          <a:p>
            <a:pPr>
              <a:buFont typeface="Wingdings" pitchFamily="2" charset="2"/>
              <a:buChar char="ü"/>
            </a:pPr>
            <a:r>
              <a:rPr lang="en-GB" sz="2400" b="1" dirty="0">
                <a:solidFill>
                  <a:schemeClr val="tx1"/>
                </a:solidFill>
              </a:rPr>
              <a:t>Annual population: </a:t>
            </a:r>
            <a:r>
              <a:rPr lang="en-GB" sz="2400" dirty="0">
                <a:solidFill>
                  <a:schemeClr val="tx1"/>
                </a:solidFill>
              </a:rPr>
              <a:t>Annual population data from national statistics or FAO. Adjustments should be made for seasonal births and slaughters. Annual average population should be estimated for growing population (e.g., meat animals, such as broilers, turkeys, beef cattle, and market swine)              </a:t>
            </a:r>
          </a:p>
          <a:p>
            <a:pPr marL="0" indent="0">
              <a:buNone/>
            </a:pPr>
            <a:r>
              <a:rPr lang="en-GB" sz="2400" b="1" dirty="0">
                <a:solidFill>
                  <a:schemeClr val="tx1"/>
                </a:solidFill>
              </a:rPr>
              <a:t>                                 </a:t>
            </a:r>
            <a:endParaRPr lang="en-GB" sz="2000" dirty="0">
              <a:solidFill>
                <a:schemeClr val="tx1"/>
              </a:solidFill>
            </a:endParaRPr>
          </a:p>
        </p:txBody>
      </p:sp>
    </p:spTree>
    <p:extLst>
      <p:ext uri="{BB962C8B-B14F-4D97-AF65-F5344CB8AC3E}">
        <p14:creationId xmlns:p14="http://schemas.microsoft.com/office/powerpoint/2010/main" val="2668763213"/>
      </p:ext>
    </p:extLst>
  </p:cSld>
  <p:clrMapOvr>
    <a:masterClrMapping/>
  </p:clrMapOvr>
  <p:transition>
    <p:cove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Methodological Tiers</a:t>
            </a:r>
          </a:p>
        </p:txBody>
      </p:sp>
      <p:sp>
        <p:nvSpPr>
          <p:cNvPr id="3" name="Content Placeholder 2"/>
          <p:cNvSpPr>
            <a:spLocks noGrp="1"/>
          </p:cNvSpPr>
          <p:nvPr>
            <p:ph idx="1"/>
          </p:nvPr>
        </p:nvSpPr>
        <p:spPr>
          <a:xfrm>
            <a:off x="319314" y="1190172"/>
            <a:ext cx="8824685" cy="5667828"/>
          </a:xfrm>
        </p:spPr>
        <p:txBody>
          <a:bodyPr/>
          <a:lstStyle/>
          <a:p>
            <a:endParaRPr lang="en-GB" dirty="0">
              <a:solidFill>
                <a:schemeClr val="tx1"/>
              </a:solidFill>
            </a:endParaRPr>
          </a:p>
        </p:txBody>
      </p:sp>
      <p:graphicFrame>
        <p:nvGraphicFramePr>
          <p:cNvPr id="5" name="Diagram 4"/>
          <p:cNvGraphicFramePr/>
          <p:nvPr>
            <p:extLst/>
          </p:nvPr>
        </p:nvGraphicFramePr>
        <p:xfrm>
          <a:off x="0" y="990600"/>
          <a:ext cx="9144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444014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0C4FB73-77FD-4C95-896A-7059E4841F2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BA2D447-77D4-4C37-9D7B-FB4B774B67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AF4B436-F9B8-4FAD-A403-0D2D6503110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BCDD0E1-72B2-4363-92C9-23E5CB5A7C0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63513"/>
            <a:ext cx="8769350" cy="1008062"/>
          </a:xfrm>
        </p:spPr>
        <p:txBody>
          <a:bodyPr/>
          <a:lstStyle/>
          <a:p>
            <a:r>
              <a:rPr lang="en-GB" dirty="0"/>
              <a:t>Choice of emission factors</a:t>
            </a:r>
          </a:p>
        </p:txBody>
      </p:sp>
      <p:sp>
        <p:nvSpPr>
          <p:cNvPr id="3" name="Content Placeholder 2"/>
          <p:cNvSpPr>
            <a:spLocks noGrp="1"/>
          </p:cNvSpPr>
          <p:nvPr>
            <p:ph idx="1"/>
          </p:nvPr>
        </p:nvSpPr>
        <p:spPr>
          <a:xfrm>
            <a:off x="81280" y="1087120"/>
            <a:ext cx="8891269" cy="5130800"/>
          </a:xfrm>
        </p:spPr>
        <p:txBody>
          <a:bodyPr/>
          <a:lstStyle/>
          <a:p>
            <a:r>
              <a:rPr lang="en-GB" dirty="0">
                <a:solidFill>
                  <a:schemeClr val="tx2"/>
                </a:solidFill>
              </a:rPr>
              <a:t>Emission factors and parameters required for indirect N</a:t>
            </a:r>
            <a:r>
              <a:rPr lang="en-GB" baseline="-25000" dirty="0">
                <a:solidFill>
                  <a:schemeClr val="tx2"/>
                </a:solidFill>
              </a:rPr>
              <a:t>2</a:t>
            </a:r>
            <a:r>
              <a:rPr lang="en-GB" dirty="0">
                <a:solidFill>
                  <a:schemeClr val="tx2"/>
                </a:solidFill>
              </a:rPr>
              <a:t>O from soils are: </a:t>
            </a:r>
          </a:p>
          <a:p>
            <a:pPr lvl="1"/>
            <a:r>
              <a:rPr lang="en-GB" dirty="0">
                <a:solidFill>
                  <a:schemeClr val="tx2"/>
                </a:solidFill>
              </a:rPr>
              <a:t>EF associated with volatilised and re-deposited N (EF</a:t>
            </a:r>
            <a:r>
              <a:rPr lang="en-GB" baseline="-25000" dirty="0">
                <a:solidFill>
                  <a:schemeClr val="tx2"/>
                </a:solidFill>
              </a:rPr>
              <a:t>4</a:t>
            </a:r>
            <a:r>
              <a:rPr lang="en-GB" dirty="0">
                <a:solidFill>
                  <a:schemeClr val="tx2"/>
                </a:solidFill>
              </a:rPr>
              <a:t>) </a:t>
            </a:r>
          </a:p>
          <a:p>
            <a:pPr lvl="1"/>
            <a:r>
              <a:rPr lang="en-GB" dirty="0">
                <a:solidFill>
                  <a:schemeClr val="tx2"/>
                </a:solidFill>
              </a:rPr>
              <a:t>EF associated with N lost through leaching/runoff (EF</a:t>
            </a:r>
            <a:r>
              <a:rPr lang="en-GB" baseline="-25000" dirty="0">
                <a:solidFill>
                  <a:schemeClr val="tx2"/>
                </a:solidFill>
              </a:rPr>
              <a:t>5</a:t>
            </a:r>
            <a:r>
              <a:rPr lang="en-GB" dirty="0">
                <a:solidFill>
                  <a:schemeClr val="tx2"/>
                </a:solidFill>
              </a:rPr>
              <a:t>)</a:t>
            </a:r>
          </a:p>
          <a:p>
            <a:pPr lvl="1"/>
            <a:r>
              <a:rPr lang="en-GB" dirty="0">
                <a:solidFill>
                  <a:schemeClr val="tx2"/>
                </a:solidFill>
              </a:rPr>
              <a:t>fractions of N that are lost through volatilisation (Frac</a:t>
            </a:r>
            <a:r>
              <a:rPr lang="en-GB" baseline="-25000" dirty="0">
                <a:solidFill>
                  <a:schemeClr val="tx2"/>
                </a:solidFill>
              </a:rPr>
              <a:t>GASF</a:t>
            </a:r>
            <a:r>
              <a:rPr lang="en-GB" dirty="0">
                <a:solidFill>
                  <a:schemeClr val="tx2"/>
                </a:solidFill>
              </a:rPr>
              <a:t> and Frac</a:t>
            </a:r>
            <a:r>
              <a:rPr lang="en-GB" baseline="-25000" dirty="0">
                <a:solidFill>
                  <a:schemeClr val="tx2"/>
                </a:solidFill>
              </a:rPr>
              <a:t>GASM</a:t>
            </a:r>
            <a:r>
              <a:rPr lang="en-GB" dirty="0">
                <a:solidFill>
                  <a:schemeClr val="tx2"/>
                </a:solidFill>
              </a:rPr>
              <a:t>) or leaching/runoff (Frac</a:t>
            </a:r>
            <a:r>
              <a:rPr lang="en-GB" baseline="-25000" dirty="0">
                <a:solidFill>
                  <a:schemeClr val="tx2"/>
                </a:solidFill>
              </a:rPr>
              <a:t>LEACH-(H)</a:t>
            </a:r>
            <a:r>
              <a:rPr lang="en-GB" dirty="0">
                <a:solidFill>
                  <a:schemeClr val="tx2"/>
                </a:solidFill>
              </a:rPr>
              <a:t>)</a:t>
            </a:r>
            <a:endParaRPr lang="en-GB" baseline="-25000" dirty="0">
              <a:solidFill>
                <a:schemeClr val="tx2"/>
              </a:solidFill>
            </a:endParaRPr>
          </a:p>
          <a:p>
            <a:r>
              <a:rPr lang="en-GB" dirty="0">
                <a:solidFill>
                  <a:schemeClr val="tx2"/>
                </a:solidFill>
              </a:rPr>
              <a:t>Country-specific values for EF</a:t>
            </a:r>
            <a:r>
              <a:rPr lang="en-GB" baseline="-25000" dirty="0">
                <a:solidFill>
                  <a:schemeClr val="tx2"/>
                </a:solidFill>
              </a:rPr>
              <a:t>4</a:t>
            </a:r>
            <a:r>
              <a:rPr lang="en-GB" dirty="0">
                <a:solidFill>
                  <a:schemeClr val="tx2"/>
                </a:solidFill>
              </a:rPr>
              <a:t> should be used with great caution because of the special complexity of trans-boundary atmospheric transport.</a:t>
            </a:r>
          </a:p>
        </p:txBody>
      </p:sp>
    </p:spTree>
    <p:extLst>
      <p:ext uri="{BB962C8B-B14F-4D97-AF65-F5344CB8AC3E}">
        <p14:creationId xmlns:p14="http://schemas.microsoft.com/office/powerpoint/2010/main" val="3510777799"/>
      </p:ext>
    </p:extLst>
  </p:cSld>
  <p:clrMapOvr>
    <a:masterClrMapping/>
  </p:clrMapOvr>
  <p:transition>
    <p:cove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of activity data</a:t>
            </a:r>
          </a:p>
        </p:txBody>
      </p:sp>
      <p:sp>
        <p:nvSpPr>
          <p:cNvPr id="3" name="Content Placeholder 2"/>
          <p:cNvSpPr>
            <a:spLocks noGrp="1"/>
          </p:cNvSpPr>
          <p:nvPr>
            <p:ph idx="1"/>
          </p:nvPr>
        </p:nvSpPr>
        <p:spPr/>
        <p:txBody>
          <a:bodyPr/>
          <a:lstStyle/>
          <a:p>
            <a:pPr marL="0" indent="0">
              <a:buNone/>
            </a:pPr>
            <a:r>
              <a:rPr lang="en-GB" dirty="0">
                <a:solidFill>
                  <a:schemeClr val="tx2"/>
                </a:solidFill>
              </a:rPr>
              <a:t>The activity data requirements for indirect N</a:t>
            </a:r>
            <a:r>
              <a:rPr lang="en-GB" baseline="-25000" dirty="0">
                <a:solidFill>
                  <a:schemeClr val="tx2"/>
                </a:solidFill>
              </a:rPr>
              <a:t>2</a:t>
            </a:r>
            <a:r>
              <a:rPr lang="en-GB" dirty="0">
                <a:solidFill>
                  <a:schemeClr val="tx2"/>
                </a:solidFill>
              </a:rPr>
              <a:t>O are the same as those for direct N</a:t>
            </a:r>
            <a:r>
              <a:rPr lang="en-GB" baseline="-25000" dirty="0">
                <a:solidFill>
                  <a:schemeClr val="tx2"/>
                </a:solidFill>
              </a:rPr>
              <a:t>2</a:t>
            </a:r>
            <a:r>
              <a:rPr lang="en-GB" dirty="0">
                <a:solidFill>
                  <a:schemeClr val="tx2"/>
                </a:solidFill>
              </a:rPr>
              <a:t>O from managed soils.</a:t>
            </a:r>
          </a:p>
        </p:txBody>
      </p:sp>
    </p:spTree>
    <p:extLst>
      <p:ext uri="{BB962C8B-B14F-4D97-AF65-F5344CB8AC3E}">
        <p14:creationId xmlns:p14="http://schemas.microsoft.com/office/powerpoint/2010/main" val="2837104900"/>
      </p:ext>
    </p:extLst>
  </p:cSld>
  <p:clrMapOvr>
    <a:masterClrMapping/>
  </p:clrMapOvr>
  <p:transition>
    <p:cove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Indirect N</a:t>
            </a:r>
            <a:r>
              <a:rPr lang="en-GB" baseline="-25000" dirty="0"/>
              <a:t>2</a:t>
            </a:r>
            <a:r>
              <a:rPr lang="en-GB" dirty="0"/>
              <a:t>O emissions from manure management (1)</a:t>
            </a:r>
          </a:p>
        </p:txBody>
      </p:sp>
      <p:pic>
        <p:nvPicPr>
          <p:cNvPr id="8" name="Picture 7"/>
          <p:cNvPicPr/>
          <p:nvPr/>
        </p:nvPicPr>
        <p:blipFill rotWithShape="1">
          <a:blip r:embed="rId3"/>
          <a:srcRect l="27953" t="38347" r="27506" b="46672"/>
          <a:stretch/>
        </p:blipFill>
        <p:spPr bwMode="auto">
          <a:xfrm>
            <a:off x="1054100" y="1465579"/>
            <a:ext cx="7138924" cy="1450848"/>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438912" y="2916427"/>
            <a:ext cx="8193024" cy="3524042"/>
          </a:xfrm>
          <a:prstGeom prst="rect">
            <a:avLst/>
          </a:prstGeom>
        </p:spPr>
        <p:txBody>
          <a:bodyPr wrap="square">
            <a:spAutoFit/>
          </a:bodyPr>
          <a:lstStyle/>
          <a:p>
            <a:pPr algn="just">
              <a:spcAft>
                <a:spcPts val="600"/>
              </a:spcAft>
            </a:pPr>
            <a:r>
              <a:rPr lang="en-GB" dirty="0">
                <a:latin typeface="Times New Roman" panose="02020603050405020304" pitchFamily="18" charset="0"/>
                <a:ea typeface="Times New Roman" panose="02020603050405020304" pitchFamily="18" charset="0"/>
              </a:rPr>
              <a:t>Where:</a:t>
            </a:r>
          </a:p>
          <a:p>
            <a:pPr marL="586740" indent="-226695" algn="just">
              <a:spcAft>
                <a:spcPts val="600"/>
              </a:spcAft>
            </a:pPr>
            <a:r>
              <a:rPr lang="en-GB" dirty="0" err="1">
                <a:latin typeface="Times New Roman" panose="02020603050405020304" pitchFamily="18" charset="0"/>
                <a:ea typeface="Times New Roman" panose="02020603050405020304" pitchFamily="18" charset="0"/>
              </a:rPr>
              <a:t>N</a:t>
            </a:r>
            <a:r>
              <a:rPr lang="en-GB" baseline="-25000" dirty="0" err="1">
                <a:latin typeface="Times New Roman" panose="02020603050405020304" pitchFamily="18" charset="0"/>
                <a:ea typeface="Times New Roman" panose="02020603050405020304" pitchFamily="18" charset="0"/>
              </a:rPr>
              <a:t>volatilization</a:t>
            </a:r>
            <a:r>
              <a:rPr lang="en-GB" baseline="-25000" dirty="0">
                <a:latin typeface="Times New Roman" panose="02020603050405020304" pitchFamily="18" charset="0"/>
                <a:ea typeface="Times New Roman" panose="02020603050405020304" pitchFamily="18" charset="0"/>
              </a:rPr>
              <a:t>-MMS</a:t>
            </a:r>
            <a:r>
              <a:rPr lang="en-GB" dirty="0">
                <a:latin typeface="Times New Roman" panose="02020603050405020304" pitchFamily="18" charset="0"/>
                <a:ea typeface="Times New Roman" panose="02020603050405020304" pitchFamily="18" charset="0"/>
              </a:rPr>
              <a:t> = amount of manure nitrogen that is lost due to volatilisation of NH</a:t>
            </a:r>
            <a:r>
              <a:rPr lang="en-GB" baseline="-25000" dirty="0">
                <a:latin typeface="Times New Roman" panose="02020603050405020304" pitchFamily="18" charset="0"/>
                <a:ea typeface="Times New Roman" panose="02020603050405020304" pitchFamily="18" charset="0"/>
              </a:rPr>
              <a:t>3</a:t>
            </a:r>
            <a:r>
              <a:rPr lang="en-GB" dirty="0">
                <a:latin typeface="Times New Roman" panose="02020603050405020304" pitchFamily="18" charset="0"/>
                <a:ea typeface="Times New Roman" panose="02020603050405020304" pitchFamily="18" charset="0"/>
              </a:rPr>
              <a:t> and NO</a:t>
            </a:r>
            <a:r>
              <a:rPr lang="en-GB" baseline="-25000" dirty="0">
                <a:latin typeface="Times New Roman" panose="02020603050405020304" pitchFamily="18" charset="0"/>
                <a:ea typeface="Times New Roman" panose="02020603050405020304" pitchFamily="18" charset="0"/>
              </a:rPr>
              <a:t>x</a:t>
            </a:r>
            <a:r>
              <a:rPr lang="en-GB" dirty="0">
                <a:latin typeface="Times New Roman" panose="02020603050405020304" pitchFamily="18" charset="0"/>
                <a:ea typeface="Times New Roman" panose="02020603050405020304" pitchFamily="18" charset="0"/>
              </a:rPr>
              <a:t>, kg N yr</a:t>
            </a:r>
            <a:r>
              <a:rPr lang="en-GB" baseline="30000" dirty="0">
                <a:latin typeface="Times New Roman" panose="02020603050405020304" pitchFamily="18" charset="0"/>
                <a:ea typeface="Times New Roman" panose="02020603050405020304" pitchFamily="18" charset="0"/>
              </a:rPr>
              <a:t>-1</a:t>
            </a:r>
            <a:endParaRPr lang="en-GB" dirty="0">
              <a:latin typeface="Times New Roman" panose="02020603050405020304" pitchFamily="18" charset="0"/>
              <a:ea typeface="Times New Roman" panose="02020603050405020304" pitchFamily="18" charset="0"/>
            </a:endParaRPr>
          </a:p>
          <a:p>
            <a:pPr marL="586740" indent="-226695" algn="just">
              <a:spcAft>
                <a:spcPts val="600"/>
              </a:spcAft>
            </a:pPr>
            <a:r>
              <a:rPr lang="en-GB" dirty="0">
                <a:latin typeface="Times New Roman" panose="02020603050405020304" pitchFamily="18" charset="0"/>
                <a:ea typeface="Times New Roman" panose="02020603050405020304" pitchFamily="18" charset="0"/>
              </a:rPr>
              <a:t>N</a:t>
            </a:r>
            <a:r>
              <a:rPr lang="en-GB" baseline="-25000" dirty="0">
                <a:latin typeface="Times New Roman" panose="02020603050405020304" pitchFamily="18" charset="0"/>
                <a:ea typeface="Times New Roman" panose="02020603050405020304" pitchFamily="18" charset="0"/>
              </a:rPr>
              <a:t>(T)</a:t>
            </a:r>
            <a:r>
              <a:rPr lang="en-GB" dirty="0">
                <a:latin typeface="Times New Roman" panose="02020603050405020304" pitchFamily="18" charset="0"/>
                <a:ea typeface="Times New Roman" panose="02020603050405020304" pitchFamily="18" charset="0"/>
              </a:rPr>
              <a:t> = number of head of livestock species/category </a:t>
            </a:r>
            <a:r>
              <a:rPr lang="en-GB" i="1" dirty="0">
                <a:latin typeface="Times New Roman" panose="02020603050405020304" pitchFamily="18" charset="0"/>
                <a:ea typeface="Times New Roman" panose="02020603050405020304" pitchFamily="18" charset="0"/>
              </a:rPr>
              <a:t>T</a:t>
            </a:r>
            <a:r>
              <a:rPr lang="en-GB" dirty="0">
                <a:latin typeface="Times New Roman" panose="02020603050405020304" pitchFamily="18" charset="0"/>
                <a:ea typeface="Times New Roman" panose="02020603050405020304" pitchFamily="18" charset="0"/>
              </a:rPr>
              <a:t> in the country</a:t>
            </a:r>
          </a:p>
          <a:p>
            <a:pPr marL="586740" indent="-226695" algn="just">
              <a:spcAft>
                <a:spcPts val="600"/>
              </a:spcAft>
            </a:pPr>
            <a:r>
              <a:rPr lang="en-GB" dirty="0" err="1">
                <a:latin typeface="Times New Roman" panose="02020603050405020304" pitchFamily="18" charset="0"/>
                <a:ea typeface="Times New Roman" panose="02020603050405020304" pitchFamily="18" charset="0"/>
              </a:rPr>
              <a:t>Nex</a:t>
            </a:r>
            <a:r>
              <a:rPr lang="en-GB" baseline="-25000" dirty="0">
                <a:latin typeface="Times New Roman" panose="02020603050405020304" pitchFamily="18" charset="0"/>
                <a:ea typeface="Times New Roman" panose="02020603050405020304" pitchFamily="18" charset="0"/>
              </a:rPr>
              <a:t>(T</a:t>
            </a:r>
            <a:r>
              <a:rPr lang="en-GB" cap="small" baseline="-25000" dirty="0">
                <a:latin typeface="Times New Roman" panose="02020603050405020304" pitchFamily="18" charset="0"/>
                <a:ea typeface="Times New Roman" panose="02020603050405020304" pitchFamily="18" charset="0"/>
              </a:rPr>
              <a:t>) </a:t>
            </a:r>
            <a:r>
              <a:rPr lang="en-GB" dirty="0">
                <a:latin typeface="Times New Roman" panose="02020603050405020304" pitchFamily="18" charset="0"/>
                <a:ea typeface="Times New Roman" panose="02020603050405020304" pitchFamily="18" charset="0"/>
              </a:rPr>
              <a:t>= annual average N excretion per head of species/category </a:t>
            </a:r>
            <a:r>
              <a:rPr lang="en-GB" i="1" dirty="0">
                <a:latin typeface="Times New Roman" panose="02020603050405020304" pitchFamily="18" charset="0"/>
                <a:ea typeface="Times New Roman" panose="02020603050405020304" pitchFamily="18" charset="0"/>
              </a:rPr>
              <a:t>T</a:t>
            </a:r>
            <a:r>
              <a:rPr lang="en-GB" dirty="0">
                <a:latin typeface="Times New Roman" panose="02020603050405020304" pitchFamily="18" charset="0"/>
                <a:ea typeface="Times New Roman" panose="02020603050405020304" pitchFamily="18" charset="0"/>
              </a:rPr>
              <a:t> in the country, kg N animal</a:t>
            </a:r>
            <a:r>
              <a:rPr lang="en-GB" baseline="30000" dirty="0">
                <a:latin typeface="Times New Roman" panose="02020603050405020304" pitchFamily="18" charset="0"/>
                <a:ea typeface="Times New Roman" panose="02020603050405020304" pitchFamily="18" charset="0"/>
              </a:rPr>
              <a:t>-1</a:t>
            </a:r>
            <a:r>
              <a:rPr lang="en-GB" dirty="0">
                <a:latin typeface="Times New Roman" panose="02020603050405020304" pitchFamily="18" charset="0"/>
                <a:ea typeface="Times New Roman" panose="02020603050405020304" pitchFamily="18" charset="0"/>
              </a:rPr>
              <a:t> yr</a:t>
            </a:r>
            <a:r>
              <a:rPr lang="en-GB" baseline="30000" dirty="0">
                <a:latin typeface="Times New Roman" panose="02020603050405020304" pitchFamily="18" charset="0"/>
                <a:ea typeface="Times New Roman" panose="02020603050405020304" pitchFamily="18" charset="0"/>
              </a:rPr>
              <a:t>-1</a:t>
            </a:r>
            <a:endParaRPr lang="en-GB" dirty="0">
              <a:latin typeface="Times New Roman" panose="02020603050405020304" pitchFamily="18" charset="0"/>
              <a:ea typeface="Times New Roman" panose="02020603050405020304" pitchFamily="18" charset="0"/>
            </a:endParaRPr>
          </a:p>
          <a:p>
            <a:pPr marL="586740" indent="-226695" algn="just">
              <a:spcAft>
                <a:spcPts val="600"/>
              </a:spcAft>
            </a:pPr>
            <a:r>
              <a:rPr lang="en-GB" dirty="0">
                <a:latin typeface="Times New Roman" panose="02020603050405020304" pitchFamily="18" charset="0"/>
                <a:ea typeface="Times New Roman" panose="02020603050405020304" pitchFamily="18" charset="0"/>
              </a:rPr>
              <a:t>MS</a:t>
            </a:r>
            <a:r>
              <a:rPr lang="en-GB" baseline="-25000" dirty="0">
                <a:latin typeface="Times New Roman" panose="02020603050405020304" pitchFamily="18" charset="0"/>
                <a:ea typeface="Times New Roman" panose="02020603050405020304" pitchFamily="18" charset="0"/>
              </a:rPr>
              <a:t>(T,S) </a:t>
            </a:r>
            <a:r>
              <a:rPr lang="en-GB" dirty="0">
                <a:latin typeface="Times New Roman" panose="02020603050405020304" pitchFamily="18" charset="0"/>
                <a:ea typeface="Times New Roman" panose="02020603050405020304" pitchFamily="18" charset="0"/>
              </a:rPr>
              <a:t>= fraction of total annual nitrogen excretion for each livestock species/category </a:t>
            </a:r>
            <a:r>
              <a:rPr lang="en-GB" i="1" dirty="0">
                <a:latin typeface="Times New Roman" panose="02020603050405020304" pitchFamily="18" charset="0"/>
                <a:ea typeface="Times New Roman" panose="02020603050405020304" pitchFamily="18" charset="0"/>
              </a:rPr>
              <a:t>T </a:t>
            </a:r>
            <a:r>
              <a:rPr lang="en-GB" dirty="0">
                <a:latin typeface="Times New Roman" panose="02020603050405020304" pitchFamily="18" charset="0"/>
                <a:ea typeface="Times New Roman" panose="02020603050405020304" pitchFamily="18" charset="0"/>
              </a:rPr>
              <a:t>that is managed in manure management system </a:t>
            </a:r>
            <a:r>
              <a:rPr lang="en-GB" i="1" dirty="0">
                <a:latin typeface="Times New Roman" panose="02020603050405020304" pitchFamily="18" charset="0"/>
                <a:ea typeface="Times New Roman" panose="02020603050405020304" pitchFamily="18" charset="0"/>
              </a:rPr>
              <a:t>S</a:t>
            </a:r>
            <a:r>
              <a:rPr lang="en-GB" dirty="0">
                <a:latin typeface="Times New Roman" panose="02020603050405020304" pitchFamily="18" charset="0"/>
                <a:ea typeface="Times New Roman" panose="02020603050405020304" pitchFamily="18" charset="0"/>
              </a:rPr>
              <a:t> in the country, dimensionless</a:t>
            </a:r>
          </a:p>
          <a:p>
            <a:pPr marL="586740" indent="-226695" algn="just">
              <a:spcAft>
                <a:spcPts val="600"/>
              </a:spcAft>
            </a:pPr>
            <a:r>
              <a:rPr lang="en-GB" dirty="0" err="1">
                <a:latin typeface="Times New Roman" panose="02020603050405020304" pitchFamily="18" charset="0"/>
                <a:ea typeface="Times New Roman" panose="02020603050405020304" pitchFamily="18" charset="0"/>
              </a:rPr>
              <a:t>Frac</a:t>
            </a:r>
            <a:r>
              <a:rPr lang="en-GB" baseline="-25000" dirty="0" err="1">
                <a:latin typeface="Times New Roman" panose="02020603050405020304" pitchFamily="18" charset="0"/>
                <a:ea typeface="Times New Roman" panose="02020603050405020304" pitchFamily="18" charset="0"/>
              </a:rPr>
              <a:t>GasMS</a:t>
            </a:r>
            <a:r>
              <a:rPr lang="en-GB" baseline="-25000" dirty="0">
                <a:latin typeface="Times New Roman" panose="02020603050405020304" pitchFamily="18" charset="0"/>
                <a:ea typeface="Times New Roman" panose="02020603050405020304" pitchFamily="18" charset="0"/>
              </a:rPr>
              <a:t> </a:t>
            </a:r>
            <a:r>
              <a:rPr lang="en-GB" dirty="0">
                <a:latin typeface="Times New Roman" panose="02020603050405020304" pitchFamily="18" charset="0"/>
                <a:ea typeface="Times New Roman" panose="02020603050405020304" pitchFamily="18" charset="0"/>
              </a:rPr>
              <a:t>= percent of managed manure nitrogen for livestock category </a:t>
            </a:r>
            <a:r>
              <a:rPr lang="en-GB" i="1" dirty="0">
                <a:latin typeface="Times New Roman" panose="02020603050405020304" pitchFamily="18" charset="0"/>
                <a:ea typeface="Times New Roman" panose="02020603050405020304" pitchFamily="18" charset="0"/>
              </a:rPr>
              <a:t>T</a:t>
            </a:r>
            <a:r>
              <a:rPr lang="en-GB" dirty="0">
                <a:latin typeface="Times New Roman" panose="02020603050405020304" pitchFamily="18" charset="0"/>
                <a:ea typeface="Times New Roman" panose="02020603050405020304" pitchFamily="18" charset="0"/>
              </a:rPr>
              <a:t> that volatilises as NH</a:t>
            </a:r>
            <a:r>
              <a:rPr lang="en-GB" baseline="-25000" dirty="0">
                <a:latin typeface="Times New Roman" panose="02020603050405020304" pitchFamily="18" charset="0"/>
                <a:ea typeface="Times New Roman" panose="02020603050405020304" pitchFamily="18" charset="0"/>
              </a:rPr>
              <a:t>3</a:t>
            </a:r>
            <a:r>
              <a:rPr lang="en-GB" dirty="0">
                <a:latin typeface="Times New Roman" panose="02020603050405020304" pitchFamily="18" charset="0"/>
                <a:ea typeface="Times New Roman" panose="02020603050405020304" pitchFamily="18" charset="0"/>
              </a:rPr>
              <a:t> and NO</a:t>
            </a:r>
            <a:r>
              <a:rPr lang="en-GB" baseline="-25000" dirty="0">
                <a:latin typeface="Times New Roman" panose="02020603050405020304" pitchFamily="18" charset="0"/>
                <a:ea typeface="Times New Roman" panose="02020603050405020304" pitchFamily="18" charset="0"/>
              </a:rPr>
              <a:t>x</a:t>
            </a:r>
            <a:r>
              <a:rPr lang="en-GB" dirty="0">
                <a:latin typeface="Times New Roman" panose="02020603050405020304" pitchFamily="18" charset="0"/>
                <a:ea typeface="Times New Roman" panose="02020603050405020304" pitchFamily="18" charset="0"/>
              </a:rPr>
              <a:t> in the manure management system </a:t>
            </a:r>
            <a:r>
              <a:rPr lang="en-GB" i="1" dirty="0">
                <a:latin typeface="Times New Roman" panose="02020603050405020304" pitchFamily="18" charset="0"/>
                <a:ea typeface="Times New Roman" panose="02020603050405020304" pitchFamily="18" charset="0"/>
              </a:rPr>
              <a:t>S</a:t>
            </a:r>
            <a:r>
              <a:rPr lang="en-GB" dirty="0">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61580976"/>
      </p:ext>
    </p:extLst>
  </p:cSld>
  <p:clrMapOvr>
    <a:masterClrMapping/>
  </p:clrMapOvr>
  <p:transition>
    <p:cove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513" y="492697"/>
            <a:ext cx="7918450" cy="1008062"/>
          </a:xfrm>
        </p:spPr>
        <p:txBody>
          <a:bodyPr/>
          <a:lstStyle/>
          <a:p>
            <a:r>
              <a:rPr lang="en-GB" dirty="0"/>
              <a:t>Indirect N</a:t>
            </a:r>
            <a:r>
              <a:rPr lang="en-GB" baseline="-25000" dirty="0"/>
              <a:t>2</a:t>
            </a:r>
            <a:r>
              <a:rPr lang="en-GB" dirty="0"/>
              <a:t>O emissions from manure management (2)</a:t>
            </a:r>
            <a:br>
              <a:rPr lang="en-GB" dirty="0"/>
            </a:br>
            <a:endParaRPr lang="en-GB" dirty="0"/>
          </a:p>
        </p:txBody>
      </p:sp>
      <p:sp>
        <p:nvSpPr>
          <p:cNvPr id="3" name="Content Placeholder 2"/>
          <p:cNvSpPr>
            <a:spLocks noGrp="1"/>
          </p:cNvSpPr>
          <p:nvPr>
            <p:ph idx="1"/>
          </p:nvPr>
        </p:nvSpPr>
        <p:spPr>
          <a:xfrm>
            <a:off x="414529" y="1365504"/>
            <a:ext cx="8272272" cy="4748467"/>
          </a:xfrm>
        </p:spPr>
        <p:txBody>
          <a:bodyPr/>
          <a:lstStyle/>
          <a:p>
            <a:pPr>
              <a:buFont typeface="Wingdings" panose="05000000000000000000" pitchFamily="2" charset="2"/>
              <a:buChar char="Ø"/>
            </a:pPr>
            <a:r>
              <a:rPr lang="en-GB" sz="2400" dirty="0">
                <a:solidFill>
                  <a:schemeClr val="tx2"/>
                </a:solidFill>
              </a:rPr>
              <a:t>The Tier 1 method is applied using default </a:t>
            </a:r>
            <a:r>
              <a:rPr lang="en-GB" sz="2400" dirty="0" err="1">
                <a:solidFill>
                  <a:schemeClr val="tx2"/>
                </a:solidFill>
              </a:rPr>
              <a:t>Nex</a:t>
            </a:r>
            <a:r>
              <a:rPr lang="en-GB" sz="2400" dirty="0">
                <a:solidFill>
                  <a:schemeClr val="tx2"/>
                </a:solidFill>
              </a:rPr>
              <a:t> values, default MMS data (2006 GL, Annex 10A.2, Tables 10A-4 to 10A-8) and default fractions of N losses from MMS due to volatilisation (2006 GL, Table 10.22)</a:t>
            </a:r>
          </a:p>
          <a:p>
            <a:pPr>
              <a:buFont typeface="Wingdings" panose="05000000000000000000" pitchFamily="2" charset="2"/>
              <a:buChar char="Ø"/>
            </a:pPr>
            <a:r>
              <a:rPr lang="en-GB" sz="2400" dirty="0">
                <a:solidFill>
                  <a:schemeClr val="tx2"/>
                </a:solidFill>
              </a:rPr>
              <a:t>Tier 2 method would follow the same calculation equation as Tier 1 but include the use of country-specific data for some or all of variables</a:t>
            </a:r>
          </a:p>
          <a:p>
            <a:pPr>
              <a:buFont typeface="Wingdings" panose="05000000000000000000" pitchFamily="2" charset="2"/>
              <a:buChar char="Ø"/>
            </a:pPr>
            <a:r>
              <a:rPr lang="en-GB" sz="2400" dirty="0">
                <a:solidFill>
                  <a:schemeClr val="tx2"/>
                </a:solidFill>
              </a:rPr>
              <a:t>Indirect emissions of N</a:t>
            </a:r>
            <a:r>
              <a:rPr lang="en-GB" sz="2400" baseline="-25000" dirty="0">
                <a:solidFill>
                  <a:schemeClr val="tx2"/>
                </a:solidFill>
              </a:rPr>
              <a:t>2</a:t>
            </a:r>
            <a:r>
              <a:rPr lang="en-GB" sz="2400" dirty="0">
                <a:solidFill>
                  <a:schemeClr val="tx2"/>
                </a:solidFill>
              </a:rPr>
              <a:t>O from leaching and runoff from manure management should be considered part of a Tier 2 or Tier 3 method</a:t>
            </a:r>
          </a:p>
          <a:p>
            <a:pPr>
              <a:buFont typeface="Wingdings" panose="05000000000000000000" pitchFamily="2" charset="2"/>
              <a:buChar char="Ø"/>
            </a:pPr>
            <a:r>
              <a:rPr lang="en-GB" sz="2400" dirty="0">
                <a:solidFill>
                  <a:schemeClr val="tx2"/>
                </a:solidFill>
              </a:rPr>
              <a:t>Default EFs for indirect N</a:t>
            </a:r>
            <a:r>
              <a:rPr lang="en-GB" sz="2400" baseline="-25000" dirty="0">
                <a:solidFill>
                  <a:schemeClr val="tx2"/>
                </a:solidFill>
              </a:rPr>
              <a:t>2</a:t>
            </a:r>
            <a:r>
              <a:rPr lang="en-GB" sz="2400" dirty="0">
                <a:solidFill>
                  <a:schemeClr val="tx2"/>
                </a:solidFill>
              </a:rPr>
              <a:t>O emissions from manure management are the same as EFs for indirect N</a:t>
            </a:r>
            <a:r>
              <a:rPr lang="en-GB" sz="2400" baseline="-25000" dirty="0">
                <a:solidFill>
                  <a:schemeClr val="tx2"/>
                </a:solidFill>
              </a:rPr>
              <a:t>2</a:t>
            </a:r>
            <a:r>
              <a:rPr lang="en-GB" sz="2400" dirty="0">
                <a:solidFill>
                  <a:schemeClr val="tx2"/>
                </a:solidFill>
              </a:rPr>
              <a:t>O emissions from soils (see 2006 GL, Table 11.3) </a:t>
            </a:r>
          </a:p>
          <a:p>
            <a:pPr>
              <a:buFont typeface="Wingdings" panose="05000000000000000000" pitchFamily="2" charset="2"/>
              <a:buChar char="Ø"/>
            </a:pPr>
            <a:endParaRPr lang="en-GB" dirty="0">
              <a:solidFill>
                <a:schemeClr val="tx2"/>
              </a:solidFill>
            </a:endParaRPr>
          </a:p>
        </p:txBody>
      </p:sp>
    </p:spTree>
    <p:extLst>
      <p:ext uri="{BB962C8B-B14F-4D97-AF65-F5344CB8AC3E}">
        <p14:creationId xmlns:p14="http://schemas.microsoft.com/office/powerpoint/2010/main" val="56715471"/>
      </p:ext>
    </p:extLst>
  </p:cSld>
  <p:clrMapOvr>
    <a:masterClrMapping/>
  </p:clrMapOvr>
  <p:transition>
    <p:cove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3440"/>
          </a:xfrm>
        </p:spPr>
        <p:txBody>
          <a:bodyPr/>
          <a:lstStyle/>
          <a:p>
            <a:r>
              <a:rPr lang="en-GB" dirty="0"/>
              <a:t>CH</a:t>
            </a:r>
            <a:r>
              <a:rPr lang="en-GB" baseline="-25000" dirty="0"/>
              <a:t>4</a:t>
            </a:r>
            <a:r>
              <a:rPr lang="en-GB" dirty="0"/>
              <a:t> emissions from rice (1)</a:t>
            </a:r>
          </a:p>
        </p:txBody>
      </p:sp>
      <p:sp>
        <p:nvSpPr>
          <p:cNvPr id="3" name="Content Placeholder 2"/>
          <p:cNvSpPr>
            <a:spLocks noGrp="1"/>
          </p:cNvSpPr>
          <p:nvPr>
            <p:ph idx="1"/>
          </p:nvPr>
        </p:nvSpPr>
        <p:spPr>
          <a:xfrm>
            <a:off x="0" y="955040"/>
            <a:ext cx="9144000" cy="5902960"/>
          </a:xfrm>
        </p:spPr>
        <p:txBody>
          <a:bodyPr/>
          <a:lstStyle/>
          <a:p>
            <a:pPr marL="0" lvl="0" indent="0">
              <a:spcBef>
                <a:spcPct val="30000"/>
              </a:spcBef>
              <a:buNone/>
            </a:pPr>
            <a:r>
              <a:rPr lang="en-GB" sz="2400" b="1" kern="1200" dirty="0">
                <a:solidFill>
                  <a:prstClr val="black"/>
                </a:solidFill>
              </a:rPr>
              <a:t>2006 GL  incorporate various changes as compared to the 1996 Guidelines and the </a:t>
            </a:r>
            <a:r>
              <a:rPr lang="en-GB" sz="2400" b="1" kern="1200" dirty="0" err="1">
                <a:solidFill>
                  <a:prstClr val="black"/>
                </a:solidFill>
              </a:rPr>
              <a:t>GPG</a:t>
            </a:r>
            <a:r>
              <a:rPr lang="en-GB" sz="2400" b="1" kern="1200" dirty="0">
                <a:solidFill>
                  <a:prstClr val="black"/>
                </a:solidFill>
              </a:rPr>
              <a:t> 2000, namely:</a:t>
            </a:r>
          </a:p>
          <a:p>
            <a:pPr marL="0" lvl="0" indent="0">
              <a:spcBef>
                <a:spcPct val="30000"/>
              </a:spcBef>
              <a:buNone/>
            </a:pPr>
            <a:r>
              <a:rPr lang="en-GB" sz="2000" kern="1200" dirty="0" err="1">
                <a:solidFill>
                  <a:prstClr val="black"/>
                </a:solidFill>
              </a:rPr>
              <a:t>i</a:t>
            </a:r>
            <a:r>
              <a:rPr lang="en-GB" sz="2400" kern="1200" dirty="0">
                <a:solidFill>
                  <a:prstClr val="black"/>
                </a:solidFill>
              </a:rPr>
              <a:t>) revision of emission and scaling factors derived from updated analysis of available data,</a:t>
            </a:r>
          </a:p>
          <a:p>
            <a:pPr marL="0" lvl="0" indent="0">
              <a:spcBef>
                <a:spcPct val="30000"/>
              </a:spcBef>
              <a:buNone/>
            </a:pPr>
            <a:r>
              <a:rPr lang="en-GB" sz="2400" kern="1200" dirty="0">
                <a:solidFill>
                  <a:prstClr val="black"/>
                </a:solidFill>
              </a:rPr>
              <a:t> (ii) use of daily – instead of seasonal – emission factors to allow more flexibility in separating cropping seasons and fallow periods,</a:t>
            </a:r>
          </a:p>
          <a:p>
            <a:pPr marL="0" lvl="0" indent="0">
              <a:spcBef>
                <a:spcPct val="30000"/>
              </a:spcBef>
              <a:buNone/>
            </a:pPr>
            <a:r>
              <a:rPr lang="en-GB" sz="2400" kern="1200" dirty="0">
                <a:solidFill>
                  <a:prstClr val="black"/>
                </a:solidFill>
              </a:rPr>
              <a:t> (iii) new scaling factors for water regime before the cultivation period and timing of straw incorporation, and </a:t>
            </a:r>
          </a:p>
          <a:p>
            <a:pPr marL="0" lvl="0" indent="0">
              <a:spcBef>
                <a:spcPct val="30000"/>
              </a:spcBef>
              <a:buNone/>
            </a:pPr>
            <a:r>
              <a:rPr lang="en-GB" sz="2400" kern="1200" dirty="0">
                <a:solidFill>
                  <a:prstClr val="black"/>
                </a:solidFill>
              </a:rPr>
              <a:t>(iv) inclusion of Tier 3 approach in line with the general principles of the 2006 revision of guidelines. </a:t>
            </a:r>
          </a:p>
          <a:p>
            <a:pPr marL="0" lvl="0" indent="0">
              <a:spcBef>
                <a:spcPct val="30000"/>
              </a:spcBef>
              <a:buNone/>
            </a:pPr>
            <a:r>
              <a:rPr lang="en-GB" sz="2400" kern="1200" dirty="0">
                <a:solidFill>
                  <a:prstClr val="black"/>
                </a:solidFill>
              </a:rPr>
              <a:t>v) The revised guidelines also maintain the separate calculation of N</a:t>
            </a:r>
            <a:r>
              <a:rPr lang="en-GB" sz="2400" kern="1200" baseline="-25000" dirty="0">
                <a:solidFill>
                  <a:prstClr val="black"/>
                </a:solidFill>
              </a:rPr>
              <a:t>2</a:t>
            </a:r>
            <a:r>
              <a:rPr lang="en-GB" sz="2400" kern="1200" dirty="0">
                <a:solidFill>
                  <a:prstClr val="black"/>
                </a:solidFill>
              </a:rPr>
              <a:t>O emission from rice cultivation (as one form of managed soil) which is dealt with in Chapter 11.</a:t>
            </a:r>
          </a:p>
          <a:p>
            <a:endParaRPr lang="en-GB" dirty="0">
              <a:solidFill>
                <a:schemeClr val="tx1"/>
              </a:solidFill>
            </a:endParaRPr>
          </a:p>
        </p:txBody>
      </p:sp>
    </p:spTree>
    <p:extLst>
      <p:ext uri="{BB962C8B-B14F-4D97-AF65-F5344CB8AC3E}">
        <p14:creationId xmlns:p14="http://schemas.microsoft.com/office/powerpoint/2010/main" val="97156006"/>
      </p:ext>
    </p:extLst>
  </p:cSld>
  <p:clrMapOvr>
    <a:masterClrMapping/>
  </p:clrMapOvr>
  <p:transition>
    <p:cove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8" y="294142"/>
            <a:ext cx="7918450" cy="1008062"/>
          </a:xfrm>
        </p:spPr>
        <p:txBody>
          <a:bodyPr/>
          <a:lstStyle/>
          <a:p>
            <a:r>
              <a:rPr lang="en-GB" dirty="0"/>
              <a:t>CH</a:t>
            </a:r>
            <a:r>
              <a:rPr lang="en-GB" baseline="-25000" dirty="0"/>
              <a:t>4</a:t>
            </a:r>
            <a:r>
              <a:rPr lang="en-GB" dirty="0"/>
              <a:t> emissions from rice (2)</a:t>
            </a:r>
          </a:p>
        </p:txBody>
      </p:sp>
      <p:sp>
        <p:nvSpPr>
          <p:cNvPr id="3" name="Content Placeholder 2"/>
          <p:cNvSpPr>
            <a:spLocks noGrp="1"/>
          </p:cNvSpPr>
          <p:nvPr>
            <p:ph idx="1"/>
          </p:nvPr>
        </p:nvSpPr>
        <p:spPr>
          <a:xfrm>
            <a:off x="464458" y="1378858"/>
            <a:ext cx="8178800" cy="4819877"/>
          </a:xfrm>
        </p:spPr>
        <p:txBody>
          <a:bodyPr/>
          <a:lstStyle/>
          <a:p>
            <a:pPr>
              <a:buFont typeface="Wingdings" panose="05000000000000000000" pitchFamily="2" charset="2"/>
              <a:buChar char="Ø"/>
            </a:pPr>
            <a:r>
              <a:rPr lang="en-GB" sz="2400" dirty="0">
                <a:solidFill>
                  <a:schemeClr val="tx1"/>
                </a:solidFill>
              </a:rPr>
              <a:t>Anaerobic decomposition of organic material in flooded rice fields produces methane (CH</a:t>
            </a:r>
            <a:r>
              <a:rPr lang="en-GB" sz="2400" baseline="-25000" dirty="0">
                <a:solidFill>
                  <a:schemeClr val="tx1"/>
                </a:solidFill>
              </a:rPr>
              <a:t>4</a:t>
            </a:r>
            <a:r>
              <a:rPr lang="en-GB" sz="2400" dirty="0">
                <a:solidFill>
                  <a:schemeClr val="tx1"/>
                </a:solidFill>
              </a:rPr>
              <a:t>), which escapes to the atmosphere primarily by transport through the rice plants.</a:t>
            </a:r>
          </a:p>
          <a:p>
            <a:pPr>
              <a:buFont typeface="Wingdings" panose="05000000000000000000" pitchFamily="2" charset="2"/>
              <a:buChar char="Ø"/>
            </a:pPr>
            <a:r>
              <a:rPr lang="en-GB" sz="2400" dirty="0">
                <a:solidFill>
                  <a:schemeClr val="tx1"/>
                </a:solidFill>
              </a:rPr>
              <a:t>The annual amount of CH</a:t>
            </a:r>
            <a:r>
              <a:rPr lang="en-GB" sz="2400" baseline="-25000" dirty="0">
                <a:solidFill>
                  <a:schemeClr val="tx1"/>
                </a:solidFill>
              </a:rPr>
              <a:t>4</a:t>
            </a:r>
            <a:r>
              <a:rPr lang="en-GB" sz="2400" dirty="0">
                <a:solidFill>
                  <a:schemeClr val="tx1"/>
                </a:solidFill>
              </a:rPr>
              <a:t> emissions from a given area of rice is a function of: </a:t>
            </a:r>
          </a:p>
          <a:p>
            <a:pPr>
              <a:buFont typeface="Wingdings" panose="05000000000000000000" pitchFamily="2" charset="2"/>
              <a:buChar char="ü"/>
            </a:pPr>
            <a:r>
              <a:rPr lang="en-GB" sz="2400" dirty="0">
                <a:solidFill>
                  <a:schemeClr val="tx1"/>
                </a:solidFill>
              </a:rPr>
              <a:t>Cultivation period (days).</a:t>
            </a:r>
          </a:p>
          <a:p>
            <a:pPr>
              <a:buFont typeface="Wingdings" panose="05000000000000000000" pitchFamily="2" charset="2"/>
              <a:buChar char="ü"/>
            </a:pPr>
            <a:r>
              <a:rPr lang="en-GB" sz="2400" dirty="0">
                <a:solidFill>
                  <a:schemeClr val="tx1"/>
                </a:solidFill>
              </a:rPr>
              <a:t>Water regimes (before and during cultivation period).</a:t>
            </a:r>
          </a:p>
          <a:p>
            <a:pPr>
              <a:buFont typeface="Wingdings" panose="05000000000000000000" pitchFamily="2" charset="2"/>
              <a:buChar char="ü"/>
            </a:pPr>
            <a:r>
              <a:rPr lang="en-GB" sz="2400" dirty="0">
                <a:solidFill>
                  <a:schemeClr val="tx1"/>
                </a:solidFill>
              </a:rPr>
              <a:t>Organic amendments applied to the soil.</a:t>
            </a:r>
          </a:p>
          <a:p>
            <a:pPr>
              <a:buFont typeface="Wingdings" panose="05000000000000000000" pitchFamily="2" charset="2"/>
              <a:buChar char="ü"/>
            </a:pPr>
            <a:r>
              <a:rPr lang="en-GB" sz="2400" dirty="0">
                <a:solidFill>
                  <a:schemeClr val="tx1"/>
                </a:solidFill>
              </a:rPr>
              <a:t>Others (soil type, temperature, rice cultivar).</a:t>
            </a:r>
          </a:p>
          <a:p>
            <a:pPr>
              <a:buFont typeface="Wingdings" panose="05000000000000000000" pitchFamily="2" charset="2"/>
              <a:buChar char="Ø"/>
            </a:pPr>
            <a:r>
              <a:rPr lang="en-GB" sz="2400" dirty="0">
                <a:solidFill>
                  <a:schemeClr val="tx1"/>
                </a:solidFill>
              </a:rPr>
              <a:t>It is important to note that upland rice fields do not produce significant quantities of CH</a:t>
            </a:r>
            <a:r>
              <a:rPr lang="en-GB" sz="2400" baseline="-25000" dirty="0">
                <a:solidFill>
                  <a:schemeClr val="tx1"/>
                </a:solidFill>
              </a:rPr>
              <a:t>4</a:t>
            </a:r>
            <a:r>
              <a:rPr lang="en-GB" sz="2400" dirty="0">
                <a:solidFill>
                  <a:schemeClr val="tx1"/>
                </a:solidFill>
              </a:rPr>
              <a:t>. </a:t>
            </a:r>
          </a:p>
          <a:p>
            <a:pPr marL="0" indent="0">
              <a:buNone/>
            </a:pPr>
            <a:endParaRPr lang="en-GB" sz="2000" dirty="0">
              <a:solidFill>
                <a:schemeClr val="tx1"/>
              </a:solidFill>
            </a:endParaRPr>
          </a:p>
        </p:txBody>
      </p:sp>
    </p:spTree>
    <p:extLst>
      <p:ext uri="{BB962C8B-B14F-4D97-AF65-F5344CB8AC3E}">
        <p14:creationId xmlns:p14="http://schemas.microsoft.com/office/powerpoint/2010/main" val="3905934047"/>
      </p:ext>
    </p:extLst>
  </p:cSld>
  <p:clrMapOvr>
    <a:masterClrMapping/>
  </p:clrMapOvr>
  <p:transition>
    <p:cove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3513"/>
            <a:ext cx="8991600" cy="720407"/>
          </a:xfrm>
        </p:spPr>
        <p:txBody>
          <a:bodyPr/>
          <a:lstStyle/>
          <a:p>
            <a:r>
              <a:rPr lang="en-GB" sz="3200" dirty="0"/>
              <a:t>CH</a:t>
            </a:r>
            <a:r>
              <a:rPr lang="en-GB" sz="3200" baseline="-25000" dirty="0"/>
              <a:t>4</a:t>
            </a:r>
            <a:r>
              <a:rPr lang="en-GB" sz="3200" dirty="0"/>
              <a:t> emissions from rice: Estimating emissions (1)</a:t>
            </a:r>
          </a:p>
        </p:txBody>
      </p:sp>
      <p:sp>
        <p:nvSpPr>
          <p:cNvPr id="3" name="Content Placeholder 2"/>
          <p:cNvSpPr>
            <a:spLocks noGrp="1"/>
          </p:cNvSpPr>
          <p:nvPr>
            <p:ph idx="1"/>
          </p:nvPr>
        </p:nvSpPr>
        <p:spPr>
          <a:xfrm>
            <a:off x="0" y="1164771"/>
            <a:ext cx="8991599" cy="5032829"/>
          </a:xfrm>
        </p:spPr>
        <p:txBody>
          <a:bodyPr/>
          <a:lstStyle/>
          <a:p>
            <a:pPr marL="0" indent="0">
              <a:buNone/>
            </a:pPr>
            <a:r>
              <a:rPr lang="en-GB" dirty="0">
                <a:solidFill>
                  <a:schemeClr val="tx1"/>
                </a:solidFill>
              </a:rPr>
              <a:t>CH</a:t>
            </a:r>
            <a:r>
              <a:rPr lang="en-GB" baseline="-25000" dirty="0">
                <a:solidFill>
                  <a:schemeClr val="tx1"/>
                </a:solidFill>
              </a:rPr>
              <a:t>4</a:t>
            </a:r>
            <a:r>
              <a:rPr lang="en-GB" dirty="0">
                <a:solidFill>
                  <a:schemeClr val="tx1"/>
                </a:solidFill>
              </a:rPr>
              <a:t> emissions from rice cultivation are given by:</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997" y="1717453"/>
            <a:ext cx="6948086" cy="90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75771" y="2401782"/>
            <a:ext cx="8490858" cy="3600986"/>
          </a:xfrm>
          <a:prstGeom prst="rect">
            <a:avLst/>
          </a:prstGeom>
        </p:spPr>
        <p:txBody>
          <a:bodyPr wrap="square">
            <a:spAutoFit/>
          </a:bodyPr>
          <a:lstStyle/>
          <a:p>
            <a:r>
              <a:rPr lang="en-GB" sz="2000" dirty="0">
                <a:latin typeface="Arial Narrow" pitchFamily="34" charset="0"/>
              </a:rPr>
              <a:t>Where:</a:t>
            </a:r>
          </a:p>
          <a:p>
            <a:endParaRPr lang="en-GB" sz="2000" dirty="0">
              <a:latin typeface="Arial Narrow" pitchFamily="34" charset="0"/>
            </a:endParaRPr>
          </a:p>
          <a:p>
            <a:r>
              <a:rPr lang="en-GB" sz="2000" dirty="0">
                <a:latin typeface="Arial Narrow" pitchFamily="34" charset="0"/>
              </a:rPr>
              <a:t>CH</a:t>
            </a:r>
            <a:r>
              <a:rPr lang="en-GB" sz="2000" baseline="-25000" dirty="0">
                <a:latin typeface="Arial Narrow" pitchFamily="34" charset="0"/>
              </a:rPr>
              <a:t>4 Rice </a:t>
            </a:r>
            <a:r>
              <a:rPr lang="en-GB" sz="2000" dirty="0">
                <a:latin typeface="Arial Narrow" pitchFamily="34" charset="0"/>
              </a:rPr>
              <a:t>= annual methane emissions from rice cultivation, </a:t>
            </a:r>
            <a:r>
              <a:rPr lang="en-GB" sz="2000" dirty="0" err="1">
                <a:latin typeface="Arial Narrow" pitchFamily="34" charset="0"/>
              </a:rPr>
              <a:t>Gg</a:t>
            </a:r>
            <a:r>
              <a:rPr lang="en-GB" sz="2000" dirty="0">
                <a:latin typeface="Arial Narrow" pitchFamily="34" charset="0"/>
              </a:rPr>
              <a:t> CH</a:t>
            </a:r>
            <a:r>
              <a:rPr lang="en-GB" sz="2000" baseline="-25000" dirty="0">
                <a:latin typeface="Arial Narrow" pitchFamily="34" charset="0"/>
              </a:rPr>
              <a:t>4</a:t>
            </a:r>
            <a:r>
              <a:rPr lang="en-GB" sz="2000" dirty="0">
                <a:latin typeface="Arial Narrow" pitchFamily="34" charset="0"/>
              </a:rPr>
              <a:t> yr</a:t>
            </a:r>
            <a:r>
              <a:rPr lang="en-GB" sz="2000" baseline="30000" dirty="0">
                <a:latin typeface="Arial Narrow" pitchFamily="34" charset="0"/>
              </a:rPr>
              <a:t>-1</a:t>
            </a:r>
          </a:p>
          <a:p>
            <a:r>
              <a:rPr lang="en-GB" sz="2000" dirty="0" err="1">
                <a:latin typeface="Arial Narrow" pitchFamily="34" charset="0"/>
              </a:rPr>
              <a:t>EF</a:t>
            </a:r>
            <a:r>
              <a:rPr lang="en-GB" sz="2000" i="1" dirty="0" err="1">
                <a:latin typeface="Arial Narrow" pitchFamily="34" charset="0"/>
              </a:rPr>
              <a:t>ijk</a:t>
            </a:r>
            <a:r>
              <a:rPr lang="en-GB" sz="2000" i="1" dirty="0">
                <a:latin typeface="Arial Narrow" pitchFamily="34" charset="0"/>
              </a:rPr>
              <a:t> </a:t>
            </a:r>
            <a:r>
              <a:rPr lang="en-GB" sz="2000" dirty="0">
                <a:latin typeface="Arial Narrow" pitchFamily="34" charset="0"/>
              </a:rPr>
              <a:t>= a daily emission factor for </a:t>
            </a:r>
            <a:r>
              <a:rPr lang="en-GB" sz="2000" i="1" dirty="0" err="1">
                <a:latin typeface="Arial Narrow" pitchFamily="34" charset="0"/>
              </a:rPr>
              <a:t>i</a:t>
            </a:r>
            <a:r>
              <a:rPr lang="en-GB" sz="2000" dirty="0">
                <a:latin typeface="Arial Narrow" pitchFamily="34" charset="0"/>
              </a:rPr>
              <a:t>, </a:t>
            </a:r>
            <a:r>
              <a:rPr lang="en-GB" sz="2000" i="1" dirty="0">
                <a:latin typeface="Arial Narrow" pitchFamily="34" charset="0"/>
              </a:rPr>
              <a:t>j</a:t>
            </a:r>
            <a:r>
              <a:rPr lang="en-GB" sz="2000" dirty="0">
                <a:latin typeface="Arial Narrow" pitchFamily="34" charset="0"/>
              </a:rPr>
              <a:t>, and </a:t>
            </a:r>
            <a:r>
              <a:rPr lang="en-GB" sz="2000" i="1" dirty="0">
                <a:latin typeface="Arial Narrow" pitchFamily="34" charset="0"/>
              </a:rPr>
              <a:t>k </a:t>
            </a:r>
            <a:r>
              <a:rPr lang="en-GB" sz="2000" dirty="0">
                <a:latin typeface="Arial Narrow" pitchFamily="34" charset="0"/>
              </a:rPr>
              <a:t>conditions, kg CH</a:t>
            </a:r>
            <a:r>
              <a:rPr lang="en-GB" sz="2000" baseline="-25000" dirty="0">
                <a:latin typeface="Arial Narrow" pitchFamily="34" charset="0"/>
              </a:rPr>
              <a:t>4</a:t>
            </a:r>
            <a:r>
              <a:rPr lang="en-GB" sz="2000" dirty="0">
                <a:latin typeface="Arial Narrow" pitchFamily="34" charset="0"/>
              </a:rPr>
              <a:t> ha</a:t>
            </a:r>
            <a:r>
              <a:rPr lang="en-GB" sz="2000" baseline="30000" dirty="0">
                <a:latin typeface="Arial Narrow" pitchFamily="34" charset="0"/>
              </a:rPr>
              <a:t>-1</a:t>
            </a:r>
            <a:r>
              <a:rPr lang="en-GB" sz="2000" dirty="0">
                <a:latin typeface="Arial Narrow" pitchFamily="34" charset="0"/>
              </a:rPr>
              <a:t> day</a:t>
            </a:r>
            <a:r>
              <a:rPr lang="en-GB" sz="2000" baseline="30000" dirty="0">
                <a:latin typeface="Arial Narrow" pitchFamily="34" charset="0"/>
              </a:rPr>
              <a:t>-1</a:t>
            </a:r>
          </a:p>
          <a:p>
            <a:r>
              <a:rPr lang="en-GB" sz="2000" dirty="0" err="1">
                <a:latin typeface="Arial Narrow" pitchFamily="34" charset="0"/>
              </a:rPr>
              <a:t>t</a:t>
            </a:r>
            <a:r>
              <a:rPr lang="en-GB" sz="2000" i="1" dirty="0" err="1">
                <a:latin typeface="Arial Narrow" pitchFamily="34" charset="0"/>
              </a:rPr>
              <a:t>ijk</a:t>
            </a:r>
            <a:r>
              <a:rPr lang="en-GB" sz="2000" i="1" dirty="0">
                <a:latin typeface="Arial Narrow" pitchFamily="34" charset="0"/>
              </a:rPr>
              <a:t> </a:t>
            </a:r>
            <a:r>
              <a:rPr lang="en-GB" sz="2000" dirty="0">
                <a:latin typeface="Arial Narrow" pitchFamily="34" charset="0"/>
              </a:rPr>
              <a:t>= cultivation period of rice for </a:t>
            </a:r>
            <a:r>
              <a:rPr lang="en-GB" sz="2000" i="1" dirty="0" err="1">
                <a:latin typeface="Arial Narrow" pitchFamily="34" charset="0"/>
              </a:rPr>
              <a:t>i</a:t>
            </a:r>
            <a:r>
              <a:rPr lang="en-GB" sz="2000" dirty="0">
                <a:latin typeface="Arial Narrow" pitchFamily="34" charset="0"/>
              </a:rPr>
              <a:t>, </a:t>
            </a:r>
            <a:r>
              <a:rPr lang="en-GB" sz="2000" i="1" dirty="0">
                <a:latin typeface="Arial Narrow" pitchFamily="34" charset="0"/>
              </a:rPr>
              <a:t>j</a:t>
            </a:r>
            <a:r>
              <a:rPr lang="en-GB" sz="2000" dirty="0">
                <a:latin typeface="Arial Narrow" pitchFamily="34" charset="0"/>
              </a:rPr>
              <a:t>, and </a:t>
            </a:r>
            <a:r>
              <a:rPr lang="en-GB" sz="2000" i="1" dirty="0">
                <a:latin typeface="Arial Narrow" pitchFamily="34" charset="0"/>
              </a:rPr>
              <a:t>k </a:t>
            </a:r>
            <a:r>
              <a:rPr lang="en-GB" sz="2000" dirty="0">
                <a:latin typeface="Arial Narrow" pitchFamily="34" charset="0"/>
              </a:rPr>
              <a:t>conditions, day</a:t>
            </a:r>
          </a:p>
          <a:p>
            <a:r>
              <a:rPr lang="en-GB" sz="2000" dirty="0" err="1">
                <a:latin typeface="Arial Narrow" pitchFamily="34" charset="0"/>
              </a:rPr>
              <a:t>A</a:t>
            </a:r>
            <a:r>
              <a:rPr lang="en-GB" sz="2000" i="1" dirty="0" err="1">
                <a:latin typeface="Arial Narrow" pitchFamily="34" charset="0"/>
              </a:rPr>
              <a:t>ijk</a:t>
            </a:r>
            <a:r>
              <a:rPr lang="en-GB" sz="2000" i="1" dirty="0">
                <a:latin typeface="Arial Narrow" pitchFamily="34" charset="0"/>
              </a:rPr>
              <a:t> </a:t>
            </a:r>
            <a:r>
              <a:rPr lang="en-GB" sz="2000" dirty="0">
                <a:latin typeface="Arial Narrow" pitchFamily="34" charset="0"/>
              </a:rPr>
              <a:t>= annual harvested area of rice for </a:t>
            </a:r>
            <a:r>
              <a:rPr lang="en-GB" sz="2000" i="1" dirty="0" err="1">
                <a:latin typeface="Arial Narrow" pitchFamily="34" charset="0"/>
              </a:rPr>
              <a:t>i</a:t>
            </a:r>
            <a:r>
              <a:rPr lang="en-GB" sz="2000" dirty="0">
                <a:latin typeface="Arial Narrow" pitchFamily="34" charset="0"/>
              </a:rPr>
              <a:t>, </a:t>
            </a:r>
            <a:r>
              <a:rPr lang="en-GB" sz="2000" i="1" dirty="0">
                <a:latin typeface="Arial Narrow" pitchFamily="34" charset="0"/>
              </a:rPr>
              <a:t>j</a:t>
            </a:r>
            <a:r>
              <a:rPr lang="en-GB" sz="2000" dirty="0">
                <a:latin typeface="Arial Narrow" pitchFamily="34" charset="0"/>
              </a:rPr>
              <a:t>, and </a:t>
            </a:r>
            <a:r>
              <a:rPr lang="en-GB" sz="2000" i="1" dirty="0">
                <a:latin typeface="Arial Narrow" pitchFamily="34" charset="0"/>
              </a:rPr>
              <a:t>k </a:t>
            </a:r>
            <a:r>
              <a:rPr lang="en-GB" sz="2000" dirty="0">
                <a:latin typeface="Arial Narrow" pitchFamily="34" charset="0"/>
              </a:rPr>
              <a:t>conditions, ha yr</a:t>
            </a:r>
            <a:r>
              <a:rPr lang="en-GB" sz="2000" baseline="30000" dirty="0">
                <a:latin typeface="Arial Narrow" pitchFamily="34" charset="0"/>
              </a:rPr>
              <a:t>-1</a:t>
            </a:r>
          </a:p>
          <a:p>
            <a:r>
              <a:rPr lang="en-GB" sz="2000" i="1" dirty="0" err="1">
                <a:latin typeface="Arial Narrow" pitchFamily="34" charset="0"/>
              </a:rPr>
              <a:t>i</a:t>
            </a:r>
            <a:r>
              <a:rPr lang="en-GB" sz="2000" dirty="0">
                <a:latin typeface="Arial Narrow" pitchFamily="34" charset="0"/>
              </a:rPr>
              <a:t>, </a:t>
            </a:r>
            <a:r>
              <a:rPr lang="en-GB" sz="2000" i="1" dirty="0">
                <a:latin typeface="Arial Narrow" pitchFamily="34" charset="0"/>
              </a:rPr>
              <a:t>j</a:t>
            </a:r>
            <a:r>
              <a:rPr lang="en-GB" sz="2000" dirty="0">
                <a:latin typeface="Arial Narrow" pitchFamily="34" charset="0"/>
              </a:rPr>
              <a:t>, and </a:t>
            </a:r>
            <a:r>
              <a:rPr lang="en-GB" sz="2000" i="1" dirty="0">
                <a:latin typeface="Arial Narrow" pitchFamily="34" charset="0"/>
              </a:rPr>
              <a:t>k </a:t>
            </a:r>
            <a:r>
              <a:rPr lang="en-GB" sz="2000" dirty="0">
                <a:latin typeface="Arial Narrow" pitchFamily="34" charset="0"/>
              </a:rPr>
              <a:t>= represent different ecosystems, water regimes, type and amount of organic amendments, and</a:t>
            </a:r>
          </a:p>
          <a:p>
            <a:r>
              <a:rPr lang="en-GB" sz="2000" dirty="0">
                <a:latin typeface="Arial Narrow" pitchFamily="34" charset="0"/>
              </a:rPr>
              <a:t>other conditions under which CH</a:t>
            </a:r>
            <a:r>
              <a:rPr lang="en-GB" sz="2000" baseline="-25000" dirty="0">
                <a:latin typeface="Arial Narrow" pitchFamily="34" charset="0"/>
              </a:rPr>
              <a:t>4</a:t>
            </a:r>
            <a:r>
              <a:rPr lang="en-GB" sz="2000" dirty="0">
                <a:latin typeface="Arial Narrow" pitchFamily="34" charset="0"/>
              </a:rPr>
              <a:t> emissions from rice may vary</a:t>
            </a:r>
          </a:p>
          <a:p>
            <a:endParaRPr lang="en-GB" sz="2000" dirty="0">
              <a:latin typeface="Arial Narrow" pitchFamily="34" charset="0"/>
            </a:endParaRPr>
          </a:p>
          <a:p>
            <a:r>
              <a:rPr lang="en-GB" sz="2800" b="1" dirty="0">
                <a:latin typeface="Arial Narrow" pitchFamily="34" charset="0"/>
              </a:rPr>
              <a:t>Equation 5.1 (2006 GL)</a:t>
            </a:r>
          </a:p>
        </p:txBody>
      </p:sp>
    </p:spTree>
    <p:extLst>
      <p:ext uri="{BB962C8B-B14F-4D97-AF65-F5344CB8AC3E}">
        <p14:creationId xmlns:p14="http://schemas.microsoft.com/office/powerpoint/2010/main" val="3243097659"/>
      </p:ext>
    </p:extLst>
  </p:cSld>
  <p:clrMapOvr>
    <a:masterClrMapping/>
  </p:clrMapOvr>
  <p:transition>
    <p:cove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0" y="163513"/>
            <a:ext cx="8981440" cy="659447"/>
          </a:xfrm>
        </p:spPr>
        <p:txBody>
          <a:bodyPr/>
          <a:lstStyle/>
          <a:p>
            <a:r>
              <a:rPr lang="en-GB" sz="3200" dirty="0"/>
              <a:t>CH</a:t>
            </a:r>
            <a:r>
              <a:rPr lang="en-GB" sz="3200" baseline="-25000" dirty="0"/>
              <a:t>4</a:t>
            </a:r>
            <a:r>
              <a:rPr lang="en-GB" sz="3200" dirty="0"/>
              <a:t> emissions from rice: Estimating emissions (2)</a:t>
            </a:r>
          </a:p>
        </p:txBody>
      </p:sp>
      <p:sp>
        <p:nvSpPr>
          <p:cNvPr id="3" name="Content Placeholder 2"/>
          <p:cNvSpPr>
            <a:spLocks noGrp="1"/>
          </p:cNvSpPr>
          <p:nvPr>
            <p:ph idx="1"/>
          </p:nvPr>
        </p:nvSpPr>
        <p:spPr>
          <a:xfrm>
            <a:off x="264161" y="1127760"/>
            <a:ext cx="8422640" cy="4998403"/>
          </a:xfrm>
        </p:spPr>
        <p:txBody>
          <a:bodyPr/>
          <a:lstStyle/>
          <a:p>
            <a:pPr>
              <a:buFont typeface="Wingdings" panose="05000000000000000000" pitchFamily="2" charset="2"/>
              <a:buChar char="Ø"/>
            </a:pPr>
            <a:r>
              <a:rPr lang="en-GB" dirty="0">
                <a:solidFill>
                  <a:schemeClr val="tx2"/>
                </a:solidFill>
              </a:rPr>
              <a:t>What do the conditions </a:t>
            </a:r>
            <a:r>
              <a:rPr lang="en-GB" b="1" i="1" dirty="0" err="1">
                <a:solidFill>
                  <a:schemeClr val="tx1"/>
                </a:solidFill>
              </a:rPr>
              <a:t>i</a:t>
            </a:r>
            <a:r>
              <a:rPr lang="en-GB" b="1" i="1" dirty="0">
                <a:solidFill>
                  <a:schemeClr val="tx1"/>
                </a:solidFill>
              </a:rPr>
              <a:t>, j, and k </a:t>
            </a:r>
            <a:r>
              <a:rPr lang="en-GB" dirty="0">
                <a:solidFill>
                  <a:schemeClr val="tx2"/>
                </a:solidFill>
              </a:rPr>
              <a:t>represent in equation 5.1?</a:t>
            </a:r>
          </a:p>
          <a:p>
            <a:pPr>
              <a:buFont typeface="Wingdings" panose="05000000000000000000" pitchFamily="2" charset="2"/>
              <a:buChar char="ü"/>
            </a:pPr>
            <a:r>
              <a:rPr lang="en-GB" dirty="0">
                <a:solidFill>
                  <a:schemeClr val="tx2"/>
                </a:solidFill>
              </a:rPr>
              <a:t>These variable represent the conditions that influence CH</a:t>
            </a:r>
            <a:r>
              <a:rPr lang="en-GB" baseline="-25000" dirty="0">
                <a:solidFill>
                  <a:schemeClr val="tx2"/>
                </a:solidFill>
              </a:rPr>
              <a:t>4</a:t>
            </a:r>
            <a:r>
              <a:rPr lang="en-GB" dirty="0">
                <a:solidFill>
                  <a:schemeClr val="tx2"/>
                </a:solidFill>
              </a:rPr>
              <a:t> emissions from rice cultivation</a:t>
            </a:r>
          </a:p>
          <a:p>
            <a:pPr marL="0" indent="0">
              <a:buNone/>
            </a:pPr>
            <a:endParaRPr lang="en-GB" dirty="0">
              <a:solidFill>
                <a:schemeClr val="tx2"/>
              </a:solidFill>
            </a:endParaRPr>
          </a:p>
        </p:txBody>
      </p:sp>
      <p:sp>
        <p:nvSpPr>
          <p:cNvPr id="4" name="1">
            <a:extLst>
              <a:ext uri="{FF2B5EF4-FFF2-40B4-BE49-F238E27FC236}">
                <a16:creationId xmlns:a16="http://schemas.microsoft.com/office/drawing/2014/main" id="{C92DEFCB-340A-41AA-811E-67D3E6BC40C3}"/>
              </a:ext>
            </a:extLst>
          </p:cNvPr>
          <p:cNvSpPr/>
          <p:nvPr>
            <p:custDataLst>
              <p:tags r:id="rId1"/>
            </p:custDataLst>
          </p:nvPr>
        </p:nvSpPr>
        <p:spPr>
          <a:xfrm>
            <a:off x="264161" y="2912682"/>
            <a:ext cx="2315221" cy="439420"/>
          </a:xfrm>
          <a:prstGeom prst="round2DiagRect">
            <a:avLst>
              <a:gd name="adj1" fmla="val 24830"/>
              <a:gd name="adj2" fmla="val 0"/>
            </a:avLst>
          </a:prstGeom>
          <a:solidFill>
            <a:srgbClr val="FFFFFF"/>
          </a:solidFill>
          <a:ln>
            <a:solidFill>
              <a:srgbClr val="6E94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GB" sz="1200" b="1" dirty="0">
                <a:solidFill>
                  <a:srgbClr val="3F3F3F"/>
                </a:solidFill>
                <a:latin typeface="Arial Narrow" panose="020B0606020202030204" pitchFamily="34" charset="0"/>
              </a:rPr>
              <a:t>Variable </a:t>
            </a:r>
            <a:r>
              <a:rPr lang="en-GB" sz="1200" b="1" i="1" dirty="0" err="1">
                <a:solidFill>
                  <a:srgbClr val="3F3F3F"/>
                </a:solidFill>
                <a:latin typeface="Arial Narrow" panose="020B0606020202030204" pitchFamily="34" charset="0"/>
              </a:rPr>
              <a:t>i</a:t>
            </a:r>
            <a:r>
              <a:rPr lang="en-GB" sz="1200" b="1" dirty="0">
                <a:solidFill>
                  <a:srgbClr val="3F3F3F"/>
                </a:solidFill>
                <a:latin typeface="Arial Narrow" panose="020B0606020202030204" pitchFamily="34" charset="0"/>
              </a:rPr>
              <a:t> - Water Regime</a:t>
            </a:r>
          </a:p>
        </p:txBody>
      </p:sp>
      <p:sp>
        <p:nvSpPr>
          <p:cNvPr id="5" name="3">
            <a:extLst>
              <a:ext uri="{FF2B5EF4-FFF2-40B4-BE49-F238E27FC236}">
                <a16:creationId xmlns:a16="http://schemas.microsoft.com/office/drawing/2014/main" id="{9EEB2904-2F3E-4F01-893B-460ED154B9F3}"/>
              </a:ext>
            </a:extLst>
          </p:cNvPr>
          <p:cNvSpPr/>
          <p:nvPr>
            <p:custDataLst>
              <p:tags r:id="rId2"/>
            </p:custDataLst>
          </p:nvPr>
        </p:nvSpPr>
        <p:spPr>
          <a:xfrm>
            <a:off x="3190213" y="2912682"/>
            <a:ext cx="2315221" cy="439420"/>
          </a:xfrm>
          <a:prstGeom prst="round2DiagRect">
            <a:avLst>
              <a:gd name="adj1" fmla="val 24830"/>
              <a:gd name="adj2" fmla="val 0"/>
            </a:avLst>
          </a:prstGeom>
          <a:solidFill>
            <a:srgbClr val="FFFFFF"/>
          </a:solidFill>
          <a:ln>
            <a:solidFill>
              <a:srgbClr val="6E94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GB" sz="1200" b="1" dirty="0">
                <a:solidFill>
                  <a:srgbClr val="3F3F3F"/>
                </a:solidFill>
                <a:latin typeface="Arial Narrow" panose="020B0606020202030204" pitchFamily="34" charset="0"/>
              </a:rPr>
              <a:t>Variable </a:t>
            </a:r>
            <a:r>
              <a:rPr lang="en-GB" sz="1200" b="1" i="1" dirty="0">
                <a:solidFill>
                  <a:srgbClr val="3F3F3F"/>
                </a:solidFill>
                <a:latin typeface="Arial Narrow" panose="020B0606020202030204" pitchFamily="34" charset="0"/>
              </a:rPr>
              <a:t>j</a:t>
            </a:r>
            <a:r>
              <a:rPr lang="en-GB" sz="1200" b="1" dirty="0">
                <a:solidFill>
                  <a:srgbClr val="3F3F3F"/>
                </a:solidFill>
                <a:latin typeface="Arial Narrow" panose="020B0606020202030204" pitchFamily="34" charset="0"/>
              </a:rPr>
              <a:t> - Organic Amendment to Soils</a:t>
            </a:r>
          </a:p>
        </p:txBody>
      </p:sp>
      <p:sp>
        <p:nvSpPr>
          <p:cNvPr id="6" name="5">
            <a:extLst>
              <a:ext uri="{FF2B5EF4-FFF2-40B4-BE49-F238E27FC236}">
                <a16:creationId xmlns:a16="http://schemas.microsoft.com/office/drawing/2014/main" id="{6D42890E-B4A3-4235-9C51-A3F2750C4400}"/>
              </a:ext>
            </a:extLst>
          </p:cNvPr>
          <p:cNvSpPr/>
          <p:nvPr>
            <p:custDataLst>
              <p:tags r:id="rId3"/>
            </p:custDataLst>
          </p:nvPr>
        </p:nvSpPr>
        <p:spPr>
          <a:xfrm>
            <a:off x="6255423" y="2912682"/>
            <a:ext cx="2315221" cy="439420"/>
          </a:xfrm>
          <a:prstGeom prst="round2DiagRect">
            <a:avLst>
              <a:gd name="adj1" fmla="val 24830"/>
              <a:gd name="adj2" fmla="val 0"/>
            </a:avLst>
          </a:prstGeom>
          <a:solidFill>
            <a:srgbClr val="FFFFFF"/>
          </a:solidFill>
          <a:ln>
            <a:solidFill>
              <a:srgbClr val="6E94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197" tIns="24098" rIns="48197" bIns="2409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200" b="1" dirty="0">
                <a:solidFill>
                  <a:srgbClr val="3F3F3F"/>
                </a:solidFill>
                <a:latin typeface="Arial Narrow" panose="020B0606020202030204" pitchFamily="34" charset="0"/>
              </a:rPr>
              <a:t>Variable </a:t>
            </a:r>
            <a:r>
              <a:rPr lang="en-GB" sz="1200" b="1" i="1" dirty="0">
                <a:solidFill>
                  <a:srgbClr val="3F3F3F"/>
                </a:solidFill>
                <a:latin typeface="Arial Narrow" panose="020B0606020202030204" pitchFamily="34" charset="0"/>
              </a:rPr>
              <a:t>k</a:t>
            </a:r>
            <a:r>
              <a:rPr lang="en-GB" sz="1200" b="1" dirty="0">
                <a:solidFill>
                  <a:srgbClr val="3F3F3F"/>
                </a:solidFill>
                <a:latin typeface="Arial Narrow" panose="020B0606020202030204" pitchFamily="34" charset="0"/>
              </a:rPr>
              <a:t> - Other Conditions</a:t>
            </a:r>
          </a:p>
        </p:txBody>
      </p:sp>
      <p:sp>
        <p:nvSpPr>
          <p:cNvPr id="7" name="2">
            <a:extLst>
              <a:ext uri="{FF2B5EF4-FFF2-40B4-BE49-F238E27FC236}">
                <a16:creationId xmlns:a16="http://schemas.microsoft.com/office/drawing/2014/main" id="{DC944C8D-DD2B-411F-A550-9B0D5E9310C2}"/>
              </a:ext>
            </a:extLst>
          </p:cNvPr>
          <p:cNvSpPr/>
          <p:nvPr>
            <p:custDataLst>
              <p:tags r:id="rId4"/>
            </p:custDataLst>
          </p:nvPr>
        </p:nvSpPr>
        <p:spPr>
          <a:xfrm>
            <a:off x="264161" y="3626961"/>
            <a:ext cx="2315221" cy="2123598"/>
          </a:xfrm>
          <a:prstGeom prst="round2DiagRect">
            <a:avLst>
              <a:gd name="adj1" fmla="val 11878"/>
              <a:gd name="adj2" fmla="val 0"/>
            </a:avLst>
          </a:prstGeom>
          <a:solidFill>
            <a:srgbClr val="FFFFFF"/>
          </a:solidFill>
          <a:ln>
            <a:solidFill>
              <a:srgbClr val="6E94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900" tIns="56925" rIns="75900" bIns="56925" numCol="1" spcCol="0" rtlCol="0" fromWordArt="0" anchor="ctr" anchorCtr="0" forceAA="0" compatLnSpc="1">
            <a:prstTxWarp prst="textNoShape">
              <a:avLst/>
            </a:prstTxWarp>
            <a:noAutofit/>
          </a:bodyPr>
          <a:lstStyle/>
          <a:p>
            <a:pPr>
              <a:lnSpc>
                <a:spcPct val="110000"/>
              </a:lnSpc>
            </a:pPr>
            <a:r>
              <a:rPr lang="en-GB" sz="1200" dirty="0">
                <a:solidFill>
                  <a:srgbClr val="3F3F3F"/>
                </a:solidFill>
                <a:latin typeface="Arial Narrow" panose="020B0606020202030204" pitchFamily="34" charset="0"/>
              </a:rPr>
              <a:t>Combination of (</a:t>
            </a:r>
            <a:r>
              <a:rPr lang="en-GB" sz="1200" dirty="0" err="1">
                <a:solidFill>
                  <a:srgbClr val="3F3F3F"/>
                </a:solidFill>
                <a:latin typeface="Arial Narrow" panose="020B0606020202030204" pitchFamily="34" charset="0"/>
              </a:rPr>
              <a:t>i</a:t>
            </a:r>
            <a:r>
              <a:rPr lang="en-GB" sz="1200" dirty="0">
                <a:solidFill>
                  <a:srgbClr val="3F3F3F"/>
                </a:solidFill>
                <a:latin typeface="Arial Narrow" panose="020B0606020202030204" pitchFamily="34" charset="0"/>
              </a:rPr>
              <a:t>) </a:t>
            </a:r>
            <a:r>
              <a:rPr lang="en-GB" sz="1200" i="1" dirty="0">
                <a:solidFill>
                  <a:srgbClr val="3F3F3F"/>
                </a:solidFill>
                <a:latin typeface="Arial Narrow" panose="020B0606020202030204" pitchFamily="34" charset="0"/>
              </a:rPr>
              <a:t>ecosystem type</a:t>
            </a:r>
            <a:r>
              <a:rPr lang="en-GB" sz="1200" dirty="0">
                <a:solidFill>
                  <a:srgbClr val="3F3F3F"/>
                </a:solidFill>
                <a:latin typeface="Arial Narrow" panose="020B0606020202030204" pitchFamily="34" charset="0"/>
              </a:rPr>
              <a:t> (i.e., irrigated, </a:t>
            </a:r>
            <a:r>
              <a:rPr lang="en-GB" sz="1200" dirty="0" err="1">
                <a:solidFill>
                  <a:srgbClr val="3F3F3F"/>
                </a:solidFill>
                <a:latin typeface="Arial Narrow" panose="020B0606020202030204" pitchFamily="34" charset="0"/>
              </a:rPr>
              <a:t>rainfed</a:t>
            </a:r>
            <a:r>
              <a:rPr lang="en-GB" sz="1200" dirty="0">
                <a:solidFill>
                  <a:srgbClr val="3F3F3F"/>
                </a:solidFill>
                <a:latin typeface="Arial Narrow" panose="020B0606020202030204" pitchFamily="34" charset="0"/>
              </a:rPr>
              <a:t>, and deep water rice production) and, (ii) </a:t>
            </a:r>
            <a:r>
              <a:rPr lang="en-GB" sz="1200" i="1" dirty="0">
                <a:solidFill>
                  <a:srgbClr val="3F3F3F"/>
                </a:solidFill>
                <a:latin typeface="Arial Narrow" panose="020B0606020202030204" pitchFamily="34" charset="0"/>
              </a:rPr>
              <a:t>flooding pattern</a:t>
            </a:r>
            <a:r>
              <a:rPr lang="en-GB" sz="1200" dirty="0">
                <a:solidFill>
                  <a:srgbClr val="3F3F3F"/>
                </a:solidFill>
                <a:latin typeface="Arial Narrow" panose="020B0606020202030204" pitchFamily="34" charset="0"/>
              </a:rPr>
              <a:t> (continuously/ intermittently flooded, regular </a:t>
            </a:r>
            <a:r>
              <a:rPr lang="en-GB" sz="1200" dirty="0" err="1">
                <a:solidFill>
                  <a:srgbClr val="3F3F3F"/>
                </a:solidFill>
                <a:latin typeface="Arial Narrow" panose="020B0606020202030204" pitchFamily="34" charset="0"/>
              </a:rPr>
              <a:t>rainfed</a:t>
            </a:r>
            <a:r>
              <a:rPr lang="en-GB" sz="1200" dirty="0">
                <a:solidFill>
                  <a:srgbClr val="3F3F3F"/>
                </a:solidFill>
                <a:latin typeface="Arial Narrow" panose="020B0606020202030204" pitchFamily="34" charset="0"/>
              </a:rPr>
              <a:t>, drought prone, and deep water).</a:t>
            </a:r>
          </a:p>
        </p:txBody>
      </p:sp>
      <p:sp>
        <p:nvSpPr>
          <p:cNvPr id="8" name="4">
            <a:extLst>
              <a:ext uri="{FF2B5EF4-FFF2-40B4-BE49-F238E27FC236}">
                <a16:creationId xmlns:a16="http://schemas.microsoft.com/office/drawing/2014/main" id="{E500C355-A46F-49A9-A2DE-93FEB5385326}"/>
              </a:ext>
            </a:extLst>
          </p:cNvPr>
          <p:cNvSpPr/>
          <p:nvPr>
            <p:custDataLst>
              <p:tags r:id="rId5"/>
            </p:custDataLst>
          </p:nvPr>
        </p:nvSpPr>
        <p:spPr>
          <a:xfrm>
            <a:off x="3190212" y="3626960"/>
            <a:ext cx="2315221" cy="2123599"/>
          </a:xfrm>
          <a:prstGeom prst="round2DiagRect">
            <a:avLst>
              <a:gd name="adj1" fmla="val 10842"/>
              <a:gd name="adj2" fmla="val 0"/>
            </a:avLst>
          </a:prstGeom>
          <a:solidFill>
            <a:srgbClr val="FFFFFF"/>
          </a:solidFill>
          <a:ln>
            <a:solidFill>
              <a:srgbClr val="6E94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900" tIns="56925" rIns="75900" bIns="56925" numCol="1" spcCol="0" rtlCol="0" fromWordArt="0" anchor="ctr" anchorCtr="0" forceAA="0" compatLnSpc="1">
            <a:prstTxWarp prst="textNoShape">
              <a:avLst/>
            </a:prstTxWarp>
            <a:noAutofit/>
          </a:bodyPr>
          <a:lstStyle/>
          <a:p>
            <a:pPr>
              <a:lnSpc>
                <a:spcPct val="110000"/>
              </a:lnSpc>
            </a:pPr>
            <a:r>
              <a:rPr lang="en-GB" sz="1200" dirty="0">
                <a:solidFill>
                  <a:srgbClr val="3F3F3F"/>
                </a:solidFill>
                <a:latin typeface="Arial Narrow" panose="020B0606020202030204" pitchFamily="34" charset="0"/>
              </a:rPr>
              <a:t>The impact on CH</a:t>
            </a:r>
            <a:r>
              <a:rPr lang="en-GB" sz="1200" baseline="-25000" dirty="0">
                <a:solidFill>
                  <a:srgbClr val="3F3F3F"/>
                </a:solidFill>
                <a:latin typeface="Arial Narrow" panose="020B0606020202030204" pitchFamily="34" charset="0"/>
              </a:rPr>
              <a:t>4</a:t>
            </a:r>
            <a:r>
              <a:rPr lang="en-GB" sz="1200" dirty="0">
                <a:solidFill>
                  <a:srgbClr val="3F3F3F"/>
                </a:solidFill>
                <a:latin typeface="Arial Narrow" panose="020B0606020202030204" pitchFamily="34" charset="0"/>
              </a:rPr>
              <a:t> emissions depends on type and amount of the applied material, that can either be of (</a:t>
            </a:r>
            <a:r>
              <a:rPr lang="en-GB" sz="1200" dirty="0" err="1">
                <a:solidFill>
                  <a:srgbClr val="3F3F3F"/>
                </a:solidFill>
                <a:latin typeface="Arial Narrow" panose="020B0606020202030204" pitchFamily="34" charset="0"/>
              </a:rPr>
              <a:t>i</a:t>
            </a:r>
            <a:r>
              <a:rPr lang="en-GB" sz="1200" dirty="0">
                <a:solidFill>
                  <a:srgbClr val="3F3F3F"/>
                </a:solidFill>
                <a:latin typeface="Arial Narrow" panose="020B0606020202030204" pitchFamily="34" charset="0"/>
              </a:rPr>
              <a:t>) </a:t>
            </a:r>
            <a:r>
              <a:rPr lang="en-GB" sz="1200" i="1" dirty="0">
                <a:solidFill>
                  <a:srgbClr val="3F3F3F"/>
                </a:solidFill>
                <a:latin typeface="Arial Narrow" panose="020B0606020202030204" pitchFamily="34" charset="0"/>
              </a:rPr>
              <a:t>endogenous</a:t>
            </a:r>
            <a:r>
              <a:rPr lang="en-GB" sz="1200" dirty="0">
                <a:solidFill>
                  <a:srgbClr val="3F3F3F"/>
                </a:solidFill>
                <a:latin typeface="Arial Narrow" panose="020B0606020202030204" pitchFamily="34" charset="0"/>
              </a:rPr>
              <a:t> (straw, green manure, etc.) or (ii) </a:t>
            </a:r>
            <a:r>
              <a:rPr lang="en-GB" sz="1200" i="1" dirty="0">
                <a:solidFill>
                  <a:srgbClr val="3F3F3F"/>
                </a:solidFill>
                <a:latin typeface="Arial Narrow" panose="020B0606020202030204" pitchFamily="34" charset="0"/>
              </a:rPr>
              <a:t>exogenous origin</a:t>
            </a:r>
            <a:r>
              <a:rPr lang="en-GB" sz="1200" dirty="0">
                <a:solidFill>
                  <a:srgbClr val="3F3F3F"/>
                </a:solidFill>
                <a:latin typeface="Arial Narrow" panose="020B0606020202030204" pitchFamily="34" charset="0"/>
              </a:rPr>
              <a:t> (compost, farmyard manure, etc.)</a:t>
            </a:r>
          </a:p>
        </p:txBody>
      </p:sp>
      <p:sp>
        <p:nvSpPr>
          <p:cNvPr id="9" name="6">
            <a:extLst>
              <a:ext uri="{FF2B5EF4-FFF2-40B4-BE49-F238E27FC236}">
                <a16:creationId xmlns:a16="http://schemas.microsoft.com/office/drawing/2014/main" id="{991F7C4C-CDF2-4581-98AF-7096BFD2C7A8}"/>
              </a:ext>
            </a:extLst>
          </p:cNvPr>
          <p:cNvSpPr/>
          <p:nvPr>
            <p:custDataLst>
              <p:tags r:id="rId6"/>
            </p:custDataLst>
          </p:nvPr>
        </p:nvSpPr>
        <p:spPr>
          <a:xfrm>
            <a:off x="6255422" y="3770379"/>
            <a:ext cx="2315221" cy="1980180"/>
          </a:xfrm>
          <a:prstGeom prst="round2DiagRect">
            <a:avLst>
              <a:gd name="adj1" fmla="val 11878"/>
              <a:gd name="adj2" fmla="val 0"/>
            </a:avLst>
          </a:prstGeom>
          <a:solidFill>
            <a:srgbClr val="FFFFFF"/>
          </a:solidFill>
          <a:ln>
            <a:solidFill>
              <a:srgbClr val="6E946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5900" tIns="56925" rIns="75900" bIns="56925"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0000"/>
              </a:lnSpc>
            </a:pPr>
            <a:r>
              <a:rPr lang="en-GB" sz="1200" dirty="0">
                <a:solidFill>
                  <a:srgbClr val="3F3F3F"/>
                </a:solidFill>
                <a:latin typeface="Arial Narrow" panose="020B0606020202030204" pitchFamily="34" charset="0"/>
              </a:rPr>
              <a:t>It is known that other factors, such as soil type, rice cultivar or sulphate containing amendments can significantly influence CH</a:t>
            </a:r>
            <a:r>
              <a:rPr lang="en-GB" sz="1200" baseline="-25000" dirty="0">
                <a:solidFill>
                  <a:srgbClr val="3F3F3F"/>
                </a:solidFill>
                <a:latin typeface="Arial Narrow" panose="020B0606020202030204" pitchFamily="34" charset="0"/>
              </a:rPr>
              <a:t>4</a:t>
            </a:r>
            <a:r>
              <a:rPr lang="en-GB" sz="1200" dirty="0">
                <a:solidFill>
                  <a:srgbClr val="3F3F3F"/>
                </a:solidFill>
                <a:latin typeface="Arial Narrow" panose="020B0606020202030204" pitchFamily="34" charset="0"/>
              </a:rPr>
              <a:t> emissions.</a:t>
            </a:r>
          </a:p>
        </p:txBody>
      </p:sp>
    </p:spTree>
    <p:extLst>
      <p:ext uri="{BB962C8B-B14F-4D97-AF65-F5344CB8AC3E}">
        <p14:creationId xmlns:p14="http://schemas.microsoft.com/office/powerpoint/2010/main" val="1759094155"/>
      </p:ext>
    </p:extLst>
  </p:cSld>
  <p:clrMapOvr>
    <a:masterClrMapping/>
  </p:clrMapOvr>
  <p:transition>
    <p:cove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0" y="163513"/>
            <a:ext cx="8809990" cy="659447"/>
          </a:xfrm>
        </p:spPr>
        <p:txBody>
          <a:bodyPr/>
          <a:lstStyle/>
          <a:p>
            <a:r>
              <a:rPr lang="en-GB" sz="3200" dirty="0"/>
              <a:t>CH</a:t>
            </a:r>
            <a:r>
              <a:rPr lang="en-GB" sz="3200" baseline="-25000" dirty="0"/>
              <a:t>4</a:t>
            </a:r>
            <a:r>
              <a:rPr lang="en-GB" sz="3200" dirty="0"/>
              <a:t> emissions from rice: Estimating emissions (3)</a:t>
            </a:r>
          </a:p>
        </p:txBody>
      </p:sp>
      <p:sp>
        <p:nvSpPr>
          <p:cNvPr id="3" name="Content Placeholder 2"/>
          <p:cNvSpPr>
            <a:spLocks noGrp="1"/>
          </p:cNvSpPr>
          <p:nvPr>
            <p:ph idx="1"/>
          </p:nvPr>
        </p:nvSpPr>
        <p:spPr>
          <a:xfrm>
            <a:off x="264160" y="1127760"/>
            <a:ext cx="8708389" cy="4998403"/>
          </a:xfrm>
        </p:spPr>
        <p:txBody>
          <a:bodyPr/>
          <a:lstStyle/>
          <a:p>
            <a:pPr>
              <a:buFont typeface="Wingdings" panose="05000000000000000000" pitchFamily="2" charset="2"/>
              <a:buChar char="Ø"/>
            </a:pPr>
            <a:r>
              <a:rPr lang="en-GB" dirty="0">
                <a:solidFill>
                  <a:schemeClr val="tx2"/>
                </a:solidFill>
              </a:rPr>
              <a:t>In order to estimate emissions from rice cultivation,  use equation 5.1 (2006 GL)and apply the following steps:</a:t>
            </a:r>
          </a:p>
          <a:p>
            <a:pPr marL="0" indent="0">
              <a:buNone/>
            </a:pPr>
            <a:endParaRPr lang="en-GB" dirty="0">
              <a:solidFill>
                <a:schemeClr val="tx2"/>
              </a:solidFill>
            </a:endParaRPr>
          </a:p>
          <a:p>
            <a:pPr marL="400050" indent="-400050">
              <a:buFont typeface="+mj-lt"/>
              <a:buAutoNum type="romanLcPeriod"/>
            </a:pPr>
            <a:r>
              <a:rPr lang="en-GB" sz="2400" i="1" dirty="0">
                <a:solidFill>
                  <a:schemeClr val="tx2"/>
                </a:solidFill>
              </a:rPr>
              <a:t>Due to the complexity and variability of rice production management, it is good practice to stratify the total harvested area into sub-units according to the </a:t>
            </a:r>
            <a:r>
              <a:rPr lang="en-GB" sz="2400" i="1" dirty="0" err="1">
                <a:solidFill>
                  <a:schemeClr val="tx2"/>
                </a:solidFill>
              </a:rPr>
              <a:t>i</a:t>
            </a:r>
            <a:r>
              <a:rPr lang="en-GB" sz="2400" i="1" dirty="0">
                <a:solidFill>
                  <a:schemeClr val="tx2"/>
                </a:solidFill>
              </a:rPr>
              <a:t>, j and k conditions, as well as the cultivation period and the emission factor (e.g., harvested areas under different water regimes).</a:t>
            </a:r>
          </a:p>
          <a:p>
            <a:pPr marL="400050" indent="-400050">
              <a:buFont typeface="+mj-lt"/>
              <a:buAutoNum type="romanLcPeriod"/>
            </a:pPr>
            <a:r>
              <a:rPr lang="en-GB" sz="2400" i="1" dirty="0">
                <a:solidFill>
                  <a:schemeClr val="tx2"/>
                </a:solidFill>
              </a:rPr>
              <a:t>For each sub-unit, calculate the emissions by multiplying the respective emission factor by the cultivation period (t) and the annual harvested area (A).</a:t>
            </a:r>
          </a:p>
          <a:p>
            <a:pPr marL="400050" indent="-400050">
              <a:buFont typeface="+mj-lt"/>
              <a:buAutoNum type="romanLcPeriod"/>
            </a:pPr>
            <a:r>
              <a:rPr lang="en-GB" sz="2400" i="1" dirty="0">
                <a:solidFill>
                  <a:schemeClr val="tx2"/>
                </a:solidFill>
              </a:rPr>
              <a:t>Then, sum the emissions from each sub-unit of harvested area to determine the total annual national emissions in rice cultivation</a:t>
            </a:r>
            <a:r>
              <a:rPr lang="en-GB" sz="2400" dirty="0">
                <a:solidFill>
                  <a:schemeClr val="tx2"/>
                </a:solidFill>
              </a:rPr>
              <a:t>. </a:t>
            </a:r>
          </a:p>
          <a:p>
            <a:pPr marL="0" indent="0">
              <a:buNone/>
            </a:pPr>
            <a:endParaRPr lang="en-GB" sz="1800" dirty="0">
              <a:solidFill>
                <a:schemeClr val="tx2"/>
              </a:solidFill>
            </a:endParaRPr>
          </a:p>
          <a:p>
            <a:pPr>
              <a:buFont typeface="Wingdings" panose="05000000000000000000" pitchFamily="2" charset="2"/>
              <a:buChar char="ü"/>
            </a:pPr>
            <a:endParaRPr lang="en-GB" sz="1800" dirty="0">
              <a:solidFill>
                <a:schemeClr val="tx2"/>
              </a:solidFill>
            </a:endParaRPr>
          </a:p>
          <a:p>
            <a:pPr>
              <a:buFont typeface="Wingdings" panose="05000000000000000000" pitchFamily="2" charset="2"/>
              <a:buChar char="ü"/>
            </a:pPr>
            <a:endParaRPr lang="en-GB" dirty="0">
              <a:solidFill>
                <a:schemeClr val="tx2"/>
              </a:solidFill>
            </a:endParaRPr>
          </a:p>
        </p:txBody>
      </p:sp>
    </p:spTree>
    <p:extLst>
      <p:ext uri="{BB962C8B-B14F-4D97-AF65-F5344CB8AC3E}">
        <p14:creationId xmlns:p14="http://schemas.microsoft.com/office/powerpoint/2010/main" val="390693620"/>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57" y="163513"/>
            <a:ext cx="8157029" cy="1008062"/>
          </a:xfrm>
        </p:spPr>
        <p:txBody>
          <a:bodyPr/>
          <a:lstStyle/>
          <a:p>
            <a:r>
              <a:rPr lang="en-GB" sz="2800" dirty="0"/>
              <a:t>Tier 1 - Step 2: Basic characterisation for livestock populations (2)</a:t>
            </a:r>
          </a:p>
        </p:txBody>
      </p:sp>
      <p:sp>
        <p:nvSpPr>
          <p:cNvPr id="3" name="Content Placeholder 2"/>
          <p:cNvSpPr>
            <a:spLocks noGrp="1"/>
          </p:cNvSpPr>
          <p:nvPr>
            <p:ph idx="1"/>
          </p:nvPr>
        </p:nvSpPr>
        <p:spPr>
          <a:xfrm>
            <a:off x="312057" y="1171575"/>
            <a:ext cx="8309429" cy="5686425"/>
          </a:xfrm>
        </p:spPr>
        <p:txBody>
          <a:bodyPr/>
          <a:lstStyle/>
          <a:p>
            <a:pPr>
              <a:buFont typeface="Wingdings" pitchFamily="2" charset="2"/>
              <a:buChar char="ü"/>
            </a:pPr>
            <a:r>
              <a:rPr lang="en-GB" dirty="0">
                <a:solidFill>
                  <a:schemeClr val="tx1"/>
                </a:solidFill>
              </a:rPr>
              <a:t> </a:t>
            </a:r>
            <a:r>
              <a:rPr lang="en-GB" b="1" dirty="0">
                <a:solidFill>
                  <a:schemeClr val="tx1"/>
                </a:solidFill>
              </a:rPr>
              <a:t>Dairy cows and milk production:</a:t>
            </a:r>
          </a:p>
          <a:p>
            <a:pPr lvl="1"/>
            <a:r>
              <a:rPr lang="en-GB" dirty="0">
                <a:solidFill>
                  <a:schemeClr val="tx1"/>
                </a:solidFill>
              </a:rPr>
              <a:t>The dairy cow population is estimated separately from other cattle.</a:t>
            </a:r>
          </a:p>
          <a:p>
            <a:pPr lvl="1"/>
            <a:r>
              <a:rPr lang="en-GB" dirty="0">
                <a:solidFill>
                  <a:schemeClr val="tx1"/>
                </a:solidFill>
              </a:rPr>
              <a:t>Dairy cows</a:t>
            </a:r>
            <a:r>
              <a:rPr lang="en-GB" i="1" dirty="0">
                <a:solidFill>
                  <a:schemeClr val="tx1"/>
                </a:solidFill>
              </a:rPr>
              <a:t> </a:t>
            </a:r>
            <a:r>
              <a:rPr lang="en-GB" dirty="0">
                <a:solidFill>
                  <a:schemeClr val="tx1"/>
                </a:solidFill>
              </a:rPr>
              <a:t>are defined in this method as mature cows producing milk in commercial quantities for human consumption (FAO Production Yearbook). </a:t>
            </a:r>
          </a:p>
          <a:p>
            <a:pPr lvl="1"/>
            <a:r>
              <a:rPr lang="en-GB" dirty="0">
                <a:solidFill>
                  <a:schemeClr val="tx1"/>
                </a:solidFill>
              </a:rPr>
              <a:t>Sometimes dairy cows are divided into high milk producing commercial breeds and low milk producing cows.  </a:t>
            </a:r>
          </a:p>
          <a:p>
            <a:pPr lvl="1"/>
            <a:r>
              <a:rPr lang="en-GB" dirty="0">
                <a:solidFill>
                  <a:schemeClr val="tx1"/>
                </a:solidFill>
              </a:rPr>
              <a:t>Dairy cows do not include low productivity multi-purpose cows that should be considered ‘other cattle’. </a:t>
            </a:r>
          </a:p>
          <a:p>
            <a:pPr lvl="1"/>
            <a:r>
              <a:rPr lang="en-GB" dirty="0">
                <a:solidFill>
                  <a:schemeClr val="tx1"/>
                </a:solidFill>
              </a:rPr>
              <a:t>Data on the average milk production of dairy cows are also required. </a:t>
            </a:r>
          </a:p>
          <a:p>
            <a:pPr lvl="1"/>
            <a:r>
              <a:rPr lang="en-GB" dirty="0">
                <a:solidFill>
                  <a:schemeClr val="tx1"/>
                </a:solidFill>
              </a:rPr>
              <a:t>Country-specific or FAO data may be used.</a:t>
            </a:r>
          </a:p>
          <a:p>
            <a:pPr lvl="1"/>
            <a:r>
              <a:rPr lang="en-GB" dirty="0">
                <a:solidFill>
                  <a:schemeClr val="tx1"/>
                </a:solidFill>
              </a:rPr>
              <a:t>Dairy buffalo may be categorized in a similar manner to dairy cows. </a:t>
            </a:r>
          </a:p>
        </p:txBody>
      </p:sp>
    </p:spTree>
    <p:extLst>
      <p:ext uri="{BB962C8B-B14F-4D97-AF65-F5344CB8AC3E}">
        <p14:creationId xmlns:p14="http://schemas.microsoft.com/office/powerpoint/2010/main" val="2985808091"/>
      </p:ext>
    </p:extLst>
  </p:cSld>
  <p:clrMapOvr>
    <a:masterClrMapping/>
  </p:clrMapOvr>
  <p:transition>
    <p:cove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0" y="163513"/>
            <a:ext cx="8900160" cy="659447"/>
          </a:xfrm>
        </p:spPr>
        <p:txBody>
          <a:bodyPr/>
          <a:lstStyle/>
          <a:p>
            <a:r>
              <a:rPr lang="en-GB" sz="3200" dirty="0"/>
              <a:t>CH</a:t>
            </a:r>
            <a:r>
              <a:rPr lang="en-GB" sz="3200" baseline="-25000" dirty="0"/>
              <a:t>4</a:t>
            </a:r>
            <a:r>
              <a:rPr lang="en-GB" sz="3200" dirty="0"/>
              <a:t> emissions from rice: Estimating emissions (4)</a:t>
            </a:r>
          </a:p>
        </p:txBody>
      </p:sp>
      <p:sp>
        <p:nvSpPr>
          <p:cNvPr id="3" name="Content Placeholder 2"/>
          <p:cNvSpPr>
            <a:spLocks noGrp="1"/>
          </p:cNvSpPr>
          <p:nvPr>
            <p:ph idx="1"/>
          </p:nvPr>
        </p:nvSpPr>
        <p:spPr>
          <a:xfrm>
            <a:off x="162560" y="965200"/>
            <a:ext cx="8809989" cy="5598160"/>
          </a:xfrm>
        </p:spPr>
        <p:txBody>
          <a:bodyPr/>
          <a:lstStyle/>
          <a:p>
            <a:pPr>
              <a:buFont typeface="Wingdings" panose="05000000000000000000" pitchFamily="2" charset="2"/>
              <a:buChar char="Ø"/>
            </a:pPr>
            <a:r>
              <a:rPr lang="en-GB" sz="2400" dirty="0">
                <a:solidFill>
                  <a:schemeClr val="tx2"/>
                </a:solidFill>
              </a:rPr>
              <a:t>Calculating the adjusted daily emission factor requires applying equation 5.2 shown below</a:t>
            </a:r>
          </a:p>
          <a:p>
            <a:pPr>
              <a:buFont typeface="Wingdings" panose="05000000000000000000" pitchFamily="2" charset="2"/>
              <a:buChar char="Ø"/>
            </a:pPr>
            <a:endParaRPr lang="en-GB" dirty="0">
              <a:solidFill>
                <a:schemeClr val="tx2"/>
              </a:solidFill>
            </a:endParaRPr>
          </a:p>
          <a:p>
            <a:pPr>
              <a:buFont typeface="Wingdings" panose="05000000000000000000" pitchFamily="2" charset="2"/>
              <a:buChar char="Ø"/>
            </a:pPr>
            <a:endParaRPr lang="en-GB" dirty="0">
              <a:solidFill>
                <a:schemeClr val="tx2"/>
              </a:solidFill>
            </a:endParaRPr>
          </a:p>
          <a:p>
            <a:pPr>
              <a:buFont typeface="Wingdings" panose="05000000000000000000" pitchFamily="2" charset="2"/>
              <a:buChar char="Ø"/>
            </a:pPr>
            <a:endParaRPr lang="en-GB" dirty="0">
              <a:solidFill>
                <a:schemeClr val="tx2"/>
              </a:solidFill>
            </a:endParaRPr>
          </a:p>
          <a:p>
            <a:pPr>
              <a:buFont typeface="Wingdings" panose="05000000000000000000" pitchFamily="2" charset="2"/>
              <a:buChar char="Ø"/>
            </a:pPr>
            <a:endParaRPr lang="en-GB" dirty="0">
              <a:solidFill>
                <a:schemeClr val="tx2"/>
              </a:solidFill>
            </a:endParaRPr>
          </a:p>
          <a:p>
            <a:pPr>
              <a:buFont typeface="Wingdings" panose="05000000000000000000" pitchFamily="2" charset="2"/>
              <a:buChar char="Ø"/>
            </a:pPr>
            <a:endParaRPr lang="en-GB" dirty="0">
              <a:solidFill>
                <a:schemeClr val="tx2"/>
              </a:solidFill>
            </a:endParaRPr>
          </a:p>
          <a:p>
            <a:pPr>
              <a:buFont typeface="Wingdings" panose="05000000000000000000" pitchFamily="2" charset="2"/>
              <a:buChar char="Ø"/>
            </a:pPr>
            <a:r>
              <a:rPr lang="en-GB" sz="2400" dirty="0">
                <a:solidFill>
                  <a:schemeClr val="tx2"/>
                </a:solidFill>
              </a:rPr>
              <a:t>EFi is calculated by multiplying a baseline emission factor </a:t>
            </a:r>
            <a:r>
              <a:rPr lang="en-GB" sz="2400" dirty="0" err="1">
                <a:solidFill>
                  <a:schemeClr val="tx2"/>
                </a:solidFill>
              </a:rPr>
              <a:t>EFc</a:t>
            </a:r>
            <a:r>
              <a:rPr lang="en-GB" sz="2400" dirty="0">
                <a:solidFill>
                  <a:schemeClr val="tx2"/>
                </a:solidFill>
              </a:rPr>
              <a:t> by various scaling factors (SF). </a:t>
            </a:r>
          </a:p>
          <a:p>
            <a:pPr>
              <a:buFont typeface="Wingdings" panose="05000000000000000000" pitchFamily="2" charset="2"/>
              <a:buChar char="Ø"/>
            </a:pPr>
            <a:r>
              <a:rPr lang="en-GB" sz="2400" dirty="0">
                <a:solidFill>
                  <a:schemeClr val="tx2"/>
                </a:solidFill>
              </a:rPr>
              <a:t>Default values and methods needed to calculate the daily emission factors are provided by the 2006 IPCC Guidelines.</a:t>
            </a:r>
          </a:p>
          <a:p>
            <a:pPr>
              <a:buFont typeface="Wingdings" panose="05000000000000000000" pitchFamily="2" charset="2"/>
              <a:buChar char="Ø"/>
            </a:pPr>
            <a:endParaRPr lang="en-GB" dirty="0">
              <a:solidFill>
                <a:schemeClr val="tx2"/>
              </a:solidFill>
            </a:endParaRPr>
          </a:p>
        </p:txBody>
      </p:sp>
      <p:pic>
        <p:nvPicPr>
          <p:cNvPr id="4" name="Picture 3">
            <a:extLst>
              <a:ext uri="{FF2B5EF4-FFF2-40B4-BE49-F238E27FC236}">
                <a16:creationId xmlns:a16="http://schemas.microsoft.com/office/drawing/2014/main" id="{2F822807-A5BE-4151-8B5C-590A41F4ACCD}"/>
              </a:ext>
            </a:extLst>
          </p:cNvPr>
          <p:cNvPicPr/>
          <p:nvPr/>
        </p:nvPicPr>
        <p:blipFill rotWithShape="1">
          <a:blip r:embed="rId3"/>
          <a:srcRect l="31143" t="36180" r="42212" b="52332"/>
          <a:stretch/>
        </p:blipFill>
        <p:spPr bwMode="auto">
          <a:xfrm>
            <a:off x="883920" y="1849120"/>
            <a:ext cx="6644639" cy="1239521"/>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D7B40845-3532-4232-8EB3-834EB67FA0C5}"/>
              </a:ext>
            </a:extLst>
          </p:cNvPr>
          <p:cNvPicPr/>
          <p:nvPr/>
        </p:nvPicPr>
        <p:blipFill rotWithShape="1">
          <a:blip r:embed="rId3"/>
          <a:srcRect l="38484" t="47988" r="36510" b="40519"/>
          <a:stretch/>
        </p:blipFill>
        <p:spPr bwMode="auto">
          <a:xfrm>
            <a:off x="802640" y="3244532"/>
            <a:ext cx="7416800" cy="11649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1142648"/>
      </p:ext>
    </p:extLst>
  </p:cSld>
  <p:clrMapOvr>
    <a:masterClrMapping/>
  </p:clrMapOvr>
  <p:transition>
    <p:cove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510"/>
            <a:ext cx="9042400" cy="793250"/>
          </a:xfrm>
        </p:spPr>
        <p:txBody>
          <a:bodyPr/>
          <a:lstStyle/>
          <a:p>
            <a:r>
              <a:rPr lang="en-GB" sz="3200" dirty="0"/>
              <a:t>CH</a:t>
            </a:r>
            <a:r>
              <a:rPr lang="en-GB" sz="3200" baseline="-25000" dirty="0"/>
              <a:t>4</a:t>
            </a:r>
            <a:r>
              <a:rPr lang="en-GB" sz="3200" dirty="0"/>
              <a:t> emissions from rice: Estimating emissions adjusted daily emission factor </a:t>
            </a:r>
          </a:p>
        </p:txBody>
      </p:sp>
      <p:sp>
        <p:nvSpPr>
          <p:cNvPr id="3" name="Content Placeholder 2"/>
          <p:cNvSpPr>
            <a:spLocks noGrp="1"/>
          </p:cNvSpPr>
          <p:nvPr>
            <p:ph idx="1"/>
          </p:nvPr>
        </p:nvSpPr>
        <p:spPr>
          <a:xfrm>
            <a:off x="193040" y="1899920"/>
            <a:ext cx="8849360" cy="4440329"/>
          </a:xfrm>
        </p:spPr>
        <p:txBody>
          <a:bodyPr/>
          <a:lstStyle/>
          <a:p>
            <a:pPr marL="0" indent="0">
              <a:buNone/>
            </a:pPr>
            <a:r>
              <a:rPr lang="en-GB" sz="2000" dirty="0">
                <a:solidFill>
                  <a:schemeClr val="tx1"/>
                </a:solidFill>
              </a:rPr>
              <a:t>Where:</a:t>
            </a:r>
          </a:p>
          <a:p>
            <a:pPr marL="0" indent="0">
              <a:buNone/>
            </a:pPr>
            <a:r>
              <a:rPr lang="en-GB" sz="2000" dirty="0" err="1">
                <a:solidFill>
                  <a:schemeClr val="tx1"/>
                </a:solidFill>
              </a:rPr>
              <a:t>EFi</a:t>
            </a:r>
            <a:r>
              <a:rPr lang="en-GB" sz="2000" dirty="0">
                <a:solidFill>
                  <a:schemeClr val="tx1"/>
                </a:solidFill>
              </a:rPr>
              <a:t> = adjusted daily emission factor for a particular harvested area</a:t>
            </a:r>
          </a:p>
          <a:p>
            <a:pPr marL="0" indent="0">
              <a:buNone/>
            </a:pPr>
            <a:r>
              <a:rPr lang="en-GB" sz="2000" dirty="0" err="1">
                <a:solidFill>
                  <a:schemeClr val="tx1"/>
                </a:solidFill>
              </a:rPr>
              <a:t>EFc</a:t>
            </a:r>
            <a:r>
              <a:rPr lang="en-GB" sz="2000" dirty="0">
                <a:solidFill>
                  <a:schemeClr val="tx1"/>
                </a:solidFill>
              </a:rPr>
              <a:t> = baseline emission factor for continuously flooded fields without organic amendments</a:t>
            </a:r>
          </a:p>
          <a:p>
            <a:pPr marL="0" indent="0">
              <a:buNone/>
            </a:pPr>
            <a:r>
              <a:rPr lang="en-GB" sz="2000" dirty="0" err="1">
                <a:solidFill>
                  <a:schemeClr val="tx1"/>
                </a:solidFill>
              </a:rPr>
              <a:t>SFw</a:t>
            </a:r>
            <a:r>
              <a:rPr lang="en-GB" sz="2000" dirty="0">
                <a:solidFill>
                  <a:schemeClr val="tx1"/>
                </a:solidFill>
              </a:rPr>
              <a:t> = scaling factor to account for the differences in water regime during the cultivation period </a:t>
            </a:r>
          </a:p>
          <a:p>
            <a:pPr marL="0" indent="0">
              <a:buNone/>
            </a:pPr>
            <a:r>
              <a:rPr lang="en-GB" sz="2000" dirty="0" err="1">
                <a:solidFill>
                  <a:schemeClr val="tx1"/>
                </a:solidFill>
              </a:rPr>
              <a:t>SFp</a:t>
            </a:r>
            <a:r>
              <a:rPr lang="en-GB" sz="2000" dirty="0">
                <a:solidFill>
                  <a:schemeClr val="tx1"/>
                </a:solidFill>
              </a:rPr>
              <a:t> = scaling factor to account for the differences in water regime in the pre-season before the cultivation period</a:t>
            </a:r>
          </a:p>
          <a:p>
            <a:pPr marL="0" indent="0">
              <a:buNone/>
            </a:pPr>
            <a:r>
              <a:rPr lang="en-GB" sz="2000" dirty="0">
                <a:solidFill>
                  <a:schemeClr val="tx1"/>
                </a:solidFill>
              </a:rPr>
              <a:t> </a:t>
            </a:r>
            <a:r>
              <a:rPr lang="en-GB" sz="2000" dirty="0" err="1">
                <a:solidFill>
                  <a:schemeClr val="tx1"/>
                </a:solidFill>
              </a:rPr>
              <a:t>SFo</a:t>
            </a:r>
            <a:r>
              <a:rPr lang="en-GB" sz="2000" dirty="0">
                <a:solidFill>
                  <a:schemeClr val="tx1"/>
                </a:solidFill>
              </a:rPr>
              <a:t> = scaling factor should vary for both type and amount of organic amendment applied </a:t>
            </a:r>
          </a:p>
          <a:p>
            <a:pPr marL="0" indent="0">
              <a:buNone/>
            </a:pPr>
            <a:r>
              <a:rPr lang="en-GB" sz="2000" dirty="0" err="1">
                <a:solidFill>
                  <a:schemeClr val="tx1"/>
                </a:solidFill>
              </a:rPr>
              <a:t>SFs,r</a:t>
            </a:r>
            <a:r>
              <a:rPr lang="en-GB" sz="2000" dirty="0">
                <a:solidFill>
                  <a:schemeClr val="tx1"/>
                </a:solidFill>
              </a:rPr>
              <a:t> = scaling factor for soil type, rice cultivar, etc., if available</a:t>
            </a:r>
          </a:p>
          <a:p>
            <a:pPr marL="0" indent="0">
              <a:buNone/>
            </a:pPr>
            <a:r>
              <a:rPr lang="en-GB" b="1" dirty="0">
                <a:solidFill>
                  <a:schemeClr val="tx1"/>
                </a:solidFill>
              </a:rPr>
              <a:t>Equation 5.2 (2006 GL)</a:t>
            </a:r>
          </a:p>
          <a:p>
            <a:pPr marL="0" indent="0">
              <a:buNone/>
            </a:pPr>
            <a:endParaRPr lang="en-GB" sz="2000" dirty="0">
              <a:solidFill>
                <a:schemeClr val="tx1"/>
              </a:solidFill>
            </a:endParaRPr>
          </a:p>
          <a:p>
            <a:pPr marL="0" indent="0">
              <a:buNone/>
            </a:pPr>
            <a:endParaRPr lang="en-GB" sz="2000" dirty="0">
              <a:solidFill>
                <a:schemeClr val="tx1"/>
              </a:solidFill>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823" y="1281612"/>
            <a:ext cx="4100971" cy="72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9249873"/>
      </p:ext>
    </p:extLst>
  </p:cSld>
  <p:clrMapOvr>
    <a:masterClrMapping/>
  </p:clrMapOvr>
  <p:transition>
    <p:cove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44880"/>
          </a:xfrm>
        </p:spPr>
        <p:txBody>
          <a:bodyPr/>
          <a:lstStyle/>
          <a:p>
            <a:br>
              <a:rPr lang="en-GB" sz="3200" dirty="0"/>
            </a:br>
            <a:r>
              <a:rPr lang="en-GB" sz="3200" dirty="0"/>
              <a:t>CH</a:t>
            </a:r>
            <a:r>
              <a:rPr lang="en-GB" sz="3200" baseline="-25000" dirty="0"/>
              <a:t>4</a:t>
            </a:r>
            <a:r>
              <a:rPr lang="en-GB" sz="3200" dirty="0"/>
              <a:t> emissions from rice: Components of Equation 5.2 (2006 GL) (1)</a:t>
            </a:r>
            <a:br>
              <a:rPr lang="en-GB" sz="3600" dirty="0"/>
            </a:br>
            <a:endParaRPr lang="en-GB" sz="3600" dirty="0"/>
          </a:p>
        </p:txBody>
      </p:sp>
      <p:sp>
        <p:nvSpPr>
          <p:cNvPr id="3" name="Content Placeholder 2"/>
          <p:cNvSpPr>
            <a:spLocks noGrp="1"/>
          </p:cNvSpPr>
          <p:nvPr>
            <p:ph idx="1"/>
          </p:nvPr>
        </p:nvSpPr>
        <p:spPr>
          <a:xfrm>
            <a:off x="81280" y="1056640"/>
            <a:ext cx="8889999" cy="5577840"/>
          </a:xfrm>
        </p:spPr>
        <p:txBody>
          <a:bodyPr/>
          <a:lstStyle/>
          <a:p>
            <a:pPr marL="0" indent="0">
              <a:buNone/>
            </a:pPr>
            <a:endParaRPr lang="en-GB" dirty="0">
              <a:solidFill>
                <a:schemeClr val="tx2"/>
              </a:solidFill>
            </a:endParaRPr>
          </a:p>
          <a:p>
            <a:pPr marL="0" indent="0">
              <a:buNone/>
            </a:pPr>
            <a:endParaRPr lang="en-GB" dirty="0">
              <a:solidFill>
                <a:schemeClr val="tx2"/>
              </a:solidFill>
            </a:endParaRPr>
          </a:p>
          <a:p>
            <a:pPr>
              <a:buFont typeface="Wingdings" panose="05000000000000000000" pitchFamily="2" charset="2"/>
              <a:buChar char="Ø"/>
            </a:pPr>
            <a:r>
              <a:rPr lang="en-GB" sz="2000" dirty="0">
                <a:solidFill>
                  <a:schemeClr val="tx2"/>
                </a:solidFill>
              </a:rPr>
              <a:t>The </a:t>
            </a:r>
            <a:r>
              <a:rPr lang="en-GB" sz="2000" b="1" dirty="0">
                <a:solidFill>
                  <a:schemeClr val="tx2"/>
                </a:solidFill>
              </a:rPr>
              <a:t>Baseline emission factor </a:t>
            </a:r>
            <a:r>
              <a:rPr lang="en-GB" sz="2000" dirty="0">
                <a:solidFill>
                  <a:schemeClr val="tx2"/>
                </a:solidFill>
              </a:rPr>
              <a:t>is for continuously flooded fields without organic amendments. </a:t>
            </a:r>
          </a:p>
          <a:p>
            <a:pPr>
              <a:buFont typeface="Wingdings" panose="05000000000000000000" pitchFamily="2" charset="2"/>
              <a:buChar char="Ø"/>
            </a:pPr>
            <a:r>
              <a:rPr lang="en-GB" sz="2000" dirty="0">
                <a:solidFill>
                  <a:schemeClr val="tx2"/>
                </a:solidFill>
              </a:rPr>
              <a:t>The default value for </a:t>
            </a:r>
            <a:r>
              <a:rPr lang="en-GB" sz="2000" b="1" i="1" dirty="0" err="1">
                <a:solidFill>
                  <a:schemeClr val="tx2"/>
                </a:solidFill>
              </a:rPr>
              <a:t>EFc</a:t>
            </a:r>
            <a:r>
              <a:rPr lang="en-GB" sz="2000" dirty="0">
                <a:solidFill>
                  <a:schemeClr val="tx2"/>
                </a:solidFill>
              </a:rPr>
              <a:t> could be found in Table 5.11 shown below.</a:t>
            </a:r>
          </a:p>
          <a:p>
            <a:pPr>
              <a:buFont typeface="Wingdings" panose="05000000000000000000" pitchFamily="2" charset="2"/>
              <a:buChar char="Ø"/>
            </a:pPr>
            <a:endParaRPr lang="en-GB" sz="2000" dirty="0">
              <a:solidFill>
                <a:schemeClr val="tx2"/>
              </a:solidFill>
            </a:endParaRPr>
          </a:p>
          <a:p>
            <a:pPr marL="0" indent="0">
              <a:buNone/>
            </a:pPr>
            <a:endParaRPr lang="en-GB" sz="2000" dirty="0">
              <a:solidFill>
                <a:schemeClr val="tx2"/>
              </a:solidFill>
            </a:endParaRPr>
          </a:p>
          <a:p>
            <a:pPr marL="0" indent="0">
              <a:buNone/>
            </a:pPr>
            <a:endParaRPr lang="en-GB" sz="2000" dirty="0">
              <a:solidFill>
                <a:schemeClr val="tx2"/>
              </a:solidFill>
            </a:endParaRPr>
          </a:p>
          <a:p>
            <a:pPr>
              <a:buFont typeface="Wingdings" panose="05000000000000000000" pitchFamily="2" charset="2"/>
              <a:buChar char="Ø"/>
            </a:pPr>
            <a:endParaRPr lang="en-GB" sz="2000" dirty="0">
              <a:solidFill>
                <a:schemeClr val="tx2"/>
              </a:solidFill>
            </a:endParaRPr>
          </a:p>
          <a:p>
            <a:pPr>
              <a:buFont typeface="Wingdings" panose="05000000000000000000" pitchFamily="2" charset="2"/>
              <a:buChar char="Ø"/>
            </a:pPr>
            <a:endParaRPr lang="en-GB" sz="2000" dirty="0">
              <a:solidFill>
                <a:schemeClr val="tx2"/>
              </a:solidFill>
            </a:endParaRPr>
          </a:p>
          <a:p>
            <a:pPr>
              <a:buFont typeface="Wingdings" panose="05000000000000000000" pitchFamily="2" charset="2"/>
              <a:buChar char="Ø"/>
            </a:pPr>
            <a:r>
              <a:rPr lang="en-GB" sz="2000" dirty="0">
                <a:solidFill>
                  <a:schemeClr val="tx2"/>
                </a:solidFill>
              </a:rPr>
              <a:t>This variable is used as a starting point and is then adjusted according to the scaling factors. </a:t>
            </a:r>
          </a:p>
          <a:p>
            <a:pPr>
              <a:buFont typeface="Wingdings" panose="05000000000000000000" pitchFamily="2" charset="2"/>
              <a:buChar char="Ø"/>
            </a:pPr>
            <a:r>
              <a:rPr lang="en-GB" sz="2000" dirty="0">
                <a:solidFill>
                  <a:schemeClr val="tx2"/>
                </a:solidFill>
              </a:rPr>
              <a:t>It applies to areas with no flooded fields for less than 180 days, prior to rice cultivation and continuously flooded during the rice cultivation period without organic amendments.</a:t>
            </a:r>
          </a:p>
          <a:p>
            <a:pPr>
              <a:buFont typeface="Wingdings" panose="05000000000000000000" pitchFamily="2" charset="2"/>
              <a:buChar char="Ø"/>
            </a:pPr>
            <a:endParaRPr lang="en-GB" dirty="0">
              <a:solidFill>
                <a:schemeClr val="tx2"/>
              </a:solidFill>
            </a:endParaRPr>
          </a:p>
          <a:p>
            <a:pPr marL="0" indent="0">
              <a:buNone/>
            </a:pPr>
            <a:endParaRPr lang="en-GB" dirty="0">
              <a:solidFill>
                <a:schemeClr val="tx2"/>
              </a:solidFill>
            </a:endParaRPr>
          </a:p>
          <a:p>
            <a:pPr marL="0" indent="0">
              <a:buNone/>
            </a:pPr>
            <a:endParaRPr lang="en-GB" dirty="0">
              <a:solidFill>
                <a:schemeClr val="tx2"/>
              </a:solidFill>
            </a:endParaRPr>
          </a:p>
        </p:txBody>
      </p:sp>
      <p:grpSp>
        <p:nvGrpSpPr>
          <p:cNvPr id="9" name="Group 6">
            <a:extLst>
              <a:ext uri="{FF2B5EF4-FFF2-40B4-BE49-F238E27FC236}">
                <a16:creationId xmlns:a16="http://schemas.microsoft.com/office/drawing/2014/main" id="{A588766F-DA6E-4F31-900B-AF8CA239496E}"/>
              </a:ext>
            </a:extLst>
          </p:cNvPr>
          <p:cNvGrpSpPr/>
          <p:nvPr>
            <p:custDataLst>
              <p:tags r:id="rId1"/>
            </p:custDataLst>
          </p:nvPr>
        </p:nvGrpSpPr>
        <p:grpSpPr>
          <a:xfrm>
            <a:off x="2435458" y="1188721"/>
            <a:ext cx="2917785" cy="760062"/>
            <a:chOff x="5073700" y="2432638"/>
            <a:chExt cx="5535687" cy="830958"/>
          </a:xfrm>
        </p:grpSpPr>
        <p:grpSp>
          <p:nvGrpSpPr>
            <p:cNvPr id="10" name="Group 11">
              <a:extLst>
                <a:ext uri="{FF2B5EF4-FFF2-40B4-BE49-F238E27FC236}">
                  <a16:creationId xmlns:a16="http://schemas.microsoft.com/office/drawing/2014/main" id="{B34589FD-B373-43FB-A500-3E03E4721229}"/>
                </a:ext>
              </a:extLst>
            </p:cNvPr>
            <p:cNvGrpSpPr/>
            <p:nvPr>
              <p:custDataLst>
                <p:tags r:id="rId4"/>
              </p:custDataLst>
            </p:nvPr>
          </p:nvGrpSpPr>
          <p:grpSpPr>
            <a:xfrm>
              <a:off x="5073700" y="2432638"/>
              <a:ext cx="5535687" cy="826253"/>
              <a:chOff x="5946725" y="4842635"/>
              <a:chExt cx="5535687" cy="826253"/>
            </a:xfrm>
          </p:grpSpPr>
          <p:sp>
            <p:nvSpPr>
              <p:cNvPr id="12" name="Rounded Rectangle 31">
                <a:extLst>
                  <a:ext uri="{FF2B5EF4-FFF2-40B4-BE49-F238E27FC236}">
                    <a16:creationId xmlns:a16="http://schemas.microsoft.com/office/drawing/2014/main" id="{F6CA57FC-837E-45C2-9505-0B27C9334B47}"/>
                  </a:ext>
                </a:extLst>
              </p:cNvPr>
              <p:cNvSpPr/>
              <p:nvPr>
                <p:custDataLst>
                  <p:tags r:id="rId6"/>
                </p:custDataLst>
              </p:nvPr>
            </p:nvSpPr>
            <p:spPr>
              <a:xfrm>
                <a:off x="5946725" y="4842635"/>
                <a:ext cx="5463679" cy="826253"/>
              </a:xfrm>
              <a:prstGeom prst="roundRect">
                <a:avLst>
                  <a:gd name="adj" fmla="val 7885"/>
                </a:avLst>
              </a:prstGeom>
              <a:solidFill>
                <a:schemeClr val="bg1"/>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5900" tIns="151801" rIns="759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0000"/>
                  </a:lnSpc>
                </a:pPr>
                <a:endParaRPr lang="en-US" sz="949" dirty="0">
                  <a:solidFill>
                    <a:srgbClr val="3F3F3F"/>
                  </a:solidFill>
                  <a:latin typeface="Merriweather Sans"/>
                </a:endParaRPr>
              </a:p>
            </p:txBody>
          </p:sp>
          <p:sp>
            <p:nvSpPr>
              <p:cNvPr id="13" name="TextBox 59">
                <a:extLst>
                  <a:ext uri="{FF2B5EF4-FFF2-40B4-BE49-F238E27FC236}">
                    <a16:creationId xmlns:a16="http://schemas.microsoft.com/office/drawing/2014/main" id="{CF1BB1A7-0967-4172-93EB-AE8B3BFA98EC}"/>
                  </a:ext>
                </a:extLst>
              </p:cNvPr>
              <p:cNvSpPr txBox="1"/>
              <p:nvPr>
                <p:custDataLst>
                  <p:tags r:id="rId7"/>
                </p:custDataLst>
              </p:nvPr>
            </p:nvSpPr>
            <p:spPr>
              <a:xfrm>
                <a:off x="6441853" y="5099796"/>
                <a:ext cx="5040559" cy="33867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60" i="1" dirty="0" err="1">
                    <a:solidFill>
                      <a:srgbClr val="3F3F3F"/>
                    </a:solidFill>
                    <a:latin typeface="Merriweather Sans"/>
                  </a:rPr>
                  <a:t>EF</a:t>
                </a:r>
                <a:r>
                  <a:rPr lang="en-US" sz="1160" i="1" baseline="-25000" dirty="0" err="1">
                    <a:solidFill>
                      <a:srgbClr val="3F3F3F"/>
                    </a:solidFill>
                    <a:latin typeface="Merriweather Sans"/>
                  </a:rPr>
                  <a:t>i</a:t>
                </a:r>
                <a:r>
                  <a:rPr lang="en-US" sz="1160" i="1" dirty="0">
                    <a:solidFill>
                      <a:srgbClr val="3F3F3F"/>
                    </a:solidFill>
                    <a:latin typeface="Merriweather Sans"/>
                  </a:rPr>
                  <a:t>  =  </a:t>
                </a:r>
                <a:r>
                  <a:rPr lang="en-US" sz="1160" i="1" dirty="0" err="1">
                    <a:solidFill>
                      <a:srgbClr val="3F3F3F"/>
                    </a:solidFill>
                    <a:latin typeface="Merriweather Sans"/>
                  </a:rPr>
                  <a:t>EF</a:t>
                </a:r>
                <a:r>
                  <a:rPr lang="en-US" sz="1160" i="1" baseline="-25000" dirty="0" err="1">
                    <a:solidFill>
                      <a:srgbClr val="3F3F3F"/>
                    </a:solidFill>
                    <a:latin typeface="Merriweather Sans"/>
                  </a:rPr>
                  <a:t>c</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w</a:t>
                </a:r>
                <a:r>
                  <a:rPr lang="en-US" sz="1160" i="1" baseline="-25000" dirty="0">
                    <a:solidFill>
                      <a:srgbClr val="3F3F3F"/>
                    </a:solidFill>
                    <a:latin typeface="Merriweather Sans"/>
                  </a:rPr>
                  <a:t> </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p</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o</a:t>
                </a:r>
                <a:r>
                  <a:rPr lang="en-US" sz="1160" i="1" baseline="-25000" dirty="0">
                    <a:solidFill>
                      <a:srgbClr val="3F3F3F"/>
                    </a:solidFill>
                    <a:latin typeface="Merriweather Sans"/>
                  </a:rPr>
                  <a:t> </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s,r</a:t>
                </a:r>
                <a:endParaRPr lang="en-US" sz="1160" i="1" baseline="-25000" dirty="0">
                  <a:solidFill>
                    <a:srgbClr val="3F3F3F"/>
                  </a:solidFill>
                  <a:latin typeface="Merriweather Sans"/>
                </a:endParaRPr>
              </a:p>
            </p:txBody>
          </p:sp>
        </p:grpSp>
        <p:sp>
          <p:nvSpPr>
            <p:cNvPr id="11" name="Rounded Rectangle 30">
              <a:extLst>
                <a:ext uri="{FF2B5EF4-FFF2-40B4-BE49-F238E27FC236}">
                  <a16:creationId xmlns:a16="http://schemas.microsoft.com/office/drawing/2014/main" id="{C074711D-5AEB-4207-82D2-785642FA0E4A}"/>
                </a:ext>
              </a:extLst>
            </p:cNvPr>
            <p:cNvSpPr/>
            <p:nvPr>
              <p:custDataLst>
                <p:tags r:id="rId5"/>
              </p:custDataLst>
            </p:nvPr>
          </p:nvSpPr>
          <p:spPr>
            <a:xfrm>
              <a:off x="6266093" y="2437343"/>
              <a:ext cx="535799" cy="826253"/>
            </a:xfrm>
            <a:prstGeom prst="roundRect">
              <a:avLst>
                <a:gd name="adj" fmla="val 9769"/>
              </a:avLst>
            </a:prstGeom>
            <a:no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endParaRPr lang="en-US" sz="949">
                <a:solidFill>
                  <a:srgbClr val="3F3F3F"/>
                </a:solidFill>
                <a:latin typeface="Merriweather Sans"/>
              </a:endParaRPr>
            </a:p>
          </p:txBody>
        </p:sp>
      </p:grpSp>
      <p:pic>
        <p:nvPicPr>
          <p:cNvPr id="14" name="Picture 43">
            <a:extLst>
              <a:ext uri="{FF2B5EF4-FFF2-40B4-BE49-F238E27FC236}">
                <a16:creationId xmlns:a16="http://schemas.microsoft.com/office/drawing/2014/main" id="{A7D0A10F-38A7-46F1-8FCB-516324BF2287}"/>
              </a:ext>
            </a:extLst>
          </p:cNvPr>
          <p:cNvPicPr>
            <a:picLocks noChangeAspect="1" noChangeArrowheads="1"/>
          </p:cNvPicPr>
          <p:nvPr>
            <p:custDataLst>
              <p:tags r:id="rId2"/>
            </p:custDataLst>
          </p:nvPr>
        </p:nvPicPr>
        <p:blipFill rotWithShape="1">
          <a:blip r:embed="rId10">
            <a:extLst>
              <a:ext uri="{28A0092B-C50C-407E-A947-70E740481C1C}">
                <a14:useLocalDpi xmlns:a14="http://schemas.microsoft.com/office/drawing/2010/main" val="0"/>
              </a:ext>
            </a:extLst>
          </a:blip>
          <a:srcRect l="11893" t="28634" r="26673" b="44715"/>
          <a:stretch/>
        </p:blipFill>
        <p:spPr bwMode="auto">
          <a:xfrm>
            <a:off x="1204118" y="3360711"/>
            <a:ext cx="5641440" cy="1294817"/>
          </a:xfrm>
          <a:prstGeom prst="roundRect">
            <a:avLst>
              <a:gd name="adj" fmla="val 3078"/>
            </a:avLst>
          </a:prstGeom>
          <a:solidFill>
            <a:schemeClr val="bg1">
              <a:lumMod val="65000"/>
            </a:schemeClr>
          </a:solidFill>
          <a:ln w="28575">
            <a:solidFill>
              <a:schemeClr val="bg1">
                <a:lumMod val="65000"/>
              </a:schemeClr>
            </a:solidFill>
          </a:ln>
        </p:spPr>
      </p:pic>
      <p:sp>
        <p:nvSpPr>
          <p:cNvPr id="15" name="Rounded Rectangle 16">
            <a:extLst>
              <a:ext uri="{FF2B5EF4-FFF2-40B4-BE49-F238E27FC236}">
                <a16:creationId xmlns:a16="http://schemas.microsoft.com/office/drawing/2014/main" id="{A3B8E26F-00C7-40FB-A910-B1E19946EDB8}"/>
              </a:ext>
            </a:extLst>
          </p:cNvPr>
          <p:cNvSpPr/>
          <p:nvPr>
            <p:custDataLst>
              <p:tags r:id="rId3"/>
            </p:custDataLst>
          </p:nvPr>
        </p:nvSpPr>
        <p:spPr>
          <a:xfrm>
            <a:off x="1084386" y="1170901"/>
            <a:ext cx="1110213" cy="763455"/>
          </a:xfrm>
          <a:prstGeom prst="roundRect">
            <a:avLst>
              <a:gd name="adj" fmla="val 5844"/>
            </a:avLst>
          </a:prstGeom>
          <a:solidFill>
            <a:schemeClr val="bg1"/>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lnSpc>
                <a:spcPct val="110000"/>
              </a:lnSpc>
            </a:pPr>
            <a:r>
              <a:rPr lang="en-GB" sz="949" b="1" i="1" dirty="0" err="1">
                <a:solidFill>
                  <a:srgbClr val="3F3F3F"/>
                </a:solidFill>
                <a:latin typeface="Merriweather Sans"/>
              </a:rPr>
              <a:t>EF</a:t>
            </a:r>
            <a:r>
              <a:rPr lang="en-GB" sz="949" b="1" i="1" baseline="-25000" dirty="0" err="1">
                <a:solidFill>
                  <a:srgbClr val="3F3F3F"/>
                </a:solidFill>
                <a:latin typeface="Merriweather Sans"/>
              </a:rPr>
              <a:t>c</a:t>
            </a:r>
            <a:endParaRPr lang="en-US" sz="949" b="1" i="1" dirty="0">
              <a:solidFill>
                <a:srgbClr val="3F3F3F"/>
              </a:solidFill>
              <a:latin typeface="Merriweather Sans"/>
            </a:endParaRPr>
          </a:p>
          <a:p>
            <a:pPr algn="ctr">
              <a:lnSpc>
                <a:spcPct val="110000"/>
              </a:lnSpc>
            </a:pPr>
            <a:r>
              <a:rPr lang="en-US" sz="949" i="1" dirty="0">
                <a:solidFill>
                  <a:srgbClr val="3F3F3F"/>
                </a:solidFill>
                <a:latin typeface="Merriweather Sans"/>
              </a:rPr>
              <a:t>Baseline emission factor</a:t>
            </a:r>
          </a:p>
        </p:txBody>
      </p:sp>
    </p:spTree>
    <p:extLst>
      <p:ext uri="{BB962C8B-B14F-4D97-AF65-F5344CB8AC3E}">
        <p14:creationId xmlns:p14="http://schemas.microsoft.com/office/powerpoint/2010/main" val="548011185"/>
      </p:ext>
    </p:extLst>
  </p:cSld>
  <p:clrMapOvr>
    <a:masterClrMapping/>
  </p:clrMapOvr>
  <p:transition>
    <p:cove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48" y="163513"/>
            <a:ext cx="8912352" cy="740727"/>
          </a:xfrm>
        </p:spPr>
        <p:txBody>
          <a:bodyPr/>
          <a:lstStyle/>
          <a:p>
            <a:r>
              <a:rPr lang="en-GB" sz="3200" dirty="0"/>
              <a:t>CH</a:t>
            </a:r>
            <a:r>
              <a:rPr lang="en-GB" sz="3200" baseline="-25000" dirty="0"/>
              <a:t>4</a:t>
            </a:r>
            <a:r>
              <a:rPr lang="en-GB" sz="3200" dirty="0"/>
              <a:t> emissions from rice: Components of Equation 5.2 (2006 GL) (2)</a:t>
            </a:r>
          </a:p>
        </p:txBody>
      </p:sp>
      <p:sp>
        <p:nvSpPr>
          <p:cNvPr id="3" name="Content Placeholder 2"/>
          <p:cNvSpPr>
            <a:spLocks noGrp="1"/>
          </p:cNvSpPr>
          <p:nvPr>
            <p:ph idx="1"/>
          </p:nvPr>
        </p:nvSpPr>
        <p:spPr>
          <a:xfrm>
            <a:off x="71120" y="1127760"/>
            <a:ext cx="8859520" cy="5242560"/>
          </a:xfrm>
        </p:spPr>
        <p:txBody>
          <a:bodyPr/>
          <a:lstStyle/>
          <a:p>
            <a:pPr>
              <a:buFont typeface="Wingdings" panose="05000000000000000000" pitchFamily="2" charset="2"/>
              <a:buChar char="Ø"/>
            </a:pPr>
            <a:r>
              <a:rPr lang="en-GB" sz="2000" dirty="0">
                <a:solidFill>
                  <a:schemeClr val="tx2"/>
                </a:solidFill>
              </a:rPr>
              <a:t>Scaling factor to account for the differences </a:t>
            </a:r>
            <a:r>
              <a:rPr lang="en-GB" sz="2000" i="1" dirty="0">
                <a:solidFill>
                  <a:schemeClr val="tx2"/>
                </a:solidFill>
              </a:rPr>
              <a:t>in </a:t>
            </a:r>
            <a:r>
              <a:rPr lang="en-GB" sz="2000" b="1" i="1" dirty="0">
                <a:solidFill>
                  <a:schemeClr val="tx2"/>
                </a:solidFill>
              </a:rPr>
              <a:t>water regime during the cultivation period</a:t>
            </a:r>
          </a:p>
          <a:p>
            <a:pPr>
              <a:buFont typeface="Wingdings" panose="05000000000000000000" pitchFamily="2" charset="2"/>
              <a:buChar char="Ø"/>
            </a:pPr>
            <a:endParaRPr lang="en-GB" sz="2400" i="1" dirty="0">
              <a:solidFill>
                <a:schemeClr val="tx2"/>
              </a:solidFill>
            </a:endParaRPr>
          </a:p>
          <a:p>
            <a:pPr>
              <a:buFont typeface="Wingdings" panose="05000000000000000000" pitchFamily="2" charset="2"/>
              <a:buChar char="Ø"/>
            </a:pPr>
            <a:endParaRPr lang="en-GB" i="1" dirty="0">
              <a:solidFill>
                <a:schemeClr val="tx2"/>
              </a:solidFill>
            </a:endParaRPr>
          </a:p>
          <a:p>
            <a:pPr marL="0" indent="0">
              <a:buNone/>
            </a:pPr>
            <a:endParaRPr lang="en-GB" i="1" dirty="0">
              <a:solidFill>
                <a:schemeClr val="tx2"/>
              </a:solidFill>
            </a:endParaRPr>
          </a:p>
          <a:p>
            <a:pPr>
              <a:buFont typeface="Wingdings" panose="05000000000000000000" pitchFamily="2" charset="2"/>
              <a:buChar char="Ø"/>
            </a:pPr>
            <a:endParaRPr lang="en-GB" i="1" dirty="0">
              <a:solidFill>
                <a:schemeClr val="tx2"/>
              </a:solidFill>
            </a:endParaRPr>
          </a:p>
          <a:p>
            <a:pPr>
              <a:buFont typeface="Wingdings" panose="05000000000000000000" pitchFamily="2" charset="2"/>
              <a:buChar char="Ø"/>
            </a:pPr>
            <a:endParaRPr lang="en-GB" i="1" dirty="0">
              <a:solidFill>
                <a:schemeClr val="tx2"/>
              </a:solidFill>
            </a:endParaRPr>
          </a:p>
          <a:p>
            <a:pPr>
              <a:buFont typeface="Wingdings" panose="05000000000000000000" pitchFamily="2" charset="2"/>
              <a:buChar char="Ø"/>
            </a:pPr>
            <a:endParaRPr lang="en-GB" i="1" dirty="0">
              <a:solidFill>
                <a:schemeClr val="tx2"/>
              </a:solidFill>
            </a:endParaRPr>
          </a:p>
          <a:p>
            <a:pPr>
              <a:buFont typeface="Wingdings" panose="05000000000000000000" pitchFamily="2" charset="2"/>
              <a:buChar char="Ø"/>
            </a:pPr>
            <a:r>
              <a:rPr lang="en-GB" sz="2000" dirty="0">
                <a:solidFill>
                  <a:schemeClr val="tx2"/>
                </a:solidFill>
              </a:rPr>
              <a:t>It is good practice to collect more disaggregated activity data on water regime during the cultivation and apply disaggregated scaling factors whenever possible. </a:t>
            </a:r>
          </a:p>
          <a:p>
            <a:pPr>
              <a:buFont typeface="Wingdings" panose="05000000000000000000" pitchFamily="2" charset="2"/>
              <a:buChar char="Ø"/>
            </a:pPr>
            <a:r>
              <a:rPr lang="en-GB" sz="2000" dirty="0">
                <a:solidFill>
                  <a:schemeClr val="tx2"/>
                </a:solidFill>
              </a:rPr>
              <a:t>When activity data are only available for rice ecosystem types, and not disaggregated for flooding patterns, use aggregated scaling factor</a:t>
            </a:r>
            <a:r>
              <a:rPr lang="en-GB" sz="2400" dirty="0">
                <a:solidFill>
                  <a:schemeClr val="tx2"/>
                </a:solidFill>
              </a:rPr>
              <a:t>. </a:t>
            </a:r>
          </a:p>
          <a:p>
            <a:pPr>
              <a:buFont typeface="Wingdings" panose="05000000000000000000" pitchFamily="2" charset="2"/>
              <a:buChar char="Ø"/>
            </a:pPr>
            <a:endParaRPr lang="en-GB" i="1" dirty="0">
              <a:solidFill>
                <a:schemeClr val="tx2"/>
              </a:solidFill>
            </a:endParaRPr>
          </a:p>
        </p:txBody>
      </p:sp>
      <p:pic>
        <p:nvPicPr>
          <p:cNvPr id="4" name="Picture 3">
            <a:extLst>
              <a:ext uri="{FF2B5EF4-FFF2-40B4-BE49-F238E27FC236}">
                <a16:creationId xmlns:a16="http://schemas.microsoft.com/office/drawing/2014/main" id="{5D9C0C10-1AA5-45B4-A687-62C70DC43624}"/>
              </a:ext>
            </a:extLst>
          </p:cNvPr>
          <p:cNvPicPr/>
          <p:nvPr/>
        </p:nvPicPr>
        <p:blipFill rotWithShape="1">
          <a:blip r:embed="rId9"/>
          <a:srcRect l="12174" t="19095" r="13676" b="14546"/>
          <a:stretch/>
        </p:blipFill>
        <p:spPr bwMode="auto">
          <a:xfrm>
            <a:off x="1056640" y="2603874"/>
            <a:ext cx="6085839" cy="2138680"/>
          </a:xfrm>
          <a:prstGeom prst="rect">
            <a:avLst/>
          </a:prstGeom>
          <a:ln>
            <a:noFill/>
          </a:ln>
          <a:extLst>
            <a:ext uri="{53640926-AAD7-44D8-BBD7-CCE9431645EC}">
              <a14:shadowObscured xmlns:a14="http://schemas.microsoft.com/office/drawing/2010/main"/>
            </a:ext>
          </a:extLst>
        </p:spPr>
      </p:pic>
      <p:sp>
        <p:nvSpPr>
          <p:cNvPr id="16" name="Rounded Rectangle 7">
            <a:extLst>
              <a:ext uri="{FF2B5EF4-FFF2-40B4-BE49-F238E27FC236}">
                <a16:creationId xmlns:a16="http://schemas.microsoft.com/office/drawing/2014/main" id="{D7765CE4-A7F6-471E-8313-F0B0B6348F61}"/>
              </a:ext>
            </a:extLst>
          </p:cNvPr>
          <p:cNvSpPr/>
          <p:nvPr>
            <p:custDataLst>
              <p:tags r:id="rId1"/>
            </p:custDataLst>
          </p:nvPr>
        </p:nvSpPr>
        <p:spPr>
          <a:xfrm>
            <a:off x="1351288" y="1778268"/>
            <a:ext cx="1110213" cy="487412"/>
          </a:xfrm>
          <a:prstGeom prst="roundRect">
            <a:avLst>
              <a:gd name="adj" fmla="val 5844"/>
            </a:avLst>
          </a:prstGeom>
          <a:solidFill>
            <a:schemeClr val="bg1"/>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lnSpc>
                <a:spcPct val="110000"/>
              </a:lnSpc>
            </a:pPr>
            <a:r>
              <a:rPr lang="en-GB" sz="949" b="1" i="1" dirty="0">
                <a:solidFill>
                  <a:srgbClr val="3F3F3F"/>
                </a:solidFill>
                <a:latin typeface="Merriweather Sans"/>
              </a:rPr>
              <a:t>SF</a:t>
            </a:r>
            <a:r>
              <a:rPr lang="en-GB" sz="949" b="1" i="1" baseline="-25000" dirty="0">
                <a:solidFill>
                  <a:srgbClr val="3F3F3F"/>
                </a:solidFill>
                <a:latin typeface="Merriweather Sans"/>
              </a:rPr>
              <a:t>W</a:t>
            </a:r>
          </a:p>
          <a:p>
            <a:pPr algn="ctr">
              <a:lnSpc>
                <a:spcPct val="110000"/>
              </a:lnSpc>
            </a:pPr>
            <a:r>
              <a:rPr lang="en-US" sz="949" i="1" dirty="0">
                <a:solidFill>
                  <a:srgbClr val="3F3F3F"/>
                </a:solidFill>
                <a:latin typeface="Merriweather Sans"/>
              </a:rPr>
              <a:t>Water during cultivation</a:t>
            </a:r>
          </a:p>
        </p:txBody>
      </p:sp>
      <p:grpSp>
        <p:nvGrpSpPr>
          <p:cNvPr id="17" name="Group 1">
            <a:extLst>
              <a:ext uri="{FF2B5EF4-FFF2-40B4-BE49-F238E27FC236}">
                <a16:creationId xmlns:a16="http://schemas.microsoft.com/office/drawing/2014/main" id="{5D33A494-53A8-4D16-9738-6A68E3BA2FD5}"/>
              </a:ext>
            </a:extLst>
          </p:cNvPr>
          <p:cNvGrpSpPr/>
          <p:nvPr>
            <p:custDataLst>
              <p:tags r:id="rId2"/>
            </p:custDataLst>
          </p:nvPr>
        </p:nvGrpSpPr>
        <p:grpSpPr>
          <a:xfrm>
            <a:off x="2778285" y="1778268"/>
            <a:ext cx="2917785" cy="437673"/>
            <a:chOff x="5044672" y="2428528"/>
            <a:chExt cx="5535687" cy="830363"/>
          </a:xfrm>
        </p:grpSpPr>
        <p:grpSp>
          <p:nvGrpSpPr>
            <p:cNvPr id="18" name="Group 11">
              <a:extLst>
                <a:ext uri="{FF2B5EF4-FFF2-40B4-BE49-F238E27FC236}">
                  <a16:creationId xmlns:a16="http://schemas.microsoft.com/office/drawing/2014/main" id="{370A1E05-C56E-4AA1-AC49-70F531280DDA}"/>
                </a:ext>
              </a:extLst>
            </p:cNvPr>
            <p:cNvGrpSpPr/>
            <p:nvPr>
              <p:custDataLst>
                <p:tags r:id="rId3"/>
              </p:custDataLst>
            </p:nvPr>
          </p:nvGrpSpPr>
          <p:grpSpPr>
            <a:xfrm>
              <a:off x="5044672" y="2432638"/>
              <a:ext cx="5535687" cy="826253"/>
              <a:chOff x="5946725" y="4842635"/>
              <a:chExt cx="5535687" cy="826253"/>
            </a:xfrm>
          </p:grpSpPr>
          <p:sp>
            <p:nvSpPr>
              <p:cNvPr id="20" name="Rounded Rectangle 42">
                <a:extLst>
                  <a:ext uri="{FF2B5EF4-FFF2-40B4-BE49-F238E27FC236}">
                    <a16:creationId xmlns:a16="http://schemas.microsoft.com/office/drawing/2014/main" id="{63EB9B9C-573D-43C5-B863-47F42F29B7D6}"/>
                  </a:ext>
                </a:extLst>
              </p:cNvPr>
              <p:cNvSpPr/>
              <p:nvPr>
                <p:custDataLst>
                  <p:tags r:id="rId5"/>
                </p:custDataLst>
              </p:nvPr>
            </p:nvSpPr>
            <p:spPr>
              <a:xfrm>
                <a:off x="5946725" y="4842635"/>
                <a:ext cx="5463679" cy="826253"/>
              </a:xfrm>
              <a:prstGeom prst="roundRect">
                <a:avLst>
                  <a:gd name="adj" fmla="val 7885"/>
                </a:avLst>
              </a:prstGeom>
              <a:solidFill>
                <a:schemeClr val="bg1"/>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5900" tIns="151801" rIns="759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0000"/>
                  </a:lnSpc>
                </a:pPr>
                <a:endParaRPr lang="en-US" sz="949" dirty="0">
                  <a:solidFill>
                    <a:srgbClr val="3F3F3F"/>
                  </a:solidFill>
                  <a:latin typeface="Merriweather Sans"/>
                </a:endParaRPr>
              </a:p>
            </p:txBody>
          </p:sp>
          <p:sp>
            <p:nvSpPr>
              <p:cNvPr id="21" name="TextBox 59">
                <a:extLst>
                  <a:ext uri="{FF2B5EF4-FFF2-40B4-BE49-F238E27FC236}">
                    <a16:creationId xmlns:a16="http://schemas.microsoft.com/office/drawing/2014/main" id="{28FD3B4A-E588-4FE1-BFCE-6F26CCF2D76A}"/>
                  </a:ext>
                </a:extLst>
              </p:cNvPr>
              <p:cNvSpPr txBox="1"/>
              <p:nvPr>
                <p:custDataLst>
                  <p:tags r:id="rId6"/>
                </p:custDataLst>
              </p:nvPr>
            </p:nvSpPr>
            <p:spPr>
              <a:xfrm>
                <a:off x="6441853" y="5099796"/>
                <a:ext cx="5040559" cy="33867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60" i="1" dirty="0" err="1">
                    <a:solidFill>
                      <a:srgbClr val="3F3F3F"/>
                    </a:solidFill>
                    <a:latin typeface="Merriweather Sans"/>
                  </a:rPr>
                  <a:t>EF</a:t>
                </a:r>
                <a:r>
                  <a:rPr lang="en-US" sz="1160" i="1" baseline="-25000" dirty="0" err="1">
                    <a:solidFill>
                      <a:srgbClr val="3F3F3F"/>
                    </a:solidFill>
                    <a:latin typeface="Merriweather Sans"/>
                  </a:rPr>
                  <a:t>i</a:t>
                </a:r>
                <a:r>
                  <a:rPr lang="en-US" sz="1160" i="1" dirty="0">
                    <a:solidFill>
                      <a:srgbClr val="3F3F3F"/>
                    </a:solidFill>
                    <a:latin typeface="Merriweather Sans"/>
                  </a:rPr>
                  <a:t>  =  </a:t>
                </a:r>
                <a:r>
                  <a:rPr lang="en-US" sz="1160" i="1" dirty="0" err="1">
                    <a:solidFill>
                      <a:srgbClr val="3F3F3F"/>
                    </a:solidFill>
                    <a:latin typeface="Merriweather Sans"/>
                  </a:rPr>
                  <a:t>EF</a:t>
                </a:r>
                <a:r>
                  <a:rPr lang="en-US" sz="1160" i="1" baseline="-25000" dirty="0" err="1">
                    <a:solidFill>
                      <a:srgbClr val="3F3F3F"/>
                    </a:solidFill>
                    <a:latin typeface="Merriweather Sans"/>
                  </a:rPr>
                  <a:t>c</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w</a:t>
                </a:r>
                <a:r>
                  <a:rPr lang="en-US" sz="1160" i="1" baseline="-25000" dirty="0">
                    <a:solidFill>
                      <a:srgbClr val="3F3F3F"/>
                    </a:solidFill>
                    <a:latin typeface="Merriweather Sans"/>
                  </a:rPr>
                  <a:t> </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p</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o</a:t>
                </a:r>
                <a:r>
                  <a:rPr lang="en-US" sz="1160" i="1" baseline="-25000" dirty="0">
                    <a:solidFill>
                      <a:srgbClr val="3F3F3F"/>
                    </a:solidFill>
                    <a:latin typeface="Merriweather Sans"/>
                  </a:rPr>
                  <a:t> </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s,r</a:t>
                </a:r>
                <a:endParaRPr lang="en-US" sz="1160" i="1" baseline="-25000" dirty="0">
                  <a:solidFill>
                    <a:srgbClr val="3F3F3F"/>
                  </a:solidFill>
                  <a:latin typeface="Merriweather Sans"/>
                </a:endParaRPr>
              </a:p>
            </p:txBody>
          </p:sp>
        </p:grpSp>
        <p:sp>
          <p:nvSpPr>
            <p:cNvPr id="19" name="Rounded Rectangle 41">
              <a:extLst>
                <a:ext uri="{FF2B5EF4-FFF2-40B4-BE49-F238E27FC236}">
                  <a16:creationId xmlns:a16="http://schemas.microsoft.com/office/drawing/2014/main" id="{1D53AE3D-E0C0-4B4A-A7CE-007F53F6C325}"/>
                </a:ext>
              </a:extLst>
            </p:cNvPr>
            <p:cNvSpPr/>
            <p:nvPr>
              <p:custDataLst>
                <p:tags r:id="rId4"/>
              </p:custDataLst>
            </p:nvPr>
          </p:nvSpPr>
          <p:spPr>
            <a:xfrm>
              <a:off x="7032430" y="2428528"/>
              <a:ext cx="535799" cy="826253"/>
            </a:xfrm>
            <a:prstGeom prst="roundRect">
              <a:avLst>
                <a:gd name="adj" fmla="val 9769"/>
              </a:avLst>
            </a:prstGeom>
            <a:no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endParaRPr lang="en-US" sz="949">
                <a:solidFill>
                  <a:srgbClr val="3F3F3F"/>
                </a:solidFill>
                <a:latin typeface="Merriweather Sans"/>
              </a:endParaRPr>
            </a:p>
          </p:txBody>
        </p:sp>
      </p:grpSp>
    </p:spTree>
    <p:extLst>
      <p:ext uri="{BB962C8B-B14F-4D97-AF65-F5344CB8AC3E}">
        <p14:creationId xmlns:p14="http://schemas.microsoft.com/office/powerpoint/2010/main" val="2472041076"/>
      </p:ext>
    </p:extLst>
  </p:cSld>
  <p:clrMapOvr>
    <a:masterClrMapping/>
  </p:clrMapOvr>
  <p:transition>
    <p:cove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0" y="163513"/>
            <a:ext cx="8981440" cy="659447"/>
          </a:xfrm>
        </p:spPr>
        <p:txBody>
          <a:bodyPr/>
          <a:lstStyle/>
          <a:p>
            <a:r>
              <a:rPr lang="en-GB" sz="3200" dirty="0"/>
              <a:t>CH</a:t>
            </a:r>
            <a:r>
              <a:rPr lang="en-GB" sz="3200" baseline="-25000" dirty="0"/>
              <a:t>4</a:t>
            </a:r>
            <a:r>
              <a:rPr lang="en-GB" sz="3200" dirty="0"/>
              <a:t> emissions from rice: Estimating emissions (5)</a:t>
            </a:r>
          </a:p>
        </p:txBody>
      </p:sp>
      <p:sp>
        <p:nvSpPr>
          <p:cNvPr id="3" name="Content Placeholder 2"/>
          <p:cNvSpPr>
            <a:spLocks noGrp="1"/>
          </p:cNvSpPr>
          <p:nvPr>
            <p:ph idx="1"/>
          </p:nvPr>
        </p:nvSpPr>
        <p:spPr>
          <a:xfrm>
            <a:off x="264161" y="1127760"/>
            <a:ext cx="8422640" cy="4998403"/>
          </a:xfrm>
        </p:spPr>
        <p:txBody>
          <a:bodyPr/>
          <a:lstStyle/>
          <a:p>
            <a:pPr>
              <a:buFont typeface="Wingdings" panose="05000000000000000000" pitchFamily="2" charset="2"/>
              <a:buChar char="Ø"/>
            </a:pPr>
            <a:r>
              <a:rPr lang="en-GB" dirty="0">
                <a:solidFill>
                  <a:schemeClr val="tx2"/>
                </a:solidFill>
              </a:rPr>
              <a:t>Scaling factor to account for the differences in water regime in the </a:t>
            </a:r>
            <a:r>
              <a:rPr lang="en-GB" b="1" i="1" dirty="0">
                <a:solidFill>
                  <a:schemeClr val="tx2"/>
                </a:solidFill>
              </a:rPr>
              <a:t>pre-season before during the cultivation period</a:t>
            </a:r>
            <a:r>
              <a:rPr lang="en-GB" dirty="0">
                <a:solidFill>
                  <a:schemeClr val="tx2"/>
                </a:solidFill>
              </a:rPr>
              <a:t>.</a:t>
            </a:r>
          </a:p>
          <a:p>
            <a:pPr>
              <a:buFont typeface="Wingdings" panose="05000000000000000000" pitchFamily="2" charset="2"/>
              <a:buChar char="Ø"/>
            </a:pPr>
            <a:endParaRPr lang="en-GB" dirty="0">
              <a:solidFill>
                <a:schemeClr val="tx2"/>
              </a:solidFill>
            </a:endParaRPr>
          </a:p>
          <a:p>
            <a:pPr>
              <a:buFont typeface="Wingdings" panose="05000000000000000000" pitchFamily="2" charset="2"/>
              <a:buChar char="Ø"/>
            </a:pPr>
            <a:endParaRPr lang="en-GB" dirty="0">
              <a:solidFill>
                <a:schemeClr val="tx2"/>
              </a:solidFill>
            </a:endParaRPr>
          </a:p>
          <a:p>
            <a:pPr>
              <a:buFont typeface="Wingdings" panose="05000000000000000000" pitchFamily="2" charset="2"/>
              <a:buChar char="Ø"/>
            </a:pPr>
            <a:endParaRPr lang="en-GB" dirty="0">
              <a:solidFill>
                <a:schemeClr val="tx2"/>
              </a:solidFill>
            </a:endParaRPr>
          </a:p>
          <a:p>
            <a:pPr>
              <a:buFont typeface="Wingdings" panose="05000000000000000000" pitchFamily="2" charset="2"/>
              <a:buChar char="Ø"/>
            </a:pPr>
            <a:endParaRPr lang="en-GB" dirty="0">
              <a:solidFill>
                <a:schemeClr val="tx2"/>
              </a:solidFill>
            </a:endParaRPr>
          </a:p>
        </p:txBody>
      </p:sp>
      <p:sp>
        <p:nvSpPr>
          <p:cNvPr id="4" name="Rounded Rectangle 6">
            <a:extLst>
              <a:ext uri="{FF2B5EF4-FFF2-40B4-BE49-F238E27FC236}">
                <a16:creationId xmlns:a16="http://schemas.microsoft.com/office/drawing/2014/main" id="{33BE3CF8-AEB0-4B9F-8913-F385AF1217FC}"/>
              </a:ext>
            </a:extLst>
          </p:cNvPr>
          <p:cNvSpPr/>
          <p:nvPr>
            <p:custDataLst>
              <p:tags r:id="rId1"/>
            </p:custDataLst>
          </p:nvPr>
        </p:nvSpPr>
        <p:spPr>
          <a:xfrm>
            <a:off x="1047192" y="2124765"/>
            <a:ext cx="1465821" cy="519900"/>
          </a:xfrm>
          <a:prstGeom prst="roundRect">
            <a:avLst>
              <a:gd name="adj" fmla="val 5844"/>
            </a:avLst>
          </a:prstGeom>
          <a:solidFill>
            <a:schemeClr val="bg1"/>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lnSpc>
                <a:spcPct val="110000"/>
              </a:lnSpc>
            </a:pPr>
            <a:r>
              <a:rPr lang="en-GB" sz="949" b="1" i="1" dirty="0" err="1">
                <a:solidFill>
                  <a:srgbClr val="3F3F3F"/>
                </a:solidFill>
                <a:latin typeface="Merriweather Sans"/>
              </a:rPr>
              <a:t>SF</a:t>
            </a:r>
            <a:r>
              <a:rPr lang="en-GB" sz="949" b="1" i="1" baseline="-25000" dirty="0" err="1">
                <a:solidFill>
                  <a:srgbClr val="3F3F3F"/>
                </a:solidFill>
                <a:latin typeface="Merriweather Sans"/>
              </a:rPr>
              <a:t>p</a:t>
            </a:r>
            <a:endParaRPr lang="en-US" sz="949" b="1" i="1" dirty="0">
              <a:solidFill>
                <a:srgbClr val="3F3F3F"/>
              </a:solidFill>
              <a:latin typeface="Merriweather Sans"/>
            </a:endParaRPr>
          </a:p>
          <a:p>
            <a:pPr algn="ctr">
              <a:lnSpc>
                <a:spcPct val="110000"/>
              </a:lnSpc>
            </a:pPr>
            <a:r>
              <a:rPr lang="en-US" sz="949" i="1" dirty="0">
                <a:solidFill>
                  <a:srgbClr val="3F3F3F"/>
                </a:solidFill>
                <a:latin typeface="Merriweather Sans"/>
              </a:rPr>
              <a:t>Water before cultivation</a:t>
            </a:r>
          </a:p>
        </p:txBody>
      </p:sp>
      <p:grpSp>
        <p:nvGrpSpPr>
          <p:cNvPr id="6" name="Group 11">
            <a:extLst>
              <a:ext uri="{FF2B5EF4-FFF2-40B4-BE49-F238E27FC236}">
                <a16:creationId xmlns:a16="http://schemas.microsoft.com/office/drawing/2014/main" id="{9DBA9450-CE63-4C0A-9CB4-04BDC41D27B3}"/>
              </a:ext>
            </a:extLst>
          </p:cNvPr>
          <p:cNvGrpSpPr/>
          <p:nvPr>
            <p:custDataLst>
              <p:tags r:id="rId2"/>
            </p:custDataLst>
          </p:nvPr>
        </p:nvGrpSpPr>
        <p:grpSpPr>
          <a:xfrm>
            <a:off x="2658978" y="2138549"/>
            <a:ext cx="2917785" cy="437673"/>
            <a:chOff x="5044672" y="2428528"/>
            <a:chExt cx="5535687" cy="830363"/>
          </a:xfrm>
        </p:grpSpPr>
        <p:grpSp>
          <p:nvGrpSpPr>
            <p:cNvPr id="7" name="Group 11">
              <a:extLst>
                <a:ext uri="{FF2B5EF4-FFF2-40B4-BE49-F238E27FC236}">
                  <a16:creationId xmlns:a16="http://schemas.microsoft.com/office/drawing/2014/main" id="{85F33587-6877-40A9-A01A-8D0900E0980D}"/>
                </a:ext>
              </a:extLst>
            </p:cNvPr>
            <p:cNvGrpSpPr/>
            <p:nvPr>
              <p:custDataLst>
                <p:tags r:id="rId3"/>
              </p:custDataLst>
            </p:nvPr>
          </p:nvGrpSpPr>
          <p:grpSpPr>
            <a:xfrm>
              <a:off x="5044672" y="2432638"/>
              <a:ext cx="5535687" cy="826253"/>
              <a:chOff x="5946725" y="4842635"/>
              <a:chExt cx="5535687" cy="826253"/>
            </a:xfrm>
          </p:grpSpPr>
          <p:sp>
            <p:nvSpPr>
              <p:cNvPr id="9" name="Rounded Rectangle 47">
                <a:extLst>
                  <a:ext uri="{FF2B5EF4-FFF2-40B4-BE49-F238E27FC236}">
                    <a16:creationId xmlns:a16="http://schemas.microsoft.com/office/drawing/2014/main" id="{07112FC7-C6DA-40A6-95B5-90F1A891C309}"/>
                  </a:ext>
                </a:extLst>
              </p:cNvPr>
              <p:cNvSpPr/>
              <p:nvPr>
                <p:custDataLst>
                  <p:tags r:id="rId5"/>
                </p:custDataLst>
              </p:nvPr>
            </p:nvSpPr>
            <p:spPr>
              <a:xfrm>
                <a:off x="5946725" y="4842635"/>
                <a:ext cx="5463679" cy="826253"/>
              </a:xfrm>
              <a:prstGeom prst="roundRect">
                <a:avLst>
                  <a:gd name="adj" fmla="val 7885"/>
                </a:avLst>
              </a:prstGeom>
              <a:solidFill>
                <a:schemeClr val="bg1"/>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5900" tIns="151801" rIns="759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0000"/>
                  </a:lnSpc>
                </a:pPr>
                <a:endParaRPr lang="en-US" sz="949" dirty="0">
                  <a:solidFill>
                    <a:srgbClr val="3F3F3F"/>
                  </a:solidFill>
                  <a:latin typeface="Merriweather Sans"/>
                </a:endParaRPr>
              </a:p>
            </p:txBody>
          </p:sp>
          <p:sp>
            <p:nvSpPr>
              <p:cNvPr id="10" name="TextBox 59">
                <a:extLst>
                  <a:ext uri="{FF2B5EF4-FFF2-40B4-BE49-F238E27FC236}">
                    <a16:creationId xmlns:a16="http://schemas.microsoft.com/office/drawing/2014/main" id="{ACD20029-11B2-467A-BB99-5AA19B5B78E5}"/>
                  </a:ext>
                </a:extLst>
              </p:cNvPr>
              <p:cNvSpPr txBox="1"/>
              <p:nvPr>
                <p:custDataLst>
                  <p:tags r:id="rId6"/>
                </p:custDataLst>
              </p:nvPr>
            </p:nvSpPr>
            <p:spPr>
              <a:xfrm>
                <a:off x="6441853" y="5099796"/>
                <a:ext cx="5040559" cy="33867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60" i="1" dirty="0" err="1">
                    <a:solidFill>
                      <a:srgbClr val="3F3F3F"/>
                    </a:solidFill>
                    <a:latin typeface="Merriweather Sans"/>
                  </a:rPr>
                  <a:t>EF</a:t>
                </a:r>
                <a:r>
                  <a:rPr lang="en-US" sz="1160" i="1" baseline="-25000" dirty="0" err="1">
                    <a:solidFill>
                      <a:srgbClr val="3F3F3F"/>
                    </a:solidFill>
                    <a:latin typeface="Merriweather Sans"/>
                  </a:rPr>
                  <a:t>i</a:t>
                </a:r>
                <a:r>
                  <a:rPr lang="en-US" sz="1160" i="1" dirty="0">
                    <a:solidFill>
                      <a:srgbClr val="3F3F3F"/>
                    </a:solidFill>
                    <a:latin typeface="Merriweather Sans"/>
                  </a:rPr>
                  <a:t>  =  </a:t>
                </a:r>
                <a:r>
                  <a:rPr lang="en-US" sz="1160" i="1" dirty="0" err="1">
                    <a:solidFill>
                      <a:srgbClr val="3F3F3F"/>
                    </a:solidFill>
                    <a:latin typeface="Merriweather Sans"/>
                  </a:rPr>
                  <a:t>EF</a:t>
                </a:r>
                <a:r>
                  <a:rPr lang="en-US" sz="1160" i="1" baseline="-25000" dirty="0" err="1">
                    <a:solidFill>
                      <a:srgbClr val="3F3F3F"/>
                    </a:solidFill>
                    <a:latin typeface="Merriweather Sans"/>
                  </a:rPr>
                  <a:t>c</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w</a:t>
                </a:r>
                <a:r>
                  <a:rPr lang="en-US" sz="1160" i="1" baseline="-25000" dirty="0">
                    <a:solidFill>
                      <a:srgbClr val="3F3F3F"/>
                    </a:solidFill>
                    <a:latin typeface="Merriweather Sans"/>
                  </a:rPr>
                  <a:t> </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p</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o</a:t>
                </a:r>
                <a:r>
                  <a:rPr lang="en-US" sz="1160" i="1" baseline="-25000" dirty="0">
                    <a:solidFill>
                      <a:srgbClr val="3F3F3F"/>
                    </a:solidFill>
                    <a:latin typeface="Merriweather Sans"/>
                  </a:rPr>
                  <a:t> </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s,r</a:t>
                </a:r>
                <a:endParaRPr lang="en-US" sz="1160" i="1" baseline="-25000" dirty="0">
                  <a:solidFill>
                    <a:srgbClr val="3F3F3F"/>
                  </a:solidFill>
                  <a:latin typeface="Merriweather Sans"/>
                </a:endParaRPr>
              </a:p>
            </p:txBody>
          </p:sp>
        </p:grpSp>
        <p:sp>
          <p:nvSpPr>
            <p:cNvPr id="8" name="Rounded Rectangle 46">
              <a:extLst>
                <a:ext uri="{FF2B5EF4-FFF2-40B4-BE49-F238E27FC236}">
                  <a16:creationId xmlns:a16="http://schemas.microsoft.com/office/drawing/2014/main" id="{53D4CA1B-EB1C-4B54-9AB9-2A852B83EE62}"/>
                </a:ext>
              </a:extLst>
            </p:cNvPr>
            <p:cNvSpPr/>
            <p:nvPr>
              <p:custDataLst>
                <p:tags r:id="rId4"/>
              </p:custDataLst>
            </p:nvPr>
          </p:nvSpPr>
          <p:spPr>
            <a:xfrm>
              <a:off x="7810004" y="2428528"/>
              <a:ext cx="535799" cy="826253"/>
            </a:xfrm>
            <a:prstGeom prst="roundRect">
              <a:avLst>
                <a:gd name="adj" fmla="val 9769"/>
              </a:avLst>
            </a:prstGeom>
            <a:no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endParaRPr lang="en-US" sz="949">
                <a:solidFill>
                  <a:srgbClr val="3F3F3F"/>
                </a:solidFill>
                <a:latin typeface="Merriweather Sans"/>
              </a:endParaRPr>
            </a:p>
          </p:txBody>
        </p:sp>
      </p:grpSp>
      <p:pic>
        <p:nvPicPr>
          <p:cNvPr id="11" name="Picture 10">
            <a:extLst>
              <a:ext uri="{FF2B5EF4-FFF2-40B4-BE49-F238E27FC236}">
                <a16:creationId xmlns:a16="http://schemas.microsoft.com/office/drawing/2014/main" id="{7579F1E8-0FE3-4EF6-A80E-37AF18FD71CC}"/>
              </a:ext>
            </a:extLst>
          </p:cNvPr>
          <p:cNvPicPr/>
          <p:nvPr/>
        </p:nvPicPr>
        <p:blipFill rotWithShape="1">
          <a:blip r:embed="rId9"/>
          <a:srcRect l="12277" t="23095" r="13265" b="28728"/>
          <a:stretch/>
        </p:blipFill>
        <p:spPr bwMode="auto">
          <a:xfrm>
            <a:off x="731520" y="2993494"/>
            <a:ext cx="6959599" cy="218810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2676087"/>
      </p:ext>
    </p:extLst>
  </p:cSld>
  <p:clrMapOvr>
    <a:masterClrMapping/>
  </p:clrMapOvr>
  <p:transition>
    <p:cove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0" y="163513"/>
            <a:ext cx="8981440" cy="659447"/>
          </a:xfrm>
        </p:spPr>
        <p:txBody>
          <a:bodyPr/>
          <a:lstStyle/>
          <a:p>
            <a:r>
              <a:rPr lang="en-GB" sz="3200" dirty="0"/>
              <a:t>CH</a:t>
            </a:r>
            <a:r>
              <a:rPr lang="en-GB" sz="3200" baseline="-25000" dirty="0"/>
              <a:t>4</a:t>
            </a:r>
            <a:r>
              <a:rPr lang="en-GB" sz="3200" dirty="0"/>
              <a:t> emissions from rice: Estimating emissions (6)</a:t>
            </a:r>
          </a:p>
        </p:txBody>
      </p:sp>
      <p:sp>
        <p:nvSpPr>
          <p:cNvPr id="3" name="Content Placeholder 2"/>
          <p:cNvSpPr>
            <a:spLocks noGrp="1"/>
          </p:cNvSpPr>
          <p:nvPr>
            <p:ph idx="1"/>
          </p:nvPr>
        </p:nvSpPr>
        <p:spPr>
          <a:xfrm>
            <a:off x="264161" y="1127760"/>
            <a:ext cx="8422640" cy="5384800"/>
          </a:xfrm>
        </p:spPr>
        <p:txBody>
          <a:bodyPr/>
          <a:lstStyle/>
          <a:p>
            <a:pPr>
              <a:buFont typeface="Wingdings" panose="05000000000000000000" pitchFamily="2" charset="2"/>
              <a:buChar char="Ø"/>
            </a:pPr>
            <a:r>
              <a:rPr lang="en-GB" sz="2400" dirty="0">
                <a:solidFill>
                  <a:schemeClr val="tx2"/>
                </a:solidFill>
              </a:rPr>
              <a:t>Scaling factor to account for </a:t>
            </a:r>
            <a:r>
              <a:rPr lang="en-GB" sz="2400" b="1" i="1" dirty="0">
                <a:solidFill>
                  <a:schemeClr val="tx2"/>
                </a:solidFill>
              </a:rPr>
              <a:t>type and amount of organic amendment applied</a:t>
            </a:r>
            <a:r>
              <a:rPr lang="en-GB" sz="2400" dirty="0">
                <a:solidFill>
                  <a:schemeClr val="tx2"/>
                </a:solidFill>
              </a:rPr>
              <a:t>. Organic amendments applied to rice cultivation include: compost, farmyard manure, green manure and rice straw. Equation 5.3 (2006 GL) below  is used to find the value of organic amendments. </a:t>
            </a:r>
          </a:p>
          <a:p>
            <a:pPr>
              <a:buFont typeface="Wingdings" panose="05000000000000000000" pitchFamily="2" charset="2"/>
              <a:buChar char="Ø"/>
            </a:pPr>
            <a:endParaRPr lang="en-GB" dirty="0">
              <a:solidFill>
                <a:schemeClr val="tx2"/>
              </a:solidFill>
            </a:endParaRPr>
          </a:p>
          <a:p>
            <a:pPr>
              <a:buFont typeface="Wingdings" panose="05000000000000000000" pitchFamily="2" charset="2"/>
              <a:buChar char="Ø"/>
            </a:pPr>
            <a:endParaRPr lang="en-GB" dirty="0">
              <a:solidFill>
                <a:schemeClr val="tx2"/>
              </a:solidFill>
            </a:endParaRPr>
          </a:p>
          <a:p>
            <a:pPr>
              <a:buFont typeface="Wingdings" panose="05000000000000000000" pitchFamily="2" charset="2"/>
              <a:buChar char="Ø"/>
            </a:pPr>
            <a:endParaRPr lang="en-GB" altLang="en-US" dirty="0">
              <a:solidFill>
                <a:srgbClr val="3F3F3F"/>
              </a:solidFill>
              <a:latin typeface="Merriweather Sans"/>
            </a:endParaRPr>
          </a:p>
          <a:p>
            <a:pPr>
              <a:buFont typeface="Wingdings" panose="05000000000000000000" pitchFamily="2" charset="2"/>
              <a:buChar char="Ø"/>
            </a:pPr>
            <a:r>
              <a:rPr lang="en-GB" dirty="0">
                <a:solidFill>
                  <a:schemeClr val="tx2"/>
                </a:solidFill>
              </a:rPr>
              <a:t>. </a:t>
            </a:r>
            <a:r>
              <a:rPr lang="en-GB" sz="1050" dirty="0">
                <a:solidFill>
                  <a:schemeClr val="tx2"/>
                </a:solidFill>
              </a:rPr>
              <a:t>Application rate of organic amendment </a:t>
            </a:r>
            <a:r>
              <a:rPr lang="en-GB" sz="1050" dirty="0" err="1">
                <a:solidFill>
                  <a:schemeClr val="tx2"/>
                </a:solidFill>
              </a:rPr>
              <a:t>i</a:t>
            </a:r>
            <a:r>
              <a:rPr lang="en-GB" sz="1050" dirty="0">
                <a:solidFill>
                  <a:schemeClr val="tx2"/>
                </a:solidFill>
              </a:rPr>
              <a:t>, in dry weight for straw and fresh weight for others, tonne ha-1. No default value are provided. National statistics, specific surveys and expert judgement should be used</a:t>
            </a:r>
          </a:p>
          <a:p>
            <a:pPr>
              <a:buFont typeface="Wingdings" panose="05000000000000000000" pitchFamily="2" charset="2"/>
              <a:buChar char="Ø"/>
            </a:pPr>
            <a:endParaRPr lang="en-GB" sz="1200" dirty="0">
              <a:solidFill>
                <a:schemeClr val="tx2"/>
              </a:solidFill>
            </a:endParaRPr>
          </a:p>
          <a:p>
            <a:pPr>
              <a:buFont typeface="Wingdings" panose="05000000000000000000" pitchFamily="2" charset="2"/>
              <a:buChar char="Ø"/>
            </a:pPr>
            <a:r>
              <a:rPr lang="en-GB" sz="1200" dirty="0">
                <a:solidFill>
                  <a:schemeClr val="tx2"/>
                </a:solidFill>
              </a:rPr>
              <a:t>   </a:t>
            </a:r>
            <a:r>
              <a:rPr lang="en-GB" sz="1050" dirty="0">
                <a:solidFill>
                  <a:schemeClr val="tx2"/>
                </a:solidFill>
              </a:rPr>
              <a:t>Conversion factor for organic amendment </a:t>
            </a:r>
            <a:r>
              <a:rPr lang="en-GB" sz="1050" dirty="0" err="1">
                <a:solidFill>
                  <a:schemeClr val="tx2"/>
                </a:solidFill>
              </a:rPr>
              <a:t>i</a:t>
            </a:r>
            <a:r>
              <a:rPr lang="en-GB" sz="1050" dirty="0">
                <a:solidFill>
                  <a:schemeClr val="tx2"/>
                </a:solidFill>
              </a:rPr>
              <a:t> (in terms of its relative effect with respect to straw applied shortly before cultivation) as shown in    </a:t>
            </a:r>
          </a:p>
          <a:p>
            <a:pPr>
              <a:buFont typeface="Wingdings" panose="05000000000000000000" pitchFamily="2" charset="2"/>
              <a:buChar char="Ø"/>
            </a:pPr>
            <a:r>
              <a:rPr lang="en-GB" sz="1050" dirty="0">
                <a:solidFill>
                  <a:schemeClr val="tx2"/>
                </a:solidFill>
              </a:rPr>
              <a:t>     </a:t>
            </a:r>
            <a:r>
              <a:rPr lang="en-GB" sz="1050" b="1" i="1" u="sng" dirty="0">
                <a:solidFill>
                  <a:schemeClr val="tx2"/>
                </a:solidFill>
              </a:rPr>
              <a:t>Table 5.14 (2006 GL)</a:t>
            </a:r>
          </a:p>
          <a:p>
            <a:pPr>
              <a:buFont typeface="Wingdings" panose="05000000000000000000" pitchFamily="2" charset="2"/>
              <a:buChar char="Ø"/>
            </a:pPr>
            <a:endParaRPr lang="en-GB" sz="1200" dirty="0">
              <a:solidFill>
                <a:schemeClr val="tx2"/>
              </a:solidFill>
            </a:endParaRPr>
          </a:p>
        </p:txBody>
      </p:sp>
      <p:sp>
        <p:nvSpPr>
          <p:cNvPr id="4" name="Rounded Rectangle 12">
            <a:extLst>
              <a:ext uri="{FF2B5EF4-FFF2-40B4-BE49-F238E27FC236}">
                <a16:creationId xmlns:a16="http://schemas.microsoft.com/office/drawing/2014/main" id="{522635C9-0BE0-4F8D-8B9F-498BF9B64D30}"/>
              </a:ext>
            </a:extLst>
          </p:cNvPr>
          <p:cNvSpPr/>
          <p:nvPr>
            <p:custDataLst>
              <p:tags r:id="rId1"/>
            </p:custDataLst>
          </p:nvPr>
        </p:nvSpPr>
        <p:spPr>
          <a:xfrm>
            <a:off x="689443" y="3062206"/>
            <a:ext cx="1148167" cy="482374"/>
          </a:xfrm>
          <a:prstGeom prst="roundRect">
            <a:avLst>
              <a:gd name="adj" fmla="val 5844"/>
            </a:avLst>
          </a:prstGeom>
          <a:solidFill>
            <a:schemeClr val="bg1"/>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lnSpc>
                <a:spcPct val="110000"/>
              </a:lnSpc>
            </a:pPr>
            <a:r>
              <a:rPr lang="en-GB" sz="949" b="1" i="1" dirty="0">
                <a:solidFill>
                  <a:srgbClr val="3F3F3F"/>
                </a:solidFill>
                <a:latin typeface="Merriweather Sans"/>
              </a:rPr>
              <a:t>SF</a:t>
            </a:r>
            <a:r>
              <a:rPr lang="en-GB" sz="949" b="1" i="1" baseline="-25000" dirty="0">
                <a:solidFill>
                  <a:srgbClr val="3F3F3F"/>
                </a:solidFill>
                <a:latin typeface="Merriweather Sans"/>
              </a:rPr>
              <a:t>0</a:t>
            </a:r>
            <a:endParaRPr lang="en-US" sz="949" b="1" i="1" dirty="0">
              <a:solidFill>
                <a:srgbClr val="3F3F3F"/>
              </a:solidFill>
              <a:latin typeface="Merriweather Sans"/>
            </a:endParaRPr>
          </a:p>
          <a:p>
            <a:pPr algn="ctr">
              <a:lnSpc>
                <a:spcPct val="110000"/>
              </a:lnSpc>
            </a:pPr>
            <a:r>
              <a:rPr lang="en-US" sz="949" i="1" dirty="0">
                <a:solidFill>
                  <a:srgbClr val="3F3F3F"/>
                </a:solidFill>
                <a:latin typeface="Merriweather Sans"/>
              </a:rPr>
              <a:t>Organic amendment</a:t>
            </a:r>
          </a:p>
        </p:txBody>
      </p:sp>
      <p:grpSp>
        <p:nvGrpSpPr>
          <p:cNvPr id="5" name="Group 4">
            <a:extLst>
              <a:ext uri="{FF2B5EF4-FFF2-40B4-BE49-F238E27FC236}">
                <a16:creationId xmlns:a16="http://schemas.microsoft.com/office/drawing/2014/main" id="{34630931-68C3-4C29-8321-7B630B10BE2D}"/>
              </a:ext>
            </a:extLst>
          </p:cNvPr>
          <p:cNvGrpSpPr/>
          <p:nvPr>
            <p:custDataLst>
              <p:tags r:id="rId2"/>
            </p:custDataLst>
          </p:nvPr>
        </p:nvGrpSpPr>
        <p:grpSpPr>
          <a:xfrm>
            <a:off x="1978258" y="3062206"/>
            <a:ext cx="2917785" cy="437673"/>
            <a:chOff x="5044672" y="2428528"/>
            <a:chExt cx="5535687" cy="830363"/>
          </a:xfrm>
        </p:grpSpPr>
        <p:grpSp>
          <p:nvGrpSpPr>
            <p:cNvPr id="6" name="Group 11">
              <a:extLst>
                <a:ext uri="{FF2B5EF4-FFF2-40B4-BE49-F238E27FC236}">
                  <a16:creationId xmlns:a16="http://schemas.microsoft.com/office/drawing/2014/main" id="{3612D4AE-7033-4417-94B4-05FAAFDB3CBF}"/>
                </a:ext>
              </a:extLst>
            </p:cNvPr>
            <p:cNvGrpSpPr/>
            <p:nvPr>
              <p:custDataLst>
                <p:tags r:id="rId5"/>
              </p:custDataLst>
            </p:nvPr>
          </p:nvGrpSpPr>
          <p:grpSpPr>
            <a:xfrm>
              <a:off x="5044672" y="2432638"/>
              <a:ext cx="5535687" cy="826253"/>
              <a:chOff x="5946725" y="4842635"/>
              <a:chExt cx="5535687" cy="826253"/>
            </a:xfrm>
          </p:grpSpPr>
          <p:sp>
            <p:nvSpPr>
              <p:cNvPr id="8" name="Rounded Rectangle 29">
                <a:extLst>
                  <a:ext uri="{FF2B5EF4-FFF2-40B4-BE49-F238E27FC236}">
                    <a16:creationId xmlns:a16="http://schemas.microsoft.com/office/drawing/2014/main" id="{1BC4F55A-800C-49EA-8C16-695C5DCC6D31}"/>
                  </a:ext>
                </a:extLst>
              </p:cNvPr>
              <p:cNvSpPr/>
              <p:nvPr>
                <p:custDataLst>
                  <p:tags r:id="rId7"/>
                </p:custDataLst>
              </p:nvPr>
            </p:nvSpPr>
            <p:spPr>
              <a:xfrm>
                <a:off x="5946725" y="4842635"/>
                <a:ext cx="5463679" cy="826253"/>
              </a:xfrm>
              <a:prstGeom prst="roundRect">
                <a:avLst>
                  <a:gd name="adj" fmla="val 7885"/>
                </a:avLst>
              </a:prstGeom>
              <a:solidFill>
                <a:schemeClr val="bg1"/>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5900" tIns="151801" rIns="759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0000"/>
                  </a:lnSpc>
                </a:pPr>
                <a:endParaRPr lang="en-US" sz="949" dirty="0">
                  <a:solidFill>
                    <a:srgbClr val="3F3F3F"/>
                  </a:solidFill>
                  <a:latin typeface="Merriweather Sans"/>
                </a:endParaRPr>
              </a:p>
            </p:txBody>
          </p:sp>
          <p:sp>
            <p:nvSpPr>
              <p:cNvPr id="9" name="TextBox 59">
                <a:extLst>
                  <a:ext uri="{FF2B5EF4-FFF2-40B4-BE49-F238E27FC236}">
                    <a16:creationId xmlns:a16="http://schemas.microsoft.com/office/drawing/2014/main" id="{C0ACE77B-EC37-4D0C-8A87-A561CD863893}"/>
                  </a:ext>
                </a:extLst>
              </p:cNvPr>
              <p:cNvSpPr txBox="1"/>
              <p:nvPr>
                <p:custDataLst>
                  <p:tags r:id="rId8"/>
                </p:custDataLst>
              </p:nvPr>
            </p:nvSpPr>
            <p:spPr>
              <a:xfrm>
                <a:off x="6441853" y="5099796"/>
                <a:ext cx="5040559" cy="33867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60" i="1" dirty="0" err="1">
                    <a:solidFill>
                      <a:srgbClr val="3F3F3F"/>
                    </a:solidFill>
                    <a:latin typeface="Merriweather Sans"/>
                  </a:rPr>
                  <a:t>EF</a:t>
                </a:r>
                <a:r>
                  <a:rPr lang="en-US" sz="1160" i="1" baseline="-25000" dirty="0" err="1">
                    <a:solidFill>
                      <a:srgbClr val="3F3F3F"/>
                    </a:solidFill>
                    <a:latin typeface="Merriweather Sans"/>
                  </a:rPr>
                  <a:t>i</a:t>
                </a:r>
                <a:r>
                  <a:rPr lang="en-US" sz="1160" i="1" dirty="0">
                    <a:solidFill>
                      <a:srgbClr val="3F3F3F"/>
                    </a:solidFill>
                    <a:latin typeface="Merriweather Sans"/>
                  </a:rPr>
                  <a:t>  =  </a:t>
                </a:r>
                <a:r>
                  <a:rPr lang="en-US" sz="1160" i="1" dirty="0" err="1">
                    <a:solidFill>
                      <a:srgbClr val="3F3F3F"/>
                    </a:solidFill>
                    <a:latin typeface="Merriweather Sans"/>
                  </a:rPr>
                  <a:t>EF</a:t>
                </a:r>
                <a:r>
                  <a:rPr lang="en-US" sz="1160" i="1" baseline="-25000" dirty="0" err="1">
                    <a:solidFill>
                      <a:srgbClr val="3F3F3F"/>
                    </a:solidFill>
                    <a:latin typeface="Merriweather Sans"/>
                  </a:rPr>
                  <a:t>c</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w</a:t>
                </a:r>
                <a:r>
                  <a:rPr lang="en-US" sz="1160" i="1" baseline="-25000" dirty="0">
                    <a:solidFill>
                      <a:srgbClr val="3F3F3F"/>
                    </a:solidFill>
                    <a:latin typeface="Merriweather Sans"/>
                  </a:rPr>
                  <a:t> </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p</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o</a:t>
                </a:r>
                <a:r>
                  <a:rPr lang="en-US" sz="1160" i="1" baseline="-25000" dirty="0">
                    <a:solidFill>
                      <a:srgbClr val="3F3F3F"/>
                    </a:solidFill>
                    <a:latin typeface="Merriweather Sans"/>
                  </a:rPr>
                  <a:t> </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s,r</a:t>
                </a:r>
                <a:endParaRPr lang="en-US" sz="1160" i="1" baseline="-25000" dirty="0">
                  <a:solidFill>
                    <a:srgbClr val="3F3F3F"/>
                  </a:solidFill>
                  <a:latin typeface="Merriweather Sans"/>
                </a:endParaRPr>
              </a:p>
            </p:txBody>
          </p:sp>
        </p:grpSp>
        <p:sp>
          <p:nvSpPr>
            <p:cNvPr id="7" name="Rounded Rectangle 28">
              <a:extLst>
                <a:ext uri="{FF2B5EF4-FFF2-40B4-BE49-F238E27FC236}">
                  <a16:creationId xmlns:a16="http://schemas.microsoft.com/office/drawing/2014/main" id="{1CC83F42-77B7-4C63-830A-6A94BD0E7171}"/>
                </a:ext>
              </a:extLst>
            </p:cNvPr>
            <p:cNvSpPr/>
            <p:nvPr>
              <p:custDataLst>
                <p:tags r:id="rId6"/>
              </p:custDataLst>
            </p:nvPr>
          </p:nvSpPr>
          <p:spPr>
            <a:xfrm>
              <a:off x="8613329" y="2428528"/>
              <a:ext cx="535799" cy="826253"/>
            </a:xfrm>
            <a:prstGeom prst="roundRect">
              <a:avLst>
                <a:gd name="adj" fmla="val 9769"/>
              </a:avLst>
            </a:prstGeom>
            <a:no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endParaRPr lang="en-US" sz="949">
                <a:solidFill>
                  <a:srgbClr val="3F3F3F"/>
                </a:solidFill>
                <a:latin typeface="Merriweather Sans"/>
              </a:endParaRPr>
            </a:p>
          </p:txBody>
        </p:sp>
      </p:grpSp>
      <p:pic>
        <p:nvPicPr>
          <p:cNvPr id="10" name="Picture 9">
            <a:extLst>
              <a:ext uri="{FF2B5EF4-FFF2-40B4-BE49-F238E27FC236}">
                <a16:creationId xmlns:a16="http://schemas.microsoft.com/office/drawing/2014/main" id="{44C78F43-2EE9-45FA-B066-C05844FDB894}"/>
              </a:ext>
            </a:extLst>
          </p:cNvPr>
          <p:cNvPicPr/>
          <p:nvPr/>
        </p:nvPicPr>
        <p:blipFill rotWithShape="1">
          <a:blip r:embed="rId11"/>
          <a:srcRect l="33852" t="48726" r="32314" b="43628"/>
          <a:stretch/>
        </p:blipFill>
        <p:spPr bwMode="auto">
          <a:xfrm>
            <a:off x="528636" y="3680126"/>
            <a:ext cx="5374640" cy="640080"/>
          </a:xfrm>
          <a:prstGeom prst="rect">
            <a:avLst/>
          </a:prstGeom>
          <a:ln>
            <a:noFill/>
          </a:ln>
          <a:extLst>
            <a:ext uri="{53640926-AAD7-44D8-BBD7-CCE9431645EC}">
              <a14:shadowObscured xmlns:a14="http://schemas.microsoft.com/office/drawing/2010/main"/>
            </a:ext>
          </a:extLst>
        </p:spPr>
      </p:pic>
      <p:sp>
        <p:nvSpPr>
          <p:cNvPr id="11" name="Rounded Rectangle 47">
            <a:extLst>
              <a:ext uri="{FF2B5EF4-FFF2-40B4-BE49-F238E27FC236}">
                <a16:creationId xmlns:a16="http://schemas.microsoft.com/office/drawing/2014/main" id="{92133CCD-F23E-4AAC-B3FA-9289C12E7054}"/>
              </a:ext>
            </a:extLst>
          </p:cNvPr>
          <p:cNvSpPr/>
          <p:nvPr>
            <p:custDataLst>
              <p:tags r:id="rId3"/>
            </p:custDataLst>
          </p:nvPr>
        </p:nvSpPr>
        <p:spPr>
          <a:xfrm>
            <a:off x="253424" y="4662393"/>
            <a:ext cx="567805" cy="345956"/>
          </a:xfrm>
          <a:prstGeom prst="roundRect">
            <a:avLst>
              <a:gd name="adj" fmla="val 5844"/>
            </a:avLst>
          </a:prstGeom>
          <a:solidFill>
            <a:schemeClr val="bg1"/>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GB" sz="949" i="1" dirty="0">
                <a:solidFill>
                  <a:srgbClr val="3F3F3F"/>
                </a:solidFill>
                <a:latin typeface="Merriweather Sans"/>
              </a:rPr>
              <a:t>ROA</a:t>
            </a:r>
            <a:r>
              <a:rPr lang="en-US" sz="949" i="1" baseline="-25000" dirty="0">
                <a:solidFill>
                  <a:srgbClr val="3F3F3F"/>
                </a:solidFill>
                <a:latin typeface="Merriweather Sans"/>
              </a:rPr>
              <a:t>i</a:t>
            </a:r>
            <a:endParaRPr lang="en-US" sz="949" i="1" dirty="0">
              <a:solidFill>
                <a:srgbClr val="3F3F3F"/>
              </a:solidFill>
              <a:latin typeface="Merriweather Sans"/>
            </a:endParaRPr>
          </a:p>
        </p:txBody>
      </p:sp>
      <p:sp>
        <p:nvSpPr>
          <p:cNvPr id="12" name="Rounded Rectangle 51">
            <a:extLst>
              <a:ext uri="{FF2B5EF4-FFF2-40B4-BE49-F238E27FC236}">
                <a16:creationId xmlns:a16="http://schemas.microsoft.com/office/drawing/2014/main" id="{F927DCE4-FB46-4EA0-A10C-75EB00A35185}"/>
              </a:ext>
            </a:extLst>
          </p:cNvPr>
          <p:cNvSpPr/>
          <p:nvPr>
            <p:custDataLst>
              <p:tags r:id="rId4"/>
            </p:custDataLst>
          </p:nvPr>
        </p:nvSpPr>
        <p:spPr>
          <a:xfrm>
            <a:off x="162560" y="5394278"/>
            <a:ext cx="567805" cy="345956"/>
          </a:xfrm>
          <a:prstGeom prst="roundRect">
            <a:avLst>
              <a:gd name="adj" fmla="val 5844"/>
            </a:avLst>
          </a:prstGeom>
          <a:solidFill>
            <a:schemeClr val="bg1"/>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GB" sz="949" i="1" dirty="0">
                <a:solidFill>
                  <a:srgbClr val="3F3F3F"/>
                </a:solidFill>
                <a:latin typeface="Merriweather Sans"/>
              </a:rPr>
              <a:t>CFOA</a:t>
            </a:r>
            <a:r>
              <a:rPr lang="en-US" sz="949" i="1" baseline="-25000" dirty="0">
                <a:solidFill>
                  <a:srgbClr val="3F3F3F"/>
                </a:solidFill>
                <a:latin typeface="Merriweather Sans"/>
              </a:rPr>
              <a:t>i</a:t>
            </a:r>
            <a:endParaRPr lang="en-US" sz="949" i="1" dirty="0">
              <a:solidFill>
                <a:srgbClr val="3F3F3F"/>
              </a:solidFill>
              <a:latin typeface="Merriweather Sans"/>
            </a:endParaRPr>
          </a:p>
        </p:txBody>
      </p:sp>
      <p:pic>
        <p:nvPicPr>
          <p:cNvPr id="13" name="Picture 12">
            <a:extLst>
              <a:ext uri="{FF2B5EF4-FFF2-40B4-BE49-F238E27FC236}">
                <a16:creationId xmlns:a16="http://schemas.microsoft.com/office/drawing/2014/main" id="{FB5B69F1-C717-46A1-822E-CB62BBDF9C41}"/>
              </a:ext>
            </a:extLst>
          </p:cNvPr>
          <p:cNvPicPr/>
          <p:nvPr/>
        </p:nvPicPr>
        <p:blipFill rotWithShape="1">
          <a:blip r:embed="rId12"/>
          <a:srcRect l="33369" t="55272" r="15182" b="6897"/>
          <a:stretch/>
        </p:blipFill>
        <p:spPr bwMode="auto">
          <a:xfrm>
            <a:off x="2668777" y="5683320"/>
            <a:ext cx="2945765" cy="11528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90475344"/>
      </p:ext>
    </p:extLst>
  </p:cSld>
  <p:clrMapOvr>
    <a:masterClrMapping/>
  </p:clrMapOvr>
  <p:transition>
    <p:cove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1" y="102553"/>
            <a:ext cx="8900160" cy="659447"/>
          </a:xfrm>
        </p:spPr>
        <p:txBody>
          <a:bodyPr/>
          <a:lstStyle/>
          <a:p>
            <a:r>
              <a:rPr lang="en-GB" sz="3200" dirty="0"/>
              <a:t>CH</a:t>
            </a:r>
            <a:r>
              <a:rPr lang="en-GB" sz="3200" baseline="-25000" dirty="0"/>
              <a:t>4</a:t>
            </a:r>
            <a:r>
              <a:rPr lang="en-GB" sz="3200" dirty="0"/>
              <a:t> emissions from rice: Estimating emissions (7)</a:t>
            </a:r>
          </a:p>
        </p:txBody>
      </p:sp>
      <p:sp>
        <p:nvSpPr>
          <p:cNvPr id="3" name="Content Placeholder 2"/>
          <p:cNvSpPr>
            <a:spLocks noGrp="1"/>
          </p:cNvSpPr>
          <p:nvPr>
            <p:ph idx="1"/>
          </p:nvPr>
        </p:nvSpPr>
        <p:spPr>
          <a:xfrm>
            <a:off x="264160" y="914400"/>
            <a:ext cx="8422641" cy="5211763"/>
          </a:xfrm>
        </p:spPr>
        <p:txBody>
          <a:bodyPr/>
          <a:lstStyle/>
          <a:p>
            <a:pPr>
              <a:buFont typeface="Wingdings" panose="05000000000000000000" pitchFamily="2" charset="2"/>
              <a:buChar char="Ø"/>
            </a:pPr>
            <a:r>
              <a:rPr lang="en-GB" sz="2400" dirty="0">
                <a:solidFill>
                  <a:schemeClr val="tx1"/>
                </a:solidFill>
              </a:rPr>
              <a:t>Scaling factor to account for </a:t>
            </a:r>
            <a:r>
              <a:rPr lang="en-GB" sz="2400" b="1" i="1" dirty="0">
                <a:solidFill>
                  <a:schemeClr val="tx1"/>
                </a:solidFill>
              </a:rPr>
              <a:t>soil type, rice cultivar</a:t>
            </a:r>
            <a:r>
              <a:rPr lang="en-GB" sz="2400" dirty="0">
                <a:solidFill>
                  <a:schemeClr val="tx1"/>
                </a:solidFill>
              </a:rPr>
              <a:t>, etc.</a:t>
            </a:r>
          </a:p>
          <a:p>
            <a:pPr>
              <a:buFont typeface="Wingdings" panose="05000000000000000000" pitchFamily="2" charset="2"/>
              <a:buChar char="Ø"/>
            </a:pPr>
            <a:endParaRPr lang="en-GB" sz="2400" dirty="0">
              <a:solidFill>
                <a:schemeClr val="tx2"/>
              </a:solidFill>
            </a:endParaRPr>
          </a:p>
          <a:p>
            <a:pPr>
              <a:buFont typeface="Wingdings" panose="05000000000000000000" pitchFamily="2" charset="2"/>
              <a:buChar char="Ø"/>
            </a:pPr>
            <a:endParaRPr lang="en-GB" sz="2400" dirty="0">
              <a:solidFill>
                <a:schemeClr val="tx2"/>
              </a:solidFill>
            </a:endParaRPr>
          </a:p>
          <a:p>
            <a:pPr>
              <a:buFont typeface="Wingdings" panose="05000000000000000000" pitchFamily="2" charset="2"/>
              <a:buChar char="Ø"/>
            </a:pPr>
            <a:endParaRPr lang="en-GB" sz="2400" dirty="0">
              <a:solidFill>
                <a:schemeClr val="tx2"/>
              </a:solidFill>
            </a:endParaRPr>
          </a:p>
          <a:p>
            <a:pPr>
              <a:buFont typeface="Wingdings" panose="05000000000000000000" pitchFamily="2" charset="2"/>
              <a:buChar char="Ø"/>
            </a:pPr>
            <a:endParaRPr lang="en-GB" sz="2400" dirty="0">
              <a:solidFill>
                <a:schemeClr val="tx2"/>
              </a:solidFill>
            </a:endParaRPr>
          </a:p>
        </p:txBody>
      </p:sp>
      <p:sp>
        <p:nvSpPr>
          <p:cNvPr id="4" name="Rounded Rectangle 9">
            <a:extLst>
              <a:ext uri="{FF2B5EF4-FFF2-40B4-BE49-F238E27FC236}">
                <a16:creationId xmlns:a16="http://schemas.microsoft.com/office/drawing/2014/main" id="{0162B472-04F6-40A3-9740-370DC8358EE3}"/>
              </a:ext>
            </a:extLst>
          </p:cNvPr>
          <p:cNvSpPr/>
          <p:nvPr>
            <p:custDataLst>
              <p:tags r:id="rId1"/>
            </p:custDataLst>
          </p:nvPr>
        </p:nvSpPr>
        <p:spPr>
          <a:xfrm>
            <a:off x="467368" y="1897011"/>
            <a:ext cx="1110213" cy="449950"/>
          </a:xfrm>
          <a:prstGeom prst="roundRect">
            <a:avLst>
              <a:gd name="adj" fmla="val 5844"/>
            </a:avLst>
          </a:prstGeom>
          <a:solidFill>
            <a:schemeClr val="bg1"/>
          </a:solid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lnSpc>
                <a:spcPct val="110000"/>
              </a:lnSpc>
            </a:pPr>
            <a:r>
              <a:rPr lang="en-GB" sz="949" b="1" i="1" dirty="0">
                <a:solidFill>
                  <a:srgbClr val="3F3F3F"/>
                </a:solidFill>
                <a:latin typeface="Merriweather Sans"/>
              </a:rPr>
              <a:t>SF</a:t>
            </a:r>
            <a:r>
              <a:rPr lang="en-GB" sz="949" b="1" i="1" baseline="-25000" dirty="0">
                <a:solidFill>
                  <a:srgbClr val="3F3F3F"/>
                </a:solidFill>
                <a:latin typeface="Merriweather Sans"/>
              </a:rPr>
              <a:t>s, r</a:t>
            </a:r>
            <a:endParaRPr lang="en-US" sz="949" b="1" i="1" dirty="0">
              <a:solidFill>
                <a:srgbClr val="3F3F3F"/>
              </a:solidFill>
              <a:latin typeface="Merriweather Sans"/>
            </a:endParaRPr>
          </a:p>
          <a:p>
            <a:pPr algn="ctr">
              <a:lnSpc>
                <a:spcPct val="110000"/>
              </a:lnSpc>
            </a:pPr>
            <a:r>
              <a:rPr lang="en-US" sz="949" i="1" dirty="0">
                <a:solidFill>
                  <a:srgbClr val="3F3F3F"/>
                </a:solidFill>
                <a:latin typeface="Merriweather Sans"/>
              </a:rPr>
              <a:t>Other conditions</a:t>
            </a:r>
          </a:p>
        </p:txBody>
      </p:sp>
      <p:grpSp>
        <p:nvGrpSpPr>
          <p:cNvPr id="5" name="Group 22">
            <a:extLst>
              <a:ext uri="{FF2B5EF4-FFF2-40B4-BE49-F238E27FC236}">
                <a16:creationId xmlns:a16="http://schemas.microsoft.com/office/drawing/2014/main" id="{53D6B134-C473-4973-B93D-E07780E7AFD6}"/>
              </a:ext>
            </a:extLst>
          </p:cNvPr>
          <p:cNvGrpSpPr/>
          <p:nvPr>
            <p:custDataLst>
              <p:tags r:id="rId2"/>
            </p:custDataLst>
          </p:nvPr>
        </p:nvGrpSpPr>
        <p:grpSpPr>
          <a:xfrm>
            <a:off x="1886818" y="1897011"/>
            <a:ext cx="2917785" cy="437673"/>
            <a:chOff x="5044672" y="2428528"/>
            <a:chExt cx="5535687" cy="830363"/>
          </a:xfrm>
        </p:grpSpPr>
        <p:grpSp>
          <p:nvGrpSpPr>
            <p:cNvPr id="6" name="Group 11">
              <a:extLst>
                <a:ext uri="{FF2B5EF4-FFF2-40B4-BE49-F238E27FC236}">
                  <a16:creationId xmlns:a16="http://schemas.microsoft.com/office/drawing/2014/main" id="{659ADFF8-1087-4CDC-9163-79BC1BBE51C8}"/>
                </a:ext>
              </a:extLst>
            </p:cNvPr>
            <p:cNvGrpSpPr/>
            <p:nvPr>
              <p:custDataLst>
                <p:tags r:id="rId4"/>
              </p:custDataLst>
            </p:nvPr>
          </p:nvGrpSpPr>
          <p:grpSpPr>
            <a:xfrm>
              <a:off x="5044672" y="2432638"/>
              <a:ext cx="5535687" cy="826253"/>
              <a:chOff x="5946725" y="4842635"/>
              <a:chExt cx="5535687" cy="826253"/>
            </a:xfrm>
          </p:grpSpPr>
          <p:sp>
            <p:nvSpPr>
              <p:cNvPr id="8" name="Rounded Rectangle 30">
                <a:extLst>
                  <a:ext uri="{FF2B5EF4-FFF2-40B4-BE49-F238E27FC236}">
                    <a16:creationId xmlns:a16="http://schemas.microsoft.com/office/drawing/2014/main" id="{D1CAAF63-272C-4533-B4DA-3A1F289F18BE}"/>
                  </a:ext>
                </a:extLst>
              </p:cNvPr>
              <p:cNvSpPr/>
              <p:nvPr>
                <p:custDataLst>
                  <p:tags r:id="rId6"/>
                </p:custDataLst>
              </p:nvPr>
            </p:nvSpPr>
            <p:spPr>
              <a:xfrm>
                <a:off x="5946725" y="4842635"/>
                <a:ext cx="5463679" cy="826253"/>
              </a:xfrm>
              <a:prstGeom prst="roundRect">
                <a:avLst>
                  <a:gd name="adj" fmla="val 7885"/>
                </a:avLst>
              </a:prstGeom>
              <a:solidFill>
                <a:schemeClr val="bg1"/>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5900" tIns="151801" rIns="759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0000"/>
                  </a:lnSpc>
                </a:pPr>
                <a:endParaRPr lang="en-US" sz="949" dirty="0">
                  <a:solidFill>
                    <a:srgbClr val="3F3F3F"/>
                  </a:solidFill>
                  <a:latin typeface="Merriweather Sans"/>
                </a:endParaRPr>
              </a:p>
            </p:txBody>
          </p:sp>
          <p:sp>
            <p:nvSpPr>
              <p:cNvPr id="9" name="TextBox 59">
                <a:extLst>
                  <a:ext uri="{FF2B5EF4-FFF2-40B4-BE49-F238E27FC236}">
                    <a16:creationId xmlns:a16="http://schemas.microsoft.com/office/drawing/2014/main" id="{B48A4AE9-6EEB-4A38-A2B0-9626C588E677}"/>
                  </a:ext>
                </a:extLst>
              </p:cNvPr>
              <p:cNvSpPr txBox="1"/>
              <p:nvPr>
                <p:custDataLst>
                  <p:tags r:id="rId7"/>
                </p:custDataLst>
              </p:nvPr>
            </p:nvSpPr>
            <p:spPr>
              <a:xfrm>
                <a:off x="6441853" y="5099796"/>
                <a:ext cx="5040559" cy="33867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60" i="1" dirty="0" err="1">
                    <a:solidFill>
                      <a:srgbClr val="3F3F3F"/>
                    </a:solidFill>
                    <a:latin typeface="Merriweather Sans"/>
                  </a:rPr>
                  <a:t>EF</a:t>
                </a:r>
                <a:r>
                  <a:rPr lang="en-US" sz="1160" i="1" baseline="-25000" dirty="0" err="1">
                    <a:solidFill>
                      <a:srgbClr val="3F3F3F"/>
                    </a:solidFill>
                    <a:latin typeface="Merriweather Sans"/>
                  </a:rPr>
                  <a:t>i</a:t>
                </a:r>
                <a:r>
                  <a:rPr lang="en-US" sz="1160" i="1" dirty="0">
                    <a:solidFill>
                      <a:srgbClr val="3F3F3F"/>
                    </a:solidFill>
                    <a:latin typeface="Merriweather Sans"/>
                  </a:rPr>
                  <a:t>  =  </a:t>
                </a:r>
                <a:r>
                  <a:rPr lang="en-US" sz="1160" i="1" dirty="0" err="1">
                    <a:solidFill>
                      <a:srgbClr val="3F3F3F"/>
                    </a:solidFill>
                    <a:latin typeface="Merriweather Sans"/>
                  </a:rPr>
                  <a:t>EF</a:t>
                </a:r>
                <a:r>
                  <a:rPr lang="en-US" sz="1160" i="1" baseline="-25000" dirty="0" err="1">
                    <a:solidFill>
                      <a:srgbClr val="3F3F3F"/>
                    </a:solidFill>
                    <a:latin typeface="Merriweather Sans"/>
                  </a:rPr>
                  <a:t>c</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w</a:t>
                </a:r>
                <a:r>
                  <a:rPr lang="en-US" sz="1160" i="1" baseline="-25000" dirty="0">
                    <a:solidFill>
                      <a:srgbClr val="3F3F3F"/>
                    </a:solidFill>
                    <a:latin typeface="Merriweather Sans"/>
                  </a:rPr>
                  <a:t> </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p</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o</a:t>
                </a:r>
                <a:r>
                  <a:rPr lang="en-US" sz="1160" i="1" baseline="-25000" dirty="0">
                    <a:solidFill>
                      <a:srgbClr val="3F3F3F"/>
                    </a:solidFill>
                    <a:latin typeface="Merriweather Sans"/>
                  </a:rPr>
                  <a:t> </a:t>
                </a:r>
                <a:r>
                  <a:rPr lang="en-US" sz="1160" i="1" dirty="0">
                    <a:solidFill>
                      <a:srgbClr val="3F3F3F"/>
                    </a:solidFill>
                    <a:latin typeface="Merriweather Sans"/>
                  </a:rPr>
                  <a:t> •  </a:t>
                </a:r>
                <a:r>
                  <a:rPr lang="en-US" sz="1160" i="1" dirty="0" err="1">
                    <a:solidFill>
                      <a:srgbClr val="3F3F3F"/>
                    </a:solidFill>
                    <a:latin typeface="Merriweather Sans"/>
                  </a:rPr>
                  <a:t>SF</a:t>
                </a:r>
                <a:r>
                  <a:rPr lang="en-US" sz="1160" i="1" baseline="-25000" dirty="0" err="1">
                    <a:solidFill>
                      <a:srgbClr val="3F3F3F"/>
                    </a:solidFill>
                    <a:latin typeface="Merriweather Sans"/>
                  </a:rPr>
                  <a:t>s,r</a:t>
                </a:r>
                <a:endParaRPr lang="en-US" sz="1160" i="1" baseline="-25000" dirty="0">
                  <a:solidFill>
                    <a:srgbClr val="3F3F3F"/>
                  </a:solidFill>
                  <a:latin typeface="Merriweather Sans"/>
                </a:endParaRPr>
              </a:p>
            </p:txBody>
          </p:sp>
        </p:grpSp>
        <p:sp>
          <p:nvSpPr>
            <p:cNvPr id="7" name="Rounded Rectangle 29">
              <a:extLst>
                <a:ext uri="{FF2B5EF4-FFF2-40B4-BE49-F238E27FC236}">
                  <a16:creationId xmlns:a16="http://schemas.microsoft.com/office/drawing/2014/main" id="{94C5E0D7-84CB-4488-96E5-EDB69F61B212}"/>
                </a:ext>
              </a:extLst>
            </p:cNvPr>
            <p:cNvSpPr/>
            <p:nvPr>
              <p:custDataLst>
                <p:tags r:id="rId5"/>
              </p:custDataLst>
            </p:nvPr>
          </p:nvSpPr>
          <p:spPr>
            <a:xfrm>
              <a:off x="9362437" y="2428528"/>
              <a:ext cx="650181" cy="826253"/>
            </a:xfrm>
            <a:prstGeom prst="roundRect">
              <a:avLst>
                <a:gd name="adj" fmla="val 9769"/>
              </a:avLst>
            </a:prstGeom>
            <a:no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endParaRPr lang="en-US" sz="949">
                <a:solidFill>
                  <a:srgbClr val="3F3F3F"/>
                </a:solidFill>
                <a:latin typeface="Merriweather Sans"/>
              </a:endParaRPr>
            </a:p>
          </p:txBody>
        </p:sp>
      </p:grpSp>
      <p:sp>
        <p:nvSpPr>
          <p:cNvPr id="11" name="Rectangle 10">
            <a:extLst>
              <a:ext uri="{FF2B5EF4-FFF2-40B4-BE49-F238E27FC236}">
                <a16:creationId xmlns:a16="http://schemas.microsoft.com/office/drawing/2014/main" id="{9848DCDB-6DFA-4534-9D50-2CD0D65E46DF}"/>
              </a:ext>
            </a:extLst>
          </p:cNvPr>
          <p:cNvSpPr/>
          <p:nvPr/>
        </p:nvSpPr>
        <p:spPr>
          <a:xfrm>
            <a:off x="44167" y="2877036"/>
            <a:ext cx="8922375" cy="2954655"/>
          </a:xfrm>
          <a:prstGeom prst="rect">
            <a:avLst/>
          </a:prstGeom>
        </p:spPr>
        <p:txBody>
          <a:bodyPr wrap="square">
            <a:spAutoFit/>
          </a:bodyPr>
          <a:lstStyle/>
          <a:p>
            <a:endParaRPr lang="en-GB" dirty="0"/>
          </a:p>
          <a:p>
            <a:pPr marL="285750" indent="-285750">
              <a:buFont typeface="Wingdings" panose="05000000000000000000" pitchFamily="2" charset="2"/>
              <a:buChar char="Ø"/>
            </a:pPr>
            <a:r>
              <a:rPr lang="en-GB" sz="2400" dirty="0">
                <a:latin typeface="Arial Narrow" panose="020B0606020202030204" pitchFamily="34" charset="0"/>
              </a:rPr>
              <a:t>Both experiments and mechanistic knowledge confirm the importance of these factors, but large variations within the available data do not allow to define reasonably accurate default values.</a:t>
            </a:r>
          </a:p>
          <a:p>
            <a:pPr marL="285750" indent="-285750">
              <a:buFont typeface="Wingdings" panose="05000000000000000000" pitchFamily="2" charset="2"/>
              <a:buChar char="Ø"/>
            </a:pPr>
            <a:endParaRPr lang="en-GB" sz="2400" dirty="0">
              <a:latin typeface="Arial Narrow" panose="020B0606020202030204" pitchFamily="34" charset="0"/>
            </a:endParaRPr>
          </a:p>
          <a:p>
            <a:pPr marL="285750" indent="-285750">
              <a:buFont typeface="Wingdings" panose="05000000000000000000" pitchFamily="2" charset="2"/>
              <a:buChar char="Ø"/>
            </a:pPr>
            <a:r>
              <a:rPr lang="en-GB" sz="2400" dirty="0">
                <a:latin typeface="Arial Narrow" panose="020B0606020202030204" pitchFamily="34" charset="0"/>
              </a:rPr>
              <a:t>IPCC guidance suggests that country-specific scaling factors should only be used if they are based on well-researched and documented measurement data, and if they are stratified by soil type and rice cultivar, at least.</a:t>
            </a:r>
          </a:p>
        </p:txBody>
      </p:sp>
      <p:sp>
        <p:nvSpPr>
          <p:cNvPr id="12" name="TextBox">
            <a:extLst>
              <a:ext uri="{FF2B5EF4-FFF2-40B4-BE49-F238E27FC236}">
                <a16:creationId xmlns:a16="http://schemas.microsoft.com/office/drawing/2014/main" id="{BE635C71-F1ED-4635-9C1B-02035B975BDB}"/>
              </a:ext>
            </a:extLst>
          </p:cNvPr>
          <p:cNvSpPr txBox="1"/>
          <p:nvPr>
            <p:custDataLst>
              <p:tags r:id="rId3"/>
            </p:custDataLst>
          </p:nvPr>
        </p:nvSpPr>
        <p:spPr>
          <a:xfrm>
            <a:off x="5075886" y="1988106"/>
            <a:ext cx="1744378" cy="225126"/>
          </a:xfrm>
          <a:prstGeom prst="rect">
            <a:avLst/>
          </a:prstGeom>
          <a:noFill/>
        </p:spPr>
        <p:txBody>
          <a:bodyPr vert="horz" wrap="square" lIns="94876" tIns="0" rIns="0" bIns="0" rtlCol="0">
            <a:spAutoFit/>
          </a:bodyPr>
          <a:lstStyle/>
          <a:p>
            <a:pPr algn="r">
              <a:lnSpc>
                <a:spcPct val="110000"/>
              </a:lnSpc>
            </a:pPr>
            <a:r>
              <a:rPr lang="en-US" sz="1400" dirty="0">
                <a:solidFill>
                  <a:srgbClr val="3F3F3F"/>
                </a:solidFill>
                <a:latin typeface="Merriweather Sans"/>
                <a:hlinkClick r:id="rId10"/>
              </a:rPr>
              <a:t>Equation 5.2</a:t>
            </a:r>
            <a:endParaRPr lang="en-US" sz="1400" dirty="0">
              <a:solidFill>
                <a:srgbClr val="3F3F3F"/>
              </a:solidFill>
              <a:latin typeface="Merriweather Sans"/>
            </a:endParaRPr>
          </a:p>
        </p:txBody>
      </p:sp>
    </p:spTree>
    <p:extLst>
      <p:ext uri="{BB962C8B-B14F-4D97-AF65-F5344CB8AC3E}">
        <p14:creationId xmlns:p14="http://schemas.microsoft.com/office/powerpoint/2010/main" val="3595585981"/>
      </p:ext>
    </p:extLst>
  </p:cSld>
  <p:clrMapOvr>
    <a:masterClrMapping/>
  </p:clrMapOvr>
  <p:transition>
    <p:cove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0" y="-20586"/>
            <a:ext cx="8981440" cy="618307"/>
          </a:xfrm>
        </p:spPr>
        <p:txBody>
          <a:bodyPr/>
          <a:lstStyle/>
          <a:p>
            <a:r>
              <a:rPr lang="en-GB" sz="3200" dirty="0"/>
              <a:t>CH</a:t>
            </a:r>
            <a:r>
              <a:rPr lang="en-GB" sz="3200" baseline="-25000" dirty="0"/>
              <a:t>4</a:t>
            </a:r>
            <a:r>
              <a:rPr lang="en-GB" sz="3200" dirty="0"/>
              <a:t> emissions from rice: Estimating emissions (8)</a:t>
            </a:r>
          </a:p>
        </p:txBody>
      </p:sp>
      <p:sp>
        <p:nvSpPr>
          <p:cNvPr id="3" name="Content Placeholder 2"/>
          <p:cNvSpPr>
            <a:spLocks noGrp="1"/>
          </p:cNvSpPr>
          <p:nvPr>
            <p:ph idx="1"/>
          </p:nvPr>
        </p:nvSpPr>
        <p:spPr>
          <a:xfrm>
            <a:off x="0" y="597721"/>
            <a:ext cx="9062720" cy="6138359"/>
          </a:xfrm>
        </p:spPr>
        <p:txBody>
          <a:bodyPr/>
          <a:lstStyle/>
          <a:p>
            <a:pPr>
              <a:buFont typeface="Wingdings" panose="05000000000000000000" pitchFamily="2" charset="2"/>
              <a:buChar char="Ø"/>
            </a:pPr>
            <a:r>
              <a:rPr lang="en-GB" sz="2000" b="1" i="1" dirty="0">
                <a:solidFill>
                  <a:schemeClr val="tx2"/>
                </a:solidFill>
              </a:rPr>
              <a:t>Activity Data</a:t>
            </a:r>
            <a:r>
              <a:rPr lang="en-GB" sz="2000" dirty="0">
                <a:solidFill>
                  <a:schemeClr val="tx2"/>
                </a:solidFill>
              </a:rPr>
              <a:t>, is primarily based on harvested area statistics and should be available from a national statistics agency, as well as complementary information on cultivation period and agronomic practices. </a:t>
            </a:r>
          </a:p>
          <a:p>
            <a:pPr>
              <a:buFont typeface="Wingdings" panose="05000000000000000000" pitchFamily="2" charset="2"/>
              <a:buChar char="Ø"/>
            </a:pPr>
            <a:r>
              <a:rPr lang="en-GB" sz="2000" dirty="0">
                <a:solidFill>
                  <a:schemeClr val="tx2"/>
                </a:solidFill>
              </a:rPr>
              <a:t>The activity data should be stratified according to the stratification of the scaling factors (i.e. cropping practices and water regime).</a:t>
            </a:r>
          </a:p>
          <a:p>
            <a:pPr>
              <a:buFont typeface="Wingdings" panose="05000000000000000000" pitchFamily="2" charset="2"/>
              <a:buChar char="Ø"/>
            </a:pPr>
            <a:endParaRPr lang="en-GB" sz="2000" dirty="0">
              <a:solidFill>
                <a:schemeClr val="tx2"/>
              </a:solidFill>
            </a:endParaRPr>
          </a:p>
          <a:p>
            <a:pPr>
              <a:buFont typeface="Wingdings" panose="05000000000000000000" pitchFamily="2" charset="2"/>
              <a:buChar char="Ø"/>
            </a:pPr>
            <a:endParaRPr lang="en-GB" sz="2000" dirty="0">
              <a:solidFill>
                <a:schemeClr val="tx2"/>
              </a:solidFill>
            </a:endParaRPr>
          </a:p>
          <a:p>
            <a:pPr>
              <a:buFont typeface="Wingdings" panose="05000000000000000000" pitchFamily="2" charset="2"/>
              <a:buChar char="Ø"/>
            </a:pPr>
            <a:r>
              <a:rPr lang="en-GB" sz="2000" dirty="0">
                <a:solidFill>
                  <a:schemeClr val="tx2"/>
                </a:solidFill>
              </a:rPr>
              <a:t>Harvested area should, at a minimum, be disaggregated by three baseline water regimes as listed below:</a:t>
            </a:r>
          </a:p>
          <a:p>
            <a:pPr>
              <a:buFont typeface="Wingdings" panose="05000000000000000000" pitchFamily="2" charset="2"/>
              <a:buChar char="ü"/>
            </a:pPr>
            <a:r>
              <a:rPr lang="en-GB" sz="2000" dirty="0">
                <a:solidFill>
                  <a:schemeClr val="tx2"/>
                </a:solidFill>
              </a:rPr>
              <a:t>Irrigated.</a:t>
            </a:r>
          </a:p>
          <a:p>
            <a:pPr>
              <a:buFont typeface="Wingdings" panose="05000000000000000000" pitchFamily="2" charset="2"/>
              <a:buChar char="ü"/>
            </a:pPr>
            <a:r>
              <a:rPr lang="en-GB" sz="2000" dirty="0">
                <a:solidFill>
                  <a:schemeClr val="tx2"/>
                </a:solidFill>
              </a:rPr>
              <a:t>Upland</a:t>
            </a:r>
          </a:p>
          <a:p>
            <a:pPr>
              <a:buFont typeface="Wingdings" panose="05000000000000000000" pitchFamily="2" charset="2"/>
              <a:buChar char="ü"/>
            </a:pPr>
            <a:r>
              <a:rPr lang="en-GB" sz="2000" dirty="0">
                <a:solidFill>
                  <a:schemeClr val="tx2"/>
                </a:solidFill>
              </a:rPr>
              <a:t>Rainfed and Deep Water</a:t>
            </a:r>
          </a:p>
          <a:p>
            <a:pPr>
              <a:buFont typeface="Wingdings" panose="05000000000000000000" pitchFamily="2" charset="2"/>
              <a:buChar char="Ø"/>
            </a:pPr>
            <a:r>
              <a:rPr lang="en-GB" sz="2000" dirty="0">
                <a:solidFill>
                  <a:schemeClr val="tx2"/>
                </a:solidFill>
              </a:rPr>
              <a:t>If these data are not available in-country, they can be obtained from international data sources: e.g., International Rice Research Institute (IRRI), which include harvest area of rice by ecosystem type for major rice producing counties, a rice crop calendar for each country, and other useful information, and the FAOSTAT. Moreover table 4-11 of the Revised 1996 IPCC Guidelines provides data on harvested area and on ecosystem type by country or region</a:t>
            </a:r>
            <a:r>
              <a:rPr lang="en-GB" dirty="0">
                <a:solidFill>
                  <a:schemeClr val="tx2"/>
                </a:solidFill>
              </a:rPr>
              <a:t>.</a:t>
            </a:r>
          </a:p>
          <a:p>
            <a:pPr>
              <a:buFont typeface="Wingdings" panose="05000000000000000000" pitchFamily="2" charset="2"/>
              <a:buChar char="Ø"/>
            </a:pPr>
            <a:endParaRPr lang="en-GB" dirty="0">
              <a:solidFill>
                <a:schemeClr val="tx2"/>
              </a:solidFill>
            </a:endParaRPr>
          </a:p>
        </p:txBody>
      </p:sp>
      <p:grpSp>
        <p:nvGrpSpPr>
          <p:cNvPr id="4" name="Group 5">
            <a:extLst>
              <a:ext uri="{FF2B5EF4-FFF2-40B4-BE49-F238E27FC236}">
                <a16:creationId xmlns:a16="http://schemas.microsoft.com/office/drawing/2014/main" id="{59BD61A6-EE75-4DB7-982F-4ADD23F192A7}"/>
              </a:ext>
            </a:extLst>
          </p:cNvPr>
          <p:cNvGrpSpPr/>
          <p:nvPr>
            <p:custDataLst>
              <p:tags r:id="rId1"/>
            </p:custDataLst>
          </p:nvPr>
        </p:nvGrpSpPr>
        <p:grpSpPr>
          <a:xfrm>
            <a:off x="1937205" y="2423846"/>
            <a:ext cx="3079313" cy="435507"/>
            <a:chOff x="4704167" y="3796680"/>
            <a:chExt cx="5842141" cy="826254"/>
          </a:xfrm>
        </p:grpSpPr>
        <p:sp>
          <p:nvSpPr>
            <p:cNvPr id="5" name="Rounded Rectangle 44">
              <a:extLst>
                <a:ext uri="{FF2B5EF4-FFF2-40B4-BE49-F238E27FC236}">
                  <a16:creationId xmlns:a16="http://schemas.microsoft.com/office/drawing/2014/main" id="{81F82A5B-01B6-4279-B9A4-19F9D4EC12FB}"/>
                </a:ext>
              </a:extLst>
            </p:cNvPr>
            <p:cNvSpPr/>
            <p:nvPr>
              <p:custDataLst>
                <p:tags r:id="rId2"/>
              </p:custDataLst>
            </p:nvPr>
          </p:nvSpPr>
          <p:spPr>
            <a:xfrm>
              <a:off x="4704167" y="3796681"/>
              <a:ext cx="5746126" cy="826253"/>
            </a:xfrm>
            <a:prstGeom prst="roundRect">
              <a:avLst>
                <a:gd name="adj" fmla="val 7885"/>
              </a:avLst>
            </a:prstGeom>
            <a:solidFill>
              <a:schemeClr val="bg1"/>
            </a:solid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5900" tIns="151801" rIns="759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0000"/>
                </a:lnSpc>
              </a:pPr>
              <a:endParaRPr lang="en-US" sz="949" dirty="0">
                <a:solidFill>
                  <a:srgbClr val="3F3F3F"/>
                </a:solidFill>
                <a:latin typeface="Merriweather Sans"/>
              </a:endParaRPr>
            </a:p>
          </p:txBody>
        </p:sp>
        <p:sp>
          <p:nvSpPr>
            <p:cNvPr id="6" name="TextBox 59">
              <a:extLst>
                <a:ext uri="{FF2B5EF4-FFF2-40B4-BE49-F238E27FC236}">
                  <a16:creationId xmlns:a16="http://schemas.microsoft.com/office/drawing/2014/main" id="{9A2BFD80-3C4B-4A35-A414-7E43CD19BC8A}"/>
                </a:ext>
              </a:extLst>
            </p:cNvPr>
            <p:cNvSpPr txBox="1"/>
            <p:nvPr>
              <p:custDataLst>
                <p:tags r:id="rId3"/>
              </p:custDataLst>
            </p:nvPr>
          </p:nvSpPr>
          <p:spPr>
            <a:xfrm>
              <a:off x="4905677" y="4011138"/>
              <a:ext cx="5640631" cy="33867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60" i="1" dirty="0">
                  <a:solidFill>
                    <a:srgbClr val="3F3F3F"/>
                  </a:solidFill>
                  <a:latin typeface="Merriweather Sans"/>
                </a:rPr>
                <a:t>CH</a:t>
              </a:r>
              <a:r>
                <a:rPr lang="en-US" sz="1160" i="1" baseline="-25000" dirty="0">
                  <a:solidFill>
                    <a:srgbClr val="3F3F3F"/>
                  </a:solidFill>
                  <a:latin typeface="Merriweather Sans"/>
                </a:rPr>
                <a:t>4 Rice </a:t>
              </a:r>
              <a:r>
                <a:rPr lang="en-US" sz="1160" i="1" dirty="0">
                  <a:solidFill>
                    <a:srgbClr val="3F3F3F"/>
                  </a:solidFill>
                  <a:latin typeface="Merriweather Sans"/>
                </a:rPr>
                <a:t>=        ( </a:t>
              </a:r>
              <a:r>
                <a:rPr lang="en-US" sz="1160" i="1" dirty="0" err="1">
                  <a:solidFill>
                    <a:srgbClr val="3F3F3F"/>
                  </a:solidFill>
                  <a:latin typeface="Merriweather Sans"/>
                </a:rPr>
                <a:t>EF</a:t>
              </a:r>
              <a:r>
                <a:rPr lang="en-US" sz="1160" i="1" baseline="-25000" dirty="0" err="1">
                  <a:solidFill>
                    <a:srgbClr val="3F3F3F"/>
                  </a:solidFill>
                  <a:latin typeface="Merriweather Sans"/>
                </a:rPr>
                <a:t>i</a:t>
              </a:r>
              <a:r>
                <a:rPr lang="en-US" sz="1160" i="1" baseline="-25000" dirty="0">
                  <a:solidFill>
                    <a:srgbClr val="3F3F3F"/>
                  </a:solidFill>
                  <a:latin typeface="Merriweather Sans"/>
                </a:rPr>
                <a:t>, j, k</a:t>
              </a:r>
              <a:r>
                <a:rPr lang="en-US" sz="1160" i="1" dirty="0">
                  <a:solidFill>
                    <a:srgbClr val="3F3F3F"/>
                  </a:solidFill>
                  <a:latin typeface="Merriweather Sans"/>
                </a:rPr>
                <a:t>  •  </a:t>
              </a:r>
              <a:r>
                <a:rPr lang="en-US" sz="1160" i="1" dirty="0" err="1">
                  <a:solidFill>
                    <a:srgbClr val="3F3F3F"/>
                  </a:solidFill>
                  <a:latin typeface="Merriweather Sans"/>
                </a:rPr>
                <a:t>t</a:t>
              </a:r>
              <a:r>
                <a:rPr lang="en-US" sz="1160" i="1" baseline="-25000" dirty="0" err="1">
                  <a:solidFill>
                    <a:srgbClr val="3F3F3F"/>
                  </a:solidFill>
                  <a:latin typeface="Merriweather Sans"/>
                </a:rPr>
                <a:t>i</a:t>
              </a:r>
              <a:r>
                <a:rPr lang="en-US" sz="1160" i="1" baseline="-25000" dirty="0">
                  <a:solidFill>
                    <a:srgbClr val="3F3F3F"/>
                  </a:solidFill>
                  <a:latin typeface="Merriweather Sans"/>
                </a:rPr>
                <a:t>, j, k </a:t>
              </a:r>
              <a:r>
                <a:rPr lang="en-US" sz="1160" i="1" dirty="0">
                  <a:solidFill>
                    <a:srgbClr val="3F3F3F"/>
                  </a:solidFill>
                  <a:latin typeface="Merriweather Sans"/>
                </a:rPr>
                <a:t> •  A</a:t>
              </a:r>
              <a:r>
                <a:rPr lang="en-US" sz="1160" i="1" baseline="-25000" dirty="0">
                  <a:solidFill>
                    <a:srgbClr val="3F3F3F"/>
                  </a:solidFill>
                  <a:latin typeface="Merriweather Sans"/>
                </a:rPr>
                <a:t>i, j, k</a:t>
              </a:r>
              <a:r>
                <a:rPr lang="en-US" sz="1160" i="1" dirty="0">
                  <a:solidFill>
                    <a:srgbClr val="3F3F3F"/>
                  </a:solidFill>
                  <a:latin typeface="Merriweather Sans"/>
                </a:rPr>
                <a:t>  •  10</a:t>
              </a:r>
              <a:r>
                <a:rPr lang="en-US" sz="1160" i="1" baseline="30000" dirty="0">
                  <a:solidFill>
                    <a:srgbClr val="3F3F3F"/>
                  </a:solidFill>
                  <a:latin typeface="Merriweather Sans"/>
                </a:rPr>
                <a:t>-6 </a:t>
              </a:r>
              <a:r>
                <a:rPr lang="en-US" sz="1160" i="1" dirty="0">
                  <a:solidFill>
                    <a:srgbClr val="3F3F3F"/>
                  </a:solidFill>
                  <a:latin typeface="Merriweather Sans"/>
                </a:rPr>
                <a:t>)</a:t>
              </a:r>
            </a:p>
          </p:txBody>
        </p:sp>
        <p:sp>
          <p:nvSpPr>
            <p:cNvPr id="7" name="TextBox 55">
              <a:extLst>
                <a:ext uri="{FF2B5EF4-FFF2-40B4-BE49-F238E27FC236}">
                  <a16:creationId xmlns:a16="http://schemas.microsoft.com/office/drawing/2014/main" id="{C408425B-98C1-4E6D-A79C-264F73BD28E6}"/>
                </a:ext>
              </a:extLst>
            </p:cNvPr>
            <p:cNvSpPr txBox="1"/>
            <p:nvPr>
              <p:custDataLst>
                <p:tags r:id="rId4"/>
              </p:custDataLst>
            </p:nvPr>
          </p:nvSpPr>
          <p:spPr>
            <a:xfrm>
              <a:off x="6000311" y="4172389"/>
              <a:ext cx="903391" cy="37249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sz="1160" i="1" baseline="-25000" dirty="0">
                  <a:solidFill>
                    <a:srgbClr val="3F3F3F"/>
                  </a:solidFill>
                  <a:latin typeface="Merriweather Sans"/>
                </a:rPr>
                <a:t>i, j, k</a:t>
              </a:r>
              <a:endParaRPr lang="en-US" sz="1160" i="1" dirty="0">
                <a:solidFill>
                  <a:srgbClr val="3F3F3F"/>
                </a:solidFill>
                <a:latin typeface="Merriweather Sans"/>
              </a:endParaRPr>
            </a:p>
          </p:txBody>
        </p:sp>
        <p:sp>
          <p:nvSpPr>
            <p:cNvPr id="8" name="TextBox">
              <a:extLst>
                <a:ext uri="{FF2B5EF4-FFF2-40B4-BE49-F238E27FC236}">
                  <a16:creationId xmlns:a16="http://schemas.microsoft.com/office/drawing/2014/main" id="{3DC29C02-141E-443E-9876-CE6479148729}"/>
                </a:ext>
              </a:extLst>
            </p:cNvPr>
            <p:cNvSpPr txBox="1"/>
            <p:nvPr>
              <p:custDataLst>
                <p:tags r:id="rId5"/>
              </p:custDataLst>
            </p:nvPr>
          </p:nvSpPr>
          <p:spPr>
            <a:xfrm>
              <a:off x="6046412" y="3970879"/>
              <a:ext cx="392968" cy="37249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en-US" sz="949" i="1" dirty="0">
                  <a:solidFill>
                    <a:srgbClr val="3F3F3F"/>
                  </a:solidFill>
                  <a:latin typeface="Merriweather Sans"/>
                </a:rPr>
                <a:t> </a:t>
              </a:r>
              <a:r>
                <a:rPr lang="en-US" sz="1160" i="1" dirty="0">
                  <a:solidFill>
                    <a:srgbClr val="3F3F3F"/>
                  </a:solidFill>
                  <a:latin typeface="Merriweather Sans"/>
                  <a:ea typeface="Verdana" pitchFamily="34" charset="0"/>
                  <a:cs typeface="Verdana" pitchFamily="34" charset="0"/>
                </a:rPr>
                <a:t>∑</a:t>
              </a:r>
              <a:r>
                <a:rPr lang="en-US" sz="949" dirty="0">
                  <a:solidFill>
                    <a:srgbClr val="3F3F3F"/>
                  </a:solidFill>
                  <a:latin typeface="Merriweather Sans"/>
                </a:rPr>
                <a:t> </a:t>
              </a:r>
            </a:p>
          </p:txBody>
        </p:sp>
        <p:sp>
          <p:nvSpPr>
            <p:cNvPr id="9" name="Rounded Rectangle 48">
              <a:extLst>
                <a:ext uri="{FF2B5EF4-FFF2-40B4-BE49-F238E27FC236}">
                  <a16:creationId xmlns:a16="http://schemas.microsoft.com/office/drawing/2014/main" id="{395BB908-84F0-429D-ACB5-847DE23DC4EA}"/>
                </a:ext>
              </a:extLst>
            </p:cNvPr>
            <p:cNvSpPr/>
            <p:nvPr>
              <p:custDataLst>
                <p:tags r:id="rId6"/>
              </p:custDataLst>
            </p:nvPr>
          </p:nvSpPr>
          <p:spPr>
            <a:xfrm>
              <a:off x="7675973" y="3796680"/>
              <a:ext cx="1514883" cy="826253"/>
            </a:xfrm>
            <a:prstGeom prst="roundRect">
              <a:avLst>
                <a:gd name="adj" fmla="val 9769"/>
              </a:avLst>
            </a:prstGeom>
            <a:noFill/>
            <a:ln>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endParaRPr lang="en-US" sz="949">
                <a:solidFill>
                  <a:srgbClr val="3F3F3F"/>
                </a:solidFill>
                <a:latin typeface="Merriweather Sans"/>
              </a:endParaRPr>
            </a:p>
          </p:txBody>
        </p:sp>
      </p:grpSp>
    </p:spTree>
    <p:extLst>
      <p:ext uri="{BB962C8B-B14F-4D97-AF65-F5344CB8AC3E}">
        <p14:creationId xmlns:p14="http://schemas.microsoft.com/office/powerpoint/2010/main" val="1625230649"/>
      </p:ext>
    </p:extLst>
  </p:cSld>
  <p:clrMapOvr>
    <a:masterClrMapping/>
  </p:clrMapOvr>
  <p:transition>
    <p:cove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14" y="-111760"/>
            <a:ext cx="8824684" cy="1283335"/>
          </a:xfrm>
        </p:spPr>
        <p:txBody>
          <a:bodyPr/>
          <a:lstStyle/>
          <a:p>
            <a:r>
              <a:rPr lang="en-GB" dirty="0"/>
              <a:t>Methodological Tiers - CH</a:t>
            </a:r>
            <a:r>
              <a:rPr lang="en-GB" baseline="-25000" dirty="0"/>
              <a:t>4</a:t>
            </a:r>
            <a:r>
              <a:rPr lang="en-GB" dirty="0"/>
              <a:t> emission from rice cultivation</a:t>
            </a:r>
          </a:p>
        </p:txBody>
      </p:sp>
      <p:sp>
        <p:nvSpPr>
          <p:cNvPr id="3" name="Content Placeholder 2"/>
          <p:cNvSpPr>
            <a:spLocks noGrp="1"/>
          </p:cNvSpPr>
          <p:nvPr>
            <p:ph idx="1"/>
          </p:nvPr>
        </p:nvSpPr>
        <p:spPr>
          <a:xfrm>
            <a:off x="319314" y="1190172"/>
            <a:ext cx="8824685" cy="5667828"/>
          </a:xfrm>
        </p:spPr>
        <p:txBody>
          <a:bodyPr/>
          <a:lstStyle/>
          <a:p>
            <a:endParaRPr lang="en-GB" dirty="0">
              <a:solidFill>
                <a:schemeClr val="tx1"/>
              </a:solidFill>
            </a:endParaRPr>
          </a:p>
        </p:txBody>
      </p:sp>
      <p:graphicFrame>
        <p:nvGraphicFramePr>
          <p:cNvPr id="5" name="Diagram 4"/>
          <p:cNvGraphicFramePr/>
          <p:nvPr>
            <p:extLst/>
          </p:nvPr>
        </p:nvGraphicFramePr>
        <p:xfrm>
          <a:off x="0" y="990600"/>
          <a:ext cx="9144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242353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0C4FB73-77FD-4C95-896A-7059E4841F2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BA2D447-77D4-4C37-9D7B-FB4B774B67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AF4B436-F9B8-4FAD-A403-0D2D6503110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BCDD0E1-72B2-4363-92C9-23E5CB5A7C0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2" y="0"/>
            <a:ext cx="7918450" cy="1008062"/>
          </a:xfrm>
        </p:spPr>
        <p:txBody>
          <a:bodyPr/>
          <a:lstStyle/>
          <a:p>
            <a:r>
              <a:rPr lang="en-GB" dirty="0"/>
              <a:t>Choice of emission factors</a:t>
            </a:r>
          </a:p>
        </p:txBody>
      </p:sp>
      <p:sp>
        <p:nvSpPr>
          <p:cNvPr id="3" name="Content Placeholder 2"/>
          <p:cNvSpPr>
            <a:spLocks noGrp="1"/>
          </p:cNvSpPr>
          <p:nvPr>
            <p:ph idx="1"/>
          </p:nvPr>
        </p:nvSpPr>
        <p:spPr>
          <a:xfrm>
            <a:off x="188686" y="812801"/>
            <a:ext cx="8737599" cy="5052106"/>
          </a:xfrm>
        </p:spPr>
        <p:txBody>
          <a:bodyPr/>
          <a:lstStyle/>
          <a:p>
            <a:r>
              <a:rPr lang="en-GB" b="1" dirty="0">
                <a:solidFill>
                  <a:schemeClr val="tx1"/>
                </a:solidFill>
              </a:rPr>
              <a:t>Tier 1</a:t>
            </a:r>
          </a:p>
          <a:p>
            <a:pPr lvl="1"/>
            <a:r>
              <a:rPr lang="en-GB" dirty="0">
                <a:solidFill>
                  <a:schemeClr val="tx1"/>
                </a:solidFill>
              </a:rPr>
              <a:t>A baseline emission factor for no flooded fields for less than 180 days prior to rice cultivation and continuously flooded during the rice cultivation period without organic amendments (</a:t>
            </a:r>
            <a:r>
              <a:rPr lang="en-GB" dirty="0" err="1">
                <a:solidFill>
                  <a:schemeClr val="tx1"/>
                </a:solidFill>
              </a:rPr>
              <a:t>EFc</a:t>
            </a:r>
            <a:r>
              <a:rPr lang="en-GB" dirty="0">
                <a:solidFill>
                  <a:schemeClr val="tx1"/>
                </a:solidFill>
              </a:rPr>
              <a:t>)</a:t>
            </a:r>
          </a:p>
          <a:p>
            <a:pPr lvl="1"/>
            <a:r>
              <a:rPr lang="en-GB" dirty="0">
                <a:solidFill>
                  <a:schemeClr val="tx1"/>
                </a:solidFill>
              </a:rPr>
              <a:t>Scaling factors are used to adjust the </a:t>
            </a:r>
            <a:r>
              <a:rPr lang="en-GB" dirty="0" err="1">
                <a:solidFill>
                  <a:schemeClr val="tx1"/>
                </a:solidFill>
              </a:rPr>
              <a:t>EFc</a:t>
            </a:r>
            <a:r>
              <a:rPr lang="en-GB" dirty="0">
                <a:solidFill>
                  <a:schemeClr val="tx1"/>
                </a:solidFill>
              </a:rPr>
              <a:t> to account for the various conditions, e.g..: water regime during and before cultivation period and organic amendments</a:t>
            </a:r>
          </a:p>
          <a:p>
            <a:r>
              <a:rPr lang="en-GB" b="1" dirty="0">
                <a:solidFill>
                  <a:schemeClr val="tx1"/>
                </a:solidFill>
              </a:rPr>
              <a:t>Tier 2</a:t>
            </a:r>
          </a:p>
          <a:p>
            <a:pPr lvl="1"/>
            <a:r>
              <a:rPr lang="en-GB" dirty="0">
                <a:solidFill>
                  <a:schemeClr val="tx1"/>
                </a:solidFill>
              </a:rPr>
              <a:t>country-specific emission factors from field measurements that covering the conditions of rice cultivation in the country</a:t>
            </a:r>
          </a:p>
          <a:p>
            <a:pPr lvl="1"/>
            <a:r>
              <a:rPr lang="en-GB" dirty="0">
                <a:solidFill>
                  <a:schemeClr val="tx1"/>
                </a:solidFill>
              </a:rPr>
              <a:t>Country-specific definition of  the baseline management and scaling factors for other conditions.</a:t>
            </a:r>
          </a:p>
          <a:p>
            <a:r>
              <a:rPr lang="en-GB" b="1" dirty="0">
                <a:solidFill>
                  <a:schemeClr val="tx2"/>
                </a:solidFill>
              </a:rPr>
              <a:t>Tier 3 </a:t>
            </a:r>
            <a:r>
              <a:rPr lang="en-GB" sz="2400" dirty="0">
                <a:solidFill>
                  <a:schemeClr val="tx2"/>
                </a:solidFill>
              </a:rPr>
              <a:t>are based on a thorough understanding of drivers and parameters and involve advanced modelling/monitoring frameworks.</a:t>
            </a:r>
          </a:p>
        </p:txBody>
      </p:sp>
    </p:spTree>
    <p:extLst>
      <p:ext uri="{BB962C8B-B14F-4D97-AF65-F5344CB8AC3E}">
        <p14:creationId xmlns:p14="http://schemas.microsoft.com/office/powerpoint/2010/main" val="795498963"/>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57" y="163513"/>
            <a:ext cx="8157029" cy="1008062"/>
          </a:xfrm>
        </p:spPr>
        <p:txBody>
          <a:bodyPr/>
          <a:lstStyle/>
          <a:p>
            <a:r>
              <a:rPr lang="en-GB" sz="2800" dirty="0"/>
              <a:t>Tier 1 - Step 3: Calculate Average Annual Population</a:t>
            </a:r>
          </a:p>
        </p:txBody>
      </p:sp>
      <p:sp>
        <p:nvSpPr>
          <p:cNvPr id="3" name="Content Placeholder 2"/>
          <p:cNvSpPr>
            <a:spLocks noGrp="1"/>
          </p:cNvSpPr>
          <p:nvPr>
            <p:ph idx="1"/>
          </p:nvPr>
        </p:nvSpPr>
        <p:spPr>
          <a:xfrm>
            <a:off x="464457" y="955041"/>
            <a:ext cx="8233228" cy="5306114"/>
          </a:xfrm>
        </p:spPr>
        <p:txBody>
          <a:bodyPr/>
          <a:lstStyle/>
          <a:p>
            <a:pPr>
              <a:buFont typeface="Wingdings" pitchFamily="2" charset="2"/>
              <a:buChar char="ü"/>
            </a:pPr>
            <a:r>
              <a:rPr lang="en-GB" sz="2000" dirty="0">
                <a:solidFill>
                  <a:schemeClr val="tx1"/>
                </a:solidFill>
              </a:rPr>
              <a:t>In the case of static animal populations (e.g. dairy cows, breeding swine, layers), estimating the AAP may be as simple as obtaining data from a one-time animal inventory. Livestock data available usually already represent the AAP, so no further calculation is needed. </a:t>
            </a:r>
          </a:p>
          <a:p>
            <a:pPr>
              <a:buFont typeface="Wingdings" pitchFamily="2" charset="2"/>
              <a:buChar char="ü"/>
            </a:pPr>
            <a:endParaRPr lang="en-GB" sz="2000" dirty="0">
              <a:solidFill>
                <a:schemeClr val="tx1"/>
              </a:solidFill>
            </a:endParaRPr>
          </a:p>
          <a:p>
            <a:pPr>
              <a:buFont typeface="Wingdings" pitchFamily="2" charset="2"/>
              <a:buChar char="ü"/>
            </a:pPr>
            <a:r>
              <a:rPr lang="en-GB" sz="2000" dirty="0">
                <a:solidFill>
                  <a:schemeClr val="tx1"/>
                </a:solidFill>
              </a:rPr>
              <a:t>In the case of animal categories with a life cycle of less than one year, such as poultry, the AAP is calculated applying the following equation:</a:t>
            </a:r>
          </a:p>
          <a:p>
            <a:pPr>
              <a:buFont typeface="Wingdings" pitchFamily="2" charset="2"/>
              <a:buChar char="ü"/>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a:p>
            <a:pPr marL="0" indent="0">
              <a:buNone/>
            </a:pPr>
            <a:r>
              <a:rPr lang="en-GB" dirty="0">
                <a:solidFill>
                  <a:schemeClr val="tx1"/>
                </a:solidFill>
              </a:rPr>
              <a:t>Example: AAP: 60 days X 60000/365days = 9,863 chickens </a:t>
            </a:r>
          </a:p>
        </p:txBody>
      </p:sp>
      <p:pic>
        <p:nvPicPr>
          <p:cNvPr id="7" name="Picture 6">
            <a:extLst>
              <a:ext uri="{FF2B5EF4-FFF2-40B4-BE49-F238E27FC236}">
                <a16:creationId xmlns:a16="http://schemas.microsoft.com/office/drawing/2014/main" id="{C87301A0-5C41-4A84-A6AC-AEF069F8B3BD}"/>
              </a:ext>
            </a:extLst>
          </p:cNvPr>
          <p:cNvPicPr>
            <a:picLocks noChangeAspect="1"/>
          </p:cNvPicPr>
          <p:nvPr/>
        </p:nvPicPr>
        <p:blipFill>
          <a:blip r:embed="rId3"/>
          <a:stretch>
            <a:fillRect/>
          </a:stretch>
        </p:blipFill>
        <p:spPr>
          <a:xfrm>
            <a:off x="1275281" y="3355553"/>
            <a:ext cx="5761768" cy="1569293"/>
          </a:xfrm>
          <a:prstGeom prst="rect">
            <a:avLst/>
          </a:prstGeom>
        </p:spPr>
      </p:pic>
    </p:spTree>
    <p:extLst>
      <p:ext uri="{BB962C8B-B14F-4D97-AF65-F5344CB8AC3E}">
        <p14:creationId xmlns:p14="http://schemas.microsoft.com/office/powerpoint/2010/main" val="3148872267"/>
      </p:ext>
    </p:extLst>
  </p:cSld>
  <p:clrMapOvr>
    <a:masterClrMapping/>
  </p:clrMapOvr>
  <p:transition>
    <p:cove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of activity data</a:t>
            </a:r>
          </a:p>
        </p:txBody>
      </p:sp>
      <p:sp>
        <p:nvSpPr>
          <p:cNvPr id="3" name="Content Placeholder 2"/>
          <p:cNvSpPr>
            <a:spLocks noGrp="1"/>
          </p:cNvSpPr>
          <p:nvPr>
            <p:ph idx="1"/>
          </p:nvPr>
        </p:nvSpPr>
        <p:spPr>
          <a:xfrm>
            <a:off x="362858" y="1135743"/>
            <a:ext cx="8665028" cy="5003800"/>
          </a:xfrm>
        </p:spPr>
        <p:txBody>
          <a:bodyPr/>
          <a:lstStyle/>
          <a:p>
            <a:r>
              <a:rPr lang="en-GB" dirty="0">
                <a:solidFill>
                  <a:schemeClr val="tx2"/>
                </a:solidFill>
              </a:rPr>
              <a:t>Activity data are primarily based on harvested area statistics, available from a national statistics agency as together with information on cultivation period and agronomic practices. </a:t>
            </a:r>
          </a:p>
          <a:p>
            <a:r>
              <a:rPr lang="en-GB" dirty="0">
                <a:solidFill>
                  <a:schemeClr val="tx2"/>
                </a:solidFill>
              </a:rPr>
              <a:t>The activity data should be broken down by regional differences in rice cropping practices or water regime</a:t>
            </a:r>
            <a:r>
              <a:rPr lang="en-GB" dirty="0"/>
              <a:t>. </a:t>
            </a:r>
          </a:p>
          <a:p>
            <a:r>
              <a:rPr lang="en-GB" dirty="0">
                <a:solidFill>
                  <a:schemeClr val="tx2"/>
                </a:solidFill>
              </a:rPr>
              <a:t>National data is preferable but if not available, international datasets e.g., IRRI and FAOSTAT can be used especially with Tier 1 methods. </a:t>
            </a:r>
          </a:p>
          <a:p>
            <a:r>
              <a:rPr lang="en-GB" dirty="0">
                <a:solidFill>
                  <a:schemeClr val="tx2"/>
                </a:solidFill>
              </a:rPr>
              <a:t>The use of locally verified areas correlated with available data for emission factors under differing conditions such as climate, agronomic practices, and soil properties is very useful especially for higher tier methods. </a:t>
            </a:r>
          </a:p>
        </p:txBody>
      </p:sp>
    </p:spTree>
    <p:extLst>
      <p:ext uri="{BB962C8B-B14F-4D97-AF65-F5344CB8AC3E}">
        <p14:creationId xmlns:p14="http://schemas.microsoft.com/office/powerpoint/2010/main" val="363986238"/>
      </p:ext>
    </p:extLst>
  </p:cSld>
  <p:clrMapOvr>
    <a:masterClrMapping/>
  </p:clrMapOvr>
  <p:transition>
    <p:cove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163513"/>
            <a:ext cx="8801099" cy="1008062"/>
          </a:xfrm>
        </p:spPr>
        <p:txBody>
          <a:bodyPr/>
          <a:lstStyle/>
          <a:p>
            <a:r>
              <a:rPr lang="en-GB" sz="3600" dirty="0"/>
              <a:t>Cross Cutting issues - Uncertainty Assessment</a:t>
            </a:r>
          </a:p>
        </p:txBody>
      </p:sp>
      <p:sp>
        <p:nvSpPr>
          <p:cNvPr id="3" name="Content Placeholder 2"/>
          <p:cNvSpPr>
            <a:spLocks noGrp="1"/>
          </p:cNvSpPr>
          <p:nvPr>
            <p:ph idx="1"/>
          </p:nvPr>
        </p:nvSpPr>
        <p:spPr>
          <a:xfrm>
            <a:off x="319314" y="1074058"/>
            <a:ext cx="8229600" cy="4747306"/>
          </a:xfrm>
        </p:spPr>
        <p:txBody>
          <a:bodyPr/>
          <a:lstStyle/>
          <a:p>
            <a:pPr>
              <a:buFont typeface="Wingdings" pitchFamily="2" charset="2"/>
              <a:buChar char="v"/>
            </a:pPr>
            <a:r>
              <a:rPr lang="en-GB" sz="3200" dirty="0">
                <a:solidFill>
                  <a:schemeClr val="tx1"/>
                </a:solidFill>
              </a:rPr>
              <a:t>Broad sources of uncertainty are:</a:t>
            </a:r>
          </a:p>
          <a:p>
            <a:pPr lvl="1">
              <a:buFont typeface="Arial" pitchFamily="34" charset="0"/>
              <a:buChar char="•"/>
            </a:pPr>
            <a:r>
              <a:rPr lang="en-GB" dirty="0">
                <a:solidFill>
                  <a:schemeClr val="tx1"/>
                </a:solidFill>
              </a:rPr>
              <a:t>Uncertainty in land-use and management activity and environmental data (land area estimates, fraction of land area burnt etc.) </a:t>
            </a:r>
          </a:p>
          <a:p>
            <a:pPr lvl="1">
              <a:buFont typeface="Arial" pitchFamily="34" charset="0"/>
              <a:buChar char="•"/>
            </a:pPr>
            <a:r>
              <a:rPr lang="en-GB" dirty="0">
                <a:solidFill>
                  <a:schemeClr val="tx1"/>
                </a:solidFill>
              </a:rPr>
              <a:t>Uncertainty in the stock change/emission factors for Tier 1 or 2 approaches (carbon increase and loss, carbon stocks, and expansion factor terms)</a:t>
            </a:r>
          </a:p>
          <a:p>
            <a:pPr lvl="1">
              <a:buFont typeface="Arial" pitchFamily="34" charset="0"/>
              <a:buChar char="•"/>
            </a:pPr>
            <a:r>
              <a:rPr lang="en-GB" dirty="0">
                <a:solidFill>
                  <a:schemeClr val="tx1"/>
                </a:solidFill>
              </a:rPr>
              <a:t>Uncertainty in model structure/parameter  error for Tier 3 model-based approaches, or measurement error/sampling variability associated with a measurement-based inventories</a:t>
            </a:r>
          </a:p>
          <a:p>
            <a:pPr>
              <a:buFont typeface="Wingdings" pitchFamily="2" charset="2"/>
              <a:buChar char="v"/>
            </a:pPr>
            <a:r>
              <a:rPr lang="en-GB" dirty="0">
                <a:solidFill>
                  <a:schemeClr val="tx1"/>
                </a:solidFill>
              </a:rPr>
              <a:t>Uncertainty can be reduced by: using higher tier methods; more representative parameter values; and AD at higher resolution. </a:t>
            </a:r>
          </a:p>
          <a:p>
            <a:pPr lvl="1">
              <a:buFont typeface="Arial" pitchFamily="34" charset="0"/>
              <a:buChar char="•"/>
            </a:pPr>
            <a:endParaRPr lang="en-GB" dirty="0">
              <a:solidFill>
                <a:schemeClr val="tx1"/>
              </a:solidFill>
            </a:endParaRPr>
          </a:p>
          <a:p>
            <a:pPr lvl="1">
              <a:buFont typeface="Arial" pitchFamily="34" charset="0"/>
              <a:buChar char="•"/>
            </a:pPr>
            <a:endParaRPr lang="en-GB" dirty="0">
              <a:solidFill>
                <a:schemeClr val="tx1"/>
              </a:solidFill>
            </a:endParaRPr>
          </a:p>
        </p:txBody>
      </p:sp>
    </p:spTree>
    <p:extLst>
      <p:ext uri="{BB962C8B-B14F-4D97-AF65-F5344CB8AC3E}">
        <p14:creationId xmlns:p14="http://schemas.microsoft.com/office/powerpoint/2010/main" val="1003702167"/>
      </p:ext>
    </p:extLst>
  </p:cSld>
  <p:clrMapOvr>
    <a:masterClrMapping/>
  </p:clrMapOvr>
  <p:transition>
    <p:cove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Cross Cutting issues - Completeness</a:t>
            </a:r>
          </a:p>
        </p:txBody>
      </p:sp>
      <p:sp>
        <p:nvSpPr>
          <p:cNvPr id="3" name="Content Placeholder 2"/>
          <p:cNvSpPr>
            <a:spLocks noGrp="1"/>
          </p:cNvSpPr>
          <p:nvPr>
            <p:ph idx="1"/>
          </p:nvPr>
        </p:nvSpPr>
        <p:spPr>
          <a:xfrm>
            <a:off x="863828" y="1121229"/>
            <a:ext cx="7634287" cy="4525963"/>
          </a:xfrm>
        </p:spPr>
        <p:txBody>
          <a:bodyPr/>
          <a:lstStyle/>
          <a:p>
            <a:r>
              <a:rPr lang="en-GB" dirty="0">
                <a:solidFill>
                  <a:schemeClr val="tx1"/>
                </a:solidFill>
              </a:rPr>
              <a:t>To ensure completeness it is </a:t>
            </a:r>
            <a:r>
              <a:rPr lang="en-GB" i="1" dirty="0">
                <a:solidFill>
                  <a:schemeClr val="tx1"/>
                </a:solidFill>
              </a:rPr>
              <a:t>good practice </a:t>
            </a:r>
            <a:r>
              <a:rPr lang="en-GB" dirty="0">
                <a:solidFill>
                  <a:schemeClr val="tx1"/>
                </a:solidFill>
              </a:rPr>
              <a:t>to include all land categories, C pools and non-CO</a:t>
            </a:r>
            <a:r>
              <a:rPr lang="en-GB" baseline="-25000" dirty="0">
                <a:solidFill>
                  <a:schemeClr val="tx1"/>
                </a:solidFill>
              </a:rPr>
              <a:t>2</a:t>
            </a:r>
            <a:r>
              <a:rPr lang="en-GB" dirty="0">
                <a:solidFill>
                  <a:schemeClr val="tx1"/>
                </a:solidFill>
              </a:rPr>
              <a:t> emissions occurring in a country.</a:t>
            </a:r>
          </a:p>
          <a:p>
            <a:r>
              <a:rPr lang="en-GB" dirty="0">
                <a:solidFill>
                  <a:schemeClr val="tx1"/>
                </a:solidFill>
              </a:rPr>
              <a:t>If there are omissions, it is a </a:t>
            </a:r>
            <a:r>
              <a:rPr lang="en-GB" i="1" dirty="0">
                <a:solidFill>
                  <a:schemeClr val="tx1"/>
                </a:solidFill>
              </a:rPr>
              <a:t>good practice</a:t>
            </a:r>
            <a:r>
              <a:rPr lang="en-GB" dirty="0">
                <a:solidFill>
                  <a:schemeClr val="tx1"/>
                </a:solidFill>
              </a:rPr>
              <a:t> to collect additional activity data and related emission factors and other parameters for the next inventory particularly if the category/pool is a </a:t>
            </a:r>
            <a:r>
              <a:rPr lang="en-GB" i="1" dirty="0">
                <a:solidFill>
                  <a:schemeClr val="tx1"/>
                </a:solidFill>
              </a:rPr>
              <a:t>key category.</a:t>
            </a:r>
          </a:p>
          <a:p>
            <a:r>
              <a:rPr lang="en-GB" dirty="0">
                <a:solidFill>
                  <a:schemeClr val="tx1"/>
                </a:solidFill>
              </a:rPr>
              <a:t>It is a </a:t>
            </a:r>
            <a:r>
              <a:rPr lang="en-GB" i="1" dirty="0">
                <a:solidFill>
                  <a:schemeClr val="tx1"/>
                </a:solidFill>
              </a:rPr>
              <a:t>good practice </a:t>
            </a:r>
            <a:r>
              <a:rPr lang="en-GB" dirty="0">
                <a:solidFill>
                  <a:schemeClr val="tx1"/>
                </a:solidFill>
              </a:rPr>
              <a:t>to document and explain reasons for all omissions.</a:t>
            </a:r>
          </a:p>
        </p:txBody>
      </p:sp>
    </p:spTree>
    <p:extLst>
      <p:ext uri="{BB962C8B-B14F-4D97-AF65-F5344CB8AC3E}">
        <p14:creationId xmlns:p14="http://schemas.microsoft.com/office/powerpoint/2010/main" val="3814238312"/>
      </p:ext>
    </p:extLst>
  </p:cSld>
  <p:clrMapOvr>
    <a:masterClrMapping/>
  </p:clrMapOvr>
  <p:transition>
    <p:cove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163513"/>
            <a:ext cx="8772525" cy="1008062"/>
          </a:xfrm>
        </p:spPr>
        <p:txBody>
          <a:bodyPr/>
          <a:lstStyle/>
          <a:p>
            <a:r>
              <a:rPr lang="en-GB" sz="3600" dirty="0"/>
              <a:t>Cross Cutting issues - Time-series Consistency</a:t>
            </a:r>
          </a:p>
        </p:txBody>
      </p:sp>
      <p:sp>
        <p:nvSpPr>
          <p:cNvPr id="3" name="Content Placeholder 2"/>
          <p:cNvSpPr>
            <a:spLocks noGrp="1"/>
          </p:cNvSpPr>
          <p:nvPr>
            <p:ph idx="1"/>
          </p:nvPr>
        </p:nvSpPr>
        <p:spPr>
          <a:xfrm>
            <a:off x="0" y="1016000"/>
            <a:ext cx="9057736" cy="5680075"/>
          </a:xfrm>
        </p:spPr>
        <p:txBody>
          <a:bodyPr/>
          <a:lstStyle/>
          <a:p>
            <a:r>
              <a:rPr lang="en-GB" sz="2400" dirty="0">
                <a:solidFill>
                  <a:schemeClr val="tx1"/>
                </a:solidFill>
              </a:rPr>
              <a:t>It is </a:t>
            </a:r>
            <a:r>
              <a:rPr lang="en-GB" sz="2400" i="1" dirty="0">
                <a:solidFill>
                  <a:schemeClr val="tx1"/>
                </a:solidFill>
              </a:rPr>
              <a:t>good practice</a:t>
            </a:r>
            <a:r>
              <a:rPr lang="en-GB" sz="2400" dirty="0">
                <a:solidFill>
                  <a:schemeClr val="tx1"/>
                </a:solidFill>
              </a:rPr>
              <a:t> to ensure time-series consistency by using the same sources of data and methods across the time series.</a:t>
            </a:r>
          </a:p>
          <a:p>
            <a:r>
              <a:rPr lang="en-GB" sz="2400" dirty="0">
                <a:solidFill>
                  <a:schemeClr val="tx1"/>
                </a:solidFill>
              </a:rPr>
              <a:t>It is a </a:t>
            </a:r>
            <a:r>
              <a:rPr lang="en-GB" sz="2400" i="1" dirty="0">
                <a:solidFill>
                  <a:schemeClr val="tx1"/>
                </a:solidFill>
              </a:rPr>
              <a:t>good practice </a:t>
            </a:r>
            <a:r>
              <a:rPr lang="en-GB" sz="2400" dirty="0">
                <a:solidFill>
                  <a:schemeClr val="tx1"/>
                </a:solidFill>
              </a:rPr>
              <a:t>to recalculate emissions/removals in case there are changes in the sources of data (e.g., improved data from national forest inventories) and methods using time-series consistent methods.</a:t>
            </a:r>
          </a:p>
          <a:p>
            <a:r>
              <a:rPr lang="en-GB" dirty="0">
                <a:solidFill>
                  <a:schemeClr val="tx1"/>
                </a:solidFill>
              </a:rPr>
              <a:t>Some ways of ensuring time series consistency in LULUCF are:</a:t>
            </a:r>
          </a:p>
          <a:p>
            <a:pPr lvl="1"/>
            <a:r>
              <a:rPr lang="en-GB" dirty="0">
                <a:solidFill>
                  <a:schemeClr val="tx1"/>
                </a:solidFill>
              </a:rPr>
              <a:t>Keeping track of the land transitions through a Land Use Change Matrix;</a:t>
            </a:r>
          </a:p>
          <a:p>
            <a:pPr lvl="1"/>
            <a:r>
              <a:rPr lang="en-GB" dirty="0">
                <a:solidFill>
                  <a:schemeClr val="tx1"/>
                </a:solidFill>
              </a:rPr>
              <a:t>Keeping track of C stocks in land-use categories before and after transitions; and</a:t>
            </a:r>
          </a:p>
          <a:p>
            <a:pPr lvl="1"/>
            <a:r>
              <a:rPr lang="en-GB" dirty="0">
                <a:solidFill>
                  <a:schemeClr val="tx1"/>
                </a:solidFill>
              </a:rPr>
              <a:t>Using a common definition of climate and soil types for all land-use categories. </a:t>
            </a:r>
          </a:p>
          <a:p>
            <a:pPr lvl="1"/>
            <a:r>
              <a:rPr lang="en-GB" dirty="0">
                <a:solidFill>
                  <a:schemeClr val="tx1"/>
                </a:solidFill>
              </a:rPr>
              <a:t>EFs and parameters (e.g., methane conversion factors) used to estimate emissions must reflect the change in management practices</a:t>
            </a:r>
          </a:p>
          <a:p>
            <a:pPr lvl="1"/>
            <a:endParaRPr lang="en-GB" dirty="0">
              <a:solidFill>
                <a:schemeClr val="tx1"/>
              </a:solidFill>
            </a:endParaRPr>
          </a:p>
        </p:txBody>
      </p:sp>
    </p:spTree>
    <p:extLst>
      <p:ext uri="{BB962C8B-B14F-4D97-AF65-F5344CB8AC3E}">
        <p14:creationId xmlns:p14="http://schemas.microsoft.com/office/powerpoint/2010/main" val="139414848"/>
      </p:ext>
    </p:extLst>
  </p:cSld>
  <p:clrMapOvr>
    <a:masterClrMapping/>
  </p:clrMapOvr>
  <p:transition>
    <p:cove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414" y="163513"/>
            <a:ext cx="7918450" cy="1008062"/>
          </a:xfrm>
        </p:spPr>
        <p:txBody>
          <a:bodyPr/>
          <a:lstStyle/>
          <a:p>
            <a:r>
              <a:rPr lang="en-GB" dirty="0"/>
              <a:t>QA/QC</a:t>
            </a:r>
          </a:p>
        </p:txBody>
      </p:sp>
      <p:sp>
        <p:nvSpPr>
          <p:cNvPr id="3" name="Content Placeholder 2"/>
          <p:cNvSpPr>
            <a:spLocks noGrp="1"/>
          </p:cNvSpPr>
          <p:nvPr>
            <p:ph idx="1"/>
          </p:nvPr>
        </p:nvSpPr>
        <p:spPr>
          <a:xfrm>
            <a:off x="522515" y="1019628"/>
            <a:ext cx="8345714" cy="4525963"/>
          </a:xfrm>
        </p:spPr>
        <p:txBody>
          <a:bodyPr/>
          <a:lstStyle/>
          <a:p>
            <a:r>
              <a:rPr lang="en-GB" dirty="0">
                <a:solidFill>
                  <a:schemeClr val="tx1"/>
                </a:solidFill>
              </a:rPr>
              <a:t>It is </a:t>
            </a:r>
            <a:r>
              <a:rPr lang="en-GB" i="1" dirty="0">
                <a:solidFill>
                  <a:schemeClr val="tx1"/>
                </a:solidFill>
              </a:rPr>
              <a:t>good practice </a:t>
            </a:r>
            <a:r>
              <a:rPr lang="en-GB" dirty="0">
                <a:solidFill>
                  <a:schemeClr val="tx1"/>
                </a:solidFill>
              </a:rPr>
              <a:t>to perform quality control checks through Quality Assurance (QA) and Quality Control (QC) procedures, and expert review of the emission estimation procedures.</a:t>
            </a:r>
          </a:p>
          <a:p>
            <a:r>
              <a:rPr lang="en-GB" dirty="0">
                <a:solidFill>
                  <a:schemeClr val="tx1"/>
                </a:solidFill>
              </a:rPr>
              <a:t>Tier 1 QC procedures are routine and consistent checks to: ensure data integrity, correctness and completeness; identify and address errors and omissions; and to document and archive inventory material and record all QC activities.</a:t>
            </a:r>
          </a:p>
          <a:p>
            <a:r>
              <a:rPr lang="en-GB" dirty="0">
                <a:solidFill>
                  <a:schemeClr val="tx1"/>
                </a:solidFill>
              </a:rPr>
              <a:t>It is a good practice to employ additional category-specific Tier 2 QC checks especially for higher tier methods. </a:t>
            </a:r>
          </a:p>
          <a:p>
            <a:r>
              <a:rPr lang="en-GB" dirty="0">
                <a:solidFill>
                  <a:schemeClr val="tx1"/>
                </a:solidFill>
              </a:rPr>
              <a:t>QA/QC procedures should be clearly documented for each land-use subcategory (e.g., FL-FL and L-FL etc.). </a:t>
            </a:r>
          </a:p>
        </p:txBody>
      </p:sp>
    </p:spTree>
    <p:extLst>
      <p:ext uri="{BB962C8B-B14F-4D97-AF65-F5344CB8AC3E}">
        <p14:creationId xmlns:p14="http://schemas.microsoft.com/office/powerpoint/2010/main" val="1294712071"/>
      </p:ext>
    </p:extLst>
  </p:cSld>
  <p:clrMapOvr>
    <a:masterClrMapping/>
  </p:clrMapOvr>
  <p:transition>
    <p:cove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Reporting and Documentation</a:t>
            </a:r>
          </a:p>
        </p:txBody>
      </p:sp>
      <p:sp>
        <p:nvSpPr>
          <p:cNvPr id="3" name="Content Placeholder 2"/>
          <p:cNvSpPr>
            <a:spLocks noGrp="1"/>
          </p:cNvSpPr>
          <p:nvPr>
            <p:ph idx="1"/>
          </p:nvPr>
        </p:nvSpPr>
        <p:spPr>
          <a:xfrm>
            <a:off x="217715" y="1048657"/>
            <a:ext cx="8766628" cy="4525963"/>
          </a:xfrm>
        </p:spPr>
        <p:txBody>
          <a:bodyPr/>
          <a:lstStyle/>
          <a:p>
            <a:r>
              <a:rPr lang="en-GB" dirty="0">
                <a:solidFill>
                  <a:schemeClr val="tx1"/>
                </a:solidFill>
              </a:rPr>
              <a:t>The national inventories of anthropogenic emissions and removals from AFOLU sector should be reported according to the relevant reporting guidelines in the form of reporting tables accompanied by an inventory report. </a:t>
            </a:r>
          </a:p>
          <a:p>
            <a:r>
              <a:rPr lang="en-GB" dirty="0">
                <a:solidFill>
                  <a:schemeClr val="tx1"/>
                </a:solidFill>
              </a:rPr>
              <a:t>An inventory report should clearly explain the assumptions and methodologies used to facilitate replication and assessment of the inventory by users and third parties including: basis for methodological choice, emission factors, activity data and other estimation parameters, including appropriate references and documentation of expert judgements, QA/QC plan, verification, recalculations and uncertainty assessment as well as other qualitative information in </a:t>
            </a:r>
            <a:r>
              <a:rPr lang="en-GB" dirty="0" err="1">
                <a:solidFill>
                  <a:schemeClr val="tx1"/>
                </a:solidFill>
              </a:rPr>
              <a:t>sectoral</a:t>
            </a:r>
            <a:r>
              <a:rPr lang="en-GB" dirty="0">
                <a:solidFill>
                  <a:schemeClr val="tx1"/>
                </a:solidFill>
              </a:rPr>
              <a:t> volumes.</a:t>
            </a:r>
          </a:p>
        </p:txBody>
      </p:sp>
    </p:spTree>
    <p:extLst>
      <p:ext uri="{BB962C8B-B14F-4D97-AF65-F5344CB8AC3E}">
        <p14:creationId xmlns:p14="http://schemas.microsoft.com/office/powerpoint/2010/main" val="4183965945"/>
      </p:ext>
    </p:extLst>
  </p:cSld>
  <p:clrMapOvr>
    <a:masterClrMapping/>
  </p:clrMapOvr>
  <p:transition>
    <p:cove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120"/>
            <a:ext cx="8972550" cy="1100455"/>
          </a:xfrm>
        </p:spPr>
        <p:txBody>
          <a:bodyPr/>
          <a:lstStyle/>
          <a:p>
            <a:r>
              <a:rPr lang="en-GB" sz="3300" dirty="0"/>
              <a:t>Summary of key messages - Agriculture (3A and 3C)</a:t>
            </a:r>
          </a:p>
        </p:txBody>
      </p:sp>
      <p:sp>
        <p:nvSpPr>
          <p:cNvPr id="3" name="Content Placeholder 2"/>
          <p:cNvSpPr>
            <a:spLocks noGrp="1"/>
          </p:cNvSpPr>
          <p:nvPr>
            <p:ph idx="1"/>
          </p:nvPr>
        </p:nvSpPr>
        <p:spPr>
          <a:xfrm>
            <a:off x="71120" y="1171575"/>
            <a:ext cx="8901430" cy="5574665"/>
          </a:xfrm>
        </p:spPr>
        <p:txBody>
          <a:bodyPr/>
          <a:lstStyle/>
          <a:p>
            <a:r>
              <a:rPr lang="en-GB" dirty="0">
                <a:solidFill>
                  <a:schemeClr val="tx1"/>
                </a:solidFill>
              </a:rPr>
              <a:t>Main source/sink categories are:</a:t>
            </a:r>
          </a:p>
          <a:p>
            <a:pPr marL="0" indent="0">
              <a:buNone/>
            </a:pPr>
            <a:r>
              <a:rPr lang="en-GB" b="1" dirty="0">
                <a:solidFill>
                  <a:schemeClr val="tx1"/>
                </a:solidFill>
              </a:rPr>
              <a:t>LIVESTOCK EMISSIONS</a:t>
            </a:r>
          </a:p>
          <a:p>
            <a:pPr marL="0" indent="0">
              <a:buNone/>
            </a:pPr>
            <a:r>
              <a:rPr lang="en-GB" dirty="0">
                <a:solidFill>
                  <a:schemeClr val="tx1"/>
                </a:solidFill>
              </a:rPr>
              <a:t>(</a:t>
            </a:r>
            <a:r>
              <a:rPr lang="en-GB" dirty="0" err="1">
                <a:solidFill>
                  <a:schemeClr val="tx1"/>
                </a:solidFill>
              </a:rPr>
              <a:t>i</a:t>
            </a:r>
            <a:r>
              <a:rPr lang="en-GB" dirty="0">
                <a:solidFill>
                  <a:schemeClr val="tx1"/>
                </a:solidFill>
              </a:rPr>
              <a:t>) Enteric fermentation (CH</a:t>
            </a:r>
            <a:r>
              <a:rPr lang="en-GB" baseline="-25000" dirty="0">
                <a:solidFill>
                  <a:schemeClr val="tx1"/>
                </a:solidFill>
              </a:rPr>
              <a:t>4</a:t>
            </a:r>
            <a:r>
              <a:rPr lang="en-GB" dirty="0">
                <a:solidFill>
                  <a:schemeClr val="tx1"/>
                </a:solidFill>
              </a:rPr>
              <a:t>)</a:t>
            </a:r>
          </a:p>
          <a:p>
            <a:pPr marL="0" indent="0">
              <a:buNone/>
            </a:pPr>
            <a:r>
              <a:rPr lang="en-GB" dirty="0">
                <a:solidFill>
                  <a:schemeClr val="tx1"/>
                </a:solidFill>
              </a:rPr>
              <a:t>(ii) Manure management (CH</a:t>
            </a:r>
            <a:r>
              <a:rPr lang="en-GB" baseline="-25000" dirty="0">
                <a:solidFill>
                  <a:schemeClr val="tx1"/>
                </a:solidFill>
              </a:rPr>
              <a:t>4</a:t>
            </a:r>
            <a:r>
              <a:rPr lang="en-GB" dirty="0">
                <a:solidFill>
                  <a:schemeClr val="tx1"/>
                </a:solidFill>
              </a:rPr>
              <a:t> and N</a:t>
            </a:r>
            <a:r>
              <a:rPr lang="en-GB" baseline="-25000" dirty="0">
                <a:solidFill>
                  <a:schemeClr val="tx1"/>
                </a:solidFill>
              </a:rPr>
              <a:t>2</a:t>
            </a:r>
            <a:r>
              <a:rPr lang="en-GB" dirty="0">
                <a:solidFill>
                  <a:schemeClr val="tx1"/>
                </a:solidFill>
              </a:rPr>
              <a:t>O)</a:t>
            </a:r>
          </a:p>
          <a:p>
            <a:pPr marL="0" indent="0">
              <a:buNone/>
            </a:pPr>
            <a:r>
              <a:rPr lang="en-GB" b="1" dirty="0">
                <a:solidFill>
                  <a:schemeClr val="tx1"/>
                </a:solidFill>
              </a:rPr>
              <a:t>Non- LIVESTOCK EMISSIONS</a:t>
            </a:r>
          </a:p>
          <a:p>
            <a:pPr marL="0" indent="0">
              <a:buNone/>
            </a:pPr>
            <a:r>
              <a:rPr lang="en-GB" dirty="0">
                <a:solidFill>
                  <a:schemeClr val="tx1"/>
                </a:solidFill>
              </a:rPr>
              <a:t>(iii) Rice Cultivation (CH</a:t>
            </a:r>
            <a:r>
              <a:rPr lang="en-GB" baseline="-25000" dirty="0">
                <a:solidFill>
                  <a:schemeClr val="tx1"/>
                </a:solidFill>
              </a:rPr>
              <a:t>4</a:t>
            </a:r>
            <a:r>
              <a:rPr lang="en-GB" dirty="0">
                <a:solidFill>
                  <a:schemeClr val="tx1"/>
                </a:solidFill>
              </a:rPr>
              <a:t>)</a:t>
            </a:r>
          </a:p>
          <a:p>
            <a:pPr marL="0" indent="0">
              <a:buNone/>
            </a:pPr>
            <a:r>
              <a:rPr lang="en-GB" dirty="0">
                <a:solidFill>
                  <a:schemeClr val="tx1"/>
                </a:solidFill>
              </a:rPr>
              <a:t>(iv) Liming and Urea Application (CO</a:t>
            </a:r>
            <a:r>
              <a:rPr lang="en-GB" baseline="-25000" dirty="0">
                <a:solidFill>
                  <a:schemeClr val="tx1"/>
                </a:solidFill>
              </a:rPr>
              <a:t>2</a:t>
            </a:r>
            <a:r>
              <a:rPr lang="en-GB" dirty="0">
                <a:solidFill>
                  <a:schemeClr val="tx1"/>
                </a:solidFill>
              </a:rPr>
              <a:t>)</a:t>
            </a:r>
          </a:p>
          <a:p>
            <a:pPr marL="0" indent="0">
              <a:buNone/>
            </a:pPr>
            <a:r>
              <a:rPr lang="en-GB" dirty="0">
                <a:solidFill>
                  <a:schemeClr val="tx1"/>
                </a:solidFill>
              </a:rPr>
              <a:t>(v) Biomass Burning</a:t>
            </a:r>
          </a:p>
          <a:p>
            <a:pPr marL="0" indent="0">
              <a:buNone/>
            </a:pPr>
            <a:r>
              <a:rPr lang="en-GB" dirty="0">
                <a:solidFill>
                  <a:schemeClr val="tx1"/>
                </a:solidFill>
              </a:rPr>
              <a:t>(vi) Direct/Indirect N</a:t>
            </a:r>
            <a:r>
              <a:rPr lang="en-GB" baseline="-25000" dirty="0">
                <a:solidFill>
                  <a:schemeClr val="tx1"/>
                </a:solidFill>
              </a:rPr>
              <a:t>2</a:t>
            </a:r>
            <a:r>
              <a:rPr lang="en-GB" dirty="0">
                <a:solidFill>
                  <a:schemeClr val="tx1"/>
                </a:solidFill>
              </a:rPr>
              <a:t>O from Managed soils</a:t>
            </a:r>
          </a:p>
        </p:txBody>
      </p:sp>
    </p:spTree>
    <p:extLst>
      <p:ext uri="{BB962C8B-B14F-4D97-AF65-F5344CB8AC3E}">
        <p14:creationId xmlns:p14="http://schemas.microsoft.com/office/powerpoint/2010/main" val="895205063"/>
      </p:ext>
    </p:extLst>
  </p:cSld>
  <p:clrMapOvr>
    <a:masterClrMapping/>
  </p:clrMapOvr>
  <p:transition>
    <p:cove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59" y="1"/>
            <a:ext cx="8778241" cy="866774"/>
          </a:xfrm>
        </p:spPr>
        <p:txBody>
          <a:bodyPr/>
          <a:lstStyle/>
          <a:p>
            <a:r>
              <a:rPr lang="en-GB" dirty="0"/>
              <a:t>Summary - FOLU Key messages (3B)</a:t>
            </a:r>
          </a:p>
        </p:txBody>
      </p:sp>
      <p:sp>
        <p:nvSpPr>
          <p:cNvPr id="3" name="Content Placeholder 2"/>
          <p:cNvSpPr>
            <a:spLocks noGrp="1"/>
          </p:cNvSpPr>
          <p:nvPr>
            <p:ph idx="1"/>
          </p:nvPr>
        </p:nvSpPr>
        <p:spPr>
          <a:xfrm>
            <a:off x="2" y="866774"/>
            <a:ext cx="9143999" cy="5991225"/>
          </a:xfrm>
        </p:spPr>
        <p:txBody>
          <a:bodyPr/>
          <a:lstStyle/>
          <a:p>
            <a:r>
              <a:rPr lang="en-GB" dirty="0">
                <a:solidFill>
                  <a:schemeClr val="tx1"/>
                </a:solidFill>
              </a:rPr>
              <a:t>Land use and management have significant impact on GHG E/R</a:t>
            </a:r>
          </a:p>
          <a:p>
            <a:r>
              <a:rPr lang="en-GB" dirty="0">
                <a:solidFill>
                  <a:schemeClr val="tx1"/>
                </a:solidFill>
              </a:rPr>
              <a:t>FOLU E/R significant in most countries</a:t>
            </a:r>
          </a:p>
          <a:p>
            <a:r>
              <a:rPr lang="en-GB" dirty="0">
                <a:solidFill>
                  <a:schemeClr val="tx1"/>
                </a:solidFill>
              </a:rPr>
              <a:t>2006 IPCC Guidelines refer to sources and sinks associated with GHG emissions/removals from human activities on managed land</a:t>
            </a:r>
          </a:p>
          <a:p>
            <a:r>
              <a:rPr lang="en-GB" dirty="0">
                <a:solidFill>
                  <a:schemeClr val="tx1"/>
                </a:solidFill>
              </a:rPr>
              <a:t>Important to stratify land in accordance with IPCC guidance</a:t>
            </a:r>
          </a:p>
          <a:p>
            <a:r>
              <a:rPr lang="en-GB" dirty="0">
                <a:solidFill>
                  <a:schemeClr val="tx1"/>
                </a:solidFill>
              </a:rPr>
              <a:t>Follow guidance on consistent representation of land to ensure emissions/removals are estimated with a high degree of accuracy</a:t>
            </a:r>
          </a:p>
          <a:p>
            <a:r>
              <a:rPr lang="en-GB" dirty="0">
                <a:solidFill>
                  <a:schemeClr val="tx1"/>
                </a:solidFill>
              </a:rPr>
              <a:t>Changes in carbon stocks can be estimated by establishing rates of change in land use and practices that bring about change in land use</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204127398"/>
      </p:ext>
    </p:extLst>
  </p:cSld>
  <p:clrMapOvr>
    <a:masterClrMapping/>
  </p:clrMapOvr>
  <p:transition>
    <p:cove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24" y="0"/>
            <a:ext cx="8875776" cy="1171575"/>
          </a:xfrm>
        </p:spPr>
        <p:txBody>
          <a:bodyPr/>
          <a:lstStyle/>
          <a:p>
            <a:r>
              <a:rPr lang="en-GB" sz="3600" dirty="0"/>
              <a:t>Summary - </a:t>
            </a:r>
            <a:r>
              <a:rPr lang="en-GB" sz="3600" dirty="0" err="1"/>
              <a:t>FOLU</a:t>
            </a:r>
            <a:r>
              <a:rPr lang="en-GB" sz="3600" dirty="0"/>
              <a:t> Key messages</a:t>
            </a:r>
          </a:p>
        </p:txBody>
      </p:sp>
      <p:sp>
        <p:nvSpPr>
          <p:cNvPr id="3" name="Content Placeholder 2"/>
          <p:cNvSpPr>
            <a:spLocks noGrp="1"/>
          </p:cNvSpPr>
          <p:nvPr>
            <p:ph idx="1"/>
          </p:nvPr>
        </p:nvSpPr>
        <p:spPr>
          <a:xfrm>
            <a:off x="0" y="1238250"/>
            <a:ext cx="9143999" cy="5619750"/>
          </a:xfrm>
        </p:spPr>
        <p:txBody>
          <a:bodyPr/>
          <a:lstStyle/>
          <a:p>
            <a:r>
              <a:rPr lang="en-GB" dirty="0">
                <a:solidFill>
                  <a:schemeClr val="tx1"/>
                </a:solidFill>
              </a:rPr>
              <a:t>IPCC methods estimates carbon stocks for land that remain in same land use category and land converted into that category</a:t>
            </a:r>
          </a:p>
          <a:p>
            <a:r>
              <a:rPr lang="en-GB" dirty="0">
                <a:solidFill>
                  <a:schemeClr val="tx1"/>
                </a:solidFill>
              </a:rPr>
              <a:t>The IPCC identifies 5 carbon pools  for each land use category, carbon stock changes and E/R are estimated for  each of the carbon pools</a:t>
            </a:r>
          </a:p>
          <a:p>
            <a:r>
              <a:rPr lang="en-GB" dirty="0">
                <a:solidFill>
                  <a:schemeClr val="tx1"/>
                </a:solidFill>
              </a:rPr>
              <a:t>Select method of estimation (equations), based on tier level selected, quantify emissions/removals for each land-use category, carbon pool</a:t>
            </a:r>
          </a:p>
          <a:p>
            <a:r>
              <a:rPr lang="en-GB" dirty="0">
                <a:solidFill>
                  <a:schemeClr val="tx1"/>
                </a:solidFill>
              </a:rPr>
              <a:t>The total CO</a:t>
            </a:r>
            <a:r>
              <a:rPr lang="en-GB" baseline="-25000" dirty="0">
                <a:solidFill>
                  <a:schemeClr val="tx1"/>
                </a:solidFill>
              </a:rPr>
              <a:t>2</a:t>
            </a:r>
            <a:r>
              <a:rPr lang="en-GB" dirty="0">
                <a:solidFill>
                  <a:schemeClr val="tx1"/>
                </a:solidFill>
              </a:rPr>
              <a:t> emissions/removals from C stock changes for each LU category is the sum of those from the two subcategories</a:t>
            </a:r>
          </a:p>
          <a:p>
            <a:r>
              <a:rPr lang="en-GB" dirty="0">
                <a:solidFill>
                  <a:schemeClr val="tx1"/>
                </a:solidFill>
              </a:rPr>
              <a:t>Consider cross cutting issues such as KCA, Uncertainty analysis</a:t>
            </a:r>
          </a:p>
          <a:p>
            <a:pPr marL="0" indent="0">
              <a:buNone/>
            </a:pPr>
            <a:endParaRPr lang="en-GB" dirty="0"/>
          </a:p>
          <a:p>
            <a:endParaRPr lang="en-GB" dirty="0"/>
          </a:p>
          <a:p>
            <a:endParaRPr lang="en-GB" dirty="0"/>
          </a:p>
          <a:p>
            <a:endParaRPr lang="en-GB" dirty="0"/>
          </a:p>
        </p:txBody>
      </p:sp>
    </p:spTree>
    <p:extLst>
      <p:ext uri="{BB962C8B-B14F-4D97-AF65-F5344CB8AC3E}">
        <p14:creationId xmlns:p14="http://schemas.microsoft.com/office/powerpoint/2010/main" val="3994177573"/>
      </p:ext>
    </p:extLst>
  </p:cSld>
  <p:clrMapOvr>
    <a:masterClrMapping/>
  </p:clrMapOvr>
  <p:transition>
    <p:cove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4" name="Rectangle 4"/>
          <p:cNvSpPr>
            <a:spLocks noGrp="1" noChangeArrowheads="1"/>
          </p:cNvSpPr>
          <p:nvPr>
            <p:ph type="ctrTitle"/>
          </p:nvPr>
        </p:nvSpPr>
        <p:spPr>
          <a:xfrm>
            <a:off x="1071563" y="2130425"/>
            <a:ext cx="8072437" cy="1470025"/>
          </a:xfrm>
        </p:spPr>
        <p:txBody>
          <a:bodyPr>
            <a:normAutofit fontScale="90000"/>
          </a:bodyPr>
          <a:lstStyle/>
          <a:p>
            <a:pPr>
              <a:defRPr/>
            </a:pPr>
            <a:r>
              <a:rPr lang="en-US" sz="4800" dirty="0">
                <a:effectLst>
                  <a:outerShdw blurRad="38100" dist="38100" dir="2700000" algn="tl">
                    <a:srgbClr val="C0C0C0"/>
                  </a:outerShdw>
                </a:effectLst>
              </a:rPr>
              <a:t>Thank you !!</a:t>
            </a:r>
            <a:br>
              <a:rPr lang="en-US" sz="4800" dirty="0">
                <a:effectLst>
                  <a:outerShdw blurRad="38100" dist="38100" dir="2700000" algn="tl">
                    <a:srgbClr val="C0C0C0"/>
                  </a:outerShdw>
                </a:effectLst>
              </a:rPr>
            </a:br>
            <a:r>
              <a:rPr lang="en-US" sz="4800" dirty="0">
                <a:effectLst>
                  <a:outerShdw blurRad="38100" dist="38100" dir="2700000" algn="tl">
                    <a:srgbClr val="C0C0C0"/>
                  </a:outerShdw>
                </a:effectLst>
              </a:rPr>
              <a:t>Any Questions?</a:t>
            </a:r>
          </a:p>
        </p:txBody>
      </p:sp>
      <p:sp>
        <p:nvSpPr>
          <p:cNvPr id="70659" name="TextBox 3"/>
          <p:cNvSpPr txBox="1">
            <a:spLocks noChangeArrowheads="1"/>
          </p:cNvSpPr>
          <p:nvPr/>
        </p:nvSpPr>
        <p:spPr bwMode="auto">
          <a:xfrm>
            <a:off x="1123950" y="4098925"/>
            <a:ext cx="7235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kumimoji="0" lang="en-US" altLang="ja-JP" dirty="0"/>
              <a:t>Guidelines in all UN languages can be downloaded from:  </a:t>
            </a:r>
          </a:p>
          <a:p>
            <a:r>
              <a:rPr kumimoji="0" lang="en-US" altLang="ja-JP" dirty="0">
                <a:hlinkClick r:id="rId3"/>
              </a:rPr>
              <a:t>http://www.ipcc-nggip.iges.or.jp/</a:t>
            </a:r>
            <a:endParaRPr kumimoji="0" lang="en-US" altLang="ja-JP" dirty="0"/>
          </a:p>
        </p:txBody>
      </p:sp>
    </p:spTree>
    <p:extLst>
      <p:ext uri="{BB962C8B-B14F-4D97-AF65-F5344CB8AC3E}">
        <p14:creationId xmlns:p14="http://schemas.microsoft.com/office/powerpoint/2010/main" val="1905194359"/>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Outline</a:t>
            </a:r>
          </a:p>
        </p:txBody>
      </p:sp>
      <p:sp>
        <p:nvSpPr>
          <p:cNvPr id="3" name="Content Placeholder 2"/>
          <p:cNvSpPr>
            <a:spLocks noGrp="1"/>
          </p:cNvSpPr>
          <p:nvPr>
            <p:ph idx="1"/>
          </p:nvPr>
        </p:nvSpPr>
        <p:spPr>
          <a:xfrm>
            <a:off x="725715" y="1204686"/>
            <a:ext cx="7961086" cy="4921477"/>
          </a:xfrm>
        </p:spPr>
        <p:txBody>
          <a:bodyPr/>
          <a:lstStyle/>
          <a:p>
            <a:r>
              <a:rPr lang="en-GB" dirty="0">
                <a:solidFill>
                  <a:schemeClr val="tx1"/>
                </a:solidFill>
              </a:rPr>
              <a:t>Introduction</a:t>
            </a:r>
          </a:p>
          <a:p>
            <a:r>
              <a:rPr lang="en-GB" dirty="0">
                <a:solidFill>
                  <a:schemeClr val="tx1"/>
                </a:solidFill>
              </a:rPr>
              <a:t>IPCC Guidelines for Agriculture, Forestry and Other land-use (AFOLU)</a:t>
            </a:r>
          </a:p>
          <a:p>
            <a:r>
              <a:rPr lang="en-GB" dirty="0">
                <a:solidFill>
                  <a:schemeClr val="tx1"/>
                </a:solidFill>
              </a:rPr>
              <a:t>AFOLU</a:t>
            </a:r>
          </a:p>
          <a:p>
            <a:pPr lvl="1"/>
            <a:r>
              <a:rPr lang="en-GB" dirty="0">
                <a:solidFill>
                  <a:schemeClr val="tx1"/>
                </a:solidFill>
              </a:rPr>
              <a:t>3A. Livestock</a:t>
            </a:r>
          </a:p>
          <a:p>
            <a:pPr lvl="1"/>
            <a:r>
              <a:rPr lang="en-GB" dirty="0">
                <a:solidFill>
                  <a:schemeClr val="tx1"/>
                </a:solidFill>
              </a:rPr>
              <a:t>3B. Land</a:t>
            </a:r>
          </a:p>
          <a:p>
            <a:pPr lvl="1"/>
            <a:r>
              <a:rPr lang="en-GB" dirty="0">
                <a:solidFill>
                  <a:schemeClr val="tx1"/>
                </a:solidFill>
              </a:rPr>
              <a:t>3C. Aggregate sources and non-CO</a:t>
            </a:r>
            <a:r>
              <a:rPr lang="en-GB" baseline="-25000" dirty="0">
                <a:solidFill>
                  <a:schemeClr val="tx1"/>
                </a:solidFill>
              </a:rPr>
              <a:t>2</a:t>
            </a:r>
            <a:r>
              <a:rPr lang="en-GB" dirty="0">
                <a:solidFill>
                  <a:schemeClr val="tx1"/>
                </a:solidFill>
              </a:rPr>
              <a:t> emissions on land</a:t>
            </a:r>
          </a:p>
          <a:p>
            <a:r>
              <a:rPr lang="en-GB" dirty="0">
                <a:solidFill>
                  <a:schemeClr val="tx1"/>
                </a:solidFill>
              </a:rPr>
              <a:t>Cross-cutting issues</a:t>
            </a:r>
          </a:p>
          <a:p>
            <a:endParaRPr lang="en-GB" dirty="0"/>
          </a:p>
          <a:p>
            <a:endParaRPr lang="en-GB" dirty="0"/>
          </a:p>
          <a:p>
            <a:endParaRPr lang="en-GB" dirty="0"/>
          </a:p>
        </p:txBody>
      </p:sp>
    </p:spTree>
    <p:extLst>
      <p:ext uri="{BB962C8B-B14F-4D97-AF65-F5344CB8AC3E}">
        <p14:creationId xmlns:p14="http://schemas.microsoft.com/office/powerpoint/2010/main" val="397576215"/>
      </p:ext>
    </p:extLst>
  </p:cSld>
  <p:clrMapOvr>
    <a:masterClrMapping/>
  </p:clrMapOvr>
  <p:transition>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1" y="163513"/>
            <a:ext cx="8818880" cy="791527"/>
          </a:xfrm>
        </p:spPr>
        <p:txBody>
          <a:bodyPr/>
          <a:lstStyle/>
          <a:p>
            <a:r>
              <a:rPr lang="en-GB" sz="2800" dirty="0"/>
              <a:t>Tier 1 - Step 4: Annual Average Temperature</a:t>
            </a:r>
            <a:br>
              <a:rPr lang="en-GB" sz="2800" dirty="0"/>
            </a:br>
            <a:endParaRPr lang="en-GB" sz="2800" dirty="0"/>
          </a:p>
        </p:txBody>
      </p:sp>
      <p:sp>
        <p:nvSpPr>
          <p:cNvPr id="3" name="Content Placeholder 2"/>
          <p:cNvSpPr>
            <a:spLocks noGrp="1"/>
          </p:cNvSpPr>
          <p:nvPr>
            <p:ph idx="1"/>
          </p:nvPr>
        </p:nvSpPr>
        <p:spPr>
          <a:xfrm>
            <a:off x="172721" y="955040"/>
            <a:ext cx="8818880" cy="5598161"/>
          </a:xfrm>
        </p:spPr>
        <p:txBody>
          <a:bodyPr/>
          <a:lstStyle/>
          <a:p>
            <a:pPr>
              <a:buFont typeface="Wingdings" pitchFamily="2" charset="2"/>
              <a:buChar char="ü"/>
            </a:pPr>
            <a:r>
              <a:rPr lang="en-GB" sz="2400" dirty="0">
                <a:solidFill>
                  <a:schemeClr val="tx1"/>
                </a:solidFill>
              </a:rPr>
              <a:t>Stratify livestock by annual average temperature (AAT).</a:t>
            </a:r>
          </a:p>
          <a:p>
            <a:pPr>
              <a:buFont typeface="Wingdings" pitchFamily="2" charset="2"/>
              <a:buChar char="ü"/>
            </a:pPr>
            <a:r>
              <a:rPr lang="en-GB" sz="2400" dirty="0">
                <a:solidFill>
                  <a:schemeClr val="tx1"/>
                </a:solidFill>
              </a:rPr>
              <a:t>In order to estimate CH</a:t>
            </a:r>
            <a:r>
              <a:rPr lang="en-GB" sz="2400" baseline="-25000" dirty="0">
                <a:solidFill>
                  <a:schemeClr val="tx1"/>
                </a:solidFill>
              </a:rPr>
              <a:t>4</a:t>
            </a:r>
            <a:r>
              <a:rPr lang="en-GB" sz="2400" dirty="0">
                <a:solidFill>
                  <a:schemeClr val="tx1"/>
                </a:solidFill>
              </a:rPr>
              <a:t> emissions from manure management, the basic characterization of the animal population needs to be further stratified for the geographical location and its temperature. </a:t>
            </a:r>
          </a:p>
          <a:p>
            <a:pPr>
              <a:buFont typeface="Wingdings" pitchFamily="2" charset="2"/>
              <a:buChar char="ü"/>
            </a:pPr>
            <a:r>
              <a:rPr lang="en-GB" sz="2400" dirty="0">
                <a:solidFill>
                  <a:schemeClr val="tx1"/>
                </a:solidFill>
              </a:rPr>
              <a:t>Estimate the percentage of the animal population located in different temperature zones. </a:t>
            </a:r>
          </a:p>
          <a:p>
            <a:pPr>
              <a:buFont typeface="Wingdings" pitchFamily="2" charset="2"/>
              <a:buChar char="ü"/>
            </a:pPr>
            <a:r>
              <a:rPr lang="en-GB" sz="2400" dirty="0">
                <a:solidFill>
                  <a:schemeClr val="tx1"/>
                </a:solidFill>
              </a:rPr>
              <a:t>Note: Temperature has a major impact on the rate of the microbial activity that causes CH</a:t>
            </a:r>
            <a:r>
              <a:rPr lang="en-GB" sz="2400" baseline="-25000" dirty="0">
                <a:solidFill>
                  <a:schemeClr val="tx1"/>
                </a:solidFill>
              </a:rPr>
              <a:t>4</a:t>
            </a:r>
            <a:r>
              <a:rPr lang="en-GB" sz="2400" dirty="0">
                <a:solidFill>
                  <a:schemeClr val="tx1"/>
                </a:solidFill>
              </a:rPr>
              <a:t> emissions from manure. Higher emissions rates correspond to higher temperatures rates.</a:t>
            </a:r>
          </a:p>
          <a:p>
            <a:pPr>
              <a:buFont typeface="Wingdings" pitchFamily="2" charset="2"/>
              <a:buChar char="ü"/>
            </a:pPr>
            <a:r>
              <a:rPr lang="en-GB" sz="2400" dirty="0">
                <a:solidFill>
                  <a:schemeClr val="tx1"/>
                </a:solidFill>
              </a:rPr>
              <a:t>The temperature data should be based on national meteorological statistics where available. Countries should estimate the percentage of animal populations in different temperature zones. Where this is not possible, the AAT for the entire country can be used.</a:t>
            </a:r>
          </a:p>
          <a:p>
            <a:pPr>
              <a:buFont typeface="Wingdings" pitchFamily="2" charset="2"/>
              <a:buChar char="ü"/>
            </a:pPr>
            <a:endParaRPr lang="en-GB" dirty="0">
              <a:solidFill>
                <a:schemeClr val="tx1"/>
              </a:solidFill>
            </a:endParaRPr>
          </a:p>
          <a:p>
            <a:pPr>
              <a:buFont typeface="Wingdings" pitchFamily="2" charset="2"/>
              <a:buChar char="ü"/>
            </a:pPr>
            <a:endParaRPr lang="en-GB" dirty="0">
              <a:solidFill>
                <a:schemeClr val="tx1"/>
              </a:solidFill>
            </a:endParaRPr>
          </a:p>
          <a:p>
            <a:pPr>
              <a:buFont typeface="Wingdings" pitchFamily="2" charset="2"/>
              <a:buChar char="ü"/>
            </a:pPr>
            <a:endParaRPr lang="en-GB" dirty="0">
              <a:solidFill>
                <a:schemeClr val="tx1"/>
              </a:solidFill>
            </a:endParaRPr>
          </a:p>
        </p:txBody>
      </p:sp>
    </p:spTree>
    <p:extLst>
      <p:ext uri="{BB962C8B-B14F-4D97-AF65-F5344CB8AC3E}">
        <p14:creationId xmlns:p14="http://schemas.microsoft.com/office/powerpoint/2010/main" val="2905172173"/>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57" y="163513"/>
            <a:ext cx="8157029" cy="1008062"/>
          </a:xfrm>
        </p:spPr>
        <p:txBody>
          <a:bodyPr/>
          <a:lstStyle/>
          <a:p>
            <a:r>
              <a:rPr lang="en-GB" sz="2800" dirty="0"/>
              <a:t>Tier 1 - Step 5: Manure Management Systems (1)</a:t>
            </a:r>
            <a:br>
              <a:rPr lang="en-GB" sz="2800" dirty="0"/>
            </a:br>
            <a:endParaRPr lang="en-GB" sz="2800" dirty="0"/>
          </a:p>
        </p:txBody>
      </p:sp>
      <p:sp>
        <p:nvSpPr>
          <p:cNvPr id="3" name="Content Placeholder 2"/>
          <p:cNvSpPr>
            <a:spLocks noGrp="1"/>
          </p:cNvSpPr>
          <p:nvPr>
            <p:ph idx="1"/>
          </p:nvPr>
        </p:nvSpPr>
        <p:spPr>
          <a:xfrm>
            <a:off x="284481" y="1259840"/>
            <a:ext cx="8605520" cy="5394960"/>
          </a:xfrm>
        </p:spPr>
        <p:txBody>
          <a:bodyPr/>
          <a:lstStyle/>
          <a:p>
            <a:pPr>
              <a:buFont typeface="Wingdings" pitchFamily="2" charset="2"/>
              <a:buChar char="ü"/>
            </a:pPr>
            <a:r>
              <a:rPr lang="en-GB" dirty="0">
                <a:solidFill>
                  <a:schemeClr val="tx1"/>
                </a:solidFill>
              </a:rPr>
              <a:t>Collect data on manure management systems (MMS).</a:t>
            </a:r>
          </a:p>
          <a:p>
            <a:pPr>
              <a:buFont typeface="Wingdings" pitchFamily="2" charset="2"/>
              <a:buChar char="ü"/>
            </a:pPr>
            <a:r>
              <a:rPr lang="en-GB" dirty="0">
                <a:solidFill>
                  <a:schemeClr val="tx1"/>
                </a:solidFill>
              </a:rPr>
              <a:t>Manure (dung and urine) produced by domestic animals is usually stored in different management systems before being applied to soils as fertilizer or otherwise used for feed, fuel, or construction purposes.</a:t>
            </a:r>
          </a:p>
          <a:p>
            <a:pPr>
              <a:buFont typeface="Wingdings" pitchFamily="2" charset="2"/>
              <a:buChar char="ü"/>
            </a:pPr>
            <a:r>
              <a:rPr lang="en-GB" dirty="0">
                <a:solidFill>
                  <a:schemeClr val="tx1"/>
                </a:solidFill>
              </a:rPr>
              <a:t>To estimate N</a:t>
            </a:r>
            <a:r>
              <a:rPr lang="en-GB" baseline="-25000" dirty="0">
                <a:solidFill>
                  <a:schemeClr val="tx1"/>
                </a:solidFill>
              </a:rPr>
              <a:t>2</a:t>
            </a:r>
            <a:r>
              <a:rPr lang="en-GB" dirty="0">
                <a:solidFill>
                  <a:schemeClr val="tx1"/>
                </a:solidFill>
              </a:rPr>
              <a:t>O emissions from manure management, in addition to the animal characterization, data must be collected on the fraction of manure that is managed in each type of system for each livestock category.</a:t>
            </a:r>
          </a:p>
          <a:p>
            <a:pPr>
              <a:buFont typeface="Wingdings" pitchFamily="2" charset="2"/>
              <a:buChar char="ü"/>
            </a:pPr>
            <a:endParaRPr lang="en-GB" dirty="0">
              <a:solidFill>
                <a:schemeClr val="tx1"/>
              </a:solidFill>
            </a:endParaRPr>
          </a:p>
          <a:p>
            <a:pPr>
              <a:buFont typeface="Wingdings" pitchFamily="2" charset="2"/>
              <a:buChar char="ü"/>
            </a:pPr>
            <a:endParaRPr lang="en-GB" dirty="0">
              <a:solidFill>
                <a:schemeClr val="tx1"/>
              </a:solidFill>
            </a:endParaRPr>
          </a:p>
        </p:txBody>
      </p:sp>
    </p:spTree>
    <p:extLst>
      <p:ext uri="{BB962C8B-B14F-4D97-AF65-F5344CB8AC3E}">
        <p14:creationId xmlns:p14="http://schemas.microsoft.com/office/powerpoint/2010/main" val="2842650026"/>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57" y="163513"/>
            <a:ext cx="8157029" cy="763079"/>
          </a:xfrm>
        </p:spPr>
        <p:txBody>
          <a:bodyPr/>
          <a:lstStyle/>
          <a:p>
            <a:r>
              <a:rPr lang="en-GB" sz="2800" dirty="0"/>
              <a:t>Tier 1 - Step 5: Manure Management Systems (2)</a:t>
            </a:r>
          </a:p>
        </p:txBody>
      </p:sp>
      <p:sp>
        <p:nvSpPr>
          <p:cNvPr id="3" name="Content Placeholder 2"/>
          <p:cNvSpPr>
            <a:spLocks noGrp="1"/>
          </p:cNvSpPr>
          <p:nvPr>
            <p:ph idx="1"/>
          </p:nvPr>
        </p:nvSpPr>
        <p:spPr>
          <a:xfrm>
            <a:off x="284481" y="926592"/>
            <a:ext cx="8605520" cy="5728208"/>
          </a:xfrm>
        </p:spPr>
        <p:txBody>
          <a:bodyPr/>
          <a:lstStyle/>
          <a:p>
            <a:pPr>
              <a:buFont typeface="Wingdings" panose="05000000000000000000" pitchFamily="2" charset="2"/>
              <a:buChar char="Ø"/>
            </a:pPr>
            <a:r>
              <a:rPr lang="en-GB" sz="2200" dirty="0">
                <a:solidFill>
                  <a:schemeClr val="tx1"/>
                </a:solidFill>
              </a:rPr>
              <a:t>IPCC provides definitions for 17 MMS in Table 10.18.</a:t>
            </a:r>
          </a:p>
          <a:p>
            <a:pPr>
              <a:buFont typeface="Wingdings" panose="05000000000000000000" pitchFamily="2" charset="2"/>
              <a:buChar char="Ø"/>
            </a:pPr>
            <a:r>
              <a:rPr lang="en-GB" sz="2200" dirty="0">
                <a:solidFill>
                  <a:schemeClr val="tx1"/>
                </a:solidFill>
              </a:rPr>
              <a:t>IPCC provides default MCF and N</a:t>
            </a:r>
            <a:r>
              <a:rPr lang="en-GB" sz="2400" baseline="-25000" dirty="0">
                <a:solidFill>
                  <a:schemeClr val="tx1"/>
                </a:solidFill>
              </a:rPr>
              <a:t>2</a:t>
            </a:r>
            <a:r>
              <a:rPr lang="en-GB" sz="2200" dirty="0">
                <a:solidFill>
                  <a:schemeClr val="tx1"/>
                </a:solidFill>
              </a:rPr>
              <a:t>O EFs for defined MMS in Table 10.17 and Table 10.21 respectively.</a:t>
            </a:r>
          </a:p>
          <a:p>
            <a:pPr>
              <a:buFont typeface="Wingdings" panose="05000000000000000000" pitchFamily="2" charset="2"/>
              <a:buChar char="Ø"/>
            </a:pPr>
            <a:r>
              <a:rPr lang="en-GB" sz="2200" dirty="0">
                <a:solidFill>
                  <a:schemeClr val="tx1"/>
                </a:solidFill>
              </a:rPr>
              <a:t>IPCC provides default values of cattle, buffalo and swine manure allocation per MMS (MS%) for 9 systems (Tables from 10A-4 to 10A-8):</a:t>
            </a:r>
          </a:p>
          <a:p>
            <a:pPr marL="228600" indent="-228600">
              <a:buAutoNum type="arabicPeriod"/>
            </a:pPr>
            <a:r>
              <a:rPr lang="en-GB" sz="2200" dirty="0">
                <a:solidFill>
                  <a:schemeClr val="tx1"/>
                </a:solidFill>
              </a:rPr>
              <a:t>Lagoon (uncovered anaerobic lagoon).</a:t>
            </a:r>
          </a:p>
          <a:p>
            <a:pPr marL="228600" indent="-228600">
              <a:buAutoNum type="arabicPeriod"/>
            </a:pPr>
            <a:r>
              <a:rPr lang="en-GB" sz="2200" dirty="0">
                <a:solidFill>
                  <a:schemeClr val="tx1"/>
                </a:solidFill>
              </a:rPr>
              <a:t>Liquid/slurry.</a:t>
            </a:r>
          </a:p>
          <a:p>
            <a:pPr marL="228600" indent="-228600">
              <a:buAutoNum type="arabicPeriod"/>
            </a:pPr>
            <a:r>
              <a:rPr lang="en-GB" sz="2200" dirty="0">
                <a:solidFill>
                  <a:schemeClr val="tx1"/>
                </a:solidFill>
              </a:rPr>
              <a:t>Solid storage.</a:t>
            </a:r>
          </a:p>
          <a:p>
            <a:pPr marL="228600" indent="-228600">
              <a:buAutoNum type="arabicPeriod"/>
            </a:pPr>
            <a:r>
              <a:rPr lang="en-GB" sz="2200" dirty="0">
                <a:solidFill>
                  <a:schemeClr val="tx1"/>
                </a:solidFill>
              </a:rPr>
              <a:t>Dry lot.</a:t>
            </a:r>
          </a:p>
          <a:p>
            <a:pPr marL="228600" indent="-228600">
              <a:buAutoNum type="arabicPeriod"/>
            </a:pPr>
            <a:r>
              <a:rPr lang="en-GB" sz="2200" dirty="0">
                <a:solidFill>
                  <a:schemeClr val="tx1"/>
                </a:solidFill>
              </a:rPr>
              <a:t>Pit&lt;1 month.</a:t>
            </a:r>
          </a:p>
          <a:p>
            <a:pPr marL="228600" indent="-228600">
              <a:buAutoNum type="arabicPeriod"/>
            </a:pPr>
            <a:r>
              <a:rPr lang="en-GB" sz="2200" dirty="0">
                <a:solidFill>
                  <a:schemeClr val="tx1"/>
                </a:solidFill>
              </a:rPr>
              <a:t>Pit&gt;1 month.</a:t>
            </a:r>
          </a:p>
          <a:p>
            <a:pPr marL="228600" indent="-228600">
              <a:buAutoNum type="arabicPeriod"/>
            </a:pPr>
            <a:r>
              <a:rPr lang="en-GB" sz="2200" dirty="0">
                <a:solidFill>
                  <a:schemeClr val="tx1"/>
                </a:solidFill>
              </a:rPr>
              <a:t>Daily spread.</a:t>
            </a:r>
          </a:p>
          <a:p>
            <a:pPr marL="228600" indent="-228600">
              <a:buAutoNum type="arabicPeriod"/>
            </a:pPr>
            <a:r>
              <a:rPr lang="en-GB" sz="2200" dirty="0">
                <a:solidFill>
                  <a:schemeClr val="tx1"/>
                </a:solidFill>
              </a:rPr>
              <a:t>Digester (anaerobic digester).</a:t>
            </a:r>
          </a:p>
          <a:p>
            <a:pPr marL="228600" indent="-228600">
              <a:buAutoNum type="arabicPeriod"/>
            </a:pPr>
            <a:r>
              <a:rPr lang="en-GB" sz="2200" dirty="0">
                <a:solidFill>
                  <a:schemeClr val="tx1"/>
                </a:solidFill>
              </a:rPr>
              <a:t>Other.</a:t>
            </a: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p:txBody>
      </p:sp>
    </p:spTree>
    <p:extLst>
      <p:ext uri="{BB962C8B-B14F-4D97-AF65-F5344CB8AC3E}">
        <p14:creationId xmlns:p14="http://schemas.microsoft.com/office/powerpoint/2010/main" val="1793197248"/>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14" y="236084"/>
            <a:ext cx="8696779" cy="1008062"/>
          </a:xfrm>
        </p:spPr>
        <p:txBody>
          <a:bodyPr/>
          <a:lstStyle/>
          <a:p>
            <a:r>
              <a:rPr lang="en-GB" sz="2800" dirty="0"/>
              <a:t>Tier 2: Enhanced characterisation for livestock populations</a:t>
            </a:r>
          </a:p>
        </p:txBody>
      </p:sp>
      <p:sp>
        <p:nvSpPr>
          <p:cNvPr id="3" name="Content Placeholder 2"/>
          <p:cNvSpPr>
            <a:spLocks noGrp="1"/>
          </p:cNvSpPr>
          <p:nvPr>
            <p:ph idx="1"/>
          </p:nvPr>
        </p:nvSpPr>
        <p:spPr>
          <a:xfrm>
            <a:off x="508001" y="1600200"/>
            <a:ext cx="8178800" cy="4525963"/>
          </a:xfrm>
        </p:spPr>
        <p:txBody>
          <a:bodyPr/>
          <a:lstStyle/>
          <a:p>
            <a:r>
              <a:rPr lang="en-GB" dirty="0">
                <a:solidFill>
                  <a:schemeClr val="tx1"/>
                </a:solidFill>
              </a:rPr>
              <a:t>The Tier 2 livestock characterisation seeks to create relatively homogenous sub-groupings of animals dividing the population into these subcategories reflecting country-specific variations in age structure and animal performance within the overall livestock population. </a:t>
            </a:r>
          </a:p>
          <a:p>
            <a:r>
              <a:rPr lang="en-GB" dirty="0">
                <a:solidFill>
                  <a:schemeClr val="tx1"/>
                </a:solidFill>
              </a:rPr>
              <a:t>The Tier 2 characterisation methodology is meant to support a more accurate estimate of </a:t>
            </a:r>
            <a:r>
              <a:rPr lang="en-GB" b="1" dirty="0">
                <a:solidFill>
                  <a:schemeClr val="tx1"/>
                </a:solidFill>
              </a:rPr>
              <a:t>feed intake </a:t>
            </a:r>
            <a:r>
              <a:rPr lang="en-GB" dirty="0">
                <a:solidFill>
                  <a:schemeClr val="tx1"/>
                </a:solidFill>
              </a:rPr>
              <a:t>for use in estimating methane production from enteric fermentation  by defining animals, animal productivity, diet quality and</a:t>
            </a:r>
          </a:p>
          <a:p>
            <a:pPr marL="0" indent="0">
              <a:buNone/>
            </a:pPr>
            <a:r>
              <a:rPr lang="en-GB" dirty="0">
                <a:solidFill>
                  <a:schemeClr val="tx1"/>
                </a:solidFill>
              </a:rPr>
              <a:t>    </a:t>
            </a:r>
            <a:r>
              <a:rPr lang="en-GB" dirty="0">
                <a:solidFill>
                  <a:schemeClr val="tx2"/>
                </a:solidFill>
              </a:rPr>
              <a:t>m</a:t>
            </a:r>
            <a:r>
              <a:rPr lang="en-GB" dirty="0">
                <a:solidFill>
                  <a:schemeClr val="tx1"/>
                </a:solidFill>
              </a:rPr>
              <a:t>anagement circumstances.</a:t>
            </a:r>
          </a:p>
          <a:p>
            <a:pPr marL="0" indent="0">
              <a:buNone/>
            </a:pPr>
            <a:endParaRPr lang="en-GB" dirty="0">
              <a:solidFill>
                <a:schemeClr val="tx1"/>
              </a:solidFill>
            </a:endParaRPr>
          </a:p>
        </p:txBody>
      </p:sp>
    </p:spTree>
    <p:extLst>
      <p:ext uri="{BB962C8B-B14F-4D97-AF65-F5344CB8AC3E}">
        <p14:creationId xmlns:p14="http://schemas.microsoft.com/office/powerpoint/2010/main" val="2250720825"/>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51" y="223520"/>
            <a:ext cx="8261350" cy="666496"/>
          </a:xfrm>
        </p:spPr>
        <p:txBody>
          <a:bodyPr/>
          <a:lstStyle/>
          <a:p>
            <a:r>
              <a:rPr lang="en-US" sz="2800" dirty="0"/>
              <a:t>Tier 2 - additional step: Average daily feed intake (1)</a:t>
            </a:r>
            <a:endParaRPr lang="en-GB" sz="2800" dirty="0"/>
          </a:p>
        </p:txBody>
      </p:sp>
      <p:sp>
        <p:nvSpPr>
          <p:cNvPr id="3" name="Content Placeholder 2"/>
          <p:cNvSpPr>
            <a:spLocks noGrp="1"/>
          </p:cNvSpPr>
          <p:nvPr>
            <p:ph idx="1"/>
          </p:nvPr>
        </p:nvSpPr>
        <p:spPr>
          <a:xfrm>
            <a:off x="522515" y="1175657"/>
            <a:ext cx="8164286" cy="4950507"/>
          </a:xfrm>
        </p:spPr>
        <p:txBody>
          <a:bodyPr/>
          <a:lstStyle/>
          <a:p>
            <a:pPr lvl="0">
              <a:lnSpc>
                <a:spcPct val="115000"/>
              </a:lnSpc>
              <a:spcBef>
                <a:spcPct val="0"/>
              </a:spcBef>
              <a:spcAft>
                <a:spcPts val="1000"/>
              </a:spcAft>
              <a:buFont typeface="Wingdings" panose="05000000000000000000" pitchFamily="2" charset="2"/>
              <a:buChar char="Ø"/>
            </a:pPr>
            <a:r>
              <a:rPr lang="en-US" sz="2000" kern="1200" dirty="0">
                <a:solidFill>
                  <a:schemeClr val="tx2"/>
                </a:solidFill>
                <a:ea typeface="Times New Roman" panose="02020603050405020304" pitchFamily="18" charset="0"/>
                <a:cs typeface="Times New Roman" panose="02020603050405020304" pitchFamily="18" charset="0"/>
              </a:rPr>
              <a:t>The </a:t>
            </a:r>
            <a:r>
              <a:rPr lang="en-US" sz="2000" b="1" kern="1200" dirty="0">
                <a:solidFill>
                  <a:schemeClr val="tx2"/>
                </a:solidFill>
                <a:ea typeface="Times New Roman" panose="02020603050405020304" pitchFamily="18" charset="0"/>
                <a:cs typeface="Times New Roman" panose="02020603050405020304" pitchFamily="18" charset="0"/>
              </a:rPr>
              <a:t>feed intake </a:t>
            </a:r>
            <a:r>
              <a:rPr lang="en-US" sz="2000" kern="1200" dirty="0">
                <a:solidFill>
                  <a:schemeClr val="tx2"/>
                </a:solidFill>
                <a:ea typeface="Times New Roman" panose="02020603050405020304" pitchFamily="18" charset="0"/>
                <a:cs typeface="Times New Roman" panose="02020603050405020304" pitchFamily="18" charset="0"/>
              </a:rPr>
              <a:t>is the </a:t>
            </a:r>
            <a:r>
              <a:rPr lang="en-US" sz="2000" b="1" kern="1200" dirty="0">
                <a:solidFill>
                  <a:schemeClr val="tx2"/>
                </a:solidFill>
                <a:ea typeface="Times New Roman" panose="02020603050405020304" pitchFamily="18" charset="0"/>
                <a:cs typeface="Times New Roman" panose="02020603050405020304" pitchFamily="18" charset="0"/>
              </a:rPr>
              <a:t>amount of energy an animal needs</a:t>
            </a:r>
            <a:r>
              <a:rPr lang="en-US" sz="2000" kern="1200" dirty="0">
                <a:solidFill>
                  <a:schemeClr val="tx2"/>
                </a:solidFill>
                <a:ea typeface="Times New Roman" panose="02020603050405020304" pitchFamily="18" charset="0"/>
                <a:cs typeface="Times New Roman" panose="02020603050405020304" pitchFamily="18" charset="0"/>
              </a:rPr>
              <a:t> </a:t>
            </a:r>
            <a:r>
              <a:rPr lang="en-US" sz="2000" u="sng" kern="1200" dirty="0">
                <a:solidFill>
                  <a:schemeClr val="tx2"/>
                </a:solidFill>
                <a:ea typeface="Times New Roman" panose="02020603050405020304" pitchFamily="18" charset="0"/>
                <a:cs typeface="Times New Roman" panose="02020603050405020304" pitchFamily="18" charset="0"/>
              </a:rPr>
              <a:t>for maintenance</a:t>
            </a:r>
            <a:r>
              <a:rPr lang="en-US" sz="2000" kern="1200" dirty="0">
                <a:solidFill>
                  <a:schemeClr val="tx2"/>
                </a:solidFill>
                <a:ea typeface="Times New Roman" panose="02020603050405020304" pitchFamily="18" charset="0"/>
                <a:cs typeface="Times New Roman" panose="02020603050405020304" pitchFamily="18" charset="0"/>
              </a:rPr>
              <a:t> and </a:t>
            </a:r>
            <a:r>
              <a:rPr lang="en-US" sz="2000" u="sng" kern="1200" dirty="0">
                <a:solidFill>
                  <a:schemeClr val="tx2"/>
                </a:solidFill>
                <a:ea typeface="Times New Roman" panose="02020603050405020304" pitchFamily="18" charset="0"/>
                <a:cs typeface="Times New Roman" panose="02020603050405020304" pitchFamily="18" charset="0"/>
              </a:rPr>
              <a:t>for activities</a:t>
            </a:r>
            <a:r>
              <a:rPr lang="en-US" sz="2000" kern="1200" dirty="0">
                <a:solidFill>
                  <a:schemeClr val="tx2"/>
                </a:solidFill>
                <a:ea typeface="Times New Roman" panose="02020603050405020304" pitchFamily="18" charset="0"/>
                <a:cs typeface="Times New Roman" panose="02020603050405020304" pitchFamily="18" charset="0"/>
              </a:rPr>
              <a:t> such as growth, lactation, and pregnancy, and it is typically measured in terms of:</a:t>
            </a:r>
          </a:p>
          <a:p>
            <a:pPr marL="285750" lvl="0" indent="-285750">
              <a:lnSpc>
                <a:spcPct val="115000"/>
              </a:lnSpc>
              <a:spcBef>
                <a:spcPct val="0"/>
              </a:spcBef>
              <a:spcAft>
                <a:spcPts val="1000"/>
              </a:spcAft>
              <a:buFont typeface="Wingdings" panose="05000000000000000000" pitchFamily="2" charset="2"/>
              <a:buChar char="§"/>
            </a:pPr>
            <a:r>
              <a:rPr lang="en-US" sz="2000" kern="1200" dirty="0">
                <a:solidFill>
                  <a:schemeClr val="tx2"/>
                </a:solidFill>
                <a:ea typeface="Times New Roman" panose="02020603050405020304" pitchFamily="18" charset="0"/>
                <a:cs typeface="Times New Roman" panose="02020603050405020304" pitchFamily="18" charset="0"/>
              </a:rPr>
              <a:t>gross energy GE (e.g., megajoules (MJ) per day) or</a:t>
            </a:r>
          </a:p>
          <a:p>
            <a:pPr marL="285750" lvl="0" indent="-285750">
              <a:lnSpc>
                <a:spcPct val="115000"/>
              </a:lnSpc>
              <a:spcBef>
                <a:spcPct val="0"/>
              </a:spcBef>
              <a:spcAft>
                <a:spcPts val="1000"/>
              </a:spcAft>
              <a:buFont typeface="Wingdings" panose="05000000000000000000" pitchFamily="2" charset="2"/>
              <a:buChar char="§"/>
            </a:pPr>
            <a:r>
              <a:rPr lang="en-US" sz="2000" kern="1200" dirty="0">
                <a:solidFill>
                  <a:schemeClr val="tx2"/>
                </a:solidFill>
                <a:ea typeface="Times New Roman" panose="02020603050405020304" pitchFamily="18" charset="0"/>
                <a:cs typeface="Times New Roman" panose="02020603050405020304" pitchFamily="18" charset="0"/>
              </a:rPr>
              <a:t>dry matter intake DMI (e.g., kilograms (kg) per day).</a:t>
            </a:r>
            <a:endParaRPr lang="en-GB" sz="2000" kern="1200" dirty="0">
              <a:solidFill>
                <a:schemeClr val="tx2"/>
              </a:solidFill>
              <a:ea typeface="Times New Roman" panose="02020603050405020304" pitchFamily="18" charset="0"/>
              <a:cs typeface="Times New Roman" panose="02020603050405020304" pitchFamily="18" charset="0"/>
            </a:endParaRPr>
          </a:p>
          <a:p>
            <a:pPr lvl="0">
              <a:lnSpc>
                <a:spcPct val="115000"/>
              </a:lnSpc>
              <a:spcBef>
                <a:spcPct val="0"/>
              </a:spcBef>
              <a:buFont typeface="Wingdings" panose="05000000000000000000" pitchFamily="2" charset="2"/>
              <a:buChar char="Ø"/>
            </a:pPr>
            <a:r>
              <a:rPr lang="en-US" sz="2000" kern="1200" dirty="0">
                <a:solidFill>
                  <a:schemeClr val="tx2"/>
                </a:solidFill>
                <a:ea typeface="Times New Roman" panose="02020603050405020304" pitchFamily="18" charset="0"/>
                <a:cs typeface="Times New Roman" panose="02020603050405020304" pitchFamily="18" charset="0"/>
              </a:rPr>
              <a:t>For all estimates of </a:t>
            </a:r>
            <a:r>
              <a:rPr lang="en-US" sz="2000" b="1" kern="1200" dirty="0">
                <a:solidFill>
                  <a:schemeClr val="tx2"/>
                </a:solidFill>
                <a:ea typeface="Times New Roman" panose="02020603050405020304" pitchFamily="18" charset="0"/>
                <a:cs typeface="Times New Roman" panose="02020603050405020304" pitchFamily="18" charset="0"/>
              </a:rPr>
              <a:t>feed intake</a:t>
            </a:r>
            <a:r>
              <a:rPr lang="en-US" sz="2000" kern="1200" dirty="0">
                <a:solidFill>
                  <a:schemeClr val="tx2"/>
                </a:solidFill>
                <a:ea typeface="Times New Roman" panose="02020603050405020304" pitchFamily="18" charset="0"/>
                <a:cs typeface="Times New Roman" panose="02020603050405020304" pitchFamily="18" charset="0"/>
              </a:rPr>
              <a:t>, good practice is to:</a:t>
            </a:r>
            <a:endParaRPr lang="en-GB" sz="2000" kern="1200" dirty="0">
              <a:solidFill>
                <a:schemeClr val="tx2"/>
              </a:solidFill>
              <a:ea typeface="Times New Roman" panose="02020603050405020304" pitchFamily="18" charset="0"/>
              <a:cs typeface="Times New Roman" panose="02020603050405020304" pitchFamily="18" charset="0"/>
            </a:endParaRPr>
          </a:p>
          <a:p>
            <a:pPr lvl="0">
              <a:lnSpc>
                <a:spcPct val="115000"/>
              </a:lnSpc>
              <a:spcBef>
                <a:spcPts val="0"/>
              </a:spcBef>
              <a:spcAft>
                <a:spcPts val="0"/>
              </a:spcAft>
              <a:buFont typeface="+mj-lt"/>
              <a:buAutoNum type="arabicPeriod"/>
            </a:pPr>
            <a:r>
              <a:rPr lang="en-US" sz="2000" u="sng" kern="1200" dirty="0">
                <a:solidFill>
                  <a:schemeClr val="tx2"/>
                </a:solidFill>
                <a:ea typeface="Times New Roman" panose="02020603050405020304" pitchFamily="18" charset="0"/>
                <a:cs typeface="Times New Roman" panose="02020603050405020304" pitchFamily="18" charset="0"/>
              </a:rPr>
              <a:t>Collect </a:t>
            </a:r>
            <a:r>
              <a:rPr lang="en-US" sz="2000" b="1" u="sng" kern="1200" dirty="0">
                <a:solidFill>
                  <a:schemeClr val="tx2"/>
                </a:solidFill>
                <a:ea typeface="Times New Roman" panose="02020603050405020304" pitchFamily="18" charset="0"/>
                <a:cs typeface="Times New Roman" panose="02020603050405020304" pitchFamily="18" charset="0"/>
              </a:rPr>
              <a:t>data on </a:t>
            </a:r>
            <a:r>
              <a:rPr lang="en-US" sz="2000" u="sng" kern="1200" dirty="0">
                <a:solidFill>
                  <a:schemeClr val="tx2"/>
                </a:solidFill>
                <a:ea typeface="Times New Roman" panose="02020603050405020304" pitchFamily="18" charset="0"/>
                <a:cs typeface="Times New Roman" panose="02020603050405020304" pitchFamily="18" charset="0"/>
              </a:rPr>
              <a:t>the animal’s </a:t>
            </a:r>
            <a:r>
              <a:rPr lang="en-US" sz="2000" b="1" u="sng" kern="1200" dirty="0">
                <a:solidFill>
                  <a:schemeClr val="tx2"/>
                </a:solidFill>
                <a:ea typeface="Times New Roman" panose="02020603050405020304" pitchFamily="18" charset="0"/>
                <a:cs typeface="Times New Roman" panose="02020603050405020304" pitchFamily="18" charset="0"/>
              </a:rPr>
              <a:t>typical diet</a:t>
            </a:r>
            <a:r>
              <a:rPr lang="en-US" sz="2000" u="sng" kern="1200" dirty="0">
                <a:solidFill>
                  <a:schemeClr val="tx2"/>
                </a:solidFill>
                <a:ea typeface="Times New Roman" panose="02020603050405020304" pitchFamily="18" charset="0"/>
                <a:cs typeface="Times New Roman" panose="02020603050405020304" pitchFamily="18" charset="0"/>
              </a:rPr>
              <a:t> </a:t>
            </a:r>
            <a:r>
              <a:rPr lang="en-US" sz="2000" b="1" u="sng" kern="1200" dirty="0">
                <a:solidFill>
                  <a:schemeClr val="tx2"/>
                </a:solidFill>
                <a:ea typeface="Times New Roman" panose="02020603050405020304" pitchFamily="18" charset="0"/>
                <a:cs typeface="Times New Roman" panose="02020603050405020304" pitchFamily="18" charset="0"/>
              </a:rPr>
              <a:t>and performance </a:t>
            </a:r>
            <a:r>
              <a:rPr lang="en-US" sz="2000" u="sng" kern="1200" dirty="0">
                <a:solidFill>
                  <a:schemeClr val="tx2"/>
                </a:solidFill>
                <a:ea typeface="Times New Roman" panose="02020603050405020304" pitchFamily="18" charset="0"/>
                <a:cs typeface="Times New Roman" panose="02020603050405020304" pitchFamily="18" charset="0"/>
              </a:rPr>
              <a:t>in each subcategory</a:t>
            </a:r>
            <a:r>
              <a:rPr lang="en-US" sz="2000" kern="1200" dirty="0">
                <a:solidFill>
                  <a:schemeClr val="tx2"/>
                </a:solidFill>
                <a:ea typeface="Times New Roman" panose="02020603050405020304" pitchFamily="18" charset="0"/>
                <a:cs typeface="Times New Roman" panose="02020603050405020304" pitchFamily="18" charset="0"/>
              </a:rPr>
              <a:t>;</a:t>
            </a:r>
            <a:endParaRPr lang="en-GB" sz="2000" kern="1200" dirty="0">
              <a:solidFill>
                <a:schemeClr val="tx2"/>
              </a:solidFill>
              <a:ea typeface="Times New Roman" panose="02020603050405020304" pitchFamily="18" charset="0"/>
              <a:cs typeface="Times New Roman" panose="02020603050405020304" pitchFamily="18" charset="0"/>
            </a:endParaRPr>
          </a:p>
          <a:p>
            <a:pPr lvl="0">
              <a:lnSpc>
                <a:spcPct val="115000"/>
              </a:lnSpc>
              <a:spcBef>
                <a:spcPts val="0"/>
              </a:spcBef>
              <a:spcAft>
                <a:spcPts val="0"/>
              </a:spcAft>
              <a:buFont typeface="+mj-lt"/>
              <a:buAutoNum type="arabicPeriod"/>
            </a:pPr>
            <a:r>
              <a:rPr lang="en-US" sz="2000" u="sng" kern="1200" dirty="0">
                <a:solidFill>
                  <a:schemeClr val="tx2"/>
                </a:solidFill>
                <a:ea typeface="Times New Roman" panose="02020603050405020304" pitchFamily="18" charset="0"/>
                <a:cs typeface="Times New Roman" panose="02020603050405020304" pitchFamily="18" charset="0"/>
              </a:rPr>
              <a:t>Estimate feed intake from the animal performance and diet data for each subcategory</a:t>
            </a:r>
            <a:r>
              <a:rPr lang="en-US" sz="1800" kern="1200" dirty="0">
                <a:solidFill>
                  <a:schemeClr val="tx2"/>
                </a:solidFill>
                <a:ea typeface="Times New Roman" panose="02020603050405020304" pitchFamily="18" charset="0"/>
                <a:cs typeface="Times New Roman" panose="02020603050405020304" pitchFamily="18" charset="0"/>
              </a:rPr>
              <a:t>.</a:t>
            </a:r>
          </a:p>
          <a:p>
            <a:pPr marL="0" lvl="0" indent="0">
              <a:lnSpc>
                <a:spcPct val="115000"/>
              </a:lnSpc>
              <a:spcBef>
                <a:spcPts val="0"/>
              </a:spcBef>
              <a:spcAft>
                <a:spcPts val="0"/>
              </a:spcAft>
              <a:buNone/>
            </a:pPr>
            <a:endParaRPr lang="en-US" sz="1800" kern="1200" dirty="0">
              <a:solidFill>
                <a:schemeClr val="tx2"/>
              </a:solidFill>
              <a:ea typeface="Times New Roman" panose="02020603050405020304" pitchFamily="18" charset="0"/>
              <a:cs typeface="Times New Roman" panose="02020603050405020304" pitchFamily="18" charset="0"/>
            </a:endParaRPr>
          </a:p>
          <a:p>
            <a:pPr lvl="0">
              <a:spcBef>
                <a:spcPct val="0"/>
              </a:spcBef>
              <a:buFont typeface="Wingdings" panose="05000000000000000000" pitchFamily="2" charset="2"/>
              <a:buChar char="Ø"/>
            </a:pPr>
            <a:r>
              <a:rPr lang="en-US" sz="2000" kern="1200" dirty="0">
                <a:solidFill>
                  <a:schemeClr val="tx2"/>
                </a:solidFill>
                <a:ea typeface="Times New Roman" panose="02020603050405020304" pitchFamily="18" charset="0"/>
                <a:cs typeface="Times New Roman" panose="02020603050405020304" pitchFamily="18" charset="0"/>
              </a:rPr>
              <a:t>In some cases, the equations to estimate  the </a:t>
            </a:r>
            <a:r>
              <a:rPr lang="en-US" sz="2000" b="1" kern="1200" dirty="0">
                <a:solidFill>
                  <a:schemeClr val="tx2"/>
                </a:solidFill>
                <a:ea typeface="Times New Roman" panose="02020603050405020304" pitchFamily="18" charset="0"/>
                <a:cs typeface="Times New Roman" panose="02020603050405020304" pitchFamily="18" charset="0"/>
              </a:rPr>
              <a:t>feed intake </a:t>
            </a:r>
            <a:r>
              <a:rPr lang="en-US" sz="2000" kern="1200" dirty="0">
                <a:solidFill>
                  <a:schemeClr val="tx2"/>
                </a:solidFill>
                <a:ea typeface="Times New Roman" panose="02020603050405020304" pitchFamily="18" charset="0"/>
                <a:cs typeface="Times New Roman" panose="02020603050405020304" pitchFamily="18" charset="0"/>
              </a:rPr>
              <a:t>may be applied </a:t>
            </a:r>
            <a:r>
              <a:rPr lang="en-US" sz="2000" u="sng" kern="1200" dirty="0">
                <a:solidFill>
                  <a:schemeClr val="tx2"/>
                </a:solidFill>
                <a:ea typeface="Times New Roman" panose="02020603050405020304" pitchFamily="18" charset="0"/>
                <a:cs typeface="Times New Roman" panose="02020603050405020304" pitchFamily="18" charset="0"/>
              </a:rPr>
              <a:t>on a seasonal basis</a:t>
            </a:r>
            <a:r>
              <a:rPr lang="en-US" sz="2000" kern="1200" dirty="0">
                <a:solidFill>
                  <a:schemeClr val="tx2"/>
                </a:solidFill>
                <a:ea typeface="Times New Roman" panose="02020603050405020304" pitchFamily="18" charset="0"/>
                <a:cs typeface="Times New Roman" panose="02020603050405020304" pitchFamily="18" charset="0"/>
              </a:rPr>
              <a:t>, for example under conditions in which livestock gains weight in one season and looses weight in another (average annual population should be adjusted accordingly).</a:t>
            </a:r>
            <a:endParaRPr lang="en-GB" sz="2000" kern="1200" dirty="0">
              <a:solidFill>
                <a:schemeClr val="tx2"/>
              </a:solidFill>
            </a:endParaRPr>
          </a:p>
          <a:p>
            <a:pPr marL="0" lvl="0" indent="0">
              <a:lnSpc>
                <a:spcPct val="115000"/>
              </a:lnSpc>
              <a:spcBef>
                <a:spcPts val="0"/>
              </a:spcBef>
              <a:spcAft>
                <a:spcPts val="0"/>
              </a:spcAft>
              <a:buNone/>
            </a:pPr>
            <a:endParaRPr lang="en-GB" sz="1800" kern="1200" dirty="0">
              <a:solidFill>
                <a:srgbClr val="000000"/>
              </a:solidFill>
              <a:ea typeface="Times New Roman" panose="02020603050405020304" pitchFamily="18" charset="0"/>
              <a:cs typeface="Times New Roman" panose="02020603050405020304" pitchFamily="18" charset="0"/>
            </a:endParaRPr>
          </a:p>
          <a:p>
            <a:pPr marL="0" indent="0">
              <a:buNone/>
            </a:pPr>
            <a:endParaRPr lang="en-GB" dirty="0">
              <a:solidFill>
                <a:schemeClr val="tx1"/>
              </a:solidFill>
            </a:endParaRPr>
          </a:p>
        </p:txBody>
      </p:sp>
    </p:spTree>
    <p:extLst>
      <p:ext uri="{BB962C8B-B14F-4D97-AF65-F5344CB8AC3E}">
        <p14:creationId xmlns:p14="http://schemas.microsoft.com/office/powerpoint/2010/main" val="3330613079"/>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0"/>
            <a:ext cx="8491583" cy="578249"/>
          </a:xfrm>
        </p:spPr>
        <p:txBody>
          <a:bodyPr/>
          <a:lstStyle/>
          <a:p>
            <a:r>
              <a:rPr lang="en-US" sz="2800" dirty="0"/>
              <a:t>Tier 2 - additional step: Average daily feed intake (2)</a:t>
            </a:r>
            <a:endParaRPr lang="en-GB" sz="2800" dirty="0"/>
          </a:p>
        </p:txBody>
      </p:sp>
      <p:sp>
        <p:nvSpPr>
          <p:cNvPr id="3" name="Content Placeholder 2"/>
          <p:cNvSpPr>
            <a:spLocks noGrp="1"/>
          </p:cNvSpPr>
          <p:nvPr>
            <p:ph idx="1"/>
          </p:nvPr>
        </p:nvSpPr>
        <p:spPr>
          <a:xfrm>
            <a:off x="522514" y="578249"/>
            <a:ext cx="8164286" cy="6102967"/>
          </a:xfrm>
        </p:spPr>
        <p:txBody>
          <a:bodyPr/>
          <a:lstStyle/>
          <a:p>
            <a:pPr marL="0" lvl="0" indent="0">
              <a:lnSpc>
                <a:spcPct val="115000"/>
              </a:lnSpc>
              <a:spcBef>
                <a:spcPct val="0"/>
              </a:spcBef>
              <a:spcAft>
                <a:spcPts val="1000"/>
              </a:spcAft>
              <a:buNone/>
            </a:pPr>
            <a:r>
              <a:rPr lang="en-US" sz="2400" kern="1200" dirty="0">
                <a:solidFill>
                  <a:srgbClr val="000000"/>
                </a:solidFill>
                <a:ea typeface="Times New Roman" panose="02020603050405020304" pitchFamily="18" charset="0"/>
                <a:cs typeface="Times New Roman" panose="02020603050405020304" pitchFamily="18" charset="0"/>
              </a:rPr>
              <a:t>Data to be collected for estimating </a:t>
            </a:r>
            <a:r>
              <a:rPr lang="en-US" sz="2400" b="1" kern="1200" dirty="0">
                <a:solidFill>
                  <a:srgbClr val="FF0000"/>
                </a:solidFill>
                <a:ea typeface="Times New Roman" panose="02020603050405020304" pitchFamily="18" charset="0"/>
                <a:cs typeface="Times New Roman" panose="02020603050405020304" pitchFamily="18" charset="0"/>
              </a:rPr>
              <a:t>feed intake:</a:t>
            </a:r>
            <a:endParaRPr lang="en-US" sz="2400" kern="1200" dirty="0">
              <a:solidFill>
                <a:srgbClr val="000000"/>
              </a:solidFill>
              <a:ea typeface="Times New Roman" panose="02020603050405020304" pitchFamily="18" charset="0"/>
              <a:cs typeface="Times New Roman" panose="02020603050405020304" pitchFamily="18" charset="0"/>
            </a:endParaRPr>
          </a:p>
          <a:p>
            <a:pPr marL="285750" lvl="0" indent="-285750">
              <a:lnSpc>
                <a:spcPct val="115000"/>
              </a:lnSpc>
              <a:spcBef>
                <a:spcPct val="0"/>
              </a:spcBef>
              <a:spcAft>
                <a:spcPts val="1000"/>
              </a:spcAft>
              <a:buFont typeface="Wingdings" panose="05000000000000000000" pitchFamily="2" charset="2"/>
              <a:buChar char="§"/>
            </a:pPr>
            <a:r>
              <a:rPr lang="en-US" sz="2400" b="1" kern="1200" dirty="0">
                <a:solidFill>
                  <a:srgbClr val="000000"/>
                </a:solidFill>
                <a:ea typeface="Times New Roman" panose="02020603050405020304" pitchFamily="18" charset="0"/>
                <a:cs typeface="Times New Roman" panose="02020603050405020304" pitchFamily="18" charset="0"/>
              </a:rPr>
              <a:t>Average </a:t>
            </a:r>
            <a:r>
              <a:rPr lang="en-US" sz="2400" b="1" kern="1200" dirty="0">
                <a:solidFill>
                  <a:schemeClr val="tx1"/>
                </a:solidFill>
                <a:ea typeface="Times New Roman" panose="02020603050405020304" pitchFamily="18" charset="0"/>
                <a:cs typeface="Times New Roman" panose="02020603050405020304" pitchFamily="18" charset="0"/>
              </a:rPr>
              <a:t>Live-Weight</a:t>
            </a:r>
            <a:r>
              <a:rPr lang="en-US" sz="2400" kern="1200" dirty="0">
                <a:solidFill>
                  <a:schemeClr val="tx1"/>
                </a:solidFill>
                <a:ea typeface="Times New Roman" panose="02020603050405020304" pitchFamily="18" charset="0"/>
                <a:cs typeface="Times New Roman" panose="02020603050405020304" pitchFamily="18" charset="0"/>
              </a:rPr>
              <a:t> (W and BW), </a:t>
            </a:r>
            <a:r>
              <a:rPr lang="en-US" sz="2400" kern="1200" dirty="0">
                <a:solidFill>
                  <a:srgbClr val="000000"/>
                </a:solidFill>
                <a:ea typeface="Times New Roman" panose="02020603050405020304" pitchFamily="18" charset="0"/>
                <a:cs typeface="Times New Roman" panose="02020603050405020304" pitchFamily="18" charset="0"/>
              </a:rPr>
              <a:t>kg; of the single animal of the sub-category</a:t>
            </a:r>
            <a:r>
              <a:rPr lang="en-US" sz="2400" kern="1200" dirty="0">
                <a:solidFill>
                  <a:srgbClr val="00B0F0"/>
                </a:solidFill>
                <a:ea typeface="Times New Roman" panose="02020603050405020304" pitchFamily="18" charset="0"/>
                <a:cs typeface="Times New Roman" panose="02020603050405020304" pitchFamily="18" charset="0"/>
              </a:rPr>
              <a:t> [net energy for maintenance and growth (net energy for activity is used only for sheep)].</a:t>
            </a:r>
          </a:p>
          <a:p>
            <a:pPr marL="285750" lvl="0" indent="-285750">
              <a:lnSpc>
                <a:spcPct val="115000"/>
              </a:lnSpc>
              <a:spcBef>
                <a:spcPct val="0"/>
              </a:spcBef>
              <a:spcAft>
                <a:spcPts val="1000"/>
              </a:spcAft>
              <a:buFont typeface="Wingdings" panose="05000000000000000000" pitchFamily="2" charset="2"/>
              <a:buChar char="§"/>
            </a:pPr>
            <a:r>
              <a:rPr lang="en-US" sz="2400" b="1" kern="1200" dirty="0">
                <a:solidFill>
                  <a:srgbClr val="000000"/>
                </a:solidFill>
                <a:ea typeface="Times New Roman" panose="02020603050405020304" pitchFamily="18" charset="0"/>
                <a:cs typeface="Times New Roman" panose="02020603050405020304" pitchFamily="18" charset="0"/>
              </a:rPr>
              <a:t>Average weight gain per day </a:t>
            </a:r>
            <a:r>
              <a:rPr lang="en-US" sz="2400" kern="1200" dirty="0">
                <a:solidFill>
                  <a:srgbClr val="000000"/>
                </a:solidFill>
                <a:ea typeface="Times New Roman" panose="02020603050405020304" pitchFamily="18" charset="0"/>
                <a:cs typeface="Times New Roman" panose="02020603050405020304" pitchFamily="18" charset="0"/>
              </a:rPr>
              <a:t>(WG), kg day</a:t>
            </a:r>
            <a:r>
              <a:rPr lang="en-US" sz="2400" kern="1200" baseline="30000" dirty="0">
                <a:solidFill>
                  <a:srgbClr val="000000"/>
                </a:solidFill>
                <a:ea typeface="Times New Roman" panose="02020603050405020304" pitchFamily="18" charset="0"/>
                <a:cs typeface="Times New Roman" panose="02020603050405020304" pitchFamily="18" charset="0"/>
              </a:rPr>
              <a:t>-1</a:t>
            </a:r>
            <a:r>
              <a:rPr lang="en-US" sz="2400" kern="1200" dirty="0">
                <a:solidFill>
                  <a:srgbClr val="000000"/>
                </a:solidFill>
                <a:ea typeface="Times New Roman" panose="02020603050405020304" pitchFamily="18" charset="0"/>
                <a:cs typeface="Times New Roman" panose="02020603050405020304" pitchFamily="18" charset="0"/>
              </a:rPr>
              <a:t>; </a:t>
            </a:r>
            <a:r>
              <a:rPr lang="en-US" sz="2400" kern="1200" dirty="0">
                <a:solidFill>
                  <a:srgbClr val="00B0F0"/>
                </a:solidFill>
                <a:ea typeface="Times New Roman" panose="02020603050405020304" pitchFamily="18" charset="0"/>
                <a:cs typeface="Times New Roman" panose="02020603050405020304" pitchFamily="18" charset="0"/>
              </a:rPr>
              <a:t>[net energy for growth].</a:t>
            </a:r>
          </a:p>
          <a:p>
            <a:pPr marL="285750" lvl="0" indent="-285750">
              <a:lnSpc>
                <a:spcPct val="115000"/>
              </a:lnSpc>
              <a:spcBef>
                <a:spcPct val="0"/>
              </a:spcBef>
              <a:spcAft>
                <a:spcPts val="1000"/>
              </a:spcAft>
              <a:buFont typeface="Wingdings" panose="05000000000000000000" pitchFamily="2" charset="2"/>
              <a:buChar char="§"/>
            </a:pPr>
            <a:r>
              <a:rPr lang="en-US" sz="2400" b="1" kern="1200" dirty="0">
                <a:solidFill>
                  <a:srgbClr val="000000"/>
                </a:solidFill>
                <a:ea typeface="Times New Roman" panose="02020603050405020304" pitchFamily="18" charset="0"/>
                <a:cs typeface="Times New Roman" panose="02020603050405020304" pitchFamily="18" charset="0"/>
              </a:rPr>
              <a:t>Average Mature weight </a:t>
            </a:r>
            <a:r>
              <a:rPr lang="en-US" sz="2400" kern="1200" dirty="0">
                <a:solidFill>
                  <a:srgbClr val="000000"/>
                </a:solidFill>
                <a:ea typeface="Times New Roman" panose="02020603050405020304" pitchFamily="18" charset="0"/>
                <a:cs typeface="Times New Roman" panose="02020603050405020304" pitchFamily="18" charset="0"/>
              </a:rPr>
              <a:t>(MW), kg; The mature weight of the adult animal </a:t>
            </a:r>
            <a:r>
              <a:rPr lang="en-US" sz="2400" kern="1200" dirty="0">
                <a:solidFill>
                  <a:schemeClr val="tx1"/>
                </a:solidFill>
                <a:ea typeface="Times New Roman" panose="02020603050405020304" pitchFamily="18" charset="0"/>
                <a:cs typeface="Times New Roman" panose="02020603050405020304" pitchFamily="18" charset="0"/>
              </a:rPr>
              <a:t>(when skeletal development is complete) of </a:t>
            </a:r>
            <a:r>
              <a:rPr lang="en-US" sz="2400" kern="1200" dirty="0">
                <a:solidFill>
                  <a:srgbClr val="000000"/>
                </a:solidFill>
                <a:ea typeface="Times New Roman" panose="02020603050405020304" pitchFamily="18" charset="0"/>
                <a:cs typeface="Times New Roman" panose="02020603050405020304" pitchFamily="18" charset="0"/>
              </a:rPr>
              <a:t>the inventoried group is required to define a growth pattern, including the feed and energy required for grow</a:t>
            </a:r>
            <a:r>
              <a:rPr lang="en-US" sz="2400" kern="1200" dirty="0">
                <a:solidFill>
                  <a:schemeClr val="tx1"/>
                </a:solidFill>
                <a:ea typeface="Times New Roman" panose="02020603050405020304" pitchFamily="18" charset="0"/>
                <a:cs typeface="Times New Roman" panose="02020603050405020304" pitchFamily="18" charset="0"/>
              </a:rPr>
              <a:t>th</a:t>
            </a:r>
            <a:r>
              <a:rPr lang="en-US" sz="2400" kern="1200" dirty="0">
                <a:solidFill>
                  <a:srgbClr val="000000"/>
                </a:solidFill>
                <a:ea typeface="Times New Roman" panose="02020603050405020304" pitchFamily="18" charset="0"/>
                <a:cs typeface="Times New Roman" panose="02020603050405020304" pitchFamily="18" charset="0"/>
              </a:rPr>
              <a:t> </a:t>
            </a:r>
            <a:r>
              <a:rPr lang="en-US" sz="2400" kern="1200" dirty="0">
                <a:solidFill>
                  <a:srgbClr val="00B0F0"/>
                </a:solidFill>
                <a:ea typeface="Times New Roman" panose="02020603050405020304" pitchFamily="18" charset="0"/>
                <a:cs typeface="Times New Roman" panose="02020603050405020304" pitchFamily="18" charset="0"/>
              </a:rPr>
              <a:t>[net energy for growth].</a:t>
            </a:r>
            <a:r>
              <a:rPr lang="en-US" sz="2400" kern="1200" dirty="0">
                <a:solidFill>
                  <a:srgbClr val="000000"/>
                </a:solidFill>
                <a:ea typeface="Times New Roman" panose="02020603050405020304" pitchFamily="18" charset="0"/>
                <a:cs typeface="Times New Roman" panose="02020603050405020304" pitchFamily="18" charset="0"/>
              </a:rPr>
              <a:t> </a:t>
            </a:r>
            <a:r>
              <a:rPr lang="en-US" sz="2400" kern="1200" dirty="0">
                <a:solidFill>
                  <a:schemeClr val="tx1"/>
                </a:solidFill>
                <a:ea typeface="Times New Roman" panose="02020603050405020304" pitchFamily="18" charset="0"/>
                <a:cs typeface="Times New Roman" panose="02020603050405020304" pitchFamily="18" charset="0"/>
              </a:rPr>
              <a:t>At maturity as a rule W=MW.</a:t>
            </a:r>
          </a:p>
          <a:p>
            <a:pPr marL="285750" lvl="0" indent="-285750">
              <a:lnSpc>
                <a:spcPct val="115000"/>
              </a:lnSpc>
              <a:spcBef>
                <a:spcPct val="0"/>
              </a:spcBef>
              <a:spcAft>
                <a:spcPts val="1000"/>
              </a:spcAft>
              <a:buFont typeface="Wingdings" panose="05000000000000000000" pitchFamily="2" charset="2"/>
              <a:buChar char="§"/>
            </a:pPr>
            <a:r>
              <a:rPr lang="en-US" sz="2400" b="1" kern="1200" dirty="0">
                <a:solidFill>
                  <a:srgbClr val="000000"/>
                </a:solidFill>
                <a:ea typeface="Times New Roman" panose="02020603050405020304" pitchFamily="18" charset="0"/>
                <a:cs typeface="Times New Roman" panose="02020603050405020304" pitchFamily="18" charset="0"/>
              </a:rPr>
              <a:t>Average number of hours worked per day</a:t>
            </a:r>
            <a:r>
              <a:rPr lang="en-US" sz="2400" kern="1200" dirty="0">
                <a:solidFill>
                  <a:srgbClr val="000000"/>
                </a:solidFill>
                <a:ea typeface="Times New Roman" panose="02020603050405020304" pitchFamily="18" charset="0"/>
                <a:cs typeface="Times New Roman" panose="02020603050405020304" pitchFamily="18" charset="0"/>
              </a:rPr>
              <a:t>. </a:t>
            </a:r>
            <a:r>
              <a:rPr lang="en-US" sz="2400" kern="1200" dirty="0">
                <a:solidFill>
                  <a:srgbClr val="00B0F0"/>
                </a:solidFill>
                <a:ea typeface="Times New Roman" panose="02020603050405020304" pitchFamily="18" charset="0"/>
                <a:cs typeface="Times New Roman" panose="02020603050405020304" pitchFamily="18" charset="0"/>
              </a:rPr>
              <a:t>[net energy for work]</a:t>
            </a:r>
          </a:p>
          <a:p>
            <a:pPr marL="285750" lvl="0" indent="-285750">
              <a:lnSpc>
                <a:spcPct val="115000"/>
              </a:lnSpc>
              <a:spcBef>
                <a:spcPct val="0"/>
              </a:spcBef>
              <a:spcAft>
                <a:spcPts val="1000"/>
              </a:spcAft>
              <a:buFont typeface="Wingdings" panose="05000000000000000000" pitchFamily="2" charset="2"/>
              <a:buChar char="§"/>
            </a:pPr>
            <a:r>
              <a:rPr lang="en-US" sz="2400" b="1" kern="1200" dirty="0">
                <a:solidFill>
                  <a:srgbClr val="000000"/>
                </a:solidFill>
                <a:ea typeface="Times New Roman" panose="02020603050405020304" pitchFamily="18" charset="0"/>
                <a:cs typeface="Times New Roman" panose="02020603050405020304" pitchFamily="18" charset="0"/>
              </a:rPr>
              <a:t>Feeding situation</a:t>
            </a:r>
            <a:r>
              <a:rPr lang="en-US" sz="2400" kern="1200" dirty="0">
                <a:solidFill>
                  <a:srgbClr val="000000"/>
                </a:solidFill>
                <a:ea typeface="Times New Roman" panose="02020603050405020304" pitchFamily="18" charset="0"/>
                <a:cs typeface="Times New Roman" panose="02020603050405020304" pitchFamily="18" charset="0"/>
              </a:rPr>
              <a:t>: </a:t>
            </a:r>
            <a:r>
              <a:rPr lang="en-US" sz="2400" kern="1200" dirty="0">
                <a:solidFill>
                  <a:srgbClr val="00B0F0"/>
                </a:solidFill>
                <a:ea typeface="Times New Roman" panose="02020603050405020304" pitchFamily="18" charset="0"/>
                <a:cs typeface="Times New Roman" panose="02020603050405020304" pitchFamily="18" charset="0"/>
              </a:rPr>
              <a:t>[net energy for activity]</a:t>
            </a:r>
          </a:p>
          <a:p>
            <a:pPr marL="0" lvl="0" indent="0">
              <a:lnSpc>
                <a:spcPct val="115000"/>
              </a:lnSpc>
              <a:spcBef>
                <a:spcPts val="0"/>
              </a:spcBef>
              <a:spcAft>
                <a:spcPts val="0"/>
              </a:spcAft>
              <a:buNone/>
            </a:pPr>
            <a:endParaRPr lang="en-GB" sz="1800" kern="1200" dirty="0">
              <a:solidFill>
                <a:srgbClr val="000000"/>
              </a:solidFill>
              <a:ea typeface="Times New Roman" panose="02020603050405020304" pitchFamily="18" charset="0"/>
              <a:cs typeface="Times New Roman" panose="02020603050405020304" pitchFamily="18" charset="0"/>
            </a:endParaRPr>
          </a:p>
          <a:p>
            <a:pPr marL="0" indent="0">
              <a:buNone/>
            </a:pPr>
            <a:endParaRPr lang="en-GB" dirty="0">
              <a:solidFill>
                <a:schemeClr val="tx1"/>
              </a:solidFill>
            </a:endParaRPr>
          </a:p>
        </p:txBody>
      </p:sp>
    </p:spTree>
    <p:extLst>
      <p:ext uri="{BB962C8B-B14F-4D97-AF65-F5344CB8AC3E}">
        <p14:creationId xmlns:p14="http://schemas.microsoft.com/office/powerpoint/2010/main" val="1414789205"/>
      </p:ext>
    </p:extLst>
  </p:cSld>
  <p:clrMapOvr>
    <a:masterClrMapping/>
  </p:clrMapOvr>
  <p:transition>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983" y="195072"/>
            <a:ext cx="8261350" cy="524256"/>
          </a:xfrm>
        </p:spPr>
        <p:txBody>
          <a:bodyPr/>
          <a:lstStyle/>
          <a:p>
            <a:r>
              <a:rPr lang="en-GB" sz="2800" dirty="0"/>
              <a:t>Tier 2 - additional step: Average daily feed intake (3)</a:t>
            </a:r>
          </a:p>
        </p:txBody>
      </p:sp>
      <p:sp>
        <p:nvSpPr>
          <p:cNvPr id="3" name="Content Placeholder 2"/>
          <p:cNvSpPr>
            <a:spLocks noGrp="1"/>
          </p:cNvSpPr>
          <p:nvPr>
            <p:ph idx="1"/>
          </p:nvPr>
        </p:nvSpPr>
        <p:spPr>
          <a:xfrm>
            <a:off x="522515" y="843281"/>
            <a:ext cx="8164286" cy="5282884"/>
          </a:xfrm>
        </p:spPr>
        <p:txBody>
          <a:bodyPr/>
          <a:lstStyle/>
          <a:p>
            <a:pPr marL="0" lvl="0" indent="0">
              <a:lnSpc>
                <a:spcPct val="115000"/>
              </a:lnSpc>
              <a:spcBef>
                <a:spcPct val="0"/>
              </a:spcBef>
              <a:spcAft>
                <a:spcPts val="1000"/>
              </a:spcAft>
              <a:buNone/>
            </a:pPr>
            <a:r>
              <a:rPr lang="en-US" sz="2000" kern="1200" dirty="0">
                <a:solidFill>
                  <a:srgbClr val="000000"/>
                </a:solidFill>
                <a:ea typeface="Times New Roman" panose="02020603050405020304" pitchFamily="18" charset="0"/>
                <a:cs typeface="Times New Roman" panose="02020603050405020304" pitchFamily="18" charset="0"/>
              </a:rPr>
              <a:t>Data to be collected for estimating </a:t>
            </a:r>
            <a:r>
              <a:rPr lang="en-US" sz="2000" b="1" kern="1200" dirty="0">
                <a:solidFill>
                  <a:srgbClr val="FF0000"/>
                </a:solidFill>
                <a:ea typeface="Times New Roman" panose="02020603050405020304" pitchFamily="18" charset="0"/>
                <a:cs typeface="Times New Roman" panose="02020603050405020304" pitchFamily="18" charset="0"/>
              </a:rPr>
              <a:t>feed intake:</a:t>
            </a:r>
            <a:endParaRPr lang="en-US" sz="2000" kern="1200" dirty="0">
              <a:solidFill>
                <a:srgbClr val="000000"/>
              </a:solidFill>
              <a:ea typeface="Times New Roman" panose="02020603050405020304" pitchFamily="18" charset="0"/>
              <a:cs typeface="Times New Roman" panose="02020603050405020304" pitchFamily="18" charset="0"/>
            </a:endParaRPr>
          </a:p>
          <a:p>
            <a:pPr marL="285750" lvl="0" indent="-285750">
              <a:lnSpc>
                <a:spcPct val="115000"/>
              </a:lnSpc>
              <a:spcBef>
                <a:spcPct val="0"/>
              </a:spcBef>
              <a:spcAft>
                <a:spcPts val="1000"/>
              </a:spcAft>
              <a:buFont typeface="Wingdings" panose="05000000000000000000" pitchFamily="2" charset="2"/>
              <a:buChar char="§"/>
            </a:pPr>
            <a:r>
              <a:rPr lang="en-US" sz="2000" b="1" kern="1200" dirty="0">
                <a:solidFill>
                  <a:srgbClr val="000000"/>
                </a:solidFill>
                <a:ea typeface="Times New Roman" panose="02020603050405020304" pitchFamily="18" charset="0"/>
                <a:cs typeface="Times New Roman" panose="02020603050405020304" pitchFamily="18" charset="0"/>
              </a:rPr>
              <a:t>Mean winter temperature, </a:t>
            </a:r>
            <a:r>
              <a:rPr lang="en-US" sz="2000" kern="1200" dirty="0">
                <a:solidFill>
                  <a:srgbClr val="000000"/>
                </a:solidFill>
                <a:ea typeface="Times New Roman" panose="02020603050405020304" pitchFamily="18" charset="0"/>
                <a:cs typeface="Times New Roman" panose="02020603050405020304" pitchFamily="18" charset="0"/>
              </a:rPr>
              <a:t>ºC; </a:t>
            </a:r>
            <a:r>
              <a:rPr lang="en-US" sz="2000" kern="1200" dirty="0">
                <a:solidFill>
                  <a:srgbClr val="00B0F0"/>
                </a:solidFill>
                <a:ea typeface="Times New Roman" panose="02020603050405020304" pitchFamily="18" charset="0"/>
                <a:cs typeface="Times New Roman" panose="02020603050405020304" pitchFamily="18" charset="0"/>
              </a:rPr>
              <a:t>[net energy for maintenance of animals in colder climates]</a:t>
            </a:r>
          </a:p>
          <a:p>
            <a:pPr marL="285750" lvl="0" indent="-285750">
              <a:lnSpc>
                <a:spcPct val="115000"/>
              </a:lnSpc>
              <a:spcBef>
                <a:spcPct val="0"/>
              </a:spcBef>
              <a:spcAft>
                <a:spcPts val="1000"/>
              </a:spcAft>
              <a:buFont typeface="Wingdings" panose="05000000000000000000" pitchFamily="2" charset="2"/>
              <a:buChar char="§"/>
            </a:pPr>
            <a:r>
              <a:rPr lang="en-US" sz="2000" b="1" kern="1200" dirty="0">
                <a:solidFill>
                  <a:srgbClr val="000000"/>
                </a:solidFill>
                <a:ea typeface="Times New Roman" panose="02020603050405020304" pitchFamily="18" charset="0"/>
                <a:cs typeface="Times New Roman" panose="02020603050405020304" pitchFamily="18" charset="0"/>
              </a:rPr>
              <a:t>Average daily milk production</a:t>
            </a:r>
            <a:r>
              <a:rPr lang="en-US" sz="2000" kern="1200" dirty="0">
                <a:solidFill>
                  <a:srgbClr val="000000"/>
                </a:solidFill>
                <a:ea typeface="Times New Roman" panose="02020603050405020304" pitchFamily="18" charset="0"/>
                <a:cs typeface="Times New Roman" panose="02020603050405020304" pitchFamily="18" charset="0"/>
              </a:rPr>
              <a:t>, kg day</a:t>
            </a:r>
            <a:r>
              <a:rPr lang="en-US" sz="2000" kern="1200" baseline="30000" dirty="0">
                <a:solidFill>
                  <a:srgbClr val="000000"/>
                </a:solidFill>
                <a:ea typeface="Times New Roman" panose="02020603050405020304" pitchFamily="18" charset="0"/>
                <a:cs typeface="Times New Roman" panose="02020603050405020304" pitchFamily="18" charset="0"/>
              </a:rPr>
              <a:t>-1</a:t>
            </a:r>
            <a:r>
              <a:rPr lang="en-US" sz="2000" kern="1200" dirty="0">
                <a:solidFill>
                  <a:srgbClr val="000000"/>
                </a:solidFill>
                <a:ea typeface="Times New Roman" panose="02020603050405020304" pitchFamily="18" charset="0"/>
                <a:cs typeface="Times New Roman" panose="02020603050405020304" pitchFamily="18" charset="0"/>
              </a:rPr>
              <a:t>, and fat content, %; the average daily production should be calculated by dividing the total annual production by 365 </a:t>
            </a:r>
            <a:r>
              <a:rPr lang="en-US" sz="2000" kern="1200" dirty="0">
                <a:solidFill>
                  <a:srgbClr val="00B0F0"/>
                </a:solidFill>
                <a:ea typeface="Times New Roman" panose="02020603050405020304" pitchFamily="18" charset="0"/>
                <a:cs typeface="Times New Roman" panose="02020603050405020304" pitchFamily="18" charset="0"/>
              </a:rPr>
              <a:t>[net energy for lactation]</a:t>
            </a:r>
          </a:p>
          <a:p>
            <a:pPr marL="285750" lvl="0" indent="-285750">
              <a:lnSpc>
                <a:spcPct val="115000"/>
              </a:lnSpc>
              <a:spcBef>
                <a:spcPct val="0"/>
              </a:spcBef>
              <a:spcAft>
                <a:spcPts val="1000"/>
              </a:spcAft>
              <a:buFont typeface="Wingdings" panose="05000000000000000000" pitchFamily="2" charset="2"/>
              <a:buChar char="§"/>
            </a:pPr>
            <a:r>
              <a:rPr lang="en-US" sz="2000" b="1" kern="1200" dirty="0">
                <a:solidFill>
                  <a:srgbClr val="000000"/>
                </a:solidFill>
                <a:ea typeface="Times New Roman" panose="02020603050405020304" pitchFamily="18" charset="0"/>
                <a:cs typeface="Times New Roman" panose="02020603050405020304" pitchFamily="18" charset="0"/>
              </a:rPr>
              <a:t>Percent of females that give birth in a year</a:t>
            </a:r>
            <a:r>
              <a:rPr lang="en-US" sz="2000" kern="1200" dirty="0">
                <a:solidFill>
                  <a:srgbClr val="000000"/>
                </a:solidFill>
                <a:ea typeface="Times New Roman" panose="02020603050405020304" pitchFamily="18" charset="0"/>
                <a:cs typeface="Times New Roman" panose="02020603050405020304" pitchFamily="18" charset="0"/>
              </a:rPr>
              <a:t>: </a:t>
            </a:r>
            <a:r>
              <a:rPr lang="en-US" sz="2000" kern="1200" dirty="0">
                <a:solidFill>
                  <a:srgbClr val="00B0F0"/>
                </a:solidFill>
                <a:ea typeface="Times New Roman" panose="02020603050405020304" pitchFamily="18" charset="0"/>
                <a:cs typeface="Times New Roman" panose="02020603050405020304" pitchFamily="18" charset="0"/>
              </a:rPr>
              <a:t>[net energy for pregnancy]</a:t>
            </a:r>
          </a:p>
          <a:p>
            <a:pPr marL="285750" lvl="0" indent="-285750">
              <a:lnSpc>
                <a:spcPct val="115000"/>
              </a:lnSpc>
              <a:spcBef>
                <a:spcPct val="0"/>
              </a:spcBef>
              <a:spcAft>
                <a:spcPts val="1000"/>
              </a:spcAft>
              <a:buFont typeface="Wingdings" panose="05000000000000000000" pitchFamily="2" charset="2"/>
              <a:buChar char="§"/>
            </a:pPr>
            <a:r>
              <a:rPr lang="en-US" sz="2000" b="1" kern="1200" dirty="0">
                <a:solidFill>
                  <a:srgbClr val="000000"/>
                </a:solidFill>
                <a:ea typeface="Times New Roman" panose="02020603050405020304" pitchFamily="18" charset="0"/>
                <a:cs typeface="Times New Roman" panose="02020603050405020304" pitchFamily="18" charset="0"/>
              </a:rPr>
              <a:t>Number of off spring </a:t>
            </a:r>
            <a:r>
              <a:rPr lang="en-US" sz="2000" b="1" kern="1200" dirty="0">
                <a:solidFill>
                  <a:schemeClr val="tx2"/>
                </a:solidFill>
                <a:ea typeface="Times New Roman" panose="02020603050405020304" pitchFamily="18" charset="0"/>
                <a:cs typeface="Times New Roman" panose="02020603050405020304" pitchFamily="18" charset="0"/>
              </a:rPr>
              <a:t>produced</a:t>
            </a:r>
            <a:r>
              <a:rPr lang="en-US" sz="2000" b="1" kern="1200" dirty="0">
                <a:solidFill>
                  <a:srgbClr val="000000"/>
                </a:solidFill>
                <a:ea typeface="Times New Roman" panose="02020603050405020304" pitchFamily="18" charset="0"/>
                <a:cs typeface="Times New Roman" panose="02020603050405020304" pitchFamily="18" charset="0"/>
              </a:rPr>
              <a:t> per year</a:t>
            </a:r>
            <a:r>
              <a:rPr lang="en-US" sz="2000" kern="1200" dirty="0">
                <a:solidFill>
                  <a:srgbClr val="000000"/>
                </a:solidFill>
                <a:ea typeface="Times New Roman" panose="02020603050405020304" pitchFamily="18" charset="0"/>
                <a:cs typeface="Times New Roman" panose="02020603050405020304" pitchFamily="18" charset="0"/>
              </a:rPr>
              <a:t>: </a:t>
            </a:r>
            <a:r>
              <a:rPr lang="en-US" sz="2000" kern="1200" dirty="0">
                <a:solidFill>
                  <a:srgbClr val="00B0F0"/>
                </a:solidFill>
                <a:ea typeface="Times New Roman" panose="02020603050405020304" pitchFamily="18" charset="0"/>
                <a:cs typeface="Times New Roman" panose="02020603050405020304" pitchFamily="18" charset="0"/>
              </a:rPr>
              <a:t>[net energy for pregnancy]</a:t>
            </a:r>
          </a:p>
          <a:p>
            <a:pPr marL="285750" lvl="0" indent="-285750">
              <a:lnSpc>
                <a:spcPct val="115000"/>
              </a:lnSpc>
              <a:spcBef>
                <a:spcPct val="0"/>
              </a:spcBef>
              <a:spcAft>
                <a:spcPts val="1000"/>
              </a:spcAft>
              <a:buFont typeface="Wingdings" panose="05000000000000000000" pitchFamily="2" charset="2"/>
              <a:buChar char="§"/>
            </a:pPr>
            <a:r>
              <a:rPr lang="en-US" sz="2000" b="1" kern="1200" dirty="0">
                <a:solidFill>
                  <a:srgbClr val="000000"/>
                </a:solidFill>
                <a:ea typeface="Times New Roman" panose="02020603050405020304" pitchFamily="18" charset="0"/>
                <a:cs typeface="Times New Roman" panose="02020603050405020304" pitchFamily="18" charset="0"/>
              </a:rPr>
              <a:t>Feed digestibility (DE%)</a:t>
            </a:r>
            <a:r>
              <a:rPr lang="en-US" sz="2000" kern="1200" dirty="0">
                <a:solidFill>
                  <a:srgbClr val="000000"/>
                </a:solidFill>
                <a:ea typeface="Times New Roman" panose="02020603050405020304" pitchFamily="18" charset="0"/>
                <a:cs typeface="Times New Roman" panose="02020603050405020304" pitchFamily="18" charset="0"/>
              </a:rPr>
              <a:t>: The portion of gross energy (GE) in the feed not excreted in the </a:t>
            </a:r>
            <a:r>
              <a:rPr lang="en-US" sz="2000" kern="1200" dirty="0" err="1">
                <a:solidFill>
                  <a:srgbClr val="000000"/>
                </a:solidFill>
                <a:ea typeface="Times New Roman" panose="02020603050405020304" pitchFamily="18" charset="0"/>
                <a:cs typeface="Times New Roman" panose="02020603050405020304" pitchFamily="18" charset="0"/>
              </a:rPr>
              <a:t>faeces</a:t>
            </a:r>
            <a:r>
              <a:rPr lang="en-US" sz="2000" kern="1200" dirty="0">
                <a:solidFill>
                  <a:srgbClr val="000000"/>
                </a:solidFill>
                <a:ea typeface="Times New Roman" panose="02020603050405020304" pitchFamily="18" charset="0"/>
                <a:cs typeface="Times New Roman" panose="02020603050405020304" pitchFamily="18" charset="0"/>
              </a:rPr>
              <a:t> is known as digestible feed, percentage (%) of GE. Table 10.2, Volume 4, IPCC 2006. </a:t>
            </a:r>
          </a:p>
          <a:p>
            <a:pPr marL="285750" lvl="0" indent="-285750">
              <a:lnSpc>
                <a:spcPct val="115000"/>
              </a:lnSpc>
              <a:spcBef>
                <a:spcPct val="0"/>
              </a:spcBef>
              <a:spcAft>
                <a:spcPts val="1000"/>
              </a:spcAft>
              <a:buFont typeface="Wingdings" panose="05000000000000000000" pitchFamily="2" charset="2"/>
              <a:buChar char="§"/>
            </a:pPr>
            <a:r>
              <a:rPr lang="en-US" sz="2000" b="1" kern="1200" dirty="0">
                <a:solidFill>
                  <a:srgbClr val="000000"/>
                </a:solidFill>
                <a:ea typeface="Times New Roman" panose="02020603050405020304" pitchFamily="18" charset="0"/>
                <a:cs typeface="Times New Roman" panose="02020603050405020304" pitchFamily="18" charset="0"/>
              </a:rPr>
              <a:t>Average annual wool production per sheep</a:t>
            </a:r>
            <a:r>
              <a:rPr lang="en-US" sz="2000" kern="1200" dirty="0">
                <a:solidFill>
                  <a:srgbClr val="000000"/>
                </a:solidFill>
                <a:ea typeface="Times New Roman" panose="02020603050405020304" pitchFamily="18" charset="0"/>
                <a:cs typeface="Times New Roman" panose="02020603050405020304" pitchFamily="18" charset="0"/>
              </a:rPr>
              <a:t>, kg yr</a:t>
            </a:r>
            <a:r>
              <a:rPr lang="en-US" sz="2000" kern="1200" baseline="30000" dirty="0">
                <a:solidFill>
                  <a:srgbClr val="000000"/>
                </a:solidFill>
                <a:ea typeface="Times New Roman" panose="02020603050405020304" pitchFamily="18" charset="0"/>
                <a:cs typeface="Times New Roman" panose="02020603050405020304" pitchFamily="18" charset="0"/>
              </a:rPr>
              <a:t>-1</a:t>
            </a:r>
            <a:r>
              <a:rPr lang="en-US" sz="2000" kern="1200" dirty="0">
                <a:solidFill>
                  <a:srgbClr val="000000"/>
                </a:solidFill>
                <a:ea typeface="Times New Roman" panose="02020603050405020304" pitchFamily="18" charset="0"/>
                <a:cs typeface="Times New Roman" panose="02020603050405020304" pitchFamily="18" charset="0"/>
              </a:rPr>
              <a:t>; </a:t>
            </a:r>
            <a:r>
              <a:rPr lang="en-US" sz="2000" kern="1200" dirty="0">
                <a:solidFill>
                  <a:srgbClr val="00B0F0"/>
                </a:solidFill>
                <a:ea typeface="Times New Roman" panose="02020603050405020304" pitchFamily="18" charset="0"/>
                <a:cs typeface="Times New Roman" panose="02020603050405020304" pitchFamily="18" charset="0"/>
              </a:rPr>
              <a:t>[net energy for wool production]</a:t>
            </a:r>
          </a:p>
          <a:p>
            <a:pPr marL="0" lvl="0" indent="0">
              <a:lnSpc>
                <a:spcPct val="115000"/>
              </a:lnSpc>
              <a:spcBef>
                <a:spcPts val="0"/>
              </a:spcBef>
              <a:spcAft>
                <a:spcPts val="0"/>
              </a:spcAft>
              <a:buNone/>
            </a:pPr>
            <a:endParaRPr lang="en-GB" sz="1800" kern="1200" dirty="0">
              <a:solidFill>
                <a:srgbClr val="000000"/>
              </a:solidFill>
              <a:ea typeface="Times New Roman" panose="02020603050405020304" pitchFamily="18" charset="0"/>
              <a:cs typeface="Times New Roman" panose="02020603050405020304" pitchFamily="18" charset="0"/>
            </a:endParaRPr>
          </a:p>
          <a:p>
            <a:pPr marL="0" indent="0">
              <a:buNone/>
            </a:pPr>
            <a:endParaRPr lang="en-GB" dirty="0">
              <a:solidFill>
                <a:schemeClr val="tx1"/>
              </a:solidFill>
            </a:endParaRPr>
          </a:p>
        </p:txBody>
      </p:sp>
    </p:spTree>
    <p:extLst>
      <p:ext uri="{BB962C8B-B14F-4D97-AF65-F5344CB8AC3E}">
        <p14:creationId xmlns:p14="http://schemas.microsoft.com/office/powerpoint/2010/main" val="1901752050"/>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90575"/>
            <a:ext cx="9067800" cy="6067425"/>
          </a:xfrm>
        </p:spPr>
        <p:txBody>
          <a:bodyPr/>
          <a:lstStyle/>
          <a:p>
            <a:pPr marL="0" indent="0" algn="just">
              <a:buNone/>
            </a:pPr>
            <a:endParaRPr lang="en-GB" dirty="0">
              <a:solidFill>
                <a:schemeClr val="tx1"/>
              </a:solidFill>
            </a:endParaRPr>
          </a:p>
          <a:p>
            <a:pPr marL="0" indent="0" algn="just">
              <a:buNone/>
            </a:pPr>
            <a:endParaRPr lang="en-GB" dirty="0">
              <a:solidFill>
                <a:schemeClr val="tx1"/>
              </a:solidFill>
            </a:endParaRPr>
          </a:p>
          <a:p>
            <a:pPr marL="0" indent="0" algn="just">
              <a:buNone/>
            </a:pPr>
            <a:endParaRPr lang="en-GB" dirty="0">
              <a:solidFill>
                <a:schemeClr val="tx1"/>
              </a:solidFill>
            </a:endParaRPr>
          </a:p>
        </p:txBody>
      </p:sp>
      <p:pic>
        <p:nvPicPr>
          <p:cNvPr id="4" name="Picture 3"/>
          <p:cNvPicPr>
            <a:picLocks noChangeAspect="1"/>
          </p:cNvPicPr>
          <p:nvPr/>
        </p:nvPicPr>
        <p:blipFill>
          <a:blip r:embed="rId3"/>
          <a:stretch>
            <a:fillRect/>
          </a:stretch>
        </p:blipFill>
        <p:spPr>
          <a:xfrm>
            <a:off x="1" y="1"/>
            <a:ext cx="9144000" cy="6858000"/>
          </a:xfrm>
          <a:prstGeom prst="rect">
            <a:avLst/>
          </a:prstGeom>
        </p:spPr>
      </p:pic>
      <p:sp>
        <p:nvSpPr>
          <p:cNvPr id="5" name="Title 1"/>
          <p:cNvSpPr txBox="1">
            <a:spLocks/>
          </p:cNvSpPr>
          <p:nvPr/>
        </p:nvSpPr>
        <p:spPr bwMode="auto">
          <a:xfrm>
            <a:off x="134112" y="0"/>
            <a:ext cx="9009888" cy="6461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fontAlgn="base">
              <a:spcBef>
                <a:spcPct val="0"/>
              </a:spcBef>
              <a:spcAft>
                <a:spcPct val="0"/>
              </a:spcAft>
              <a:defRPr sz="4000" b="1">
                <a:solidFill>
                  <a:srgbClr val="990002"/>
                </a:solidFill>
                <a:latin typeface="Arial Narrow" pitchFamily="34" charset="0"/>
                <a:ea typeface="+mj-ea"/>
                <a:cs typeface="+mj-cs"/>
              </a:defRPr>
            </a:lvl1pPr>
            <a:lvl2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2pPr>
            <a:lvl3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3pPr>
            <a:lvl4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4pPr>
            <a:lvl5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9pPr>
          </a:lstStyle>
          <a:p>
            <a:r>
              <a:rPr lang="en-GB" sz="2800" kern="0" dirty="0"/>
              <a:t>Tier 2 - additional step: Average daily feed intake (4)</a:t>
            </a:r>
          </a:p>
        </p:txBody>
      </p:sp>
    </p:spTree>
    <p:extLst>
      <p:ext uri="{BB962C8B-B14F-4D97-AF65-F5344CB8AC3E}">
        <p14:creationId xmlns:p14="http://schemas.microsoft.com/office/powerpoint/2010/main" val="4040420433"/>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Tier 2: Gross energy</a:t>
            </a:r>
          </a:p>
        </p:txBody>
      </p:sp>
      <p:sp>
        <p:nvSpPr>
          <p:cNvPr id="3" name="Content Placeholder 2"/>
          <p:cNvSpPr>
            <a:spLocks noGrp="1"/>
          </p:cNvSpPr>
          <p:nvPr>
            <p:ph idx="1"/>
          </p:nvPr>
        </p:nvSpPr>
        <p:spPr>
          <a:xfrm>
            <a:off x="834799" y="1150258"/>
            <a:ext cx="7634287" cy="5192485"/>
          </a:xfrm>
        </p:spPr>
        <p:txBody>
          <a:bodyPr/>
          <a:lstStyle/>
          <a:p>
            <a:endParaRPr lang="en-GB" dirty="0">
              <a:solidFill>
                <a:schemeClr val="tx1"/>
              </a:solidFill>
            </a:endParaRPr>
          </a:p>
          <a:p>
            <a:endParaRPr lang="en-GB" dirty="0">
              <a:solidFill>
                <a:schemeClr val="tx1"/>
              </a:solidFill>
            </a:endParaRPr>
          </a:p>
        </p:txBody>
      </p:sp>
      <p:sp>
        <p:nvSpPr>
          <p:cNvPr id="4" name="Content Placeholder 2">
            <a:extLst>
              <a:ext uri="{FF2B5EF4-FFF2-40B4-BE49-F238E27FC236}">
                <a16:creationId xmlns:a16="http://schemas.microsoft.com/office/drawing/2014/main" id="{76638D2C-05B6-4F34-ACD7-4D94169A9383}"/>
              </a:ext>
            </a:extLst>
          </p:cNvPr>
          <p:cNvSpPr txBox="1">
            <a:spLocks/>
          </p:cNvSpPr>
          <p:nvPr/>
        </p:nvSpPr>
        <p:spPr>
          <a:xfrm>
            <a:off x="591911" y="1004855"/>
            <a:ext cx="8120062" cy="4923359"/>
          </a:xfrm>
          <a:prstGeom prst="rect">
            <a:avLst/>
          </a:prstGeom>
          <a:solidFill>
            <a:schemeClr val="accent4">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latin typeface="Garamond" panose="02020404030301010803" pitchFamily="18" charset="0"/>
            </a:endParaRPr>
          </a:p>
          <a:p>
            <a:r>
              <a:rPr lang="en-GB" dirty="0">
                <a:latin typeface="Arial Narrow" panose="020B0606020202030204" pitchFamily="34" charset="0"/>
              </a:rPr>
              <a:t>Total net energy requirement for animal performance and feed digestibility data are used to estimate the Gross Energy (GE).</a:t>
            </a:r>
          </a:p>
          <a:p>
            <a:r>
              <a:rPr lang="en-GB" dirty="0">
                <a:latin typeface="Arial Narrow" panose="020B0606020202030204" pitchFamily="34" charset="0"/>
              </a:rPr>
              <a:t>Gross Energy (GE) is then estimated from net energy requirement divided </a:t>
            </a:r>
            <a:r>
              <a:rPr lang="en-GB" dirty="0">
                <a:solidFill>
                  <a:schemeClr val="tx2"/>
                </a:solidFill>
                <a:latin typeface="Arial Narrow" panose="020B0606020202030204" pitchFamily="34" charset="0"/>
              </a:rPr>
              <a:t>by feed digestibility (</a:t>
            </a:r>
            <a:r>
              <a:rPr lang="en-US" dirty="0">
                <a:solidFill>
                  <a:schemeClr val="tx2"/>
                </a:solidFill>
                <a:latin typeface="Arial Narrow" panose="020B0606020202030204" pitchFamily="34" charset="0"/>
              </a:rPr>
              <a:t>45-55% for low quality forage)</a:t>
            </a:r>
            <a:r>
              <a:rPr lang="en-GB" dirty="0">
                <a:solidFill>
                  <a:schemeClr val="tx2"/>
                </a:solidFill>
                <a:latin typeface="Arial Narrow" panose="020B0606020202030204" pitchFamily="34" charset="0"/>
              </a:rPr>
              <a:t>.</a:t>
            </a:r>
          </a:p>
          <a:p>
            <a:r>
              <a:rPr lang="en-GB" dirty="0">
                <a:solidFill>
                  <a:schemeClr val="tx2"/>
                </a:solidFill>
                <a:latin typeface="Arial Narrow" panose="020B0606020202030204" pitchFamily="34" charset="0"/>
              </a:rPr>
              <a:t>As a QC procedure GE in energy units should be converted to dry matter intake (DMI) by dividing GE by the energy density of feed, de</a:t>
            </a:r>
            <a:r>
              <a:rPr lang="en-US" dirty="0">
                <a:solidFill>
                  <a:schemeClr val="tx2"/>
                </a:solidFill>
                <a:latin typeface="Arial Narrow" panose="020B0606020202030204" pitchFamily="34" charset="0"/>
              </a:rPr>
              <a:t>fault value 18.45 MJ kg</a:t>
            </a:r>
            <a:r>
              <a:rPr lang="en-US" baseline="30000" dirty="0">
                <a:solidFill>
                  <a:schemeClr val="tx2"/>
                </a:solidFill>
                <a:latin typeface="Arial Narrow" panose="020B0606020202030204" pitchFamily="34" charset="0"/>
              </a:rPr>
              <a:t>-1</a:t>
            </a:r>
            <a:r>
              <a:rPr lang="en-US" dirty="0">
                <a:solidFill>
                  <a:schemeClr val="tx2"/>
                </a:solidFill>
                <a:latin typeface="Arial Narrow" panose="020B0606020202030204" pitchFamily="34" charset="0"/>
              </a:rPr>
              <a:t> (</a:t>
            </a:r>
            <a:r>
              <a:rPr lang="en-GB" dirty="0">
                <a:solidFill>
                  <a:schemeClr val="tx2"/>
                </a:solidFill>
                <a:latin typeface="Arial Narrow" panose="020B0606020202030204" pitchFamily="34" charset="0"/>
              </a:rPr>
              <a:t>the daily DMI should be 2-3% of the body weight of animals).</a:t>
            </a:r>
          </a:p>
          <a:p>
            <a:endParaRPr lang="en-GB" sz="1800" dirty="0">
              <a:latin typeface="Garamond" panose="02020404030301010803" pitchFamily="18" charset="0"/>
            </a:endParaRPr>
          </a:p>
          <a:p>
            <a:endParaRPr lang="en-GB" sz="1800" dirty="0">
              <a:latin typeface="Garamond" panose="02020404030301010803" pitchFamily="18" charset="0"/>
            </a:endParaRPr>
          </a:p>
        </p:txBody>
      </p:sp>
    </p:spTree>
    <p:extLst>
      <p:ext uri="{BB962C8B-B14F-4D97-AF65-F5344CB8AC3E}">
        <p14:creationId xmlns:p14="http://schemas.microsoft.com/office/powerpoint/2010/main" val="725776910"/>
      </p:ext>
    </p:extLst>
  </p:cSld>
  <p:clrMapOvr>
    <a:masterClrMapping/>
  </p:clrMapOvr>
  <p:transition>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8412" y="905782"/>
            <a:ext cx="4067175"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96115" y="4862050"/>
            <a:ext cx="3367314" cy="1815882"/>
          </a:xfrm>
          <a:prstGeom prst="rect">
            <a:avLst/>
          </a:prstGeom>
          <a:solidFill>
            <a:srgbClr val="FFC000"/>
          </a:solidFill>
        </p:spPr>
        <p:txBody>
          <a:bodyPr wrap="square" rtlCol="0">
            <a:spAutoFit/>
          </a:bodyPr>
          <a:lstStyle/>
          <a:p>
            <a:pPr marL="457200" indent="-457200">
              <a:buAutoNum type="arabicPeriod"/>
            </a:pPr>
            <a:r>
              <a:rPr lang="en-GB" sz="1600" b="1" dirty="0">
                <a:solidFill>
                  <a:srgbClr val="990002"/>
                </a:solidFill>
              </a:rPr>
              <a:t>To be repeated for each livestock species and gas</a:t>
            </a:r>
          </a:p>
          <a:p>
            <a:pPr marL="457200" indent="-457200">
              <a:buAutoNum type="arabicPeriod"/>
            </a:pPr>
            <a:endParaRPr lang="en-GB" sz="1600" b="1" i="1" dirty="0">
              <a:solidFill>
                <a:srgbClr val="990002"/>
              </a:solidFill>
            </a:endParaRPr>
          </a:p>
          <a:p>
            <a:pPr marL="457200" indent="-457200">
              <a:buAutoNum type="arabicPeriod"/>
            </a:pPr>
            <a:r>
              <a:rPr lang="en-GB" sz="1600" b="1" i="1" dirty="0">
                <a:solidFill>
                  <a:srgbClr val="990002"/>
                </a:solidFill>
              </a:rPr>
              <a:t>Significant</a:t>
            </a:r>
            <a:r>
              <a:rPr lang="en-GB" sz="1600" b="1" dirty="0">
                <a:solidFill>
                  <a:srgbClr val="990002"/>
                </a:solidFill>
              </a:rPr>
              <a:t> livestock species  account for 25-30% or more of emissions from the source category</a:t>
            </a:r>
          </a:p>
        </p:txBody>
      </p:sp>
      <p:sp>
        <p:nvSpPr>
          <p:cNvPr id="2" name="Title 1"/>
          <p:cNvSpPr>
            <a:spLocks noGrp="1"/>
          </p:cNvSpPr>
          <p:nvPr>
            <p:ph type="title"/>
          </p:nvPr>
        </p:nvSpPr>
        <p:spPr>
          <a:xfrm>
            <a:off x="612775" y="0"/>
            <a:ext cx="7918450" cy="1008062"/>
          </a:xfrm>
        </p:spPr>
        <p:txBody>
          <a:bodyPr/>
          <a:lstStyle/>
          <a:p>
            <a:r>
              <a:rPr lang="en-GB" dirty="0"/>
              <a:t>Decision Tree for livestock categories </a:t>
            </a:r>
          </a:p>
        </p:txBody>
      </p:sp>
    </p:spTree>
    <p:extLst>
      <p:ext uri="{BB962C8B-B14F-4D97-AF65-F5344CB8AC3E}">
        <p14:creationId xmlns:p14="http://schemas.microsoft.com/office/powerpoint/2010/main" val="207257755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 y="0"/>
            <a:ext cx="8791575" cy="790575"/>
          </a:xfrm>
        </p:spPr>
        <p:txBody>
          <a:bodyPr/>
          <a:lstStyle/>
          <a:p>
            <a:r>
              <a:rPr lang="en-GB" sz="3200" dirty="0"/>
              <a:t>Introduction</a:t>
            </a:r>
          </a:p>
        </p:txBody>
      </p:sp>
      <p:sp>
        <p:nvSpPr>
          <p:cNvPr id="3" name="Content Placeholder 2"/>
          <p:cNvSpPr>
            <a:spLocks noGrp="1"/>
          </p:cNvSpPr>
          <p:nvPr>
            <p:ph idx="1"/>
          </p:nvPr>
        </p:nvSpPr>
        <p:spPr>
          <a:xfrm>
            <a:off x="76200" y="790575"/>
            <a:ext cx="9067800" cy="6067425"/>
          </a:xfrm>
        </p:spPr>
        <p:txBody>
          <a:bodyPr/>
          <a:lstStyle/>
          <a:p>
            <a:pPr algn="just"/>
            <a:r>
              <a:rPr lang="en-GB" sz="2600" dirty="0">
                <a:solidFill>
                  <a:schemeClr val="tx1"/>
                </a:solidFill>
              </a:rPr>
              <a:t>Livestock, Land use change and management have a significant influence on the greenhouse gas concentrations in the atmosphere. </a:t>
            </a:r>
          </a:p>
          <a:p>
            <a:r>
              <a:rPr lang="en-GB" sz="2600" dirty="0">
                <a:solidFill>
                  <a:schemeClr val="tx1"/>
                </a:solidFill>
              </a:rPr>
              <a:t>Processes covered by IPCC guidance that account for emissions and removals in the biosphere include: photosynthesis, respiration, decomposition, nitrification/denitrification, enteric fermentation, and combustion that are driven by the biological activity and physical processes.</a:t>
            </a:r>
          </a:p>
          <a:p>
            <a:pPr algn="just"/>
            <a:r>
              <a:rPr lang="en-GB" sz="2600" dirty="0">
                <a:solidFill>
                  <a:schemeClr val="tx1"/>
                </a:solidFill>
              </a:rPr>
              <a:t>AFOLU represents 24% of net anthropogenic emissions, equivalent to about 12 Gt CO</a:t>
            </a:r>
            <a:r>
              <a:rPr lang="en-GB" sz="2600" baseline="-25000" dirty="0">
                <a:solidFill>
                  <a:schemeClr val="tx1"/>
                </a:solidFill>
              </a:rPr>
              <a:t>2</a:t>
            </a:r>
            <a:r>
              <a:rPr lang="en-GB" sz="2600" dirty="0">
                <a:solidFill>
                  <a:schemeClr val="tx1"/>
                </a:solidFill>
              </a:rPr>
              <a:t>-eq/year (AR5, 2010 GHG Inventory datasets and EDGAR).</a:t>
            </a:r>
          </a:p>
          <a:p>
            <a:pPr algn="just"/>
            <a:r>
              <a:rPr lang="en-GB" sz="2600" dirty="0">
                <a:solidFill>
                  <a:schemeClr val="tx1"/>
                </a:solidFill>
              </a:rPr>
              <a:t>A significant proportion of GHG emissions/removals in the AFOLU sector come from developing countries.</a:t>
            </a:r>
          </a:p>
        </p:txBody>
      </p:sp>
    </p:spTree>
    <p:extLst>
      <p:ext uri="{BB962C8B-B14F-4D97-AF65-F5344CB8AC3E}">
        <p14:creationId xmlns:p14="http://schemas.microsoft.com/office/powerpoint/2010/main" val="484746540"/>
      </p:ext>
    </p:extLst>
  </p:cSld>
  <p:clrMapOvr>
    <a:masterClrMapping/>
  </p:clrMapOvr>
  <p:transition>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90575"/>
            <a:ext cx="9067800" cy="6067425"/>
          </a:xfrm>
        </p:spPr>
        <p:txBody>
          <a:bodyPr/>
          <a:lstStyle/>
          <a:p>
            <a:pPr marL="0" indent="0" algn="just">
              <a:buNone/>
            </a:pPr>
            <a:endParaRPr lang="en-GB" dirty="0">
              <a:solidFill>
                <a:schemeClr val="tx1"/>
              </a:solidFill>
            </a:endParaRPr>
          </a:p>
          <a:p>
            <a:pPr marL="0" indent="0" algn="just">
              <a:buNone/>
            </a:pPr>
            <a:endParaRPr lang="en-GB" dirty="0">
              <a:solidFill>
                <a:schemeClr val="tx1"/>
              </a:solidFill>
            </a:endParaRPr>
          </a:p>
          <a:p>
            <a:pPr marL="0" indent="0" algn="just">
              <a:buNone/>
            </a:pPr>
            <a:endParaRPr lang="en-GB" dirty="0">
              <a:solidFill>
                <a:schemeClr val="tx1"/>
              </a:solidFill>
            </a:endParaRPr>
          </a:p>
          <a:p>
            <a:pPr marL="0" indent="0" algn="just">
              <a:buNone/>
            </a:pPr>
            <a:r>
              <a:rPr lang="en-GB" sz="3200" dirty="0">
                <a:solidFill>
                  <a:srgbClr val="C00000"/>
                </a:solidFill>
              </a:rPr>
              <a:t>IPCC Methodological Guidance: Calculating emissions for  Enteric Fermentation and  Manure Management</a:t>
            </a:r>
          </a:p>
        </p:txBody>
      </p:sp>
    </p:spTree>
    <p:extLst>
      <p:ext uri="{BB962C8B-B14F-4D97-AF65-F5344CB8AC3E}">
        <p14:creationId xmlns:p14="http://schemas.microsoft.com/office/powerpoint/2010/main" val="1390281187"/>
      </p:ext>
    </p:extLst>
  </p:cSld>
  <p:clrMapOvr>
    <a:masterClrMapping/>
  </p:clrMapOvr>
  <p:transition>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005840"/>
            <a:ext cx="8910320" cy="5567680"/>
          </a:xfrm>
        </p:spPr>
        <p:txBody>
          <a:bodyPr/>
          <a:lstStyle/>
          <a:p>
            <a:pPr>
              <a:buFont typeface="Wingdings" panose="05000000000000000000" pitchFamily="2" charset="2"/>
              <a:buChar char="Ø"/>
            </a:pPr>
            <a:r>
              <a:rPr lang="en-GB" sz="2000" dirty="0">
                <a:solidFill>
                  <a:schemeClr val="tx1"/>
                </a:solidFill>
              </a:rPr>
              <a:t>CH</a:t>
            </a:r>
            <a:r>
              <a:rPr lang="en-GB" sz="2000" baseline="-25000" dirty="0">
                <a:solidFill>
                  <a:schemeClr val="tx1"/>
                </a:solidFill>
              </a:rPr>
              <a:t>4</a:t>
            </a:r>
            <a:r>
              <a:rPr lang="en-GB" sz="2000" dirty="0">
                <a:solidFill>
                  <a:schemeClr val="tx1"/>
                </a:solidFill>
              </a:rPr>
              <a:t> emissions from enteric fermentation are produced during digestion of carbohydrates, which are broken down into simple molecules for absorption into the bloodstream. </a:t>
            </a: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r>
              <a:rPr lang="en-GB" sz="2000" dirty="0">
                <a:solidFill>
                  <a:schemeClr val="tx1"/>
                </a:solidFill>
              </a:rPr>
              <a:t>Ruminant livestock (e.g. cattle, sheep) are major sources of CH</a:t>
            </a:r>
            <a:r>
              <a:rPr lang="en-GB" sz="2000" baseline="-25000" dirty="0">
                <a:solidFill>
                  <a:schemeClr val="tx1"/>
                </a:solidFill>
              </a:rPr>
              <a:t>4</a:t>
            </a:r>
            <a:r>
              <a:rPr lang="en-GB" sz="2000" dirty="0">
                <a:solidFill>
                  <a:schemeClr val="tx1"/>
                </a:solidFill>
              </a:rPr>
              <a:t>, while moderate amounts are produced from non-ruminant livestock (e.g. pigs, horses). </a:t>
            </a:r>
          </a:p>
          <a:p>
            <a:endParaRPr lang="en-GB" sz="2000" dirty="0">
              <a:solidFill>
                <a:schemeClr val="tx1"/>
              </a:solidFill>
            </a:endParaRPr>
          </a:p>
          <a:p>
            <a:pPr>
              <a:buFont typeface="Wingdings" panose="05000000000000000000" pitchFamily="2" charset="2"/>
              <a:buChar char="Ø"/>
            </a:pPr>
            <a:r>
              <a:rPr lang="en-GB" sz="2000" dirty="0">
                <a:solidFill>
                  <a:schemeClr val="tx1"/>
                </a:solidFill>
              </a:rPr>
              <a:t>The amount of CH</a:t>
            </a:r>
            <a:r>
              <a:rPr lang="en-GB" sz="2000" baseline="-25000" dirty="0">
                <a:solidFill>
                  <a:schemeClr val="tx1"/>
                </a:solidFill>
              </a:rPr>
              <a:t>4</a:t>
            </a:r>
            <a:r>
              <a:rPr lang="en-GB" sz="2000" dirty="0">
                <a:solidFill>
                  <a:schemeClr val="tx1"/>
                </a:solidFill>
              </a:rPr>
              <a:t> produced is a function of:</a:t>
            </a:r>
          </a:p>
          <a:p>
            <a:endParaRPr lang="en-GB" sz="2000" dirty="0">
              <a:solidFill>
                <a:schemeClr val="tx1"/>
              </a:solidFill>
            </a:endParaRPr>
          </a:p>
          <a:p>
            <a:pPr>
              <a:buFont typeface="Wingdings" panose="05000000000000000000" pitchFamily="2" charset="2"/>
              <a:buChar char="ü"/>
            </a:pPr>
            <a:r>
              <a:rPr lang="en-GB" sz="2000" dirty="0">
                <a:solidFill>
                  <a:schemeClr val="tx1"/>
                </a:solidFill>
              </a:rPr>
              <a:t>type of digestive system;</a:t>
            </a:r>
          </a:p>
          <a:p>
            <a:endParaRPr lang="en-GB" sz="2000" dirty="0">
              <a:solidFill>
                <a:schemeClr val="tx1"/>
              </a:solidFill>
            </a:endParaRPr>
          </a:p>
          <a:p>
            <a:pPr>
              <a:buFont typeface="Wingdings" panose="05000000000000000000" pitchFamily="2" charset="2"/>
              <a:buChar char="ü"/>
            </a:pPr>
            <a:r>
              <a:rPr lang="en-GB" sz="2000" dirty="0">
                <a:solidFill>
                  <a:schemeClr val="tx1"/>
                </a:solidFill>
              </a:rPr>
              <a:t>age of the animal;</a:t>
            </a:r>
          </a:p>
          <a:p>
            <a:endParaRPr lang="en-GB" sz="2000" dirty="0">
              <a:solidFill>
                <a:schemeClr val="tx1"/>
              </a:solidFill>
            </a:endParaRPr>
          </a:p>
          <a:p>
            <a:pPr>
              <a:buFont typeface="Wingdings" panose="05000000000000000000" pitchFamily="2" charset="2"/>
              <a:buChar char="ü"/>
            </a:pPr>
            <a:r>
              <a:rPr lang="en-GB" sz="2000" dirty="0">
                <a:solidFill>
                  <a:schemeClr val="tx1"/>
                </a:solidFill>
              </a:rPr>
              <a:t>weight of the animal; and</a:t>
            </a:r>
          </a:p>
          <a:p>
            <a:endParaRPr lang="en-GB" sz="2000" dirty="0">
              <a:solidFill>
                <a:schemeClr val="tx1"/>
              </a:solidFill>
            </a:endParaRPr>
          </a:p>
          <a:p>
            <a:pPr>
              <a:buFont typeface="Wingdings" panose="05000000000000000000" pitchFamily="2" charset="2"/>
              <a:buChar char="ü"/>
            </a:pPr>
            <a:r>
              <a:rPr lang="en-GB" sz="2000" dirty="0">
                <a:solidFill>
                  <a:schemeClr val="tx1"/>
                </a:solidFill>
              </a:rPr>
              <a:t>quality and quantity of food.</a:t>
            </a:r>
          </a:p>
          <a:p>
            <a:endParaRPr lang="en-GB" dirty="0">
              <a:solidFill>
                <a:schemeClr val="tx1"/>
              </a:solidFill>
            </a:endParaRPr>
          </a:p>
          <a:p>
            <a:endParaRPr lang="en-GB" dirty="0">
              <a:solidFill>
                <a:schemeClr val="tx1"/>
              </a:solidFill>
            </a:endParaRPr>
          </a:p>
        </p:txBody>
      </p:sp>
      <p:sp>
        <p:nvSpPr>
          <p:cNvPr id="4" name="Title 3"/>
          <p:cNvSpPr>
            <a:spLocks noGrp="1"/>
          </p:cNvSpPr>
          <p:nvPr>
            <p:ph type="title"/>
          </p:nvPr>
        </p:nvSpPr>
        <p:spPr>
          <a:xfrm>
            <a:off x="290286" y="188685"/>
            <a:ext cx="8305074" cy="705395"/>
          </a:xfrm>
        </p:spPr>
        <p:txBody>
          <a:bodyPr/>
          <a:lstStyle/>
          <a:p>
            <a:r>
              <a:rPr lang="en-GB" sz="3600" dirty="0"/>
              <a:t>CH</a:t>
            </a:r>
            <a:r>
              <a:rPr lang="en-GB" sz="3600" baseline="-25000" dirty="0"/>
              <a:t>4 </a:t>
            </a:r>
            <a:r>
              <a:rPr lang="en-GB" sz="3600" dirty="0"/>
              <a:t>emissions from Enteric Fermentation</a:t>
            </a:r>
          </a:p>
        </p:txBody>
      </p:sp>
    </p:spTree>
    <p:extLst>
      <p:ext uri="{BB962C8B-B14F-4D97-AF65-F5344CB8AC3E}">
        <p14:creationId xmlns:p14="http://schemas.microsoft.com/office/powerpoint/2010/main" val="1816905608"/>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17" y="163513"/>
            <a:ext cx="8869033" cy="1008062"/>
          </a:xfrm>
        </p:spPr>
        <p:txBody>
          <a:bodyPr/>
          <a:lstStyle/>
          <a:p>
            <a:r>
              <a:rPr lang="en-GB" dirty="0"/>
              <a:t>Methodological tiers- Enteric Fermentation</a:t>
            </a:r>
          </a:p>
        </p:txBody>
      </p:sp>
      <p:sp>
        <p:nvSpPr>
          <p:cNvPr id="3" name="Content Placeholder 2"/>
          <p:cNvSpPr>
            <a:spLocks noGrp="1"/>
          </p:cNvSpPr>
          <p:nvPr>
            <p:ph idx="1"/>
          </p:nvPr>
        </p:nvSpPr>
        <p:spPr>
          <a:xfrm>
            <a:off x="319314" y="1190172"/>
            <a:ext cx="8824685" cy="5667828"/>
          </a:xfrm>
        </p:spPr>
        <p:txBody>
          <a:bodyPr/>
          <a:lstStyle/>
          <a:p>
            <a:endParaRPr lang="en-GB" dirty="0">
              <a:solidFill>
                <a:schemeClr val="tx1"/>
              </a:solidFill>
            </a:endParaRPr>
          </a:p>
        </p:txBody>
      </p:sp>
      <p:graphicFrame>
        <p:nvGraphicFramePr>
          <p:cNvPr id="5" name="Diagram 4"/>
          <p:cNvGraphicFramePr/>
          <p:nvPr>
            <p:extLst/>
          </p:nvPr>
        </p:nvGraphicFramePr>
        <p:xfrm>
          <a:off x="0" y="990600"/>
          <a:ext cx="9144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605876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0C4FB73-77FD-4C95-896A-7059E4841F2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BA2D447-77D4-4C37-9D7B-FB4B774B67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AF4B436-F9B8-4FAD-A403-0D2D6503110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BCDD0E1-72B2-4363-92C9-23E5CB5A7C0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119970"/>
            <a:ext cx="8638721" cy="1008062"/>
          </a:xfrm>
        </p:spPr>
        <p:txBody>
          <a:bodyPr/>
          <a:lstStyle/>
          <a:p>
            <a:r>
              <a:rPr lang="en-GB" dirty="0"/>
              <a:t>Enteric fermentation: Calculation steps for all Tiers</a:t>
            </a:r>
          </a:p>
        </p:txBody>
      </p:sp>
      <p:sp>
        <p:nvSpPr>
          <p:cNvPr id="3" name="Content Placeholder 2"/>
          <p:cNvSpPr>
            <a:spLocks noGrp="1"/>
          </p:cNvSpPr>
          <p:nvPr>
            <p:ph idx="1"/>
          </p:nvPr>
        </p:nvSpPr>
        <p:spPr>
          <a:xfrm>
            <a:off x="892856" y="3632199"/>
            <a:ext cx="7634287" cy="4525963"/>
          </a:xfrm>
        </p:spPr>
        <p:txBody>
          <a:bodyPr/>
          <a:lstStyle/>
          <a:p>
            <a:endParaRPr lang="en-GB" dirty="0"/>
          </a:p>
        </p:txBody>
      </p:sp>
      <p:graphicFrame>
        <p:nvGraphicFramePr>
          <p:cNvPr id="5" name="Diagram 4"/>
          <p:cNvGraphicFramePr/>
          <p:nvPr>
            <p:extLst>
              <p:ext uri="{D42A27DB-BD31-4B8C-83A1-F6EECF244321}">
                <p14:modId xmlns:p14="http://schemas.microsoft.com/office/powerpoint/2010/main" val="2463994777"/>
              </p:ext>
            </p:extLst>
          </p:nvPr>
        </p:nvGraphicFramePr>
        <p:xfrm>
          <a:off x="0" y="1103086"/>
          <a:ext cx="9144000" cy="5754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185388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B843DB9-47AB-4FD0-AD00-2732DCC7066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DC4196E4-3F56-488A-A147-DFBC6BE96EC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graphicEl>
                                              <a:dgm id="{B495AA27-3DDE-40AE-B220-0183AD798C44}"/>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graphicEl>
                                              <a:dgm id="{3EF16198-D2B9-49E6-AFDB-69AB9DE6E038}"/>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821BDC88-BAB0-4823-8721-BA2D0917AFA5}"/>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7092CA4C-62A4-4015-AB94-53F10009659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7E40256B-4656-47A0-A532-9DFD68680EE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1509394E-E77E-448F-835F-2149A718C24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762000"/>
            <a:ext cx="8910320" cy="6096000"/>
          </a:xfrm>
        </p:spPr>
        <p:txBody>
          <a:bodyPr/>
          <a:lstStyle/>
          <a:p>
            <a:pPr>
              <a:buFont typeface="Wingdings" panose="05000000000000000000" pitchFamily="2" charset="2"/>
              <a:buChar char="Ø"/>
            </a:pPr>
            <a:r>
              <a:rPr lang="en-GB" sz="2000" i="1" dirty="0">
                <a:solidFill>
                  <a:schemeClr val="tx1"/>
                </a:solidFill>
              </a:rPr>
              <a:t>Once you have collected data on Average Annual population (AAP) of the livestock species present in your country, you can apply equation 10.19. This is the methodology to follow</a:t>
            </a:r>
            <a:r>
              <a:rPr lang="en-GB" sz="2000" dirty="0">
                <a:solidFill>
                  <a:schemeClr val="tx1"/>
                </a:solidFill>
              </a:rPr>
              <a:t>.</a:t>
            </a:r>
          </a:p>
          <a:p>
            <a:pPr>
              <a:buFont typeface="Wingdings" panose="05000000000000000000" pitchFamily="2" charset="2"/>
              <a:buChar char="Ø"/>
            </a:pPr>
            <a:endParaRPr lang="en-GB" sz="2000" dirty="0">
              <a:solidFill>
                <a:schemeClr val="tx1"/>
              </a:solidFill>
            </a:endParaRPr>
          </a:p>
          <a:p>
            <a:pPr marL="0" indent="0">
              <a:buNone/>
            </a:pPr>
            <a:r>
              <a:rPr lang="en-GB" sz="1800" dirty="0">
                <a:solidFill>
                  <a:schemeClr val="tx1"/>
                </a:solidFill>
              </a:rPr>
              <a:t>Where:</a:t>
            </a:r>
          </a:p>
          <a:p>
            <a:pPr marL="0" indent="0">
              <a:buNone/>
            </a:pPr>
            <a:r>
              <a:rPr lang="en-GB" sz="1800" dirty="0">
                <a:solidFill>
                  <a:schemeClr val="tx1"/>
                </a:solidFill>
              </a:rPr>
              <a:t>Emissions = methane emissions from Enteric Fermentation, Gg CH</a:t>
            </a:r>
            <a:r>
              <a:rPr lang="en-GB" sz="1800" baseline="-25000" dirty="0">
                <a:solidFill>
                  <a:schemeClr val="tx1"/>
                </a:solidFill>
              </a:rPr>
              <a:t>4</a:t>
            </a:r>
            <a:r>
              <a:rPr lang="en-GB" sz="1800" dirty="0">
                <a:solidFill>
                  <a:schemeClr val="tx1"/>
                </a:solidFill>
              </a:rPr>
              <a:t> yr</a:t>
            </a:r>
            <a:r>
              <a:rPr lang="en-GB" sz="1800" baseline="30000" dirty="0">
                <a:solidFill>
                  <a:schemeClr val="tx1"/>
                </a:solidFill>
              </a:rPr>
              <a:t>-1</a:t>
            </a:r>
          </a:p>
          <a:p>
            <a:pPr marL="0" indent="0">
              <a:buNone/>
            </a:pPr>
            <a:r>
              <a:rPr lang="en-GB" sz="1800" dirty="0">
                <a:solidFill>
                  <a:schemeClr val="tx1"/>
                </a:solidFill>
              </a:rPr>
              <a:t>EF(T) = emission factor for the defined livestock population, kg CH</a:t>
            </a:r>
            <a:r>
              <a:rPr lang="en-GB" sz="1800" baseline="-25000" dirty="0">
                <a:solidFill>
                  <a:schemeClr val="tx1"/>
                </a:solidFill>
              </a:rPr>
              <a:t>4</a:t>
            </a:r>
            <a:r>
              <a:rPr lang="en-GB" sz="1800" dirty="0">
                <a:solidFill>
                  <a:schemeClr val="tx1"/>
                </a:solidFill>
              </a:rPr>
              <a:t> head</a:t>
            </a:r>
            <a:r>
              <a:rPr lang="en-GB" sz="1800" baseline="30000" dirty="0">
                <a:solidFill>
                  <a:schemeClr val="tx1"/>
                </a:solidFill>
              </a:rPr>
              <a:t>-1</a:t>
            </a:r>
            <a:r>
              <a:rPr lang="en-GB" sz="1800" dirty="0">
                <a:solidFill>
                  <a:schemeClr val="tx1"/>
                </a:solidFill>
              </a:rPr>
              <a:t> yr</a:t>
            </a:r>
            <a:r>
              <a:rPr lang="en-GB" sz="1800" baseline="30000" dirty="0">
                <a:solidFill>
                  <a:schemeClr val="tx1"/>
                </a:solidFill>
              </a:rPr>
              <a:t>-1</a:t>
            </a:r>
          </a:p>
          <a:p>
            <a:pPr marL="0" indent="0">
              <a:buNone/>
            </a:pPr>
            <a:r>
              <a:rPr lang="en-GB" sz="1800" dirty="0">
                <a:solidFill>
                  <a:schemeClr val="tx1"/>
                </a:solidFill>
              </a:rPr>
              <a:t>N(T) = the number of head of livestock species / category T in the country</a:t>
            </a:r>
          </a:p>
          <a:p>
            <a:pPr marL="0" indent="0">
              <a:buNone/>
            </a:pPr>
            <a:r>
              <a:rPr lang="en-GB" sz="1800" dirty="0">
                <a:solidFill>
                  <a:schemeClr val="tx1"/>
                </a:solidFill>
              </a:rPr>
              <a:t>T = species/category of livestock</a:t>
            </a:r>
          </a:p>
          <a:p>
            <a:pPr>
              <a:buFont typeface="Wingdings" panose="05000000000000000000" pitchFamily="2" charset="2"/>
              <a:buChar char="Ø"/>
            </a:pPr>
            <a:r>
              <a:rPr lang="en-GB" sz="2000" i="1" dirty="0">
                <a:solidFill>
                  <a:schemeClr val="tx1"/>
                </a:solidFill>
              </a:rPr>
              <a:t>Then, sum emissions from all defined livestock categories to determine total national emissions from enteric fermentation. Apply equation 10.20 below</a:t>
            </a:r>
            <a:r>
              <a:rPr lang="en-GB" sz="2000" dirty="0">
                <a:solidFill>
                  <a:schemeClr val="tx1"/>
                </a:solidFill>
              </a:rPr>
              <a:t>:</a:t>
            </a:r>
          </a:p>
          <a:p>
            <a:pPr marL="0" indent="0">
              <a:buNone/>
            </a:pPr>
            <a:endParaRPr lang="en-GB" dirty="0">
              <a:solidFill>
                <a:schemeClr val="tx1"/>
              </a:solidFill>
            </a:endParaRPr>
          </a:p>
        </p:txBody>
      </p:sp>
      <p:sp>
        <p:nvSpPr>
          <p:cNvPr id="4" name="Title 3"/>
          <p:cNvSpPr>
            <a:spLocks noGrp="1"/>
          </p:cNvSpPr>
          <p:nvPr>
            <p:ph type="title"/>
          </p:nvPr>
        </p:nvSpPr>
        <p:spPr>
          <a:xfrm>
            <a:off x="290286" y="81281"/>
            <a:ext cx="8305074" cy="528320"/>
          </a:xfrm>
        </p:spPr>
        <p:txBody>
          <a:bodyPr/>
          <a:lstStyle/>
          <a:p>
            <a:r>
              <a:rPr lang="en-GB" sz="3600" dirty="0"/>
              <a:t>CH</a:t>
            </a:r>
            <a:r>
              <a:rPr lang="en-GB" sz="3600" baseline="-25000" dirty="0"/>
              <a:t>4 </a:t>
            </a:r>
            <a:r>
              <a:rPr lang="en-GB" sz="2800" dirty="0"/>
              <a:t>emissions from Enteric Fermentation -Tier 1 Method</a:t>
            </a:r>
          </a:p>
        </p:txBody>
      </p:sp>
      <p:pic>
        <p:nvPicPr>
          <p:cNvPr id="7" name="Picture 2">
            <a:extLst>
              <a:ext uri="{FF2B5EF4-FFF2-40B4-BE49-F238E27FC236}">
                <a16:creationId xmlns:a16="http://schemas.microsoft.com/office/drawing/2014/main" id="{99328AAB-EB5C-4372-B531-F90F8E6F4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620" y="1448599"/>
            <a:ext cx="5108801" cy="100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DC4AA458-CB90-4B2D-BB36-0129A13E8E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1990" y="4552876"/>
            <a:ext cx="3682865" cy="65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53A032DB-824B-49F2-AF15-EDFF8456639A}"/>
              </a:ext>
            </a:extLst>
          </p:cNvPr>
          <p:cNvSpPr/>
          <p:nvPr/>
        </p:nvSpPr>
        <p:spPr>
          <a:xfrm>
            <a:off x="290286" y="4958595"/>
            <a:ext cx="7746274" cy="1015663"/>
          </a:xfrm>
          <a:prstGeom prst="rect">
            <a:avLst/>
          </a:prstGeom>
        </p:spPr>
        <p:txBody>
          <a:bodyPr wrap="square">
            <a:spAutoFit/>
          </a:bodyPr>
          <a:lstStyle/>
          <a:p>
            <a:r>
              <a:rPr lang="en-GB" sz="2000" dirty="0">
                <a:latin typeface="Arial Narrow" panose="020B0606020202030204" pitchFamily="34" charset="0"/>
              </a:rPr>
              <a:t>Where:</a:t>
            </a:r>
          </a:p>
          <a:p>
            <a:r>
              <a:rPr lang="en-GB" sz="2000" dirty="0">
                <a:latin typeface="Arial Narrow" panose="020B0606020202030204" pitchFamily="34" charset="0"/>
              </a:rPr>
              <a:t>Total CH</a:t>
            </a:r>
            <a:r>
              <a:rPr lang="en-GB" sz="2000" baseline="-25000" dirty="0">
                <a:latin typeface="Arial Narrow" panose="020B0606020202030204" pitchFamily="34" charset="0"/>
              </a:rPr>
              <a:t>4Enteric</a:t>
            </a:r>
            <a:r>
              <a:rPr lang="en-GB" sz="2000" dirty="0">
                <a:latin typeface="Arial Narrow" panose="020B0606020202030204" pitchFamily="34" charset="0"/>
              </a:rPr>
              <a:t> = total methane emissions from Enteric Fermentation, Gg CH</a:t>
            </a:r>
            <a:r>
              <a:rPr lang="en-GB" sz="2000" baseline="-25000" dirty="0">
                <a:latin typeface="Arial Narrow" panose="020B0606020202030204" pitchFamily="34" charset="0"/>
              </a:rPr>
              <a:t>4</a:t>
            </a:r>
            <a:r>
              <a:rPr lang="en-GB" sz="2000" dirty="0">
                <a:latin typeface="Arial Narrow" panose="020B0606020202030204" pitchFamily="34" charset="0"/>
              </a:rPr>
              <a:t> yr</a:t>
            </a:r>
            <a:r>
              <a:rPr lang="en-GB" sz="2000" baseline="30000" dirty="0">
                <a:latin typeface="Arial Narrow" panose="020B0606020202030204" pitchFamily="34" charset="0"/>
              </a:rPr>
              <a:t>-1</a:t>
            </a:r>
          </a:p>
          <a:p>
            <a:r>
              <a:rPr lang="en-GB" sz="2000" dirty="0">
                <a:latin typeface="Arial Narrow" panose="020B0606020202030204" pitchFamily="34" charset="0"/>
              </a:rPr>
              <a:t>E</a:t>
            </a:r>
            <a:r>
              <a:rPr lang="en-GB" sz="2000" baseline="-25000" dirty="0">
                <a:latin typeface="Arial Narrow" panose="020B0606020202030204" pitchFamily="34" charset="0"/>
              </a:rPr>
              <a:t>i</a:t>
            </a:r>
            <a:r>
              <a:rPr lang="en-GB" sz="2000" dirty="0">
                <a:latin typeface="Arial Narrow" panose="020B0606020202030204" pitchFamily="34" charset="0"/>
              </a:rPr>
              <a:t> = is the emissions for the </a:t>
            </a:r>
            <a:r>
              <a:rPr lang="en-GB" sz="2000" i="1" dirty="0" err="1">
                <a:latin typeface="Arial Narrow" panose="020B0606020202030204" pitchFamily="34" charset="0"/>
              </a:rPr>
              <a:t>i</a:t>
            </a:r>
            <a:r>
              <a:rPr lang="en-GB" sz="1600" baseline="30000" dirty="0" err="1">
                <a:latin typeface="Arial Narrow" panose="020B0606020202030204" pitchFamily="34" charset="0"/>
              </a:rPr>
              <a:t>th</a:t>
            </a:r>
            <a:r>
              <a:rPr lang="en-GB" sz="2000" dirty="0">
                <a:latin typeface="Arial Narrow" panose="020B0606020202030204" pitchFamily="34" charset="0"/>
              </a:rPr>
              <a:t> livestock categories and subcategories</a:t>
            </a:r>
          </a:p>
        </p:txBody>
      </p:sp>
    </p:spTree>
    <p:extLst>
      <p:ext uri="{BB962C8B-B14F-4D97-AF65-F5344CB8AC3E}">
        <p14:creationId xmlns:p14="http://schemas.microsoft.com/office/powerpoint/2010/main" val="756170355"/>
      </p:ext>
    </p:extLst>
  </p:cSld>
  <p:clrMapOvr>
    <a:masterClrMapping/>
  </p:clrMapOvr>
  <p:transition>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005840"/>
            <a:ext cx="8910320" cy="5567680"/>
          </a:xfrm>
        </p:spPr>
        <p:txBody>
          <a:bodyPr/>
          <a:lstStyle/>
          <a:p>
            <a:pPr>
              <a:buFont typeface="Wingdings" panose="05000000000000000000" pitchFamily="2" charset="2"/>
              <a:buChar char="Ø"/>
            </a:pPr>
            <a:endParaRPr lang="en-GB" dirty="0">
              <a:solidFill>
                <a:schemeClr val="tx1"/>
              </a:solidFill>
            </a:endParaRPr>
          </a:p>
          <a:p>
            <a:endParaRPr lang="en-GB" dirty="0">
              <a:solidFill>
                <a:schemeClr val="tx1"/>
              </a:solidFill>
            </a:endParaRPr>
          </a:p>
          <a:p>
            <a:endParaRPr lang="en-GB" dirty="0">
              <a:solidFill>
                <a:schemeClr val="tx1"/>
              </a:solidFill>
            </a:endParaRPr>
          </a:p>
        </p:txBody>
      </p:sp>
      <p:sp>
        <p:nvSpPr>
          <p:cNvPr id="4" name="Title 3"/>
          <p:cNvSpPr>
            <a:spLocks noGrp="1"/>
          </p:cNvSpPr>
          <p:nvPr>
            <p:ph type="title"/>
          </p:nvPr>
        </p:nvSpPr>
        <p:spPr>
          <a:xfrm>
            <a:off x="290286" y="188685"/>
            <a:ext cx="8305074" cy="705395"/>
          </a:xfrm>
        </p:spPr>
        <p:txBody>
          <a:bodyPr/>
          <a:lstStyle/>
          <a:p>
            <a:r>
              <a:rPr lang="en-GB" sz="3600" dirty="0"/>
              <a:t>CH</a:t>
            </a:r>
            <a:r>
              <a:rPr lang="en-GB" sz="3600" baseline="-25000" dirty="0"/>
              <a:t>4 </a:t>
            </a:r>
            <a:r>
              <a:rPr lang="en-GB" sz="2800" dirty="0"/>
              <a:t>emissions from Enteric Fermentation - Tier 1 Method</a:t>
            </a:r>
          </a:p>
        </p:txBody>
      </p:sp>
      <p:pic>
        <p:nvPicPr>
          <p:cNvPr id="7" name="Picture 6">
            <a:extLst>
              <a:ext uri="{FF2B5EF4-FFF2-40B4-BE49-F238E27FC236}">
                <a16:creationId xmlns:a16="http://schemas.microsoft.com/office/drawing/2014/main" id="{E0FB63D3-1671-4BAA-AF18-1A88F106DD86}"/>
              </a:ext>
            </a:extLst>
          </p:cNvPr>
          <p:cNvPicPr/>
          <p:nvPr/>
        </p:nvPicPr>
        <p:blipFill rotWithShape="1">
          <a:blip r:embed="rId3"/>
          <a:srcRect l="52382" t="34746" r="20497" b="27909"/>
          <a:stretch/>
        </p:blipFill>
        <p:spPr bwMode="auto">
          <a:xfrm>
            <a:off x="841248" y="1146048"/>
            <a:ext cx="7193279" cy="474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7793269"/>
      </p:ext>
    </p:extLst>
  </p:cSld>
  <p:clrMapOvr>
    <a:masterClrMapping/>
  </p:clrMapOvr>
  <p:transition>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
            <a:ext cx="8870950" cy="568960"/>
          </a:xfrm>
        </p:spPr>
        <p:txBody>
          <a:bodyPr/>
          <a:lstStyle/>
          <a:p>
            <a:r>
              <a:rPr lang="en-GB" sz="1800" dirty="0"/>
              <a:t>What do we do when default emissions factors are not available for all categories of livestock …</a:t>
            </a:r>
          </a:p>
        </p:txBody>
      </p:sp>
      <p:sp>
        <p:nvSpPr>
          <p:cNvPr id="3" name="Content Placeholder 2"/>
          <p:cNvSpPr>
            <a:spLocks noGrp="1"/>
          </p:cNvSpPr>
          <p:nvPr>
            <p:ph idx="1"/>
          </p:nvPr>
        </p:nvSpPr>
        <p:spPr>
          <a:xfrm>
            <a:off x="0" y="772160"/>
            <a:ext cx="9144000" cy="5750560"/>
          </a:xfrm>
        </p:spPr>
        <p:txBody>
          <a:bodyPr/>
          <a:lstStyle/>
          <a:p>
            <a:pPr algn="just">
              <a:buFont typeface="Wingdings" panose="05000000000000000000" pitchFamily="2" charset="2"/>
              <a:buChar char="Ø"/>
            </a:pPr>
            <a:r>
              <a:rPr lang="en-GB" sz="2000" dirty="0">
                <a:solidFill>
                  <a:schemeClr val="tx1"/>
                </a:solidFill>
              </a:rPr>
              <a:t>For Example: Llamas are widespread in my country, but for this animal there are no default emissions factors available in the 2006 IPCC Guidelines…</a:t>
            </a:r>
          </a:p>
          <a:p>
            <a:pPr algn="just">
              <a:buFont typeface="Wingdings" panose="05000000000000000000" pitchFamily="2" charset="2"/>
              <a:buChar char="Ø"/>
            </a:pPr>
            <a:r>
              <a:rPr lang="en-GB" sz="2000" dirty="0">
                <a:solidFill>
                  <a:schemeClr val="tx1"/>
                </a:solidFill>
              </a:rPr>
              <a:t>One approach we can follow is to develop an approximate EF using a default EF for animals with a similar digestive system. For llamas, we can approximate by using alpacas and  then apply the equation below…</a:t>
            </a:r>
          </a:p>
          <a:p>
            <a:pPr>
              <a:buFont typeface="Wingdings" panose="05000000000000000000" pitchFamily="2" charset="2"/>
              <a:buChar char="Ø"/>
            </a:pPr>
            <a:r>
              <a:rPr lang="en-GB" sz="2000" dirty="0">
                <a:solidFill>
                  <a:schemeClr val="tx1"/>
                </a:solidFill>
              </a:rPr>
              <a:t>In my country, the average live weight of llamas is 150 kg and the average alpaca weight is 65. </a:t>
            </a:r>
          </a:p>
          <a:p>
            <a:pPr>
              <a:buFont typeface="Wingdings" panose="05000000000000000000" pitchFamily="2" charset="2"/>
              <a:buChar char="Ø"/>
            </a:pPr>
            <a:r>
              <a:rPr lang="en-GB" sz="2000" dirty="0">
                <a:solidFill>
                  <a:schemeClr val="tx1"/>
                </a:solidFill>
              </a:rPr>
              <a:t>The approximate EF for llamas is estimated from the EF of the alpaca (8 kg CH</a:t>
            </a:r>
            <a:r>
              <a:rPr lang="en-GB" sz="2000" baseline="-25000" dirty="0">
                <a:solidFill>
                  <a:schemeClr val="tx1"/>
                </a:solidFill>
              </a:rPr>
              <a:t>4</a:t>
            </a:r>
            <a:r>
              <a:rPr lang="en-GB" sz="2000" dirty="0">
                <a:solidFill>
                  <a:schemeClr val="tx1"/>
                </a:solidFill>
              </a:rPr>
              <a:t> head</a:t>
            </a:r>
            <a:r>
              <a:rPr lang="en-GB" sz="2000" baseline="30000" dirty="0">
                <a:solidFill>
                  <a:schemeClr val="tx1"/>
                </a:solidFill>
              </a:rPr>
              <a:t>-1</a:t>
            </a:r>
            <a:r>
              <a:rPr lang="en-GB" sz="2000" dirty="0">
                <a:solidFill>
                  <a:schemeClr val="tx1"/>
                </a:solidFill>
              </a:rPr>
              <a:t> yr</a:t>
            </a:r>
            <a:r>
              <a:rPr lang="en-GB" sz="2000" baseline="30000" dirty="0">
                <a:solidFill>
                  <a:schemeClr val="tx1"/>
                </a:solidFill>
              </a:rPr>
              <a:t>-1</a:t>
            </a:r>
            <a:r>
              <a:rPr lang="en-GB" sz="2000" dirty="0">
                <a:solidFill>
                  <a:schemeClr val="tx1"/>
                </a:solidFill>
              </a:rPr>
              <a:t>).</a:t>
            </a: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endParaRPr lang="en-GB" sz="2000" dirty="0">
              <a:solidFill>
                <a:schemeClr val="tx1"/>
              </a:solidFill>
            </a:endParaRPr>
          </a:p>
          <a:p>
            <a:pPr marL="0" indent="0">
              <a:buNone/>
            </a:pPr>
            <a:r>
              <a:rPr lang="en-GB" sz="2000" dirty="0">
                <a:solidFill>
                  <a:schemeClr val="tx1"/>
                </a:solidFill>
              </a:rPr>
              <a:t>1)	Calculate the ratio of the weights of the animals and raise it to the 0.75 power.</a:t>
            </a:r>
          </a:p>
          <a:p>
            <a:pPr marL="0" indent="0">
              <a:buNone/>
            </a:pPr>
            <a:r>
              <a:rPr lang="en-GB" sz="2000" dirty="0">
                <a:solidFill>
                  <a:schemeClr val="tx1"/>
                </a:solidFill>
              </a:rPr>
              <a:t>2)	Then, multiply the ratio by a default EF for the animal with a similar digestive system.</a:t>
            </a:r>
          </a:p>
          <a:p>
            <a:pPr marL="0" indent="0">
              <a:buNone/>
            </a:pPr>
            <a:endParaRPr lang="en-GB" dirty="0">
              <a:solidFill>
                <a:schemeClr val="tx1"/>
              </a:solidFill>
            </a:endParaRPr>
          </a:p>
        </p:txBody>
      </p:sp>
      <p:pic>
        <p:nvPicPr>
          <p:cNvPr id="5" name="Picture 4">
            <a:extLst>
              <a:ext uri="{FF2B5EF4-FFF2-40B4-BE49-F238E27FC236}">
                <a16:creationId xmlns:a16="http://schemas.microsoft.com/office/drawing/2014/main" id="{361A348C-56EE-4679-BBE2-5ECCE67C23DC}"/>
              </a:ext>
            </a:extLst>
          </p:cNvPr>
          <p:cNvPicPr/>
          <p:nvPr/>
        </p:nvPicPr>
        <p:blipFill rotWithShape="1">
          <a:blip r:embed="rId3"/>
          <a:srcRect l="52781" t="28599" r="17438" b="60291"/>
          <a:stretch/>
        </p:blipFill>
        <p:spPr bwMode="auto">
          <a:xfrm>
            <a:off x="1391920" y="3789680"/>
            <a:ext cx="5842000" cy="108712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7" name="TextBox 50">
                <a:extLst>
                  <a:ext uri="{FF2B5EF4-FFF2-40B4-BE49-F238E27FC236}">
                    <a16:creationId xmlns:a16="http://schemas.microsoft.com/office/drawing/2014/main" id="{04F39A73-4E57-4E73-8A58-36FA328B76F5}"/>
                  </a:ext>
                </a:extLst>
              </p:cNvPr>
              <p:cNvSpPr txBox="1"/>
              <p:nvPr/>
            </p:nvSpPr>
            <p:spPr>
              <a:xfrm>
                <a:off x="1945957" y="6097270"/>
                <a:ext cx="3565525" cy="506730"/>
              </a:xfrm>
              <a:prstGeom prst="rect">
                <a:avLst/>
              </a:prstGeom>
              <a:noFill/>
            </p:spPr>
            <p:txBody>
              <a:bodyPr vert="horz" wrap="square" rtlCol="0">
                <a:spAutoFit/>
              </a:bodyPr>
              <a:lstStyle/>
              <a:p>
                <a:pPr algn="ctr">
                  <a:spcAft>
                    <a:spcPts val="0"/>
                  </a:spcAft>
                </a:pPr>
                <a14:m>
                  <m:oMath xmlns:m="http://schemas.openxmlformats.org/officeDocument/2006/math">
                    <m:sSup>
                      <m:sSupPr>
                        <m:ctrlPr>
                          <a:rPr lang="en-GB" sz="1600" i="1" kern="1200">
                            <a:solidFill>
                              <a:srgbClr val="3F3F3F"/>
                            </a:solidFill>
                            <a:effectLst/>
                            <a:latin typeface="Cambria Math" panose="02040503050406030204" pitchFamily="18" charset="0"/>
                            <a:ea typeface="+mn-ea"/>
                            <a:cs typeface="+mn-cs"/>
                          </a:rPr>
                        </m:ctrlPr>
                      </m:sSupPr>
                      <m:e>
                        <m:d>
                          <m:dPr>
                            <m:ctrlPr>
                              <a:rPr lang="en-GB" sz="1600" i="1" kern="1200">
                                <a:solidFill>
                                  <a:srgbClr val="3F3F3F"/>
                                </a:solidFill>
                                <a:effectLst/>
                                <a:latin typeface="Cambria Math" panose="02040503050406030204" pitchFamily="18" charset="0"/>
                                <a:ea typeface="+mn-ea"/>
                                <a:cs typeface="+mn-cs"/>
                              </a:rPr>
                            </m:ctrlPr>
                          </m:dPr>
                          <m:e>
                            <m:f>
                              <m:fPr>
                                <m:ctrlPr>
                                  <a:rPr lang="en-GB" sz="1600" i="1" kern="1200">
                                    <a:solidFill>
                                      <a:srgbClr val="3F3F3F"/>
                                    </a:solidFill>
                                    <a:effectLst/>
                                    <a:latin typeface="Cambria Math" panose="02040503050406030204" pitchFamily="18" charset="0"/>
                                    <a:ea typeface="+mn-ea"/>
                                    <a:cs typeface="+mn-cs"/>
                                  </a:rPr>
                                </m:ctrlPr>
                              </m:fPr>
                              <m:num>
                                <m:r>
                                  <a:rPr lang="en-US" sz="1600" i="1" kern="1200">
                                    <a:solidFill>
                                      <a:srgbClr val="3F3F3F"/>
                                    </a:solidFill>
                                    <a:effectLst/>
                                    <a:latin typeface="Cambria Math" panose="02040503050406030204" pitchFamily="18" charset="0"/>
                                    <a:ea typeface="+mn-ea"/>
                                    <a:cs typeface="+mn-cs"/>
                                  </a:rPr>
                                  <m:t>150</m:t>
                                </m:r>
                              </m:num>
                              <m:den>
                                <m:r>
                                  <a:rPr lang="en-US" sz="1600" i="1" kern="1200">
                                    <a:solidFill>
                                      <a:srgbClr val="3F3F3F"/>
                                    </a:solidFill>
                                    <a:effectLst/>
                                    <a:latin typeface="Cambria Math" panose="02040503050406030204" pitchFamily="18" charset="0"/>
                                    <a:ea typeface="+mn-ea"/>
                                    <a:cs typeface="+mn-cs"/>
                                  </a:rPr>
                                  <m:t>65</m:t>
                                </m:r>
                              </m:den>
                            </m:f>
                          </m:e>
                        </m:d>
                      </m:e>
                      <m:sup>
                        <m:r>
                          <a:rPr lang="en-US" sz="1600" i="1" kern="1200">
                            <a:solidFill>
                              <a:srgbClr val="3F3F3F"/>
                            </a:solidFill>
                            <a:effectLst/>
                            <a:latin typeface="Cambria Math" panose="02040503050406030204" pitchFamily="18" charset="0"/>
                            <a:ea typeface="+mn-ea"/>
                            <a:cs typeface="+mn-cs"/>
                          </a:rPr>
                          <m:t>0.75</m:t>
                        </m:r>
                      </m:sup>
                    </m:sSup>
                    <m:r>
                      <m:rPr>
                        <m:nor/>
                      </m:rPr>
                      <a:rPr lang="en-US" sz="1600" i="1" kern="1200">
                        <a:solidFill>
                          <a:srgbClr val="3F3F3F"/>
                        </a:solidFill>
                        <a:effectLst/>
                        <a:latin typeface="Garamond" panose="02020404030301010803" pitchFamily="18" charset="0"/>
                        <a:ea typeface="+mn-ea"/>
                        <a:cs typeface="+mn-cs"/>
                      </a:rPr>
                      <m:t>  </m:t>
                    </m:r>
                    <m:r>
                      <m:rPr>
                        <m:nor/>
                      </m:rPr>
                      <a:rPr lang="en-US" sz="1600" kern="1200">
                        <a:solidFill>
                          <a:srgbClr val="3F3F3F"/>
                        </a:solidFill>
                        <a:effectLst/>
                        <a:latin typeface="Cambria Math" panose="02040503050406030204" pitchFamily="18" charset="0"/>
                        <a:ea typeface="Cambria Math" panose="02040503050406030204" pitchFamily="18" charset="0"/>
                        <a:cs typeface="+mn-cs"/>
                      </a:rPr>
                      <m:t>×</m:t>
                    </m:r>
                  </m:oMath>
                </a14:m>
                <a:r>
                  <a:rPr lang="en-US" sz="1600" kern="1200" dirty="0">
                    <a:solidFill>
                      <a:srgbClr val="3F3F3F"/>
                    </a:solidFill>
                    <a:effectLst/>
                    <a:latin typeface="Garamond" panose="02020404030301010803" pitchFamily="18" charset="0"/>
                    <a:ea typeface="+mn-ea"/>
                    <a:cs typeface="+mn-cs"/>
                  </a:rPr>
                  <a:t>  8 = 15 kg CH</a:t>
                </a:r>
                <a:r>
                  <a:rPr lang="en-US" sz="1600" kern="1200" baseline="-25000" dirty="0">
                    <a:solidFill>
                      <a:srgbClr val="3F3F3F"/>
                    </a:solidFill>
                    <a:effectLst/>
                    <a:latin typeface="Garamond" panose="02020404030301010803" pitchFamily="18" charset="0"/>
                    <a:ea typeface="+mn-ea"/>
                    <a:cs typeface="+mn-cs"/>
                  </a:rPr>
                  <a:t>4 </a:t>
                </a:r>
                <a:r>
                  <a:rPr lang="en-US" sz="1800" kern="1200" dirty="0">
                    <a:solidFill>
                      <a:srgbClr val="3F3F3F"/>
                    </a:solidFill>
                    <a:effectLst/>
                    <a:latin typeface="Garamond" panose="02020404030301010803" pitchFamily="18" charset="0"/>
                    <a:ea typeface="+mn-ea"/>
                    <a:cs typeface="+mn-cs"/>
                  </a:rPr>
                  <a:t>head</a:t>
                </a:r>
                <a:r>
                  <a:rPr lang="en-US" sz="1800" kern="1200" baseline="30000" dirty="0">
                    <a:solidFill>
                      <a:srgbClr val="3F3F3F"/>
                    </a:solidFill>
                    <a:effectLst/>
                    <a:latin typeface="Garamond" panose="02020404030301010803" pitchFamily="18" charset="0"/>
                    <a:ea typeface="+mn-ea"/>
                    <a:cs typeface="+mn-cs"/>
                  </a:rPr>
                  <a:t>-1</a:t>
                </a:r>
                <a:r>
                  <a:rPr lang="en-US" sz="1800" kern="1200" dirty="0">
                    <a:solidFill>
                      <a:srgbClr val="3F3F3F"/>
                    </a:solidFill>
                    <a:effectLst/>
                    <a:latin typeface="Garamond" panose="02020404030301010803" pitchFamily="18" charset="0"/>
                    <a:ea typeface="+mn-ea"/>
                    <a:cs typeface="+mn-cs"/>
                  </a:rPr>
                  <a:t>   yr</a:t>
                </a:r>
                <a:r>
                  <a:rPr lang="en-US" sz="1800" kern="1200" baseline="30000" dirty="0">
                    <a:solidFill>
                      <a:srgbClr val="3F3F3F"/>
                    </a:solidFill>
                    <a:effectLst/>
                    <a:latin typeface="Garamond" panose="02020404030301010803" pitchFamily="18" charset="0"/>
                    <a:ea typeface="+mn-ea"/>
                    <a:cs typeface="+mn-cs"/>
                  </a:rPr>
                  <a:t>-1</a:t>
                </a:r>
                <a:endParaRPr lang="en-GB" sz="1200" dirty="0">
                  <a:effectLst/>
                  <a:latin typeface="Times New Roman" panose="02020603050405020304" pitchFamily="18" charset="0"/>
                  <a:ea typeface="Times New Roman" panose="02020603050405020304" pitchFamily="18" charset="0"/>
                </a:endParaRPr>
              </a:p>
            </p:txBody>
          </p:sp>
        </mc:Choice>
        <mc:Fallback xmlns="">
          <p:sp>
            <p:nvSpPr>
              <p:cNvPr id="7" name="TextBox 50">
                <a:extLst>
                  <a:ext uri="{FF2B5EF4-FFF2-40B4-BE49-F238E27FC236}">
                    <a16:creationId xmlns:a16="http://schemas.microsoft.com/office/drawing/2014/main" id="{04F39A73-4E57-4E73-8A58-36FA328B76F5}"/>
                  </a:ext>
                </a:extLst>
              </p:cNvPr>
              <p:cNvSpPr txBox="1">
                <a:spLocks noRot="1" noChangeAspect="1" noMove="1" noResize="1" noEditPoints="1" noAdjustHandles="1" noChangeArrowheads="1" noChangeShapeType="1" noTextEdit="1"/>
              </p:cNvSpPr>
              <p:nvPr/>
            </p:nvSpPr>
            <p:spPr>
              <a:xfrm>
                <a:off x="1945957" y="6097270"/>
                <a:ext cx="3565525" cy="506730"/>
              </a:xfrm>
              <a:prstGeom prst="rect">
                <a:avLst/>
              </a:prstGeom>
              <a:blipFill>
                <a:blip r:embed="rId4"/>
                <a:stretch>
                  <a:fillRect b="-10843"/>
                </a:stretch>
              </a:blipFill>
            </p:spPr>
            <p:txBody>
              <a:bodyPr/>
              <a:lstStyle/>
              <a:p>
                <a:r>
                  <a:rPr lang="en-GB">
                    <a:noFill/>
                  </a:rPr>
                  <a:t> </a:t>
                </a:r>
              </a:p>
            </p:txBody>
          </p:sp>
        </mc:Fallback>
      </mc:AlternateContent>
    </p:spTree>
    <p:extLst>
      <p:ext uri="{BB962C8B-B14F-4D97-AF65-F5344CB8AC3E}">
        <p14:creationId xmlns:p14="http://schemas.microsoft.com/office/powerpoint/2010/main" val="2339900236"/>
      </p:ext>
    </p:extLst>
  </p:cSld>
  <p:clrMapOvr>
    <a:masterClrMapping/>
  </p:clrMapOvr>
  <p:transition>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65920" cy="902208"/>
          </a:xfrm>
        </p:spPr>
        <p:txBody>
          <a:bodyPr/>
          <a:lstStyle/>
          <a:p>
            <a:r>
              <a:rPr lang="en-GB" sz="2000" dirty="0"/>
              <a:t>CH</a:t>
            </a:r>
            <a:r>
              <a:rPr lang="en-GB" sz="2000" baseline="-25000" dirty="0"/>
              <a:t>4</a:t>
            </a:r>
            <a:r>
              <a:rPr lang="en-GB" sz="2000" dirty="0"/>
              <a:t> emissions from Enteric Fermentation -Tier 1 Method - What to do when IPCC regional EFs for Dairy cows are not suitable?</a:t>
            </a:r>
            <a:br>
              <a:rPr lang="en-GB" sz="2000" dirty="0"/>
            </a:br>
            <a:endParaRPr lang="en-GB" sz="2000" dirty="0"/>
          </a:p>
        </p:txBody>
      </p:sp>
      <p:sp>
        <p:nvSpPr>
          <p:cNvPr id="3" name="Content Placeholder 2"/>
          <p:cNvSpPr>
            <a:spLocks noGrp="1"/>
          </p:cNvSpPr>
          <p:nvPr>
            <p:ph idx="1"/>
          </p:nvPr>
        </p:nvSpPr>
        <p:spPr>
          <a:xfrm>
            <a:off x="493487" y="646176"/>
            <a:ext cx="8193314" cy="5479987"/>
          </a:xfrm>
        </p:spPr>
        <p:txBody>
          <a:bodyPr/>
          <a:lstStyle/>
          <a:p>
            <a:pPr>
              <a:buFont typeface="Wingdings" panose="05000000000000000000" pitchFamily="2" charset="2"/>
              <a:buChar char="Ø"/>
            </a:pPr>
            <a:r>
              <a:rPr lang="en-GB" sz="1800" dirty="0">
                <a:solidFill>
                  <a:schemeClr val="tx1"/>
                </a:solidFill>
              </a:rPr>
              <a:t>In case the IPCC regional default emission factor for dairy cows is considered unsuitable for the national circumstances, an alternative provided by IPCC (Vol.1, Ch.5, section 5.3.3.1 “Overlap”). </a:t>
            </a:r>
          </a:p>
          <a:p>
            <a:pPr>
              <a:buFont typeface="Wingdings" panose="05000000000000000000" pitchFamily="2" charset="2"/>
              <a:buChar char="Ø"/>
            </a:pPr>
            <a:r>
              <a:rPr lang="en-GB" sz="1800" dirty="0">
                <a:solidFill>
                  <a:schemeClr val="tx1"/>
                </a:solidFill>
              </a:rPr>
              <a:t>To do so, you should first estimate relationship between default EF and milk yields from 2006 IPCC Guidelines, Table 10.11 and then apply it for the time series of national milk production data.</a:t>
            </a:r>
          </a:p>
          <a:p>
            <a:pPr>
              <a:buFont typeface="Wingdings" panose="05000000000000000000" pitchFamily="2" charset="2"/>
              <a:buChar char="Ø"/>
            </a:pPr>
            <a:r>
              <a:rPr lang="en-GB" sz="1800" dirty="0">
                <a:solidFill>
                  <a:schemeClr val="tx1"/>
                </a:solidFill>
              </a:rPr>
              <a:t>For example, overlap approach to derive adjusted EFs based on national milk production (dummy data) for North America: </a:t>
            </a:r>
          </a:p>
          <a:p>
            <a:pPr>
              <a:buFont typeface="Arial" panose="020B0604020202020204" pitchFamily="34" charset="0"/>
              <a:buChar char="•"/>
            </a:pPr>
            <a:r>
              <a:rPr lang="en-GB" sz="1800" dirty="0">
                <a:solidFill>
                  <a:schemeClr val="tx1"/>
                </a:solidFill>
              </a:rPr>
              <a:t>128 kg CH</a:t>
            </a:r>
            <a:r>
              <a:rPr lang="en-GB" sz="1800" baseline="-25000" dirty="0">
                <a:solidFill>
                  <a:schemeClr val="tx1"/>
                </a:solidFill>
              </a:rPr>
              <a:t>4</a:t>
            </a:r>
            <a:r>
              <a:rPr lang="en-GB" sz="1800" dirty="0">
                <a:solidFill>
                  <a:schemeClr val="tx1"/>
                </a:solidFill>
              </a:rPr>
              <a:t> head</a:t>
            </a:r>
            <a:r>
              <a:rPr lang="en-GB" sz="1800" baseline="30000" dirty="0">
                <a:solidFill>
                  <a:schemeClr val="tx1"/>
                </a:solidFill>
              </a:rPr>
              <a:t>-1</a:t>
            </a:r>
            <a:r>
              <a:rPr lang="en-GB" sz="1800" dirty="0">
                <a:solidFill>
                  <a:schemeClr val="tx1"/>
                </a:solidFill>
              </a:rPr>
              <a:t> yr</a:t>
            </a:r>
            <a:r>
              <a:rPr lang="en-GB" sz="1800" baseline="30000" dirty="0">
                <a:solidFill>
                  <a:schemeClr val="tx1"/>
                </a:solidFill>
              </a:rPr>
              <a:t>-1 </a:t>
            </a:r>
            <a:r>
              <a:rPr lang="en-GB" sz="1800" dirty="0">
                <a:solidFill>
                  <a:schemeClr val="tx1"/>
                </a:solidFill>
              </a:rPr>
              <a:t>divide by 8400 kg head</a:t>
            </a:r>
            <a:r>
              <a:rPr lang="en-GB" sz="1800" baseline="30000" dirty="0">
                <a:solidFill>
                  <a:schemeClr val="tx1"/>
                </a:solidFill>
              </a:rPr>
              <a:t>-1</a:t>
            </a:r>
            <a:r>
              <a:rPr lang="en-GB" sz="1800" dirty="0">
                <a:solidFill>
                  <a:schemeClr val="tx1"/>
                </a:solidFill>
              </a:rPr>
              <a:t> yr</a:t>
            </a:r>
            <a:r>
              <a:rPr lang="en-GB" sz="1800" baseline="30000" dirty="0">
                <a:solidFill>
                  <a:schemeClr val="tx1"/>
                </a:solidFill>
              </a:rPr>
              <a:t>-1</a:t>
            </a:r>
            <a:r>
              <a:rPr lang="en-GB" sz="1800" dirty="0">
                <a:solidFill>
                  <a:schemeClr val="tx1"/>
                </a:solidFill>
              </a:rPr>
              <a:t> = 0.015 (ratio).</a:t>
            </a:r>
          </a:p>
          <a:p>
            <a:pPr>
              <a:buFont typeface="Arial" panose="020B0604020202020204" pitchFamily="34" charset="0"/>
              <a:buChar char="•"/>
            </a:pPr>
            <a:r>
              <a:rPr lang="en-GB" sz="1800" dirty="0">
                <a:solidFill>
                  <a:schemeClr val="tx1"/>
                </a:solidFill>
              </a:rPr>
              <a:t>8500 kg head</a:t>
            </a:r>
            <a:r>
              <a:rPr lang="en-GB" sz="1800" baseline="30000" dirty="0">
                <a:solidFill>
                  <a:schemeClr val="tx1"/>
                </a:solidFill>
              </a:rPr>
              <a:t>-1</a:t>
            </a:r>
            <a:r>
              <a:rPr lang="en-GB" sz="1800" dirty="0">
                <a:solidFill>
                  <a:schemeClr val="tx1"/>
                </a:solidFill>
              </a:rPr>
              <a:t> yr</a:t>
            </a:r>
            <a:r>
              <a:rPr lang="en-GB" sz="1800" baseline="30000" dirty="0">
                <a:solidFill>
                  <a:schemeClr val="tx1"/>
                </a:solidFill>
              </a:rPr>
              <a:t>-1</a:t>
            </a:r>
            <a:r>
              <a:rPr lang="en-GB" sz="1800" dirty="0">
                <a:solidFill>
                  <a:schemeClr val="tx1"/>
                </a:solidFill>
              </a:rPr>
              <a:t> multiply by 0.015 = 130 kg CH</a:t>
            </a:r>
            <a:r>
              <a:rPr lang="en-GB" sz="1800" baseline="-25000" dirty="0">
                <a:solidFill>
                  <a:schemeClr val="tx1"/>
                </a:solidFill>
              </a:rPr>
              <a:t>4</a:t>
            </a:r>
            <a:r>
              <a:rPr lang="en-GB" sz="1800" dirty="0">
                <a:solidFill>
                  <a:schemeClr val="tx1"/>
                </a:solidFill>
              </a:rPr>
              <a:t> head</a:t>
            </a:r>
            <a:r>
              <a:rPr lang="en-GB" sz="1800" baseline="30000" dirty="0">
                <a:solidFill>
                  <a:schemeClr val="tx1"/>
                </a:solidFill>
              </a:rPr>
              <a:t>-1</a:t>
            </a:r>
            <a:r>
              <a:rPr lang="en-GB" sz="1800" dirty="0">
                <a:solidFill>
                  <a:schemeClr val="tx1"/>
                </a:solidFill>
              </a:rPr>
              <a:t> yr</a:t>
            </a:r>
            <a:r>
              <a:rPr lang="en-GB" sz="1800" baseline="30000" dirty="0">
                <a:solidFill>
                  <a:schemeClr val="tx1"/>
                </a:solidFill>
              </a:rPr>
              <a:t>-1</a:t>
            </a:r>
            <a:endParaRPr lang="en-GB" sz="1800" dirty="0">
              <a:solidFill>
                <a:schemeClr val="tx1"/>
              </a:solidFill>
            </a:endParaRPr>
          </a:p>
          <a:p>
            <a:pPr>
              <a:buFont typeface="Arial" panose="020B0604020202020204" pitchFamily="34" charset="0"/>
              <a:buChar char="•"/>
            </a:pPr>
            <a:endParaRPr lang="en-GB" sz="1800" dirty="0">
              <a:solidFill>
                <a:schemeClr val="tx1"/>
              </a:solidFill>
            </a:endParaRPr>
          </a:p>
          <a:p>
            <a:pPr marL="0" indent="0">
              <a:buNone/>
            </a:pPr>
            <a:r>
              <a:rPr lang="en-GB" sz="2000" baseline="30000" dirty="0">
                <a:solidFill>
                  <a:schemeClr val="tx1"/>
                </a:solidFill>
              </a:rPr>
              <a:t> </a:t>
            </a:r>
            <a:endParaRPr lang="en-GB" sz="2000" dirty="0">
              <a:solidFill>
                <a:schemeClr val="tx1"/>
              </a:solidFill>
            </a:endParaRPr>
          </a:p>
          <a:p>
            <a:pPr>
              <a:buFont typeface="Wingdings" panose="05000000000000000000" pitchFamily="2" charset="2"/>
              <a:buChar char="Ø"/>
            </a:pPr>
            <a:endParaRPr lang="en-GB" sz="2000" dirty="0">
              <a:solidFill>
                <a:schemeClr val="tx1"/>
              </a:solidFill>
            </a:endParaRPr>
          </a:p>
          <a:p>
            <a:endParaRPr lang="en-GB" dirty="0">
              <a:solidFill>
                <a:schemeClr val="tx1"/>
              </a:solidFill>
            </a:endParaRPr>
          </a:p>
        </p:txBody>
      </p:sp>
      <p:pic>
        <p:nvPicPr>
          <p:cNvPr id="4" name="Picture 3">
            <a:extLst>
              <a:ext uri="{FF2B5EF4-FFF2-40B4-BE49-F238E27FC236}">
                <a16:creationId xmlns:a16="http://schemas.microsoft.com/office/drawing/2014/main" id="{33DB26CF-08DC-4F26-9EBC-A3E7280595EA}"/>
              </a:ext>
            </a:extLst>
          </p:cNvPr>
          <p:cNvPicPr/>
          <p:nvPr/>
        </p:nvPicPr>
        <p:blipFill rotWithShape="1">
          <a:blip r:embed="rId3"/>
          <a:srcRect l="22336" t="26236" r="23421" b="8293"/>
          <a:stretch/>
        </p:blipFill>
        <p:spPr bwMode="auto">
          <a:xfrm>
            <a:off x="1036320" y="4462272"/>
            <a:ext cx="5449826" cy="2097024"/>
          </a:xfrm>
          <a:prstGeom prst="rect">
            <a:avLst/>
          </a:prstGeom>
          <a:ln>
            <a:noFill/>
          </a:ln>
          <a:extLst>
            <a:ext uri="{53640926-AAD7-44D8-BBD7-CCE9431645EC}">
              <a14:shadowObscured xmlns:a14="http://schemas.microsoft.com/office/drawing/2010/main"/>
            </a:ext>
          </a:extLst>
        </p:spPr>
      </p:pic>
      <p:graphicFrame>
        <p:nvGraphicFramePr>
          <p:cNvPr id="5" name="Table 4"/>
          <p:cNvGraphicFramePr>
            <a:graphicFrameLocks noGrp="1"/>
          </p:cNvGraphicFramePr>
          <p:nvPr>
            <p:extLst>
              <p:ext uri="{D42A27DB-BD31-4B8C-83A1-F6EECF244321}">
                <p14:modId xmlns:p14="http://schemas.microsoft.com/office/powerpoint/2010/main" val="594413302"/>
              </p:ext>
            </p:extLst>
          </p:nvPr>
        </p:nvGraphicFramePr>
        <p:xfrm>
          <a:off x="1036320" y="3824859"/>
          <a:ext cx="5449826" cy="628650"/>
        </p:xfrm>
        <a:graphic>
          <a:graphicData uri="http://schemas.openxmlformats.org/drawingml/2006/table">
            <a:tbl>
              <a:tblPr>
                <a:tableStyleId>{5C22544A-7EE6-4342-B048-85BDC9FD1C3A}</a:tableStyleId>
              </a:tblPr>
              <a:tblGrid>
                <a:gridCol w="1841666">
                  <a:extLst>
                    <a:ext uri="{9D8B030D-6E8A-4147-A177-3AD203B41FA5}">
                      <a16:colId xmlns:a16="http://schemas.microsoft.com/office/drawing/2014/main" val="1777852666"/>
                    </a:ext>
                  </a:extLst>
                </a:gridCol>
                <a:gridCol w="902040">
                  <a:extLst>
                    <a:ext uri="{9D8B030D-6E8A-4147-A177-3AD203B41FA5}">
                      <a16:colId xmlns:a16="http://schemas.microsoft.com/office/drawing/2014/main" val="3377101499"/>
                    </a:ext>
                  </a:extLst>
                </a:gridCol>
                <a:gridCol w="902040">
                  <a:extLst>
                    <a:ext uri="{9D8B030D-6E8A-4147-A177-3AD203B41FA5}">
                      <a16:colId xmlns:a16="http://schemas.microsoft.com/office/drawing/2014/main" val="2159089148"/>
                    </a:ext>
                  </a:extLst>
                </a:gridCol>
                <a:gridCol w="902040">
                  <a:extLst>
                    <a:ext uri="{9D8B030D-6E8A-4147-A177-3AD203B41FA5}">
                      <a16:colId xmlns:a16="http://schemas.microsoft.com/office/drawing/2014/main" val="1308996528"/>
                    </a:ext>
                  </a:extLst>
                </a:gridCol>
                <a:gridCol w="902040">
                  <a:extLst>
                    <a:ext uri="{9D8B030D-6E8A-4147-A177-3AD203B41FA5}">
                      <a16:colId xmlns:a16="http://schemas.microsoft.com/office/drawing/2014/main" val="831997735"/>
                    </a:ext>
                  </a:extLst>
                </a:gridCol>
              </a:tblGrid>
              <a:tr h="419100">
                <a:tc>
                  <a:txBody>
                    <a:bodyPr/>
                    <a:lstStyle/>
                    <a:p>
                      <a:pPr algn="l" fontAlgn="b"/>
                      <a:r>
                        <a:rPr lang="en-GB" sz="1100" u="none" strike="noStrike" dirty="0">
                          <a:effectLst/>
                        </a:rPr>
                        <a:t>Average annual milk production</a:t>
                      </a:r>
                      <a:endParaRPr lang="en-GB" sz="1100" b="0" i="0" u="none" strike="noStrike" dirty="0">
                        <a:solidFill>
                          <a:srgbClr val="000000"/>
                        </a:solidFill>
                        <a:effectLst/>
                        <a:latin typeface="Segoe UI" panose="020B0502040204020203" pitchFamily="34" charset="0"/>
                      </a:endParaRPr>
                    </a:p>
                  </a:txBody>
                  <a:tcPr marL="9525" marR="9525" marT="9525" marB="0" anchor="b"/>
                </a:tc>
                <a:tc>
                  <a:txBody>
                    <a:bodyPr/>
                    <a:lstStyle/>
                    <a:p>
                      <a:pPr algn="r" fontAlgn="b"/>
                      <a:r>
                        <a:rPr lang="en-GB" sz="1100" b="1" u="none" strike="noStrike" dirty="0">
                          <a:effectLst/>
                        </a:rPr>
                        <a:t>8400</a:t>
                      </a:r>
                      <a:endParaRPr lang="en-GB" sz="1100" b="1" i="0" u="none" strike="noStrike" dirty="0">
                        <a:solidFill>
                          <a:srgbClr val="000000"/>
                        </a:solidFill>
                        <a:effectLst/>
                        <a:latin typeface="Segoe UI" panose="020B0502040204020203" pitchFamily="34" charset="0"/>
                      </a:endParaRPr>
                    </a:p>
                  </a:txBody>
                  <a:tcPr marL="9525" marR="9525" marT="9525" marB="0" anchor="b"/>
                </a:tc>
                <a:tc>
                  <a:txBody>
                    <a:bodyPr/>
                    <a:lstStyle/>
                    <a:p>
                      <a:pPr algn="r" fontAlgn="b"/>
                      <a:r>
                        <a:rPr lang="en-GB" sz="1100" u="none" strike="noStrike">
                          <a:effectLst/>
                        </a:rPr>
                        <a:t>8500</a:t>
                      </a:r>
                      <a:endParaRPr lang="en-GB" sz="11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GB" sz="1100" u="none" strike="noStrike">
                          <a:effectLst/>
                        </a:rPr>
                        <a:t>8700</a:t>
                      </a:r>
                      <a:endParaRPr lang="en-GB" sz="11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GB" sz="1100" u="none" strike="noStrike" dirty="0">
                          <a:effectLst/>
                        </a:rPr>
                        <a:t>8900</a:t>
                      </a:r>
                      <a:endParaRPr lang="en-GB" sz="1100" b="0" i="0" u="none" strike="noStrike" dirty="0">
                        <a:solidFill>
                          <a:srgbClr val="000000"/>
                        </a:solidFill>
                        <a:effectLst/>
                        <a:latin typeface="Segoe UI" panose="020B0502040204020203" pitchFamily="34" charset="0"/>
                      </a:endParaRPr>
                    </a:p>
                  </a:txBody>
                  <a:tcPr marL="9525" marR="9525" marT="9525" marB="0" anchor="b"/>
                </a:tc>
                <a:extLst>
                  <a:ext uri="{0D108BD9-81ED-4DB2-BD59-A6C34878D82A}">
                    <a16:rowId xmlns:a16="http://schemas.microsoft.com/office/drawing/2014/main" val="1057568559"/>
                  </a:ext>
                </a:extLst>
              </a:tr>
              <a:tr h="209550">
                <a:tc>
                  <a:txBody>
                    <a:bodyPr/>
                    <a:lstStyle/>
                    <a:p>
                      <a:pPr algn="l" fontAlgn="b"/>
                      <a:r>
                        <a:rPr lang="en-GB" sz="1100" u="none" strike="noStrike">
                          <a:effectLst/>
                        </a:rPr>
                        <a:t>EF </a:t>
                      </a:r>
                      <a:endParaRPr lang="en-GB" sz="11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GB" sz="1100" b="1" u="none" strike="noStrike" dirty="0">
                          <a:effectLst/>
                        </a:rPr>
                        <a:t>128</a:t>
                      </a:r>
                      <a:endParaRPr lang="en-GB" sz="1100" b="1" i="0" u="none" strike="noStrike" dirty="0">
                        <a:solidFill>
                          <a:srgbClr val="000000"/>
                        </a:solidFill>
                        <a:effectLst/>
                        <a:latin typeface="Segoe UI" panose="020B0502040204020203" pitchFamily="34" charset="0"/>
                      </a:endParaRPr>
                    </a:p>
                  </a:txBody>
                  <a:tcPr marL="9525" marR="9525" marT="9525" marB="0" anchor="b"/>
                </a:tc>
                <a:tc>
                  <a:txBody>
                    <a:bodyPr/>
                    <a:lstStyle/>
                    <a:p>
                      <a:pPr algn="r" fontAlgn="b"/>
                      <a:r>
                        <a:rPr lang="en-GB" sz="1100" u="none" strike="noStrike">
                          <a:effectLst/>
                        </a:rPr>
                        <a:t>130</a:t>
                      </a:r>
                      <a:endParaRPr lang="en-GB" sz="11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GB" sz="1100" u="none" strike="noStrike">
                          <a:effectLst/>
                        </a:rPr>
                        <a:t>133</a:t>
                      </a:r>
                      <a:endParaRPr lang="en-GB" sz="1100" b="0" i="0" u="none" strike="noStrike">
                        <a:solidFill>
                          <a:srgbClr val="000000"/>
                        </a:solidFill>
                        <a:effectLst/>
                        <a:latin typeface="Segoe UI" panose="020B0502040204020203" pitchFamily="34" charset="0"/>
                      </a:endParaRPr>
                    </a:p>
                  </a:txBody>
                  <a:tcPr marL="9525" marR="9525" marT="9525" marB="0" anchor="b"/>
                </a:tc>
                <a:tc>
                  <a:txBody>
                    <a:bodyPr/>
                    <a:lstStyle/>
                    <a:p>
                      <a:pPr algn="r" fontAlgn="b"/>
                      <a:r>
                        <a:rPr lang="en-GB" sz="1100" u="none" strike="noStrike" dirty="0">
                          <a:effectLst/>
                        </a:rPr>
                        <a:t>136</a:t>
                      </a:r>
                      <a:endParaRPr lang="en-GB" sz="1100" b="0" i="0" u="none" strike="noStrike" dirty="0">
                        <a:solidFill>
                          <a:srgbClr val="000000"/>
                        </a:solidFill>
                        <a:effectLst/>
                        <a:latin typeface="Segoe UI" panose="020B0502040204020203" pitchFamily="34" charset="0"/>
                      </a:endParaRPr>
                    </a:p>
                  </a:txBody>
                  <a:tcPr marL="9525" marR="9525" marT="9525" marB="0" anchor="b"/>
                </a:tc>
                <a:extLst>
                  <a:ext uri="{0D108BD9-81ED-4DB2-BD59-A6C34878D82A}">
                    <a16:rowId xmlns:a16="http://schemas.microsoft.com/office/drawing/2014/main" val="2281126282"/>
                  </a:ext>
                </a:extLst>
              </a:tr>
            </a:tbl>
          </a:graphicData>
        </a:graphic>
      </p:graphicFrame>
    </p:spTree>
    <p:extLst>
      <p:ext uri="{BB962C8B-B14F-4D97-AF65-F5344CB8AC3E}">
        <p14:creationId xmlns:p14="http://schemas.microsoft.com/office/powerpoint/2010/main" val="3902402742"/>
      </p:ext>
    </p:extLst>
  </p:cSld>
  <p:clrMapOvr>
    <a:masterClrMapping/>
  </p:clrMapOvr>
  <p:transition>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Enteric Fermentation: Tier 2 Method</a:t>
            </a:r>
          </a:p>
        </p:txBody>
      </p:sp>
      <p:sp>
        <p:nvSpPr>
          <p:cNvPr id="3" name="Content Placeholder 2"/>
          <p:cNvSpPr>
            <a:spLocks noGrp="1"/>
          </p:cNvSpPr>
          <p:nvPr>
            <p:ph idx="1"/>
          </p:nvPr>
        </p:nvSpPr>
        <p:spPr>
          <a:xfrm>
            <a:off x="537029" y="957944"/>
            <a:ext cx="8149772" cy="5413828"/>
          </a:xfrm>
        </p:spPr>
        <p:txBody>
          <a:bodyPr/>
          <a:lstStyle/>
          <a:p>
            <a:pPr lvl="1">
              <a:buFont typeface="Arial" pitchFamily="34" charset="0"/>
              <a:buChar char="•"/>
            </a:pPr>
            <a:endParaRPr lang="en-GB" dirty="0">
              <a:solidFill>
                <a:schemeClr val="tx1"/>
              </a:solidFill>
            </a:endParaRPr>
          </a:p>
          <a:p>
            <a:pPr lvl="1">
              <a:buFont typeface="Courier New" pitchFamily="49" charset="0"/>
              <a:buChar char="o"/>
            </a:pPr>
            <a:endParaRPr lang="en-GB" dirty="0">
              <a:solidFill>
                <a:schemeClr val="tx1"/>
              </a:solidFill>
            </a:endParaRPr>
          </a:p>
          <a:p>
            <a:pPr lvl="1">
              <a:buFont typeface="Arial" pitchFamily="34" charset="0"/>
              <a:buChar char="•"/>
            </a:pPr>
            <a:endParaRPr lang="en-GB" dirty="0">
              <a:solidFill>
                <a:schemeClr val="tx1"/>
              </a:solidFill>
            </a:endParaRPr>
          </a:p>
          <a:p>
            <a:pPr lvl="1">
              <a:buFont typeface="Arial" pitchFamily="34" charset="0"/>
              <a:buChar char="•"/>
            </a:pPr>
            <a:endParaRPr lang="en-GB" dirty="0">
              <a:solidFill>
                <a:schemeClr val="tx1"/>
              </a:solidFill>
            </a:endParaRPr>
          </a:p>
          <a:p>
            <a:pPr marL="0" indent="0">
              <a:buNone/>
            </a:pPr>
            <a:endParaRPr lang="en-GB" dirty="0">
              <a:solidFill>
                <a:schemeClr val="tx1"/>
              </a:solidFill>
            </a:endParaRPr>
          </a:p>
          <a:p>
            <a:pPr marL="0" indent="0">
              <a:buNone/>
            </a:pPr>
            <a:endParaRPr lang="en-GB"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704" y="1233716"/>
            <a:ext cx="5317182"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25714" y="3249461"/>
            <a:ext cx="7721599" cy="3046988"/>
          </a:xfrm>
          <a:prstGeom prst="rect">
            <a:avLst/>
          </a:prstGeom>
        </p:spPr>
        <p:txBody>
          <a:bodyPr wrap="square">
            <a:spAutoFit/>
          </a:bodyPr>
          <a:lstStyle/>
          <a:p>
            <a:r>
              <a:rPr lang="en-GB" sz="2400" dirty="0"/>
              <a:t>Where:</a:t>
            </a:r>
          </a:p>
          <a:p>
            <a:r>
              <a:rPr lang="en-GB" sz="2400" dirty="0"/>
              <a:t>EF = emission factor, kg CH</a:t>
            </a:r>
            <a:r>
              <a:rPr lang="en-GB" sz="2400" baseline="-25000" dirty="0"/>
              <a:t>4</a:t>
            </a:r>
            <a:r>
              <a:rPr lang="en-GB" sz="2400" dirty="0"/>
              <a:t> head</a:t>
            </a:r>
            <a:r>
              <a:rPr lang="en-GB" sz="2400" baseline="30000" dirty="0"/>
              <a:t>-1</a:t>
            </a:r>
            <a:r>
              <a:rPr lang="en-GB" sz="2400" dirty="0"/>
              <a:t> yr</a:t>
            </a:r>
            <a:r>
              <a:rPr lang="en-GB" sz="2400" baseline="30000" dirty="0"/>
              <a:t>-1</a:t>
            </a:r>
            <a:r>
              <a:rPr lang="en-GB" sz="2400" dirty="0"/>
              <a:t> </a:t>
            </a:r>
          </a:p>
          <a:p>
            <a:r>
              <a:rPr lang="en-GB" sz="2400" dirty="0"/>
              <a:t>GE = gross energy intake, MJ head</a:t>
            </a:r>
            <a:r>
              <a:rPr lang="en-GB" sz="2400" baseline="30000" dirty="0"/>
              <a:t>-1</a:t>
            </a:r>
            <a:r>
              <a:rPr lang="en-GB" sz="2400" dirty="0"/>
              <a:t> day</a:t>
            </a:r>
            <a:r>
              <a:rPr lang="en-GB" sz="2400" baseline="30000" dirty="0"/>
              <a:t>-1</a:t>
            </a:r>
          </a:p>
          <a:p>
            <a:r>
              <a:rPr lang="en-GB" sz="2400" dirty="0" err="1"/>
              <a:t>Ym</a:t>
            </a:r>
            <a:r>
              <a:rPr lang="en-GB" sz="2400" dirty="0"/>
              <a:t> = methane conversion factor, per cent of gross energy in feed converted to methane. </a:t>
            </a:r>
            <a:r>
              <a:rPr lang="en-GB" sz="2400" dirty="0">
                <a:latin typeface="Arial Narrow" pitchFamily="34" charset="0"/>
              </a:rPr>
              <a:t>The</a:t>
            </a:r>
            <a:r>
              <a:rPr lang="en-GB" sz="2400" dirty="0"/>
              <a:t> factor 55.65 (MJ/kg CH</a:t>
            </a:r>
            <a:r>
              <a:rPr lang="en-GB" sz="2400" baseline="-25000" dirty="0"/>
              <a:t>4</a:t>
            </a:r>
            <a:r>
              <a:rPr lang="en-GB" sz="2400" dirty="0"/>
              <a:t>) is the energy content of methane </a:t>
            </a:r>
          </a:p>
          <a:p>
            <a:endParaRPr lang="en-GB" sz="2400" dirty="0"/>
          </a:p>
          <a:p>
            <a:r>
              <a:rPr lang="en-GB" sz="2400" dirty="0"/>
              <a:t>Equation 10.21</a:t>
            </a:r>
          </a:p>
        </p:txBody>
      </p:sp>
    </p:spTree>
    <p:extLst>
      <p:ext uri="{BB962C8B-B14F-4D97-AF65-F5344CB8AC3E}">
        <p14:creationId xmlns:p14="http://schemas.microsoft.com/office/powerpoint/2010/main" val="3756692180"/>
      </p:ext>
    </p:extLst>
  </p:cSld>
  <p:clrMapOvr>
    <a:masterClrMapping/>
  </p:clrMapOvr>
  <p:transition>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of emission factors</a:t>
            </a:r>
          </a:p>
        </p:txBody>
      </p:sp>
      <p:sp>
        <p:nvSpPr>
          <p:cNvPr id="3" name="Content Placeholder 2"/>
          <p:cNvSpPr>
            <a:spLocks noGrp="1"/>
          </p:cNvSpPr>
          <p:nvPr>
            <p:ph idx="1"/>
          </p:nvPr>
        </p:nvSpPr>
        <p:spPr>
          <a:xfrm>
            <a:off x="493487" y="1422400"/>
            <a:ext cx="8193314" cy="4703763"/>
          </a:xfrm>
        </p:spPr>
        <p:txBody>
          <a:bodyPr/>
          <a:lstStyle/>
          <a:p>
            <a:r>
              <a:rPr lang="en-GB" dirty="0">
                <a:solidFill>
                  <a:schemeClr val="tx1"/>
                </a:solidFill>
              </a:rPr>
              <a:t>Tier 1 method requires default EFs for the livestock categories according to the basic characterization scheme. </a:t>
            </a:r>
          </a:p>
          <a:p>
            <a:r>
              <a:rPr lang="en-GB" dirty="0">
                <a:solidFill>
                  <a:schemeClr val="tx1"/>
                </a:solidFill>
              </a:rPr>
              <a:t>Tier 2 methods require country-specific EFs estimated for each animal subcategory based on the gross energy intake estimated using the detailed data on animal feed and performance and methane conversion factor for the subcategory. </a:t>
            </a:r>
          </a:p>
        </p:txBody>
      </p:sp>
    </p:spTree>
    <p:extLst>
      <p:ext uri="{BB962C8B-B14F-4D97-AF65-F5344CB8AC3E}">
        <p14:creationId xmlns:p14="http://schemas.microsoft.com/office/powerpoint/2010/main" val="1864188865"/>
      </p:ext>
    </p:extLst>
  </p:cSld>
  <p:clrMapOvr>
    <a:masterClrMapping/>
  </p:clrMapOvr>
  <p:transition>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14313" y="214313"/>
            <a:ext cx="8715375" cy="1008062"/>
          </a:xfrm>
        </p:spPr>
        <p:txBody>
          <a:bodyPr/>
          <a:lstStyle/>
          <a:p>
            <a:pPr algn="ctr">
              <a:defRPr/>
            </a:pPr>
            <a:r>
              <a:rPr lang="en-GB" sz="3600" dirty="0"/>
              <a:t>Terrestrial sources/sinks of GHGs</a:t>
            </a:r>
          </a:p>
        </p:txBody>
      </p:sp>
      <p:pic>
        <p:nvPicPr>
          <p:cNvPr id="20483"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357313" y="1643063"/>
            <a:ext cx="6913562" cy="4389437"/>
          </a:xfrm>
        </p:spPr>
      </p:pic>
      <p:sp>
        <p:nvSpPr>
          <p:cNvPr id="9" name="Rounded Rectangular Callout 8"/>
          <p:cNvSpPr/>
          <p:nvPr/>
        </p:nvSpPr>
        <p:spPr>
          <a:xfrm>
            <a:off x="6143625" y="1714500"/>
            <a:ext cx="1928813" cy="642938"/>
          </a:xfrm>
          <a:prstGeom prst="wedgeRoundRectCallout">
            <a:avLst>
              <a:gd name="adj1" fmla="val -147534"/>
              <a:gd name="adj2" fmla="val 424999"/>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Methanogenesis</a:t>
            </a:r>
          </a:p>
        </p:txBody>
      </p:sp>
      <p:sp>
        <p:nvSpPr>
          <p:cNvPr id="11" name="Rounded Rectangular Callout 10"/>
          <p:cNvSpPr/>
          <p:nvPr/>
        </p:nvSpPr>
        <p:spPr>
          <a:xfrm>
            <a:off x="1428750" y="1714500"/>
            <a:ext cx="1785938" cy="500063"/>
          </a:xfrm>
          <a:prstGeom prst="wedgeRoundRectCallout">
            <a:avLst>
              <a:gd name="adj1" fmla="val -9940"/>
              <a:gd name="adj2" fmla="val 115022"/>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Photosynthesis</a:t>
            </a:r>
          </a:p>
        </p:txBody>
      </p:sp>
      <p:sp>
        <p:nvSpPr>
          <p:cNvPr id="12" name="Rounded Rectangular Callout 11"/>
          <p:cNvSpPr/>
          <p:nvPr/>
        </p:nvSpPr>
        <p:spPr>
          <a:xfrm>
            <a:off x="6929438" y="2643188"/>
            <a:ext cx="1928812" cy="571500"/>
          </a:xfrm>
          <a:prstGeom prst="wedgeRoundRectCallout">
            <a:avLst>
              <a:gd name="adj1" fmla="val -21278"/>
              <a:gd name="adj2" fmla="val 380796"/>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solidFill>
                  <a:srgbClr val="FFFFFF"/>
                </a:solidFill>
              </a:rPr>
              <a:t>Methanogenesis</a:t>
            </a:r>
          </a:p>
          <a:p>
            <a:pPr algn="ctr"/>
            <a:endParaRPr lang="en-US">
              <a:solidFill>
                <a:srgbClr val="FFFFFF"/>
              </a:solidFill>
            </a:endParaRPr>
          </a:p>
        </p:txBody>
      </p:sp>
      <p:sp>
        <p:nvSpPr>
          <p:cNvPr id="13" name="Rounded Rectangular Callout 12"/>
          <p:cNvSpPr/>
          <p:nvPr/>
        </p:nvSpPr>
        <p:spPr>
          <a:xfrm>
            <a:off x="6143625" y="5853906"/>
            <a:ext cx="1643062" cy="642938"/>
          </a:xfrm>
          <a:prstGeom prst="wedgeRoundRectCallout">
            <a:avLst>
              <a:gd name="adj1" fmla="val -40246"/>
              <a:gd name="adj2" fmla="val -96878"/>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Nitrification &amp; denitrification</a:t>
            </a:r>
          </a:p>
        </p:txBody>
      </p:sp>
      <p:sp>
        <p:nvSpPr>
          <p:cNvPr id="14" name="Rounded Rectangular Callout 13"/>
          <p:cNvSpPr/>
          <p:nvPr/>
        </p:nvSpPr>
        <p:spPr>
          <a:xfrm>
            <a:off x="857250" y="3714750"/>
            <a:ext cx="1214438" cy="500063"/>
          </a:xfrm>
          <a:prstGeom prst="wedgeRoundRectCallout">
            <a:avLst>
              <a:gd name="adj1" fmla="val 138031"/>
              <a:gd name="adj2" fmla="val 204505"/>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Oxidation</a:t>
            </a:r>
          </a:p>
        </p:txBody>
      </p:sp>
      <p:sp>
        <p:nvSpPr>
          <p:cNvPr id="15" name="Rounded Rectangular Callout 14"/>
          <p:cNvSpPr/>
          <p:nvPr/>
        </p:nvSpPr>
        <p:spPr>
          <a:xfrm>
            <a:off x="3357563" y="1357313"/>
            <a:ext cx="1428750" cy="642937"/>
          </a:xfrm>
          <a:prstGeom prst="wedgeRoundRectCallout">
            <a:avLst>
              <a:gd name="adj1" fmla="val -19926"/>
              <a:gd name="adj2" fmla="val 399898"/>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endParaRPr>
          </a:p>
          <a:p>
            <a:pPr algn="ctr"/>
            <a:r>
              <a:rPr lang="en-US" dirty="0">
                <a:solidFill>
                  <a:srgbClr val="FFFFFF"/>
                </a:solidFill>
              </a:rPr>
              <a:t>Oxidation</a:t>
            </a:r>
          </a:p>
          <a:p>
            <a:pPr algn="ctr"/>
            <a:endParaRPr lang="en-US" dirty="0">
              <a:solidFill>
                <a:srgbClr val="FFFFFF"/>
              </a:solidFill>
            </a:endParaRPr>
          </a:p>
        </p:txBody>
      </p:sp>
    </p:spTree>
    <p:extLst>
      <p:ext uri="{BB962C8B-B14F-4D97-AF65-F5344CB8AC3E}">
        <p14:creationId xmlns:p14="http://schemas.microsoft.com/office/powerpoint/2010/main" val="3197303647"/>
      </p:ext>
    </p:extLst>
  </p:cSld>
  <p:clrMapOvr>
    <a:masterClrMapping/>
  </p:clrMapOvr>
  <p:transition>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of activity data</a:t>
            </a:r>
          </a:p>
        </p:txBody>
      </p:sp>
      <p:sp>
        <p:nvSpPr>
          <p:cNvPr id="3" name="Content Placeholder 2"/>
          <p:cNvSpPr>
            <a:spLocks noGrp="1"/>
          </p:cNvSpPr>
          <p:nvPr>
            <p:ph idx="1"/>
          </p:nvPr>
        </p:nvSpPr>
        <p:spPr>
          <a:xfrm>
            <a:off x="551543" y="1349830"/>
            <a:ext cx="8135257" cy="4776334"/>
          </a:xfrm>
        </p:spPr>
        <p:txBody>
          <a:bodyPr/>
          <a:lstStyle/>
          <a:p>
            <a:r>
              <a:rPr lang="en-GB" dirty="0">
                <a:solidFill>
                  <a:schemeClr val="tx1"/>
                </a:solidFill>
              </a:rPr>
              <a:t>Tier 1 method requires collection of livestock population data according to basic characterization.</a:t>
            </a:r>
          </a:p>
          <a:p>
            <a:r>
              <a:rPr lang="en-GB" dirty="0">
                <a:solidFill>
                  <a:schemeClr val="tx1"/>
                </a:solidFill>
              </a:rPr>
              <a:t>Tier 2 method requires animal population data according to single livestock enhanced characterisation depending upon the most disaggregated data requirements between enteric fermentation and manure management categories. </a:t>
            </a:r>
          </a:p>
        </p:txBody>
      </p:sp>
    </p:spTree>
    <p:extLst>
      <p:ext uri="{BB962C8B-B14F-4D97-AF65-F5344CB8AC3E}">
        <p14:creationId xmlns:p14="http://schemas.microsoft.com/office/powerpoint/2010/main" val="802597170"/>
      </p:ext>
    </p:extLst>
  </p:cSld>
  <p:clrMapOvr>
    <a:masterClrMapping/>
  </p:clrMapOvr>
  <p:transition>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487" y="1117600"/>
            <a:ext cx="8193314" cy="5008564"/>
          </a:xfrm>
        </p:spPr>
        <p:txBody>
          <a:bodyPr/>
          <a:lstStyle/>
          <a:p>
            <a:pPr>
              <a:buFont typeface="Wingdings" panose="05000000000000000000" pitchFamily="2" charset="2"/>
              <a:buChar char="Ø"/>
            </a:pPr>
            <a:r>
              <a:rPr lang="en-GB" sz="2000" dirty="0">
                <a:solidFill>
                  <a:schemeClr val="tx1"/>
                </a:solidFill>
              </a:rPr>
              <a:t>CH</a:t>
            </a:r>
            <a:r>
              <a:rPr lang="en-GB" sz="2000" baseline="-25000" dirty="0">
                <a:solidFill>
                  <a:schemeClr val="tx1"/>
                </a:solidFill>
              </a:rPr>
              <a:t>4</a:t>
            </a:r>
            <a:r>
              <a:rPr lang="en-GB" sz="2000" dirty="0">
                <a:solidFill>
                  <a:schemeClr val="tx1"/>
                </a:solidFill>
              </a:rPr>
              <a:t>  is generated during the storage and treatment of manure, produced from decomposition of manure under low oxygen or anaerobic conditions.</a:t>
            </a:r>
          </a:p>
          <a:p>
            <a:pPr>
              <a:buFont typeface="Wingdings" panose="05000000000000000000" pitchFamily="2" charset="2"/>
              <a:buChar char="Ø"/>
            </a:pPr>
            <a:r>
              <a:rPr lang="en-GB" sz="2000" dirty="0">
                <a:solidFill>
                  <a:schemeClr val="tx1"/>
                </a:solidFill>
              </a:rPr>
              <a:t>These conditions often occur when large numbers of animals are managed in a confined area (e.g. dairy farms, beef feedlots, and swine and poultry farms), where manure is typically stored in large piles or disposed in lagoons or other types of MMS. </a:t>
            </a:r>
          </a:p>
          <a:p>
            <a:pPr>
              <a:buFont typeface="Wingdings" panose="05000000000000000000" pitchFamily="2" charset="2"/>
              <a:buChar char="Ø"/>
            </a:pPr>
            <a:r>
              <a:rPr lang="en-GB" sz="2000" dirty="0">
                <a:solidFill>
                  <a:srgbClr val="0070C0"/>
                </a:solidFill>
              </a:rPr>
              <a:t>At Tier 1 the amount of CH</a:t>
            </a:r>
            <a:r>
              <a:rPr lang="en-GB" sz="2000" baseline="-25000" dirty="0">
                <a:solidFill>
                  <a:srgbClr val="0070C0"/>
                </a:solidFill>
              </a:rPr>
              <a:t>4</a:t>
            </a:r>
            <a:r>
              <a:rPr lang="en-GB" sz="2000" dirty="0">
                <a:solidFill>
                  <a:srgbClr val="0070C0"/>
                </a:solidFill>
              </a:rPr>
              <a:t> produced is a function of:</a:t>
            </a:r>
          </a:p>
          <a:p>
            <a:pPr>
              <a:buFont typeface="Wingdings" panose="05000000000000000000" pitchFamily="2" charset="2"/>
              <a:buChar char="ü"/>
            </a:pPr>
            <a:r>
              <a:rPr lang="en-GB" sz="2000" dirty="0">
                <a:solidFill>
                  <a:schemeClr val="tx1"/>
                </a:solidFill>
              </a:rPr>
              <a:t>number of animals;</a:t>
            </a:r>
          </a:p>
          <a:p>
            <a:pPr>
              <a:buFont typeface="Wingdings" panose="05000000000000000000" pitchFamily="2" charset="2"/>
              <a:buChar char="ü"/>
            </a:pPr>
            <a:r>
              <a:rPr lang="en-GB" sz="2000" dirty="0">
                <a:solidFill>
                  <a:schemeClr val="tx1"/>
                </a:solidFill>
              </a:rPr>
              <a:t>amount of manure produced; and</a:t>
            </a:r>
          </a:p>
          <a:p>
            <a:pPr>
              <a:buFont typeface="Wingdings" panose="05000000000000000000" pitchFamily="2" charset="2"/>
              <a:buChar char="ü"/>
            </a:pPr>
            <a:r>
              <a:rPr lang="en-GB" sz="2000" dirty="0">
                <a:solidFill>
                  <a:schemeClr val="tx1"/>
                </a:solidFill>
              </a:rPr>
              <a:t>temperature.</a:t>
            </a:r>
          </a:p>
          <a:p>
            <a:pPr>
              <a:buFont typeface="Wingdings" panose="05000000000000000000" pitchFamily="2" charset="2"/>
              <a:buChar char="Ø"/>
            </a:pPr>
            <a:r>
              <a:rPr lang="en-GB" sz="2000" dirty="0">
                <a:solidFill>
                  <a:srgbClr val="0070C0"/>
                </a:solidFill>
              </a:rPr>
              <a:t>At higher tiers the amount is also a function of:</a:t>
            </a:r>
          </a:p>
          <a:p>
            <a:pPr>
              <a:buFont typeface="Wingdings" panose="05000000000000000000" pitchFamily="2" charset="2"/>
              <a:buChar char="ü"/>
            </a:pPr>
            <a:r>
              <a:rPr lang="en-GB" sz="2000" dirty="0">
                <a:solidFill>
                  <a:schemeClr val="tx1"/>
                </a:solidFill>
              </a:rPr>
              <a:t>type of MMS;</a:t>
            </a:r>
          </a:p>
          <a:p>
            <a:pPr>
              <a:buFont typeface="Wingdings" panose="05000000000000000000" pitchFamily="2" charset="2"/>
              <a:buChar char="ü"/>
            </a:pPr>
            <a:r>
              <a:rPr lang="en-GB" sz="2000" dirty="0">
                <a:solidFill>
                  <a:schemeClr val="tx1"/>
                </a:solidFill>
              </a:rPr>
              <a:t>portion of manure that decomposes anaerobically; and</a:t>
            </a:r>
          </a:p>
          <a:p>
            <a:pPr>
              <a:buFont typeface="Wingdings" panose="05000000000000000000" pitchFamily="2" charset="2"/>
              <a:buChar char="ü"/>
            </a:pPr>
            <a:r>
              <a:rPr lang="en-GB" sz="2000" dirty="0">
                <a:solidFill>
                  <a:schemeClr val="tx1"/>
                </a:solidFill>
              </a:rPr>
              <a:t>retention time.</a:t>
            </a:r>
          </a:p>
          <a:p>
            <a:endParaRPr lang="en-GB" dirty="0">
              <a:solidFill>
                <a:schemeClr val="tx1"/>
              </a:solidFill>
            </a:endParaRPr>
          </a:p>
        </p:txBody>
      </p:sp>
      <p:sp>
        <p:nvSpPr>
          <p:cNvPr id="4" name="Title 3"/>
          <p:cNvSpPr>
            <a:spLocks noGrp="1"/>
          </p:cNvSpPr>
          <p:nvPr>
            <p:ph type="title"/>
          </p:nvPr>
        </p:nvSpPr>
        <p:spPr>
          <a:xfrm>
            <a:off x="290286" y="188685"/>
            <a:ext cx="9245600" cy="1008062"/>
          </a:xfrm>
        </p:spPr>
        <p:txBody>
          <a:bodyPr/>
          <a:lstStyle/>
          <a:p>
            <a:r>
              <a:rPr lang="en-GB" sz="3600" dirty="0"/>
              <a:t>Manure Management (CH</a:t>
            </a:r>
            <a:r>
              <a:rPr lang="en-GB" sz="3600" baseline="-25000" dirty="0"/>
              <a:t>4</a:t>
            </a:r>
            <a:r>
              <a:rPr lang="en-GB" sz="3600" dirty="0"/>
              <a:t>)</a:t>
            </a:r>
          </a:p>
        </p:txBody>
      </p:sp>
    </p:spTree>
    <p:extLst>
      <p:ext uri="{BB962C8B-B14F-4D97-AF65-F5344CB8AC3E}">
        <p14:creationId xmlns:p14="http://schemas.microsoft.com/office/powerpoint/2010/main" val="1831728651"/>
      </p:ext>
    </p:extLst>
  </p:cSld>
  <p:clrMapOvr>
    <a:masterClrMapping/>
  </p:clrMapOvr>
  <p:transition>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Tier 1 method - CH</a:t>
            </a:r>
            <a:r>
              <a:rPr lang="en-GB" sz="3200" baseline="-25000" dirty="0"/>
              <a:t>4</a:t>
            </a:r>
            <a:r>
              <a:rPr lang="en-GB" sz="3200" dirty="0"/>
              <a:t> from Manure management</a:t>
            </a:r>
            <a:br>
              <a:rPr lang="en-GB" dirty="0"/>
            </a:br>
            <a:endParaRPr lang="en-GB" dirty="0"/>
          </a:p>
        </p:txBody>
      </p:sp>
      <p:sp>
        <p:nvSpPr>
          <p:cNvPr id="3" name="Content Placeholder 2"/>
          <p:cNvSpPr>
            <a:spLocks noGrp="1"/>
          </p:cNvSpPr>
          <p:nvPr>
            <p:ph idx="1"/>
          </p:nvPr>
        </p:nvSpPr>
        <p:spPr>
          <a:xfrm>
            <a:off x="0" y="1171574"/>
            <a:ext cx="9001759" cy="5422265"/>
          </a:xfrm>
        </p:spPr>
        <p:txBody>
          <a:bodyPr/>
          <a:lstStyle/>
          <a:p>
            <a:pPr>
              <a:buFont typeface="Wingdings" panose="05000000000000000000" pitchFamily="2" charset="2"/>
              <a:buChar char="Ø"/>
            </a:pPr>
            <a:r>
              <a:rPr lang="en-GB" sz="2000" dirty="0">
                <a:solidFill>
                  <a:schemeClr val="tx1"/>
                </a:solidFill>
              </a:rPr>
              <a:t>For each livestock category, calculate the emissions by multiplying the respective emission factor by the AAP, both stratified by AAT. </a:t>
            </a:r>
          </a:p>
          <a:p>
            <a:pPr>
              <a:buFont typeface="Wingdings" panose="05000000000000000000" pitchFamily="2" charset="2"/>
              <a:buChar char="Ø"/>
            </a:pPr>
            <a:r>
              <a:rPr lang="en-GB" sz="2000" dirty="0">
                <a:solidFill>
                  <a:schemeClr val="tx1"/>
                </a:solidFill>
              </a:rPr>
              <a:t>Then, sum emissions from all defined livestock categories to determine total national emissions. (Equation 10.22, 2006GL below)</a:t>
            </a: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p:txBody>
      </p:sp>
      <p:pic>
        <p:nvPicPr>
          <p:cNvPr id="6" name="Picture 2">
            <a:extLst>
              <a:ext uri="{FF2B5EF4-FFF2-40B4-BE49-F238E27FC236}">
                <a16:creationId xmlns:a16="http://schemas.microsoft.com/office/drawing/2014/main" id="{ACD31DB0-1C0D-4881-B5E9-AE95B15A8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413" y="2763520"/>
            <a:ext cx="5849258" cy="1210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33DE9FCC-77BD-4FD6-B43A-656337C0A6B4}"/>
              </a:ext>
            </a:extLst>
          </p:cNvPr>
          <p:cNvSpPr/>
          <p:nvPr/>
        </p:nvSpPr>
        <p:spPr>
          <a:xfrm>
            <a:off x="0" y="3889588"/>
            <a:ext cx="9001760" cy="1877437"/>
          </a:xfrm>
          <a:prstGeom prst="rect">
            <a:avLst/>
          </a:prstGeom>
        </p:spPr>
        <p:txBody>
          <a:bodyPr wrap="square">
            <a:spAutoFit/>
          </a:bodyPr>
          <a:lstStyle/>
          <a:p>
            <a:pPr lvl="0">
              <a:spcBef>
                <a:spcPct val="20000"/>
              </a:spcBef>
            </a:pPr>
            <a:r>
              <a:rPr lang="en-GB" sz="2000" kern="0" dirty="0">
                <a:solidFill>
                  <a:srgbClr val="000000"/>
                </a:solidFill>
                <a:latin typeface="Arial Narrow" pitchFamily="34" charset="0"/>
              </a:rPr>
              <a:t>Where:</a:t>
            </a:r>
          </a:p>
          <a:p>
            <a:pPr lvl="0">
              <a:spcBef>
                <a:spcPct val="20000"/>
              </a:spcBef>
            </a:pPr>
            <a:r>
              <a:rPr lang="en-GB" sz="2000" kern="0" dirty="0">
                <a:solidFill>
                  <a:srgbClr val="000000"/>
                </a:solidFill>
                <a:latin typeface="Arial Narrow" pitchFamily="34" charset="0"/>
              </a:rPr>
              <a:t>CH</a:t>
            </a:r>
            <a:r>
              <a:rPr lang="en-GB" sz="2000" kern="0" baseline="-25000" dirty="0">
                <a:solidFill>
                  <a:srgbClr val="000000"/>
                </a:solidFill>
                <a:latin typeface="Arial Narrow" pitchFamily="34" charset="0"/>
              </a:rPr>
              <a:t>4Manure</a:t>
            </a:r>
            <a:r>
              <a:rPr lang="en-GB" sz="2000" kern="0" dirty="0">
                <a:solidFill>
                  <a:srgbClr val="000000"/>
                </a:solidFill>
                <a:latin typeface="Arial Narrow" pitchFamily="34" charset="0"/>
              </a:rPr>
              <a:t> = CH</a:t>
            </a:r>
            <a:r>
              <a:rPr lang="en-GB" sz="2000" kern="0" baseline="-25000" dirty="0">
                <a:solidFill>
                  <a:srgbClr val="000000"/>
                </a:solidFill>
                <a:latin typeface="Arial Narrow" pitchFamily="34" charset="0"/>
              </a:rPr>
              <a:t>4</a:t>
            </a:r>
            <a:r>
              <a:rPr lang="en-GB" sz="2000" kern="0" dirty="0">
                <a:solidFill>
                  <a:srgbClr val="000000"/>
                </a:solidFill>
                <a:latin typeface="Arial Narrow" pitchFamily="34" charset="0"/>
              </a:rPr>
              <a:t> emissions from manure management, for a defined population, Gg CH</a:t>
            </a:r>
            <a:r>
              <a:rPr lang="en-GB" sz="2000" kern="0" baseline="-25000" dirty="0">
                <a:solidFill>
                  <a:srgbClr val="000000"/>
                </a:solidFill>
                <a:latin typeface="Arial Narrow" pitchFamily="34" charset="0"/>
              </a:rPr>
              <a:t>4</a:t>
            </a:r>
            <a:r>
              <a:rPr lang="en-GB" sz="2000" kern="0" dirty="0">
                <a:solidFill>
                  <a:srgbClr val="000000"/>
                </a:solidFill>
                <a:latin typeface="Arial Narrow" pitchFamily="34" charset="0"/>
              </a:rPr>
              <a:t> yr</a:t>
            </a:r>
            <a:r>
              <a:rPr lang="en-GB" sz="2000" kern="0" baseline="30000" dirty="0">
                <a:solidFill>
                  <a:srgbClr val="000000"/>
                </a:solidFill>
                <a:latin typeface="Arial Narrow" pitchFamily="34" charset="0"/>
              </a:rPr>
              <a:t>-1</a:t>
            </a:r>
          </a:p>
          <a:p>
            <a:pPr lvl="0">
              <a:spcBef>
                <a:spcPct val="20000"/>
              </a:spcBef>
            </a:pPr>
            <a:r>
              <a:rPr lang="en-GB" sz="2000" kern="0" dirty="0">
                <a:solidFill>
                  <a:srgbClr val="000000"/>
                </a:solidFill>
                <a:latin typeface="Arial Narrow" pitchFamily="34" charset="0"/>
              </a:rPr>
              <a:t>EF(T) = emission factor for the defined livestock population, kg CH</a:t>
            </a:r>
            <a:r>
              <a:rPr lang="en-GB" sz="2000" kern="0" baseline="-25000" dirty="0">
                <a:solidFill>
                  <a:srgbClr val="000000"/>
                </a:solidFill>
                <a:latin typeface="Arial Narrow" pitchFamily="34" charset="0"/>
              </a:rPr>
              <a:t>4</a:t>
            </a:r>
            <a:r>
              <a:rPr lang="en-GB" sz="2000" kern="0" dirty="0">
                <a:solidFill>
                  <a:srgbClr val="000000"/>
                </a:solidFill>
                <a:latin typeface="Arial Narrow" pitchFamily="34" charset="0"/>
              </a:rPr>
              <a:t> head</a:t>
            </a:r>
            <a:r>
              <a:rPr lang="en-GB" sz="2000" kern="0" baseline="30000" dirty="0">
                <a:solidFill>
                  <a:srgbClr val="000000"/>
                </a:solidFill>
                <a:latin typeface="Arial Narrow" pitchFamily="34" charset="0"/>
              </a:rPr>
              <a:t>-1</a:t>
            </a:r>
            <a:r>
              <a:rPr lang="en-GB" sz="2000" kern="0" dirty="0">
                <a:solidFill>
                  <a:srgbClr val="000000"/>
                </a:solidFill>
                <a:latin typeface="Arial Narrow" pitchFamily="34" charset="0"/>
              </a:rPr>
              <a:t> yr</a:t>
            </a:r>
            <a:r>
              <a:rPr lang="en-GB" sz="2000" kern="0" baseline="30000" dirty="0">
                <a:solidFill>
                  <a:srgbClr val="000000"/>
                </a:solidFill>
                <a:latin typeface="Arial Narrow" pitchFamily="34" charset="0"/>
              </a:rPr>
              <a:t>-1</a:t>
            </a:r>
          </a:p>
          <a:p>
            <a:pPr lvl="0">
              <a:spcBef>
                <a:spcPct val="20000"/>
              </a:spcBef>
            </a:pPr>
            <a:r>
              <a:rPr lang="en-GB" sz="2000" kern="0" dirty="0">
                <a:solidFill>
                  <a:srgbClr val="000000"/>
                </a:solidFill>
                <a:latin typeface="Arial Narrow" pitchFamily="34" charset="0"/>
              </a:rPr>
              <a:t>N(T) = the number of head of livestock species/category </a:t>
            </a:r>
            <a:r>
              <a:rPr lang="en-GB" sz="2000" i="1" kern="0" dirty="0">
                <a:solidFill>
                  <a:srgbClr val="000000"/>
                </a:solidFill>
                <a:latin typeface="Arial Narrow" pitchFamily="34" charset="0"/>
              </a:rPr>
              <a:t>T </a:t>
            </a:r>
            <a:r>
              <a:rPr lang="en-GB" sz="2000" kern="0" dirty="0">
                <a:solidFill>
                  <a:srgbClr val="000000"/>
                </a:solidFill>
                <a:latin typeface="Arial Narrow" pitchFamily="34" charset="0"/>
              </a:rPr>
              <a:t>in the country</a:t>
            </a:r>
          </a:p>
          <a:p>
            <a:pPr lvl="0">
              <a:spcBef>
                <a:spcPct val="20000"/>
              </a:spcBef>
            </a:pPr>
            <a:r>
              <a:rPr lang="en-GB" sz="2000" kern="0" dirty="0">
                <a:solidFill>
                  <a:srgbClr val="000000"/>
                </a:solidFill>
                <a:latin typeface="Arial Narrow" pitchFamily="34" charset="0"/>
              </a:rPr>
              <a:t>T = species/category of livestock</a:t>
            </a:r>
          </a:p>
        </p:txBody>
      </p:sp>
    </p:spTree>
    <p:extLst>
      <p:ext uri="{BB962C8B-B14F-4D97-AF65-F5344CB8AC3E}">
        <p14:creationId xmlns:p14="http://schemas.microsoft.com/office/powerpoint/2010/main" val="955196129"/>
      </p:ext>
    </p:extLst>
  </p:cSld>
  <p:clrMapOvr>
    <a:masterClrMapping/>
  </p:clrMapOvr>
  <p:transition>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4960"/>
            <a:ext cx="8564880" cy="1034870"/>
          </a:xfrm>
        </p:spPr>
        <p:txBody>
          <a:bodyPr/>
          <a:lstStyle/>
          <a:p>
            <a:r>
              <a:rPr lang="en-GB" sz="3200" dirty="0"/>
              <a:t>Tier 1 - CH</a:t>
            </a:r>
            <a:r>
              <a:rPr lang="en-GB" sz="3200" baseline="-25000" dirty="0"/>
              <a:t>4</a:t>
            </a:r>
            <a:r>
              <a:rPr lang="en-GB" sz="3200" dirty="0"/>
              <a:t> from Manure management - Data for Emission factors</a:t>
            </a:r>
            <a:br>
              <a:rPr lang="en-GB" dirty="0"/>
            </a:br>
            <a:endParaRPr lang="en-GB" dirty="0"/>
          </a:p>
        </p:txBody>
      </p:sp>
      <p:sp>
        <p:nvSpPr>
          <p:cNvPr id="3" name="Content Placeholder 2"/>
          <p:cNvSpPr>
            <a:spLocks noGrp="1"/>
          </p:cNvSpPr>
          <p:nvPr>
            <p:ph idx="1"/>
          </p:nvPr>
        </p:nvSpPr>
        <p:spPr>
          <a:xfrm>
            <a:off x="91440" y="1349830"/>
            <a:ext cx="8849359" cy="4918890"/>
          </a:xfrm>
        </p:spPr>
        <p:txBody>
          <a:bodyPr/>
          <a:lstStyle/>
          <a:p>
            <a:pPr>
              <a:buFont typeface="Wingdings" panose="05000000000000000000" pitchFamily="2" charset="2"/>
              <a:buChar char="Ø"/>
            </a:pPr>
            <a:r>
              <a:rPr lang="en-GB" dirty="0">
                <a:solidFill>
                  <a:schemeClr val="tx1"/>
                </a:solidFill>
              </a:rPr>
              <a:t>Default emission factors by AAT are shown in </a:t>
            </a:r>
            <a:r>
              <a:rPr lang="en-GB" dirty="0">
                <a:solidFill>
                  <a:srgbClr val="FF0000"/>
                </a:solidFill>
              </a:rPr>
              <a:t>Table 10.14</a:t>
            </a:r>
            <a:r>
              <a:rPr lang="en-GB" dirty="0">
                <a:solidFill>
                  <a:schemeClr val="tx1"/>
                </a:solidFill>
              </a:rPr>
              <a:t>, </a:t>
            </a:r>
            <a:r>
              <a:rPr lang="en-GB" dirty="0">
                <a:solidFill>
                  <a:srgbClr val="FF0000"/>
                </a:solidFill>
              </a:rPr>
              <a:t>Table 10.15</a:t>
            </a:r>
            <a:r>
              <a:rPr lang="en-GB" dirty="0">
                <a:solidFill>
                  <a:schemeClr val="tx1"/>
                </a:solidFill>
              </a:rPr>
              <a:t>, and </a:t>
            </a:r>
            <a:r>
              <a:rPr lang="en-GB" dirty="0">
                <a:solidFill>
                  <a:srgbClr val="FF0000"/>
                </a:solidFill>
              </a:rPr>
              <a:t>Table 10.16 </a:t>
            </a:r>
            <a:r>
              <a:rPr lang="en-GB" dirty="0">
                <a:solidFill>
                  <a:schemeClr val="tx1"/>
                </a:solidFill>
              </a:rPr>
              <a:t>in the 2006 IPCC Guidelines for the main livestock categories </a:t>
            </a:r>
          </a:p>
          <a:p>
            <a:pPr>
              <a:buFont typeface="Wingdings" panose="05000000000000000000" pitchFamily="2" charset="2"/>
              <a:buChar char="Ø"/>
            </a:pPr>
            <a:r>
              <a:rPr lang="en-GB" dirty="0">
                <a:solidFill>
                  <a:schemeClr val="tx1"/>
                </a:solidFill>
              </a:rPr>
              <a:t>Default emission factors are mostly stratified by:</a:t>
            </a:r>
          </a:p>
          <a:p>
            <a:pPr marL="0" indent="0">
              <a:buNone/>
            </a:pPr>
            <a:endParaRPr lang="en-GB" dirty="0">
              <a:solidFill>
                <a:schemeClr val="tx1"/>
              </a:solidFill>
            </a:endParaRPr>
          </a:p>
          <a:p>
            <a:endParaRPr lang="en-GB" dirty="0">
              <a:solidFill>
                <a:schemeClr val="tx1"/>
              </a:solidFill>
            </a:endParaRPr>
          </a:p>
        </p:txBody>
      </p:sp>
      <p:pic>
        <p:nvPicPr>
          <p:cNvPr id="4" name="Picture 3">
            <a:extLst>
              <a:ext uri="{FF2B5EF4-FFF2-40B4-BE49-F238E27FC236}">
                <a16:creationId xmlns:a16="http://schemas.microsoft.com/office/drawing/2014/main" id="{531E1C05-9E25-4588-B767-7F8312D9ED37}"/>
              </a:ext>
            </a:extLst>
          </p:cNvPr>
          <p:cNvPicPr/>
          <p:nvPr/>
        </p:nvPicPr>
        <p:blipFill rotWithShape="1">
          <a:blip r:embed="rId3"/>
          <a:srcRect l="21937" t="29308" r="22756" b="37837"/>
          <a:stretch/>
        </p:blipFill>
        <p:spPr bwMode="auto">
          <a:xfrm>
            <a:off x="965200" y="3525520"/>
            <a:ext cx="7721600" cy="1574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1445281"/>
      </p:ext>
    </p:extLst>
  </p:cSld>
  <p:clrMapOvr>
    <a:masterClrMapping/>
  </p:clrMapOvr>
  <p:transition>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94890"/>
            <a:ext cx="8173182" cy="957532"/>
          </a:xfrm>
        </p:spPr>
        <p:txBody>
          <a:bodyPr/>
          <a:lstStyle/>
          <a:p>
            <a:r>
              <a:rPr lang="en-GB" sz="2800" dirty="0">
                <a:latin typeface="Arial Narrow" panose="020B0606020202030204" pitchFamily="34" charset="0"/>
              </a:rPr>
              <a:t>Tier 1 - CH</a:t>
            </a:r>
            <a:r>
              <a:rPr lang="en-GB" sz="2800" baseline="-25000" dirty="0"/>
              <a:t>4</a:t>
            </a:r>
            <a:r>
              <a:rPr lang="en-GB" sz="2800" dirty="0">
                <a:latin typeface="Arial Narrow" panose="020B0606020202030204" pitchFamily="34" charset="0"/>
              </a:rPr>
              <a:t> from Manure management - Activity data</a:t>
            </a:r>
          </a:p>
        </p:txBody>
      </p:sp>
      <p:sp>
        <p:nvSpPr>
          <p:cNvPr id="6" name="Rounded Rectangle 5"/>
          <p:cNvSpPr/>
          <p:nvPr/>
        </p:nvSpPr>
        <p:spPr>
          <a:xfrm>
            <a:off x="203008" y="1982005"/>
            <a:ext cx="2327982" cy="707366"/>
          </a:xfrm>
          <a:prstGeom prst="roundRect">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en-US" altLang="ja-JP" sz="1800" b="1" i="0" u="none" strike="noStrike" kern="0" cap="none" spc="0" normalizeH="0" baseline="0" noProof="0" dirty="0">
                <a:ln>
                  <a:noFill/>
                </a:ln>
                <a:solidFill>
                  <a:srgbClr val="000000"/>
                </a:solidFill>
                <a:effectLst/>
                <a:uLnTx/>
                <a:uFillTx/>
                <a:latin typeface="Arial Narrow" panose="020B0606020202030204" pitchFamily="34" charset="0"/>
                <a:ea typeface="ＭＳ Ｐゴシック" pitchFamily="34" charset="-128"/>
                <a:cs typeface="+mn-cs"/>
              </a:rPr>
              <a:t>Livestock characterization</a:t>
            </a:r>
          </a:p>
        </p:txBody>
      </p:sp>
      <p:sp>
        <p:nvSpPr>
          <p:cNvPr id="7" name="Rounded Rectangle 6"/>
          <p:cNvSpPr/>
          <p:nvPr/>
        </p:nvSpPr>
        <p:spPr>
          <a:xfrm>
            <a:off x="233581" y="3674621"/>
            <a:ext cx="2430234" cy="2639682"/>
          </a:xfrm>
          <a:prstGeom prst="roundRect">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This includes domestic animal species for which an IPCC default emission factor exists</a:t>
            </a:r>
          </a:p>
        </p:txBody>
      </p:sp>
      <p:sp>
        <p:nvSpPr>
          <p:cNvPr id="8" name="Rounded Rectangle 7"/>
          <p:cNvSpPr/>
          <p:nvPr/>
        </p:nvSpPr>
        <p:spPr>
          <a:xfrm>
            <a:off x="3179012" y="3671368"/>
            <a:ext cx="1971711" cy="2639682"/>
          </a:xfrm>
          <a:prstGeom prst="roundRect">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This should be estimated particularly for animals like poultry with more than one life cycle per year </a:t>
            </a:r>
          </a:p>
        </p:txBody>
      </p:sp>
      <p:sp>
        <p:nvSpPr>
          <p:cNvPr id="15" name="Down Arrow 14"/>
          <p:cNvSpPr/>
          <p:nvPr/>
        </p:nvSpPr>
        <p:spPr>
          <a:xfrm>
            <a:off x="7108165" y="2734573"/>
            <a:ext cx="48540" cy="7035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Down Arrow 15"/>
          <p:cNvSpPr/>
          <p:nvPr/>
        </p:nvSpPr>
        <p:spPr>
          <a:xfrm>
            <a:off x="1315240" y="2838090"/>
            <a:ext cx="51759" cy="7073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ounded Rectangle 16"/>
          <p:cNvSpPr/>
          <p:nvPr/>
        </p:nvSpPr>
        <p:spPr>
          <a:xfrm>
            <a:off x="5979312" y="1964752"/>
            <a:ext cx="2559630" cy="724619"/>
          </a:xfrm>
          <a:prstGeom prst="roundRect">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AAT</a:t>
            </a:r>
          </a:p>
        </p:txBody>
      </p:sp>
      <p:sp>
        <p:nvSpPr>
          <p:cNvPr id="9" name="Rounded Rectangle 6">
            <a:extLst>
              <a:ext uri="{FF2B5EF4-FFF2-40B4-BE49-F238E27FC236}">
                <a16:creationId xmlns:a16="http://schemas.microsoft.com/office/drawing/2014/main" id="{9B8A2C9B-D9C3-40D8-A08E-4A59ACF486D8}"/>
              </a:ext>
            </a:extLst>
          </p:cNvPr>
          <p:cNvSpPr/>
          <p:nvPr/>
        </p:nvSpPr>
        <p:spPr>
          <a:xfrm>
            <a:off x="5635981" y="3545456"/>
            <a:ext cx="2430234" cy="2639682"/>
          </a:xfrm>
          <a:prstGeom prst="roundRect">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This is needed to estimate the percentage of animal population located in different temperature zones</a:t>
            </a:r>
          </a:p>
        </p:txBody>
      </p:sp>
      <p:sp>
        <p:nvSpPr>
          <p:cNvPr id="10" name="Down Arrow 15">
            <a:extLst>
              <a:ext uri="{FF2B5EF4-FFF2-40B4-BE49-F238E27FC236}">
                <a16:creationId xmlns:a16="http://schemas.microsoft.com/office/drawing/2014/main" id="{C743FA16-1465-48DB-AA32-77C3214CFCD6}"/>
              </a:ext>
            </a:extLst>
          </p:cNvPr>
          <p:cNvSpPr/>
          <p:nvPr/>
        </p:nvSpPr>
        <p:spPr>
          <a:xfrm>
            <a:off x="4083169" y="2838090"/>
            <a:ext cx="51759" cy="7073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ounded Rectangle 16">
            <a:extLst>
              <a:ext uri="{FF2B5EF4-FFF2-40B4-BE49-F238E27FC236}">
                <a16:creationId xmlns:a16="http://schemas.microsoft.com/office/drawing/2014/main" id="{25B568A9-5CDD-4810-98C0-ABAB31B67F98}"/>
              </a:ext>
            </a:extLst>
          </p:cNvPr>
          <p:cNvSpPr/>
          <p:nvPr/>
        </p:nvSpPr>
        <p:spPr>
          <a:xfrm>
            <a:off x="2975336" y="1987559"/>
            <a:ext cx="2559630" cy="724619"/>
          </a:xfrm>
          <a:prstGeom prst="roundRect">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a:ea typeface="+mn-ea"/>
                <a:cs typeface="+mn-cs"/>
              </a:rPr>
              <a:t>AAP</a:t>
            </a:r>
          </a:p>
        </p:txBody>
      </p:sp>
      <p:sp>
        <p:nvSpPr>
          <p:cNvPr id="3" name="Rectangle 2">
            <a:extLst>
              <a:ext uri="{FF2B5EF4-FFF2-40B4-BE49-F238E27FC236}">
                <a16:creationId xmlns:a16="http://schemas.microsoft.com/office/drawing/2014/main" id="{02AE8755-3E03-4D71-A33A-CE1441CCB217}"/>
              </a:ext>
            </a:extLst>
          </p:cNvPr>
          <p:cNvSpPr/>
          <p:nvPr/>
        </p:nvSpPr>
        <p:spPr>
          <a:xfrm>
            <a:off x="233581" y="778143"/>
            <a:ext cx="8676837" cy="923330"/>
          </a:xfrm>
          <a:prstGeom prst="rect">
            <a:avLst/>
          </a:prstGeom>
        </p:spPr>
        <p:txBody>
          <a:bodyPr wrap="square">
            <a:spAutoFit/>
          </a:bodyPr>
          <a:lstStyle/>
          <a:p>
            <a:pPr marL="285750" lvl="0" indent="-285750">
              <a:buFont typeface="Wingdings" panose="05000000000000000000" pitchFamily="2" charset="2"/>
              <a:buChar char="Ø"/>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rPr>
              <a:t>Activity data needed for the calculation of CH</a:t>
            </a:r>
            <a:r>
              <a:rPr lang="en-GB" baseline="-25000" dirty="0"/>
              <a:t>4</a:t>
            </a: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rPr>
              <a:t> emissions from manure management are the number of animals (in terms of AAP) for each livestock category identified through the basic livestock characterisation and stratified by </a:t>
            </a:r>
            <a:r>
              <a:rPr kumimoji="0" lang="en-GB" sz="1800" b="0" i="0" u="none" strike="noStrike" kern="1200" cap="none" spc="0" normalizeH="0" baseline="0" noProof="0" dirty="0">
                <a:ln>
                  <a:noFill/>
                </a:ln>
                <a:solidFill>
                  <a:srgbClr val="000000"/>
                </a:solidFill>
                <a:effectLst/>
                <a:uLnTx/>
                <a:uFillTx/>
                <a:latin typeface="Arial" pitchFamily="34" charset="0"/>
                <a:ea typeface="+mn-ea"/>
                <a:cs typeface="+mn-cs"/>
              </a:rPr>
              <a:t>AAT</a:t>
            </a:r>
          </a:p>
        </p:txBody>
      </p:sp>
    </p:spTree>
    <p:extLst>
      <p:ext uri="{BB962C8B-B14F-4D97-AF65-F5344CB8AC3E}">
        <p14:creationId xmlns:p14="http://schemas.microsoft.com/office/powerpoint/2010/main" val="3310870026"/>
      </p:ext>
    </p:extLst>
  </p:cSld>
  <p:clrMapOvr>
    <a:masterClrMapping/>
  </p:clrMapOvr>
  <p:transition>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110"/>
            <a:ext cx="8972550" cy="1008062"/>
          </a:xfrm>
        </p:spPr>
        <p:txBody>
          <a:bodyPr/>
          <a:lstStyle/>
          <a:p>
            <a:r>
              <a:rPr lang="en-GB" sz="2800" dirty="0"/>
              <a:t>Methodological Tiers – Manure Management - CH</a:t>
            </a:r>
            <a:r>
              <a:rPr lang="en-GB" sz="2800" baseline="-25000" dirty="0"/>
              <a:t>4</a:t>
            </a:r>
            <a:r>
              <a:rPr lang="en-GB" sz="2800" dirty="0"/>
              <a:t> emissions</a:t>
            </a:r>
          </a:p>
        </p:txBody>
      </p:sp>
      <p:sp>
        <p:nvSpPr>
          <p:cNvPr id="3" name="Content Placeholder 2"/>
          <p:cNvSpPr>
            <a:spLocks noGrp="1"/>
          </p:cNvSpPr>
          <p:nvPr>
            <p:ph idx="1"/>
          </p:nvPr>
        </p:nvSpPr>
        <p:spPr>
          <a:xfrm>
            <a:off x="319314" y="1190172"/>
            <a:ext cx="8824685" cy="5667828"/>
          </a:xfrm>
        </p:spPr>
        <p:txBody>
          <a:bodyPr/>
          <a:lstStyle/>
          <a:p>
            <a:endParaRPr lang="en-GB" dirty="0">
              <a:solidFill>
                <a:schemeClr val="tx1"/>
              </a:solidFill>
            </a:endParaRPr>
          </a:p>
        </p:txBody>
      </p:sp>
      <p:graphicFrame>
        <p:nvGraphicFramePr>
          <p:cNvPr id="5" name="Diagram 4"/>
          <p:cNvGraphicFramePr/>
          <p:nvPr>
            <p:extLst>
              <p:ext uri="{D42A27DB-BD31-4B8C-83A1-F6EECF244321}">
                <p14:modId xmlns:p14="http://schemas.microsoft.com/office/powerpoint/2010/main" val="881210018"/>
              </p:ext>
            </p:extLst>
          </p:nvPr>
        </p:nvGraphicFramePr>
        <p:xfrm>
          <a:off x="0" y="990600"/>
          <a:ext cx="9144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312134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60C4FB73-77FD-4C95-896A-7059E4841F2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4BA2D447-77D4-4C37-9D7B-FB4B774B675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AF4B436-F9B8-4FAD-A403-0D2D6503110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ABCDD0E1-72B2-4363-92C9-23E5CB5A7C0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5456"/>
            <a:ext cx="8653236" cy="1008062"/>
          </a:xfrm>
        </p:spPr>
        <p:txBody>
          <a:bodyPr/>
          <a:lstStyle/>
          <a:p>
            <a:r>
              <a:rPr lang="en-GB" dirty="0"/>
              <a:t>Manure Management (CH</a:t>
            </a:r>
            <a:r>
              <a:rPr lang="en-GB" baseline="-25000" dirty="0"/>
              <a:t>4</a:t>
            </a:r>
            <a:r>
              <a:rPr lang="en-GB" dirty="0"/>
              <a:t>): calculation steps for all Tiers</a:t>
            </a:r>
          </a:p>
        </p:txBody>
      </p:sp>
      <p:sp>
        <p:nvSpPr>
          <p:cNvPr id="3" name="Content Placeholder 2"/>
          <p:cNvSpPr>
            <a:spLocks noGrp="1"/>
          </p:cNvSpPr>
          <p:nvPr>
            <p:ph idx="1"/>
          </p:nvPr>
        </p:nvSpPr>
        <p:spPr>
          <a:xfrm>
            <a:off x="892856" y="3632199"/>
            <a:ext cx="7634287" cy="4525963"/>
          </a:xfrm>
        </p:spPr>
        <p:txBody>
          <a:bodyPr/>
          <a:lstStyle/>
          <a:p>
            <a:endParaRPr lang="en-GB" dirty="0"/>
          </a:p>
        </p:txBody>
      </p:sp>
      <p:graphicFrame>
        <p:nvGraphicFramePr>
          <p:cNvPr id="5" name="Diagram 4"/>
          <p:cNvGraphicFramePr/>
          <p:nvPr>
            <p:extLst/>
          </p:nvPr>
        </p:nvGraphicFramePr>
        <p:xfrm>
          <a:off x="130629" y="1407886"/>
          <a:ext cx="8853714" cy="5450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567633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3277E68-9E69-47A9-8454-19FAD814087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89CF336F-5B4B-4B61-BF21-7576EDC3579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E213E960-8D36-4D83-AB75-CDD7FA07DC4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of emission factors (1)</a:t>
            </a:r>
          </a:p>
        </p:txBody>
      </p:sp>
      <p:sp>
        <p:nvSpPr>
          <p:cNvPr id="3" name="Content Placeholder 2"/>
          <p:cNvSpPr>
            <a:spLocks noGrp="1"/>
          </p:cNvSpPr>
          <p:nvPr>
            <p:ph idx="1"/>
          </p:nvPr>
        </p:nvSpPr>
        <p:spPr>
          <a:xfrm>
            <a:off x="1052513" y="1262743"/>
            <a:ext cx="7634287" cy="4992913"/>
          </a:xfrm>
        </p:spPr>
        <p:txBody>
          <a:bodyPr/>
          <a:lstStyle/>
          <a:p>
            <a:r>
              <a:rPr lang="en-GB" b="1" dirty="0">
                <a:solidFill>
                  <a:schemeClr val="tx1"/>
                </a:solidFill>
              </a:rPr>
              <a:t>Tier 1</a:t>
            </a:r>
          </a:p>
          <a:p>
            <a:pPr lvl="1"/>
            <a:r>
              <a:rPr lang="en-GB" dirty="0">
                <a:solidFill>
                  <a:schemeClr val="tx1"/>
                </a:solidFill>
              </a:rPr>
              <a:t>Default methane emission factors for manure management by livestock category or subcategory are used. </a:t>
            </a:r>
          </a:p>
          <a:p>
            <a:pPr lvl="1"/>
            <a:r>
              <a:rPr lang="en-GB" dirty="0">
                <a:solidFill>
                  <a:schemeClr val="tx1"/>
                </a:solidFill>
              </a:rPr>
              <a:t>Default emission factors represent the range in manure volatile solids content and in manure management practices used in each region.</a:t>
            </a:r>
          </a:p>
          <a:p>
            <a:r>
              <a:rPr lang="en-GB" b="1" dirty="0">
                <a:solidFill>
                  <a:schemeClr val="tx1"/>
                </a:solidFill>
              </a:rPr>
              <a:t>Tier 2</a:t>
            </a:r>
          </a:p>
          <a:p>
            <a:pPr lvl="1"/>
            <a:r>
              <a:rPr lang="en-GB" dirty="0">
                <a:solidFill>
                  <a:schemeClr val="tx1"/>
                </a:solidFill>
              </a:rPr>
              <a:t>The Tier 2 method relies on two primary types of inputs that affect the calculation of methane emission factors from manure:  manure characteristics</a:t>
            </a:r>
            <a:r>
              <a:rPr lang="en-GB" i="1" dirty="0">
                <a:solidFill>
                  <a:schemeClr val="tx1"/>
                </a:solidFill>
              </a:rPr>
              <a:t>  </a:t>
            </a:r>
            <a:r>
              <a:rPr lang="en-GB" dirty="0">
                <a:solidFill>
                  <a:schemeClr val="tx1"/>
                </a:solidFill>
              </a:rPr>
              <a:t>and MMS characteristics.</a:t>
            </a:r>
          </a:p>
          <a:p>
            <a:pPr lvl="1"/>
            <a:endParaRPr lang="en-GB" b="1" dirty="0">
              <a:solidFill>
                <a:schemeClr val="tx1"/>
              </a:solidFill>
            </a:endParaRPr>
          </a:p>
        </p:txBody>
      </p:sp>
    </p:spTree>
    <p:extLst>
      <p:ext uri="{BB962C8B-B14F-4D97-AF65-F5344CB8AC3E}">
        <p14:creationId xmlns:p14="http://schemas.microsoft.com/office/powerpoint/2010/main" val="1822241596"/>
      </p:ext>
    </p:extLst>
  </p:cSld>
  <p:clrMapOvr>
    <a:masterClrMapping/>
  </p:clrMapOvr>
  <p:transition>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86" y="0"/>
            <a:ext cx="7918450" cy="1008062"/>
          </a:xfrm>
        </p:spPr>
        <p:txBody>
          <a:bodyPr/>
          <a:lstStyle/>
          <a:p>
            <a:r>
              <a:rPr lang="en-GB" dirty="0"/>
              <a:t>Choice of emission factors (2) </a:t>
            </a:r>
          </a:p>
        </p:txBody>
      </p:sp>
      <p:sp>
        <p:nvSpPr>
          <p:cNvPr id="3" name="Content Placeholder 2"/>
          <p:cNvSpPr>
            <a:spLocks noGrp="1"/>
          </p:cNvSpPr>
          <p:nvPr>
            <p:ph idx="1"/>
          </p:nvPr>
        </p:nvSpPr>
        <p:spPr>
          <a:xfrm>
            <a:off x="391887" y="812801"/>
            <a:ext cx="8490856" cy="5239656"/>
          </a:xfrm>
        </p:spPr>
        <p:txBody>
          <a:bodyPr/>
          <a:lstStyle/>
          <a:p>
            <a:r>
              <a:rPr lang="en-GB" b="1" dirty="0">
                <a:solidFill>
                  <a:schemeClr val="tx1"/>
                </a:solidFill>
              </a:rPr>
              <a:t>Manure characteristics</a:t>
            </a:r>
            <a:r>
              <a:rPr lang="en-GB" i="1" dirty="0">
                <a:solidFill>
                  <a:schemeClr val="tx1"/>
                </a:solidFill>
              </a:rPr>
              <a:t> </a:t>
            </a:r>
            <a:r>
              <a:rPr lang="en-GB" dirty="0">
                <a:solidFill>
                  <a:schemeClr val="tx1"/>
                </a:solidFill>
              </a:rPr>
              <a:t>includes: </a:t>
            </a:r>
          </a:p>
          <a:p>
            <a:pPr lvl="1"/>
            <a:r>
              <a:rPr lang="en-GB" dirty="0">
                <a:solidFill>
                  <a:schemeClr val="tx1"/>
                </a:solidFill>
              </a:rPr>
              <a:t>the amount of volatile solids (VS) produced in the manure</a:t>
            </a:r>
          </a:p>
          <a:p>
            <a:pPr lvl="2"/>
            <a:r>
              <a:rPr lang="en-GB" dirty="0">
                <a:solidFill>
                  <a:schemeClr val="tx1"/>
                </a:solidFill>
              </a:rPr>
              <a:t>VS can be estimated based on feed intake, digestibility (which are the variables also used to develop the Tier 2 enteric fermentation emission factors) and ASH content in the manure. </a:t>
            </a:r>
          </a:p>
          <a:p>
            <a:pPr lvl="1"/>
            <a:r>
              <a:rPr lang="en-GB" dirty="0">
                <a:solidFill>
                  <a:schemeClr val="tx1"/>
                </a:solidFill>
              </a:rPr>
              <a:t>the maximum methane-producing capacity of the manure (Bo)</a:t>
            </a:r>
          </a:p>
          <a:p>
            <a:pPr lvl="2"/>
            <a:r>
              <a:rPr lang="en-GB" dirty="0">
                <a:solidFill>
                  <a:schemeClr val="tx1"/>
                </a:solidFill>
              </a:rPr>
              <a:t>Bo</a:t>
            </a:r>
            <a:r>
              <a:rPr lang="en-GB" sz="400" dirty="0">
                <a:solidFill>
                  <a:schemeClr val="tx1"/>
                </a:solidFill>
              </a:rPr>
              <a:t>  </a:t>
            </a:r>
            <a:r>
              <a:rPr lang="en-GB" dirty="0">
                <a:solidFill>
                  <a:schemeClr val="tx1"/>
                </a:solidFill>
              </a:rPr>
              <a:t>varies by animal species and feed regimen and is a maximum theoretical methane yield based on the amount of total as-excreted VS in the manure. </a:t>
            </a:r>
          </a:p>
          <a:p>
            <a:r>
              <a:rPr lang="en-GB" b="1" dirty="0">
                <a:solidFill>
                  <a:schemeClr val="tx1"/>
                </a:solidFill>
              </a:rPr>
              <a:t>Manure management system characteristics</a:t>
            </a:r>
            <a:r>
              <a:rPr lang="en-GB" i="1" dirty="0">
                <a:solidFill>
                  <a:schemeClr val="tx1"/>
                </a:solidFill>
              </a:rPr>
              <a:t> </a:t>
            </a:r>
            <a:r>
              <a:rPr lang="en-GB" dirty="0">
                <a:solidFill>
                  <a:schemeClr val="tx1"/>
                </a:solidFill>
              </a:rPr>
              <a:t>includes: </a:t>
            </a:r>
          </a:p>
          <a:p>
            <a:pPr lvl="1"/>
            <a:r>
              <a:rPr lang="en-GB" dirty="0">
                <a:solidFill>
                  <a:schemeClr val="tx1"/>
                </a:solidFill>
              </a:rPr>
              <a:t>the types of systems used to manage manure and a system-specific methane conversion factor (MCF) that reflects the portion of Bo that is achieved. </a:t>
            </a:r>
          </a:p>
          <a:p>
            <a:pPr lvl="2"/>
            <a:r>
              <a:rPr lang="en-GB" dirty="0">
                <a:solidFill>
                  <a:schemeClr val="tx1"/>
                </a:solidFill>
              </a:rPr>
              <a:t>Regional assessments of MMS are used to estimate the portion of the manure handled with each. </a:t>
            </a:r>
          </a:p>
          <a:p>
            <a:pPr lvl="1"/>
            <a:endParaRPr lang="en-GB" dirty="0">
              <a:solidFill>
                <a:schemeClr val="tx1"/>
              </a:solidFill>
            </a:endParaRPr>
          </a:p>
          <a:p>
            <a:pPr lvl="1"/>
            <a:endParaRPr lang="en-GB" b="1" dirty="0">
              <a:solidFill>
                <a:schemeClr val="tx1"/>
              </a:solidFill>
            </a:endParaRPr>
          </a:p>
        </p:txBody>
      </p:sp>
    </p:spTree>
    <p:extLst>
      <p:ext uri="{BB962C8B-B14F-4D97-AF65-F5344CB8AC3E}">
        <p14:creationId xmlns:p14="http://schemas.microsoft.com/office/powerpoint/2010/main" val="778993402"/>
      </p:ext>
    </p:extLst>
  </p:cSld>
  <p:clrMapOvr>
    <a:masterClrMapping/>
  </p:clrMapOvr>
  <p:transition>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of emission factors (3)</a:t>
            </a:r>
          </a:p>
        </p:txBody>
      </p:sp>
      <p:sp>
        <p:nvSpPr>
          <p:cNvPr id="3" name="Content Placeholder 2"/>
          <p:cNvSpPr>
            <a:spLocks noGrp="1"/>
          </p:cNvSpPr>
          <p:nvPr>
            <p:ph idx="1"/>
          </p:nvPr>
        </p:nvSpPr>
        <p:spPr>
          <a:xfrm>
            <a:off x="747713" y="1469572"/>
            <a:ext cx="7634287" cy="4525963"/>
          </a:xfrm>
        </p:spPr>
        <p:txBody>
          <a:bodyPr/>
          <a:lstStyle/>
          <a:p>
            <a:r>
              <a:rPr lang="en-GB" dirty="0">
                <a:solidFill>
                  <a:schemeClr val="tx1"/>
                </a:solidFill>
              </a:rPr>
              <a:t>For Tier 2 method while some default values have been provided in the IPCC Guidelines, country-specific values of parameters Bo, VS, MCF and manure allocation per MMS should be used as far as possible as the default values may not encompass the potentially wide variations in these values according to national circumstances. </a:t>
            </a:r>
          </a:p>
        </p:txBody>
      </p:sp>
    </p:spTree>
    <p:extLst>
      <p:ext uri="{BB962C8B-B14F-4D97-AF65-F5344CB8AC3E}">
        <p14:creationId xmlns:p14="http://schemas.microsoft.com/office/powerpoint/2010/main" val="2370034758"/>
      </p:ext>
    </p:extLst>
  </p:cSld>
  <p:clrMapOvr>
    <a:masterClrMapping/>
  </p:clrMapOvr>
  <p:transition>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a:xfrm>
            <a:off x="1066800" y="228600"/>
            <a:ext cx="7918450" cy="750888"/>
          </a:xfrm>
        </p:spPr>
        <p:txBody>
          <a:bodyPr>
            <a:normAutofit fontScale="90000"/>
          </a:bodyPr>
          <a:lstStyle/>
          <a:p>
            <a:pPr>
              <a:defRPr/>
            </a:pPr>
            <a:r>
              <a:rPr lang="en-US" dirty="0"/>
              <a:t>Evolution of IPCC Guidance on agriculture, forestry and other land-use</a:t>
            </a:r>
          </a:p>
        </p:txBody>
      </p:sp>
      <p:graphicFrame>
        <p:nvGraphicFramePr>
          <p:cNvPr id="5" name="Diagram 4"/>
          <p:cNvGraphicFramePr/>
          <p:nvPr>
            <p:extLst>
              <p:ext uri="{D42A27DB-BD31-4B8C-83A1-F6EECF244321}">
                <p14:modId xmlns:p14="http://schemas.microsoft.com/office/powerpoint/2010/main" val="2187049577"/>
              </p:ext>
            </p:extLst>
          </p:nvPr>
        </p:nvGraphicFramePr>
        <p:xfrm>
          <a:off x="914400" y="1219200"/>
          <a:ext cx="72390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lowchart: Extract 3"/>
          <p:cNvSpPr/>
          <p:nvPr/>
        </p:nvSpPr>
        <p:spPr>
          <a:xfrm rot="5400000">
            <a:off x="3297905" y="3605249"/>
            <a:ext cx="373950" cy="318063"/>
          </a:xfrm>
          <a:prstGeom prst="flowChartExtract">
            <a:avLst/>
          </a:prstGeom>
          <a:solidFill>
            <a:schemeClr val="accent2">
              <a:lumMod val="50000"/>
            </a:schemeClr>
          </a:solidFill>
          <a:ln>
            <a:noFill/>
          </a:ln>
          <a:scene3d>
            <a:camera prst="orthographicFront"/>
            <a:lightRig rig="flat" dir="t"/>
          </a:scene3d>
          <a:sp3d z="190500" extrusionH="12700" prstMaterial="plastic">
            <a:bevelT w="50800" h="50800" prst="coolSlant"/>
          </a:sp3d>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Flowchart: Extract 5"/>
          <p:cNvSpPr/>
          <p:nvPr/>
        </p:nvSpPr>
        <p:spPr>
          <a:xfrm rot="5400000">
            <a:off x="5573745" y="3554449"/>
            <a:ext cx="373950" cy="318063"/>
          </a:xfrm>
          <a:prstGeom prst="flowChartExtract">
            <a:avLst/>
          </a:prstGeom>
          <a:solidFill>
            <a:schemeClr val="accent2">
              <a:lumMod val="50000"/>
            </a:schemeClr>
          </a:solidFill>
          <a:ln>
            <a:noFill/>
          </a:ln>
          <a:scene3d>
            <a:camera prst="orthographicFront"/>
            <a:lightRig rig="flat" dir="t"/>
          </a:scene3d>
          <a:sp3d z="190500" extrusionH="12700" prstMaterial="plastic">
            <a:bevelT w="50800" h="50800"/>
          </a:sp3d>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543266115"/>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DE53D66-C4CF-48AE-A91C-8AF586DF4EDE}"/>
                                            </p:graphicEl>
                                          </p:spTgt>
                                        </p:tgtEl>
                                        <p:attrNameLst>
                                          <p:attrName>style.visibility</p:attrName>
                                        </p:attrNameLst>
                                      </p:cBhvr>
                                      <p:to>
                                        <p:strVal val="visible"/>
                                      </p:to>
                                    </p:set>
                                    <p:animEffect transition="in" filter="fade">
                                      <p:cBhvr>
                                        <p:cTn id="7" dur="500"/>
                                        <p:tgtEl>
                                          <p:spTgt spid="5">
                                            <p:graphicEl>
                                              <a:dgm id="{9DE53D66-C4CF-48AE-A91C-8AF586DF4EDE}"/>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48A42C4C-A153-49C6-93ED-7991B21576AF}"/>
                                            </p:graphicEl>
                                          </p:spTgt>
                                        </p:tgtEl>
                                        <p:attrNameLst>
                                          <p:attrName>style.visibility</p:attrName>
                                        </p:attrNameLst>
                                      </p:cBhvr>
                                      <p:to>
                                        <p:strVal val="visible"/>
                                      </p:to>
                                    </p:set>
                                    <p:animEffect transition="in" filter="fade">
                                      <p:cBhvr>
                                        <p:cTn id="10" dur="500"/>
                                        <p:tgtEl>
                                          <p:spTgt spid="5">
                                            <p:graphicEl>
                                              <a:dgm id="{48A42C4C-A153-49C6-93ED-7991B21576AF}"/>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graphicEl>
                                              <a:dgm id="{5541682E-82F6-4412-A473-F01E40985CBB}"/>
                                            </p:graphicEl>
                                          </p:spTgt>
                                        </p:tgtEl>
                                        <p:attrNameLst>
                                          <p:attrName>style.visibility</p:attrName>
                                        </p:attrNameLst>
                                      </p:cBhvr>
                                      <p:to>
                                        <p:strVal val="visible"/>
                                      </p:to>
                                    </p:set>
                                    <p:animEffect transition="in" filter="fade">
                                      <p:cBhvr>
                                        <p:cTn id="13" dur="500"/>
                                        <p:tgtEl>
                                          <p:spTgt spid="5">
                                            <p:graphicEl>
                                              <a:dgm id="{5541682E-82F6-4412-A473-F01E40985CBB}"/>
                                            </p:graphic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graphicEl>
                                              <a:dgm id="{E56074EB-F0B1-49DE-9B56-A901FBAC782A}"/>
                                            </p:graphicEl>
                                          </p:spTgt>
                                        </p:tgtEl>
                                        <p:attrNameLst>
                                          <p:attrName>style.visibility</p:attrName>
                                        </p:attrNameLst>
                                      </p:cBhvr>
                                      <p:to>
                                        <p:strVal val="visible"/>
                                      </p:to>
                                    </p:set>
                                    <p:animEffect transition="in" filter="fade">
                                      <p:cBhvr>
                                        <p:cTn id="21" dur="500"/>
                                        <p:tgtEl>
                                          <p:spTgt spid="5">
                                            <p:graphicEl>
                                              <a:dgm id="{E56074EB-F0B1-49DE-9B56-A901FBAC782A}"/>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dgm id="{053577D1-9D3F-4E0A-B6FB-BE3C097F6086}"/>
                                            </p:graphicEl>
                                          </p:spTgt>
                                        </p:tgtEl>
                                        <p:attrNameLst>
                                          <p:attrName>style.visibility</p:attrName>
                                        </p:attrNameLst>
                                      </p:cBhvr>
                                      <p:to>
                                        <p:strVal val="visible"/>
                                      </p:to>
                                    </p:set>
                                    <p:animEffect transition="in" filter="fade">
                                      <p:cBhvr>
                                        <p:cTn id="24" dur="500"/>
                                        <p:tgtEl>
                                          <p:spTgt spid="5">
                                            <p:graphicEl>
                                              <a:dgm id="{053577D1-9D3F-4E0A-B6FB-BE3C097F6086}"/>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graphicEl>
                                              <a:dgm id="{D9C13796-63F4-4936-8C09-3A4105F63BEF}"/>
                                            </p:graphicEl>
                                          </p:spTgt>
                                        </p:tgtEl>
                                        <p:attrNameLst>
                                          <p:attrName>style.visibility</p:attrName>
                                        </p:attrNameLst>
                                      </p:cBhvr>
                                      <p:to>
                                        <p:strVal val="visible"/>
                                      </p:to>
                                    </p:set>
                                    <p:animEffect transition="in" filter="fade">
                                      <p:cBhvr>
                                        <p:cTn id="27" dur="500"/>
                                        <p:tgtEl>
                                          <p:spTgt spid="5">
                                            <p:graphicEl>
                                              <a:dgm id="{D9C13796-63F4-4936-8C09-3A4105F63BEF}"/>
                                            </p:graphic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graphicEl>
                                              <a:dgm id="{2A743415-F365-4042-9B92-ABD61ACF3180}"/>
                                            </p:graphicEl>
                                          </p:spTgt>
                                        </p:tgtEl>
                                        <p:attrNameLst>
                                          <p:attrName>style.visibility</p:attrName>
                                        </p:attrNameLst>
                                      </p:cBhvr>
                                      <p:to>
                                        <p:strVal val="visible"/>
                                      </p:to>
                                    </p:set>
                                    <p:animEffect transition="in" filter="fade">
                                      <p:cBhvr>
                                        <p:cTn id="35" dur="500"/>
                                        <p:tgtEl>
                                          <p:spTgt spid="5">
                                            <p:graphicEl>
                                              <a:dgm id="{2A743415-F365-4042-9B92-ABD61ACF3180}"/>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graphicEl>
                                              <a:dgm id="{45498EDA-CC53-4F97-8305-78327FAA8A46}"/>
                                            </p:graphicEl>
                                          </p:spTgt>
                                        </p:tgtEl>
                                        <p:attrNameLst>
                                          <p:attrName>style.visibility</p:attrName>
                                        </p:attrNameLst>
                                      </p:cBhvr>
                                      <p:to>
                                        <p:strVal val="visible"/>
                                      </p:to>
                                    </p:set>
                                    <p:animEffect transition="in" filter="fade">
                                      <p:cBhvr>
                                        <p:cTn id="38" dur="500"/>
                                        <p:tgtEl>
                                          <p:spTgt spid="5">
                                            <p:graphicEl>
                                              <a:dgm id="{45498EDA-CC53-4F97-8305-78327FAA8A46}"/>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graphicEl>
                                              <a:dgm id="{D59826CB-49C3-47E9-B1AE-1C016EF7634D}"/>
                                            </p:graphicEl>
                                          </p:spTgt>
                                        </p:tgtEl>
                                        <p:attrNameLst>
                                          <p:attrName>style.visibility</p:attrName>
                                        </p:attrNameLst>
                                      </p:cBhvr>
                                      <p:to>
                                        <p:strVal val="visible"/>
                                      </p:to>
                                    </p:set>
                                    <p:animEffect transition="in" filter="fade">
                                      <p:cBhvr>
                                        <p:cTn id="41" dur="500"/>
                                        <p:tgtEl>
                                          <p:spTgt spid="5">
                                            <p:graphicEl>
                                              <a:dgm id="{D59826CB-49C3-47E9-B1AE-1C016EF7634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of activity data</a:t>
            </a:r>
          </a:p>
        </p:txBody>
      </p:sp>
      <p:sp>
        <p:nvSpPr>
          <p:cNvPr id="3" name="Content Placeholder 2"/>
          <p:cNvSpPr>
            <a:spLocks noGrp="1"/>
          </p:cNvSpPr>
          <p:nvPr>
            <p:ph idx="1"/>
          </p:nvPr>
        </p:nvSpPr>
        <p:spPr>
          <a:xfrm>
            <a:off x="537029" y="1146630"/>
            <a:ext cx="8149771" cy="4979534"/>
          </a:xfrm>
        </p:spPr>
        <p:txBody>
          <a:bodyPr/>
          <a:lstStyle/>
          <a:p>
            <a:r>
              <a:rPr lang="en-GB" dirty="0">
                <a:solidFill>
                  <a:schemeClr val="tx1"/>
                </a:solidFill>
              </a:rPr>
              <a:t>Tier 1 method requires collection of livestock population data according to basic characterization.</a:t>
            </a:r>
          </a:p>
          <a:p>
            <a:r>
              <a:rPr lang="en-GB" dirty="0">
                <a:solidFill>
                  <a:schemeClr val="tx1"/>
                </a:solidFill>
              </a:rPr>
              <a:t>Tier 2 method requires two main types of activity data:  </a:t>
            </a:r>
          </a:p>
          <a:p>
            <a:pPr lvl="1"/>
            <a:r>
              <a:rPr lang="en-GB" dirty="0">
                <a:solidFill>
                  <a:schemeClr val="tx1"/>
                </a:solidFill>
              </a:rPr>
              <a:t>animal population data</a:t>
            </a:r>
          </a:p>
          <a:p>
            <a:pPr lvl="2"/>
            <a:r>
              <a:rPr lang="en-GB" dirty="0">
                <a:solidFill>
                  <a:schemeClr val="tx1"/>
                </a:solidFill>
              </a:rPr>
              <a:t>single livestock enhanced characterisation depending upon the most disaggregated data requirements between enteric fermentation and manure management should be adopted. </a:t>
            </a:r>
          </a:p>
          <a:p>
            <a:pPr lvl="2"/>
            <a:r>
              <a:rPr lang="en-GB" dirty="0">
                <a:solidFill>
                  <a:schemeClr val="tx1"/>
                </a:solidFill>
              </a:rPr>
              <a:t>regional population breakdown according to for each major climatic zone along with the average annual temperature to select the EFs</a:t>
            </a:r>
          </a:p>
          <a:p>
            <a:pPr lvl="1"/>
            <a:r>
              <a:rPr lang="en-GB" dirty="0">
                <a:solidFill>
                  <a:schemeClr val="tx1"/>
                </a:solidFill>
              </a:rPr>
              <a:t>MMS usage data</a:t>
            </a:r>
          </a:p>
          <a:p>
            <a:pPr lvl="2"/>
            <a:r>
              <a:rPr lang="en-GB" dirty="0">
                <a:solidFill>
                  <a:schemeClr val="tx1"/>
                </a:solidFill>
              </a:rPr>
              <a:t>portion of manure managed in each MMS for each representative animal species from published literature, national surveys, expert judgement etc.</a:t>
            </a:r>
          </a:p>
        </p:txBody>
      </p:sp>
    </p:spTree>
    <p:extLst>
      <p:ext uri="{BB962C8B-B14F-4D97-AF65-F5344CB8AC3E}">
        <p14:creationId xmlns:p14="http://schemas.microsoft.com/office/powerpoint/2010/main" val="2720281251"/>
      </p:ext>
    </p:extLst>
  </p:cSld>
  <p:clrMapOvr>
    <a:masterClrMapping/>
  </p:clrMapOvr>
  <p:transition>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63513"/>
            <a:ext cx="8637270" cy="1008062"/>
          </a:xfrm>
        </p:spPr>
        <p:txBody>
          <a:bodyPr/>
          <a:lstStyle/>
          <a:p>
            <a:r>
              <a:rPr lang="en-GB" dirty="0"/>
              <a:t>Tier 2 - CH</a:t>
            </a:r>
            <a:r>
              <a:rPr lang="en-GB" baseline="-25000" dirty="0"/>
              <a:t>4</a:t>
            </a:r>
            <a:r>
              <a:rPr lang="en-GB" dirty="0"/>
              <a:t> from Manure management</a:t>
            </a:r>
            <a:br>
              <a:rPr lang="en-GB" dirty="0"/>
            </a:br>
            <a:endParaRPr lang="en-GB" dirty="0"/>
          </a:p>
        </p:txBody>
      </p:sp>
      <p:sp>
        <p:nvSpPr>
          <p:cNvPr id="3" name="Content Placeholder 2"/>
          <p:cNvSpPr>
            <a:spLocks noGrp="1"/>
          </p:cNvSpPr>
          <p:nvPr>
            <p:ph idx="1"/>
          </p:nvPr>
        </p:nvSpPr>
        <p:spPr>
          <a:xfrm>
            <a:off x="435428" y="2016553"/>
            <a:ext cx="8331199" cy="4525963"/>
          </a:xfrm>
        </p:spPr>
        <p:txBody>
          <a:bodyPr/>
          <a:lstStyle/>
          <a:p>
            <a:pPr marL="0" indent="0">
              <a:buNone/>
            </a:pPr>
            <a:r>
              <a:rPr lang="en-GB" sz="2000" dirty="0">
                <a:solidFill>
                  <a:schemeClr val="tx1"/>
                </a:solidFill>
              </a:rPr>
              <a:t>Where:</a:t>
            </a:r>
          </a:p>
          <a:p>
            <a:pPr marL="0" indent="0">
              <a:buNone/>
            </a:pPr>
            <a:r>
              <a:rPr lang="en-GB" sz="2000" dirty="0">
                <a:solidFill>
                  <a:schemeClr val="tx1"/>
                </a:solidFill>
              </a:rPr>
              <a:t>EF(T) = annual CH</a:t>
            </a:r>
            <a:r>
              <a:rPr lang="en-GB" sz="2000" baseline="-25000" dirty="0">
                <a:solidFill>
                  <a:schemeClr val="tx1"/>
                </a:solidFill>
              </a:rPr>
              <a:t>4</a:t>
            </a:r>
            <a:r>
              <a:rPr lang="en-GB" sz="2000" dirty="0">
                <a:solidFill>
                  <a:schemeClr val="tx1"/>
                </a:solidFill>
              </a:rPr>
              <a:t> emission factor for livestock category </a:t>
            </a:r>
            <a:r>
              <a:rPr lang="en-GB" sz="2000" i="1" dirty="0">
                <a:solidFill>
                  <a:schemeClr val="tx1"/>
                </a:solidFill>
              </a:rPr>
              <a:t>T</a:t>
            </a:r>
            <a:r>
              <a:rPr lang="en-GB" sz="2000" dirty="0">
                <a:solidFill>
                  <a:schemeClr val="tx1"/>
                </a:solidFill>
              </a:rPr>
              <a:t>, kg CH</a:t>
            </a:r>
            <a:r>
              <a:rPr lang="en-GB" sz="2000" baseline="-25000" dirty="0">
                <a:solidFill>
                  <a:schemeClr val="tx1"/>
                </a:solidFill>
              </a:rPr>
              <a:t>4</a:t>
            </a:r>
            <a:r>
              <a:rPr lang="en-GB" sz="2000" dirty="0">
                <a:solidFill>
                  <a:schemeClr val="tx1"/>
                </a:solidFill>
              </a:rPr>
              <a:t> animal</a:t>
            </a:r>
            <a:r>
              <a:rPr lang="en-GB" sz="2000" baseline="30000" dirty="0">
                <a:solidFill>
                  <a:schemeClr val="tx1"/>
                </a:solidFill>
              </a:rPr>
              <a:t>-1</a:t>
            </a:r>
            <a:r>
              <a:rPr lang="en-GB" sz="2000" dirty="0">
                <a:solidFill>
                  <a:schemeClr val="tx1"/>
                </a:solidFill>
              </a:rPr>
              <a:t> yr</a:t>
            </a:r>
            <a:r>
              <a:rPr lang="en-GB" sz="2000" baseline="30000" dirty="0">
                <a:solidFill>
                  <a:schemeClr val="tx1"/>
                </a:solidFill>
              </a:rPr>
              <a:t>-1</a:t>
            </a:r>
          </a:p>
          <a:p>
            <a:pPr marL="0" indent="0">
              <a:buNone/>
            </a:pPr>
            <a:r>
              <a:rPr lang="en-GB" sz="2000" dirty="0">
                <a:solidFill>
                  <a:schemeClr val="tx1"/>
                </a:solidFill>
              </a:rPr>
              <a:t>VS(T) = daily volatile solid excreted for livestock category </a:t>
            </a:r>
            <a:r>
              <a:rPr lang="en-GB" sz="2000" i="1" dirty="0">
                <a:solidFill>
                  <a:schemeClr val="tx1"/>
                </a:solidFill>
              </a:rPr>
              <a:t>T</a:t>
            </a:r>
            <a:r>
              <a:rPr lang="en-GB" sz="2000" dirty="0">
                <a:solidFill>
                  <a:schemeClr val="tx1"/>
                </a:solidFill>
              </a:rPr>
              <a:t>, kg dry matter animal</a:t>
            </a:r>
            <a:r>
              <a:rPr lang="en-GB" sz="2000" baseline="30000" dirty="0">
                <a:solidFill>
                  <a:schemeClr val="tx1"/>
                </a:solidFill>
              </a:rPr>
              <a:t>-1</a:t>
            </a:r>
            <a:r>
              <a:rPr lang="en-GB" sz="2000" dirty="0">
                <a:solidFill>
                  <a:schemeClr val="tx1"/>
                </a:solidFill>
              </a:rPr>
              <a:t> day</a:t>
            </a:r>
            <a:r>
              <a:rPr lang="en-GB" sz="2000" baseline="30000" dirty="0">
                <a:solidFill>
                  <a:schemeClr val="tx1"/>
                </a:solidFill>
              </a:rPr>
              <a:t>-1</a:t>
            </a:r>
          </a:p>
          <a:p>
            <a:pPr marL="0" indent="0">
              <a:buNone/>
            </a:pPr>
            <a:r>
              <a:rPr lang="en-GB" sz="2000" dirty="0">
                <a:solidFill>
                  <a:schemeClr val="tx1"/>
                </a:solidFill>
              </a:rPr>
              <a:t>365 = basis for calculating annual VS production, days yr</a:t>
            </a:r>
            <a:r>
              <a:rPr lang="en-GB" sz="2000" baseline="30000" dirty="0">
                <a:solidFill>
                  <a:schemeClr val="tx1"/>
                </a:solidFill>
              </a:rPr>
              <a:t>-1</a:t>
            </a:r>
          </a:p>
          <a:p>
            <a:pPr marL="0" indent="0">
              <a:buNone/>
            </a:pPr>
            <a:r>
              <a:rPr lang="en-GB" sz="2000" dirty="0">
                <a:solidFill>
                  <a:schemeClr val="tx1"/>
                </a:solidFill>
              </a:rPr>
              <a:t>Bo(T) = maximum methane producing capacity for manure produced by livestock category </a:t>
            </a:r>
            <a:r>
              <a:rPr lang="en-GB" sz="2000" i="1" dirty="0">
                <a:solidFill>
                  <a:schemeClr val="tx1"/>
                </a:solidFill>
              </a:rPr>
              <a:t>T</a:t>
            </a:r>
            <a:r>
              <a:rPr lang="en-GB" sz="2000" dirty="0">
                <a:solidFill>
                  <a:schemeClr val="tx1"/>
                </a:solidFill>
              </a:rPr>
              <a:t>, m</a:t>
            </a:r>
            <a:r>
              <a:rPr lang="en-GB" sz="2000" baseline="30000" dirty="0">
                <a:solidFill>
                  <a:schemeClr val="tx1"/>
                </a:solidFill>
              </a:rPr>
              <a:t>3</a:t>
            </a:r>
            <a:r>
              <a:rPr lang="en-GB" sz="2000" dirty="0">
                <a:solidFill>
                  <a:schemeClr val="tx1"/>
                </a:solidFill>
              </a:rPr>
              <a:t> CH</a:t>
            </a:r>
            <a:r>
              <a:rPr lang="en-GB" sz="2000" baseline="-25000" dirty="0">
                <a:solidFill>
                  <a:schemeClr val="tx1"/>
                </a:solidFill>
              </a:rPr>
              <a:t>4</a:t>
            </a:r>
            <a:r>
              <a:rPr lang="en-GB" sz="2000" dirty="0">
                <a:solidFill>
                  <a:schemeClr val="tx1"/>
                </a:solidFill>
              </a:rPr>
              <a:t> kg</a:t>
            </a:r>
            <a:r>
              <a:rPr lang="en-GB" sz="2000" baseline="30000" dirty="0">
                <a:solidFill>
                  <a:schemeClr val="tx1"/>
                </a:solidFill>
              </a:rPr>
              <a:t>-1</a:t>
            </a:r>
            <a:r>
              <a:rPr lang="en-GB" sz="2000" dirty="0">
                <a:solidFill>
                  <a:schemeClr val="tx1"/>
                </a:solidFill>
              </a:rPr>
              <a:t> of VS excreted</a:t>
            </a:r>
          </a:p>
          <a:p>
            <a:pPr marL="0" indent="0">
              <a:buNone/>
            </a:pPr>
            <a:r>
              <a:rPr lang="en-GB" sz="2000" dirty="0">
                <a:solidFill>
                  <a:schemeClr val="tx1"/>
                </a:solidFill>
              </a:rPr>
              <a:t>0.67 = conversion factor of m</a:t>
            </a:r>
            <a:r>
              <a:rPr lang="en-GB" sz="2000" baseline="30000" dirty="0">
                <a:solidFill>
                  <a:schemeClr val="tx1"/>
                </a:solidFill>
              </a:rPr>
              <a:t>3</a:t>
            </a:r>
            <a:r>
              <a:rPr lang="en-GB" sz="2000" dirty="0">
                <a:solidFill>
                  <a:schemeClr val="tx1"/>
                </a:solidFill>
              </a:rPr>
              <a:t> CH</a:t>
            </a:r>
            <a:r>
              <a:rPr lang="en-GB" sz="2000" baseline="-25000" dirty="0">
                <a:solidFill>
                  <a:schemeClr val="tx1"/>
                </a:solidFill>
              </a:rPr>
              <a:t>4</a:t>
            </a:r>
            <a:r>
              <a:rPr lang="en-GB" sz="2000" dirty="0">
                <a:solidFill>
                  <a:schemeClr val="tx1"/>
                </a:solidFill>
              </a:rPr>
              <a:t> to kilograms CH</a:t>
            </a:r>
            <a:r>
              <a:rPr lang="en-GB" sz="2000" baseline="-25000" dirty="0">
                <a:solidFill>
                  <a:schemeClr val="tx1"/>
                </a:solidFill>
              </a:rPr>
              <a:t>4</a:t>
            </a:r>
          </a:p>
          <a:p>
            <a:pPr marL="0" indent="0">
              <a:buNone/>
            </a:pPr>
            <a:r>
              <a:rPr lang="en-GB" sz="2000" dirty="0">
                <a:solidFill>
                  <a:schemeClr val="tx1"/>
                </a:solidFill>
              </a:rPr>
              <a:t>MCF(</a:t>
            </a:r>
            <a:r>
              <a:rPr lang="en-GB" sz="2000" dirty="0" err="1">
                <a:solidFill>
                  <a:schemeClr val="tx1"/>
                </a:solidFill>
              </a:rPr>
              <a:t>S,k</a:t>
            </a:r>
            <a:r>
              <a:rPr lang="en-GB" sz="2000" dirty="0">
                <a:solidFill>
                  <a:schemeClr val="tx1"/>
                </a:solidFill>
              </a:rPr>
              <a:t>) = methane conversion factors for each manure management system </a:t>
            </a:r>
            <a:r>
              <a:rPr lang="en-GB" sz="2000" i="1" dirty="0">
                <a:solidFill>
                  <a:schemeClr val="tx1"/>
                </a:solidFill>
              </a:rPr>
              <a:t>S </a:t>
            </a:r>
            <a:r>
              <a:rPr lang="en-GB" sz="2000" dirty="0">
                <a:solidFill>
                  <a:schemeClr val="tx1"/>
                </a:solidFill>
              </a:rPr>
              <a:t>by climate region </a:t>
            </a:r>
            <a:r>
              <a:rPr lang="en-GB" sz="2000" i="1" dirty="0">
                <a:solidFill>
                  <a:schemeClr val="tx1"/>
                </a:solidFill>
              </a:rPr>
              <a:t>k</a:t>
            </a:r>
            <a:r>
              <a:rPr lang="en-GB" sz="2000" dirty="0">
                <a:solidFill>
                  <a:schemeClr val="tx1"/>
                </a:solidFill>
              </a:rPr>
              <a:t>, %</a:t>
            </a:r>
          </a:p>
          <a:p>
            <a:pPr marL="0" indent="0">
              <a:buNone/>
            </a:pPr>
            <a:r>
              <a:rPr lang="en-GB" sz="2000" dirty="0">
                <a:solidFill>
                  <a:schemeClr val="tx1"/>
                </a:solidFill>
              </a:rPr>
              <a:t>MS(</a:t>
            </a:r>
            <a:r>
              <a:rPr lang="en-GB" sz="2000" dirty="0" err="1">
                <a:solidFill>
                  <a:schemeClr val="tx1"/>
                </a:solidFill>
              </a:rPr>
              <a:t>T,S,k</a:t>
            </a:r>
            <a:r>
              <a:rPr lang="en-GB" sz="2000" dirty="0">
                <a:solidFill>
                  <a:schemeClr val="tx1"/>
                </a:solidFill>
              </a:rPr>
              <a:t>) = fraction of livestock category </a:t>
            </a:r>
            <a:r>
              <a:rPr lang="en-GB" sz="2000" i="1" dirty="0">
                <a:solidFill>
                  <a:schemeClr val="tx1"/>
                </a:solidFill>
              </a:rPr>
              <a:t>T'</a:t>
            </a:r>
            <a:r>
              <a:rPr lang="en-GB" sz="2000" dirty="0">
                <a:solidFill>
                  <a:schemeClr val="tx1"/>
                </a:solidFill>
              </a:rPr>
              <a:t>s manure handled using manure management system </a:t>
            </a:r>
            <a:r>
              <a:rPr lang="en-GB" sz="2000" i="1" dirty="0">
                <a:solidFill>
                  <a:schemeClr val="tx1"/>
                </a:solidFill>
              </a:rPr>
              <a:t>S </a:t>
            </a:r>
            <a:r>
              <a:rPr lang="en-GB" sz="2000" dirty="0">
                <a:solidFill>
                  <a:schemeClr val="tx1"/>
                </a:solidFill>
              </a:rPr>
              <a:t>in climate region </a:t>
            </a:r>
            <a:r>
              <a:rPr lang="en-GB" sz="2000" i="1" dirty="0">
                <a:solidFill>
                  <a:schemeClr val="tx1"/>
                </a:solidFill>
              </a:rPr>
              <a:t>k</a:t>
            </a:r>
            <a:r>
              <a:rPr lang="en-GB" sz="2000" dirty="0">
                <a:solidFill>
                  <a:schemeClr val="tx1"/>
                </a:solidFill>
              </a:rPr>
              <a:t>, dimensionless</a:t>
            </a:r>
          </a:p>
          <a:p>
            <a:pPr marL="0" indent="0">
              <a:buNone/>
            </a:pPr>
            <a:r>
              <a:rPr lang="en-GB" sz="2000" dirty="0">
                <a:solidFill>
                  <a:schemeClr val="tx1"/>
                </a:solidFill>
              </a:rPr>
              <a:t>Equation 10.23</a:t>
            </a:r>
          </a:p>
          <a:p>
            <a:pPr marL="0" indent="0">
              <a:buNone/>
            </a:pPr>
            <a:endParaRPr lang="en-GB" sz="2000" dirty="0">
              <a:solidFill>
                <a:schemeClr val="tx1"/>
              </a:solidFill>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01" y="1188885"/>
            <a:ext cx="7498669" cy="82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436326"/>
      </p:ext>
    </p:extLst>
  </p:cSld>
  <p:clrMapOvr>
    <a:masterClrMapping/>
  </p:clrMapOvr>
  <p:transition>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 y="0"/>
            <a:ext cx="8705088" cy="1287916"/>
          </a:xfrm>
        </p:spPr>
        <p:txBody>
          <a:bodyPr/>
          <a:lstStyle/>
          <a:p>
            <a:r>
              <a:rPr lang="en-GB" sz="3600" dirty="0"/>
              <a:t>Manure Management (N</a:t>
            </a:r>
            <a:r>
              <a:rPr lang="en-GB" sz="3600" baseline="-25000" dirty="0"/>
              <a:t>2</a:t>
            </a:r>
            <a:r>
              <a:rPr lang="en-GB" sz="3600" dirty="0"/>
              <a:t>O) </a:t>
            </a:r>
          </a:p>
        </p:txBody>
      </p:sp>
      <p:sp>
        <p:nvSpPr>
          <p:cNvPr id="3" name="Content Placeholder 2"/>
          <p:cNvSpPr>
            <a:spLocks noGrp="1"/>
          </p:cNvSpPr>
          <p:nvPr>
            <p:ph idx="1"/>
          </p:nvPr>
        </p:nvSpPr>
        <p:spPr>
          <a:xfrm>
            <a:off x="283255" y="1306286"/>
            <a:ext cx="8686573" cy="6080034"/>
          </a:xfrm>
        </p:spPr>
        <p:txBody>
          <a:bodyPr/>
          <a:lstStyle/>
          <a:p>
            <a:pPr>
              <a:buFont typeface="Wingdings" panose="05000000000000000000" pitchFamily="2" charset="2"/>
              <a:buChar char="Ø"/>
            </a:pPr>
            <a:r>
              <a:rPr lang="en-GB" dirty="0">
                <a:solidFill>
                  <a:schemeClr val="tx1"/>
                </a:solidFill>
              </a:rPr>
              <a:t> </a:t>
            </a:r>
            <a:r>
              <a:rPr lang="en-GB" sz="2400" dirty="0">
                <a:solidFill>
                  <a:schemeClr val="tx1"/>
                </a:solidFill>
              </a:rPr>
              <a:t>N</a:t>
            </a:r>
            <a:r>
              <a:rPr lang="en-GB" sz="2400" baseline="-25000" dirty="0">
                <a:solidFill>
                  <a:schemeClr val="tx1"/>
                </a:solidFill>
              </a:rPr>
              <a:t>2</a:t>
            </a:r>
            <a:r>
              <a:rPr lang="en-GB" sz="2400" dirty="0">
                <a:solidFill>
                  <a:schemeClr val="tx1"/>
                </a:solidFill>
              </a:rPr>
              <a:t>O is produced, directly and indirectly, during the storage and treatment of manure before it is applied to land or otherwise used for feed, fuel, or construction purposes.</a:t>
            </a:r>
          </a:p>
          <a:p>
            <a:pPr marL="0" indent="0">
              <a:buNone/>
            </a:pPr>
            <a:endParaRPr lang="en-GB" sz="2400" dirty="0">
              <a:solidFill>
                <a:schemeClr val="tx1"/>
              </a:solidFill>
            </a:endParaRPr>
          </a:p>
          <a:p>
            <a:pPr>
              <a:buFont typeface="Wingdings" panose="05000000000000000000" pitchFamily="2" charset="2"/>
              <a:buChar char="Ø"/>
            </a:pPr>
            <a:r>
              <a:rPr lang="en-GB" sz="2400" dirty="0">
                <a:solidFill>
                  <a:schemeClr val="tx1"/>
                </a:solidFill>
              </a:rPr>
              <a:t>Direct N</a:t>
            </a:r>
            <a:r>
              <a:rPr lang="en-GB" sz="2400" baseline="-25000" dirty="0">
                <a:solidFill>
                  <a:schemeClr val="tx1"/>
                </a:solidFill>
              </a:rPr>
              <a:t>2</a:t>
            </a:r>
            <a:r>
              <a:rPr lang="en-GB" sz="2400" dirty="0">
                <a:solidFill>
                  <a:schemeClr val="tx1"/>
                </a:solidFill>
              </a:rPr>
              <a:t>O emissions occur via combined nitrification and denitrification of nitrogen contained in the manure.</a:t>
            </a:r>
          </a:p>
          <a:p>
            <a:pPr marL="0" indent="0">
              <a:buNone/>
            </a:pPr>
            <a:endParaRPr lang="en-GB" sz="2400" dirty="0">
              <a:solidFill>
                <a:schemeClr val="tx1"/>
              </a:solidFill>
            </a:endParaRPr>
          </a:p>
          <a:p>
            <a:pPr>
              <a:buFont typeface="Wingdings" panose="05000000000000000000" pitchFamily="2" charset="2"/>
              <a:buChar char="Ø"/>
            </a:pPr>
            <a:r>
              <a:rPr lang="en-GB" sz="2400" dirty="0">
                <a:solidFill>
                  <a:schemeClr val="tx1"/>
                </a:solidFill>
              </a:rPr>
              <a:t>Indirect emissions result from volatile nitrogen losses that occur primarily in the forms of ammonia and NOx. The fraction of excreted organic nitrogen that is mineralized to ammonia nitrogen during manure collection and storage depends primarily on time, and to a lesser degree temperature.</a:t>
            </a:r>
          </a:p>
          <a:p>
            <a:endParaRPr lang="en-GB" dirty="0">
              <a:solidFill>
                <a:schemeClr val="tx1"/>
              </a:solidFill>
            </a:endParaRPr>
          </a:p>
        </p:txBody>
      </p:sp>
    </p:spTree>
    <p:extLst>
      <p:ext uri="{BB962C8B-B14F-4D97-AF65-F5344CB8AC3E}">
        <p14:creationId xmlns:p14="http://schemas.microsoft.com/office/powerpoint/2010/main" val="850655501"/>
      </p:ext>
    </p:extLst>
  </p:cSld>
  <p:clrMapOvr>
    <a:masterClrMapping/>
  </p:clrMapOvr>
  <p:transition>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0"/>
            <a:ext cx="8998857" cy="1287916"/>
          </a:xfrm>
        </p:spPr>
        <p:txBody>
          <a:bodyPr/>
          <a:lstStyle/>
          <a:p>
            <a:r>
              <a:rPr lang="en-GB" sz="3600" dirty="0"/>
              <a:t>Manure Management: Direct (N</a:t>
            </a:r>
            <a:r>
              <a:rPr lang="en-GB" sz="3600" baseline="-25000" dirty="0"/>
              <a:t>2</a:t>
            </a:r>
            <a:r>
              <a:rPr lang="en-GB" sz="3600" dirty="0"/>
              <a:t>O) </a:t>
            </a:r>
          </a:p>
        </p:txBody>
      </p:sp>
      <p:sp>
        <p:nvSpPr>
          <p:cNvPr id="3" name="Content Placeholder 2"/>
          <p:cNvSpPr>
            <a:spLocks noGrp="1"/>
          </p:cNvSpPr>
          <p:nvPr>
            <p:ph idx="1"/>
          </p:nvPr>
        </p:nvSpPr>
        <p:spPr>
          <a:xfrm>
            <a:off x="283255" y="1306286"/>
            <a:ext cx="8686573" cy="6080034"/>
          </a:xfrm>
        </p:spPr>
        <p:txBody>
          <a:bodyPr/>
          <a:lstStyle/>
          <a:p>
            <a:pPr>
              <a:buFont typeface="Wingdings" panose="05000000000000000000" pitchFamily="2" charset="2"/>
              <a:buChar char="Ø"/>
            </a:pPr>
            <a:r>
              <a:rPr lang="en-GB" dirty="0">
                <a:solidFill>
                  <a:schemeClr val="tx1"/>
                </a:solidFill>
              </a:rPr>
              <a:t> N</a:t>
            </a:r>
            <a:r>
              <a:rPr lang="en-GB" baseline="-25000" dirty="0">
                <a:solidFill>
                  <a:schemeClr val="tx1"/>
                </a:solidFill>
              </a:rPr>
              <a:t>2</a:t>
            </a:r>
            <a:r>
              <a:rPr lang="en-GB" dirty="0">
                <a:solidFill>
                  <a:schemeClr val="tx1"/>
                </a:solidFill>
              </a:rPr>
              <a:t>O is emitted directly into the atmosphere during the storage and treatment of manure via combined nitrification and denitrification of N contained in manure. </a:t>
            </a:r>
          </a:p>
          <a:p>
            <a:pPr marL="0" indent="0">
              <a:buNone/>
            </a:pPr>
            <a:endParaRPr lang="en-GB" dirty="0">
              <a:solidFill>
                <a:schemeClr val="tx1"/>
              </a:solidFill>
            </a:endParaRPr>
          </a:p>
          <a:p>
            <a:pPr>
              <a:buFont typeface="Wingdings" panose="05000000000000000000" pitchFamily="2" charset="2"/>
              <a:buChar char="Ø"/>
            </a:pPr>
            <a:r>
              <a:rPr lang="en-GB" dirty="0">
                <a:solidFill>
                  <a:schemeClr val="tx1"/>
                </a:solidFill>
              </a:rPr>
              <a:t>N</a:t>
            </a:r>
            <a:r>
              <a:rPr lang="en-GB" baseline="-25000" dirty="0">
                <a:solidFill>
                  <a:schemeClr val="tx1"/>
                </a:solidFill>
              </a:rPr>
              <a:t>2</a:t>
            </a:r>
            <a:r>
              <a:rPr lang="en-GB" dirty="0">
                <a:solidFill>
                  <a:schemeClr val="tx1"/>
                </a:solidFill>
              </a:rPr>
              <a:t>O emissions are a function of: </a:t>
            </a:r>
          </a:p>
          <a:p>
            <a:endParaRPr lang="en-GB" dirty="0">
              <a:solidFill>
                <a:schemeClr val="tx1"/>
              </a:solidFill>
            </a:endParaRPr>
          </a:p>
          <a:p>
            <a:pPr>
              <a:buFont typeface="Wingdings" panose="05000000000000000000" pitchFamily="2" charset="2"/>
              <a:buChar char="ü"/>
            </a:pPr>
            <a:r>
              <a:rPr lang="en-GB" dirty="0">
                <a:solidFill>
                  <a:schemeClr val="tx1"/>
                </a:solidFill>
              </a:rPr>
              <a:t>N content of manure;</a:t>
            </a:r>
          </a:p>
          <a:p>
            <a:pPr>
              <a:buFont typeface="Wingdings" panose="05000000000000000000" pitchFamily="2" charset="2"/>
              <a:buChar char="ü"/>
            </a:pPr>
            <a:r>
              <a:rPr lang="en-GB" dirty="0">
                <a:solidFill>
                  <a:schemeClr val="tx1"/>
                </a:solidFill>
              </a:rPr>
              <a:t>duration of storage; and</a:t>
            </a:r>
          </a:p>
          <a:p>
            <a:pPr>
              <a:buFont typeface="Wingdings" panose="05000000000000000000" pitchFamily="2" charset="2"/>
              <a:buChar char="ü"/>
            </a:pPr>
            <a:r>
              <a:rPr lang="en-GB" dirty="0">
                <a:solidFill>
                  <a:schemeClr val="tx1"/>
                </a:solidFill>
              </a:rPr>
              <a:t>type of treatment.</a:t>
            </a:r>
          </a:p>
          <a:p>
            <a:endParaRPr lang="en-GB" dirty="0">
              <a:solidFill>
                <a:schemeClr val="tx1"/>
              </a:solidFill>
            </a:endParaRPr>
          </a:p>
        </p:txBody>
      </p:sp>
    </p:spTree>
    <p:extLst>
      <p:ext uri="{BB962C8B-B14F-4D97-AF65-F5344CB8AC3E}">
        <p14:creationId xmlns:p14="http://schemas.microsoft.com/office/powerpoint/2010/main" val="1549407532"/>
      </p:ext>
    </p:extLst>
  </p:cSld>
  <p:clrMapOvr>
    <a:masterClrMapping/>
  </p:clrMapOvr>
  <p:transition>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Calculation steps for all Tiers</a:t>
            </a:r>
          </a:p>
        </p:txBody>
      </p:sp>
      <p:sp>
        <p:nvSpPr>
          <p:cNvPr id="3" name="Content Placeholder 2"/>
          <p:cNvSpPr>
            <a:spLocks noGrp="1"/>
          </p:cNvSpPr>
          <p:nvPr>
            <p:ph idx="1"/>
          </p:nvPr>
        </p:nvSpPr>
        <p:spPr>
          <a:xfrm>
            <a:off x="892856" y="3632199"/>
            <a:ext cx="7634287" cy="4525963"/>
          </a:xfrm>
        </p:spPr>
        <p:txBody>
          <a:bodyPr/>
          <a:lstStyle/>
          <a:p>
            <a:endParaRPr lang="en-GB" dirty="0"/>
          </a:p>
        </p:txBody>
      </p:sp>
      <p:graphicFrame>
        <p:nvGraphicFramePr>
          <p:cNvPr id="5" name="Diagram 4"/>
          <p:cNvGraphicFramePr/>
          <p:nvPr>
            <p:extLst/>
          </p:nvPr>
        </p:nvGraphicFramePr>
        <p:xfrm>
          <a:off x="0" y="1016000"/>
          <a:ext cx="9144000" cy="584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217469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B3F24AB-85D6-4CDC-9DA0-CBF8A8B493F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F965BB9-FC4B-4137-9BB6-6CC71985DCB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3F5E0066-15B5-4DDE-81A1-1A0892944BAD}"/>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9517ED44-941A-4A22-93E8-643926A556C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BE7C77DA-B704-42D6-9298-38F08A59D55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34A77543-7F34-4D2C-8F59-6292F39B16A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2C80BA22-3AE9-44F0-A5F9-9D9EEAFDCE4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graphicEl>
                                              <a:dgm id="{81B5AAA3-F50D-4FA1-9654-C5EAC47B1D78}"/>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58B8FD4F-7A34-4F7E-BBFD-7C774CB77F2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0"/>
            <a:ext cx="8998857" cy="904240"/>
          </a:xfrm>
        </p:spPr>
        <p:txBody>
          <a:bodyPr/>
          <a:lstStyle/>
          <a:p>
            <a:r>
              <a:rPr lang="en-GB" sz="3600" dirty="0"/>
              <a:t>Manure Management: Direct (N</a:t>
            </a:r>
            <a:r>
              <a:rPr lang="en-GB" sz="3600" baseline="-25000" dirty="0"/>
              <a:t>2</a:t>
            </a:r>
            <a:r>
              <a:rPr lang="en-GB" sz="3600" dirty="0"/>
              <a:t>O) Tier 1</a:t>
            </a:r>
          </a:p>
        </p:txBody>
      </p:sp>
      <p:sp>
        <p:nvSpPr>
          <p:cNvPr id="3" name="Content Placeholder 2"/>
          <p:cNvSpPr>
            <a:spLocks noGrp="1"/>
          </p:cNvSpPr>
          <p:nvPr>
            <p:ph idx="1"/>
          </p:nvPr>
        </p:nvSpPr>
        <p:spPr>
          <a:xfrm>
            <a:off x="145143" y="833120"/>
            <a:ext cx="8998857" cy="5933440"/>
          </a:xfrm>
        </p:spPr>
        <p:txBody>
          <a:bodyPr/>
          <a:lstStyle/>
          <a:p>
            <a:pPr>
              <a:buFont typeface="Wingdings" panose="05000000000000000000" pitchFamily="2" charset="2"/>
              <a:buChar char="Ø"/>
            </a:pPr>
            <a:r>
              <a:rPr lang="en-GB" dirty="0">
                <a:solidFill>
                  <a:schemeClr val="tx1"/>
                </a:solidFill>
              </a:rPr>
              <a:t>Once you have collected data on the fraction of manure managed within different management systems</a:t>
            </a:r>
          </a:p>
          <a:p>
            <a:pPr marL="0" indent="0">
              <a:buNone/>
            </a:pPr>
            <a:endParaRPr lang="en-GB" dirty="0">
              <a:solidFill>
                <a:schemeClr val="tx1"/>
              </a:solidFill>
            </a:endParaRPr>
          </a:p>
          <a:p>
            <a:pPr>
              <a:buFont typeface="Wingdings" panose="05000000000000000000" pitchFamily="2" charset="2"/>
              <a:buChar char="Ø"/>
            </a:pPr>
            <a:r>
              <a:rPr lang="en-GB" dirty="0">
                <a:solidFill>
                  <a:schemeClr val="tx1"/>
                </a:solidFill>
              </a:rPr>
              <a:t>NOTE: This information is useful to calculate direct and indirect emissions of N</a:t>
            </a:r>
            <a:r>
              <a:rPr lang="en-GB" baseline="-25000" dirty="0">
                <a:solidFill>
                  <a:schemeClr val="tx1"/>
                </a:solidFill>
              </a:rPr>
              <a:t>2</a:t>
            </a:r>
            <a:r>
              <a:rPr lang="en-GB" dirty="0">
                <a:solidFill>
                  <a:schemeClr val="tx1"/>
                </a:solidFill>
              </a:rPr>
              <a:t>O. This is the methodology to follow.</a:t>
            </a:r>
          </a:p>
          <a:p>
            <a:pPr marL="0" indent="0">
              <a:buNone/>
            </a:pPr>
            <a:endParaRPr lang="en-GB" dirty="0">
              <a:solidFill>
                <a:schemeClr val="tx1"/>
              </a:solidFill>
            </a:endParaRPr>
          </a:p>
          <a:p>
            <a:pPr>
              <a:buFont typeface="Wingdings" panose="05000000000000000000" pitchFamily="2" charset="2"/>
              <a:buChar char="ü"/>
            </a:pPr>
            <a:r>
              <a:rPr lang="en-GB" dirty="0">
                <a:solidFill>
                  <a:schemeClr val="tx1"/>
                </a:solidFill>
              </a:rPr>
              <a:t>For each MMS, you need to multiply the total amount of N excretion (from all livestock species/categories) managed in it by an emission factor for that type of MMS. Apply: Equation 10.25 (2006 GL) (see next slide)</a:t>
            </a:r>
          </a:p>
          <a:p>
            <a:pPr>
              <a:buFont typeface="Wingdings" panose="05000000000000000000" pitchFamily="2" charset="2"/>
              <a:buChar char="ü"/>
            </a:pPr>
            <a:r>
              <a:rPr lang="en-GB" dirty="0">
                <a:solidFill>
                  <a:schemeClr val="tx1"/>
                </a:solidFill>
              </a:rPr>
              <a:t>Then, sum emissions over all MMS to obtain the total national emissions.</a:t>
            </a:r>
          </a:p>
          <a:p>
            <a:pPr>
              <a:buFont typeface="Wingdings" panose="05000000000000000000" pitchFamily="2" charset="2"/>
              <a:buChar char="ü"/>
            </a:pPr>
            <a:endParaRPr lang="en-GB" dirty="0">
              <a:solidFill>
                <a:schemeClr val="tx1"/>
              </a:solidFill>
            </a:endParaRPr>
          </a:p>
          <a:p>
            <a:pPr marL="0" indent="0">
              <a:buNone/>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p:txBody>
      </p:sp>
    </p:spTree>
    <p:extLst>
      <p:ext uri="{BB962C8B-B14F-4D97-AF65-F5344CB8AC3E}">
        <p14:creationId xmlns:p14="http://schemas.microsoft.com/office/powerpoint/2010/main" val="3041150362"/>
      </p:ext>
    </p:extLst>
  </p:cSld>
  <p:clrMapOvr>
    <a:masterClrMapping/>
  </p:clrMapOvr>
  <p:transition>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21" y="134485"/>
            <a:ext cx="8406493" cy="502065"/>
          </a:xfrm>
        </p:spPr>
        <p:txBody>
          <a:bodyPr/>
          <a:lstStyle/>
          <a:p>
            <a:r>
              <a:rPr lang="en-GB" sz="2800" dirty="0"/>
              <a:t>Manure Management: Direct (N</a:t>
            </a:r>
            <a:r>
              <a:rPr lang="en-GB" sz="2800" baseline="-25000" dirty="0"/>
              <a:t>2</a:t>
            </a:r>
            <a:r>
              <a:rPr lang="en-GB" sz="2800" dirty="0"/>
              <a:t>O) Tier 1 (1)</a:t>
            </a:r>
          </a:p>
        </p:txBody>
      </p:sp>
      <p:sp>
        <p:nvSpPr>
          <p:cNvPr id="3" name="Content Placeholder 2"/>
          <p:cNvSpPr>
            <a:spLocks noGrp="1"/>
          </p:cNvSpPr>
          <p:nvPr>
            <p:ph idx="1"/>
          </p:nvPr>
        </p:nvSpPr>
        <p:spPr>
          <a:xfrm>
            <a:off x="0" y="1196068"/>
            <a:ext cx="8998226" cy="4965020"/>
          </a:xfrm>
        </p:spPr>
        <p:txBody>
          <a:bodyPr/>
          <a:lstStyle/>
          <a:p>
            <a:pPr marL="0" indent="0">
              <a:buNone/>
            </a:pPr>
            <a:endParaRPr lang="en-GB" dirty="0"/>
          </a:p>
          <a:p>
            <a:pPr marL="0" indent="0">
              <a:buNone/>
            </a:pPr>
            <a:endParaRPr lang="en-GB" dirty="0"/>
          </a:p>
          <a:p>
            <a:pPr marL="0" indent="0">
              <a:buNone/>
            </a:pPr>
            <a:endParaRPr lang="en-GB"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430" y="1284027"/>
            <a:ext cx="6575198" cy="812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24319" y="729456"/>
            <a:ext cx="7029421" cy="461665"/>
          </a:xfrm>
          <a:prstGeom prst="rect">
            <a:avLst/>
          </a:prstGeom>
        </p:spPr>
        <p:txBody>
          <a:bodyPr wrap="square">
            <a:spAutoFit/>
          </a:bodyPr>
          <a:lstStyle/>
          <a:p>
            <a:r>
              <a:rPr lang="en-GB" sz="2400" dirty="0">
                <a:latin typeface="Arial Narrow" pitchFamily="34" charset="0"/>
              </a:rPr>
              <a:t>Direct N</a:t>
            </a:r>
            <a:r>
              <a:rPr lang="en-GB" sz="2400" baseline="-25000" dirty="0">
                <a:latin typeface="Arial Narrow" pitchFamily="34" charset="0"/>
              </a:rPr>
              <a:t>2</a:t>
            </a:r>
            <a:r>
              <a:rPr lang="en-GB" sz="2400" dirty="0">
                <a:latin typeface="Arial Narrow" pitchFamily="34" charset="0"/>
              </a:rPr>
              <a:t>O emissions from manure management is given by </a:t>
            </a:r>
          </a:p>
        </p:txBody>
      </p:sp>
      <p:sp>
        <p:nvSpPr>
          <p:cNvPr id="5" name="Rectangle 4"/>
          <p:cNvSpPr/>
          <p:nvPr/>
        </p:nvSpPr>
        <p:spPr>
          <a:xfrm>
            <a:off x="0" y="2207357"/>
            <a:ext cx="9144000" cy="4401205"/>
          </a:xfrm>
          <a:prstGeom prst="rect">
            <a:avLst/>
          </a:prstGeom>
        </p:spPr>
        <p:txBody>
          <a:bodyPr wrap="square">
            <a:spAutoFit/>
          </a:bodyPr>
          <a:lstStyle/>
          <a:p>
            <a:r>
              <a:rPr lang="en-GB" sz="2000" dirty="0">
                <a:latin typeface="Arial Narrow" pitchFamily="34" charset="0"/>
              </a:rPr>
              <a:t>Where:</a:t>
            </a:r>
          </a:p>
          <a:p>
            <a:r>
              <a:rPr lang="en-GB" sz="2000" dirty="0">
                <a:latin typeface="Arial Narrow" pitchFamily="34" charset="0"/>
              </a:rPr>
              <a:t>N</a:t>
            </a:r>
            <a:r>
              <a:rPr lang="en-GB" sz="2000" baseline="-25000" dirty="0">
                <a:latin typeface="Arial Narrow" pitchFamily="34" charset="0"/>
              </a:rPr>
              <a:t>2</a:t>
            </a:r>
            <a:r>
              <a:rPr lang="en-GB" sz="2000" dirty="0">
                <a:latin typeface="Arial Narrow" pitchFamily="34" charset="0"/>
              </a:rPr>
              <a:t>O</a:t>
            </a:r>
            <a:r>
              <a:rPr lang="en-GB" sz="2000" baseline="-25000" dirty="0">
                <a:latin typeface="Arial Narrow" pitchFamily="34" charset="0"/>
              </a:rPr>
              <a:t>D(mm</a:t>
            </a:r>
            <a:r>
              <a:rPr lang="en-GB" sz="2000" dirty="0">
                <a:latin typeface="Arial Narrow" pitchFamily="34" charset="0"/>
              </a:rPr>
              <a:t>) = Direct N</a:t>
            </a:r>
            <a:r>
              <a:rPr lang="en-GB" sz="2000" baseline="-25000" dirty="0">
                <a:latin typeface="Arial Narrow" pitchFamily="34" charset="0"/>
              </a:rPr>
              <a:t>2</a:t>
            </a:r>
            <a:r>
              <a:rPr lang="en-GB" sz="2000" dirty="0">
                <a:latin typeface="Arial Narrow" pitchFamily="34" charset="0"/>
              </a:rPr>
              <a:t>O emissions from Manure Management in the country, kg N</a:t>
            </a:r>
            <a:r>
              <a:rPr lang="en-GB" sz="2000" baseline="-25000" dirty="0">
                <a:latin typeface="Arial Narrow" pitchFamily="34" charset="0"/>
              </a:rPr>
              <a:t>2</a:t>
            </a:r>
            <a:r>
              <a:rPr lang="en-GB" sz="2000" dirty="0">
                <a:latin typeface="Arial Narrow" pitchFamily="34" charset="0"/>
              </a:rPr>
              <a:t>O yr</a:t>
            </a:r>
            <a:r>
              <a:rPr lang="en-GB" sz="2000" baseline="30000" dirty="0">
                <a:latin typeface="Arial Narrow" pitchFamily="34" charset="0"/>
              </a:rPr>
              <a:t>-1</a:t>
            </a:r>
          </a:p>
          <a:p>
            <a:r>
              <a:rPr lang="en-GB" sz="2000" dirty="0">
                <a:latin typeface="Arial Narrow" pitchFamily="34" charset="0"/>
              </a:rPr>
              <a:t>N</a:t>
            </a:r>
            <a:r>
              <a:rPr lang="en-GB" sz="2000" baseline="-25000" dirty="0">
                <a:latin typeface="Arial Narrow" pitchFamily="34" charset="0"/>
              </a:rPr>
              <a:t>(T) </a:t>
            </a:r>
            <a:r>
              <a:rPr lang="en-GB" sz="2000" dirty="0">
                <a:latin typeface="Arial Narrow" pitchFamily="34" charset="0"/>
              </a:rPr>
              <a:t>= number of animals/category </a:t>
            </a:r>
            <a:r>
              <a:rPr lang="en-GB" sz="2000" i="1" dirty="0">
                <a:latin typeface="Arial Narrow" pitchFamily="34" charset="0"/>
              </a:rPr>
              <a:t>T </a:t>
            </a:r>
            <a:r>
              <a:rPr lang="en-GB" sz="2000" dirty="0">
                <a:latin typeface="Arial Narrow" pitchFamily="34" charset="0"/>
              </a:rPr>
              <a:t>in the country</a:t>
            </a:r>
          </a:p>
          <a:p>
            <a:r>
              <a:rPr lang="en-GB" sz="2000" dirty="0">
                <a:latin typeface="Arial Narrow" pitchFamily="34" charset="0"/>
              </a:rPr>
              <a:t>N</a:t>
            </a:r>
            <a:r>
              <a:rPr lang="en-GB" sz="2000" baseline="-25000" dirty="0">
                <a:latin typeface="Arial Narrow" pitchFamily="34" charset="0"/>
              </a:rPr>
              <a:t>ex(T) </a:t>
            </a:r>
            <a:r>
              <a:rPr lang="en-GB" sz="2000" dirty="0">
                <a:latin typeface="Arial Narrow" pitchFamily="34" charset="0"/>
              </a:rPr>
              <a:t>= annual average N excretion/head of species/category </a:t>
            </a:r>
            <a:r>
              <a:rPr lang="en-GB" sz="2000" i="1" dirty="0">
                <a:latin typeface="Arial Narrow" pitchFamily="34" charset="0"/>
              </a:rPr>
              <a:t>T</a:t>
            </a:r>
            <a:r>
              <a:rPr lang="en-GB" sz="2000" dirty="0">
                <a:latin typeface="Arial Narrow" pitchFamily="34" charset="0"/>
              </a:rPr>
              <a:t>, kg N animal</a:t>
            </a:r>
            <a:r>
              <a:rPr lang="en-GB" sz="2000" baseline="30000" dirty="0">
                <a:latin typeface="Arial Narrow" pitchFamily="34" charset="0"/>
              </a:rPr>
              <a:t>-1</a:t>
            </a:r>
            <a:r>
              <a:rPr lang="en-GB" sz="2000" dirty="0">
                <a:latin typeface="Arial Narrow" pitchFamily="34" charset="0"/>
              </a:rPr>
              <a:t> yr</a:t>
            </a:r>
            <a:r>
              <a:rPr lang="en-GB" sz="2000" baseline="30000" dirty="0">
                <a:latin typeface="Arial Narrow" pitchFamily="34" charset="0"/>
              </a:rPr>
              <a:t>-1</a:t>
            </a:r>
          </a:p>
          <a:p>
            <a:r>
              <a:rPr lang="en-GB" sz="2000" dirty="0">
                <a:latin typeface="Arial Narrow" pitchFamily="34" charset="0"/>
              </a:rPr>
              <a:t>MS</a:t>
            </a:r>
            <a:r>
              <a:rPr lang="en-GB" sz="2000" baseline="-25000" dirty="0">
                <a:latin typeface="Arial Narrow" pitchFamily="34" charset="0"/>
              </a:rPr>
              <a:t>(T,S) </a:t>
            </a:r>
            <a:r>
              <a:rPr lang="en-GB" sz="2000" dirty="0">
                <a:latin typeface="Arial Narrow" pitchFamily="34" charset="0"/>
              </a:rPr>
              <a:t>= fraction of total annual N excretion for each livestock species/category T handled in MMS, </a:t>
            </a:r>
            <a:r>
              <a:rPr lang="en-GB" sz="2000" i="1" dirty="0">
                <a:latin typeface="Arial Narrow" pitchFamily="34" charset="0"/>
              </a:rPr>
              <a:t>S </a:t>
            </a:r>
            <a:r>
              <a:rPr lang="en-GB" sz="2000" dirty="0">
                <a:latin typeface="Arial Narrow" pitchFamily="34" charset="0"/>
              </a:rPr>
              <a:t>in the country, dimensionless</a:t>
            </a:r>
          </a:p>
          <a:p>
            <a:r>
              <a:rPr lang="en-GB" sz="2000" dirty="0">
                <a:latin typeface="Arial Narrow" pitchFamily="34" charset="0"/>
              </a:rPr>
              <a:t>EF</a:t>
            </a:r>
            <a:r>
              <a:rPr lang="en-GB" sz="2000" baseline="-25000" dirty="0">
                <a:latin typeface="Arial Narrow" pitchFamily="34" charset="0"/>
              </a:rPr>
              <a:t>3(S) </a:t>
            </a:r>
            <a:r>
              <a:rPr lang="en-GB" sz="2000" dirty="0">
                <a:latin typeface="Arial Narrow" pitchFamily="34" charset="0"/>
              </a:rPr>
              <a:t>= EF for direct N</a:t>
            </a:r>
            <a:r>
              <a:rPr lang="en-GB" sz="2000" baseline="-25000" dirty="0">
                <a:latin typeface="Arial Narrow" pitchFamily="34" charset="0"/>
              </a:rPr>
              <a:t>2</a:t>
            </a:r>
            <a:r>
              <a:rPr lang="en-GB" sz="2000" dirty="0">
                <a:latin typeface="Arial Narrow" pitchFamily="34" charset="0"/>
              </a:rPr>
              <a:t>O emissions from MMS, </a:t>
            </a:r>
            <a:r>
              <a:rPr lang="en-GB" sz="2000" i="1" dirty="0">
                <a:latin typeface="Arial Narrow" pitchFamily="34" charset="0"/>
              </a:rPr>
              <a:t>S </a:t>
            </a:r>
            <a:r>
              <a:rPr lang="en-GB" sz="2000" dirty="0">
                <a:latin typeface="Arial Narrow" pitchFamily="34" charset="0"/>
              </a:rPr>
              <a:t>in the country, kg</a:t>
            </a:r>
          </a:p>
          <a:p>
            <a:r>
              <a:rPr lang="pt-BR" sz="2000" dirty="0">
                <a:latin typeface="Arial Narrow" pitchFamily="34" charset="0"/>
              </a:rPr>
              <a:t>N</a:t>
            </a:r>
            <a:r>
              <a:rPr lang="pt-BR" sz="2000" baseline="-25000" dirty="0">
                <a:latin typeface="Arial Narrow" pitchFamily="34" charset="0"/>
              </a:rPr>
              <a:t>2</a:t>
            </a:r>
            <a:r>
              <a:rPr lang="pt-BR" sz="2000" dirty="0">
                <a:latin typeface="Arial Narrow" pitchFamily="34" charset="0"/>
              </a:rPr>
              <a:t>O-N/kg N in MMS, </a:t>
            </a:r>
            <a:r>
              <a:rPr lang="pt-BR" sz="2000" i="1" dirty="0">
                <a:latin typeface="Arial Narrow" pitchFamily="34" charset="0"/>
              </a:rPr>
              <a:t>S</a:t>
            </a:r>
          </a:p>
          <a:p>
            <a:r>
              <a:rPr lang="en-GB" sz="2000" dirty="0">
                <a:latin typeface="Arial Narrow" pitchFamily="34" charset="0"/>
              </a:rPr>
              <a:t>S = manure management system</a:t>
            </a:r>
          </a:p>
          <a:p>
            <a:r>
              <a:rPr lang="en-GB" sz="2000" dirty="0">
                <a:latin typeface="Arial Narrow" pitchFamily="34" charset="0"/>
              </a:rPr>
              <a:t>T = species/category of livestock</a:t>
            </a:r>
          </a:p>
          <a:p>
            <a:r>
              <a:rPr lang="pt-BR" sz="2000" dirty="0">
                <a:latin typeface="Arial Narrow" pitchFamily="34" charset="0"/>
              </a:rPr>
              <a:t>44/28 = conversion of (N</a:t>
            </a:r>
            <a:r>
              <a:rPr lang="pt-BR" sz="2000" baseline="-25000" dirty="0">
                <a:latin typeface="Arial Narrow" pitchFamily="34" charset="0"/>
              </a:rPr>
              <a:t>2</a:t>
            </a:r>
            <a:r>
              <a:rPr lang="pt-BR" sz="2000" dirty="0">
                <a:latin typeface="Arial Narrow" pitchFamily="34" charset="0"/>
              </a:rPr>
              <a:t>O-N)(mm) emissions to N</a:t>
            </a:r>
            <a:r>
              <a:rPr lang="pt-BR" sz="2000" baseline="-25000" dirty="0">
                <a:latin typeface="Arial Narrow" pitchFamily="34" charset="0"/>
              </a:rPr>
              <a:t>2</a:t>
            </a:r>
            <a:r>
              <a:rPr lang="pt-BR" sz="2000" dirty="0">
                <a:latin typeface="Arial Narrow" pitchFamily="34" charset="0"/>
              </a:rPr>
              <a:t>O(mm) emissions</a:t>
            </a:r>
          </a:p>
          <a:p>
            <a:endParaRPr lang="pt-BR" sz="2000" dirty="0">
              <a:latin typeface="Arial Narrow" pitchFamily="34" charset="0"/>
            </a:endParaRPr>
          </a:p>
          <a:p>
            <a:r>
              <a:rPr lang="pt-BR" sz="2000" b="1" dirty="0">
                <a:latin typeface="Arial Narrow" pitchFamily="34" charset="0"/>
              </a:rPr>
              <a:t>EQUATION 10.25 (2006 GL)</a:t>
            </a:r>
          </a:p>
          <a:p>
            <a:endParaRPr lang="en-GB" sz="2000" dirty="0">
              <a:latin typeface="Arial Narrow" pitchFamily="34" charset="0"/>
            </a:endParaRPr>
          </a:p>
        </p:txBody>
      </p:sp>
    </p:spTree>
    <p:extLst>
      <p:ext uri="{BB962C8B-B14F-4D97-AF65-F5344CB8AC3E}">
        <p14:creationId xmlns:p14="http://schemas.microsoft.com/office/powerpoint/2010/main" val="3449410407"/>
      </p:ext>
    </p:extLst>
  </p:cSld>
  <p:clrMapOvr>
    <a:masterClrMapping/>
  </p:clrMapOvr>
  <p:transition>
    <p:cove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540" y="0"/>
            <a:ext cx="8465548" cy="904240"/>
          </a:xfrm>
        </p:spPr>
        <p:txBody>
          <a:bodyPr/>
          <a:lstStyle/>
          <a:p>
            <a:r>
              <a:rPr lang="en-GB" sz="3600" dirty="0"/>
              <a:t>Manure Management: Direct (N</a:t>
            </a:r>
            <a:r>
              <a:rPr lang="en-GB" sz="3600" baseline="-25000" dirty="0"/>
              <a:t>2</a:t>
            </a:r>
            <a:r>
              <a:rPr lang="en-GB" sz="3600" dirty="0"/>
              <a:t>O) Tier 1 (2)</a:t>
            </a:r>
          </a:p>
        </p:txBody>
      </p:sp>
      <p:sp>
        <p:nvSpPr>
          <p:cNvPr id="3" name="Content Placeholder 2"/>
          <p:cNvSpPr>
            <a:spLocks noGrp="1"/>
          </p:cNvSpPr>
          <p:nvPr>
            <p:ph idx="1"/>
          </p:nvPr>
        </p:nvSpPr>
        <p:spPr>
          <a:xfrm>
            <a:off x="145143" y="833120"/>
            <a:ext cx="8907417" cy="5933440"/>
          </a:xfrm>
        </p:spPr>
        <p:txBody>
          <a:bodyPr/>
          <a:lstStyle/>
          <a:p>
            <a:pPr>
              <a:buFont typeface="Wingdings" panose="05000000000000000000" pitchFamily="2" charset="2"/>
              <a:buChar char="Ø"/>
            </a:pPr>
            <a:r>
              <a:rPr lang="en-GB" dirty="0">
                <a:solidFill>
                  <a:schemeClr val="tx1"/>
                </a:solidFill>
              </a:rPr>
              <a:t> Lets review the equation in more detail:</a:t>
            </a:r>
          </a:p>
          <a:p>
            <a:pPr marL="0" indent="0">
              <a:buNone/>
            </a:pPr>
            <a:endParaRPr lang="en-GB" dirty="0">
              <a:solidFill>
                <a:schemeClr val="tx1"/>
              </a:solidFill>
            </a:endParaRPr>
          </a:p>
          <a:p>
            <a:pPr>
              <a:buFont typeface="Wingdings" panose="05000000000000000000" pitchFamily="2" charset="2"/>
              <a:buChar char="ü"/>
            </a:pPr>
            <a:endParaRPr lang="en-GB" dirty="0">
              <a:solidFill>
                <a:schemeClr val="tx1"/>
              </a:solidFill>
            </a:endParaRPr>
          </a:p>
          <a:p>
            <a:pPr marL="0" indent="0">
              <a:buNone/>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dirty="0">
              <a:solidFill>
                <a:schemeClr val="tx1"/>
              </a:solidFill>
            </a:endParaRPr>
          </a:p>
        </p:txBody>
      </p:sp>
      <p:grpSp>
        <p:nvGrpSpPr>
          <p:cNvPr id="4" name="Group 5">
            <a:extLst>
              <a:ext uri="{FF2B5EF4-FFF2-40B4-BE49-F238E27FC236}">
                <a16:creationId xmlns:a16="http://schemas.microsoft.com/office/drawing/2014/main" id="{3445009F-3E94-480C-80D9-CF509F1A8527}"/>
              </a:ext>
            </a:extLst>
          </p:cNvPr>
          <p:cNvGrpSpPr/>
          <p:nvPr>
            <p:custDataLst>
              <p:tags r:id="rId1"/>
            </p:custDataLst>
          </p:nvPr>
        </p:nvGrpSpPr>
        <p:grpSpPr>
          <a:xfrm>
            <a:off x="571736" y="1467760"/>
            <a:ext cx="4996205" cy="838316"/>
            <a:chOff x="4091732" y="2505196"/>
            <a:chExt cx="9478912" cy="1590472"/>
          </a:xfrm>
        </p:grpSpPr>
        <mc:AlternateContent xmlns:mc="http://schemas.openxmlformats.org/markup-compatibility/2006" xmlns:a14="http://schemas.microsoft.com/office/drawing/2010/main">
          <mc:Choice Requires="a14">
            <p:sp>
              <p:nvSpPr>
                <p:cNvPr id="5" name="TextBox 20">
                  <a:extLst>
                    <a:ext uri="{FF2B5EF4-FFF2-40B4-BE49-F238E27FC236}">
                      <a16:creationId xmlns:a16="http://schemas.microsoft.com/office/drawing/2014/main" id="{CCA63162-BF07-4DE9-A177-E12E37199D69}"/>
                    </a:ext>
                  </a:extLst>
                </p:cNvPr>
                <p:cNvSpPr txBox="1"/>
                <p:nvPr>
                  <p:custDataLst>
                    <p:tags r:id="rId8"/>
                  </p:custDataLst>
                </p:nvPr>
              </p:nvSpPr>
              <p:spPr>
                <a:xfrm>
                  <a:off x="4682593" y="2505196"/>
                  <a:ext cx="7807370" cy="913592"/>
                </a:xfrm>
                <a:prstGeom prst="rect">
                  <a:avLst/>
                </a:prstGeom>
                <a:noFill/>
              </p:spPr>
              <p:txBody>
                <a:bodyPr vert="horz" wrap="square" rtlCol="0">
                  <a:spAutoFit/>
                </a:bodyPr>
                <a:lstStyle/>
                <a:p>
                  <a:pPr>
                    <a:lnSpc>
                      <a:spcPct val="110000"/>
                    </a:lnSpc>
                    <a:spcBef>
                      <a:spcPts val="158"/>
                    </a:spcBef>
                  </a:pPr>
                  <a14:m>
                    <m:oMathPara xmlns:m="http://schemas.openxmlformats.org/officeDocument/2006/math">
                      <m:oMathParaPr>
                        <m:jc m:val="centerGroup"/>
                      </m:oMathParaPr>
                      <m:oMath xmlns:m="http://schemas.openxmlformats.org/officeDocument/2006/math">
                        <m:r>
                          <a:rPr lang="en-US" sz="949" i="1">
                            <a:solidFill>
                              <a:srgbClr val="3F3F3F"/>
                            </a:solidFill>
                            <a:latin typeface="Cambria Math"/>
                          </a:rPr>
                          <m:t>[ </m:t>
                        </m:r>
                        <m:nary>
                          <m:naryPr>
                            <m:chr m:val="∑"/>
                            <m:subHide m:val="on"/>
                            <m:supHide m:val="on"/>
                            <m:ctrlPr>
                              <a:rPr lang="en-US" sz="949" i="1">
                                <a:solidFill>
                                  <a:srgbClr val="3F3F3F"/>
                                </a:solidFill>
                                <a:latin typeface="Cambria Math" panose="02040503050406030204" pitchFamily="18" charset="0"/>
                              </a:rPr>
                            </m:ctrlPr>
                          </m:naryPr>
                          <m:sub/>
                          <m:sup/>
                          <m:e>
                            <m:r>
                              <m:rPr>
                                <m:nor/>
                              </m:rPr>
                              <a:rPr lang="en-US" sz="949" b="1" i="1" baseline="-25000" dirty="0">
                                <a:solidFill>
                                  <a:srgbClr val="3F3F3F"/>
                                </a:solidFill>
                                <a:latin typeface="Merriweather Sans"/>
                              </a:rPr>
                              <m:t>  </m:t>
                            </m:r>
                            <m:r>
                              <a:rPr lang="en-US" sz="949" i="1" dirty="0">
                                <a:solidFill>
                                  <a:srgbClr val="3F3F3F"/>
                                </a:solidFill>
                                <a:latin typeface="Cambria Math"/>
                              </a:rPr>
                              <m:t>[   </m:t>
                            </m:r>
                            <m:nary>
                              <m:naryPr>
                                <m:chr m:val="∑"/>
                                <m:subHide m:val="on"/>
                                <m:supHide m:val="on"/>
                                <m:ctrlPr>
                                  <a:rPr lang="en-US" sz="949" i="1">
                                    <a:solidFill>
                                      <a:srgbClr val="3F3F3F"/>
                                    </a:solidFill>
                                    <a:latin typeface="Cambria Math" panose="02040503050406030204" pitchFamily="18" charset="0"/>
                                  </a:rPr>
                                </m:ctrlPr>
                              </m:naryPr>
                              <m:sub/>
                              <m:sup/>
                              <m:e>
                                <m:r>
                                  <m:rPr>
                                    <m:nor/>
                                  </m:rPr>
                                  <a:rPr lang="en-US" sz="949" b="1" i="1" baseline="-25000" dirty="0">
                                    <a:solidFill>
                                      <a:srgbClr val="3F3F3F"/>
                                    </a:solidFill>
                                    <a:latin typeface="Merriweather Sans"/>
                                  </a:rPr>
                                  <m:t> </m:t>
                                </m:r>
                                <m:r>
                                  <a:rPr lang="en-US" sz="949" i="1" dirty="0">
                                    <a:solidFill>
                                      <a:srgbClr val="3F3F3F"/>
                                    </a:solidFill>
                                    <a:latin typeface="Cambria Math"/>
                                  </a:rPr>
                                  <m:t>(                       •                       •                        ) ] •    </m:t>
                                </m:r>
                              </m:e>
                            </m:nary>
                          </m:e>
                        </m:nary>
                      </m:oMath>
                    </m:oMathPara>
                  </a14:m>
                  <a:endParaRPr lang="en-US" sz="949" i="1" baseline="-25000" dirty="0">
                    <a:solidFill>
                      <a:srgbClr val="3F3F3F"/>
                    </a:solidFill>
                    <a:latin typeface="Merriweather Sans"/>
                  </a:endParaRPr>
                </a:p>
              </p:txBody>
            </p:sp>
          </mc:Choice>
          <mc:Fallback xmlns="">
            <p:sp>
              <p:nvSpPr>
                <p:cNvPr id="77" name="TextBox 20"/>
                <p:cNvSpPr txBox="1">
                  <a:spLocks noRot="1" noChangeAspect="1" noMove="1" noResize="1" noEditPoints="1" noAdjustHandles="1" noChangeArrowheads="1" noChangeShapeType="1" noTextEdit="1"/>
                </p:cNvSpPr>
                <p:nvPr>
                  <p:custDataLst>
                    <p:tags r:id="rId56"/>
                  </p:custDataLst>
                </p:nvPr>
              </p:nvSpPr>
              <p:spPr>
                <a:xfrm>
                  <a:off x="4682593" y="2505196"/>
                  <a:ext cx="7807370" cy="913592"/>
                </a:xfrm>
                <a:prstGeom prst="rect">
                  <a:avLst/>
                </a:prstGeom>
                <a:blipFill>
                  <a:blip r:embed="rId57"/>
                  <a:stretch>
                    <a:fillRect t="-94937" b="-143038"/>
                  </a:stretch>
                </a:blipFill>
              </p:spPr>
              <p:txBody>
                <a:bodyPr/>
                <a:lstStyle/>
                <a:p>
                  <a:r>
                    <a:rPr lang="en-GB">
                      <a:noFill/>
                    </a:rPr>
                    <a:t> </a:t>
                  </a:r>
                </a:p>
              </p:txBody>
            </p:sp>
          </mc:Fallback>
        </mc:AlternateContent>
        <p:sp>
          <p:nvSpPr>
            <p:cNvPr id="6" name="Rounded Rectangle 79">
              <a:extLst>
                <a:ext uri="{FF2B5EF4-FFF2-40B4-BE49-F238E27FC236}">
                  <a16:creationId xmlns:a16="http://schemas.microsoft.com/office/drawing/2014/main" id="{9F762F8A-C5E9-4BF5-B354-4F12748A6E39}"/>
                </a:ext>
              </a:extLst>
            </p:cNvPr>
            <p:cNvSpPr/>
            <p:nvPr>
              <p:custDataLst>
                <p:tags r:id="rId9"/>
              </p:custDataLst>
            </p:nvPr>
          </p:nvSpPr>
          <p:spPr>
            <a:xfrm>
              <a:off x="12922572" y="2510282"/>
              <a:ext cx="576064" cy="792088"/>
            </a:xfrm>
            <a:prstGeom prst="roundRect">
              <a:avLst>
                <a:gd name="adj" fmla="val 6589"/>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endParaRPr lang="en-US" sz="949">
                <a:solidFill>
                  <a:srgbClr val="3F3F3F"/>
                </a:solidFill>
                <a:latin typeface="Merriweather Sans"/>
              </a:endParaRPr>
            </a:p>
          </p:txBody>
        </p:sp>
        <p:sp>
          <p:nvSpPr>
            <p:cNvPr id="7" name="TextBox 6">
              <a:extLst>
                <a:ext uri="{FF2B5EF4-FFF2-40B4-BE49-F238E27FC236}">
                  <a16:creationId xmlns:a16="http://schemas.microsoft.com/office/drawing/2014/main" id="{73CAD106-AB9C-41D4-904A-9D07F3B843F6}"/>
                </a:ext>
              </a:extLst>
            </p:cNvPr>
            <p:cNvSpPr txBox="1"/>
            <p:nvPr>
              <p:custDataLst>
                <p:tags r:id="rId10"/>
              </p:custDataLst>
            </p:nvPr>
          </p:nvSpPr>
          <p:spPr>
            <a:xfrm>
              <a:off x="5289724" y="2725498"/>
              <a:ext cx="635000" cy="452296"/>
            </a:xfrm>
            <a:prstGeom prst="rect">
              <a:avLst/>
            </a:prstGeom>
            <a:noFill/>
          </p:spPr>
          <p:txBody>
            <a:bodyPr vert="horz" wrap="square" rtlCol="0">
              <a:spAutoFit/>
            </a:bodyPr>
            <a:lstStyle/>
            <a:p>
              <a:r>
                <a:rPr lang="en-US" sz="949" dirty="0">
                  <a:solidFill>
                    <a:srgbClr val="3F3F3F"/>
                  </a:solidFill>
                  <a:latin typeface="Merriweather Sans"/>
                </a:rPr>
                <a:t>=</a:t>
              </a:r>
            </a:p>
          </p:txBody>
        </p:sp>
        <p:sp>
          <p:nvSpPr>
            <p:cNvPr id="8" name="Rounded Rectangle 83">
              <a:extLst>
                <a:ext uri="{FF2B5EF4-FFF2-40B4-BE49-F238E27FC236}">
                  <a16:creationId xmlns:a16="http://schemas.microsoft.com/office/drawing/2014/main" id="{E987E151-56D2-460C-A0FA-D4B881B27B0A}"/>
                </a:ext>
              </a:extLst>
            </p:cNvPr>
            <p:cNvSpPr/>
            <p:nvPr>
              <p:custDataLst>
                <p:tags r:id="rId11"/>
              </p:custDataLst>
            </p:nvPr>
          </p:nvSpPr>
          <p:spPr>
            <a:xfrm>
              <a:off x="7131427" y="2510282"/>
              <a:ext cx="936104" cy="792088"/>
            </a:xfrm>
            <a:prstGeom prst="roundRect">
              <a:avLst>
                <a:gd name="adj" fmla="val 5443"/>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b="1" i="1" dirty="0">
                  <a:solidFill>
                    <a:srgbClr val="3F3F3F"/>
                  </a:solidFill>
                  <a:latin typeface="Merriweather Sans" charset="0"/>
                </a:rPr>
                <a:t>N</a:t>
              </a:r>
              <a:r>
                <a:rPr lang="en-US" sz="949" b="1" i="1" baseline="-25000" dirty="0">
                  <a:solidFill>
                    <a:srgbClr val="3F3F3F"/>
                  </a:solidFill>
                  <a:latin typeface="Merriweather Sans" charset="0"/>
                </a:rPr>
                <a:t>(T)</a:t>
              </a:r>
              <a:endParaRPr lang="en-US" sz="949" b="1" i="1" dirty="0">
                <a:solidFill>
                  <a:srgbClr val="3F3F3F"/>
                </a:solidFill>
                <a:latin typeface="Merriweather Sans" charset="0"/>
              </a:endParaRPr>
            </a:p>
          </p:txBody>
        </p:sp>
        <p:sp>
          <p:nvSpPr>
            <p:cNvPr id="9" name="Rounded Rectangle 114">
              <a:extLst>
                <a:ext uri="{FF2B5EF4-FFF2-40B4-BE49-F238E27FC236}">
                  <a16:creationId xmlns:a16="http://schemas.microsoft.com/office/drawing/2014/main" id="{CF074C52-BC1B-461F-8E5E-B963BF355AFB}"/>
                </a:ext>
              </a:extLst>
            </p:cNvPr>
            <p:cNvSpPr/>
            <p:nvPr>
              <p:custDataLst>
                <p:tags r:id="rId12"/>
              </p:custDataLst>
            </p:nvPr>
          </p:nvSpPr>
          <p:spPr>
            <a:xfrm>
              <a:off x="8427571" y="2510282"/>
              <a:ext cx="936104" cy="792088"/>
            </a:xfrm>
            <a:prstGeom prst="roundRect">
              <a:avLst>
                <a:gd name="adj" fmla="val 5443"/>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b="1" i="1" dirty="0" err="1">
                  <a:solidFill>
                    <a:srgbClr val="3F3F3F"/>
                  </a:solidFill>
                  <a:latin typeface="Merriweather Sans" charset="0"/>
                </a:rPr>
                <a:t>Nex</a:t>
              </a:r>
              <a:r>
                <a:rPr lang="en-US" sz="949" b="1" i="1" baseline="-25000" dirty="0">
                  <a:solidFill>
                    <a:srgbClr val="3F3F3F"/>
                  </a:solidFill>
                  <a:latin typeface="Merriweather Sans" charset="0"/>
                </a:rPr>
                <a:t>(T)</a:t>
              </a:r>
              <a:endParaRPr lang="en-US" sz="949" b="1" i="1" dirty="0">
                <a:solidFill>
                  <a:srgbClr val="3F3F3F"/>
                </a:solidFill>
                <a:latin typeface="Merriweather Sans" charset="0"/>
              </a:endParaRPr>
            </a:p>
          </p:txBody>
        </p:sp>
        <p:sp>
          <p:nvSpPr>
            <p:cNvPr id="10" name="Rounded Rectangle 115">
              <a:extLst>
                <a:ext uri="{FF2B5EF4-FFF2-40B4-BE49-F238E27FC236}">
                  <a16:creationId xmlns:a16="http://schemas.microsoft.com/office/drawing/2014/main" id="{22113592-EFBF-447C-8300-D0BE0BEA9B9B}"/>
                </a:ext>
              </a:extLst>
            </p:cNvPr>
            <p:cNvSpPr/>
            <p:nvPr>
              <p:custDataLst>
                <p:tags r:id="rId13"/>
              </p:custDataLst>
            </p:nvPr>
          </p:nvSpPr>
          <p:spPr>
            <a:xfrm>
              <a:off x="11338396" y="2510282"/>
              <a:ext cx="996659" cy="792088"/>
            </a:xfrm>
            <a:prstGeom prst="roundRect">
              <a:avLst>
                <a:gd name="adj" fmla="val 5443"/>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925" tIns="0" rIns="48197" bIns="56925" numCol="1" spcCol="0" rtlCol="0" fromWordArt="0" anchor="ctr" anchorCtr="0" forceAA="0" compatLnSpc="1">
              <a:prstTxWarp prst="textNoShape">
                <a:avLst/>
              </a:prstTxWarp>
              <a:noAutofit/>
            </a:bodyPr>
            <a:lstStyle/>
            <a:p>
              <a:pPr algn="ctr"/>
              <a:r>
                <a:rPr lang="en-US" sz="949" b="1" i="1" dirty="0">
                  <a:solidFill>
                    <a:srgbClr val="3F3F3F"/>
                  </a:solidFill>
                  <a:latin typeface="Merriweather Sans" charset="0"/>
                </a:rPr>
                <a:t>EF</a:t>
              </a:r>
              <a:r>
                <a:rPr lang="en-US" sz="949" b="1" i="1" baseline="-25000" dirty="0">
                  <a:solidFill>
                    <a:srgbClr val="3F3F3F"/>
                  </a:solidFill>
                  <a:latin typeface="Merriweather Sans" charset="0"/>
                </a:rPr>
                <a:t>3 (S)</a:t>
              </a:r>
              <a:endParaRPr lang="en-US" sz="949" b="1" i="1" dirty="0">
                <a:solidFill>
                  <a:srgbClr val="3F3F3F"/>
                </a:solidFill>
                <a:latin typeface="Merriweather Sans" charset="0"/>
              </a:endParaRPr>
            </a:p>
          </p:txBody>
        </p:sp>
        <p:sp>
          <p:nvSpPr>
            <p:cNvPr id="11" name="Rounded Rectangle 116">
              <a:extLst>
                <a:ext uri="{FF2B5EF4-FFF2-40B4-BE49-F238E27FC236}">
                  <a16:creationId xmlns:a16="http://schemas.microsoft.com/office/drawing/2014/main" id="{E79C78DA-036F-4B30-B6EB-585040C09227}"/>
                </a:ext>
              </a:extLst>
            </p:cNvPr>
            <p:cNvSpPr/>
            <p:nvPr>
              <p:custDataLst>
                <p:tags r:id="rId14"/>
              </p:custDataLst>
            </p:nvPr>
          </p:nvSpPr>
          <p:spPr>
            <a:xfrm>
              <a:off x="9723715" y="2510282"/>
              <a:ext cx="936104" cy="792088"/>
            </a:xfrm>
            <a:prstGeom prst="roundRect">
              <a:avLst>
                <a:gd name="adj" fmla="val 5443"/>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b="1" i="1" dirty="0">
                  <a:solidFill>
                    <a:srgbClr val="3F3F3F"/>
                  </a:solidFill>
                  <a:latin typeface="Merriweather Sans" charset="0"/>
                </a:rPr>
                <a:t>MS</a:t>
              </a:r>
              <a:r>
                <a:rPr lang="en-US" sz="949" b="1" i="1" baseline="-25000" dirty="0">
                  <a:solidFill>
                    <a:srgbClr val="3F3F3F"/>
                  </a:solidFill>
                  <a:latin typeface="Merriweather Sans" charset="0"/>
                </a:rPr>
                <a:t>(T,S)</a:t>
              </a:r>
              <a:endParaRPr lang="en-US" sz="949" b="1" i="1" dirty="0">
                <a:solidFill>
                  <a:srgbClr val="3F3F3F"/>
                </a:solidFill>
                <a:latin typeface="Merriweather Sans" charset="0"/>
              </a:endParaRPr>
            </a:p>
          </p:txBody>
        </p:sp>
        <p:sp>
          <p:nvSpPr>
            <p:cNvPr id="12" name="TextBox 101">
              <a:extLst>
                <a:ext uri="{FF2B5EF4-FFF2-40B4-BE49-F238E27FC236}">
                  <a16:creationId xmlns:a16="http://schemas.microsoft.com/office/drawing/2014/main" id="{7149EC96-EC7B-4135-9A31-DFA98A47E6AD}"/>
                </a:ext>
              </a:extLst>
            </p:cNvPr>
            <p:cNvSpPr txBox="1"/>
            <p:nvPr>
              <p:custDataLst>
                <p:tags r:id="rId15"/>
              </p:custDataLst>
            </p:nvPr>
          </p:nvSpPr>
          <p:spPr>
            <a:xfrm>
              <a:off x="5987594" y="3643372"/>
              <a:ext cx="5912350" cy="452296"/>
            </a:xfrm>
            <a:prstGeom prst="rect">
              <a:avLst/>
            </a:prstGeom>
            <a:noFill/>
          </p:spPr>
          <p:txBody>
            <a:bodyPr vert="horz" wrap="square" rtlCol="0">
              <a:spAutoFit/>
            </a:bodyPr>
            <a:lstStyle/>
            <a:p>
              <a:pPr algn="ctr"/>
              <a:r>
                <a:rPr lang="en-US" sz="949" b="1" i="1" dirty="0" err="1">
                  <a:solidFill>
                    <a:srgbClr val="3F3F3F"/>
                  </a:solidFill>
                  <a:latin typeface="Merriweather Sans" charset="0"/>
                </a:rPr>
                <a:t>NE</a:t>
              </a:r>
              <a:r>
                <a:rPr lang="en-US" sz="949" b="1" i="1" baseline="-25000" dirty="0" err="1">
                  <a:solidFill>
                    <a:srgbClr val="3F3F3F"/>
                  </a:solidFill>
                  <a:latin typeface="Merriweather Sans" charset="0"/>
                </a:rPr>
                <a:t>mms</a:t>
              </a:r>
              <a:r>
                <a:rPr lang="en-US" sz="949" b="1" i="1" baseline="-25000" dirty="0">
                  <a:solidFill>
                    <a:srgbClr val="3F3F3F"/>
                  </a:solidFill>
                  <a:latin typeface="Merriweather Sans" charset="0"/>
                </a:rPr>
                <a:t>  </a:t>
              </a:r>
              <a:r>
                <a:rPr lang="en-GB" sz="843" dirty="0">
                  <a:solidFill>
                    <a:srgbClr val="3F3F3F"/>
                  </a:solidFill>
                  <a:latin typeface="Merriweather Sans" charset="0"/>
                </a:rPr>
                <a:t>= total N excretion for each MMS per year</a:t>
              </a:r>
              <a:r>
                <a:rPr lang="en-US" sz="843" baseline="-25000" dirty="0">
                  <a:solidFill>
                    <a:srgbClr val="3F3F3F"/>
                  </a:solidFill>
                  <a:latin typeface="Merriweather Sans" charset="0"/>
                </a:rPr>
                <a:t> </a:t>
              </a:r>
              <a:endParaRPr lang="en-US" sz="843" dirty="0">
                <a:solidFill>
                  <a:srgbClr val="3F3F3F"/>
                </a:solidFill>
                <a:latin typeface="Merriweather Sans"/>
              </a:endParaRPr>
            </a:p>
          </p:txBody>
        </p:sp>
        <p:sp>
          <p:nvSpPr>
            <p:cNvPr id="13" name="TextBox 12">
              <a:extLst>
                <a:ext uri="{FF2B5EF4-FFF2-40B4-BE49-F238E27FC236}">
                  <a16:creationId xmlns:a16="http://schemas.microsoft.com/office/drawing/2014/main" id="{70BA4611-E231-48F5-BA7C-98DA8A92DD74}"/>
                </a:ext>
              </a:extLst>
            </p:cNvPr>
            <p:cNvSpPr txBox="1"/>
            <p:nvPr>
              <p:custDataLst>
                <p:tags r:id="rId16"/>
              </p:custDataLst>
            </p:nvPr>
          </p:nvSpPr>
          <p:spPr>
            <a:xfrm>
              <a:off x="4091732" y="2721660"/>
              <a:ext cx="1270001" cy="452296"/>
            </a:xfrm>
            <a:prstGeom prst="rect">
              <a:avLst/>
            </a:prstGeom>
            <a:noFill/>
          </p:spPr>
          <p:txBody>
            <a:bodyPr vert="horz" wrap="square" rtlCol="0">
              <a:spAutoFit/>
            </a:bodyPr>
            <a:lstStyle/>
            <a:p>
              <a:pPr algn="ctr"/>
              <a:r>
                <a:rPr lang="en-US" sz="949" b="1" i="1" dirty="0">
                  <a:solidFill>
                    <a:srgbClr val="3F3F3F"/>
                  </a:solidFill>
                  <a:latin typeface="Merriweather Sans" charset="0"/>
                </a:rPr>
                <a:t>N</a:t>
              </a:r>
              <a:r>
                <a:rPr lang="en-US" sz="949" b="1" i="1" baseline="-25000" dirty="0">
                  <a:solidFill>
                    <a:srgbClr val="3F3F3F"/>
                  </a:solidFill>
                  <a:latin typeface="Merriweather Sans" charset="0"/>
                </a:rPr>
                <a:t>2</a:t>
              </a:r>
              <a:r>
                <a:rPr lang="en-US" sz="949" b="1" i="1" dirty="0">
                  <a:solidFill>
                    <a:srgbClr val="3F3F3F"/>
                  </a:solidFill>
                  <a:latin typeface="Merriweather Sans" charset="0"/>
                </a:rPr>
                <a:t>O</a:t>
              </a:r>
              <a:r>
                <a:rPr lang="en-US" sz="949" b="1" i="1" baseline="-25000" dirty="0">
                  <a:solidFill>
                    <a:srgbClr val="3F3F3F"/>
                  </a:solidFill>
                  <a:latin typeface="Merriweather Sans" charset="0"/>
                </a:rPr>
                <a:t>D(mm)</a:t>
              </a:r>
              <a:endParaRPr lang="en-US" sz="949" b="1" i="1" dirty="0">
                <a:solidFill>
                  <a:srgbClr val="3F3F3F"/>
                </a:solidFill>
                <a:latin typeface="Merriweather Sans" charset="0"/>
              </a:endParaRPr>
            </a:p>
          </p:txBody>
        </p:sp>
        <mc:AlternateContent xmlns:mc="http://schemas.openxmlformats.org/markup-compatibility/2006" xmlns:a14="http://schemas.microsoft.com/office/drawing/2010/main">
          <mc:Choice Requires="a14">
            <p:sp>
              <p:nvSpPr>
                <p:cNvPr id="14" name="TextBox 99">
                  <a:extLst>
                    <a:ext uri="{FF2B5EF4-FFF2-40B4-BE49-F238E27FC236}">
                      <a16:creationId xmlns:a16="http://schemas.microsoft.com/office/drawing/2014/main" id="{66F6CE70-0C95-45AA-8249-51D0358A3468}"/>
                    </a:ext>
                  </a:extLst>
                </p:cNvPr>
                <p:cNvSpPr txBox="1"/>
                <p:nvPr>
                  <p:custDataLst>
                    <p:tags r:id="rId17"/>
                  </p:custDataLst>
                </p:nvPr>
              </p:nvSpPr>
              <p:spPr>
                <a:xfrm>
                  <a:off x="12848683" y="2557829"/>
                  <a:ext cx="721961" cy="695108"/>
                </a:xfrm>
                <a:prstGeom prst="rect">
                  <a:avLst/>
                </a:prstGeom>
                <a:noFill/>
              </p:spPr>
              <p:txBody>
                <a:bodyPr vert="horz" wrap="square" rtlCol="0">
                  <a:spAutoFit/>
                </a:bodyPr>
                <a:lstStyle/>
                <a:p>
                  <a:pPr/>
                  <a14:m>
                    <m:oMathPara xmlns:m="http://schemas.openxmlformats.org/officeDocument/2006/math">
                      <m:oMathParaPr>
                        <m:jc m:val="centerGroup"/>
                      </m:oMathParaPr>
                      <m:oMath xmlns:m="http://schemas.openxmlformats.org/officeDocument/2006/math">
                        <m:f>
                          <m:fPr>
                            <m:ctrlPr>
                              <a:rPr lang="en-US" sz="949" i="1">
                                <a:solidFill>
                                  <a:srgbClr val="3F3F3F"/>
                                </a:solidFill>
                                <a:latin typeface="Cambria Math" panose="02040503050406030204" pitchFamily="18" charset="0"/>
                              </a:rPr>
                            </m:ctrlPr>
                          </m:fPr>
                          <m:num>
                            <m:r>
                              <a:rPr lang="en-US" sz="949" i="1">
                                <a:solidFill>
                                  <a:srgbClr val="3F3F3F"/>
                                </a:solidFill>
                                <a:latin typeface="Cambria Math"/>
                              </a:rPr>
                              <m:t>44</m:t>
                            </m:r>
                          </m:num>
                          <m:den>
                            <m:r>
                              <a:rPr lang="en-US" sz="949" i="1">
                                <a:solidFill>
                                  <a:srgbClr val="3F3F3F"/>
                                </a:solidFill>
                                <a:latin typeface="Cambria Math"/>
                              </a:rPr>
                              <m:t>28</m:t>
                            </m:r>
                          </m:den>
                        </m:f>
                      </m:oMath>
                    </m:oMathPara>
                  </a14:m>
                  <a:endParaRPr lang="en-US" sz="949" dirty="0">
                    <a:solidFill>
                      <a:srgbClr val="3F3F3F"/>
                    </a:solidFill>
                    <a:latin typeface="Merriweather Sans"/>
                  </a:endParaRPr>
                </a:p>
              </p:txBody>
            </p:sp>
          </mc:Choice>
          <mc:Fallback xmlns="">
            <p:sp>
              <p:nvSpPr>
                <p:cNvPr id="125" name="TextBox 99"/>
                <p:cNvSpPr txBox="1">
                  <a:spLocks noRot="1" noChangeAspect="1" noMove="1" noResize="1" noEditPoints="1" noAdjustHandles="1" noChangeArrowheads="1" noChangeShapeType="1" noTextEdit="1"/>
                </p:cNvSpPr>
                <p:nvPr>
                  <p:custDataLst>
                    <p:tags r:id="rId58"/>
                  </p:custDataLst>
                </p:nvPr>
              </p:nvSpPr>
              <p:spPr>
                <a:xfrm>
                  <a:off x="12848683" y="2557829"/>
                  <a:ext cx="721961" cy="695108"/>
                </a:xfrm>
                <a:prstGeom prst="rect">
                  <a:avLst/>
                </a:prstGeom>
                <a:blipFill>
                  <a:blip r:embed="rId59"/>
                  <a:stretch>
                    <a:fillRect/>
                  </a:stretch>
                </a:blipFill>
              </p:spPr>
              <p:txBody>
                <a:bodyPr/>
                <a:lstStyle/>
                <a:p>
                  <a:r>
                    <a:rPr lang="en-GB">
                      <a:noFill/>
                    </a:rPr>
                    <a:t> </a:t>
                  </a:r>
                </a:p>
              </p:txBody>
            </p:sp>
          </mc:Fallback>
        </mc:AlternateContent>
        <p:sp>
          <p:nvSpPr>
            <p:cNvPr id="15" name="Left Brace 100">
              <a:extLst>
                <a:ext uri="{FF2B5EF4-FFF2-40B4-BE49-F238E27FC236}">
                  <a16:creationId xmlns:a16="http://schemas.microsoft.com/office/drawing/2014/main" id="{9EAB799A-D89C-496D-8213-0BF2F37A8DA5}"/>
                </a:ext>
              </a:extLst>
            </p:cNvPr>
            <p:cNvSpPr/>
            <p:nvPr>
              <p:custDataLst>
                <p:tags r:id="rId18"/>
              </p:custDataLst>
            </p:nvPr>
          </p:nvSpPr>
          <p:spPr>
            <a:xfrm rot="16200000">
              <a:off x="8684150" y="1629009"/>
              <a:ext cx="408431" cy="3629994"/>
            </a:xfrm>
            <a:prstGeom prst="leftBrace">
              <a:avLst>
                <a:gd name="adj1" fmla="val 8333"/>
                <a:gd name="adj2" fmla="val 50481"/>
              </a:avLst>
            </a:prstGeom>
            <a:ln w="38100">
              <a:solidFill>
                <a:srgbClr val="93AC5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49"/>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D95A1F-C917-4FEC-898B-E1E25BC061D9}"/>
                    </a:ext>
                  </a:extLst>
                </p:cNvPr>
                <p:cNvSpPr txBox="1"/>
                <p:nvPr>
                  <p:custDataLst>
                    <p:tags r:id="rId19"/>
                  </p:custDataLst>
                </p:nvPr>
              </p:nvSpPr>
              <p:spPr>
                <a:xfrm>
                  <a:off x="12333488" y="2747597"/>
                  <a:ext cx="611682" cy="452296"/>
                </a:xfrm>
                <a:prstGeom prst="rect">
                  <a:avLst/>
                </a:prstGeom>
                <a:noFill/>
              </p:spPr>
              <p:txBody>
                <a:bodyPr vert="horz" wrap="square" rtlCol="0">
                  <a:spAutoFit/>
                </a:bodyPr>
                <a:lstStyle/>
                <a:p>
                  <a:r>
                    <a:rPr lang="en-US" sz="949" dirty="0">
                      <a:solidFill>
                        <a:srgbClr val="3F3F3F"/>
                      </a:solidFill>
                      <a:latin typeface="Merriweather Sans"/>
                    </a:rPr>
                    <a:t>]</a:t>
                  </a:r>
                  <a14:m>
                    <m:oMath xmlns:m="http://schemas.openxmlformats.org/officeDocument/2006/math">
                      <m:r>
                        <a:rPr lang="en-US" sz="949" b="0" i="0" dirty="0" smtClean="0">
                          <a:solidFill>
                            <a:srgbClr val="3F3F3F"/>
                          </a:solidFill>
                          <a:latin typeface="Cambria Math" panose="02040503050406030204" pitchFamily="18" charset="0"/>
                        </a:rPr>
                        <m:t> </m:t>
                      </m:r>
                      <m:r>
                        <a:rPr lang="en-US" sz="949" i="1" dirty="0">
                          <a:solidFill>
                            <a:srgbClr val="3F3F3F"/>
                          </a:solidFill>
                          <a:latin typeface="Cambria Math"/>
                        </a:rPr>
                        <m:t>•</m:t>
                      </m:r>
                    </m:oMath>
                  </a14:m>
                  <a:endParaRPr lang="en-US" sz="949" dirty="0">
                    <a:solidFill>
                      <a:srgbClr val="3F3F3F"/>
                    </a:solidFill>
                    <a:latin typeface="Merriweather Sans"/>
                  </a:endParaRPr>
                </a:p>
              </p:txBody>
            </p:sp>
          </mc:Choice>
          <mc:Fallback xmlns="">
            <p:sp>
              <p:nvSpPr>
                <p:cNvPr id="127" name="TextBox 126"/>
                <p:cNvSpPr txBox="1">
                  <a:spLocks noRot="1" noChangeAspect="1" noMove="1" noResize="1" noEditPoints="1" noAdjustHandles="1" noChangeArrowheads="1" noChangeShapeType="1" noTextEdit="1"/>
                </p:cNvSpPr>
                <p:nvPr>
                  <p:custDataLst>
                    <p:tags r:id="rId60"/>
                  </p:custDataLst>
                </p:nvPr>
              </p:nvSpPr>
              <p:spPr>
                <a:xfrm>
                  <a:off x="12333488" y="2747597"/>
                  <a:ext cx="611682" cy="452296"/>
                </a:xfrm>
                <a:prstGeom prst="rect">
                  <a:avLst/>
                </a:prstGeom>
                <a:blipFill>
                  <a:blip r:embed="rId61"/>
                  <a:stretch>
                    <a:fillRect b="-10000"/>
                  </a:stretch>
                </a:blipFill>
              </p:spPr>
              <p:txBody>
                <a:bodyPr/>
                <a:lstStyle/>
                <a:p>
                  <a:r>
                    <a:rPr lang="en-GB">
                      <a:noFill/>
                    </a:rPr>
                    <a:t> </a:t>
                  </a:r>
                </a:p>
              </p:txBody>
            </p:sp>
          </mc:Fallback>
        </mc:AlternateContent>
        <p:sp>
          <p:nvSpPr>
            <p:cNvPr id="17" name="TextBox 16">
              <a:extLst>
                <a:ext uri="{FF2B5EF4-FFF2-40B4-BE49-F238E27FC236}">
                  <a16:creationId xmlns:a16="http://schemas.microsoft.com/office/drawing/2014/main" id="{B0B19503-C211-4444-8B90-FB78FA5A6490}"/>
                </a:ext>
              </a:extLst>
            </p:cNvPr>
            <p:cNvSpPr txBox="1"/>
            <p:nvPr>
              <p:custDataLst>
                <p:tags r:id="rId20"/>
              </p:custDataLst>
            </p:nvPr>
          </p:nvSpPr>
          <p:spPr>
            <a:xfrm>
              <a:off x="5875941" y="3153268"/>
              <a:ext cx="352111" cy="390619"/>
            </a:xfrm>
            <a:prstGeom prst="rect">
              <a:avLst/>
            </a:prstGeom>
            <a:noFill/>
          </p:spPr>
          <p:txBody>
            <a:bodyPr vert="horz" wrap="square" rtlCol="0">
              <a:spAutoFit/>
            </a:bodyPr>
            <a:lstStyle/>
            <a:p>
              <a:r>
                <a:rPr lang="en-US" sz="738" i="1" dirty="0">
                  <a:solidFill>
                    <a:srgbClr val="3F3F3F"/>
                  </a:solidFill>
                  <a:latin typeface="Merriweather Sans"/>
                </a:rPr>
                <a:t>S</a:t>
              </a:r>
            </a:p>
          </p:txBody>
        </p:sp>
        <p:sp>
          <p:nvSpPr>
            <p:cNvPr id="18" name="TextBox 17">
              <a:extLst>
                <a:ext uri="{FF2B5EF4-FFF2-40B4-BE49-F238E27FC236}">
                  <a16:creationId xmlns:a16="http://schemas.microsoft.com/office/drawing/2014/main" id="{A1AC79D5-2322-4155-A3BD-FAD2AE67237F}"/>
                </a:ext>
              </a:extLst>
            </p:cNvPr>
            <p:cNvSpPr txBox="1"/>
            <p:nvPr>
              <p:custDataLst>
                <p:tags r:id="rId21"/>
              </p:custDataLst>
            </p:nvPr>
          </p:nvSpPr>
          <p:spPr>
            <a:xfrm>
              <a:off x="6521789" y="3153268"/>
              <a:ext cx="352111" cy="390619"/>
            </a:xfrm>
            <a:prstGeom prst="rect">
              <a:avLst/>
            </a:prstGeom>
            <a:noFill/>
          </p:spPr>
          <p:txBody>
            <a:bodyPr vert="horz" wrap="square" rtlCol="0">
              <a:spAutoFit/>
            </a:bodyPr>
            <a:lstStyle/>
            <a:p>
              <a:r>
                <a:rPr lang="en-US" sz="738" i="1" dirty="0">
                  <a:solidFill>
                    <a:srgbClr val="3F3F3F"/>
                  </a:solidFill>
                  <a:latin typeface="Merriweather Sans"/>
                </a:rPr>
                <a:t>T</a:t>
              </a:r>
            </a:p>
          </p:txBody>
        </p:sp>
      </p:grpSp>
      <p:sp>
        <p:nvSpPr>
          <p:cNvPr id="20" name="Rounded Rectangle 90">
            <a:extLst>
              <a:ext uri="{FF2B5EF4-FFF2-40B4-BE49-F238E27FC236}">
                <a16:creationId xmlns:a16="http://schemas.microsoft.com/office/drawing/2014/main" id="{0541FB77-70D3-4658-A2C1-D09EEE3239DA}"/>
              </a:ext>
            </a:extLst>
          </p:cNvPr>
          <p:cNvSpPr/>
          <p:nvPr>
            <p:custDataLst>
              <p:tags r:id="rId2"/>
            </p:custDataLst>
          </p:nvPr>
        </p:nvSpPr>
        <p:spPr>
          <a:xfrm>
            <a:off x="239540" y="2653374"/>
            <a:ext cx="878060" cy="417499"/>
          </a:xfrm>
          <a:prstGeom prst="roundRect">
            <a:avLst>
              <a:gd name="adj" fmla="val 5443"/>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b="1" i="1" dirty="0">
                <a:solidFill>
                  <a:srgbClr val="3F3F3F"/>
                </a:solidFill>
                <a:latin typeface="Merriweather Sans" charset="0"/>
              </a:rPr>
              <a:t>N</a:t>
            </a:r>
            <a:r>
              <a:rPr lang="en-US" sz="949" b="1" i="1" baseline="-25000" dirty="0">
                <a:solidFill>
                  <a:srgbClr val="3F3F3F"/>
                </a:solidFill>
                <a:latin typeface="Merriweather Sans" charset="0"/>
              </a:rPr>
              <a:t>(T)</a:t>
            </a:r>
            <a:endParaRPr lang="en-US" sz="949" b="1" i="1" dirty="0">
              <a:solidFill>
                <a:srgbClr val="3F3F3F"/>
              </a:solidFill>
              <a:latin typeface="Merriweather Sans" charset="0"/>
            </a:endParaRPr>
          </a:p>
        </p:txBody>
      </p:sp>
      <p:sp>
        <p:nvSpPr>
          <p:cNvPr id="21" name="Rectangle 1">
            <a:extLst>
              <a:ext uri="{FF2B5EF4-FFF2-40B4-BE49-F238E27FC236}">
                <a16:creationId xmlns:a16="http://schemas.microsoft.com/office/drawing/2014/main" id="{E60464E6-329B-425F-9DD0-BA2855697C21}"/>
              </a:ext>
            </a:extLst>
          </p:cNvPr>
          <p:cNvSpPr/>
          <p:nvPr>
            <p:custDataLst>
              <p:tags r:id="rId3"/>
            </p:custDataLst>
          </p:nvPr>
        </p:nvSpPr>
        <p:spPr>
          <a:xfrm>
            <a:off x="1370531" y="2639508"/>
            <a:ext cx="4664653" cy="417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nSpc>
                <a:spcPct val="110000"/>
              </a:lnSpc>
            </a:pPr>
            <a:r>
              <a:rPr lang="en-US" sz="1200" dirty="0">
                <a:solidFill>
                  <a:srgbClr val="3F3F3F"/>
                </a:solidFill>
                <a:latin typeface="Merriweather Sans"/>
              </a:rPr>
              <a:t>This is the AAP expressed in number of head of animal category T. This data can be obtained from official national statistics or, if not available, from the FAOSTAT Emissions database.</a:t>
            </a:r>
          </a:p>
        </p:txBody>
      </p:sp>
      <p:sp>
        <p:nvSpPr>
          <p:cNvPr id="22" name="Rounded Rectangle 93">
            <a:extLst>
              <a:ext uri="{FF2B5EF4-FFF2-40B4-BE49-F238E27FC236}">
                <a16:creationId xmlns:a16="http://schemas.microsoft.com/office/drawing/2014/main" id="{9FB616A3-6FE8-4106-BFFA-C3966E17E74B}"/>
              </a:ext>
            </a:extLst>
          </p:cNvPr>
          <p:cNvSpPr/>
          <p:nvPr>
            <p:custDataLst>
              <p:tags r:id="rId4"/>
            </p:custDataLst>
          </p:nvPr>
        </p:nvSpPr>
        <p:spPr>
          <a:xfrm>
            <a:off x="239540" y="3591090"/>
            <a:ext cx="878060" cy="417499"/>
          </a:xfrm>
          <a:prstGeom prst="roundRect">
            <a:avLst>
              <a:gd name="adj" fmla="val 5443"/>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b="1" i="1" dirty="0">
                <a:solidFill>
                  <a:srgbClr val="3F3F3F"/>
                </a:solidFill>
                <a:latin typeface="Merriweather Sans" charset="0"/>
              </a:rPr>
              <a:t>Nex</a:t>
            </a:r>
            <a:r>
              <a:rPr lang="en-US" sz="949" b="1" i="1" baseline="-25000" dirty="0">
                <a:solidFill>
                  <a:srgbClr val="3F3F3F"/>
                </a:solidFill>
                <a:latin typeface="Merriweather Sans" charset="0"/>
              </a:rPr>
              <a:t>(T)</a:t>
            </a:r>
            <a:endParaRPr lang="en-US" sz="949" b="1" i="1" dirty="0">
              <a:solidFill>
                <a:srgbClr val="3F3F3F"/>
              </a:solidFill>
              <a:latin typeface="Merriweather Sans" charset="0"/>
            </a:endParaRPr>
          </a:p>
        </p:txBody>
      </p:sp>
      <p:sp>
        <p:nvSpPr>
          <p:cNvPr id="23" name="Rectangle 2">
            <a:extLst>
              <a:ext uri="{FF2B5EF4-FFF2-40B4-BE49-F238E27FC236}">
                <a16:creationId xmlns:a16="http://schemas.microsoft.com/office/drawing/2014/main" id="{0CC3B50C-1D9F-48EF-973D-DA6E36EBA369}"/>
              </a:ext>
            </a:extLst>
          </p:cNvPr>
          <p:cNvSpPr/>
          <p:nvPr>
            <p:custDataLst>
              <p:tags r:id="rId5"/>
            </p:custDataLst>
          </p:nvPr>
        </p:nvSpPr>
        <p:spPr>
          <a:xfrm>
            <a:off x="1370530" y="3538566"/>
            <a:ext cx="4664653" cy="417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r>
              <a:rPr lang="en-US" sz="1200" dirty="0">
                <a:solidFill>
                  <a:srgbClr val="3F3F3F"/>
                </a:solidFill>
                <a:latin typeface="Merriweather Sans"/>
              </a:rPr>
              <a:t>This is the annual average N excretion expressed in kg N per head of animal category </a:t>
            </a:r>
            <a:r>
              <a:rPr lang="en-US" sz="1200" i="1" dirty="0">
                <a:solidFill>
                  <a:srgbClr val="3F3F3F"/>
                </a:solidFill>
                <a:latin typeface="Merriweather Sans"/>
              </a:rPr>
              <a:t>T</a:t>
            </a:r>
            <a:r>
              <a:rPr lang="en-US" sz="1200" dirty="0">
                <a:solidFill>
                  <a:srgbClr val="3F3F3F"/>
                </a:solidFill>
                <a:latin typeface="Merriweather Sans"/>
              </a:rPr>
              <a:t>.</a:t>
            </a:r>
            <a:endParaRPr lang="en-GB" sz="1200" dirty="0">
              <a:solidFill>
                <a:srgbClr val="3F3F3F"/>
              </a:solidFill>
              <a:latin typeface="Merriweather Sans"/>
            </a:endParaRPr>
          </a:p>
        </p:txBody>
      </p:sp>
      <p:sp>
        <p:nvSpPr>
          <p:cNvPr id="24" name="Rounded Rectangle 103">
            <a:extLst>
              <a:ext uri="{FF2B5EF4-FFF2-40B4-BE49-F238E27FC236}">
                <a16:creationId xmlns:a16="http://schemas.microsoft.com/office/drawing/2014/main" id="{9270993F-98E9-4789-9EFC-D7120F3F844C}"/>
              </a:ext>
            </a:extLst>
          </p:cNvPr>
          <p:cNvSpPr/>
          <p:nvPr>
            <p:custDataLst>
              <p:tags r:id="rId6"/>
            </p:custDataLst>
          </p:nvPr>
        </p:nvSpPr>
        <p:spPr>
          <a:xfrm>
            <a:off x="239540" y="4761327"/>
            <a:ext cx="878060" cy="417498"/>
          </a:xfrm>
          <a:prstGeom prst="roundRect">
            <a:avLst>
              <a:gd name="adj" fmla="val 5443"/>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b="1" i="1" dirty="0">
                <a:solidFill>
                  <a:srgbClr val="3F3F3F"/>
                </a:solidFill>
                <a:latin typeface="Merriweather Sans" charset="0"/>
              </a:rPr>
              <a:t>MS</a:t>
            </a:r>
            <a:r>
              <a:rPr lang="en-US" sz="949" b="1" i="1" baseline="-25000" dirty="0">
                <a:solidFill>
                  <a:srgbClr val="3F3F3F"/>
                </a:solidFill>
                <a:latin typeface="Merriweather Sans" charset="0"/>
              </a:rPr>
              <a:t>(T,S)</a:t>
            </a:r>
            <a:endParaRPr lang="en-US" sz="949" b="1" i="1" dirty="0">
              <a:solidFill>
                <a:srgbClr val="3F3F3F"/>
              </a:solidFill>
              <a:latin typeface="Merriweather Sans" charset="0"/>
            </a:endParaRPr>
          </a:p>
        </p:txBody>
      </p:sp>
      <p:sp>
        <p:nvSpPr>
          <p:cNvPr id="25" name="Rectangle 3">
            <a:extLst>
              <a:ext uri="{FF2B5EF4-FFF2-40B4-BE49-F238E27FC236}">
                <a16:creationId xmlns:a16="http://schemas.microsoft.com/office/drawing/2014/main" id="{6DC204B8-E607-4F37-AD99-F3F79F45A203}"/>
              </a:ext>
            </a:extLst>
          </p:cNvPr>
          <p:cNvSpPr/>
          <p:nvPr>
            <p:custDataLst>
              <p:tags r:id="rId7"/>
            </p:custDataLst>
          </p:nvPr>
        </p:nvSpPr>
        <p:spPr>
          <a:xfrm>
            <a:off x="1454654" y="4789390"/>
            <a:ext cx="4664653" cy="417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8197" tIns="24098" rIns="48197" bIns="24098"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110000"/>
              </a:lnSpc>
            </a:pPr>
            <a:r>
              <a:rPr lang="en-US" sz="1200" dirty="0">
                <a:solidFill>
                  <a:srgbClr val="3F3F3F"/>
                </a:solidFill>
                <a:latin typeface="Merriweather Sans"/>
              </a:rPr>
              <a:t>This is the fraction of total annual N excretion for each animal category T managed in a MMS </a:t>
            </a:r>
            <a:r>
              <a:rPr lang="en-US" sz="1200" i="1" dirty="0">
                <a:solidFill>
                  <a:srgbClr val="3F3F3F"/>
                </a:solidFill>
                <a:latin typeface="Merriweather Sans"/>
              </a:rPr>
              <a:t>S, dimensionless</a:t>
            </a:r>
            <a:r>
              <a:rPr lang="en-US" sz="1200" dirty="0">
                <a:solidFill>
                  <a:srgbClr val="3F3F3F"/>
                </a:solidFill>
                <a:latin typeface="Merriweather Sans"/>
              </a:rPr>
              <a:t>.</a:t>
            </a:r>
            <a:endParaRPr lang="en-GB" sz="1200" dirty="0">
              <a:latin typeface="Merriweather Sans"/>
            </a:endParaRPr>
          </a:p>
        </p:txBody>
      </p:sp>
    </p:spTree>
    <p:extLst>
      <p:ext uri="{BB962C8B-B14F-4D97-AF65-F5344CB8AC3E}">
        <p14:creationId xmlns:p14="http://schemas.microsoft.com/office/powerpoint/2010/main" val="274130147"/>
      </p:ext>
    </p:extLst>
  </p:cSld>
  <p:clrMapOvr>
    <a:masterClrMapping/>
  </p:clrMapOvr>
  <p:transition>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676827"/>
            <a:ext cx="8584329" cy="646176"/>
          </a:xfrm>
        </p:spPr>
        <p:txBody>
          <a:bodyPr/>
          <a:lstStyle/>
          <a:p>
            <a:r>
              <a:rPr lang="en-GB" sz="1800" dirty="0">
                <a:latin typeface="Arial Narrow" panose="020B0606020202030204" pitchFamily="34" charset="0"/>
              </a:rPr>
              <a:t>You can estimate the annual N excretion using the  equation 10.30</a:t>
            </a:r>
          </a:p>
        </p:txBody>
      </p:sp>
      <p:graphicFrame>
        <p:nvGraphicFramePr>
          <p:cNvPr id="4" name="Content Placeholder 3"/>
          <p:cNvGraphicFramePr>
            <a:graphicFrameLocks noGrp="1"/>
          </p:cNvGraphicFramePr>
          <p:nvPr>
            <p:ph idx="1"/>
            <p:extLst/>
          </p:nvPr>
        </p:nvGraphicFramePr>
        <p:xfrm>
          <a:off x="169816" y="1244455"/>
          <a:ext cx="8804366" cy="5613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a14="http://schemas.microsoft.com/office/drawing/2010/main">
        <mc:Choice Requires="a14">
          <p:sp>
            <p:nvSpPr>
              <p:cNvPr id="13" name="TextBox 20">
                <a:extLst>
                  <a:ext uri="{FF2B5EF4-FFF2-40B4-BE49-F238E27FC236}">
                    <a16:creationId xmlns:a16="http://schemas.microsoft.com/office/drawing/2014/main" id="{A81578EC-34B7-4797-B24D-C237331D65E6}"/>
                  </a:ext>
                </a:extLst>
              </p:cNvPr>
              <p:cNvSpPr txBox="1"/>
              <p:nvPr>
                <p:custDataLst>
                  <p:tags r:id="rId1"/>
                </p:custDataLst>
              </p:nvPr>
            </p:nvSpPr>
            <p:spPr>
              <a:xfrm>
                <a:off x="3340664" y="4327159"/>
                <a:ext cx="2718760" cy="433965"/>
              </a:xfrm>
              <a:prstGeom prst="rect">
                <a:avLst/>
              </a:prstGeom>
              <a:noFill/>
            </p:spPr>
            <p:txBody>
              <a:bodyPr vert="horz" wrap="square" rtlCol="0">
                <a:spAutoFit/>
              </a:bodyPr>
              <a:lstStyle/>
              <a:p>
                <a:pPr marL="0" marR="0" lvl="0" indent="0" algn="l" defTabSz="914400" rtl="0" eaLnBrk="1" fontAlgn="base" latinLnBrk="0" hangingPunct="1">
                  <a:lnSpc>
                    <a:spcPct val="110000"/>
                  </a:lnSpc>
                  <a:spcBef>
                    <a:spcPts val="158"/>
                  </a:spcBef>
                  <a:spcAft>
                    <a:spcPct val="0"/>
                  </a:spcAft>
                  <a:buClrTx/>
                  <a:buSzTx/>
                  <a:buFontTx/>
                  <a:buNone/>
                  <a:tabLst/>
                  <a:defRPr/>
                </a:pPr>
                <a:r>
                  <a:rPr kumimoji="0" lang="en-US" sz="1400" b="1" i="1" u="none" strike="noStrike" kern="1200" cap="none" spc="0" normalizeH="0" baseline="0" noProof="0" dirty="0">
                    <a:ln>
                      <a:noFill/>
                    </a:ln>
                    <a:solidFill>
                      <a:schemeClr val="tx2"/>
                    </a:solidFill>
                    <a:effectLst/>
                    <a:uLnTx/>
                    <a:uFillTx/>
                    <a:latin typeface="Merriweather Sans"/>
                    <a:ea typeface="+mn-ea"/>
                    <a:cs typeface="+mn-cs"/>
                  </a:rPr>
                  <a:t>Nex</a:t>
                </a:r>
                <a:r>
                  <a:rPr kumimoji="0" lang="en-US" sz="1400" b="1" i="1" u="none" strike="noStrike" kern="1200" cap="none" spc="0" normalizeH="0" baseline="-25000" noProof="0" dirty="0">
                    <a:ln>
                      <a:noFill/>
                    </a:ln>
                    <a:solidFill>
                      <a:schemeClr val="tx2"/>
                    </a:solidFill>
                    <a:effectLst/>
                    <a:uLnTx/>
                    <a:uFillTx/>
                    <a:latin typeface="Merriweather Sans"/>
                    <a:ea typeface="+mn-ea"/>
                    <a:cs typeface="+mn-cs"/>
                  </a:rPr>
                  <a:t>(T)   =   </a:t>
                </a:r>
                <a:r>
                  <a:rPr kumimoji="0" lang="en-US" sz="1400" b="1" i="1" u="none" strike="noStrike" kern="1200" cap="none" spc="0" normalizeH="0" baseline="0" noProof="0" dirty="0" err="1">
                    <a:ln>
                      <a:noFill/>
                    </a:ln>
                    <a:solidFill>
                      <a:schemeClr val="tx2"/>
                    </a:solidFill>
                    <a:effectLst/>
                    <a:uLnTx/>
                    <a:uFillTx/>
                    <a:latin typeface="Merriweather Sans"/>
                    <a:ea typeface="+mn-ea"/>
                    <a:cs typeface="+mn-cs"/>
                  </a:rPr>
                  <a:t>N</a:t>
                </a:r>
                <a:r>
                  <a:rPr kumimoji="0" lang="en-US" sz="1400" b="1" i="1" u="none" strike="noStrike" kern="1200" cap="none" spc="0" normalizeH="0" baseline="-25000" noProof="0" dirty="0" err="1">
                    <a:ln>
                      <a:noFill/>
                    </a:ln>
                    <a:solidFill>
                      <a:schemeClr val="tx2"/>
                    </a:solidFill>
                    <a:effectLst/>
                    <a:uLnTx/>
                    <a:uFillTx/>
                    <a:latin typeface="Merriweather Sans"/>
                    <a:ea typeface="+mn-ea"/>
                    <a:cs typeface="+mn-cs"/>
                  </a:rPr>
                  <a:t>rate</a:t>
                </a:r>
                <a:r>
                  <a:rPr kumimoji="0" lang="en-US" sz="1400" b="1" i="1" u="none" strike="noStrike" kern="1200" cap="none" spc="0" normalizeH="0" baseline="-25000" noProof="0" dirty="0">
                    <a:ln>
                      <a:noFill/>
                    </a:ln>
                    <a:solidFill>
                      <a:schemeClr val="tx2"/>
                    </a:solidFill>
                    <a:effectLst/>
                    <a:uLnTx/>
                    <a:uFillTx/>
                    <a:latin typeface="Merriweather Sans"/>
                    <a:ea typeface="+mn-ea"/>
                    <a:cs typeface="+mn-cs"/>
                  </a:rPr>
                  <a:t>(T) </a:t>
                </a:r>
                <a:r>
                  <a:rPr kumimoji="0" lang="en-US" sz="1400" b="1" i="1" u="none" strike="noStrike" kern="1200" cap="none" spc="0" normalizeH="0" baseline="0" noProof="0" dirty="0">
                    <a:ln>
                      <a:noFill/>
                    </a:ln>
                    <a:solidFill>
                      <a:schemeClr val="tx2"/>
                    </a:solidFill>
                    <a:effectLst/>
                    <a:uLnTx/>
                    <a:uFillTx/>
                    <a:latin typeface="Merriweather Sans"/>
                    <a:ea typeface="+mn-ea"/>
                    <a:cs typeface="+mn-cs"/>
                  </a:rPr>
                  <a:t>  •   </a:t>
                </a:r>
                <a14:m>
                  <m:oMath xmlns:m="http://schemas.openxmlformats.org/officeDocument/2006/math">
                    <m:f>
                      <m:fPr>
                        <m:ctrlPr>
                          <a:rPr kumimoji="0" lang="en-US" sz="1400" b="1" i="1" u="none" strike="noStrike" kern="1200" cap="none" spc="0" normalizeH="0" baseline="0" noProof="0">
                            <a:ln>
                              <a:noFill/>
                            </a:ln>
                            <a:solidFill>
                              <a:schemeClr val="tx2"/>
                            </a:solidFill>
                            <a:effectLst/>
                            <a:uLnTx/>
                            <a:uFillTx/>
                            <a:latin typeface="Cambria Math" panose="02040503050406030204" pitchFamily="18" charset="0"/>
                            <a:ea typeface="Cambria Math"/>
                            <a:cs typeface="+mn-cs"/>
                          </a:rPr>
                        </m:ctrlPr>
                      </m:fPr>
                      <m:num>
                        <m:r>
                          <a:rPr kumimoji="0" lang="en-US" sz="1400" b="1" i="1" u="none" strike="noStrike" kern="1200" cap="none" spc="0" normalizeH="0" baseline="0" noProof="0">
                            <a:ln>
                              <a:noFill/>
                            </a:ln>
                            <a:solidFill>
                              <a:schemeClr val="tx2"/>
                            </a:solidFill>
                            <a:effectLst/>
                            <a:uLnTx/>
                            <a:uFillTx/>
                            <a:latin typeface="Cambria Math"/>
                            <a:ea typeface="Cambria Math"/>
                            <a:cs typeface="+mn-cs"/>
                          </a:rPr>
                          <m:t>𝑻𝑨𝑴</m:t>
                        </m:r>
                      </m:num>
                      <m:den>
                        <m:r>
                          <a:rPr kumimoji="0" lang="en-US" sz="1400" b="1" i="1" u="none" strike="noStrike" kern="1200" cap="none" spc="0" normalizeH="0" baseline="0" noProof="0">
                            <a:ln>
                              <a:noFill/>
                            </a:ln>
                            <a:solidFill>
                              <a:schemeClr val="tx2"/>
                            </a:solidFill>
                            <a:effectLst/>
                            <a:uLnTx/>
                            <a:uFillTx/>
                            <a:latin typeface="Cambria Math"/>
                            <a:ea typeface="+mn-ea"/>
                            <a:cs typeface="+mn-cs"/>
                          </a:rPr>
                          <m:t>𝟏𝟎𝟎𝟎</m:t>
                        </m:r>
                      </m:den>
                    </m:f>
                  </m:oMath>
                </a14:m>
                <a:r>
                  <a:rPr kumimoji="0" lang="en-US" sz="1400" b="1" i="1" u="none" strike="noStrike" kern="1200" cap="none" spc="0" normalizeH="0" baseline="-25000" noProof="0" dirty="0">
                    <a:ln>
                      <a:noFill/>
                    </a:ln>
                    <a:solidFill>
                      <a:schemeClr val="tx2"/>
                    </a:solidFill>
                    <a:effectLst/>
                    <a:uLnTx/>
                    <a:uFillTx/>
                    <a:latin typeface="Merriweather Sans"/>
                    <a:ea typeface="+mn-ea"/>
                    <a:cs typeface="+mn-cs"/>
                  </a:rPr>
                  <a:t>   </a:t>
                </a:r>
                <a:r>
                  <a:rPr kumimoji="0" lang="en-US" sz="1400" b="1" i="1" u="none" strike="noStrike" kern="1200" cap="none" spc="0" normalizeH="0" baseline="0" noProof="0" dirty="0">
                    <a:ln>
                      <a:noFill/>
                    </a:ln>
                    <a:solidFill>
                      <a:schemeClr val="tx2"/>
                    </a:solidFill>
                    <a:effectLst/>
                    <a:uLnTx/>
                    <a:uFillTx/>
                    <a:latin typeface="Merriweather Sans"/>
                    <a:ea typeface="+mn-ea"/>
                    <a:cs typeface="+mn-cs"/>
                  </a:rPr>
                  <a:t>•   365</a:t>
                </a:r>
                <a:endParaRPr kumimoji="0" lang="en-US" sz="1400" b="1" i="1" u="none" strike="noStrike" kern="1200" cap="none" spc="0" normalizeH="0" baseline="-25000" noProof="0" dirty="0">
                  <a:ln>
                    <a:noFill/>
                  </a:ln>
                  <a:solidFill>
                    <a:schemeClr val="tx2"/>
                  </a:solidFill>
                  <a:effectLst/>
                  <a:uLnTx/>
                  <a:uFillTx/>
                  <a:latin typeface="Merriweather Sans"/>
                  <a:ea typeface="+mn-ea"/>
                  <a:cs typeface="+mn-cs"/>
                </a:endParaRPr>
              </a:p>
            </p:txBody>
          </p:sp>
        </mc:Choice>
        <mc:Fallback xmlns="">
          <p:sp>
            <p:nvSpPr>
              <p:cNvPr id="13" name="TextBox 20">
                <a:extLst>
                  <a:ext uri="{FF2B5EF4-FFF2-40B4-BE49-F238E27FC236}">
                    <a16:creationId xmlns:a16="http://schemas.microsoft.com/office/drawing/2014/main" id="{A81578EC-34B7-4797-B24D-C237331D65E6}"/>
                  </a:ext>
                </a:extLst>
              </p:cNvPr>
              <p:cNvSpPr txBox="1">
                <a:spLocks noRot="1" noChangeAspect="1" noMove="1" noResize="1" noEditPoints="1" noAdjustHandles="1" noChangeArrowheads="1" noChangeShapeType="1" noTextEdit="1"/>
              </p:cNvSpPr>
              <p:nvPr>
                <p:custDataLst>
                  <p:tags r:id="rId9"/>
                </p:custDataLst>
              </p:nvPr>
            </p:nvSpPr>
            <p:spPr>
              <a:xfrm>
                <a:off x="3340664" y="4327159"/>
                <a:ext cx="2718760" cy="433965"/>
              </a:xfrm>
              <a:prstGeom prst="rect">
                <a:avLst/>
              </a:prstGeom>
              <a:blipFill>
                <a:blip r:embed="rId10"/>
                <a:stretch>
                  <a:fillRect l="-673" b="-2817"/>
                </a:stretch>
              </a:blipFill>
            </p:spPr>
            <p:txBody>
              <a:bodyPr/>
              <a:lstStyle/>
              <a:p>
                <a:r>
                  <a:rPr lang="en-GB">
                    <a:noFill/>
                  </a:rPr>
                  <a:t> </a:t>
                </a:r>
              </a:p>
            </p:txBody>
          </p:sp>
        </mc:Fallback>
      </mc:AlternateContent>
      <p:sp>
        <p:nvSpPr>
          <p:cNvPr id="14" name="Title 1">
            <a:extLst>
              <a:ext uri="{FF2B5EF4-FFF2-40B4-BE49-F238E27FC236}">
                <a16:creationId xmlns:a16="http://schemas.microsoft.com/office/drawing/2014/main" id="{BC8F4923-EAD5-4A62-91F4-C8B7FA32D3D3}"/>
              </a:ext>
            </a:extLst>
          </p:cNvPr>
          <p:cNvSpPr txBox="1">
            <a:spLocks/>
          </p:cNvSpPr>
          <p:nvPr/>
        </p:nvSpPr>
        <p:spPr bwMode="auto">
          <a:xfrm>
            <a:off x="145143" y="0"/>
            <a:ext cx="7898927" cy="5963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990002"/>
                </a:solidFill>
                <a:latin typeface="Arial Narrow" pitchFamily="34" charset="0"/>
                <a:ea typeface="+mj-ea"/>
                <a:cs typeface="+mj-cs"/>
              </a:defRPr>
            </a:lvl1pPr>
            <a:lvl2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2pPr>
            <a:lvl3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3pPr>
            <a:lvl4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4pPr>
            <a:lvl5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990002"/>
                </a:solidFill>
                <a:effectLst/>
                <a:uLnTx/>
                <a:uFillTx/>
                <a:latin typeface="Arial Narrow" pitchFamily="34" charset="0"/>
                <a:ea typeface="+mj-ea"/>
                <a:cs typeface="+mj-cs"/>
              </a:rPr>
              <a:t>Manure Management: Direct (N</a:t>
            </a:r>
            <a:r>
              <a:rPr kumimoji="0" lang="en-GB" sz="2800" b="1" i="0" u="none" strike="noStrike" kern="0" cap="none" spc="0" normalizeH="0" baseline="-25000" noProof="0" dirty="0">
                <a:ln>
                  <a:noFill/>
                </a:ln>
                <a:solidFill>
                  <a:srgbClr val="990002"/>
                </a:solidFill>
                <a:effectLst/>
                <a:uLnTx/>
                <a:uFillTx/>
                <a:latin typeface="Arial Narrow" pitchFamily="34" charset="0"/>
                <a:ea typeface="+mj-ea"/>
                <a:cs typeface="+mj-cs"/>
              </a:rPr>
              <a:t>2</a:t>
            </a:r>
            <a:r>
              <a:rPr kumimoji="0" lang="en-GB" sz="2800" b="1" i="0" u="none" strike="noStrike" kern="0" cap="none" spc="0" normalizeH="0" baseline="0" noProof="0" dirty="0">
                <a:ln>
                  <a:noFill/>
                </a:ln>
                <a:solidFill>
                  <a:srgbClr val="990002"/>
                </a:solidFill>
                <a:effectLst/>
                <a:uLnTx/>
                <a:uFillTx/>
                <a:latin typeface="Arial Narrow" pitchFamily="34" charset="0"/>
                <a:ea typeface="+mj-ea"/>
                <a:cs typeface="+mj-cs"/>
              </a:rPr>
              <a:t>O) Tier 1 (3)</a:t>
            </a:r>
          </a:p>
        </p:txBody>
      </p:sp>
    </p:spTree>
    <p:extLst>
      <p:ext uri="{BB962C8B-B14F-4D97-AF65-F5344CB8AC3E}">
        <p14:creationId xmlns:p14="http://schemas.microsoft.com/office/powerpoint/2010/main" val="2363260559"/>
      </p:ext>
    </p:extLst>
  </p:cSld>
  <p:clrMapOvr>
    <a:masterClrMapping/>
  </p:clrMapOvr>
  <p:transition>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0"/>
            <a:ext cx="8998857" cy="904240"/>
          </a:xfrm>
        </p:spPr>
        <p:txBody>
          <a:bodyPr/>
          <a:lstStyle/>
          <a:p>
            <a:r>
              <a:rPr lang="en-GB" sz="3600" dirty="0"/>
              <a:t>Manure Management: Direct (N</a:t>
            </a:r>
            <a:r>
              <a:rPr lang="en-GB" sz="3600" baseline="-25000" dirty="0"/>
              <a:t>2</a:t>
            </a:r>
            <a:r>
              <a:rPr lang="en-GB" sz="3600" dirty="0"/>
              <a:t>O) Tier 1 (4)</a:t>
            </a:r>
          </a:p>
        </p:txBody>
      </p:sp>
      <p:sp>
        <p:nvSpPr>
          <p:cNvPr id="3" name="Content Placeholder 2"/>
          <p:cNvSpPr>
            <a:spLocks noGrp="1"/>
          </p:cNvSpPr>
          <p:nvPr>
            <p:ph idx="1"/>
          </p:nvPr>
        </p:nvSpPr>
        <p:spPr>
          <a:xfrm>
            <a:off x="145143" y="833120"/>
            <a:ext cx="8998857" cy="5933440"/>
          </a:xfrm>
        </p:spPr>
        <p:txBody>
          <a:bodyPr/>
          <a:lstStyle/>
          <a:p>
            <a:pPr>
              <a:buFont typeface="Wingdings" panose="05000000000000000000" pitchFamily="2" charset="2"/>
              <a:buChar char="Ø"/>
            </a:pPr>
            <a:r>
              <a:rPr lang="en-GB" dirty="0">
                <a:solidFill>
                  <a:schemeClr val="tx1"/>
                </a:solidFill>
              </a:rPr>
              <a:t>               - The MMS usage data can be obtained:</a:t>
            </a:r>
          </a:p>
          <a:p>
            <a:pPr marL="0" indent="0">
              <a:buNone/>
            </a:pPr>
            <a:endParaRPr lang="en-GB" dirty="0">
              <a:solidFill>
                <a:schemeClr val="tx1"/>
              </a:solidFill>
            </a:endParaRPr>
          </a:p>
          <a:p>
            <a:pPr marL="0" indent="0">
              <a:buNone/>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p:txBody>
      </p:sp>
      <p:sp>
        <p:nvSpPr>
          <p:cNvPr id="4" name="Rounded Rectangle 103">
            <a:extLst>
              <a:ext uri="{FF2B5EF4-FFF2-40B4-BE49-F238E27FC236}">
                <a16:creationId xmlns:a16="http://schemas.microsoft.com/office/drawing/2014/main" id="{129F2C89-F701-4DED-8C7A-09A5DDF57A8D}"/>
              </a:ext>
            </a:extLst>
          </p:cNvPr>
          <p:cNvSpPr/>
          <p:nvPr>
            <p:custDataLst>
              <p:tags r:id="rId1"/>
            </p:custDataLst>
          </p:nvPr>
        </p:nvSpPr>
        <p:spPr>
          <a:xfrm>
            <a:off x="686580" y="904240"/>
            <a:ext cx="878060" cy="417498"/>
          </a:xfrm>
          <a:prstGeom prst="roundRect">
            <a:avLst>
              <a:gd name="adj" fmla="val 5443"/>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b="1" i="1" dirty="0">
                <a:solidFill>
                  <a:srgbClr val="3F3F3F"/>
                </a:solidFill>
                <a:latin typeface="Merriweather Sans" charset="0"/>
              </a:rPr>
              <a:t>MS</a:t>
            </a:r>
            <a:r>
              <a:rPr lang="en-US" sz="949" b="1" i="1" baseline="-25000" dirty="0">
                <a:solidFill>
                  <a:srgbClr val="3F3F3F"/>
                </a:solidFill>
                <a:latin typeface="Merriweather Sans" charset="0"/>
              </a:rPr>
              <a:t>(T,S)</a:t>
            </a:r>
            <a:endParaRPr lang="en-US" sz="949" b="1" i="1" dirty="0">
              <a:solidFill>
                <a:srgbClr val="3F3F3F"/>
              </a:solidFill>
              <a:latin typeface="Merriweather Sans" charset="0"/>
            </a:endParaRPr>
          </a:p>
        </p:txBody>
      </p:sp>
      <p:sp>
        <p:nvSpPr>
          <p:cNvPr id="5" name="Freeform 7">
            <a:extLst>
              <a:ext uri="{FF2B5EF4-FFF2-40B4-BE49-F238E27FC236}">
                <a16:creationId xmlns:a16="http://schemas.microsoft.com/office/drawing/2014/main" id="{D5BDBE16-89E2-4AB4-B9FC-FD67CDBAE343}"/>
              </a:ext>
            </a:extLst>
          </p:cNvPr>
          <p:cNvSpPr/>
          <p:nvPr/>
        </p:nvSpPr>
        <p:spPr>
          <a:xfrm>
            <a:off x="432662" y="2154858"/>
            <a:ext cx="3476968" cy="3575382"/>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a:lnSpc>
                <a:spcPct val="110000"/>
              </a:lnSpc>
            </a:pPr>
            <a:r>
              <a:rPr lang="en-GB" sz="1600" b="1" dirty="0">
                <a:solidFill>
                  <a:srgbClr val="002060"/>
                </a:solidFill>
                <a:latin typeface="Merriweather Sans"/>
              </a:rPr>
              <a:t>From national statistics, independent surveys or expert judgement</a:t>
            </a:r>
            <a:endParaRPr lang="en-US" sz="1600" b="1" dirty="0">
              <a:solidFill>
                <a:srgbClr val="002060"/>
              </a:solidFill>
              <a:latin typeface="Merriweather Sans"/>
            </a:endParaRPr>
          </a:p>
          <a:p>
            <a:pPr>
              <a:lnSpc>
                <a:spcPct val="110000"/>
              </a:lnSpc>
            </a:pPr>
            <a:endParaRPr lang="en-GB" sz="2400" b="1" dirty="0">
              <a:solidFill>
                <a:srgbClr val="3F3F3F"/>
              </a:solidFill>
              <a:latin typeface="Merriweather Sans"/>
            </a:endParaRPr>
          </a:p>
          <a:p>
            <a:r>
              <a:rPr lang="en-GB" sz="1400" b="1" dirty="0">
                <a:solidFill>
                  <a:srgbClr val="3F3F3F"/>
                </a:solidFill>
                <a:latin typeface="Merriweather Sans"/>
              </a:rPr>
              <a:t>The best means of obtaining MMS system usage data is to consult regularly published national statistics. If such statistics are unavailable, the preferred alternative is to conduct an independent survey of MMS system usage. If the resources are not available to conduct a survey, experts should be consulted to obtain an opinion of the system distribution.</a:t>
            </a:r>
            <a:endParaRPr lang="en-US" sz="1400" b="1" dirty="0">
              <a:solidFill>
                <a:srgbClr val="3F3F3F"/>
              </a:solidFill>
              <a:latin typeface="Merriweather Sans"/>
            </a:endParaRPr>
          </a:p>
        </p:txBody>
      </p:sp>
      <p:sp>
        <p:nvSpPr>
          <p:cNvPr id="7" name="Freeform 7">
            <a:extLst>
              <a:ext uri="{FF2B5EF4-FFF2-40B4-BE49-F238E27FC236}">
                <a16:creationId xmlns:a16="http://schemas.microsoft.com/office/drawing/2014/main" id="{7E4AEF10-AE07-4648-8B32-95DE48D1CE23}"/>
              </a:ext>
            </a:extLst>
          </p:cNvPr>
          <p:cNvSpPr/>
          <p:nvPr/>
        </p:nvSpPr>
        <p:spPr>
          <a:xfrm>
            <a:off x="4049622" y="2335846"/>
            <a:ext cx="3476968" cy="3170874"/>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a:lnSpc>
                <a:spcPct val="110000"/>
              </a:lnSpc>
            </a:pPr>
            <a:endParaRPr lang="en-GB" sz="1600" b="1" dirty="0">
              <a:solidFill>
                <a:srgbClr val="002060"/>
              </a:solidFill>
              <a:latin typeface="Merriweather Sans"/>
            </a:endParaRPr>
          </a:p>
          <a:p>
            <a:pPr>
              <a:lnSpc>
                <a:spcPct val="110000"/>
              </a:lnSpc>
            </a:pPr>
            <a:r>
              <a:rPr lang="en-GB" sz="1600" b="1" dirty="0">
                <a:solidFill>
                  <a:srgbClr val="002060"/>
                </a:solidFill>
                <a:latin typeface="Merriweather Sans"/>
              </a:rPr>
              <a:t>From default values</a:t>
            </a:r>
          </a:p>
          <a:p>
            <a:pPr>
              <a:lnSpc>
                <a:spcPct val="110000"/>
              </a:lnSpc>
            </a:pPr>
            <a:endParaRPr lang="en-GB" sz="1200" b="1" dirty="0">
              <a:solidFill>
                <a:srgbClr val="3F3F3F"/>
              </a:solidFill>
              <a:latin typeface="Merriweather Sans"/>
            </a:endParaRPr>
          </a:p>
          <a:p>
            <a:pPr>
              <a:lnSpc>
                <a:spcPct val="110000"/>
              </a:lnSpc>
            </a:pPr>
            <a:endParaRPr lang="en-GB" sz="1400" b="1" dirty="0">
              <a:solidFill>
                <a:srgbClr val="3F3F3F"/>
              </a:solidFill>
              <a:latin typeface="Merriweather Sans"/>
            </a:endParaRPr>
          </a:p>
          <a:p>
            <a:pPr>
              <a:lnSpc>
                <a:spcPct val="110000"/>
              </a:lnSpc>
            </a:pPr>
            <a:endParaRPr lang="en-GB" sz="1400" b="1" dirty="0">
              <a:solidFill>
                <a:srgbClr val="3F3F3F"/>
              </a:solidFill>
              <a:latin typeface="Merriweather Sans"/>
            </a:endParaRPr>
          </a:p>
          <a:p>
            <a:pPr>
              <a:lnSpc>
                <a:spcPct val="110000"/>
              </a:lnSpc>
            </a:pPr>
            <a:r>
              <a:rPr lang="en-GB" sz="1400" b="1" dirty="0">
                <a:solidFill>
                  <a:srgbClr val="3F3F3F"/>
                </a:solidFill>
                <a:latin typeface="Merriweather Sans"/>
              </a:rPr>
              <a:t>If country-specific MMS usage data are not available, default values should be used. ​The IPCC default values for dairy cows, other cattle, buffalo, swine (market and breeding swine), and poultry should be taken from Tables 10A-4 through 10A-8 of </a:t>
            </a:r>
            <a:r>
              <a:rPr lang="en-GB" sz="1400" b="1" u="sng" dirty="0">
                <a:solidFill>
                  <a:srgbClr val="3F3F3F"/>
                </a:solidFill>
                <a:latin typeface="Merriweather Sans"/>
              </a:rPr>
              <a:t>Annex 10A.2</a:t>
            </a:r>
            <a:r>
              <a:rPr lang="en-GB" sz="1400" b="1" dirty="0">
                <a:solidFill>
                  <a:srgbClr val="3F3F3F"/>
                </a:solidFill>
                <a:latin typeface="Merriweather Sans"/>
              </a:rPr>
              <a:t> of the 2006 IPCC Guidelines.</a:t>
            </a:r>
            <a:endParaRPr lang="en-US" sz="1400" b="1" dirty="0">
              <a:solidFill>
                <a:srgbClr val="3F3F3F"/>
              </a:solidFill>
              <a:latin typeface="Merriweather Sans"/>
            </a:endParaRPr>
          </a:p>
        </p:txBody>
      </p:sp>
    </p:spTree>
    <p:extLst>
      <p:ext uri="{BB962C8B-B14F-4D97-AF65-F5344CB8AC3E}">
        <p14:creationId xmlns:p14="http://schemas.microsoft.com/office/powerpoint/2010/main" val="1891075032"/>
      </p:ext>
    </p:extLst>
  </p:cSld>
  <p:clrMapOvr>
    <a:masterClrMapping/>
  </p:clrMapOvr>
  <p:transition>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895350" y="1289050"/>
            <a:ext cx="8248650" cy="5568950"/>
          </a:xfrm>
          <a:prstGeom prst="rect">
            <a:avLst/>
          </a:prstGeom>
          <a:solidFill>
            <a:srgbClr val="CC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kumimoji="0" lang="en-US" altLang="ja-JP"/>
          </a:p>
        </p:txBody>
      </p:sp>
      <p:sp>
        <p:nvSpPr>
          <p:cNvPr id="4099" name="Rectangle 2"/>
          <p:cNvSpPr>
            <a:spLocks noGrp="1" noChangeArrowheads="1"/>
          </p:cNvSpPr>
          <p:nvPr>
            <p:ph type="title"/>
          </p:nvPr>
        </p:nvSpPr>
        <p:spPr>
          <a:xfrm>
            <a:off x="0" y="188913"/>
            <a:ext cx="9144001" cy="1008062"/>
          </a:xfrm>
        </p:spPr>
        <p:txBody>
          <a:bodyPr>
            <a:normAutofit fontScale="90000"/>
          </a:bodyPr>
          <a:lstStyle/>
          <a:p>
            <a:pPr algn="ctr"/>
            <a:r>
              <a:rPr lang="en-GB" altLang="ja-JP" sz="3600" dirty="0">
                <a:effectLst>
                  <a:outerShdw blurRad="38100" dist="38100" dir="2700000" algn="tl">
                    <a:srgbClr val="000000">
                      <a:alpha val="43137"/>
                    </a:srgbClr>
                  </a:outerShdw>
                </a:effectLst>
                <a:latin typeface="Frutiger LT Pro 57 Condensed"/>
                <a:ea typeface="MS PGothic" pitchFamily="34" charset="-128"/>
              </a:rPr>
              <a:t> </a:t>
            </a:r>
            <a:r>
              <a:rPr lang="en-US" altLang="ja-JP" sz="3600" dirty="0">
                <a:ea typeface="MS PGothic" pitchFamily="34" charset="-128"/>
              </a:rPr>
              <a:t>Evolution of IPCC Guidance on Agriculture and LUCF/LULUCF</a:t>
            </a:r>
            <a:endParaRPr lang="en-GB" altLang="ja-JP" sz="3600" dirty="0">
              <a:ea typeface="MS PGothic" pitchFamily="34" charset="-128"/>
            </a:endParaRPr>
          </a:p>
        </p:txBody>
      </p:sp>
      <p:graphicFrame>
        <p:nvGraphicFramePr>
          <p:cNvPr id="3074" name="Object 2"/>
          <p:cNvGraphicFramePr>
            <a:graphicFrameLocks noGrp="1" noChangeAspect="1"/>
          </p:cNvGraphicFramePr>
          <p:nvPr>
            <p:ph idx="1"/>
            <p:extLst>
              <p:ext uri="{D42A27DB-BD31-4B8C-83A1-F6EECF244321}">
                <p14:modId xmlns:p14="http://schemas.microsoft.com/office/powerpoint/2010/main" val="3226970738"/>
              </p:ext>
            </p:extLst>
          </p:nvPr>
        </p:nvGraphicFramePr>
        <p:xfrm>
          <a:off x="1365250" y="1219200"/>
          <a:ext cx="7175500" cy="5638800"/>
        </p:xfrm>
        <a:graphic>
          <a:graphicData uri="http://schemas.openxmlformats.org/presentationml/2006/ole">
            <mc:AlternateContent xmlns:mc="http://schemas.openxmlformats.org/markup-compatibility/2006">
              <mc:Choice xmlns:v="urn:schemas-microsoft-com:vml" Requires="v">
                <p:oleObj spid="_x0000_s11966" name="Visio" r:id="rId4" imgW="7368594" imgH="5791128" progId="Visio.Drawing.11">
                  <p:embed/>
                </p:oleObj>
              </mc:Choice>
              <mc:Fallback>
                <p:oleObj name="Visio" r:id="rId4" imgW="7368594" imgH="5791128" progId="Visio.Drawing.11">
                  <p:embed/>
                  <p:pic>
                    <p:nvPicPr>
                      <p:cNvPr id="0" name="Picture 85"/>
                      <p:cNvPicPr>
                        <a:picLocks noGrp="1" noChangeAspect="1" noChangeArrowheads="1"/>
                      </p:cNvPicPr>
                      <p:nvPr/>
                    </p:nvPicPr>
                    <p:blipFill>
                      <a:blip r:embed="rId5"/>
                      <a:srcRect r="-6277" b="8661"/>
                      <a:stretch>
                        <a:fillRect/>
                      </a:stretch>
                    </p:blipFill>
                    <p:spPr bwMode="auto">
                      <a:xfrm>
                        <a:off x="1365250" y="1219200"/>
                        <a:ext cx="7175500" cy="5638800"/>
                      </a:xfrm>
                      <a:prstGeom prst="rect">
                        <a:avLst/>
                      </a:prstGeom>
                      <a:noFill/>
                      <a:extLst>
                        <a:ext uri="{909E8E84-426E-40DD-AFC4-6F175D3DCCD1}">
                          <a14:hiddenFill xmlns:a14="http://schemas.microsoft.com/office/drawing/2010/main">
                            <a:solidFill>
                              <a:srgbClr val="BBE0E3"/>
                            </a:solidFill>
                          </a14:hiddenFill>
                        </a:ext>
                      </a:extLst>
                    </p:spPr>
                  </p:pic>
                </p:oleObj>
              </mc:Fallback>
            </mc:AlternateContent>
          </a:graphicData>
        </a:graphic>
      </p:graphicFrame>
    </p:spTree>
    <p:extLst>
      <p:ext uri="{BB962C8B-B14F-4D97-AF65-F5344CB8AC3E}">
        <p14:creationId xmlns:p14="http://schemas.microsoft.com/office/powerpoint/2010/main" val="1847287182"/>
      </p:ext>
    </p:extLst>
  </p:cSld>
  <p:clrMapOvr>
    <a:masterClrMapping/>
  </p:clrMapOvr>
  <p:transition>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0"/>
            <a:ext cx="8998857" cy="904240"/>
          </a:xfrm>
        </p:spPr>
        <p:txBody>
          <a:bodyPr/>
          <a:lstStyle/>
          <a:p>
            <a:r>
              <a:rPr lang="en-GB" sz="3600" dirty="0"/>
              <a:t>Manure Management: Direct (N</a:t>
            </a:r>
            <a:r>
              <a:rPr lang="en-GB" sz="3600" baseline="-25000" dirty="0"/>
              <a:t>2</a:t>
            </a:r>
            <a:r>
              <a:rPr lang="en-GB" sz="3600" dirty="0"/>
              <a:t>O) Tier 1 (5)</a:t>
            </a:r>
          </a:p>
        </p:txBody>
      </p:sp>
      <p:sp>
        <p:nvSpPr>
          <p:cNvPr id="3" name="Content Placeholder 2"/>
          <p:cNvSpPr>
            <a:spLocks noGrp="1"/>
          </p:cNvSpPr>
          <p:nvPr>
            <p:ph idx="1"/>
          </p:nvPr>
        </p:nvSpPr>
        <p:spPr>
          <a:xfrm>
            <a:off x="145143" y="833120"/>
            <a:ext cx="8998857" cy="5933440"/>
          </a:xfrm>
        </p:spPr>
        <p:txBody>
          <a:bodyPr/>
          <a:lstStyle/>
          <a:p>
            <a:pPr>
              <a:buFont typeface="Wingdings" panose="05000000000000000000" pitchFamily="2" charset="2"/>
              <a:buChar char="Ø"/>
            </a:pPr>
            <a:r>
              <a:rPr lang="en-GB" dirty="0">
                <a:solidFill>
                  <a:srgbClr val="FF0000"/>
                </a:solidFill>
              </a:rPr>
              <a:t>EF</a:t>
            </a:r>
            <a:r>
              <a:rPr lang="en-GB" baseline="-25000" dirty="0">
                <a:solidFill>
                  <a:srgbClr val="FF0000"/>
                </a:solidFill>
              </a:rPr>
              <a:t>3(S)</a:t>
            </a:r>
            <a:r>
              <a:rPr lang="en-GB" dirty="0">
                <a:solidFill>
                  <a:srgbClr val="FF0000"/>
                </a:solidFill>
              </a:rPr>
              <a:t> </a:t>
            </a:r>
            <a:r>
              <a:rPr lang="en-GB" dirty="0">
                <a:solidFill>
                  <a:schemeClr val="tx1"/>
                </a:solidFill>
              </a:rPr>
              <a:t>– Once the value of total N excretion is known, then the total amount of N excretion (from all livestock categories) in each manure management system needs to be multiplied by an </a:t>
            </a:r>
            <a:r>
              <a:rPr lang="en-GB" dirty="0">
                <a:solidFill>
                  <a:srgbClr val="FF0000"/>
                </a:solidFill>
              </a:rPr>
              <a:t>emission factor</a:t>
            </a:r>
            <a:r>
              <a:rPr lang="en-GB" dirty="0">
                <a:solidFill>
                  <a:schemeClr val="tx1"/>
                </a:solidFill>
              </a:rPr>
              <a:t>, defined for each manure management system.</a:t>
            </a:r>
          </a:p>
          <a:p>
            <a:pPr>
              <a:buFont typeface="Wingdings" panose="05000000000000000000" pitchFamily="2" charset="2"/>
              <a:buChar char="Ø"/>
            </a:pPr>
            <a:r>
              <a:rPr lang="en-GB" dirty="0">
                <a:solidFill>
                  <a:schemeClr val="tx1"/>
                </a:solidFill>
              </a:rPr>
              <a:t>Default emission factors for each MMS are available in Table 10.21 of the 2006 IPCC Guidelines and are expressed as kg N</a:t>
            </a:r>
            <a:r>
              <a:rPr lang="en-GB" baseline="-25000" dirty="0">
                <a:solidFill>
                  <a:schemeClr val="tx1"/>
                </a:solidFill>
              </a:rPr>
              <a:t>2</a:t>
            </a:r>
            <a:r>
              <a:rPr lang="en-GB" dirty="0">
                <a:solidFill>
                  <a:schemeClr val="tx1"/>
                </a:solidFill>
              </a:rPr>
              <a:t>O-N/kg N excreted. For example, the emission factor for manure management "Solid storage" is 0.005.</a:t>
            </a: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marL="0" indent="0">
              <a:buNone/>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p:txBody>
      </p:sp>
      <p:pic>
        <p:nvPicPr>
          <p:cNvPr id="4" name="Picture 3">
            <a:extLst>
              <a:ext uri="{FF2B5EF4-FFF2-40B4-BE49-F238E27FC236}">
                <a16:creationId xmlns:a16="http://schemas.microsoft.com/office/drawing/2014/main" id="{565C9500-7513-4DA3-A2F7-7A7FEE0767EF}"/>
              </a:ext>
            </a:extLst>
          </p:cNvPr>
          <p:cNvPicPr/>
          <p:nvPr/>
        </p:nvPicPr>
        <p:blipFill rotWithShape="1">
          <a:blip r:embed="rId3"/>
          <a:srcRect l="11966" t="16073" r="13317" b="7110"/>
          <a:stretch/>
        </p:blipFill>
        <p:spPr bwMode="auto">
          <a:xfrm>
            <a:off x="1150620" y="4378960"/>
            <a:ext cx="6357620" cy="2082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3071868"/>
      </p:ext>
    </p:extLst>
  </p:cSld>
  <p:clrMapOvr>
    <a:masterClrMapping/>
  </p:clrMapOvr>
  <p:transition>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3" y="0"/>
            <a:ext cx="8998857" cy="904240"/>
          </a:xfrm>
        </p:spPr>
        <p:txBody>
          <a:bodyPr/>
          <a:lstStyle/>
          <a:p>
            <a:r>
              <a:rPr lang="en-GB" sz="3600" dirty="0"/>
              <a:t>Manure Management: Direct (N</a:t>
            </a:r>
            <a:r>
              <a:rPr lang="en-GB" sz="3600" baseline="-25000" dirty="0"/>
              <a:t>2</a:t>
            </a:r>
            <a:r>
              <a:rPr lang="en-GB" sz="3600" dirty="0"/>
              <a:t>O) Tier 1</a:t>
            </a:r>
          </a:p>
        </p:txBody>
      </p:sp>
      <p:sp>
        <p:nvSpPr>
          <p:cNvPr id="3" name="Content Placeholder 2"/>
          <p:cNvSpPr>
            <a:spLocks noGrp="1"/>
          </p:cNvSpPr>
          <p:nvPr>
            <p:ph idx="1"/>
          </p:nvPr>
        </p:nvSpPr>
        <p:spPr>
          <a:xfrm>
            <a:off x="145143" y="833120"/>
            <a:ext cx="8998857" cy="5933440"/>
          </a:xfrm>
        </p:spPr>
        <p:txBody>
          <a:bodyPr/>
          <a:lstStyle/>
          <a:p>
            <a:pPr>
              <a:buFont typeface="Wingdings" panose="05000000000000000000" pitchFamily="2" charset="2"/>
              <a:buChar char="Ø"/>
            </a:pPr>
            <a:r>
              <a:rPr lang="en-GB" dirty="0">
                <a:solidFill>
                  <a:schemeClr val="tx1"/>
                </a:solidFill>
              </a:rPr>
              <a:t>Finally, the equation needs to be multiplied by this conversion factor…44/28…WHY?</a:t>
            </a:r>
          </a:p>
          <a:p>
            <a:pPr>
              <a:buFont typeface="Wingdings" panose="05000000000000000000" pitchFamily="2" charset="2"/>
              <a:buChar char="Ø"/>
            </a:pPr>
            <a:r>
              <a:rPr lang="en-GB" dirty="0">
                <a:solidFill>
                  <a:schemeClr val="tx1"/>
                </a:solidFill>
              </a:rPr>
              <a:t>EF</a:t>
            </a:r>
            <a:r>
              <a:rPr lang="en-GB" baseline="-25000" dirty="0">
                <a:solidFill>
                  <a:schemeClr val="tx1"/>
                </a:solidFill>
              </a:rPr>
              <a:t>3(S) </a:t>
            </a:r>
            <a:r>
              <a:rPr lang="en-GB" dirty="0">
                <a:solidFill>
                  <a:schemeClr val="tx1"/>
                </a:solidFill>
              </a:rPr>
              <a:t>are expressed in terms of amount of nitrogen (N</a:t>
            </a:r>
            <a:r>
              <a:rPr lang="en-GB" baseline="-25000" dirty="0">
                <a:solidFill>
                  <a:schemeClr val="tx1"/>
                </a:solidFill>
              </a:rPr>
              <a:t>2</a:t>
            </a:r>
            <a:r>
              <a:rPr lang="en-GB" dirty="0">
                <a:solidFill>
                  <a:schemeClr val="tx1"/>
                </a:solidFill>
              </a:rPr>
              <a:t>O -N). ​In order to obtain the amount of N</a:t>
            </a:r>
            <a:r>
              <a:rPr lang="en-GB" baseline="-25000" dirty="0">
                <a:solidFill>
                  <a:schemeClr val="tx1"/>
                </a:solidFill>
              </a:rPr>
              <a:t>2</a:t>
            </a:r>
            <a:r>
              <a:rPr lang="en-GB" dirty="0">
                <a:solidFill>
                  <a:schemeClr val="tx1"/>
                </a:solidFill>
              </a:rPr>
              <a:t>O emissions the value should be multiplied by 44/28 where:​</a:t>
            </a: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marL="0" indent="0">
              <a:buNone/>
            </a:pPr>
            <a:endParaRPr lang="en-GB" dirty="0">
              <a:solidFill>
                <a:schemeClr val="tx1"/>
              </a:solidFill>
            </a:endParaRPr>
          </a:p>
          <a:p>
            <a:pPr>
              <a:buFont typeface="Wingdings" panose="05000000000000000000" pitchFamily="2" charset="2"/>
              <a:buChar char="Ø"/>
            </a:pPr>
            <a:endParaRPr lang="en-GB" dirty="0">
              <a:solidFill>
                <a:schemeClr val="tx1"/>
              </a:solidFill>
            </a:endParaRPr>
          </a:p>
          <a:p>
            <a:pPr>
              <a:buFont typeface="Wingdings" panose="05000000000000000000" pitchFamily="2" charset="2"/>
              <a:buChar char="Ø"/>
            </a:pPr>
            <a:endParaRPr lang="en-GB" dirty="0">
              <a:solidFill>
                <a:schemeClr val="tx1"/>
              </a:solidFill>
            </a:endParaRPr>
          </a:p>
        </p:txBody>
      </p:sp>
      <p:sp>
        <p:nvSpPr>
          <p:cNvPr id="4" name="TextBox 9">
            <a:extLst>
              <a:ext uri="{FF2B5EF4-FFF2-40B4-BE49-F238E27FC236}">
                <a16:creationId xmlns:a16="http://schemas.microsoft.com/office/drawing/2014/main" id="{52E1C111-8D5B-4E56-8A81-785649822DBA}"/>
              </a:ext>
            </a:extLst>
          </p:cNvPr>
          <p:cNvSpPr txBox="1"/>
          <p:nvPr>
            <p:custDataLst>
              <p:tags r:id="rId1"/>
            </p:custDataLst>
          </p:nvPr>
        </p:nvSpPr>
        <p:spPr>
          <a:xfrm>
            <a:off x="650240" y="3669008"/>
            <a:ext cx="7445248" cy="498598"/>
          </a:xfrm>
          <a:prstGeom prst="rect">
            <a:avLst/>
          </a:prstGeom>
          <a:noFill/>
        </p:spPr>
        <p:txBody>
          <a:bodyPr vert="horz" wrap="square" rtlCol="0">
            <a:spAutoFit/>
          </a:bodyPr>
          <a:lstStyle/>
          <a:p>
            <a:pPr>
              <a:lnSpc>
                <a:spcPct val="110000"/>
              </a:lnSpc>
            </a:pPr>
            <a:r>
              <a:rPr lang="en-GB" sz="2400" b="1" dirty="0">
                <a:solidFill>
                  <a:srgbClr val="3F3F3F"/>
                </a:solidFill>
                <a:latin typeface="Merriweather Sans"/>
              </a:rPr>
              <a:t>44…is the molecular weight of </a:t>
            </a:r>
            <a:r>
              <a:rPr lang="en-US" sz="2400" b="1" dirty="0">
                <a:solidFill>
                  <a:srgbClr val="3F3F3F"/>
                </a:solidFill>
                <a:latin typeface="Merriweather Sans"/>
              </a:rPr>
              <a:t>N</a:t>
            </a:r>
            <a:r>
              <a:rPr lang="en-US" sz="2400" b="1" baseline="-25000" dirty="0">
                <a:solidFill>
                  <a:srgbClr val="3F3F3F"/>
                </a:solidFill>
                <a:latin typeface="Merriweather Sans"/>
              </a:rPr>
              <a:t>2</a:t>
            </a:r>
            <a:r>
              <a:rPr lang="en-US" sz="2400" b="1" dirty="0">
                <a:solidFill>
                  <a:srgbClr val="3F3F3F"/>
                </a:solidFill>
                <a:latin typeface="Merriweather Sans"/>
              </a:rPr>
              <a:t>O</a:t>
            </a:r>
            <a:r>
              <a:rPr lang="en-GB" sz="2400" b="1" dirty="0">
                <a:solidFill>
                  <a:srgbClr val="3F3F3F"/>
                </a:solidFill>
                <a:latin typeface="Merriweather Sans"/>
              </a:rPr>
              <a:t> [(14 • 2) + 16]</a:t>
            </a:r>
            <a:endParaRPr lang="en-US" sz="2400" b="1" dirty="0">
              <a:solidFill>
                <a:srgbClr val="3F3F3F"/>
              </a:solidFill>
              <a:latin typeface="Merriweather Sans"/>
            </a:endParaRPr>
          </a:p>
        </p:txBody>
      </p:sp>
      <p:sp>
        <p:nvSpPr>
          <p:cNvPr id="5" name="TextBox 9">
            <a:extLst>
              <a:ext uri="{FF2B5EF4-FFF2-40B4-BE49-F238E27FC236}">
                <a16:creationId xmlns:a16="http://schemas.microsoft.com/office/drawing/2014/main" id="{D3AB22C9-57E8-492D-9EA1-823E33E67480}"/>
              </a:ext>
            </a:extLst>
          </p:cNvPr>
          <p:cNvSpPr txBox="1"/>
          <p:nvPr>
            <p:custDataLst>
              <p:tags r:id="rId2"/>
            </p:custDataLst>
          </p:nvPr>
        </p:nvSpPr>
        <p:spPr>
          <a:xfrm>
            <a:off x="822960" y="4630881"/>
            <a:ext cx="6797040" cy="478272"/>
          </a:xfrm>
          <a:prstGeom prst="rect">
            <a:avLst/>
          </a:prstGeom>
          <a:noFill/>
        </p:spPr>
        <p:txBody>
          <a:bodyPr vert="horz" wrap="square" rtlCol="0">
            <a:spAutoFit/>
          </a:bodyPr>
          <a:lstStyle/>
          <a:p>
            <a:pPr>
              <a:lnSpc>
                <a:spcPct val="110000"/>
              </a:lnSpc>
            </a:pPr>
            <a:r>
              <a:rPr lang="en-GB" sz="2400" b="1" dirty="0">
                <a:solidFill>
                  <a:srgbClr val="3F3F3F"/>
                </a:solidFill>
                <a:latin typeface="Merriweather Sans"/>
              </a:rPr>
              <a:t>28…is the molecular weight of </a:t>
            </a:r>
            <a:r>
              <a:rPr lang="en-US" sz="2400" b="1" dirty="0">
                <a:solidFill>
                  <a:srgbClr val="3F3F3F"/>
                </a:solidFill>
                <a:latin typeface="Merriweather Sans"/>
              </a:rPr>
              <a:t>N</a:t>
            </a:r>
            <a:r>
              <a:rPr lang="en-US" sz="2400" b="1" baseline="-25000" dirty="0">
                <a:solidFill>
                  <a:srgbClr val="3F3F3F"/>
                </a:solidFill>
                <a:latin typeface="Merriweather Sans"/>
              </a:rPr>
              <a:t>2</a:t>
            </a:r>
            <a:r>
              <a:rPr lang="en-GB" sz="2400" b="1" dirty="0">
                <a:solidFill>
                  <a:srgbClr val="3F3F3F"/>
                </a:solidFill>
                <a:latin typeface="Merriweather Sans"/>
              </a:rPr>
              <a:t> (14 • 2)</a:t>
            </a:r>
            <a:endParaRPr lang="en-US" sz="2400" b="1" dirty="0">
              <a:solidFill>
                <a:srgbClr val="3F3F3F"/>
              </a:solidFill>
              <a:latin typeface="Merriweather Sans"/>
            </a:endParaRPr>
          </a:p>
        </p:txBody>
      </p:sp>
      <p:sp>
        <p:nvSpPr>
          <p:cNvPr id="6" name="TextBox 5">
            <a:extLst>
              <a:ext uri="{FF2B5EF4-FFF2-40B4-BE49-F238E27FC236}">
                <a16:creationId xmlns:a16="http://schemas.microsoft.com/office/drawing/2014/main" id="{19CE7164-D64B-48E7-8941-92CB7F56D3A1}"/>
              </a:ext>
            </a:extLst>
          </p:cNvPr>
          <p:cNvSpPr txBox="1"/>
          <p:nvPr/>
        </p:nvSpPr>
        <p:spPr>
          <a:xfrm>
            <a:off x="650240" y="5433928"/>
            <a:ext cx="6593840" cy="461665"/>
          </a:xfrm>
          <a:prstGeom prst="rect">
            <a:avLst/>
          </a:prstGeom>
          <a:noFill/>
        </p:spPr>
        <p:txBody>
          <a:bodyPr wrap="square" rtlCol="0">
            <a:spAutoFit/>
          </a:bodyPr>
          <a:lstStyle/>
          <a:p>
            <a:r>
              <a:rPr lang="en-US" sz="2400" b="1" dirty="0">
                <a:solidFill>
                  <a:srgbClr val="FF0000"/>
                </a:solidFill>
                <a:latin typeface="Merriweather Sans"/>
              </a:rPr>
              <a:t>To be multiplied by 10</a:t>
            </a:r>
            <a:r>
              <a:rPr lang="en-US" sz="2400" b="1" baseline="30000" dirty="0">
                <a:solidFill>
                  <a:srgbClr val="FF0000"/>
                </a:solidFill>
                <a:latin typeface="Merriweather Sans"/>
              </a:rPr>
              <a:t>-6</a:t>
            </a:r>
            <a:r>
              <a:rPr lang="en-US" sz="2400" b="1" dirty="0">
                <a:solidFill>
                  <a:srgbClr val="FF0000"/>
                </a:solidFill>
                <a:latin typeface="Merriweather Sans"/>
              </a:rPr>
              <a:t> to convert in Gg</a:t>
            </a:r>
            <a:endParaRPr lang="en-GB" sz="2400" b="1" dirty="0">
              <a:solidFill>
                <a:srgbClr val="FF0000"/>
              </a:solidFill>
              <a:latin typeface="Merriweather Sans"/>
            </a:endParaRPr>
          </a:p>
        </p:txBody>
      </p:sp>
    </p:spTree>
    <p:extLst>
      <p:ext uri="{BB962C8B-B14F-4D97-AF65-F5344CB8AC3E}">
        <p14:creationId xmlns:p14="http://schemas.microsoft.com/office/powerpoint/2010/main" val="3291788514"/>
      </p:ext>
    </p:extLst>
  </p:cSld>
  <p:clrMapOvr>
    <a:masterClrMapping/>
  </p:clrMapOvr>
  <p:transition>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272" y="178027"/>
            <a:ext cx="7918450" cy="1008062"/>
          </a:xfrm>
        </p:spPr>
        <p:txBody>
          <a:bodyPr/>
          <a:lstStyle/>
          <a:p>
            <a:r>
              <a:rPr lang="en-GB" dirty="0"/>
              <a:t>Choice of emission factors </a:t>
            </a:r>
          </a:p>
        </p:txBody>
      </p:sp>
      <p:sp>
        <p:nvSpPr>
          <p:cNvPr id="3" name="Content Placeholder 2"/>
          <p:cNvSpPr>
            <a:spLocks noGrp="1"/>
          </p:cNvSpPr>
          <p:nvPr>
            <p:ph idx="1"/>
          </p:nvPr>
        </p:nvSpPr>
        <p:spPr>
          <a:xfrm>
            <a:off x="551543" y="1179286"/>
            <a:ext cx="7903029" cy="5308600"/>
          </a:xfrm>
        </p:spPr>
        <p:txBody>
          <a:bodyPr/>
          <a:lstStyle/>
          <a:p>
            <a:r>
              <a:rPr lang="en-GB" b="1" dirty="0">
                <a:solidFill>
                  <a:schemeClr val="tx1"/>
                </a:solidFill>
              </a:rPr>
              <a:t>Tier 1 </a:t>
            </a:r>
          </a:p>
          <a:p>
            <a:pPr lvl="1"/>
            <a:r>
              <a:rPr lang="en-GB" dirty="0">
                <a:solidFill>
                  <a:schemeClr val="tx1"/>
                </a:solidFill>
              </a:rPr>
              <a:t>Annual nitrogen excretion for each livestock category defined by the livestock population characterisation.</a:t>
            </a:r>
          </a:p>
          <a:p>
            <a:pPr lvl="2"/>
            <a:r>
              <a:rPr lang="en-GB" dirty="0">
                <a:solidFill>
                  <a:schemeClr val="tx1"/>
                </a:solidFill>
              </a:rPr>
              <a:t>Country-specific values or from other countries with livestock with similar characteristics</a:t>
            </a:r>
          </a:p>
          <a:p>
            <a:pPr lvl="2"/>
            <a:r>
              <a:rPr lang="en-GB" dirty="0">
                <a:solidFill>
                  <a:schemeClr val="tx1"/>
                </a:solidFill>
              </a:rPr>
              <a:t>IPCC defaults of N excretion rates (</a:t>
            </a:r>
            <a:r>
              <a:rPr lang="en-GB" i="1" dirty="0">
                <a:solidFill>
                  <a:schemeClr val="tx1"/>
                </a:solidFill>
              </a:rPr>
              <a:t>2006 IPCC Guidelines</a:t>
            </a:r>
            <a:r>
              <a:rPr lang="en-GB" dirty="0">
                <a:solidFill>
                  <a:schemeClr val="tx1"/>
                </a:solidFill>
              </a:rPr>
              <a:t>) could be used with typical animal mass (TAM) values</a:t>
            </a:r>
          </a:p>
          <a:p>
            <a:pPr lvl="1"/>
            <a:r>
              <a:rPr lang="en-GB" dirty="0">
                <a:solidFill>
                  <a:schemeClr val="tx1"/>
                </a:solidFill>
              </a:rPr>
              <a:t>Default emission factors from the IPCC Guidelines </a:t>
            </a:r>
          </a:p>
        </p:txBody>
      </p:sp>
    </p:spTree>
    <p:extLst>
      <p:ext uri="{BB962C8B-B14F-4D97-AF65-F5344CB8AC3E}">
        <p14:creationId xmlns:p14="http://schemas.microsoft.com/office/powerpoint/2010/main" val="1691526214"/>
      </p:ext>
    </p:extLst>
  </p:cSld>
  <p:clrMapOvr>
    <a:masterClrMapping/>
  </p:clrMapOvr>
  <p:transition>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443" y="250599"/>
            <a:ext cx="7918450" cy="1008062"/>
          </a:xfrm>
        </p:spPr>
        <p:txBody>
          <a:bodyPr/>
          <a:lstStyle/>
          <a:p>
            <a:r>
              <a:rPr lang="en-GB" dirty="0"/>
              <a:t>Choice of emission factors  </a:t>
            </a:r>
          </a:p>
        </p:txBody>
      </p:sp>
      <p:sp>
        <p:nvSpPr>
          <p:cNvPr id="3" name="Content Placeholder 2"/>
          <p:cNvSpPr>
            <a:spLocks noGrp="1"/>
          </p:cNvSpPr>
          <p:nvPr>
            <p:ph idx="1"/>
          </p:nvPr>
        </p:nvSpPr>
        <p:spPr>
          <a:xfrm>
            <a:off x="820285" y="1109472"/>
            <a:ext cx="7634287" cy="4784463"/>
          </a:xfrm>
        </p:spPr>
        <p:txBody>
          <a:bodyPr/>
          <a:lstStyle/>
          <a:p>
            <a:pPr marL="0" indent="0">
              <a:buNone/>
            </a:pPr>
            <a:r>
              <a:rPr lang="en-GB" b="1" dirty="0">
                <a:solidFill>
                  <a:schemeClr val="tx1"/>
                </a:solidFill>
              </a:rPr>
              <a:t>Tier 2</a:t>
            </a:r>
          </a:p>
          <a:p>
            <a:r>
              <a:rPr lang="en-GB" dirty="0">
                <a:solidFill>
                  <a:schemeClr val="tx1"/>
                </a:solidFill>
              </a:rPr>
              <a:t>Annual nitrogen excretion for each livestock category defined by the livestock population characterisation based on total annual N intake and total annual N retention data of animals.</a:t>
            </a:r>
          </a:p>
          <a:p>
            <a:r>
              <a:rPr lang="en-GB" dirty="0">
                <a:solidFill>
                  <a:schemeClr val="tx1"/>
                </a:solidFill>
              </a:rPr>
              <a:t>Country-specific emission factors that reflect the actual duration of storage and type of treatment of animal manure in each system</a:t>
            </a:r>
          </a:p>
          <a:p>
            <a:endParaRPr lang="en-GB" dirty="0">
              <a:solidFill>
                <a:schemeClr val="tx1"/>
              </a:solidFill>
            </a:endParaRPr>
          </a:p>
          <a:p>
            <a:pPr lvl="1"/>
            <a:endParaRPr lang="en-GB" dirty="0"/>
          </a:p>
        </p:txBody>
      </p:sp>
    </p:spTree>
    <p:extLst>
      <p:ext uri="{BB962C8B-B14F-4D97-AF65-F5344CB8AC3E}">
        <p14:creationId xmlns:p14="http://schemas.microsoft.com/office/powerpoint/2010/main" val="1403439005"/>
      </p:ext>
    </p:extLst>
  </p:cSld>
  <p:clrMapOvr>
    <a:masterClrMapping/>
  </p:clrMapOvr>
  <p:transition>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of activity data</a:t>
            </a:r>
          </a:p>
        </p:txBody>
      </p:sp>
      <p:sp>
        <p:nvSpPr>
          <p:cNvPr id="3" name="Content Placeholder 2"/>
          <p:cNvSpPr>
            <a:spLocks noGrp="1"/>
          </p:cNvSpPr>
          <p:nvPr>
            <p:ph idx="1"/>
          </p:nvPr>
        </p:nvSpPr>
        <p:spPr>
          <a:xfrm>
            <a:off x="950913" y="1251857"/>
            <a:ext cx="7634287" cy="4525963"/>
          </a:xfrm>
        </p:spPr>
        <p:txBody>
          <a:bodyPr/>
          <a:lstStyle/>
          <a:p>
            <a:r>
              <a:rPr lang="en-GB" b="1" dirty="0">
                <a:solidFill>
                  <a:schemeClr val="tx1"/>
                </a:solidFill>
              </a:rPr>
              <a:t>Tier 1 </a:t>
            </a:r>
          </a:p>
          <a:p>
            <a:pPr lvl="1"/>
            <a:r>
              <a:rPr lang="en-GB" dirty="0">
                <a:solidFill>
                  <a:schemeClr val="tx1"/>
                </a:solidFill>
              </a:rPr>
              <a:t>Animal population data according to basic characterization.</a:t>
            </a:r>
          </a:p>
          <a:p>
            <a:pPr lvl="1"/>
            <a:r>
              <a:rPr lang="en-GB" dirty="0">
                <a:solidFill>
                  <a:schemeClr val="tx1"/>
                </a:solidFill>
              </a:rPr>
              <a:t>Default or country specific manure management system usage data</a:t>
            </a:r>
          </a:p>
          <a:p>
            <a:r>
              <a:rPr lang="en-GB" b="1" dirty="0">
                <a:solidFill>
                  <a:schemeClr val="tx1"/>
                </a:solidFill>
              </a:rPr>
              <a:t>Tier 2</a:t>
            </a:r>
          </a:p>
          <a:p>
            <a:pPr lvl="1"/>
            <a:r>
              <a:rPr lang="en-GB" dirty="0">
                <a:solidFill>
                  <a:schemeClr val="tx1"/>
                </a:solidFill>
              </a:rPr>
              <a:t>Animal population data according to single enhanced  characterization. </a:t>
            </a:r>
          </a:p>
          <a:p>
            <a:pPr lvl="1"/>
            <a:r>
              <a:rPr lang="en-GB" dirty="0">
                <a:solidFill>
                  <a:schemeClr val="tx1"/>
                </a:solidFill>
              </a:rPr>
              <a:t>Country-specific manure management system usage data from national statistics, independent survey or expert judgement</a:t>
            </a:r>
          </a:p>
          <a:p>
            <a:pPr lvl="1"/>
            <a:endParaRPr lang="en-GB" dirty="0">
              <a:solidFill>
                <a:schemeClr val="tx1"/>
              </a:solidFill>
            </a:endParaRPr>
          </a:p>
          <a:p>
            <a:pPr lvl="1"/>
            <a:endParaRPr lang="en-GB" dirty="0">
              <a:solidFill>
                <a:schemeClr val="tx1"/>
              </a:solidFill>
            </a:endParaRPr>
          </a:p>
          <a:p>
            <a:pPr lvl="1"/>
            <a:endParaRPr lang="en-GB" dirty="0">
              <a:solidFill>
                <a:schemeClr val="tx1"/>
              </a:solidFill>
            </a:endParaRPr>
          </a:p>
          <a:p>
            <a:endParaRPr lang="en-GB" dirty="0"/>
          </a:p>
        </p:txBody>
      </p:sp>
    </p:spTree>
    <p:extLst>
      <p:ext uri="{BB962C8B-B14F-4D97-AF65-F5344CB8AC3E}">
        <p14:creationId xmlns:p14="http://schemas.microsoft.com/office/powerpoint/2010/main" val="4061193601"/>
      </p:ext>
    </p:extLst>
  </p:cSld>
  <p:clrMapOvr>
    <a:masterClrMapping/>
  </p:clrMapOvr>
  <p:transition>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srivastava\Contacts\Desktop\imagesCA70H8H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358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85912" y="5495925"/>
            <a:ext cx="7772400" cy="1362075"/>
          </a:xfrm>
        </p:spPr>
        <p:txBody>
          <a:bodyPr/>
          <a:lstStyle/>
          <a:p>
            <a:r>
              <a:rPr lang="en-GB" sz="6000" dirty="0"/>
              <a:t>				3b. land</a:t>
            </a:r>
          </a:p>
        </p:txBody>
      </p:sp>
    </p:spTree>
    <p:extLst>
      <p:ext uri="{BB962C8B-B14F-4D97-AF65-F5344CB8AC3E}">
        <p14:creationId xmlns:p14="http://schemas.microsoft.com/office/powerpoint/2010/main" val="3510757165"/>
      </p:ext>
    </p:extLst>
  </p:cSld>
  <p:clrMapOvr>
    <a:masterClrMapping/>
  </p:clrMapOvr>
  <p:transition>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dirty="0"/>
              <a:t>Outline -  FOLU</a:t>
            </a:r>
          </a:p>
        </p:txBody>
      </p:sp>
      <p:sp>
        <p:nvSpPr>
          <p:cNvPr id="3" name="Content Placeholder 2"/>
          <p:cNvSpPr>
            <a:spLocks noGrp="1"/>
          </p:cNvSpPr>
          <p:nvPr>
            <p:ph idx="1"/>
          </p:nvPr>
        </p:nvSpPr>
        <p:spPr>
          <a:xfrm>
            <a:off x="0" y="800101"/>
            <a:ext cx="9144000" cy="6057899"/>
          </a:xfrm>
        </p:spPr>
        <p:txBody>
          <a:bodyPr/>
          <a:lstStyle/>
          <a:p>
            <a:r>
              <a:rPr lang="en-GB" sz="2400" dirty="0">
                <a:solidFill>
                  <a:schemeClr val="tx1"/>
                </a:solidFill>
              </a:rPr>
              <a:t>Definition of basic concepts</a:t>
            </a:r>
          </a:p>
          <a:p>
            <a:r>
              <a:rPr lang="en-GB" sz="2400" dirty="0">
                <a:solidFill>
                  <a:schemeClr val="tx1"/>
                </a:solidFill>
              </a:rPr>
              <a:t>Steps in preparing inventory estimates</a:t>
            </a:r>
          </a:p>
          <a:p>
            <a:r>
              <a:rPr lang="en-GB" sz="2400" dirty="0">
                <a:solidFill>
                  <a:schemeClr val="tx1"/>
                </a:solidFill>
              </a:rPr>
              <a:t>Carbon pools definitions</a:t>
            </a:r>
          </a:p>
          <a:p>
            <a:r>
              <a:rPr lang="en-GB" sz="2400" dirty="0">
                <a:solidFill>
                  <a:schemeClr val="tx1"/>
                </a:solidFill>
              </a:rPr>
              <a:t>Land use categories</a:t>
            </a:r>
          </a:p>
          <a:p>
            <a:pPr>
              <a:buFont typeface="Arial" panose="020B0604020202020204" pitchFamily="34" charset="0"/>
              <a:buChar char="•"/>
            </a:pPr>
            <a:r>
              <a:rPr lang="en-GB" sz="2400" dirty="0">
                <a:solidFill>
                  <a:schemeClr val="tx1"/>
                </a:solidFill>
              </a:rPr>
              <a:t>Approaches to land representation and activity data (AD)</a:t>
            </a:r>
          </a:p>
          <a:p>
            <a:pPr>
              <a:buFont typeface="Arial" panose="020B0604020202020204" pitchFamily="34" charset="0"/>
              <a:buChar char="•"/>
            </a:pPr>
            <a:r>
              <a:rPr lang="en-GB" sz="2400" dirty="0">
                <a:solidFill>
                  <a:schemeClr val="tx1"/>
                </a:solidFill>
              </a:rPr>
              <a:t>Land Representation: Why we need Land Stratification</a:t>
            </a:r>
          </a:p>
          <a:p>
            <a:pPr>
              <a:buFont typeface="Arial" panose="020B0604020202020204" pitchFamily="34" charset="0"/>
              <a:buChar char="•"/>
            </a:pPr>
            <a:r>
              <a:rPr lang="en-GB" sz="2400" dirty="0">
                <a:solidFill>
                  <a:schemeClr val="tx1"/>
                </a:solidFill>
              </a:rPr>
              <a:t>Generic Methodological Guidance for All Land Categories</a:t>
            </a:r>
          </a:p>
          <a:p>
            <a:r>
              <a:rPr lang="en-GB" sz="2400" dirty="0">
                <a:solidFill>
                  <a:schemeClr val="tx1"/>
                </a:solidFill>
              </a:rPr>
              <a:t>Methodological approaches used in the estimation of emissions/removals in FOLU sector</a:t>
            </a:r>
          </a:p>
          <a:p>
            <a:r>
              <a:rPr lang="en-GB" sz="2400" dirty="0">
                <a:solidFill>
                  <a:schemeClr val="tx1"/>
                </a:solidFill>
              </a:rPr>
              <a:t>Cross-cutting issues</a:t>
            </a:r>
          </a:p>
          <a:p>
            <a:r>
              <a:rPr lang="en-GB" sz="2400" dirty="0">
                <a:solidFill>
                  <a:schemeClr val="tx1"/>
                </a:solidFill>
              </a:rPr>
              <a:t>Exercise</a:t>
            </a:r>
          </a:p>
          <a:p>
            <a:endParaRPr lang="en-GB" dirty="0"/>
          </a:p>
          <a:p>
            <a:endParaRPr lang="en-GB" dirty="0"/>
          </a:p>
          <a:p>
            <a:endParaRPr lang="en-GB" dirty="0"/>
          </a:p>
        </p:txBody>
      </p:sp>
    </p:spTree>
    <p:extLst>
      <p:ext uri="{BB962C8B-B14F-4D97-AF65-F5344CB8AC3E}">
        <p14:creationId xmlns:p14="http://schemas.microsoft.com/office/powerpoint/2010/main" val="1238888694"/>
      </p:ext>
    </p:extLst>
  </p:cSld>
  <p:clrMapOvr>
    <a:masterClrMapping/>
  </p:clrMapOvr>
  <p:transition>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2514600" y="2971800"/>
            <a:ext cx="4489450" cy="1008062"/>
          </a:xfrm>
          <a:prstGeom prst="rect">
            <a:avLst/>
          </a:prstGeom>
        </p:spPr>
        <p:txBody>
          <a:bodyPr/>
          <a:lstStyle>
            <a:lvl1pPr algn="l" rtl="0" fontAlgn="base">
              <a:spcBef>
                <a:spcPct val="0"/>
              </a:spcBef>
              <a:spcAft>
                <a:spcPct val="0"/>
              </a:spcAft>
              <a:defRPr sz="4000" b="1">
                <a:solidFill>
                  <a:srgbClr val="990002"/>
                </a:solidFill>
                <a:latin typeface="Frutiger LT Pro 57 Condensed" pitchFamily="34" charset="0"/>
                <a:ea typeface="+mj-ea"/>
                <a:cs typeface="+mj-cs"/>
              </a:defRPr>
            </a:lvl1pPr>
            <a:lvl2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2pPr>
            <a:lvl3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3pPr>
            <a:lvl4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4pPr>
            <a:lvl5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9pPr>
          </a:lstStyle>
          <a:p>
            <a:r>
              <a:rPr lang="en-GB" sz="2800"/>
              <a:t>Steps in a LULUCF Inventory Preparation</a:t>
            </a:r>
            <a:endParaRPr lang="en-GB" sz="2800" dirty="0"/>
          </a:p>
        </p:txBody>
      </p:sp>
    </p:spTree>
    <p:extLst>
      <p:ext uri="{BB962C8B-B14F-4D97-AF65-F5344CB8AC3E}">
        <p14:creationId xmlns:p14="http://schemas.microsoft.com/office/powerpoint/2010/main" val="1774060728"/>
      </p:ext>
    </p:extLst>
  </p:cSld>
  <p:clrMapOvr>
    <a:masterClrMapping/>
  </p:clrMapOvr>
  <p:transition>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
            <a:ext cx="8743950" cy="975360"/>
          </a:xfrm>
        </p:spPr>
        <p:txBody>
          <a:bodyPr/>
          <a:lstStyle/>
          <a:p>
            <a:pPr algn="ctr">
              <a:defRPr/>
            </a:pPr>
            <a:r>
              <a:rPr lang="en-US" dirty="0"/>
              <a:t>Definition of Concepts</a:t>
            </a:r>
          </a:p>
        </p:txBody>
      </p:sp>
      <p:sp>
        <p:nvSpPr>
          <p:cNvPr id="22531" name="Content Placeholder 2"/>
          <p:cNvSpPr>
            <a:spLocks noGrp="1"/>
          </p:cNvSpPr>
          <p:nvPr>
            <p:ph idx="1"/>
          </p:nvPr>
        </p:nvSpPr>
        <p:spPr>
          <a:xfrm>
            <a:off x="442686" y="1136169"/>
            <a:ext cx="8548688" cy="5343552"/>
          </a:xfrm>
        </p:spPr>
        <p:txBody>
          <a:bodyPr/>
          <a:lstStyle/>
          <a:p>
            <a:pPr>
              <a:buFont typeface="Wingdings" panose="05000000000000000000" pitchFamily="2" charset="2"/>
              <a:buChar char="Ø"/>
            </a:pPr>
            <a:r>
              <a:rPr lang="en-US" sz="2000" b="1" dirty="0">
                <a:solidFill>
                  <a:schemeClr val="tx1"/>
                </a:solidFill>
              </a:rPr>
              <a:t>The land sectors is made of:</a:t>
            </a:r>
          </a:p>
          <a:p>
            <a:pPr>
              <a:buFont typeface="Wingdings" panose="05000000000000000000" pitchFamily="2" charset="2"/>
              <a:buChar char="ü"/>
            </a:pPr>
            <a:r>
              <a:rPr lang="en-US" sz="2000" b="1" dirty="0">
                <a:solidFill>
                  <a:schemeClr val="tx1"/>
                </a:solidFill>
              </a:rPr>
              <a:t>Emissions to the atmosphere </a:t>
            </a:r>
            <a:r>
              <a:rPr lang="en-US" sz="2000" dirty="0">
                <a:solidFill>
                  <a:schemeClr val="tx1"/>
                </a:solidFill>
              </a:rPr>
              <a:t>GHG caused by losses of organic matter from </a:t>
            </a:r>
            <a:r>
              <a:rPr lang="en-US" sz="2000" u="sng" dirty="0">
                <a:solidFill>
                  <a:schemeClr val="tx1"/>
                </a:solidFill>
              </a:rPr>
              <a:t>terrestrial ecosystems</a:t>
            </a:r>
            <a:r>
              <a:rPr lang="en-US" sz="2000" dirty="0">
                <a:solidFill>
                  <a:schemeClr val="tx1"/>
                </a:solidFill>
              </a:rPr>
              <a:t>…</a:t>
            </a:r>
          </a:p>
          <a:p>
            <a:pPr>
              <a:buFont typeface="Wingdings" panose="05000000000000000000" pitchFamily="2" charset="2"/>
              <a:buChar char="ü"/>
            </a:pPr>
            <a:r>
              <a:rPr lang="en-GB" sz="2000" dirty="0">
                <a:solidFill>
                  <a:schemeClr val="tx1"/>
                </a:solidFill>
              </a:rPr>
              <a:t>and of carbon dioxide (CO</a:t>
            </a:r>
            <a:r>
              <a:rPr lang="en-GB" sz="2000" baseline="-25000" dirty="0">
                <a:solidFill>
                  <a:schemeClr val="tx1"/>
                </a:solidFill>
              </a:rPr>
              <a:t>2</a:t>
            </a:r>
            <a:r>
              <a:rPr lang="en-GB" sz="2000" dirty="0">
                <a:solidFill>
                  <a:schemeClr val="tx1"/>
                </a:solidFill>
              </a:rPr>
              <a:t>) </a:t>
            </a:r>
            <a:r>
              <a:rPr lang="en-GB" sz="2000" b="1" dirty="0">
                <a:solidFill>
                  <a:schemeClr val="tx1"/>
                </a:solidFill>
              </a:rPr>
              <a:t>removals from the atmosphere </a:t>
            </a:r>
            <a:r>
              <a:rPr lang="en-GB" sz="2000" dirty="0">
                <a:solidFill>
                  <a:schemeClr val="tx1"/>
                </a:solidFill>
              </a:rPr>
              <a:t>as uptake by vegetation and stored in the organic matter</a:t>
            </a:r>
          </a:p>
          <a:p>
            <a:pPr>
              <a:buFont typeface="Wingdings" panose="05000000000000000000" pitchFamily="2" charset="2"/>
              <a:buChar char="ü"/>
            </a:pPr>
            <a:r>
              <a:rPr lang="en-GB" sz="2000" dirty="0">
                <a:solidFill>
                  <a:schemeClr val="tx1"/>
                </a:solidFill>
              </a:rPr>
              <a:t>Organic matter is composed of organic compounds that are part of organisms such as plants and their remains. It is essentially composed of the four elements below; their weight in organic matter is also provided.</a:t>
            </a:r>
          </a:p>
        </p:txBody>
      </p:sp>
      <p:sp>
        <p:nvSpPr>
          <p:cNvPr id="5" name="Rounded Rectangle 1">
            <a:extLst>
              <a:ext uri="{FF2B5EF4-FFF2-40B4-BE49-F238E27FC236}">
                <a16:creationId xmlns:a16="http://schemas.microsoft.com/office/drawing/2014/main" id="{531ADAAF-D16C-4694-B463-1E38C6A0ABAB}"/>
              </a:ext>
            </a:extLst>
          </p:cNvPr>
          <p:cNvSpPr/>
          <p:nvPr/>
        </p:nvSpPr>
        <p:spPr>
          <a:xfrm>
            <a:off x="961879" y="3931830"/>
            <a:ext cx="2010937" cy="607875"/>
          </a:xfrm>
          <a:prstGeom prst="roundRect">
            <a:avLst/>
          </a:prstGeom>
          <a:solidFill>
            <a:schemeClr val="bg1"/>
          </a:solidFill>
          <a:ln>
            <a:solidFill>
              <a:srgbClr val="56A4A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1100" b="1" dirty="0">
                <a:solidFill>
                  <a:srgbClr val="3F3F3F"/>
                </a:solidFill>
                <a:latin typeface="Merriweather Sans"/>
              </a:rPr>
              <a:t>Carbon (C) 40-55%</a:t>
            </a:r>
          </a:p>
          <a:p>
            <a:pPr algn="ctr"/>
            <a:r>
              <a:rPr lang="en-US" sz="1100" b="1" dirty="0">
                <a:solidFill>
                  <a:srgbClr val="3F3F3F"/>
                </a:solidFill>
                <a:latin typeface="Merriweather Sans"/>
              </a:rPr>
              <a:t>Oxygen  (O) 35-45%</a:t>
            </a:r>
          </a:p>
          <a:p>
            <a:pPr algn="ctr"/>
            <a:endParaRPr lang="en-US" sz="949" dirty="0">
              <a:solidFill>
                <a:srgbClr val="3F3F3F"/>
              </a:solidFill>
              <a:latin typeface="Merriweather Sans"/>
            </a:endParaRPr>
          </a:p>
        </p:txBody>
      </p:sp>
      <p:sp>
        <p:nvSpPr>
          <p:cNvPr id="6" name="Rounded Rectangle 1">
            <a:extLst>
              <a:ext uri="{FF2B5EF4-FFF2-40B4-BE49-F238E27FC236}">
                <a16:creationId xmlns:a16="http://schemas.microsoft.com/office/drawing/2014/main" id="{A60C473F-E56A-4AC3-A2F2-73F69D1B8376}"/>
              </a:ext>
            </a:extLst>
          </p:cNvPr>
          <p:cNvSpPr/>
          <p:nvPr/>
        </p:nvSpPr>
        <p:spPr>
          <a:xfrm>
            <a:off x="3296937" y="3931831"/>
            <a:ext cx="2010937" cy="607874"/>
          </a:xfrm>
          <a:prstGeom prst="roundRect">
            <a:avLst/>
          </a:prstGeom>
          <a:solidFill>
            <a:schemeClr val="bg1"/>
          </a:solidFill>
          <a:ln>
            <a:solidFill>
              <a:srgbClr val="56A4A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1100" b="1" dirty="0">
                <a:solidFill>
                  <a:srgbClr val="3F3F3F"/>
                </a:solidFill>
                <a:latin typeface="Merriweather Sans"/>
              </a:rPr>
              <a:t>Hydrogen (H) 3-5%</a:t>
            </a:r>
          </a:p>
          <a:p>
            <a:pPr algn="ctr"/>
            <a:r>
              <a:rPr lang="en-US" sz="1100" b="1" dirty="0">
                <a:solidFill>
                  <a:srgbClr val="3F3F3F"/>
                </a:solidFill>
                <a:latin typeface="Merriweather Sans"/>
              </a:rPr>
              <a:t>Nitrogen (N)1-4% %</a:t>
            </a:r>
          </a:p>
          <a:p>
            <a:pPr algn="ctr"/>
            <a:endParaRPr lang="en-US" sz="949" dirty="0">
              <a:solidFill>
                <a:srgbClr val="3F3F3F"/>
              </a:solidFill>
              <a:latin typeface="Merriweather Sans"/>
            </a:endParaRPr>
          </a:p>
        </p:txBody>
      </p:sp>
      <p:sp>
        <p:nvSpPr>
          <p:cNvPr id="8" name="Rectangle 7">
            <a:extLst>
              <a:ext uri="{FF2B5EF4-FFF2-40B4-BE49-F238E27FC236}">
                <a16:creationId xmlns:a16="http://schemas.microsoft.com/office/drawing/2014/main" id="{9E0D5791-A4E5-4FE8-8065-DD40060077EC}"/>
              </a:ext>
            </a:extLst>
          </p:cNvPr>
          <p:cNvSpPr/>
          <p:nvPr/>
        </p:nvSpPr>
        <p:spPr>
          <a:xfrm>
            <a:off x="442686" y="4700513"/>
            <a:ext cx="8294914" cy="1477328"/>
          </a:xfrm>
          <a:prstGeom prst="rect">
            <a:avLst/>
          </a:prstGeom>
        </p:spPr>
        <p:txBody>
          <a:bodyPr wrap="square">
            <a:spAutoFit/>
          </a:bodyPr>
          <a:lstStyle/>
          <a:p>
            <a:pPr marL="285750" indent="-285750">
              <a:buFont typeface="Wingdings" panose="05000000000000000000" pitchFamily="2" charset="2"/>
              <a:buChar char="ü"/>
            </a:pPr>
            <a:r>
              <a:rPr lang="en-GB" dirty="0"/>
              <a:t>These elements are constituents of the three important GHGs, that are  reported in the land use sector, namely:</a:t>
            </a:r>
          </a:p>
          <a:p>
            <a:pPr marL="400050" indent="-400050">
              <a:buFont typeface="+mj-lt"/>
              <a:buAutoNum type="romanLcPeriod"/>
            </a:pPr>
            <a:r>
              <a:rPr lang="en-GB" dirty="0"/>
              <a:t>Carbon Dioxide (CO</a:t>
            </a:r>
            <a:r>
              <a:rPr lang="en-GB" baseline="-25000" dirty="0"/>
              <a:t>2</a:t>
            </a:r>
            <a:r>
              <a:rPr lang="en-GB" dirty="0"/>
              <a:t>),</a:t>
            </a:r>
          </a:p>
          <a:p>
            <a:pPr marL="400050" indent="-400050">
              <a:buFont typeface="+mj-lt"/>
              <a:buAutoNum type="romanLcPeriod"/>
            </a:pPr>
            <a:r>
              <a:rPr lang="en-GB" dirty="0"/>
              <a:t>Methane (CH</a:t>
            </a:r>
            <a:r>
              <a:rPr lang="en-GB" baseline="-25000" dirty="0"/>
              <a:t>4</a:t>
            </a:r>
            <a:r>
              <a:rPr lang="en-GB" dirty="0"/>
              <a:t>)</a:t>
            </a:r>
          </a:p>
          <a:p>
            <a:pPr marL="400050" indent="-400050">
              <a:buFont typeface="+mj-lt"/>
              <a:buAutoNum type="romanLcPeriod"/>
            </a:pPr>
            <a:r>
              <a:rPr lang="en-GB" dirty="0"/>
              <a:t>Nitrous Oxide (N</a:t>
            </a:r>
            <a:r>
              <a:rPr lang="en-GB" baseline="-25000" dirty="0"/>
              <a:t>2</a:t>
            </a:r>
            <a:r>
              <a:rPr lang="en-GB" dirty="0"/>
              <a:t>O) </a:t>
            </a:r>
          </a:p>
        </p:txBody>
      </p:sp>
    </p:spTree>
    <p:extLst>
      <p:ext uri="{BB962C8B-B14F-4D97-AF65-F5344CB8AC3E}">
        <p14:creationId xmlns:p14="http://schemas.microsoft.com/office/powerpoint/2010/main" val="3783976667"/>
      </p:ext>
    </p:extLst>
  </p:cSld>
  <p:clrMapOvr>
    <a:masterClrMapping/>
  </p:clrMapOvr>
  <p:transition>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3" y="203201"/>
            <a:ext cx="9072880" cy="538480"/>
          </a:xfrm>
        </p:spPr>
        <p:txBody>
          <a:bodyPr/>
          <a:lstStyle/>
          <a:p>
            <a:pPr algn="ctr">
              <a:defRPr/>
            </a:pPr>
            <a:r>
              <a:rPr lang="en-GB" sz="3200" dirty="0"/>
              <a:t>Stratification of organic matter within 6 carbon pools</a:t>
            </a:r>
            <a:br>
              <a:rPr lang="en-GB" sz="3200" dirty="0"/>
            </a:br>
            <a:endParaRPr lang="en-US" sz="3200" dirty="0"/>
          </a:p>
        </p:txBody>
      </p:sp>
      <p:sp>
        <p:nvSpPr>
          <p:cNvPr id="22531" name="Content Placeholder 2"/>
          <p:cNvSpPr>
            <a:spLocks noGrp="1"/>
          </p:cNvSpPr>
          <p:nvPr>
            <p:ph idx="1"/>
          </p:nvPr>
        </p:nvSpPr>
        <p:spPr>
          <a:xfrm>
            <a:off x="71120" y="599440"/>
            <a:ext cx="8920254" cy="5880281"/>
          </a:xfrm>
        </p:spPr>
        <p:txBody>
          <a:bodyPr/>
          <a:lstStyle/>
          <a:p>
            <a:pPr marL="0" indent="0">
              <a:buNone/>
            </a:pPr>
            <a:r>
              <a:rPr lang="en-US" sz="2400" b="1" dirty="0">
                <a:solidFill>
                  <a:schemeClr val="tx1"/>
                </a:solidFill>
              </a:rPr>
              <a:t>Carbon Pools</a:t>
            </a:r>
          </a:p>
          <a:p>
            <a:pPr>
              <a:buFont typeface="Wingdings" panose="05000000000000000000" pitchFamily="2" charset="2"/>
              <a:buChar char="Ø"/>
            </a:pPr>
            <a:r>
              <a:rPr lang="en-GB" sz="2000" dirty="0">
                <a:solidFill>
                  <a:schemeClr val="tx1"/>
                </a:solidFill>
              </a:rPr>
              <a:t>Since C is the most relevant component of the organic matter. The amount of organic matter in an ecosystem is regarded as a carbon stock (C Stock) that can be stratified into six so-called carbon pools present in the below image. </a:t>
            </a:r>
          </a:p>
          <a:p>
            <a:pPr>
              <a:buFont typeface="Wingdings" panose="05000000000000000000" pitchFamily="2" charset="2"/>
              <a:buChar char="Ø"/>
            </a:pPr>
            <a:r>
              <a:rPr lang="en-GB" sz="2000" dirty="0">
                <a:solidFill>
                  <a:schemeClr val="tx1"/>
                </a:solidFill>
              </a:rPr>
              <a:t>Carbon Pool: is a reservoir, that is component of the climate system where a GHG or a precursor of a GHG is stored. In particular carbon pools have the capacity to accumulate and release carbon dioxide.</a:t>
            </a: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US" sz="2400" dirty="0">
              <a:solidFill>
                <a:schemeClr val="tx1"/>
              </a:solidFill>
            </a:endParaRPr>
          </a:p>
          <a:p>
            <a:endParaRPr lang="en-US" dirty="0">
              <a:latin typeface="Frutiger LT Pro 57 Condensed"/>
            </a:endParaRPr>
          </a:p>
        </p:txBody>
      </p:sp>
      <p:grpSp>
        <p:nvGrpSpPr>
          <p:cNvPr id="4" name="Group 3">
            <a:extLst>
              <a:ext uri="{FF2B5EF4-FFF2-40B4-BE49-F238E27FC236}">
                <a16:creationId xmlns:a16="http://schemas.microsoft.com/office/drawing/2014/main" id="{0FBC1A6F-F023-4C2D-AED6-920F020E6D95}"/>
              </a:ext>
            </a:extLst>
          </p:cNvPr>
          <p:cNvGrpSpPr/>
          <p:nvPr/>
        </p:nvGrpSpPr>
        <p:grpSpPr>
          <a:xfrm>
            <a:off x="606659" y="3603688"/>
            <a:ext cx="7247021" cy="2583752"/>
            <a:chOff x="1113260" y="3433877"/>
            <a:chExt cx="7516622" cy="4467259"/>
          </a:xfrm>
        </p:grpSpPr>
        <p:grpSp>
          <p:nvGrpSpPr>
            <p:cNvPr id="5" name="Group 4">
              <a:extLst>
                <a:ext uri="{FF2B5EF4-FFF2-40B4-BE49-F238E27FC236}">
                  <a16:creationId xmlns:a16="http://schemas.microsoft.com/office/drawing/2014/main" id="{F0389B3A-7FC6-483E-975D-F06DC827EB82}"/>
                </a:ext>
              </a:extLst>
            </p:cNvPr>
            <p:cNvGrpSpPr/>
            <p:nvPr/>
          </p:nvGrpSpPr>
          <p:grpSpPr>
            <a:xfrm>
              <a:off x="1166510" y="6444562"/>
              <a:ext cx="7463371" cy="646570"/>
              <a:chOff x="1753974" y="6385288"/>
              <a:chExt cx="7463371" cy="646570"/>
            </a:xfrm>
          </p:grpSpPr>
          <p:grpSp>
            <p:nvGrpSpPr>
              <p:cNvPr id="39" name="Group 38">
                <a:extLst>
                  <a:ext uri="{FF2B5EF4-FFF2-40B4-BE49-F238E27FC236}">
                    <a16:creationId xmlns:a16="http://schemas.microsoft.com/office/drawing/2014/main" id="{EA08F677-1477-4208-B164-30D0F5ACA40D}"/>
                  </a:ext>
                </a:extLst>
              </p:cNvPr>
              <p:cNvGrpSpPr/>
              <p:nvPr/>
            </p:nvGrpSpPr>
            <p:grpSpPr>
              <a:xfrm>
                <a:off x="1753974" y="6385288"/>
                <a:ext cx="7463371" cy="646570"/>
                <a:chOff x="1155474" y="2923207"/>
                <a:chExt cx="7463371" cy="646570"/>
              </a:xfrm>
            </p:grpSpPr>
            <p:sp>
              <p:nvSpPr>
                <p:cNvPr id="41" name="Morocco">
                  <a:extLst>
                    <a:ext uri="{FF2B5EF4-FFF2-40B4-BE49-F238E27FC236}">
                      <a16:creationId xmlns:a16="http://schemas.microsoft.com/office/drawing/2014/main" id="{2CBEA5C5-23AE-44C2-B5F0-9F17C63541E9}"/>
                    </a:ext>
                  </a:extLst>
                </p:cNvPr>
                <p:cNvSpPr/>
                <p:nvPr>
                  <p:custDataLst>
                    <p:tags r:id="rId6"/>
                  </p:custDataLst>
                </p:nvPr>
              </p:nvSpPr>
              <p:spPr>
                <a:xfrm>
                  <a:off x="1659961" y="2995879"/>
                  <a:ext cx="6958884" cy="524844"/>
                </a:xfrm>
                <a:prstGeom prst="roundRect">
                  <a:avLst>
                    <a:gd name="adj" fmla="val 10820"/>
                  </a:avLst>
                </a:prstGeom>
                <a:solidFill>
                  <a:srgbClr val="56A4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826" tIns="24075" rIns="48150" bIns="24075" numCol="1" spcCol="0" rtlCol="0" fromWordArt="0" anchor="ctr" anchorCtr="0" forceAA="0" compatLnSpc="1">
                  <a:prstTxWarp prst="textNoShape">
                    <a:avLst/>
                  </a:prstTxWarp>
                  <a:noAutofit/>
                </a:bodyPr>
                <a:lstStyle/>
                <a:p>
                  <a:pPr lvl="0"/>
                  <a:endParaRPr lang="en-US" sz="948" u="sng" dirty="0">
                    <a:solidFill>
                      <a:schemeClr val="bg1"/>
                    </a:solidFill>
                    <a:latin typeface="Merriweather Sans" panose="020B0604020202020204" charset="0"/>
                  </a:endParaRPr>
                </a:p>
              </p:txBody>
            </p:sp>
            <p:sp>
              <p:nvSpPr>
                <p:cNvPr id="42" name="Oval 41">
                  <a:extLst>
                    <a:ext uri="{FF2B5EF4-FFF2-40B4-BE49-F238E27FC236}">
                      <a16:creationId xmlns:a16="http://schemas.microsoft.com/office/drawing/2014/main" id="{DFF5C242-04AA-4129-8A53-AECE5B9728A4}"/>
                    </a:ext>
                  </a:extLst>
                </p:cNvPr>
                <p:cNvSpPr/>
                <p:nvPr/>
              </p:nvSpPr>
              <p:spPr>
                <a:xfrm>
                  <a:off x="1155474" y="2923207"/>
                  <a:ext cx="677866" cy="646570"/>
                </a:xfrm>
                <a:prstGeom prst="ellipse">
                  <a:avLst/>
                </a:prstGeom>
                <a:solidFill>
                  <a:srgbClr val="56A4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dirty="0">
                      <a:solidFill>
                        <a:schemeClr val="bg1"/>
                      </a:solidFill>
                      <a:latin typeface="Merriweather Sans"/>
                    </a:rPr>
                    <a:t>5</a:t>
                  </a:r>
                </a:p>
              </p:txBody>
            </p:sp>
          </p:grpSp>
          <p:sp>
            <p:nvSpPr>
              <p:cNvPr id="40" name="Rectangle 39">
                <a:extLst>
                  <a:ext uri="{FF2B5EF4-FFF2-40B4-BE49-F238E27FC236}">
                    <a16:creationId xmlns:a16="http://schemas.microsoft.com/office/drawing/2014/main" id="{E7B202B6-1BBA-43B7-85CD-81E6981DA960}"/>
                  </a:ext>
                </a:extLst>
              </p:cNvPr>
              <p:cNvSpPr/>
              <p:nvPr/>
            </p:nvSpPr>
            <p:spPr>
              <a:xfrm>
                <a:off x="2433377" y="6519315"/>
                <a:ext cx="3285162" cy="451932"/>
              </a:xfrm>
              <a:prstGeom prst="rect">
                <a:avLst/>
              </a:prstGeom>
            </p:spPr>
            <p:txBody>
              <a:bodyPr wrap="none">
                <a:spAutoFit/>
              </a:bodyPr>
              <a:lstStyle/>
              <a:p>
                <a:pPr lvl="0"/>
                <a:r>
                  <a:rPr lang="en-US" sz="948" u="sng" dirty="0">
                    <a:solidFill>
                      <a:schemeClr val="bg1"/>
                    </a:solidFill>
                    <a:latin typeface="Merriweather Sans" panose="020B0604020202020204" charset="0"/>
                  </a:rPr>
                  <a:t>Soil Organic Matter (SOM)</a:t>
                </a:r>
                <a:endParaRPr lang="en-US" sz="948" u="sng" dirty="0">
                  <a:solidFill>
                    <a:schemeClr val="bg1"/>
                  </a:solidFill>
                  <a:latin typeface="Merriweather Sans"/>
                </a:endParaRPr>
              </a:p>
            </p:txBody>
          </p:sp>
        </p:grpSp>
        <p:grpSp>
          <p:nvGrpSpPr>
            <p:cNvPr id="6" name="Group 5">
              <a:extLst>
                <a:ext uri="{FF2B5EF4-FFF2-40B4-BE49-F238E27FC236}">
                  <a16:creationId xmlns:a16="http://schemas.microsoft.com/office/drawing/2014/main" id="{68D3BA34-6218-4F39-BCD1-FD8D1CDBB949}"/>
                </a:ext>
              </a:extLst>
            </p:cNvPr>
            <p:cNvGrpSpPr/>
            <p:nvPr/>
          </p:nvGrpSpPr>
          <p:grpSpPr>
            <a:xfrm>
              <a:off x="1161375" y="7254566"/>
              <a:ext cx="7468507" cy="646570"/>
              <a:chOff x="1753973" y="7214689"/>
              <a:chExt cx="7468507" cy="646570"/>
            </a:xfrm>
          </p:grpSpPr>
          <p:grpSp>
            <p:nvGrpSpPr>
              <p:cNvPr id="35" name="Group 34">
                <a:extLst>
                  <a:ext uri="{FF2B5EF4-FFF2-40B4-BE49-F238E27FC236}">
                    <a16:creationId xmlns:a16="http://schemas.microsoft.com/office/drawing/2014/main" id="{40AC2B4E-AB31-4979-A62F-0D775A450C1A}"/>
                  </a:ext>
                </a:extLst>
              </p:cNvPr>
              <p:cNvGrpSpPr/>
              <p:nvPr/>
            </p:nvGrpSpPr>
            <p:grpSpPr>
              <a:xfrm>
                <a:off x="1753973" y="7214689"/>
                <a:ext cx="7468507" cy="646570"/>
                <a:chOff x="1155474" y="2923207"/>
                <a:chExt cx="7468507" cy="646570"/>
              </a:xfrm>
            </p:grpSpPr>
            <p:sp>
              <p:nvSpPr>
                <p:cNvPr id="37" name="Morocco">
                  <a:extLst>
                    <a:ext uri="{FF2B5EF4-FFF2-40B4-BE49-F238E27FC236}">
                      <a16:creationId xmlns:a16="http://schemas.microsoft.com/office/drawing/2014/main" id="{90303333-FA67-404C-85A0-F7A435D82453}"/>
                    </a:ext>
                  </a:extLst>
                </p:cNvPr>
                <p:cNvSpPr/>
                <p:nvPr>
                  <p:custDataLst>
                    <p:tags r:id="rId5"/>
                  </p:custDataLst>
                </p:nvPr>
              </p:nvSpPr>
              <p:spPr>
                <a:xfrm>
                  <a:off x="1659961" y="2995879"/>
                  <a:ext cx="6964020" cy="524844"/>
                </a:xfrm>
                <a:prstGeom prst="roundRect">
                  <a:avLst>
                    <a:gd name="adj" fmla="val 10820"/>
                  </a:avLst>
                </a:prstGeom>
                <a:solidFill>
                  <a:srgbClr val="56A4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826" tIns="24075" rIns="48150" bIns="24075" numCol="1" spcCol="0" rtlCol="0" fromWordArt="0" anchor="ctr" anchorCtr="0" forceAA="0" compatLnSpc="1">
                  <a:prstTxWarp prst="textNoShape">
                    <a:avLst/>
                  </a:prstTxWarp>
                  <a:noAutofit/>
                </a:bodyPr>
                <a:lstStyle/>
                <a:p>
                  <a:pPr lvl="0"/>
                  <a:endParaRPr lang="en-US" sz="948" u="sng" dirty="0">
                    <a:solidFill>
                      <a:schemeClr val="bg1"/>
                    </a:solidFill>
                    <a:latin typeface="Merriweather Sans" panose="020B0604020202020204" charset="0"/>
                  </a:endParaRPr>
                </a:p>
              </p:txBody>
            </p:sp>
            <p:sp>
              <p:nvSpPr>
                <p:cNvPr id="38" name="Oval 37">
                  <a:extLst>
                    <a:ext uri="{FF2B5EF4-FFF2-40B4-BE49-F238E27FC236}">
                      <a16:creationId xmlns:a16="http://schemas.microsoft.com/office/drawing/2014/main" id="{169740CB-C7C0-4E2D-85E1-2E877665075A}"/>
                    </a:ext>
                  </a:extLst>
                </p:cNvPr>
                <p:cNvSpPr/>
                <p:nvPr/>
              </p:nvSpPr>
              <p:spPr>
                <a:xfrm>
                  <a:off x="1155474" y="2923207"/>
                  <a:ext cx="677866" cy="646570"/>
                </a:xfrm>
                <a:prstGeom prst="ellipse">
                  <a:avLst/>
                </a:prstGeom>
                <a:solidFill>
                  <a:srgbClr val="56A4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dirty="0">
                      <a:solidFill>
                        <a:schemeClr val="bg1"/>
                      </a:solidFill>
                      <a:latin typeface="Merriweather Sans"/>
                    </a:rPr>
                    <a:t>6</a:t>
                  </a:r>
                </a:p>
              </p:txBody>
            </p:sp>
          </p:grpSp>
          <p:sp>
            <p:nvSpPr>
              <p:cNvPr id="36" name="Rectangle 35">
                <a:extLst>
                  <a:ext uri="{FF2B5EF4-FFF2-40B4-BE49-F238E27FC236}">
                    <a16:creationId xmlns:a16="http://schemas.microsoft.com/office/drawing/2014/main" id="{827165AA-E88E-4A4B-8D39-60AF81384ED4}"/>
                  </a:ext>
                </a:extLst>
              </p:cNvPr>
              <p:cNvSpPr/>
              <p:nvPr/>
            </p:nvSpPr>
            <p:spPr>
              <a:xfrm>
                <a:off x="2491395" y="7358030"/>
                <a:ext cx="4002898" cy="451932"/>
              </a:xfrm>
              <a:prstGeom prst="rect">
                <a:avLst/>
              </a:prstGeom>
            </p:spPr>
            <p:txBody>
              <a:bodyPr wrap="none">
                <a:spAutoFit/>
              </a:bodyPr>
              <a:lstStyle/>
              <a:p>
                <a:pPr lvl="0"/>
                <a:r>
                  <a:rPr lang="en-US" sz="948" u="sng" dirty="0">
                    <a:solidFill>
                      <a:schemeClr val="bg1"/>
                    </a:solidFill>
                    <a:latin typeface="Merriweather Sans" panose="020B0604020202020204" charset="0"/>
                  </a:rPr>
                  <a:t>Harvested Wood Products (HWP)</a:t>
                </a:r>
                <a:endParaRPr lang="en-GB" sz="948" u="sng" dirty="0">
                  <a:solidFill>
                    <a:schemeClr val="bg1"/>
                  </a:solidFill>
                  <a:latin typeface="Merriweather Sans" panose="020B0604020202020204" charset="0"/>
                </a:endParaRPr>
              </a:p>
            </p:txBody>
          </p:sp>
        </p:grpSp>
        <p:grpSp>
          <p:nvGrpSpPr>
            <p:cNvPr id="7" name="Group 6">
              <a:extLst>
                <a:ext uri="{FF2B5EF4-FFF2-40B4-BE49-F238E27FC236}">
                  <a16:creationId xmlns:a16="http://schemas.microsoft.com/office/drawing/2014/main" id="{A7C1C705-F8D2-4689-876E-48C8961762BC}"/>
                </a:ext>
              </a:extLst>
            </p:cNvPr>
            <p:cNvGrpSpPr/>
            <p:nvPr/>
          </p:nvGrpSpPr>
          <p:grpSpPr>
            <a:xfrm>
              <a:off x="1166510" y="3433877"/>
              <a:ext cx="7463371" cy="1378009"/>
              <a:chOff x="1856217" y="3433877"/>
              <a:chExt cx="7463371" cy="1378009"/>
            </a:xfrm>
          </p:grpSpPr>
          <p:grpSp>
            <p:nvGrpSpPr>
              <p:cNvPr id="22" name="Group 21">
                <a:extLst>
                  <a:ext uri="{FF2B5EF4-FFF2-40B4-BE49-F238E27FC236}">
                    <a16:creationId xmlns:a16="http://schemas.microsoft.com/office/drawing/2014/main" id="{F72DA7CE-D16C-43B8-8299-9FBAECE16278}"/>
                  </a:ext>
                </a:extLst>
              </p:cNvPr>
              <p:cNvGrpSpPr/>
              <p:nvPr/>
            </p:nvGrpSpPr>
            <p:grpSpPr>
              <a:xfrm>
                <a:off x="1856217" y="3433877"/>
                <a:ext cx="7463371" cy="1378009"/>
                <a:chOff x="1783819" y="1852581"/>
                <a:chExt cx="7463371" cy="1378009"/>
              </a:xfrm>
            </p:grpSpPr>
            <p:sp>
              <p:nvSpPr>
                <p:cNvPr id="24" name="Rectangle 23">
                  <a:extLst>
                    <a:ext uri="{FF2B5EF4-FFF2-40B4-BE49-F238E27FC236}">
                      <a16:creationId xmlns:a16="http://schemas.microsoft.com/office/drawing/2014/main" id="{C7BEC433-3EA9-474D-972A-961FC497A1A4}"/>
                    </a:ext>
                  </a:extLst>
                </p:cNvPr>
                <p:cNvSpPr/>
                <p:nvPr/>
              </p:nvSpPr>
              <p:spPr>
                <a:xfrm>
                  <a:off x="1783819" y="2048610"/>
                  <a:ext cx="1882743" cy="1005440"/>
                </a:xfrm>
                <a:prstGeom prst="rect">
                  <a:avLst/>
                </a:prstGeom>
              </p:spPr>
              <p:txBody>
                <a:bodyPr wrap="square">
                  <a:spAutoFit/>
                </a:bodyPr>
                <a:lstStyle/>
                <a:p>
                  <a:pPr lvl="0"/>
                  <a:r>
                    <a:rPr lang="en-US" sz="948" u="sng" dirty="0">
                      <a:solidFill>
                        <a:srgbClr val="3F3F3F"/>
                      </a:solidFill>
                      <a:latin typeface="Merriweather Sans" panose="020B0604020202020204" charset="0"/>
                    </a:rPr>
                    <a:t>Living Biomass (LB)</a:t>
                  </a:r>
                  <a:r>
                    <a:rPr lang="en-US" sz="948" b="1" dirty="0">
                      <a:solidFill>
                        <a:srgbClr val="3F3F3F"/>
                      </a:solidFill>
                      <a:latin typeface="Merriweather Sans" panose="020B0604020202020204" charset="0"/>
                    </a:rPr>
                    <a:t> </a:t>
                  </a:r>
                  <a:r>
                    <a:rPr lang="en-US" sz="948" dirty="0">
                      <a:solidFill>
                        <a:srgbClr val="3F3F3F"/>
                      </a:solidFill>
                      <a:latin typeface="Merriweather Sans" panose="020B0604020202020204" charset="0"/>
                    </a:rPr>
                    <a:t>includes:</a:t>
                  </a:r>
                </a:p>
              </p:txBody>
            </p:sp>
            <p:grpSp>
              <p:nvGrpSpPr>
                <p:cNvPr id="25" name="Group 24">
                  <a:extLst>
                    <a:ext uri="{FF2B5EF4-FFF2-40B4-BE49-F238E27FC236}">
                      <a16:creationId xmlns:a16="http://schemas.microsoft.com/office/drawing/2014/main" id="{FCD66863-C463-48ED-8D7F-443BB3543CA3}"/>
                    </a:ext>
                  </a:extLst>
                </p:cNvPr>
                <p:cNvGrpSpPr/>
                <p:nvPr/>
              </p:nvGrpSpPr>
              <p:grpSpPr>
                <a:xfrm>
                  <a:off x="4032820" y="1852581"/>
                  <a:ext cx="5214370" cy="646570"/>
                  <a:chOff x="3369714" y="2923207"/>
                  <a:chExt cx="5214370" cy="646570"/>
                </a:xfrm>
              </p:grpSpPr>
              <p:grpSp>
                <p:nvGrpSpPr>
                  <p:cNvPr id="31" name="Group 30">
                    <a:extLst>
                      <a:ext uri="{FF2B5EF4-FFF2-40B4-BE49-F238E27FC236}">
                        <a16:creationId xmlns:a16="http://schemas.microsoft.com/office/drawing/2014/main" id="{1B9569D7-7636-43DB-B01E-2403BE656172}"/>
                      </a:ext>
                    </a:extLst>
                  </p:cNvPr>
                  <p:cNvGrpSpPr/>
                  <p:nvPr/>
                </p:nvGrpSpPr>
                <p:grpSpPr>
                  <a:xfrm>
                    <a:off x="3369714" y="2923207"/>
                    <a:ext cx="5214370" cy="646570"/>
                    <a:chOff x="3369714" y="2923207"/>
                    <a:chExt cx="5214370" cy="646570"/>
                  </a:xfrm>
                </p:grpSpPr>
                <p:sp>
                  <p:nvSpPr>
                    <p:cNvPr id="33" name="Morocco">
                      <a:extLst>
                        <a:ext uri="{FF2B5EF4-FFF2-40B4-BE49-F238E27FC236}">
                          <a16:creationId xmlns:a16="http://schemas.microsoft.com/office/drawing/2014/main" id="{3FB95103-4B86-4895-A042-CBA68198D67F}"/>
                        </a:ext>
                      </a:extLst>
                    </p:cNvPr>
                    <p:cNvSpPr/>
                    <p:nvPr>
                      <p:custDataLst>
                        <p:tags r:id="rId4"/>
                      </p:custDataLst>
                    </p:nvPr>
                  </p:nvSpPr>
                  <p:spPr>
                    <a:xfrm>
                      <a:off x="3874201" y="2995879"/>
                      <a:ext cx="4709883" cy="524844"/>
                    </a:xfrm>
                    <a:prstGeom prst="roundRect">
                      <a:avLst>
                        <a:gd name="adj" fmla="val 10820"/>
                      </a:avLst>
                    </a:prstGeom>
                    <a:solidFill>
                      <a:srgbClr val="56A4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826" tIns="24075" rIns="48150" bIns="24075" numCol="1" spcCol="0" rtlCol="0" fromWordArt="0" anchor="ctr" anchorCtr="0" forceAA="0" compatLnSpc="1">
                      <a:prstTxWarp prst="textNoShape">
                        <a:avLst/>
                      </a:prstTxWarp>
                      <a:noAutofit/>
                    </a:bodyPr>
                    <a:lstStyle/>
                    <a:p>
                      <a:pPr lvl="0"/>
                      <a:endParaRPr lang="en-US" sz="948" u="sng" dirty="0">
                        <a:solidFill>
                          <a:schemeClr val="bg1"/>
                        </a:solidFill>
                        <a:latin typeface="Merriweather Sans" panose="020B0604020202020204" charset="0"/>
                      </a:endParaRPr>
                    </a:p>
                  </p:txBody>
                </p:sp>
                <p:sp>
                  <p:nvSpPr>
                    <p:cNvPr id="34" name="Oval 33">
                      <a:extLst>
                        <a:ext uri="{FF2B5EF4-FFF2-40B4-BE49-F238E27FC236}">
                          <a16:creationId xmlns:a16="http://schemas.microsoft.com/office/drawing/2014/main" id="{1271FD48-2B75-4287-8CD8-3839C40595CB}"/>
                        </a:ext>
                      </a:extLst>
                    </p:cNvPr>
                    <p:cNvSpPr/>
                    <p:nvPr/>
                  </p:nvSpPr>
                  <p:spPr>
                    <a:xfrm>
                      <a:off x="3369714" y="2923207"/>
                      <a:ext cx="677866" cy="646570"/>
                    </a:xfrm>
                    <a:prstGeom prst="ellipse">
                      <a:avLst/>
                    </a:prstGeom>
                    <a:solidFill>
                      <a:srgbClr val="56A4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dirty="0">
                          <a:solidFill>
                            <a:schemeClr val="bg1"/>
                          </a:solidFill>
                          <a:latin typeface="Merriweather Sans"/>
                        </a:rPr>
                        <a:t>1</a:t>
                      </a:r>
                    </a:p>
                  </p:txBody>
                </p:sp>
              </p:grpSp>
              <p:sp>
                <p:nvSpPr>
                  <p:cNvPr id="32" name="Rectangle 31">
                    <a:extLst>
                      <a:ext uri="{FF2B5EF4-FFF2-40B4-BE49-F238E27FC236}">
                        <a16:creationId xmlns:a16="http://schemas.microsoft.com/office/drawing/2014/main" id="{7C7AB3BA-360A-4B49-B180-69DDB51A1178}"/>
                      </a:ext>
                    </a:extLst>
                  </p:cNvPr>
                  <p:cNvSpPr/>
                  <p:nvPr/>
                </p:nvSpPr>
                <p:spPr>
                  <a:xfrm>
                    <a:off x="4103319" y="3058471"/>
                    <a:ext cx="3571041" cy="451932"/>
                  </a:xfrm>
                  <a:prstGeom prst="rect">
                    <a:avLst/>
                  </a:prstGeom>
                </p:spPr>
                <p:txBody>
                  <a:bodyPr wrap="none">
                    <a:spAutoFit/>
                  </a:bodyPr>
                  <a:lstStyle/>
                  <a:p>
                    <a:pPr lvl="0"/>
                    <a:r>
                      <a:rPr lang="en-US" sz="948" u="sng" dirty="0">
                        <a:solidFill>
                          <a:schemeClr val="bg1"/>
                        </a:solidFill>
                        <a:latin typeface="Merriweather Sans" panose="020B0604020202020204" charset="0"/>
                      </a:rPr>
                      <a:t>Above-Ground Biomass (AB)</a:t>
                    </a:r>
                  </a:p>
                </p:txBody>
              </p:sp>
            </p:grpSp>
            <p:grpSp>
              <p:nvGrpSpPr>
                <p:cNvPr id="26" name="Group 25">
                  <a:extLst>
                    <a:ext uri="{FF2B5EF4-FFF2-40B4-BE49-F238E27FC236}">
                      <a16:creationId xmlns:a16="http://schemas.microsoft.com/office/drawing/2014/main" id="{A1E0BF06-527B-4217-8A55-6514CF57AB04}"/>
                    </a:ext>
                  </a:extLst>
                </p:cNvPr>
                <p:cNvGrpSpPr/>
                <p:nvPr/>
              </p:nvGrpSpPr>
              <p:grpSpPr>
                <a:xfrm>
                  <a:off x="4032820" y="2584020"/>
                  <a:ext cx="5214370" cy="646570"/>
                  <a:chOff x="3968214" y="3678265"/>
                  <a:chExt cx="5214370" cy="646570"/>
                </a:xfrm>
              </p:grpSpPr>
              <p:grpSp>
                <p:nvGrpSpPr>
                  <p:cNvPr id="27" name="Group 26">
                    <a:extLst>
                      <a:ext uri="{FF2B5EF4-FFF2-40B4-BE49-F238E27FC236}">
                        <a16:creationId xmlns:a16="http://schemas.microsoft.com/office/drawing/2014/main" id="{5E2956B3-3164-4D8B-AE38-EF7F13DC9462}"/>
                      </a:ext>
                    </a:extLst>
                  </p:cNvPr>
                  <p:cNvGrpSpPr/>
                  <p:nvPr/>
                </p:nvGrpSpPr>
                <p:grpSpPr>
                  <a:xfrm>
                    <a:off x="3968214" y="3678265"/>
                    <a:ext cx="5214370" cy="646570"/>
                    <a:chOff x="3369714" y="2923207"/>
                    <a:chExt cx="5214370" cy="646570"/>
                  </a:xfrm>
                </p:grpSpPr>
                <p:sp>
                  <p:nvSpPr>
                    <p:cNvPr id="29" name="Morocco">
                      <a:extLst>
                        <a:ext uri="{FF2B5EF4-FFF2-40B4-BE49-F238E27FC236}">
                          <a16:creationId xmlns:a16="http://schemas.microsoft.com/office/drawing/2014/main" id="{A999716D-A8C5-4657-9DAC-9503C2FC6DBC}"/>
                        </a:ext>
                      </a:extLst>
                    </p:cNvPr>
                    <p:cNvSpPr/>
                    <p:nvPr>
                      <p:custDataLst>
                        <p:tags r:id="rId3"/>
                      </p:custDataLst>
                    </p:nvPr>
                  </p:nvSpPr>
                  <p:spPr>
                    <a:xfrm>
                      <a:off x="3874201" y="2995879"/>
                      <a:ext cx="4709883" cy="524844"/>
                    </a:xfrm>
                    <a:prstGeom prst="roundRect">
                      <a:avLst>
                        <a:gd name="adj" fmla="val 10820"/>
                      </a:avLst>
                    </a:prstGeom>
                    <a:solidFill>
                      <a:srgbClr val="56A4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826" tIns="24075" rIns="48150" bIns="24075" numCol="1" spcCol="0" rtlCol="0" fromWordArt="0" anchor="ctr" anchorCtr="0" forceAA="0" compatLnSpc="1">
                      <a:prstTxWarp prst="textNoShape">
                        <a:avLst/>
                      </a:prstTxWarp>
                      <a:noAutofit/>
                    </a:bodyPr>
                    <a:lstStyle/>
                    <a:p>
                      <a:pPr lvl="0"/>
                      <a:endParaRPr lang="en-US" sz="948" u="sng" dirty="0">
                        <a:solidFill>
                          <a:schemeClr val="bg1"/>
                        </a:solidFill>
                        <a:latin typeface="Merriweather Sans" panose="020B0604020202020204" charset="0"/>
                      </a:endParaRPr>
                    </a:p>
                  </p:txBody>
                </p:sp>
                <p:sp>
                  <p:nvSpPr>
                    <p:cNvPr id="30" name="Oval 29">
                      <a:extLst>
                        <a:ext uri="{FF2B5EF4-FFF2-40B4-BE49-F238E27FC236}">
                          <a16:creationId xmlns:a16="http://schemas.microsoft.com/office/drawing/2014/main" id="{699A1885-05BF-43FF-9C7F-3E4515494789}"/>
                        </a:ext>
                      </a:extLst>
                    </p:cNvPr>
                    <p:cNvSpPr/>
                    <p:nvPr/>
                  </p:nvSpPr>
                  <p:spPr>
                    <a:xfrm>
                      <a:off x="3369714" y="2923207"/>
                      <a:ext cx="677866" cy="646570"/>
                    </a:xfrm>
                    <a:prstGeom prst="ellipse">
                      <a:avLst/>
                    </a:prstGeom>
                    <a:solidFill>
                      <a:srgbClr val="56A4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dirty="0">
                          <a:solidFill>
                            <a:schemeClr val="bg1"/>
                          </a:solidFill>
                          <a:latin typeface="Merriweather Sans"/>
                        </a:rPr>
                        <a:t>2</a:t>
                      </a:r>
                    </a:p>
                  </p:txBody>
                </p:sp>
              </p:grpSp>
              <p:sp>
                <p:nvSpPr>
                  <p:cNvPr id="28" name="Rectangle 27">
                    <a:extLst>
                      <a:ext uri="{FF2B5EF4-FFF2-40B4-BE49-F238E27FC236}">
                        <a16:creationId xmlns:a16="http://schemas.microsoft.com/office/drawing/2014/main" id="{4955B782-296E-4407-A097-6F479141DFB6}"/>
                      </a:ext>
                    </a:extLst>
                  </p:cNvPr>
                  <p:cNvSpPr/>
                  <p:nvPr/>
                </p:nvSpPr>
                <p:spPr>
                  <a:xfrm>
                    <a:off x="4701819" y="3796320"/>
                    <a:ext cx="3546711" cy="451932"/>
                  </a:xfrm>
                  <a:prstGeom prst="rect">
                    <a:avLst/>
                  </a:prstGeom>
                </p:spPr>
                <p:txBody>
                  <a:bodyPr wrap="none">
                    <a:spAutoFit/>
                  </a:bodyPr>
                  <a:lstStyle/>
                  <a:p>
                    <a:r>
                      <a:rPr lang="en-US" sz="948" u="sng" dirty="0">
                        <a:solidFill>
                          <a:schemeClr val="bg1"/>
                        </a:solidFill>
                        <a:latin typeface="Merriweather Sans" panose="020B0604020202020204" charset="0"/>
                      </a:rPr>
                      <a:t>Below-Ground Biomass (BB)</a:t>
                    </a:r>
                    <a:endParaRPr lang="en-US" sz="948" u="sng" dirty="0">
                      <a:solidFill>
                        <a:schemeClr val="bg1"/>
                      </a:solidFill>
                      <a:latin typeface="Merriweather Sans"/>
                    </a:endParaRPr>
                  </a:p>
                </p:txBody>
              </p:sp>
            </p:grpSp>
          </p:grpSp>
          <p:sp>
            <p:nvSpPr>
              <p:cNvPr id="23" name="Left Brace 22">
                <a:extLst>
                  <a:ext uri="{FF2B5EF4-FFF2-40B4-BE49-F238E27FC236}">
                    <a16:creationId xmlns:a16="http://schemas.microsoft.com/office/drawing/2014/main" id="{C15ADB04-66CC-4001-98D6-1326252821E5}"/>
                  </a:ext>
                </a:extLst>
              </p:cNvPr>
              <p:cNvSpPr/>
              <p:nvPr/>
            </p:nvSpPr>
            <p:spPr>
              <a:xfrm>
                <a:off x="3822560" y="3433877"/>
                <a:ext cx="207024" cy="1378009"/>
              </a:xfrm>
              <a:prstGeom prst="leftBrace">
                <a:avLst/>
              </a:prstGeom>
              <a:noFill/>
              <a:ln>
                <a:solidFill>
                  <a:srgbClr val="56A4A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49"/>
              </a:p>
            </p:txBody>
          </p:sp>
        </p:grpSp>
        <p:grpSp>
          <p:nvGrpSpPr>
            <p:cNvPr id="8" name="Group 7">
              <a:extLst>
                <a:ext uri="{FF2B5EF4-FFF2-40B4-BE49-F238E27FC236}">
                  <a16:creationId xmlns:a16="http://schemas.microsoft.com/office/drawing/2014/main" id="{B8729757-C7C8-483C-8BF4-64BB4C95242F}"/>
                </a:ext>
              </a:extLst>
            </p:cNvPr>
            <p:cNvGrpSpPr/>
            <p:nvPr/>
          </p:nvGrpSpPr>
          <p:grpSpPr>
            <a:xfrm>
              <a:off x="1113260" y="4814700"/>
              <a:ext cx="7516621" cy="1558946"/>
              <a:chOff x="1856217" y="4852662"/>
              <a:chExt cx="7516621" cy="1558946"/>
            </a:xfrm>
          </p:grpSpPr>
          <p:grpSp>
            <p:nvGrpSpPr>
              <p:cNvPr id="9" name="Group 8">
                <a:extLst>
                  <a:ext uri="{FF2B5EF4-FFF2-40B4-BE49-F238E27FC236}">
                    <a16:creationId xmlns:a16="http://schemas.microsoft.com/office/drawing/2014/main" id="{E3E2FB84-AD51-4DAE-BCCC-6240697D3100}"/>
                  </a:ext>
                </a:extLst>
              </p:cNvPr>
              <p:cNvGrpSpPr/>
              <p:nvPr/>
            </p:nvGrpSpPr>
            <p:grpSpPr>
              <a:xfrm>
                <a:off x="1856217" y="4852662"/>
                <a:ext cx="7516621" cy="1558946"/>
                <a:chOff x="1799514" y="4694856"/>
                <a:chExt cx="7516621" cy="1558946"/>
              </a:xfrm>
            </p:grpSpPr>
            <p:sp>
              <p:nvSpPr>
                <p:cNvPr id="11" name="Rectangle 10">
                  <a:extLst>
                    <a:ext uri="{FF2B5EF4-FFF2-40B4-BE49-F238E27FC236}">
                      <a16:creationId xmlns:a16="http://schemas.microsoft.com/office/drawing/2014/main" id="{CD7F0F60-F743-4B93-ADD5-8174B835DDFB}"/>
                    </a:ext>
                  </a:extLst>
                </p:cNvPr>
                <p:cNvSpPr/>
                <p:nvPr/>
              </p:nvSpPr>
              <p:spPr>
                <a:xfrm>
                  <a:off x="1799514" y="4694856"/>
                  <a:ext cx="1800252" cy="1558946"/>
                </a:xfrm>
                <a:prstGeom prst="rect">
                  <a:avLst/>
                </a:prstGeom>
              </p:spPr>
              <p:txBody>
                <a:bodyPr wrap="square">
                  <a:spAutoFit/>
                </a:bodyPr>
                <a:lstStyle/>
                <a:p>
                  <a:pPr lvl="0"/>
                  <a:r>
                    <a:rPr lang="en-US" sz="948" dirty="0">
                      <a:solidFill>
                        <a:srgbClr val="3F3F3F"/>
                      </a:solidFill>
                      <a:latin typeface="Merriweather Sans" panose="020B0604020202020204" charset="0"/>
                    </a:rPr>
                    <a:t>Dead Organic Matter (DOM) includes:</a:t>
                  </a:r>
                </a:p>
              </p:txBody>
            </p:sp>
            <p:grpSp>
              <p:nvGrpSpPr>
                <p:cNvPr id="12" name="Group 11">
                  <a:extLst>
                    <a:ext uri="{FF2B5EF4-FFF2-40B4-BE49-F238E27FC236}">
                      <a16:creationId xmlns:a16="http://schemas.microsoft.com/office/drawing/2014/main" id="{7E46915E-6AAA-4808-BA82-F98C1EB6BD6B}"/>
                    </a:ext>
                  </a:extLst>
                </p:cNvPr>
                <p:cNvGrpSpPr/>
                <p:nvPr/>
              </p:nvGrpSpPr>
              <p:grpSpPr>
                <a:xfrm>
                  <a:off x="4043196" y="4806422"/>
                  <a:ext cx="5272939" cy="646570"/>
                  <a:chOff x="4043196" y="4806422"/>
                  <a:chExt cx="5272939" cy="646570"/>
                </a:xfrm>
              </p:grpSpPr>
              <p:grpSp>
                <p:nvGrpSpPr>
                  <p:cNvPr id="18" name="Group 17">
                    <a:extLst>
                      <a:ext uri="{FF2B5EF4-FFF2-40B4-BE49-F238E27FC236}">
                        <a16:creationId xmlns:a16="http://schemas.microsoft.com/office/drawing/2014/main" id="{FEA73A37-B2FB-4F4F-BC56-D1BDA38A52D1}"/>
                      </a:ext>
                    </a:extLst>
                  </p:cNvPr>
                  <p:cNvGrpSpPr/>
                  <p:nvPr/>
                </p:nvGrpSpPr>
                <p:grpSpPr>
                  <a:xfrm>
                    <a:off x="4043196" y="4806422"/>
                    <a:ext cx="5272939" cy="646570"/>
                    <a:chOff x="3444696" y="2923207"/>
                    <a:chExt cx="5272939" cy="646570"/>
                  </a:xfrm>
                </p:grpSpPr>
                <p:sp>
                  <p:nvSpPr>
                    <p:cNvPr id="20" name="Morocco">
                      <a:extLst>
                        <a:ext uri="{FF2B5EF4-FFF2-40B4-BE49-F238E27FC236}">
                          <a16:creationId xmlns:a16="http://schemas.microsoft.com/office/drawing/2014/main" id="{C6A58B6B-C010-49C1-BCCB-5F579D618944}"/>
                        </a:ext>
                      </a:extLst>
                    </p:cNvPr>
                    <p:cNvSpPr/>
                    <p:nvPr>
                      <p:custDataLst>
                        <p:tags r:id="rId2"/>
                      </p:custDataLst>
                    </p:nvPr>
                  </p:nvSpPr>
                  <p:spPr>
                    <a:xfrm>
                      <a:off x="3949183" y="2995879"/>
                      <a:ext cx="4768452" cy="524844"/>
                    </a:xfrm>
                    <a:prstGeom prst="roundRect">
                      <a:avLst>
                        <a:gd name="adj" fmla="val 10820"/>
                      </a:avLst>
                    </a:prstGeom>
                    <a:solidFill>
                      <a:srgbClr val="56A4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826" tIns="24075" rIns="48150" bIns="24075" numCol="1" spcCol="0" rtlCol="0" fromWordArt="0" anchor="ctr" anchorCtr="0" forceAA="0" compatLnSpc="1">
                      <a:prstTxWarp prst="textNoShape">
                        <a:avLst/>
                      </a:prstTxWarp>
                      <a:noAutofit/>
                    </a:bodyPr>
                    <a:lstStyle/>
                    <a:p>
                      <a:pPr lvl="0"/>
                      <a:endParaRPr lang="en-US" sz="948" u="sng" dirty="0">
                        <a:solidFill>
                          <a:schemeClr val="bg1"/>
                        </a:solidFill>
                        <a:latin typeface="Merriweather Sans" panose="020B0604020202020204" charset="0"/>
                      </a:endParaRPr>
                    </a:p>
                  </p:txBody>
                </p:sp>
                <p:sp>
                  <p:nvSpPr>
                    <p:cNvPr id="21" name="Oval 20">
                      <a:extLst>
                        <a:ext uri="{FF2B5EF4-FFF2-40B4-BE49-F238E27FC236}">
                          <a16:creationId xmlns:a16="http://schemas.microsoft.com/office/drawing/2014/main" id="{26566931-A2D7-44B5-B171-81EB2DA04B5B}"/>
                        </a:ext>
                      </a:extLst>
                    </p:cNvPr>
                    <p:cNvSpPr/>
                    <p:nvPr/>
                  </p:nvSpPr>
                  <p:spPr>
                    <a:xfrm>
                      <a:off x="3444696" y="2923207"/>
                      <a:ext cx="677866" cy="646570"/>
                    </a:xfrm>
                    <a:prstGeom prst="ellipse">
                      <a:avLst/>
                    </a:prstGeom>
                    <a:solidFill>
                      <a:srgbClr val="56A4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dirty="0">
                          <a:solidFill>
                            <a:schemeClr val="bg1"/>
                          </a:solidFill>
                          <a:latin typeface="Merriweather Sans"/>
                        </a:rPr>
                        <a:t>3</a:t>
                      </a:r>
                    </a:p>
                  </p:txBody>
                </p:sp>
              </p:grpSp>
              <p:sp>
                <p:nvSpPr>
                  <p:cNvPr id="19" name="Rectangle 18">
                    <a:extLst>
                      <a:ext uri="{FF2B5EF4-FFF2-40B4-BE49-F238E27FC236}">
                        <a16:creationId xmlns:a16="http://schemas.microsoft.com/office/drawing/2014/main" id="{70A1ACA8-38CD-4F56-9CA9-C875A5B413D9}"/>
                      </a:ext>
                    </a:extLst>
                  </p:cNvPr>
                  <p:cNvSpPr/>
                  <p:nvPr/>
                </p:nvSpPr>
                <p:spPr>
                  <a:xfrm>
                    <a:off x="4776801" y="4958883"/>
                    <a:ext cx="2260260" cy="451932"/>
                  </a:xfrm>
                  <a:prstGeom prst="rect">
                    <a:avLst/>
                  </a:prstGeom>
                </p:spPr>
                <p:txBody>
                  <a:bodyPr wrap="none">
                    <a:spAutoFit/>
                  </a:bodyPr>
                  <a:lstStyle/>
                  <a:p>
                    <a:r>
                      <a:rPr lang="en-US" sz="948" u="sng" dirty="0">
                        <a:solidFill>
                          <a:schemeClr val="bg1"/>
                        </a:solidFill>
                        <a:latin typeface="Merriweather Sans" panose="020B0604020202020204" charset="0"/>
                      </a:rPr>
                      <a:t>Dead Wood (DW)</a:t>
                    </a:r>
                    <a:endParaRPr lang="en-US" sz="948" u="sng" dirty="0">
                      <a:solidFill>
                        <a:schemeClr val="bg1"/>
                      </a:solidFill>
                      <a:latin typeface="Merriweather Sans"/>
                    </a:endParaRPr>
                  </a:p>
                </p:txBody>
              </p:sp>
            </p:grpSp>
            <p:grpSp>
              <p:nvGrpSpPr>
                <p:cNvPr id="13" name="Group 12">
                  <a:extLst>
                    <a:ext uri="{FF2B5EF4-FFF2-40B4-BE49-F238E27FC236}">
                      <a16:creationId xmlns:a16="http://schemas.microsoft.com/office/drawing/2014/main" id="{58FC1CDB-7F91-494C-B56A-03273A03E7C2}"/>
                    </a:ext>
                  </a:extLst>
                </p:cNvPr>
                <p:cNvGrpSpPr/>
                <p:nvPr/>
              </p:nvGrpSpPr>
              <p:grpSpPr>
                <a:xfrm>
                  <a:off x="4043196" y="5509753"/>
                  <a:ext cx="5272939" cy="646570"/>
                  <a:chOff x="4043196" y="5509753"/>
                  <a:chExt cx="5272939" cy="646570"/>
                </a:xfrm>
              </p:grpSpPr>
              <p:grpSp>
                <p:nvGrpSpPr>
                  <p:cNvPr id="14" name="Group 13">
                    <a:extLst>
                      <a:ext uri="{FF2B5EF4-FFF2-40B4-BE49-F238E27FC236}">
                        <a16:creationId xmlns:a16="http://schemas.microsoft.com/office/drawing/2014/main" id="{8E588C42-B2A8-4175-B01C-B42969DA72FC}"/>
                      </a:ext>
                    </a:extLst>
                  </p:cNvPr>
                  <p:cNvGrpSpPr/>
                  <p:nvPr/>
                </p:nvGrpSpPr>
                <p:grpSpPr>
                  <a:xfrm>
                    <a:off x="4043196" y="5509753"/>
                    <a:ext cx="5272939" cy="646570"/>
                    <a:chOff x="3444696" y="2923207"/>
                    <a:chExt cx="5272939" cy="646570"/>
                  </a:xfrm>
                </p:grpSpPr>
                <p:sp>
                  <p:nvSpPr>
                    <p:cNvPr id="16" name="Morocco">
                      <a:extLst>
                        <a:ext uri="{FF2B5EF4-FFF2-40B4-BE49-F238E27FC236}">
                          <a16:creationId xmlns:a16="http://schemas.microsoft.com/office/drawing/2014/main" id="{E934A1F9-DE35-4AF6-94B3-75FA43E73B7C}"/>
                        </a:ext>
                      </a:extLst>
                    </p:cNvPr>
                    <p:cNvSpPr/>
                    <p:nvPr>
                      <p:custDataLst>
                        <p:tags r:id="rId1"/>
                      </p:custDataLst>
                    </p:nvPr>
                  </p:nvSpPr>
                  <p:spPr>
                    <a:xfrm>
                      <a:off x="3949183" y="2995879"/>
                      <a:ext cx="4768452" cy="524844"/>
                    </a:xfrm>
                    <a:prstGeom prst="roundRect">
                      <a:avLst>
                        <a:gd name="adj" fmla="val 10820"/>
                      </a:avLst>
                    </a:prstGeom>
                    <a:solidFill>
                      <a:srgbClr val="56A4A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5826" tIns="24075" rIns="48150" bIns="24075" numCol="1" spcCol="0" rtlCol="0" fromWordArt="0" anchor="ctr" anchorCtr="0" forceAA="0" compatLnSpc="1">
                      <a:prstTxWarp prst="textNoShape">
                        <a:avLst/>
                      </a:prstTxWarp>
                      <a:noAutofit/>
                    </a:bodyPr>
                    <a:lstStyle/>
                    <a:p>
                      <a:pPr lvl="0"/>
                      <a:endParaRPr lang="en-US" sz="948" u="sng" dirty="0">
                        <a:solidFill>
                          <a:schemeClr val="bg1"/>
                        </a:solidFill>
                        <a:latin typeface="Merriweather Sans" panose="020B0604020202020204" charset="0"/>
                      </a:endParaRPr>
                    </a:p>
                  </p:txBody>
                </p:sp>
                <p:sp>
                  <p:nvSpPr>
                    <p:cNvPr id="17" name="Oval 16">
                      <a:extLst>
                        <a:ext uri="{FF2B5EF4-FFF2-40B4-BE49-F238E27FC236}">
                          <a16:creationId xmlns:a16="http://schemas.microsoft.com/office/drawing/2014/main" id="{B5373637-C018-470C-AC6E-73C96987A398}"/>
                        </a:ext>
                      </a:extLst>
                    </p:cNvPr>
                    <p:cNvSpPr/>
                    <p:nvPr/>
                  </p:nvSpPr>
                  <p:spPr>
                    <a:xfrm>
                      <a:off x="3444696" y="2923207"/>
                      <a:ext cx="677866" cy="646570"/>
                    </a:xfrm>
                    <a:prstGeom prst="ellipse">
                      <a:avLst/>
                    </a:prstGeom>
                    <a:solidFill>
                      <a:srgbClr val="56A4A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dirty="0">
                          <a:solidFill>
                            <a:schemeClr val="bg1"/>
                          </a:solidFill>
                          <a:latin typeface="Merriweather Sans"/>
                        </a:rPr>
                        <a:t>4</a:t>
                      </a:r>
                    </a:p>
                  </p:txBody>
                </p:sp>
              </p:grpSp>
              <p:sp>
                <p:nvSpPr>
                  <p:cNvPr id="15" name="Rectangle 14">
                    <a:extLst>
                      <a:ext uri="{FF2B5EF4-FFF2-40B4-BE49-F238E27FC236}">
                        <a16:creationId xmlns:a16="http://schemas.microsoft.com/office/drawing/2014/main" id="{E43D3B91-82A8-4439-8E27-EEF4C6D62344}"/>
                      </a:ext>
                    </a:extLst>
                  </p:cNvPr>
                  <p:cNvSpPr/>
                  <p:nvPr/>
                </p:nvSpPr>
                <p:spPr>
                  <a:xfrm>
                    <a:off x="4780616" y="5645239"/>
                    <a:ext cx="1402626" cy="451932"/>
                  </a:xfrm>
                  <a:prstGeom prst="rect">
                    <a:avLst/>
                  </a:prstGeom>
                </p:spPr>
                <p:txBody>
                  <a:bodyPr wrap="none">
                    <a:spAutoFit/>
                  </a:bodyPr>
                  <a:lstStyle/>
                  <a:p>
                    <a:r>
                      <a:rPr lang="en-US" sz="948" u="sng" dirty="0">
                        <a:solidFill>
                          <a:schemeClr val="bg1"/>
                        </a:solidFill>
                        <a:latin typeface="Merriweather Sans" panose="020B0604020202020204" charset="0"/>
                      </a:rPr>
                      <a:t>Litter (LI)</a:t>
                    </a:r>
                    <a:endParaRPr lang="en-US" sz="948" u="sng" dirty="0">
                      <a:solidFill>
                        <a:schemeClr val="bg1"/>
                      </a:solidFill>
                      <a:latin typeface="Merriweather Sans"/>
                    </a:endParaRPr>
                  </a:p>
                </p:txBody>
              </p:sp>
            </p:grpSp>
          </p:grpSp>
          <p:sp>
            <p:nvSpPr>
              <p:cNvPr id="10" name="Left Brace 9">
                <a:extLst>
                  <a:ext uri="{FF2B5EF4-FFF2-40B4-BE49-F238E27FC236}">
                    <a16:creationId xmlns:a16="http://schemas.microsoft.com/office/drawing/2014/main" id="{B1EB5160-D193-4617-AB23-8AE5F3598436}"/>
                  </a:ext>
                </a:extLst>
              </p:cNvPr>
              <p:cNvSpPr/>
              <p:nvPr/>
            </p:nvSpPr>
            <p:spPr>
              <a:xfrm>
                <a:off x="3822560" y="5015290"/>
                <a:ext cx="207024" cy="1378009"/>
              </a:xfrm>
              <a:prstGeom prst="leftBrace">
                <a:avLst/>
              </a:prstGeom>
              <a:noFill/>
              <a:ln>
                <a:solidFill>
                  <a:srgbClr val="56A4A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49"/>
              </a:p>
            </p:txBody>
          </p:sp>
        </p:grpSp>
      </p:grpSp>
    </p:spTree>
    <p:extLst>
      <p:ext uri="{BB962C8B-B14F-4D97-AF65-F5344CB8AC3E}">
        <p14:creationId xmlns:p14="http://schemas.microsoft.com/office/powerpoint/2010/main" val="2482131103"/>
      </p:ext>
    </p:extLst>
  </p:cSld>
  <p:clrMapOvr>
    <a:masterClrMapping/>
  </p:clrMapOvr>
  <p:transition>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15" y="163513"/>
            <a:ext cx="8653236" cy="1008062"/>
          </a:xfrm>
        </p:spPr>
        <p:txBody>
          <a:bodyPr/>
          <a:lstStyle/>
          <a:p>
            <a:pPr algn="ctr"/>
            <a:r>
              <a:rPr lang="en-GB" dirty="0"/>
              <a:t>Agriculture, Forestry and Other Land Use (AFOLU)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8007972"/>
              </p:ext>
            </p:extLst>
          </p:nvPr>
        </p:nvGraphicFramePr>
        <p:xfrm>
          <a:off x="1052513" y="1600200"/>
          <a:ext cx="7634287"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388346"/>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CAEFF9C-3EBA-4AAA-8534-DDA8286F8CB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8B17FFA0-DA0E-43CB-A57B-675E7ACAF638}"/>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4068E466-27D4-454C-8684-79C818AD24F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E89A26EF-4407-4D51-A909-2EC37B83B18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D10793C4-0384-4B1C-B99B-A2BB965059DD}"/>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13F2AEB2-0333-4FB5-8D87-87A60EF7D828}"/>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C85A809D-F60F-4B9D-8230-45B81F2D19E3}"/>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4AA7A5F1-F35F-4D73-B5AA-7599A0594DF3}"/>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99FA2BE6-7892-48B6-B2B6-3ED832A23CDB}"/>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0B8D3744-A339-482D-8660-D265D1E400C5}"/>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dgm id="{EED05BDD-5002-43D8-BD18-D2886769B26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t>IPCC Guidance on DOM and Soil C </a:t>
            </a:r>
          </a:p>
        </p:txBody>
      </p:sp>
      <p:graphicFrame>
        <p:nvGraphicFramePr>
          <p:cNvPr id="4" name="Content Placeholder 3"/>
          <p:cNvGraphicFramePr>
            <a:graphicFrameLocks noGrp="1"/>
          </p:cNvGraphicFramePr>
          <p:nvPr>
            <p:ph idx="1"/>
          </p:nvPr>
        </p:nvGraphicFramePr>
        <p:xfrm>
          <a:off x="508001" y="508000"/>
          <a:ext cx="8178800" cy="5547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0478875"/>
      </p:ext>
    </p:extLst>
  </p:cSld>
  <p:clrMapOvr>
    <a:masterClrMapping/>
  </p:clrMapOvr>
  <p:transition>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3039"/>
            <a:ext cx="8762774" cy="853441"/>
          </a:xfrm>
        </p:spPr>
        <p:txBody>
          <a:bodyPr/>
          <a:lstStyle/>
          <a:p>
            <a:pPr algn="ctr">
              <a:defRPr/>
            </a:pPr>
            <a:r>
              <a:rPr lang="en-GB" sz="3200" dirty="0"/>
              <a:t>C stocks in C pools</a:t>
            </a:r>
            <a:br>
              <a:rPr lang="en-GB" sz="3200" dirty="0"/>
            </a:br>
            <a:endParaRPr lang="en-US" sz="3200" dirty="0"/>
          </a:p>
        </p:txBody>
      </p:sp>
      <p:sp>
        <p:nvSpPr>
          <p:cNvPr id="22531" name="Content Placeholder 2"/>
          <p:cNvSpPr>
            <a:spLocks noGrp="1"/>
          </p:cNvSpPr>
          <p:nvPr>
            <p:ph idx="1"/>
          </p:nvPr>
        </p:nvSpPr>
        <p:spPr>
          <a:xfrm>
            <a:off x="160020" y="1046480"/>
            <a:ext cx="8899934" cy="5433241"/>
          </a:xfrm>
        </p:spPr>
        <p:txBody>
          <a:bodyPr/>
          <a:lstStyle/>
          <a:p>
            <a:pPr marL="0" indent="0">
              <a:buNone/>
            </a:pPr>
            <a:endParaRPr lang="en-US" sz="2400" dirty="0">
              <a:solidFill>
                <a:srgbClr val="0070C0"/>
              </a:solidFill>
              <a:latin typeface="Frutiger LT Pro 57 Condensed"/>
            </a:endParaRPr>
          </a:p>
          <a:p>
            <a:pPr marL="0" indent="0">
              <a:buNone/>
            </a:pPr>
            <a:endParaRPr lang="en-US" dirty="0"/>
          </a:p>
          <a:p>
            <a:pPr marL="0" indent="0">
              <a:buNone/>
            </a:pPr>
            <a:endParaRPr lang="en-US" dirty="0"/>
          </a:p>
        </p:txBody>
      </p:sp>
      <p:sp>
        <p:nvSpPr>
          <p:cNvPr id="4" name="Rounded Rectangle 6">
            <a:extLst>
              <a:ext uri="{FF2B5EF4-FFF2-40B4-BE49-F238E27FC236}">
                <a16:creationId xmlns:a16="http://schemas.microsoft.com/office/drawing/2014/main" id="{21BF5787-5B67-4D66-A2C5-F2AC563BB2F1}"/>
              </a:ext>
            </a:extLst>
          </p:cNvPr>
          <p:cNvSpPr/>
          <p:nvPr/>
        </p:nvSpPr>
        <p:spPr>
          <a:xfrm>
            <a:off x="91440" y="1168399"/>
            <a:ext cx="8899934" cy="853441"/>
          </a:xfrm>
          <a:prstGeom prst="roundRect">
            <a:avLst>
              <a:gd name="adj" fmla="val 8599"/>
            </a:avLst>
          </a:prstGeom>
          <a:solidFill>
            <a:srgbClr val="FFDE9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3855" tIns="16927" rIns="33855" bIns="16927" numCol="1" spcCol="0" rtlCol="0" fromWordArt="0" anchor="ctr" anchorCtr="0" forceAA="0" compatLnSpc="1">
            <a:prstTxWarp prst="textNoShape">
              <a:avLst/>
            </a:prstTxWarp>
            <a:noAutofit/>
          </a:bodyPr>
          <a:lstStyle/>
          <a:p>
            <a:pPr algn="just">
              <a:lnSpc>
                <a:spcPct val="110000"/>
              </a:lnSpc>
              <a:spcAft>
                <a:spcPts val="0"/>
              </a:spcAft>
            </a:pPr>
            <a:r>
              <a:rPr lang="en-US" sz="1400" kern="1200" dirty="0">
                <a:solidFill>
                  <a:srgbClr val="3F3F3F"/>
                </a:solidFill>
                <a:effectLst/>
                <a:latin typeface="Merriweather Sans"/>
                <a:ea typeface="Times New Roman" panose="02020603050405020304" pitchFamily="18" charset="0"/>
                <a:cs typeface="Times New Roman" panose="02020603050405020304" pitchFamily="18" charset="0"/>
              </a:rPr>
              <a:t>C stock is the amount of C contained in the organic matter and is calculated by multiplying the organic matter by a conversion factor also referred as </a:t>
            </a:r>
            <a:r>
              <a:rPr lang="en-US" sz="1400" b="1" u="sng" kern="1200" dirty="0">
                <a:solidFill>
                  <a:srgbClr val="3F3F3F"/>
                </a:solidFill>
                <a:effectLst/>
                <a:latin typeface="Merriweather Sans"/>
                <a:ea typeface="Times New Roman" panose="02020603050405020304" pitchFamily="18" charset="0"/>
                <a:cs typeface="Times New Roman" panose="02020603050405020304" pitchFamily="18" charset="0"/>
              </a:rPr>
              <a:t>Carbon Fraction (CF)</a:t>
            </a:r>
            <a:r>
              <a:rPr lang="en-US" sz="1400" kern="1200" dirty="0">
                <a:solidFill>
                  <a:srgbClr val="3F3F3F"/>
                </a:solidFill>
                <a:effectLst/>
                <a:latin typeface="Merriweather Sans"/>
                <a:ea typeface="Times New Roman" panose="02020603050405020304" pitchFamily="18" charset="0"/>
                <a:cs typeface="Times New Roman" panose="02020603050405020304" pitchFamily="18" charset="0"/>
              </a:rPr>
              <a:t>; it is usually expressed in </a:t>
            </a:r>
            <a:r>
              <a:rPr lang="en-US" sz="1400" kern="1200" dirty="0" err="1">
                <a:solidFill>
                  <a:srgbClr val="3F3F3F"/>
                </a:solidFill>
                <a:effectLst/>
                <a:latin typeface="Merriweather Sans"/>
                <a:ea typeface="Times New Roman" panose="02020603050405020304" pitchFamily="18" charset="0"/>
                <a:cs typeface="Times New Roman" panose="02020603050405020304" pitchFamily="18" charset="0"/>
              </a:rPr>
              <a:t>tonnes</a:t>
            </a:r>
            <a:r>
              <a:rPr lang="en-US" sz="1400" kern="1200" dirty="0">
                <a:solidFill>
                  <a:srgbClr val="3F3F3F"/>
                </a:solidFill>
                <a:effectLst/>
                <a:latin typeface="Merriweather Sans"/>
                <a:ea typeface="Times New Roman" panose="02020603050405020304" pitchFamily="18" charset="0"/>
                <a:cs typeface="Times New Roman" panose="02020603050405020304" pitchFamily="18" charset="0"/>
              </a:rPr>
              <a:t>. </a:t>
            </a:r>
            <a:r>
              <a:rPr lang="en-US" sz="1400" kern="1200" dirty="0">
                <a:solidFill>
                  <a:srgbClr val="3F3F3F"/>
                </a:solidFill>
                <a:effectLst/>
                <a:latin typeface="Merriweather Sans"/>
                <a:ea typeface="Times New Roman" panose="02020603050405020304" pitchFamily="18" charset="0"/>
                <a:cs typeface="Arial" panose="020B0604020202020204" pitchFamily="34" charset="0"/>
              </a:rPr>
              <a:t>To convert dry organic matter into carbon, the IPCC Guidelines provides default carbon fraction values for the below C pools.</a:t>
            </a:r>
            <a:endParaRPr lang="en-GB" sz="1400" dirty="0">
              <a:effectLst/>
              <a:latin typeface="Times New Roman" panose="02020603050405020304" pitchFamily="18" charset="0"/>
              <a:ea typeface="Times New Roman" panose="02020603050405020304" pitchFamily="18" charset="0"/>
            </a:endParaRPr>
          </a:p>
        </p:txBody>
      </p:sp>
      <p:sp>
        <p:nvSpPr>
          <p:cNvPr id="5" name="Rounded Rectangle 10">
            <a:extLst>
              <a:ext uri="{FF2B5EF4-FFF2-40B4-BE49-F238E27FC236}">
                <a16:creationId xmlns:a16="http://schemas.microsoft.com/office/drawing/2014/main" id="{B1F0D117-CDE7-40E4-951D-8EBBA1DD6ED2}"/>
              </a:ext>
            </a:extLst>
          </p:cNvPr>
          <p:cNvSpPr/>
          <p:nvPr/>
        </p:nvSpPr>
        <p:spPr>
          <a:xfrm>
            <a:off x="160020" y="2143759"/>
            <a:ext cx="8831354" cy="1168402"/>
          </a:xfrm>
          <a:prstGeom prst="roundRect">
            <a:avLst>
              <a:gd name="adj" fmla="val 0"/>
            </a:avLst>
          </a:prstGeom>
          <a:solidFill>
            <a:schemeClr val="bg1"/>
          </a:solidFill>
          <a:ln>
            <a:solidFill>
              <a:srgbClr val="56A4A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nSpc>
                <a:spcPct val="110000"/>
              </a:lnSpc>
              <a:spcAft>
                <a:spcPts val="264"/>
              </a:spcAft>
            </a:pPr>
            <a:r>
              <a:rPr lang="en-US" sz="1200" b="1"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Living Biomass:</a:t>
            </a:r>
            <a:endParaRPr lang="en-US" sz="1200" b="1" dirty="0">
              <a:solidFill>
                <a:srgbClr val="3F3F3F"/>
              </a:solidFill>
              <a:latin typeface="Merriweather Sans" panose="02000503060000020004" pitchFamily="50" charset="0"/>
              <a:ea typeface="Times New Roman" panose="02020603050405020304" pitchFamily="18" charset="0"/>
            </a:endParaRPr>
          </a:p>
          <a:p>
            <a:pPr marL="391609" lvl="1" indent="-150619">
              <a:lnSpc>
                <a:spcPct val="110000"/>
              </a:lnSpc>
              <a:spcAft>
                <a:spcPts val="264"/>
              </a:spcAft>
              <a:buFont typeface="Courier New" panose="02070309020205020404" pitchFamily="49" charset="0"/>
              <a:buChar char="o"/>
            </a:pPr>
            <a:r>
              <a:rPr lang="en-US" sz="1200"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Table 4.3, Volume 4, 2006 IPCC Guidelines for Forest Land</a:t>
            </a:r>
            <a:endParaRPr lang="en-US" sz="1200" dirty="0">
              <a:solidFill>
                <a:srgbClr val="3F3F3F"/>
              </a:solidFill>
              <a:latin typeface="Merriweather Sans" panose="02000503060000020004" pitchFamily="50" charset="0"/>
              <a:ea typeface="Times New Roman" panose="02020603050405020304" pitchFamily="18" charset="0"/>
            </a:endParaRPr>
          </a:p>
          <a:p>
            <a:pPr marL="391609" lvl="1" indent="-150619">
              <a:lnSpc>
                <a:spcPct val="110000"/>
              </a:lnSpc>
              <a:spcAft>
                <a:spcPts val="264"/>
              </a:spcAft>
              <a:buFont typeface="Courier New" panose="02070309020205020404" pitchFamily="49" charset="0"/>
              <a:buChar char="o"/>
            </a:pPr>
            <a:r>
              <a:rPr lang="en-US" sz="1200"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0.5 for woody biomass and 0.47 for herbaceous biomass for Grassland (page 6.29. Volume 4, 2006 IPCC Guidelines)</a:t>
            </a:r>
            <a:endParaRPr lang="en-US" sz="1200" dirty="0">
              <a:solidFill>
                <a:srgbClr val="3F3F3F"/>
              </a:solidFill>
              <a:latin typeface="Merriweather Sans" panose="02000503060000020004" pitchFamily="50" charset="0"/>
              <a:ea typeface="Times New Roman" panose="02020603050405020304" pitchFamily="18" charset="0"/>
            </a:endParaRPr>
          </a:p>
          <a:p>
            <a:pPr marL="391609" lvl="1" indent="-150619">
              <a:lnSpc>
                <a:spcPct val="110000"/>
              </a:lnSpc>
              <a:spcAft>
                <a:spcPts val="264"/>
              </a:spcAft>
              <a:buFont typeface="Courier New" panose="02070309020205020404" pitchFamily="49" charset="0"/>
              <a:buChar char="o"/>
            </a:pPr>
            <a:r>
              <a:rPr lang="en-US" sz="1200"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0.5 for Flooded Lands (Equation 7.10, Volume 4, 2006 IPCC Guidelines)</a:t>
            </a:r>
            <a:endParaRPr lang="en-US" sz="1200" dirty="0">
              <a:solidFill>
                <a:srgbClr val="3F3F3F"/>
              </a:solidFill>
              <a:latin typeface="Merriweather Sans" panose="02000503060000020004" pitchFamily="50" charset="0"/>
              <a:ea typeface="Times New Roman" panose="02020603050405020304" pitchFamily="18" charset="0"/>
            </a:endParaRPr>
          </a:p>
          <a:p>
            <a:pPr marL="391609" lvl="1" indent="-150619">
              <a:lnSpc>
                <a:spcPct val="110000"/>
              </a:lnSpc>
              <a:spcAft>
                <a:spcPts val="264"/>
              </a:spcAft>
              <a:buFont typeface="Courier New" panose="02070309020205020404" pitchFamily="49" charset="0"/>
              <a:buChar char="o"/>
            </a:pPr>
            <a:r>
              <a:rPr lang="en-US" sz="1200"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0.5 for Settlements (page 8.9, Volume 4, 2006 IPCC Guidelines)</a:t>
            </a:r>
            <a:endParaRPr lang="en-US" sz="1200" dirty="0">
              <a:solidFill>
                <a:srgbClr val="3F3F3F"/>
              </a:solidFill>
              <a:latin typeface="Merriweather Sans"/>
            </a:endParaRPr>
          </a:p>
        </p:txBody>
      </p:sp>
      <p:sp>
        <p:nvSpPr>
          <p:cNvPr id="6" name="Rounded Rectangle 12">
            <a:extLst>
              <a:ext uri="{FF2B5EF4-FFF2-40B4-BE49-F238E27FC236}">
                <a16:creationId xmlns:a16="http://schemas.microsoft.com/office/drawing/2014/main" id="{A70DBD08-F96C-40C9-8390-B24D66854091}"/>
              </a:ext>
            </a:extLst>
          </p:cNvPr>
          <p:cNvSpPr/>
          <p:nvPr/>
        </p:nvSpPr>
        <p:spPr>
          <a:xfrm>
            <a:off x="160020" y="3556001"/>
            <a:ext cx="4046220" cy="1513840"/>
          </a:xfrm>
          <a:prstGeom prst="roundRect">
            <a:avLst>
              <a:gd name="adj" fmla="val 6867"/>
            </a:avLst>
          </a:prstGeom>
          <a:solidFill>
            <a:schemeClr val="bg1"/>
          </a:solidFill>
          <a:ln>
            <a:solidFill>
              <a:srgbClr val="56A4A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nSpc>
                <a:spcPct val="110000"/>
              </a:lnSpc>
              <a:spcAft>
                <a:spcPts val="264"/>
              </a:spcAft>
            </a:pPr>
            <a:r>
              <a:rPr lang="en-US" sz="1400" b="1"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Litter:</a:t>
            </a:r>
            <a:endParaRPr lang="en-US" sz="1400" b="1" dirty="0">
              <a:solidFill>
                <a:srgbClr val="3F3F3F"/>
              </a:solidFill>
              <a:latin typeface="Merriweather Sans" panose="02000503060000020004" pitchFamily="50" charset="0"/>
              <a:ea typeface="Times New Roman" panose="02020603050405020304" pitchFamily="18" charset="0"/>
            </a:endParaRPr>
          </a:p>
          <a:p>
            <a:pPr marL="391609" lvl="1" indent="-150619">
              <a:lnSpc>
                <a:spcPct val="110000"/>
              </a:lnSpc>
              <a:spcAft>
                <a:spcPts val="264"/>
              </a:spcAft>
              <a:buFont typeface="Courier New" panose="02070309020205020404" pitchFamily="49" charset="0"/>
              <a:buChar char="o"/>
            </a:pPr>
            <a:r>
              <a:rPr lang="en-US" sz="1400"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0.37 (from Equation 2.19, Volume 4, 2006 IPCC Guidelines)</a:t>
            </a:r>
            <a:endParaRPr lang="en-US" sz="1400" dirty="0">
              <a:solidFill>
                <a:srgbClr val="3F3F3F"/>
              </a:solidFill>
              <a:latin typeface="Merriweather Sans" panose="02000503060000020004" pitchFamily="50" charset="0"/>
              <a:ea typeface="Times New Roman" panose="02020603050405020304" pitchFamily="18" charset="0"/>
            </a:endParaRPr>
          </a:p>
          <a:p>
            <a:pPr marL="391609" lvl="1" indent="-150619">
              <a:lnSpc>
                <a:spcPct val="110000"/>
              </a:lnSpc>
              <a:spcAft>
                <a:spcPts val="264"/>
              </a:spcAft>
              <a:buFont typeface="Courier New" panose="02070309020205020404" pitchFamily="49" charset="0"/>
              <a:buChar char="o"/>
            </a:pPr>
            <a:r>
              <a:rPr lang="en-US" sz="1400"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0.4 for Cropland, Grassland and Settlements (pages 5.14,6.11, 8.21, Volume 4, 2006 IPCC Guidelines)</a:t>
            </a:r>
            <a:endParaRPr lang="en-US" sz="1400" dirty="0">
              <a:solidFill>
                <a:srgbClr val="3F3F3F"/>
              </a:solidFill>
              <a:latin typeface="Merriweather Sans" panose="02000503060000020004" pitchFamily="50" charset="0"/>
              <a:ea typeface="Times New Roman" panose="02020603050405020304" pitchFamily="18" charset="0"/>
            </a:endParaRPr>
          </a:p>
        </p:txBody>
      </p:sp>
      <p:sp>
        <p:nvSpPr>
          <p:cNvPr id="7" name="Rounded Rectangle 13">
            <a:extLst>
              <a:ext uri="{FF2B5EF4-FFF2-40B4-BE49-F238E27FC236}">
                <a16:creationId xmlns:a16="http://schemas.microsoft.com/office/drawing/2014/main" id="{BA4FA3B3-B2AD-481C-9071-3DA8F2439EFA}"/>
              </a:ext>
            </a:extLst>
          </p:cNvPr>
          <p:cNvSpPr/>
          <p:nvPr/>
        </p:nvSpPr>
        <p:spPr>
          <a:xfrm>
            <a:off x="4426086" y="3556002"/>
            <a:ext cx="4189593" cy="1513840"/>
          </a:xfrm>
          <a:prstGeom prst="roundRect">
            <a:avLst>
              <a:gd name="adj" fmla="val 6867"/>
            </a:avLst>
          </a:prstGeom>
          <a:solidFill>
            <a:schemeClr val="bg1"/>
          </a:solidFill>
          <a:ln>
            <a:solidFill>
              <a:srgbClr val="56A4A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nSpc>
                <a:spcPct val="110000"/>
              </a:lnSpc>
              <a:spcAft>
                <a:spcPts val="264"/>
              </a:spcAft>
            </a:pPr>
            <a:r>
              <a:rPr lang="en-US" sz="1400" b="1"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Dead wood:</a:t>
            </a:r>
            <a:endParaRPr lang="en-US" sz="1400" b="1" dirty="0">
              <a:solidFill>
                <a:srgbClr val="3F3F3F"/>
              </a:solidFill>
              <a:latin typeface="Merriweather Sans" panose="02000503060000020004" pitchFamily="50" charset="0"/>
              <a:ea typeface="Times New Roman" panose="02020603050405020304" pitchFamily="18" charset="0"/>
            </a:endParaRPr>
          </a:p>
          <a:p>
            <a:pPr marL="391609" lvl="1" indent="-150619">
              <a:lnSpc>
                <a:spcPct val="110000"/>
              </a:lnSpc>
              <a:spcAft>
                <a:spcPts val="264"/>
              </a:spcAft>
              <a:buFont typeface="Courier New" panose="02070309020205020404" pitchFamily="49" charset="0"/>
              <a:buChar char="o"/>
            </a:pPr>
            <a:r>
              <a:rPr lang="en-US" sz="1400"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0.50 for Cropland, Grassland and Settlements (pages 5.14, 6.11, 8.21, Volume 4, 2006 IPCC Guidelines)</a:t>
            </a:r>
            <a:endParaRPr lang="en-US" sz="1400" dirty="0">
              <a:solidFill>
                <a:srgbClr val="3F3F3F"/>
              </a:solidFill>
              <a:latin typeface="Merriweather Sans" panose="02000503060000020004" pitchFamily="50" charset="0"/>
              <a:ea typeface="Times New Roman" panose="02020603050405020304" pitchFamily="18" charset="0"/>
            </a:endParaRPr>
          </a:p>
        </p:txBody>
      </p:sp>
      <p:sp>
        <p:nvSpPr>
          <p:cNvPr id="8" name="Rounded Rectangle 14">
            <a:extLst>
              <a:ext uri="{FF2B5EF4-FFF2-40B4-BE49-F238E27FC236}">
                <a16:creationId xmlns:a16="http://schemas.microsoft.com/office/drawing/2014/main" id="{F425216E-70F9-4E82-8121-114B69E05A35}"/>
              </a:ext>
            </a:extLst>
          </p:cNvPr>
          <p:cNvSpPr/>
          <p:nvPr/>
        </p:nvSpPr>
        <p:spPr>
          <a:xfrm>
            <a:off x="228600" y="5238585"/>
            <a:ext cx="3770863" cy="806613"/>
          </a:xfrm>
          <a:prstGeom prst="roundRect">
            <a:avLst>
              <a:gd name="adj" fmla="val 6867"/>
            </a:avLst>
          </a:prstGeom>
          <a:solidFill>
            <a:schemeClr val="bg1"/>
          </a:solidFill>
          <a:ln>
            <a:solidFill>
              <a:srgbClr val="56A4A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nSpc>
                <a:spcPct val="110000"/>
              </a:lnSpc>
              <a:spcAft>
                <a:spcPts val="264"/>
              </a:spcAft>
            </a:pPr>
            <a:r>
              <a:rPr lang="en-US" sz="1600" b="1"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SOM in mineral soils: </a:t>
            </a:r>
            <a:r>
              <a:rPr lang="en-US" sz="1600"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0.58 (page 2.38, Volume 4, 2006 IPCC Guidelines)</a:t>
            </a:r>
            <a:endParaRPr lang="en-US" sz="1600" dirty="0">
              <a:solidFill>
                <a:srgbClr val="3F3F3F"/>
              </a:solidFill>
              <a:latin typeface="Merriweather Sans" panose="02000503060000020004" pitchFamily="50" charset="0"/>
              <a:ea typeface="Times New Roman" panose="02020603050405020304" pitchFamily="18" charset="0"/>
            </a:endParaRPr>
          </a:p>
        </p:txBody>
      </p:sp>
      <p:sp>
        <p:nvSpPr>
          <p:cNvPr id="9" name="Rounded Rectangle 15">
            <a:extLst>
              <a:ext uri="{FF2B5EF4-FFF2-40B4-BE49-F238E27FC236}">
                <a16:creationId xmlns:a16="http://schemas.microsoft.com/office/drawing/2014/main" id="{A66CECE3-12AC-4187-BD4E-7EA3DE8119D3}"/>
              </a:ext>
            </a:extLst>
          </p:cNvPr>
          <p:cNvSpPr/>
          <p:nvPr/>
        </p:nvSpPr>
        <p:spPr>
          <a:xfrm>
            <a:off x="4415524" y="5238586"/>
            <a:ext cx="3531481" cy="806613"/>
          </a:xfrm>
          <a:prstGeom prst="roundRect">
            <a:avLst>
              <a:gd name="adj" fmla="val 6867"/>
            </a:avLst>
          </a:prstGeom>
          <a:solidFill>
            <a:schemeClr val="bg1"/>
          </a:solidFill>
          <a:ln>
            <a:solidFill>
              <a:srgbClr val="56A4A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nSpc>
                <a:spcPct val="110000"/>
              </a:lnSpc>
              <a:spcAft>
                <a:spcPts val="264"/>
              </a:spcAft>
            </a:pPr>
            <a:r>
              <a:rPr lang="en-US" sz="1600" b="1"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Peat: </a:t>
            </a:r>
            <a:r>
              <a:rPr lang="en-US" sz="1600" dirty="0">
                <a:solidFill>
                  <a:srgbClr val="3F3F3F"/>
                </a:solidFill>
                <a:latin typeface="Merriweather Sans" panose="02000503060000020004" pitchFamily="50" charset="0"/>
                <a:ea typeface="Times New Roman" panose="02020603050405020304" pitchFamily="18" charset="0"/>
                <a:cs typeface="Arial" panose="020B0604020202020204" pitchFamily="34" charset="0"/>
              </a:rPr>
              <a:t>Table 7.5, Volume 4, 2006 IPCC Guidelines</a:t>
            </a:r>
            <a:endParaRPr lang="en-US" sz="1600" dirty="0">
              <a:solidFill>
                <a:srgbClr val="3F3F3F"/>
              </a:solidFill>
              <a:latin typeface="Merriweather Sans" panose="02000503060000020004" pitchFamily="50" charset="0"/>
              <a:ea typeface="Times New Roman" panose="02020603050405020304" pitchFamily="18" charset="0"/>
            </a:endParaRPr>
          </a:p>
        </p:txBody>
      </p:sp>
    </p:spTree>
    <p:extLst>
      <p:ext uri="{BB962C8B-B14F-4D97-AF65-F5344CB8AC3E}">
        <p14:creationId xmlns:p14="http://schemas.microsoft.com/office/powerpoint/2010/main" val="1860878321"/>
      </p:ext>
    </p:extLst>
  </p:cSld>
  <p:clrMapOvr>
    <a:masterClrMapping/>
  </p:clrMapOvr>
  <p:transition>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
            <a:ext cx="8743950" cy="721360"/>
          </a:xfrm>
        </p:spPr>
        <p:txBody>
          <a:bodyPr/>
          <a:lstStyle/>
          <a:p>
            <a:pPr algn="ctr">
              <a:defRPr/>
            </a:pPr>
            <a:br>
              <a:rPr lang="en-GB" sz="3200" dirty="0"/>
            </a:br>
            <a:r>
              <a:rPr lang="en-GB" sz="3200" dirty="0"/>
              <a:t>C stocks in C pools</a:t>
            </a:r>
            <a:br>
              <a:rPr lang="en-GB" sz="3200" dirty="0"/>
            </a:br>
            <a:endParaRPr lang="en-US" sz="3200" dirty="0"/>
          </a:p>
        </p:txBody>
      </p:sp>
      <p:sp>
        <p:nvSpPr>
          <p:cNvPr id="22531" name="Content Placeholder 2"/>
          <p:cNvSpPr>
            <a:spLocks noGrp="1"/>
          </p:cNvSpPr>
          <p:nvPr>
            <p:ph idx="1"/>
          </p:nvPr>
        </p:nvSpPr>
        <p:spPr>
          <a:xfrm>
            <a:off x="0" y="944880"/>
            <a:ext cx="9144000" cy="5913120"/>
          </a:xfrm>
        </p:spPr>
        <p:txBody>
          <a:bodyPr/>
          <a:lstStyle/>
          <a:p>
            <a:pPr>
              <a:buFont typeface="Wingdings" panose="05000000000000000000" pitchFamily="2" charset="2"/>
              <a:buChar char="Ø"/>
            </a:pPr>
            <a:r>
              <a:rPr lang="en-GB" sz="2000" dirty="0">
                <a:solidFill>
                  <a:schemeClr val="tx1"/>
                </a:solidFill>
              </a:rPr>
              <a:t>C pools exchanges GHG as removals from the atmosphere through photosynthesis and as emissions to the atmosphere through biochemical processes (decay of C stocks) and physiochemical process (fires).</a:t>
            </a:r>
          </a:p>
          <a:p>
            <a:endParaRPr lang="en-GB" sz="2000" dirty="0">
              <a:solidFill>
                <a:schemeClr val="tx1"/>
              </a:solidFill>
            </a:endParaRPr>
          </a:p>
          <a:p>
            <a:pPr>
              <a:buFont typeface="Wingdings" panose="05000000000000000000" pitchFamily="2" charset="2"/>
              <a:buChar char="Ø"/>
            </a:pPr>
            <a:r>
              <a:rPr lang="en-GB" sz="2000" dirty="0">
                <a:solidFill>
                  <a:schemeClr val="tx1"/>
                </a:solidFill>
              </a:rPr>
              <a:t>Emissions occur as C stock losses from C pools while removals occur as C stock gains. Consequently C stock changes are a proxy for estimating GHG emissions/removals for land categories.</a:t>
            </a:r>
          </a:p>
          <a:p>
            <a:pPr>
              <a:buFont typeface="Wingdings" panose="05000000000000000000" pitchFamily="2" charset="2"/>
              <a:buChar char="Ø"/>
            </a:pPr>
            <a:r>
              <a:rPr lang="en-GB" sz="2000" dirty="0">
                <a:solidFill>
                  <a:schemeClr val="tx1"/>
                </a:solidFill>
              </a:rPr>
              <a:t>Both, C stock gains (positive sign) and C stock losses (negative sign) are multiplied by -44/12 to convert them in CO</a:t>
            </a:r>
            <a:r>
              <a:rPr lang="en-GB" sz="2000" baseline="-25000" dirty="0">
                <a:solidFill>
                  <a:schemeClr val="tx1"/>
                </a:solidFill>
              </a:rPr>
              <a:t>2</a:t>
            </a:r>
            <a:r>
              <a:rPr lang="en-GB" sz="2000" dirty="0">
                <a:solidFill>
                  <a:schemeClr val="tx1"/>
                </a:solidFill>
              </a:rPr>
              <a:t> removals and emissions respectively. Where 44 is the molecular weight of CO</a:t>
            </a:r>
            <a:r>
              <a:rPr lang="en-GB" sz="2000" baseline="-25000" dirty="0">
                <a:solidFill>
                  <a:schemeClr val="tx1"/>
                </a:solidFill>
              </a:rPr>
              <a:t>2</a:t>
            </a:r>
            <a:r>
              <a:rPr lang="en-GB" sz="2000" dirty="0">
                <a:solidFill>
                  <a:schemeClr val="tx1"/>
                </a:solidFill>
              </a:rPr>
              <a:t> and 12 is the atomic weight of C.</a:t>
            </a:r>
          </a:p>
          <a:p>
            <a:endParaRPr lang="en-GB" sz="2000" dirty="0">
              <a:solidFill>
                <a:schemeClr val="tx1"/>
              </a:solidFill>
            </a:endParaRPr>
          </a:p>
          <a:p>
            <a:pPr>
              <a:buFont typeface="Wingdings" panose="05000000000000000000" pitchFamily="2" charset="2"/>
              <a:buChar char="Ø"/>
            </a:pPr>
            <a:r>
              <a:rPr lang="en-GB" sz="2000" dirty="0">
                <a:solidFill>
                  <a:schemeClr val="tx1"/>
                </a:solidFill>
              </a:rPr>
              <a:t>Further, transfers (as gains or losses) of organic matter among C pools occur as a consequence of mortality (natural and man-made) and decay, so determining C stock losses in the C pools from which the stock is transferred and C stock gains in the pools in which the C stock is transferred</a:t>
            </a:r>
          </a:p>
          <a:p>
            <a:pPr>
              <a:buFont typeface="Wingdings" panose="05000000000000000000" pitchFamily="2" charset="2"/>
              <a:buChar char="Ø"/>
            </a:pPr>
            <a:r>
              <a:rPr lang="en-GB" sz="2000" dirty="0">
                <a:solidFill>
                  <a:schemeClr val="tx1"/>
                </a:solidFill>
              </a:rPr>
              <a:t>Biomass is the only sink among C pools</a:t>
            </a:r>
          </a:p>
          <a:p>
            <a:endParaRPr lang="en-US" sz="2000" dirty="0"/>
          </a:p>
        </p:txBody>
      </p:sp>
    </p:spTree>
    <p:extLst>
      <p:ext uri="{BB962C8B-B14F-4D97-AF65-F5344CB8AC3E}">
        <p14:creationId xmlns:p14="http://schemas.microsoft.com/office/powerpoint/2010/main" val="363095865"/>
      </p:ext>
    </p:extLst>
  </p:cSld>
  <p:clrMapOvr>
    <a:masterClrMapping/>
  </p:clrMapOvr>
  <p:transition>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463296" y="-7938"/>
            <a:ext cx="8119872" cy="1115927"/>
          </a:xfrm>
        </p:spPr>
        <p:txBody>
          <a:bodyPr>
            <a:noAutofit/>
          </a:bodyPr>
          <a:lstStyle/>
          <a:p>
            <a:pPr eaLnBrk="1" hangingPunct="1">
              <a:defRPr/>
            </a:pPr>
            <a:r>
              <a:rPr lang="en-US" sz="3200" dirty="0">
                <a:effectLst>
                  <a:outerShdw blurRad="38100" dist="38100" dir="2700000" algn="tl">
                    <a:srgbClr val="C0C0C0"/>
                  </a:outerShdw>
                </a:effectLst>
                <a:latin typeface="Arial Narrow" pitchFamily="34" charset="0"/>
              </a:rPr>
              <a:t>Carbon cycle processes: showing carbon stock flows into and out of carbon pools</a:t>
            </a:r>
            <a:endParaRPr lang="en-US" sz="3200" dirty="0">
              <a:latin typeface="Arial Narrow" pitchFamily="34" charset="0"/>
            </a:endParaRPr>
          </a:p>
        </p:txBody>
      </p:sp>
      <p:graphicFrame>
        <p:nvGraphicFramePr>
          <p:cNvPr id="33795" name="Object 3"/>
          <p:cNvGraphicFramePr>
            <a:graphicFrameLocks noGrp="1" noChangeAspect="1"/>
          </p:cNvGraphicFramePr>
          <p:nvPr>
            <p:ph sz="quarter" idx="1"/>
            <p:extLst/>
          </p:nvPr>
        </p:nvGraphicFramePr>
        <p:xfrm>
          <a:off x="1052513" y="1854114"/>
          <a:ext cx="6618287" cy="4597400"/>
        </p:xfrm>
        <a:graphic>
          <a:graphicData uri="http://schemas.openxmlformats.org/presentationml/2006/ole">
            <mc:AlternateContent xmlns:mc="http://schemas.openxmlformats.org/markup-compatibility/2006">
              <mc:Choice xmlns:v="urn:schemas-microsoft-com:vml" Requires="v">
                <p:oleObj spid="_x0000_s12794" name="Visio" r:id="rId4" imgW="5379427" imgH="3736530" progId="Visio.Drawing.11">
                  <p:embed/>
                </p:oleObj>
              </mc:Choice>
              <mc:Fallback>
                <p:oleObj name="Visio" r:id="rId4" imgW="5379427" imgH="3736530" progId="Visio.Drawing.11">
                  <p:embed/>
                  <p:pic>
                    <p:nvPicPr>
                      <p:cNvPr id="33795" name="Object 3"/>
                      <p:cNvPicPr>
                        <a:picLocks noChangeAspect="1" noChangeArrowheads="1"/>
                      </p:cNvPicPr>
                      <p:nvPr/>
                    </p:nvPicPr>
                    <p:blipFill>
                      <a:blip r:embed="rId5"/>
                      <a:srcRect/>
                      <a:stretch>
                        <a:fillRect/>
                      </a:stretch>
                    </p:blipFill>
                    <p:spPr bwMode="auto">
                      <a:xfrm>
                        <a:off x="1052513" y="1854114"/>
                        <a:ext cx="6618287"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6" name="Rectangle 4"/>
          <p:cNvSpPr>
            <a:spLocks noGrp="1" noChangeArrowheads="1"/>
          </p:cNvSpPr>
          <p:nvPr>
            <p:ph type="body" sz="half" idx="3"/>
          </p:nvPr>
        </p:nvSpPr>
        <p:spPr>
          <a:xfrm>
            <a:off x="676275" y="4876800"/>
            <a:ext cx="8101013" cy="1562100"/>
          </a:xfrm>
        </p:spPr>
        <p:txBody>
          <a:bodyPr/>
          <a:lstStyle/>
          <a:p>
            <a:pPr eaLnBrk="1" hangingPunct="1">
              <a:buFontTx/>
              <a:buNone/>
            </a:pPr>
            <a:endParaRPr lang="en-US" altLang="ja-JP" dirty="0">
              <a:latin typeface="Frutiger LT Pro 57 Condensed"/>
              <a:ea typeface="MS PGothic" pitchFamily="34" charset="-128"/>
            </a:endParaRPr>
          </a:p>
          <a:p>
            <a:pPr eaLnBrk="1" hangingPunct="1">
              <a:buFontTx/>
              <a:buNone/>
            </a:pPr>
            <a:r>
              <a:rPr lang="en-US" altLang="ja-JP" dirty="0">
                <a:latin typeface="Frutiger LT Pro 57 Condensed"/>
                <a:ea typeface="MS PGothic" pitchFamily="34" charset="-128"/>
              </a:rPr>
              <a:t>  </a:t>
            </a:r>
            <a:endParaRPr lang="en-US" altLang="ja-JP" sz="3200" dirty="0">
              <a:solidFill>
                <a:srgbClr val="FF0000"/>
              </a:solidFill>
              <a:latin typeface="Frutiger LT Pro 57 Condensed"/>
              <a:ea typeface="MS PGothic" pitchFamily="34" charset="-128"/>
            </a:endParaRPr>
          </a:p>
          <a:p>
            <a:pPr eaLnBrk="1" hangingPunct="1">
              <a:buFontTx/>
              <a:buNone/>
            </a:pPr>
            <a:endParaRPr lang="en-US" altLang="ja-JP" sz="3200" dirty="0">
              <a:solidFill>
                <a:srgbClr val="FF0000"/>
              </a:solidFill>
              <a:latin typeface="Frutiger LT Pro 57 Condensed"/>
              <a:ea typeface="MS PGothic" pitchFamily="34" charset="-128"/>
            </a:endParaRPr>
          </a:p>
        </p:txBody>
      </p:sp>
      <p:sp>
        <p:nvSpPr>
          <p:cNvPr id="594949" name="Oval 5"/>
          <p:cNvSpPr>
            <a:spLocks noChangeArrowheads="1"/>
          </p:cNvSpPr>
          <p:nvPr/>
        </p:nvSpPr>
        <p:spPr bwMode="auto">
          <a:xfrm>
            <a:off x="2286000" y="2133600"/>
            <a:ext cx="1892300" cy="2835275"/>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kumimoji="0" lang="en-US" altLang="ja-JP"/>
          </a:p>
        </p:txBody>
      </p:sp>
      <p:sp>
        <p:nvSpPr>
          <p:cNvPr id="594950" name="AutoShape 6"/>
          <p:cNvSpPr>
            <a:spLocks noChangeArrowheads="1"/>
          </p:cNvSpPr>
          <p:nvPr/>
        </p:nvSpPr>
        <p:spPr bwMode="auto">
          <a:xfrm>
            <a:off x="2425699" y="1507245"/>
            <a:ext cx="1792288" cy="693738"/>
          </a:xfrm>
          <a:prstGeom prst="wedgeRectCallout">
            <a:avLst>
              <a:gd name="adj1" fmla="val -14301"/>
              <a:gd name="adj2" fmla="val 149250"/>
            </a:avLst>
          </a:prstGeom>
          <a:solidFill>
            <a:srgbClr val="FFC000">
              <a:alpha val="50000"/>
            </a:srgbClr>
          </a:solidFill>
          <a:ln w="3175" algn="ctr">
            <a:solidFill>
              <a:schemeClr val="tx1"/>
            </a:solidFill>
            <a:miter lim="800000"/>
            <a:headEnd/>
            <a:tailEnd/>
          </a:ln>
          <a:scene3d>
            <a:camera prst="orthographicFront"/>
            <a:lightRig rig="threePt" dir="t"/>
          </a:scene3d>
          <a:sp3d>
            <a:bevelT/>
          </a:sp3d>
        </p:spPr>
        <p:txBody>
          <a:bodyPr lIns="90000" tIns="46800" rIns="90000" bIns="46800"/>
          <a:lstStyle/>
          <a:p>
            <a:pPr marL="342900" indent="-342900" algn="ctr"/>
            <a:r>
              <a:rPr kumimoji="0" lang="en-US" altLang="ja-JP" sz="1600" b="1" dirty="0"/>
              <a:t>Living Biomass</a:t>
            </a:r>
          </a:p>
        </p:txBody>
      </p:sp>
      <p:sp>
        <p:nvSpPr>
          <p:cNvPr id="594956" name="Oval 12"/>
          <p:cNvSpPr>
            <a:spLocks noChangeArrowheads="1"/>
          </p:cNvSpPr>
          <p:nvPr/>
        </p:nvSpPr>
        <p:spPr bwMode="auto">
          <a:xfrm>
            <a:off x="4357686" y="1996281"/>
            <a:ext cx="1636713" cy="1189038"/>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kumimoji="0" lang="en-US" altLang="ja-JP"/>
          </a:p>
        </p:txBody>
      </p:sp>
      <p:sp>
        <p:nvSpPr>
          <p:cNvPr id="594957" name="AutoShape 13"/>
          <p:cNvSpPr>
            <a:spLocks noChangeArrowheads="1"/>
          </p:cNvSpPr>
          <p:nvPr/>
        </p:nvSpPr>
        <p:spPr bwMode="auto">
          <a:xfrm>
            <a:off x="5799931" y="1405955"/>
            <a:ext cx="2547938" cy="547774"/>
          </a:xfrm>
          <a:prstGeom prst="wedgeRectCallout">
            <a:avLst>
              <a:gd name="adj1" fmla="val -56537"/>
              <a:gd name="adj2" fmla="val 102134"/>
            </a:avLst>
          </a:prstGeom>
          <a:solidFill>
            <a:srgbClr val="FFC000">
              <a:alpha val="50000"/>
            </a:srgbClr>
          </a:solidFill>
          <a:ln w="3175" algn="ctr">
            <a:solidFill>
              <a:schemeClr val="tx1"/>
            </a:solidFill>
            <a:miter lim="800000"/>
            <a:headEnd/>
            <a:tailEnd/>
          </a:ln>
          <a:scene3d>
            <a:camera prst="orthographicFront"/>
            <a:lightRig rig="threePt" dir="t"/>
          </a:scene3d>
          <a:sp3d>
            <a:bevelT/>
          </a:sp3d>
        </p:spPr>
        <p:txBody>
          <a:bodyPr lIns="90000" tIns="46800" rIns="90000" bIns="46800"/>
          <a:lstStyle/>
          <a:p>
            <a:pPr marL="342900" indent="-342900" algn="ctr"/>
            <a:r>
              <a:rPr kumimoji="0" lang="en-US" altLang="ja-JP" sz="1600" b="1" dirty="0"/>
              <a:t>Countries can choose to account for HWP pool</a:t>
            </a:r>
          </a:p>
        </p:txBody>
      </p:sp>
      <p:sp>
        <p:nvSpPr>
          <p:cNvPr id="9" name="Oval 5"/>
          <p:cNvSpPr>
            <a:spLocks noChangeArrowheads="1"/>
          </p:cNvSpPr>
          <p:nvPr/>
        </p:nvSpPr>
        <p:spPr bwMode="auto">
          <a:xfrm>
            <a:off x="4178300" y="3131034"/>
            <a:ext cx="2133600" cy="2286000"/>
          </a:xfrm>
          <a:prstGeom prst="ellipse">
            <a:avLst/>
          </a:prstGeom>
          <a:noFill/>
          <a:ln w="317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p>
            <a:endParaRPr kumimoji="0" lang="en-US" altLang="ja-JP"/>
          </a:p>
        </p:txBody>
      </p:sp>
      <p:sp>
        <p:nvSpPr>
          <p:cNvPr id="11" name="AutoShape 13"/>
          <p:cNvSpPr>
            <a:spLocks noChangeArrowheads="1"/>
          </p:cNvSpPr>
          <p:nvPr/>
        </p:nvSpPr>
        <p:spPr bwMode="auto">
          <a:xfrm>
            <a:off x="6229350" y="2853755"/>
            <a:ext cx="2547938" cy="741363"/>
          </a:xfrm>
          <a:prstGeom prst="wedgeRectCallout">
            <a:avLst>
              <a:gd name="adj1" fmla="val -45736"/>
              <a:gd name="adj2" fmla="val 122491"/>
            </a:avLst>
          </a:prstGeom>
          <a:solidFill>
            <a:srgbClr val="FFC000">
              <a:alpha val="50000"/>
            </a:srgbClr>
          </a:solidFill>
          <a:ln w="3175" algn="ctr">
            <a:solidFill>
              <a:schemeClr val="tx1"/>
            </a:solidFill>
            <a:miter lim="800000"/>
            <a:headEnd/>
            <a:tailEnd/>
          </a:ln>
          <a:scene3d>
            <a:camera prst="orthographicFront"/>
            <a:lightRig rig="threePt" dir="t"/>
          </a:scene3d>
          <a:sp3d>
            <a:bevelT/>
          </a:sp3d>
        </p:spPr>
        <p:txBody>
          <a:bodyPr lIns="90000" tIns="46800" rIns="90000" bIns="46800"/>
          <a:lstStyle/>
          <a:p>
            <a:pPr marL="342900" indent="-342900" algn="ctr"/>
            <a:r>
              <a:rPr kumimoji="0" lang="en-US" altLang="ja-JP" sz="1600" b="1" dirty="0"/>
              <a:t>Dead Organic Matter</a:t>
            </a:r>
          </a:p>
        </p:txBody>
      </p:sp>
    </p:spTree>
    <p:extLst>
      <p:ext uri="{BB962C8B-B14F-4D97-AF65-F5344CB8AC3E}">
        <p14:creationId xmlns:p14="http://schemas.microsoft.com/office/powerpoint/2010/main" val="9170544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9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9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49" grpId="0" animBg="1"/>
      <p:bldP spid="594950" grpId="0" animBg="1"/>
      <p:bldP spid="59495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43950" cy="1295399"/>
          </a:xfrm>
        </p:spPr>
        <p:txBody>
          <a:bodyPr/>
          <a:lstStyle/>
          <a:p>
            <a:pPr algn="ctr">
              <a:defRPr/>
            </a:pPr>
            <a:r>
              <a:rPr lang="en-US" sz="3200" dirty="0"/>
              <a:t>The use of managed land as a proxy in estimating land-based emissions and removals (E/R)</a:t>
            </a:r>
          </a:p>
        </p:txBody>
      </p:sp>
      <p:sp>
        <p:nvSpPr>
          <p:cNvPr id="22531" name="Content Placeholder 2"/>
          <p:cNvSpPr>
            <a:spLocks noGrp="1"/>
          </p:cNvSpPr>
          <p:nvPr>
            <p:ph idx="1"/>
          </p:nvPr>
        </p:nvSpPr>
        <p:spPr>
          <a:xfrm>
            <a:off x="442686" y="1514475"/>
            <a:ext cx="8548688" cy="4965246"/>
          </a:xfrm>
        </p:spPr>
        <p:txBody>
          <a:bodyPr/>
          <a:lstStyle/>
          <a:p>
            <a:r>
              <a:rPr lang="en-GB" sz="2400" dirty="0">
                <a:solidFill>
                  <a:schemeClr val="tx1"/>
                </a:solidFill>
              </a:rPr>
              <a:t>Factors governing E/R can be both natural and anthropogenic and can be difficult to distinguish between causal factors</a:t>
            </a:r>
            <a:endParaRPr lang="en-US" sz="2400" dirty="0">
              <a:solidFill>
                <a:schemeClr val="tx1"/>
              </a:solidFill>
            </a:endParaRPr>
          </a:p>
          <a:p>
            <a:r>
              <a:rPr lang="en-US" sz="2400" dirty="0">
                <a:solidFill>
                  <a:schemeClr val="tx1"/>
                </a:solidFill>
              </a:rPr>
              <a:t>Inventory methods have to be operational, practical and globally applicable while being scientifically sound</a:t>
            </a:r>
          </a:p>
          <a:p>
            <a:r>
              <a:rPr lang="en-US" sz="2400" dirty="0">
                <a:solidFill>
                  <a:schemeClr val="tx1"/>
                </a:solidFill>
              </a:rPr>
              <a:t>IPCC Guidelines have taken the approach of defining anthropogenic greenhouse gas emissions by sources and removals by sinks as all those occurring on ‘managed land’</a:t>
            </a:r>
          </a:p>
          <a:p>
            <a:r>
              <a:rPr lang="en-US" sz="2400" dirty="0">
                <a:solidFill>
                  <a:schemeClr val="tx1"/>
                </a:solidFill>
              </a:rPr>
              <a:t>‘</a:t>
            </a:r>
            <a:r>
              <a:rPr lang="en-US" sz="2400" i="1" dirty="0">
                <a:solidFill>
                  <a:schemeClr val="tx1"/>
                </a:solidFill>
              </a:rPr>
              <a:t>Managed land is land where human interventions and practices have been applied to perform production, ecological or social functions</a:t>
            </a:r>
            <a:r>
              <a:rPr lang="en-US" sz="2400" dirty="0">
                <a:solidFill>
                  <a:schemeClr val="tx1"/>
                </a:solidFill>
              </a:rPr>
              <a:t>’</a:t>
            </a:r>
          </a:p>
          <a:p>
            <a:r>
              <a:rPr lang="en-US" sz="2400" dirty="0">
                <a:solidFill>
                  <a:schemeClr val="tx1"/>
                </a:solidFill>
              </a:rPr>
              <a:t>Managed land has to be nationally defined and classified transparently and consistently over time</a:t>
            </a:r>
          </a:p>
          <a:p>
            <a:r>
              <a:rPr lang="en-US" sz="2400" dirty="0">
                <a:solidFill>
                  <a:schemeClr val="tx1"/>
                </a:solidFill>
              </a:rPr>
              <a:t>GHG emissions/removals need not be reported for unmanaged land</a:t>
            </a:r>
          </a:p>
          <a:p>
            <a:endParaRPr lang="en-US" sz="2400" dirty="0">
              <a:solidFill>
                <a:srgbClr val="0070C0"/>
              </a:solidFill>
              <a:latin typeface="Frutiger LT Pro 57 Condensed"/>
            </a:endParaRPr>
          </a:p>
          <a:p>
            <a:endParaRPr lang="en-US" dirty="0">
              <a:latin typeface="Frutiger LT Pro 57 Condensed"/>
            </a:endParaRPr>
          </a:p>
        </p:txBody>
      </p:sp>
    </p:spTree>
    <p:extLst>
      <p:ext uri="{BB962C8B-B14F-4D97-AF65-F5344CB8AC3E}">
        <p14:creationId xmlns:p14="http://schemas.microsoft.com/office/powerpoint/2010/main" val="3293508697"/>
      </p:ext>
    </p:extLst>
  </p:cSld>
  <p:clrMapOvr>
    <a:masterClrMapping/>
  </p:clrMapOvr>
  <p:transition>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idx="4294967295"/>
          </p:nvPr>
        </p:nvSpPr>
        <p:spPr>
          <a:xfrm>
            <a:off x="493486" y="1"/>
            <a:ext cx="8218714" cy="641350"/>
          </a:xfrm>
        </p:spPr>
        <p:txBody>
          <a:bodyPr/>
          <a:lstStyle/>
          <a:p>
            <a:pPr>
              <a:defRPr/>
            </a:pPr>
            <a:r>
              <a:rPr lang="en-US" sz="3600" dirty="0">
                <a:latin typeface="Arial Narrow" pitchFamily="34" charset="0"/>
              </a:rPr>
              <a:t>Six land-use categories</a:t>
            </a:r>
          </a:p>
        </p:txBody>
      </p:sp>
      <p:sp>
        <p:nvSpPr>
          <p:cNvPr id="615428" name="Oval 4"/>
          <p:cNvSpPr>
            <a:spLocks noChangeArrowheads="1"/>
          </p:cNvSpPr>
          <p:nvPr/>
        </p:nvSpPr>
        <p:spPr bwMode="auto">
          <a:xfrm>
            <a:off x="2078038" y="3060700"/>
            <a:ext cx="1212850" cy="1174750"/>
          </a:xfrm>
          <a:prstGeom prst="ellipse">
            <a:avLst/>
          </a:prstGeom>
          <a:solidFill>
            <a:srgbClr val="C0C0C0"/>
          </a:solidFill>
          <a:ln w="9525" algn="ctr">
            <a:solidFill>
              <a:srgbClr val="000000"/>
            </a:solidFill>
            <a:round/>
            <a:headEnd/>
            <a:tailEnd/>
          </a:ln>
          <a:effectLst/>
          <a:scene3d>
            <a:camera prst="orthographicFront"/>
            <a:lightRig rig="threePt" dir="t"/>
          </a:scene3d>
          <a:sp3d>
            <a:bevelT/>
          </a:sp3d>
        </p:spPr>
        <p:txBody>
          <a:bodyPr wrap="none" lIns="90000" tIns="46800" rIns="90000" bIns="46800" anchor="ctr"/>
          <a:lstStyle/>
          <a:p>
            <a:pPr marL="342900" indent="-342900" algn="ctr" fontAlgn="auto">
              <a:spcBef>
                <a:spcPts val="0"/>
              </a:spcBef>
              <a:spcAft>
                <a:spcPts val="0"/>
              </a:spcAft>
              <a:defRPr/>
            </a:pPr>
            <a:r>
              <a:rPr kumimoji="0" lang="en-US" sz="1600" b="1" dirty="0">
                <a:solidFill>
                  <a:srgbClr val="0070C0"/>
                </a:solidFill>
                <a:latin typeface="+mn-lt"/>
                <a:ea typeface="+mn-ea"/>
              </a:rPr>
              <a:t>Other land</a:t>
            </a:r>
          </a:p>
        </p:txBody>
      </p:sp>
      <p:sp>
        <p:nvSpPr>
          <p:cNvPr id="615429" name="Oval 5"/>
          <p:cNvSpPr>
            <a:spLocks noChangeArrowheads="1"/>
          </p:cNvSpPr>
          <p:nvPr/>
        </p:nvSpPr>
        <p:spPr bwMode="auto">
          <a:xfrm>
            <a:off x="2833688" y="1765300"/>
            <a:ext cx="1212850" cy="1174750"/>
          </a:xfrm>
          <a:prstGeom prst="ellipse">
            <a:avLst/>
          </a:prstGeom>
          <a:solidFill>
            <a:srgbClr val="92D050"/>
          </a:solidFill>
          <a:ln w="9525" algn="ctr">
            <a:solidFill>
              <a:srgbClr val="000000"/>
            </a:solidFill>
            <a:round/>
            <a:headEnd/>
            <a:tailEnd/>
          </a:ln>
          <a:effectLst/>
          <a:scene3d>
            <a:camera prst="orthographicFront"/>
            <a:lightRig rig="threePt" dir="t"/>
          </a:scene3d>
          <a:sp3d>
            <a:bevelT/>
          </a:sp3d>
        </p:spPr>
        <p:txBody>
          <a:bodyPr wrap="none" lIns="90000" tIns="46800" rIns="90000" bIns="46800" anchor="ctr"/>
          <a:lstStyle/>
          <a:p>
            <a:pPr marL="342900" indent="-342900" algn="ctr" fontAlgn="auto">
              <a:spcBef>
                <a:spcPts val="0"/>
              </a:spcBef>
              <a:spcAft>
                <a:spcPts val="0"/>
              </a:spcAft>
              <a:defRPr/>
            </a:pPr>
            <a:r>
              <a:rPr kumimoji="0" lang="en-US" sz="1600" b="1" dirty="0">
                <a:solidFill>
                  <a:srgbClr val="0070C0"/>
                </a:solidFill>
                <a:latin typeface="+mn-lt"/>
                <a:ea typeface="+mn-ea"/>
              </a:rPr>
              <a:t>Forest Land</a:t>
            </a:r>
          </a:p>
        </p:txBody>
      </p:sp>
      <p:sp>
        <p:nvSpPr>
          <p:cNvPr id="615430" name="Oval 6"/>
          <p:cNvSpPr>
            <a:spLocks noChangeArrowheads="1"/>
          </p:cNvSpPr>
          <p:nvPr/>
        </p:nvSpPr>
        <p:spPr bwMode="auto">
          <a:xfrm>
            <a:off x="2940050" y="4333875"/>
            <a:ext cx="1212850" cy="1174750"/>
          </a:xfrm>
          <a:prstGeom prst="ellipse">
            <a:avLst/>
          </a:prstGeom>
          <a:solidFill>
            <a:srgbClr val="FF6600"/>
          </a:solidFill>
          <a:ln w="9525" algn="ctr">
            <a:solidFill>
              <a:srgbClr val="000000"/>
            </a:solidFill>
            <a:round/>
            <a:headEnd/>
            <a:tailEnd/>
          </a:ln>
          <a:effectLst/>
          <a:scene3d>
            <a:camera prst="orthographicFront"/>
            <a:lightRig rig="threePt" dir="t"/>
          </a:scene3d>
          <a:sp3d>
            <a:bevelT/>
          </a:sp3d>
        </p:spPr>
        <p:txBody>
          <a:bodyPr wrap="none" lIns="90000" tIns="46800" rIns="90000" bIns="46800" anchor="ctr"/>
          <a:lstStyle/>
          <a:p>
            <a:pPr marL="342900" indent="-342900" algn="ctr" fontAlgn="auto">
              <a:spcBef>
                <a:spcPts val="0"/>
              </a:spcBef>
              <a:spcAft>
                <a:spcPts val="0"/>
              </a:spcAft>
              <a:defRPr/>
            </a:pPr>
            <a:r>
              <a:rPr kumimoji="0" lang="en-US" sz="1600" b="1" dirty="0">
                <a:solidFill>
                  <a:srgbClr val="0070C0"/>
                </a:solidFill>
                <a:latin typeface="+mn-lt"/>
                <a:ea typeface="+mn-ea"/>
              </a:rPr>
              <a:t>Settlements</a:t>
            </a:r>
          </a:p>
        </p:txBody>
      </p:sp>
      <p:sp>
        <p:nvSpPr>
          <p:cNvPr id="615431" name="Oval 7"/>
          <p:cNvSpPr>
            <a:spLocks noChangeArrowheads="1"/>
          </p:cNvSpPr>
          <p:nvPr/>
        </p:nvSpPr>
        <p:spPr bwMode="auto">
          <a:xfrm>
            <a:off x="4565650" y="4230688"/>
            <a:ext cx="1212850" cy="1174750"/>
          </a:xfrm>
          <a:prstGeom prst="ellipse">
            <a:avLst/>
          </a:prstGeom>
          <a:solidFill>
            <a:schemeClr val="accent1">
              <a:lumMod val="90000"/>
            </a:schemeClr>
          </a:solidFill>
          <a:ln w="9525" algn="ctr">
            <a:solidFill>
              <a:srgbClr val="000000"/>
            </a:solidFill>
            <a:round/>
            <a:headEnd/>
            <a:tailEnd/>
          </a:ln>
          <a:effectLst/>
          <a:scene3d>
            <a:camera prst="orthographicFront"/>
            <a:lightRig rig="threePt" dir="t"/>
          </a:scene3d>
          <a:sp3d>
            <a:bevelT/>
          </a:sp3d>
        </p:spPr>
        <p:txBody>
          <a:bodyPr wrap="none" lIns="90000" tIns="46800" rIns="90000" bIns="46800" anchor="ctr"/>
          <a:lstStyle/>
          <a:p>
            <a:pPr marL="342900" indent="-342900" algn="ctr" fontAlgn="auto">
              <a:spcBef>
                <a:spcPts val="0"/>
              </a:spcBef>
              <a:spcAft>
                <a:spcPts val="0"/>
              </a:spcAft>
              <a:defRPr/>
            </a:pPr>
            <a:r>
              <a:rPr kumimoji="0" lang="en-US" sz="1600" b="1" dirty="0">
                <a:solidFill>
                  <a:srgbClr val="0070C0"/>
                </a:solidFill>
                <a:latin typeface="+mn-lt"/>
                <a:ea typeface="+mn-ea"/>
              </a:rPr>
              <a:t>Wetland</a:t>
            </a:r>
          </a:p>
        </p:txBody>
      </p:sp>
      <p:sp>
        <p:nvSpPr>
          <p:cNvPr id="615432" name="Oval 8"/>
          <p:cNvSpPr>
            <a:spLocks noChangeArrowheads="1"/>
          </p:cNvSpPr>
          <p:nvPr/>
        </p:nvSpPr>
        <p:spPr bwMode="auto">
          <a:xfrm>
            <a:off x="4421188" y="1697038"/>
            <a:ext cx="1212850" cy="1174750"/>
          </a:xfrm>
          <a:prstGeom prst="ellipse">
            <a:avLst/>
          </a:prstGeom>
          <a:solidFill>
            <a:srgbClr val="FFFF99"/>
          </a:solidFill>
          <a:ln w="9525" algn="ctr">
            <a:solidFill>
              <a:srgbClr val="000000"/>
            </a:solidFill>
            <a:round/>
            <a:headEnd/>
            <a:tailEnd/>
          </a:ln>
          <a:effectLst/>
          <a:scene3d>
            <a:camera prst="orthographicFront"/>
            <a:lightRig rig="threePt" dir="t"/>
          </a:scene3d>
          <a:sp3d>
            <a:bevelT/>
          </a:sp3d>
        </p:spPr>
        <p:txBody>
          <a:bodyPr wrap="none" lIns="90000" tIns="46800" rIns="90000" bIns="46800" anchor="ctr"/>
          <a:lstStyle/>
          <a:p>
            <a:pPr marL="342900" indent="-342900" algn="ctr" fontAlgn="auto">
              <a:spcBef>
                <a:spcPts val="0"/>
              </a:spcBef>
              <a:spcAft>
                <a:spcPts val="0"/>
              </a:spcAft>
              <a:defRPr/>
            </a:pPr>
            <a:r>
              <a:rPr kumimoji="0" lang="en-US" sz="1600" b="1" dirty="0">
                <a:solidFill>
                  <a:srgbClr val="0070C0"/>
                </a:solidFill>
                <a:latin typeface="+mn-lt"/>
                <a:ea typeface="+mn-ea"/>
              </a:rPr>
              <a:t>Cropland</a:t>
            </a:r>
          </a:p>
        </p:txBody>
      </p:sp>
      <p:sp>
        <p:nvSpPr>
          <p:cNvPr id="615433" name="Oval 9"/>
          <p:cNvSpPr>
            <a:spLocks noChangeArrowheads="1"/>
          </p:cNvSpPr>
          <p:nvPr/>
        </p:nvSpPr>
        <p:spPr bwMode="auto">
          <a:xfrm>
            <a:off x="5375275" y="2911475"/>
            <a:ext cx="1212850" cy="1174750"/>
          </a:xfrm>
          <a:prstGeom prst="ellipse">
            <a:avLst/>
          </a:prstGeom>
          <a:solidFill>
            <a:srgbClr val="CCFFCC"/>
          </a:solidFill>
          <a:ln w="9525" algn="ctr">
            <a:solidFill>
              <a:srgbClr val="000000"/>
            </a:solidFill>
            <a:round/>
            <a:headEnd/>
            <a:tailEnd/>
          </a:ln>
          <a:effectLst/>
          <a:scene3d>
            <a:camera prst="orthographicFront"/>
            <a:lightRig rig="threePt" dir="t"/>
          </a:scene3d>
          <a:sp3d>
            <a:bevelT/>
          </a:sp3d>
        </p:spPr>
        <p:txBody>
          <a:bodyPr wrap="none" lIns="90000" tIns="46800" rIns="90000" bIns="46800" anchor="ctr"/>
          <a:lstStyle/>
          <a:p>
            <a:pPr marL="342900" indent="-342900" algn="ctr" fontAlgn="auto">
              <a:spcBef>
                <a:spcPts val="0"/>
              </a:spcBef>
              <a:spcAft>
                <a:spcPts val="0"/>
              </a:spcAft>
              <a:defRPr/>
            </a:pPr>
            <a:r>
              <a:rPr kumimoji="0" lang="en-US" sz="1600" b="1" dirty="0">
                <a:solidFill>
                  <a:srgbClr val="0070C0"/>
                </a:solidFill>
                <a:latin typeface="+mn-lt"/>
                <a:ea typeface="+mn-ea"/>
              </a:rPr>
              <a:t>Grassland</a:t>
            </a:r>
          </a:p>
        </p:txBody>
      </p:sp>
      <p:sp>
        <p:nvSpPr>
          <p:cNvPr id="33813" name="Line 12"/>
          <p:cNvSpPr>
            <a:spLocks noChangeShapeType="1"/>
          </p:cNvSpPr>
          <p:nvPr/>
        </p:nvSpPr>
        <p:spPr bwMode="auto">
          <a:xfrm>
            <a:off x="3792538" y="2840038"/>
            <a:ext cx="1020762" cy="1520825"/>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14" name="Line 13"/>
          <p:cNvSpPr>
            <a:spLocks noChangeShapeType="1"/>
          </p:cNvSpPr>
          <p:nvPr/>
        </p:nvSpPr>
        <p:spPr bwMode="auto">
          <a:xfrm flipV="1">
            <a:off x="3282950" y="3532188"/>
            <a:ext cx="2098675" cy="39687"/>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15" name="Line 14"/>
          <p:cNvSpPr>
            <a:spLocks noChangeShapeType="1"/>
          </p:cNvSpPr>
          <p:nvPr/>
        </p:nvSpPr>
        <p:spPr bwMode="auto">
          <a:xfrm flipV="1">
            <a:off x="3759200" y="2805113"/>
            <a:ext cx="1077913" cy="1531937"/>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16" name="Line 15"/>
          <p:cNvSpPr>
            <a:spLocks noChangeShapeType="1"/>
          </p:cNvSpPr>
          <p:nvPr/>
        </p:nvSpPr>
        <p:spPr bwMode="auto">
          <a:xfrm flipV="1">
            <a:off x="3289300" y="2847975"/>
            <a:ext cx="1539875" cy="722313"/>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17" name="Line 16"/>
          <p:cNvSpPr>
            <a:spLocks noChangeShapeType="1"/>
          </p:cNvSpPr>
          <p:nvPr/>
        </p:nvSpPr>
        <p:spPr bwMode="auto">
          <a:xfrm>
            <a:off x="3386138" y="3587750"/>
            <a:ext cx="1377950" cy="757238"/>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18" name="Line 17"/>
          <p:cNvSpPr>
            <a:spLocks noChangeShapeType="1"/>
          </p:cNvSpPr>
          <p:nvPr/>
        </p:nvSpPr>
        <p:spPr bwMode="auto">
          <a:xfrm flipV="1">
            <a:off x="4752975" y="2876550"/>
            <a:ext cx="77788" cy="1427163"/>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19" name="Line 18"/>
          <p:cNvSpPr>
            <a:spLocks noChangeShapeType="1"/>
          </p:cNvSpPr>
          <p:nvPr/>
        </p:nvSpPr>
        <p:spPr bwMode="auto">
          <a:xfrm flipV="1">
            <a:off x="2790825" y="2743200"/>
            <a:ext cx="153988" cy="307975"/>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20" name="Line 19"/>
          <p:cNvSpPr>
            <a:spLocks noChangeShapeType="1"/>
          </p:cNvSpPr>
          <p:nvPr/>
        </p:nvSpPr>
        <p:spPr bwMode="auto">
          <a:xfrm>
            <a:off x="4032250" y="2174875"/>
            <a:ext cx="357188" cy="0"/>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21" name="Line 20"/>
          <p:cNvSpPr>
            <a:spLocks noChangeShapeType="1"/>
          </p:cNvSpPr>
          <p:nvPr/>
        </p:nvSpPr>
        <p:spPr bwMode="auto">
          <a:xfrm>
            <a:off x="5545138" y="2598738"/>
            <a:ext cx="192087" cy="354012"/>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22" name="Line 21"/>
          <p:cNvSpPr>
            <a:spLocks noChangeShapeType="1"/>
          </p:cNvSpPr>
          <p:nvPr/>
        </p:nvSpPr>
        <p:spPr bwMode="auto">
          <a:xfrm>
            <a:off x="2935288" y="4186238"/>
            <a:ext cx="182562" cy="298450"/>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23" name="Line 22"/>
          <p:cNvSpPr>
            <a:spLocks noChangeShapeType="1"/>
          </p:cNvSpPr>
          <p:nvPr/>
        </p:nvSpPr>
        <p:spPr bwMode="auto">
          <a:xfrm flipV="1">
            <a:off x="4157663" y="4899025"/>
            <a:ext cx="404812" cy="19050"/>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24" name="Line 23"/>
          <p:cNvSpPr>
            <a:spLocks noChangeShapeType="1"/>
          </p:cNvSpPr>
          <p:nvPr/>
        </p:nvSpPr>
        <p:spPr bwMode="auto">
          <a:xfrm flipV="1">
            <a:off x="5630863" y="4090988"/>
            <a:ext cx="250825" cy="355600"/>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25" name="Line 24"/>
          <p:cNvSpPr>
            <a:spLocks noChangeShapeType="1"/>
          </p:cNvSpPr>
          <p:nvPr/>
        </p:nvSpPr>
        <p:spPr bwMode="auto">
          <a:xfrm flipV="1">
            <a:off x="3743325" y="2935288"/>
            <a:ext cx="77788" cy="1357312"/>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26" name="Line 25"/>
          <p:cNvSpPr>
            <a:spLocks noChangeShapeType="1"/>
          </p:cNvSpPr>
          <p:nvPr/>
        </p:nvSpPr>
        <p:spPr bwMode="auto">
          <a:xfrm>
            <a:off x="3830638" y="2859088"/>
            <a:ext cx="1511300" cy="635000"/>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33827" name="Line 26"/>
          <p:cNvSpPr>
            <a:spLocks noChangeShapeType="1"/>
          </p:cNvSpPr>
          <p:nvPr/>
        </p:nvSpPr>
        <p:spPr bwMode="auto">
          <a:xfrm flipV="1">
            <a:off x="3810000" y="3559175"/>
            <a:ext cx="1549400" cy="769938"/>
          </a:xfrm>
          <a:prstGeom prst="line">
            <a:avLst/>
          </a:prstGeom>
          <a:noFill/>
          <a:ln w="31750">
            <a:solidFill>
              <a:srgbClr val="0070C0"/>
            </a:solidFill>
            <a:round/>
            <a:headEnd type="triangle" w="med" len="med"/>
            <a:tailEnd type="triangle" w="med" len="med"/>
          </a:ln>
          <a:extLst>
            <a:ext uri="{909E8E84-426E-40DD-AFC4-6F175D3DCCD1}">
              <a14:hiddenFill xmlns:a14="http://schemas.microsoft.com/office/drawing/2010/main">
                <a:noFill/>
              </a14:hiddenFill>
            </a:ext>
          </a:extLst>
        </p:spPr>
        <p:txBody>
          <a:bodyPr lIns="90000" tIns="46800" rIns="90000" bIns="46800"/>
          <a:lstStyle/>
          <a:p>
            <a:endParaRPr lang="en-GB"/>
          </a:p>
        </p:txBody>
      </p:sp>
      <p:sp>
        <p:nvSpPr>
          <p:cNvPr id="2" name="TextBox 1"/>
          <p:cNvSpPr txBox="1"/>
          <p:nvPr/>
        </p:nvSpPr>
        <p:spPr>
          <a:xfrm>
            <a:off x="233506" y="598180"/>
            <a:ext cx="7855744" cy="830997"/>
          </a:xfrm>
          <a:prstGeom prst="rect">
            <a:avLst/>
          </a:prstGeom>
          <a:noFill/>
        </p:spPr>
        <p:txBody>
          <a:bodyPr wrap="square" rtlCol="0">
            <a:spAutoFit/>
          </a:bodyPr>
          <a:lstStyle/>
          <a:p>
            <a:r>
              <a:rPr lang="en-GB" sz="2400" dirty="0">
                <a:latin typeface="Arial Narrow" pitchFamily="34" charset="0"/>
              </a:rPr>
              <a:t>Stock changes of C pools are estimated and reported for the six “</a:t>
            </a:r>
            <a:r>
              <a:rPr lang="en-GB" sz="2400" b="1" dirty="0">
                <a:latin typeface="Arial Narrow" pitchFamily="34" charset="0"/>
              </a:rPr>
              <a:t>top-level”</a:t>
            </a:r>
            <a:r>
              <a:rPr lang="en-GB" sz="2400" dirty="0">
                <a:latin typeface="Arial Narrow" pitchFamily="34" charset="0"/>
              </a:rPr>
              <a:t> land-use categories </a:t>
            </a:r>
          </a:p>
        </p:txBody>
      </p:sp>
      <p:sp>
        <p:nvSpPr>
          <p:cNvPr id="4" name="Oval 3"/>
          <p:cNvSpPr/>
          <p:nvPr/>
        </p:nvSpPr>
        <p:spPr>
          <a:xfrm>
            <a:off x="1264444" y="1600200"/>
            <a:ext cx="5892800" cy="403123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ular Callout 4"/>
          <p:cNvSpPr/>
          <p:nvPr/>
        </p:nvSpPr>
        <p:spPr>
          <a:xfrm>
            <a:off x="7157245" y="3944144"/>
            <a:ext cx="1734288" cy="1291431"/>
          </a:xfrm>
          <a:prstGeom prst="wedgeRectCallout">
            <a:avLst>
              <a:gd name="adj1" fmla="val -147704"/>
              <a:gd name="adj2" fmla="val 6867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Subdivide according to national circumstances</a:t>
            </a:r>
          </a:p>
        </p:txBody>
      </p:sp>
    </p:spTree>
    <p:extLst>
      <p:ext uri="{BB962C8B-B14F-4D97-AF65-F5344CB8AC3E}">
        <p14:creationId xmlns:p14="http://schemas.microsoft.com/office/powerpoint/2010/main" val="1319785584"/>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63513"/>
            <a:ext cx="8504237" cy="1008062"/>
          </a:xfrm>
        </p:spPr>
        <p:txBody>
          <a:bodyPr>
            <a:normAutofit fontScale="90000"/>
          </a:bodyPr>
          <a:lstStyle/>
          <a:p>
            <a:pPr eaLnBrk="1" hangingPunct="1"/>
            <a:r>
              <a:rPr lang="en-US" altLang="ja-JP" dirty="0">
                <a:ea typeface="MS PGothic" pitchFamily="34" charset="-128"/>
              </a:rPr>
              <a:t>Land-use subcategories and carbon pools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9741671"/>
              </p:ext>
            </p:extLst>
          </p:nvPr>
        </p:nvGraphicFramePr>
        <p:xfrm>
          <a:off x="949201" y="2250374"/>
          <a:ext cx="7307943" cy="4607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45473" y="965200"/>
            <a:ext cx="8915400" cy="1477328"/>
          </a:xfrm>
          <a:prstGeom prst="rect">
            <a:avLst/>
          </a:prstGeom>
          <a:noFill/>
        </p:spPr>
        <p:txBody>
          <a:bodyPr wrap="square" rtlCol="0">
            <a:spAutoFit/>
          </a:bodyPr>
          <a:lstStyle/>
          <a:p>
            <a:r>
              <a:rPr lang="en-GB" dirty="0"/>
              <a:t>Each land-use category is further subdivided into </a:t>
            </a:r>
            <a:r>
              <a:rPr lang="en-GB" b="1" dirty="0"/>
              <a:t>land remaining in that category</a:t>
            </a:r>
            <a:r>
              <a:rPr lang="en-GB" dirty="0"/>
              <a:t> (e.g., FL-FL) and </a:t>
            </a:r>
            <a:r>
              <a:rPr lang="en-GB" b="1" dirty="0"/>
              <a:t>land converted from one category to another</a:t>
            </a:r>
            <a:r>
              <a:rPr lang="en-GB" dirty="0"/>
              <a:t> (e.g., FL-CL) for estimation of C stock changes. The total CO</a:t>
            </a:r>
            <a:r>
              <a:rPr lang="en-GB" baseline="-25000" dirty="0"/>
              <a:t>2</a:t>
            </a:r>
            <a:r>
              <a:rPr lang="en-GB" dirty="0"/>
              <a:t> emissions/removals from C stock changes for each LU category is the sum of those from these two subcategories. </a:t>
            </a:r>
          </a:p>
          <a:p>
            <a:endParaRPr lang="en-GB" dirty="0"/>
          </a:p>
        </p:txBody>
      </p:sp>
    </p:spTree>
    <p:extLst>
      <p:ext uri="{BB962C8B-B14F-4D97-AF65-F5344CB8AC3E}">
        <p14:creationId xmlns:p14="http://schemas.microsoft.com/office/powerpoint/2010/main" val="1423248096"/>
      </p:ext>
    </p:extLst>
  </p:cSld>
  <p:clrMapOvr>
    <a:masterClrMapping/>
  </p:clrMapOvr>
  <p:transition>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0"/>
            <a:ext cx="9077325" cy="1171575"/>
          </a:xfrm>
        </p:spPr>
        <p:txBody>
          <a:bodyPr/>
          <a:lstStyle/>
          <a:p>
            <a:r>
              <a:rPr lang="en-GB" dirty="0"/>
              <a:t>Total estimates for </a:t>
            </a:r>
            <a:r>
              <a:rPr lang="en-GB" dirty="0" err="1"/>
              <a:t>GHG</a:t>
            </a:r>
            <a:r>
              <a:rPr lang="en-GB" dirty="0"/>
              <a:t> are made up of subdivisions of land use categories</a:t>
            </a:r>
          </a:p>
        </p:txBody>
      </p:sp>
      <p:grpSp>
        <p:nvGrpSpPr>
          <p:cNvPr id="5" name="Group 4"/>
          <p:cNvGrpSpPr/>
          <p:nvPr/>
        </p:nvGrpSpPr>
        <p:grpSpPr>
          <a:xfrm>
            <a:off x="432662" y="2335846"/>
            <a:ext cx="8315668" cy="3749494"/>
            <a:chOff x="432662" y="2335846"/>
            <a:chExt cx="8315668" cy="3749494"/>
          </a:xfrm>
        </p:grpSpPr>
        <p:sp>
          <p:nvSpPr>
            <p:cNvPr id="6" name="Freeform 5"/>
            <p:cNvSpPr/>
            <p:nvPr/>
          </p:nvSpPr>
          <p:spPr>
            <a:xfrm>
              <a:off x="5271362" y="3356949"/>
              <a:ext cx="3476968" cy="1738484"/>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lvl="0" algn="ctr" defTabSz="933450">
                <a:lnSpc>
                  <a:spcPct val="90000"/>
                </a:lnSpc>
                <a:spcBef>
                  <a:spcPct val="0"/>
                </a:spcBef>
                <a:spcAft>
                  <a:spcPct val="35000"/>
                </a:spcAft>
              </a:pPr>
              <a:r>
                <a:rPr lang="en-GB" sz="2100" kern="1200" dirty="0">
                  <a:solidFill>
                    <a:srgbClr val="7030A0"/>
                  </a:solidFill>
                </a:rPr>
                <a:t>Total emissions from land use category</a:t>
              </a:r>
            </a:p>
          </p:txBody>
        </p:sp>
        <p:sp>
          <p:nvSpPr>
            <p:cNvPr id="7" name="Freeform 6"/>
            <p:cNvSpPr/>
            <p:nvPr/>
          </p:nvSpPr>
          <p:spPr>
            <a:xfrm rot="19457599">
              <a:off x="3694143" y="4675758"/>
              <a:ext cx="1732515" cy="48896"/>
            </a:xfrm>
            <a:custGeom>
              <a:avLst/>
              <a:gdLst>
                <a:gd name="connsiteX0" fmla="*/ 0 w 1712760"/>
                <a:gd name="connsiteY0" fmla="*/ 32431 h 64863"/>
                <a:gd name="connsiteX1" fmla="*/ 1712760 w 1712760"/>
                <a:gd name="connsiteY1" fmla="*/ 32431 h 64863"/>
              </a:gdLst>
              <a:ahLst/>
              <a:cxnLst>
                <a:cxn ang="0">
                  <a:pos x="connsiteX0" y="connsiteY0"/>
                </a:cxn>
                <a:cxn ang="0">
                  <a:pos x="connsiteX1" y="connsiteY1"/>
                </a:cxn>
              </a:cxnLst>
              <a:rect l="l" t="t" r="r" b="b"/>
              <a:pathLst>
                <a:path w="1712760" h="64863">
                  <a:moveTo>
                    <a:pt x="0" y="32431"/>
                  </a:moveTo>
                  <a:lnTo>
                    <a:pt x="1712760" y="32431"/>
                  </a:lnTo>
                </a:path>
              </a:pathLst>
            </a:custGeom>
            <a:noFill/>
            <a:ln>
              <a:tailEnd type="arrow"/>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26261" tIns="-10389" rIns="826261" bIns="-10387" numCol="1" spcCol="1270" anchor="ctr" anchorCtr="0">
              <a:noAutofit/>
            </a:bodyPr>
            <a:lstStyle/>
            <a:p>
              <a:pPr lvl="0" algn="ctr" defTabSz="266700">
                <a:lnSpc>
                  <a:spcPct val="90000"/>
                </a:lnSpc>
                <a:spcBef>
                  <a:spcPct val="0"/>
                </a:spcBef>
                <a:spcAft>
                  <a:spcPct val="35000"/>
                </a:spcAft>
              </a:pPr>
              <a:endParaRPr lang="en-GB" sz="600" kern="1200"/>
            </a:p>
          </p:txBody>
        </p:sp>
        <p:sp>
          <p:nvSpPr>
            <p:cNvPr id="8" name="Freeform 7"/>
            <p:cNvSpPr/>
            <p:nvPr/>
          </p:nvSpPr>
          <p:spPr>
            <a:xfrm>
              <a:off x="432662" y="2335846"/>
              <a:ext cx="3476968" cy="1738484"/>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lvl="0" algn="ctr" defTabSz="933450">
                <a:lnSpc>
                  <a:spcPct val="90000"/>
                </a:lnSpc>
                <a:spcBef>
                  <a:spcPct val="0"/>
                </a:spcBef>
                <a:spcAft>
                  <a:spcPct val="35000"/>
                </a:spcAft>
              </a:pPr>
              <a:r>
                <a:rPr lang="en-GB" sz="2100" kern="1200" dirty="0">
                  <a:solidFill>
                    <a:srgbClr val="7030A0"/>
                  </a:solidFill>
                </a:rPr>
                <a:t>Land remaining in the  same land  use category</a:t>
              </a:r>
            </a:p>
          </p:txBody>
        </p:sp>
        <p:sp>
          <p:nvSpPr>
            <p:cNvPr id="9" name="Freeform 8"/>
            <p:cNvSpPr/>
            <p:nvPr/>
          </p:nvSpPr>
          <p:spPr>
            <a:xfrm rot="2142401" flipV="1">
              <a:off x="3801341" y="3643873"/>
              <a:ext cx="1607994" cy="107493"/>
            </a:xfrm>
            <a:custGeom>
              <a:avLst/>
              <a:gdLst>
                <a:gd name="connsiteX0" fmla="*/ 0 w 1712760"/>
                <a:gd name="connsiteY0" fmla="*/ 32431 h 64863"/>
                <a:gd name="connsiteX1" fmla="*/ 1712760 w 1712760"/>
                <a:gd name="connsiteY1" fmla="*/ 32431 h 64863"/>
              </a:gdLst>
              <a:ahLst/>
              <a:cxnLst>
                <a:cxn ang="0">
                  <a:pos x="connsiteX0" y="connsiteY0"/>
                </a:cxn>
                <a:cxn ang="0">
                  <a:pos x="connsiteX1" y="connsiteY1"/>
                </a:cxn>
              </a:cxnLst>
              <a:rect l="l" t="t" r="r" b="b"/>
              <a:pathLst>
                <a:path w="1712760" h="64863">
                  <a:moveTo>
                    <a:pt x="0" y="32431"/>
                  </a:moveTo>
                  <a:lnTo>
                    <a:pt x="1712760" y="32431"/>
                  </a:lnTo>
                </a:path>
              </a:pathLst>
            </a:custGeom>
            <a:noFill/>
            <a:ln>
              <a:tailEnd type="arrow"/>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826261" tIns="-10388" rIns="826260" bIns="-10388" numCol="1" spcCol="1270" anchor="ctr" anchorCtr="0">
              <a:noAutofit/>
            </a:bodyPr>
            <a:lstStyle/>
            <a:p>
              <a:pPr lvl="0" algn="ctr" defTabSz="266700">
                <a:lnSpc>
                  <a:spcPct val="90000"/>
                </a:lnSpc>
                <a:spcBef>
                  <a:spcPct val="0"/>
                </a:spcBef>
                <a:spcAft>
                  <a:spcPct val="35000"/>
                </a:spcAft>
              </a:pPr>
              <a:endParaRPr lang="en-GB" sz="600" kern="1200"/>
            </a:p>
          </p:txBody>
        </p:sp>
        <p:sp>
          <p:nvSpPr>
            <p:cNvPr id="10" name="Freeform 9"/>
            <p:cNvSpPr/>
            <p:nvPr/>
          </p:nvSpPr>
          <p:spPr>
            <a:xfrm>
              <a:off x="432662" y="4346856"/>
              <a:ext cx="3476968" cy="1738484"/>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lvl="0" algn="ctr" defTabSz="933450">
                <a:lnSpc>
                  <a:spcPct val="90000"/>
                </a:lnSpc>
                <a:spcBef>
                  <a:spcPct val="0"/>
                </a:spcBef>
                <a:spcAft>
                  <a:spcPct val="35000"/>
                </a:spcAft>
              </a:pPr>
              <a:r>
                <a:rPr lang="en-GB" sz="2100" dirty="0">
                  <a:solidFill>
                    <a:srgbClr val="7030A0"/>
                  </a:solidFill>
                </a:rPr>
                <a:t>L</a:t>
              </a:r>
              <a:r>
                <a:rPr lang="en-GB" sz="2100" kern="1200" dirty="0">
                  <a:solidFill>
                    <a:srgbClr val="7030A0"/>
                  </a:solidFill>
                </a:rPr>
                <a:t>and </a:t>
              </a:r>
              <a:r>
                <a:rPr lang="en-GB" sz="2100" dirty="0">
                  <a:solidFill>
                    <a:srgbClr val="7030A0"/>
                  </a:solidFill>
                </a:rPr>
                <a:t>converted from </a:t>
              </a:r>
              <a:r>
                <a:rPr lang="en-GB" sz="2100" kern="1200" dirty="0">
                  <a:solidFill>
                    <a:srgbClr val="7030A0"/>
                  </a:solidFill>
                </a:rPr>
                <a:t> one category to </a:t>
              </a:r>
              <a:r>
                <a:rPr lang="en-GB" sz="2100" dirty="0">
                  <a:solidFill>
                    <a:srgbClr val="7030A0"/>
                  </a:solidFill>
                </a:rPr>
                <a:t>that category</a:t>
              </a:r>
              <a:endParaRPr lang="en-GB" sz="2100" kern="1200" dirty="0">
                <a:solidFill>
                  <a:schemeClr val="accent6">
                    <a:lumMod val="75000"/>
                  </a:schemeClr>
                </a:solidFill>
              </a:endParaRPr>
            </a:p>
            <a:p>
              <a:pPr lvl="0" algn="ctr" defTabSz="933450">
                <a:lnSpc>
                  <a:spcPct val="90000"/>
                </a:lnSpc>
                <a:spcBef>
                  <a:spcPct val="0"/>
                </a:spcBef>
                <a:spcAft>
                  <a:spcPct val="35000"/>
                </a:spcAft>
              </a:pPr>
              <a:endParaRPr lang="en-GB" sz="2100" kern="1200" dirty="0">
                <a:solidFill>
                  <a:schemeClr val="accent6">
                    <a:lumMod val="75000"/>
                  </a:schemeClr>
                </a:solidFill>
              </a:endParaRPr>
            </a:p>
          </p:txBody>
        </p:sp>
      </p:grpSp>
    </p:spTree>
    <p:extLst>
      <p:ext uri="{BB962C8B-B14F-4D97-AF65-F5344CB8AC3E}">
        <p14:creationId xmlns:p14="http://schemas.microsoft.com/office/powerpoint/2010/main" val="1785273331"/>
      </p:ext>
    </p:extLst>
  </p:cSld>
  <p:clrMapOvr>
    <a:masterClrMapping/>
  </p:clrMapOvr>
  <p:transition>
    <p:cove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518159"/>
          </a:xfrm>
        </p:spPr>
        <p:txBody>
          <a:bodyPr/>
          <a:lstStyle/>
          <a:p>
            <a:r>
              <a:rPr lang="en-GB" sz="2800" dirty="0"/>
              <a:t>Land Representation</a:t>
            </a:r>
          </a:p>
        </p:txBody>
      </p:sp>
      <p:sp>
        <p:nvSpPr>
          <p:cNvPr id="3" name="Content Placeholder 2"/>
          <p:cNvSpPr>
            <a:spLocks noGrp="1"/>
          </p:cNvSpPr>
          <p:nvPr>
            <p:ph idx="1"/>
          </p:nvPr>
        </p:nvSpPr>
        <p:spPr>
          <a:xfrm>
            <a:off x="0" y="436880"/>
            <a:ext cx="9144000" cy="6421119"/>
          </a:xfrm>
        </p:spPr>
        <p:txBody>
          <a:bodyPr/>
          <a:lstStyle/>
          <a:p>
            <a:pPr>
              <a:buFont typeface="Wingdings" panose="05000000000000000000" pitchFamily="2" charset="2"/>
              <a:buChar char="Ø"/>
            </a:pPr>
            <a:r>
              <a:rPr lang="en-GB" sz="2000" dirty="0">
                <a:solidFill>
                  <a:schemeClr val="tx1"/>
                </a:solidFill>
              </a:rPr>
              <a:t>In the 2006 GL </a:t>
            </a:r>
            <a:r>
              <a:rPr lang="en-GB" sz="2000" b="1" dirty="0">
                <a:solidFill>
                  <a:schemeClr val="tx1"/>
                </a:solidFill>
              </a:rPr>
              <a:t>Land representation</a:t>
            </a:r>
            <a:r>
              <a:rPr lang="en-GB" sz="2000" dirty="0">
                <a:solidFill>
                  <a:schemeClr val="tx1"/>
                </a:solidFill>
              </a:rPr>
              <a:t> is the analysis undertaken to identify and quantify human activities on land, as well as to track their changes over time. </a:t>
            </a:r>
          </a:p>
          <a:p>
            <a:pPr>
              <a:buFont typeface="Wingdings" panose="05000000000000000000" pitchFamily="2" charset="2"/>
              <a:buChar char="Ø"/>
            </a:pPr>
            <a:r>
              <a:rPr lang="en-GB" sz="2000" dirty="0">
                <a:solidFill>
                  <a:schemeClr val="tx1"/>
                </a:solidFill>
              </a:rPr>
              <a:t>This includes analysis of information, on land classification, land area data, and sampling that represents various land-use categories, this information is needed to estimate the carbon stocks, and the emission and removal of greenhouse gases associated with Forestry and Other Land Use (FOLU) activities.</a:t>
            </a:r>
          </a:p>
          <a:p>
            <a:pPr>
              <a:buFont typeface="Wingdings" panose="05000000000000000000" pitchFamily="2" charset="2"/>
              <a:buChar char="Ø"/>
            </a:pPr>
            <a:r>
              <a:rPr lang="en-GB" sz="2000" dirty="0">
                <a:solidFill>
                  <a:schemeClr val="tx1"/>
                </a:solidFill>
              </a:rPr>
              <a:t>The land representation results in a stratification of the total area of the country into strata (units of land) homogeneous for a number of variables, that explain the current level and dynamic of C stocks within the stratum, with the purpose of making the GHG inventory compilation practicable while enhancing accuracy of GHG estimates.</a:t>
            </a:r>
          </a:p>
          <a:p>
            <a:pPr>
              <a:buFont typeface="Wingdings" panose="05000000000000000000" pitchFamily="2" charset="2"/>
              <a:buChar char="Ø"/>
            </a:pPr>
            <a:r>
              <a:rPr lang="en-GB" sz="2000" dirty="0">
                <a:solidFill>
                  <a:schemeClr val="tx1"/>
                </a:solidFill>
              </a:rPr>
              <a:t>Land is characterized by bio-physical variables and various human activities. The variables for land stratification are listed below:</a:t>
            </a:r>
          </a:p>
          <a:p>
            <a:pPr>
              <a:buFont typeface="Wingdings" panose="05000000000000000000" pitchFamily="2" charset="2"/>
              <a:buChar char="ü"/>
            </a:pPr>
            <a:r>
              <a:rPr lang="en-GB" sz="2000" i="1" dirty="0">
                <a:solidFill>
                  <a:schemeClr val="tx1"/>
                </a:solidFill>
              </a:rPr>
              <a:t>Biophysical characteristics</a:t>
            </a:r>
          </a:p>
          <a:p>
            <a:pPr>
              <a:buFont typeface="Wingdings" panose="05000000000000000000" pitchFamily="2" charset="2"/>
              <a:buChar char="ü"/>
            </a:pPr>
            <a:r>
              <a:rPr lang="en-GB" sz="2000" i="1" dirty="0">
                <a:solidFill>
                  <a:schemeClr val="tx1"/>
                </a:solidFill>
              </a:rPr>
              <a:t>Land Use</a:t>
            </a:r>
          </a:p>
          <a:p>
            <a:pPr>
              <a:buFont typeface="Wingdings" panose="05000000000000000000" pitchFamily="2" charset="2"/>
              <a:buChar char="ü"/>
            </a:pPr>
            <a:r>
              <a:rPr lang="en-GB" sz="2000" i="1" dirty="0">
                <a:solidFill>
                  <a:schemeClr val="tx1"/>
                </a:solidFill>
              </a:rPr>
              <a:t>Management practices and disturbances</a:t>
            </a:r>
          </a:p>
          <a:p>
            <a:pPr>
              <a:buFont typeface="Wingdings" panose="05000000000000000000" pitchFamily="2" charset="2"/>
              <a:buChar char="ü"/>
            </a:pPr>
            <a:r>
              <a:rPr lang="en-GB" sz="2000" i="1" dirty="0">
                <a:solidFill>
                  <a:schemeClr val="tx1"/>
                </a:solidFill>
              </a:rPr>
              <a:t>Other category specific variables</a:t>
            </a:r>
          </a:p>
          <a:p>
            <a:pPr>
              <a:buFont typeface="Wingdings" panose="05000000000000000000" pitchFamily="2" charset="2"/>
              <a:buChar char="ü"/>
            </a:pPr>
            <a:r>
              <a:rPr lang="en-GB" sz="2000" i="1" dirty="0">
                <a:solidFill>
                  <a:schemeClr val="tx1"/>
                </a:solidFill>
              </a:rPr>
              <a:t>Stratum: Unit of Land</a:t>
            </a:r>
          </a:p>
          <a:p>
            <a:pPr>
              <a:buFont typeface="Wingdings" panose="05000000000000000000" pitchFamily="2" charset="2"/>
              <a:buChar char="Ø"/>
            </a:pPr>
            <a:endParaRPr lang="en-GB" sz="2400" dirty="0">
              <a:solidFill>
                <a:schemeClr val="tx1"/>
              </a:solidFill>
            </a:endParaRPr>
          </a:p>
          <a:p>
            <a:pPr algn="just">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endParaRPr lang="en-GB" sz="2400" dirty="0">
              <a:solidFill>
                <a:schemeClr val="tx1"/>
              </a:solidFill>
            </a:endParaRPr>
          </a:p>
          <a:p>
            <a:endParaRPr lang="en-GB" dirty="0"/>
          </a:p>
          <a:p>
            <a:endParaRPr lang="en-GB" dirty="0"/>
          </a:p>
        </p:txBody>
      </p:sp>
    </p:spTree>
    <p:extLst>
      <p:ext uri="{BB962C8B-B14F-4D97-AF65-F5344CB8AC3E}">
        <p14:creationId xmlns:p14="http://schemas.microsoft.com/office/powerpoint/2010/main" val="3257875665"/>
      </p:ext>
    </p:extLst>
  </p:cSld>
  <p:clrMapOvr>
    <a:masterClrMapping/>
  </p:clrMapOvr>
  <p:transition>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 y="1"/>
            <a:ext cx="9046464" cy="800100"/>
          </a:xfrm>
        </p:spPr>
        <p:txBody>
          <a:bodyPr/>
          <a:lstStyle/>
          <a:p>
            <a:r>
              <a:rPr lang="en-GB" sz="3200" dirty="0"/>
              <a:t>Land Representation: Why we need Land Stratification</a:t>
            </a:r>
          </a:p>
        </p:txBody>
      </p:sp>
      <p:sp>
        <p:nvSpPr>
          <p:cNvPr id="3" name="Content Placeholder 2"/>
          <p:cNvSpPr>
            <a:spLocks noGrp="1"/>
          </p:cNvSpPr>
          <p:nvPr>
            <p:ph idx="1"/>
          </p:nvPr>
        </p:nvSpPr>
        <p:spPr>
          <a:xfrm>
            <a:off x="0" y="800101"/>
            <a:ext cx="9144000" cy="6057899"/>
          </a:xfrm>
        </p:spPr>
        <p:txBody>
          <a:bodyPr/>
          <a:lstStyle/>
          <a:p>
            <a:r>
              <a:rPr lang="en-GB" sz="2000" dirty="0">
                <a:solidFill>
                  <a:schemeClr val="tx1"/>
                </a:solidFill>
              </a:rPr>
              <a:t>When estimating GHG emissions and removals, land areas are used as activity data (AD). As activity data, they represent the magnitude of a human activity that generates GHG emissions and/or removals during a given period of time.</a:t>
            </a:r>
          </a:p>
          <a:p>
            <a:r>
              <a:rPr lang="en-GB" sz="2000" dirty="0">
                <a:solidFill>
                  <a:schemeClr val="tx1"/>
                </a:solidFill>
              </a:rPr>
              <a:t>This is why the stratification of land is a paramount tool to achieve accuracy of GHG estimates. </a:t>
            </a:r>
          </a:p>
          <a:p>
            <a:r>
              <a:rPr lang="en-GB" sz="2000" i="1" u="sng" dirty="0">
                <a:solidFill>
                  <a:schemeClr val="tx1"/>
                </a:solidFill>
              </a:rPr>
              <a:t>Example of a land representation and associated C stock changes below</a:t>
            </a:r>
            <a:r>
              <a:rPr lang="en-GB" sz="2000" dirty="0">
                <a:solidFill>
                  <a:schemeClr val="tx1"/>
                </a:solidFill>
              </a:rPr>
              <a:t>. This illustration below is an example of how land stratification correlates with the amount of C stocks found in a unit of land and their dynamic. </a:t>
            </a:r>
          </a:p>
          <a:p>
            <a:endParaRPr lang="en-GB" sz="2000" dirty="0">
              <a:solidFill>
                <a:schemeClr val="tx1"/>
              </a:solidFill>
            </a:endParaRPr>
          </a:p>
          <a:p>
            <a:endParaRPr lang="en-GB" sz="2000" dirty="0">
              <a:solidFill>
                <a:schemeClr val="tx1"/>
              </a:solidFill>
            </a:endParaRPr>
          </a:p>
          <a:p>
            <a:endParaRPr lang="en-GB" sz="2000" dirty="0">
              <a:solidFill>
                <a:schemeClr val="tx1"/>
              </a:solidFill>
            </a:endParaRPr>
          </a:p>
          <a:p>
            <a:endParaRPr lang="en-GB" sz="2000" dirty="0">
              <a:solidFill>
                <a:schemeClr val="tx1"/>
              </a:solidFill>
            </a:endParaRPr>
          </a:p>
          <a:p>
            <a:endParaRPr lang="en-GB" sz="2000" dirty="0">
              <a:solidFill>
                <a:schemeClr val="tx1"/>
              </a:solidFill>
            </a:endParaRPr>
          </a:p>
          <a:p>
            <a:pPr marL="0" indent="0">
              <a:buNone/>
            </a:pPr>
            <a:r>
              <a:rPr lang="en-GB" sz="2000" dirty="0">
                <a:solidFill>
                  <a:schemeClr val="tx1"/>
                </a:solidFill>
              </a:rPr>
              <a:t>                 Forest Land                                                    Cropland</a:t>
            </a:r>
          </a:p>
          <a:p>
            <a:r>
              <a:rPr lang="en-GB" sz="2000" dirty="0">
                <a:solidFill>
                  <a:schemeClr val="tx1"/>
                </a:solidFill>
              </a:rPr>
              <a:t>As you can see the conversion of land from forest land to cropland determines a negative C dynamic of C stocks (i.e. the amount of C stocks in this unit of land decreases across time).</a:t>
            </a:r>
          </a:p>
          <a:p>
            <a:endParaRPr lang="en-GB" dirty="0">
              <a:solidFill>
                <a:schemeClr val="tx1"/>
              </a:solidFill>
            </a:endParaRPr>
          </a:p>
          <a:p>
            <a:endParaRPr lang="en-GB" dirty="0"/>
          </a:p>
        </p:txBody>
      </p:sp>
      <p:pic>
        <p:nvPicPr>
          <p:cNvPr id="5" name="Picture 4" descr="Image result for forest">
            <a:extLst>
              <a:ext uri="{FF2B5EF4-FFF2-40B4-BE49-F238E27FC236}">
                <a16:creationId xmlns:a16="http://schemas.microsoft.com/office/drawing/2014/main" id="{E15BBE08-9722-406E-B03D-8C1BC7A892FD}"/>
              </a:ext>
            </a:extLst>
          </p:cNvPr>
          <p:cNvPicPr/>
          <p:nvPr/>
        </p:nvPicPr>
        <p:blipFill rotWithShape="1">
          <a:blip r:embed="rId3">
            <a:extLst>
              <a:ext uri="{28A0092B-C50C-407E-A947-70E740481C1C}">
                <a14:useLocalDpi xmlns:a14="http://schemas.microsoft.com/office/drawing/2010/main" val="0"/>
              </a:ext>
            </a:extLst>
          </a:blip>
          <a:srcRect l="22255" t="27738" r="37694" b="22969"/>
          <a:stretch/>
        </p:blipFill>
        <p:spPr bwMode="auto">
          <a:xfrm>
            <a:off x="702945" y="3509645"/>
            <a:ext cx="2292350" cy="1586230"/>
          </a:xfrm>
          <a:prstGeom prst="rect">
            <a:avLst/>
          </a:prstGeom>
          <a:noFill/>
          <a:ln>
            <a:noFill/>
          </a:ln>
          <a:extLst>
            <a:ext uri="{53640926-AAD7-44D8-BBD7-CCE9431645EC}">
              <a14:shadowObscured xmlns:a14="http://schemas.microsoft.com/office/drawing/2010/main"/>
            </a:ext>
          </a:extLst>
        </p:spPr>
      </p:pic>
      <p:sp>
        <p:nvSpPr>
          <p:cNvPr id="6" name="Arrow: Right 5">
            <a:extLst>
              <a:ext uri="{FF2B5EF4-FFF2-40B4-BE49-F238E27FC236}">
                <a16:creationId xmlns:a16="http://schemas.microsoft.com/office/drawing/2014/main" id="{37448E8A-B871-454C-8D3B-4BB2DDAE72FE}"/>
              </a:ext>
            </a:extLst>
          </p:cNvPr>
          <p:cNvSpPr/>
          <p:nvPr/>
        </p:nvSpPr>
        <p:spPr>
          <a:xfrm>
            <a:off x="3383280" y="406044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971C91B-9CD5-42BA-8251-22D29F082B8E}"/>
              </a:ext>
            </a:extLst>
          </p:cNvPr>
          <p:cNvPicPr/>
          <p:nvPr/>
        </p:nvPicPr>
        <p:blipFill rotWithShape="1">
          <a:blip r:embed="rId4"/>
          <a:srcRect l="18559" t="23335" r="28364" b="32759"/>
          <a:stretch/>
        </p:blipFill>
        <p:spPr bwMode="auto">
          <a:xfrm>
            <a:off x="4933314" y="3509645"/>
            <a:ext cx="2138045" cy="15862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6433203"/>
      </p:ext>
    </p:extLst>
  </p:cSld>
  <p:clrMapOvr>
    <a:masterClrMapping/>
  </p:clrMapOvr>
  <p:transition>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C:\Users\srivastava\AppData\Local\Microsoft\Windows\Temporary Internet Files\Content.IE5\0TY1QQOO\MP90044358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6" y="0"/>
            <a:ext cx="91601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71600" y="5495925"/>
            <a:ext cx="7772400" cy="1362075"/>
          </a:xfrm>
        </p:spPr>
        <p:txBody>
          <a:bodyPr/>
          <a:lstStyle/>
          <a:p>
            <a:r>
              <a:rPr lang="en-GB" sz="6000" dirty="0"/>
              <a:t>			3a. livestock</a:t>
            </a:r>
          </a:p>
        </p:txBody>
      </p:sp>
    </p:spTree>
    <p:extLst>
      <p:ext uri="{BB962C8B-B14F-4D97-AF65-F5344CB8AC3E}">
        <p14:creationId xmlns:p14="http://schemas.microsoft.com/office/powerpoint/2010/main" val="690037437"/>
      </p:ext>
    </p:extLst>
  </p:cSld>
  <p:clrMapOvr>
    <a:masterClrMapping/>
  </p:clrMapOvr>
  <p:transition>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3200" dirty="0"/>
              <a:t>Land Stratification – Bio-physical characteristics (1) </a:t>
            </a:r>
          </a:p>
        </p:txBody>
      </p:sp>
      <p:sp>
        <p:nvSpPr>
          <p:cNvPr id="3" name="Content Placeholder 2"/>
          <p:cNvSpPr>
            <a:spLocks noGrp="1"/>
          </p:cNvSpPr>
          <p:nvPr>
            <p:ph idx="1"/>
          </p:nvPr>
        </p:nvSpPr>
        <p:spPr>
          <a:xfrm>
            <a:off x="0" y="800101"/>
            <a:ext cx="9144000" cy="6057899"/>
          </a:xfrm>
        </p:spPr>
        <p:txBody>
          <a:bodyPr/>
          <a:lstStyle/>
          <a:p>
            <a:pPr>
              <a:buFont typeface="Wingdings" panose="05000000000000000000" pitchFamily="2" charset="2"/>
              <a:buChar char="Ø"/>
            </a:pPr>
            <a:r>
              <a:rPr lang="en-GB" sz="2000" dirty="0">
                <a:solidFill>
                  <a:schemeClr val="tx1"/>
                </a:solidFill>
              </a:rPr>
              <a:t>IPCC provide guidance for land stratification according to a number of variables as provided in previous slides (slide 83). </a:t>
            </a:r>
          </a:p>
          <a:p>
            <a:pPr>
              <a:buFont typeface="Wingdings" panose="05000000000000000000" pitchFamily="2" charset="2"/>
              <a:buChar char="Ø"/>
            </a:pPr>
            <a:r>
              <a:rPr lang="en-GB" sz="2000" dirty="0">
                <a:solidFill>
                  <a:schemeClr val="tx1"/>
                </a:solidFill>
              </a:rPr>
              <a:t>IPCC Land stratification by the biophysical characteristics variables include: </a:t>
            </a:r>
          </a:p>
          <a:p>
            <a:pPr>
              <a:buFont typeface="Wingdings" panose="05000000000000000000" pitchFamily="2" charset="2"/>
              <a:buChar char="ü"/>
            </a:pPr>
            <a:r>
              <a:rPr lang="en-GB" sz="2000" dirty="0">
                <a:solidFill>
                  <a:schemeClr val="tx1"/>
                </a:solidFill>
              </a:rPr>
              <a:t>Climate</a:t>
            </a:r>
          </a:p>
          <a:p>
            <a:pPr>
              <a:buFont typeface="Wingdings" panose="05000000000000000000" pitchFamily="2" charset="2"/>
              <a:buChar char="ü"/>
            </a:pPr>
            <a:r>
              <a:rPr lang="en-GB" sz="2000" dirty="0">
                <a:solidFill>
                  <a:schemeClr val="tx1"/>
                </a:solidFill>
              </a:rPr>
              <a:t>Ecological Zone </a:t>
            </a:r>
          </a:p>
          <a:p>
            <a:pPr>
              <a:buFont typeface="Wingdings" panose="05000000000000000000" pitchFamily="2" charset="2"/>
              <a:buChar char="ü"/>
            </a:pPr>
            <a:r>
              <a:rPr lang="en-GB" sz="2000" dirty="0">
                <a:solidFill>
                  <a:schemeClr val="tx1"/>
                </a:solidFill>
              </a:rPr>
              <a:t>Soil Type</a:t>
            </a:r>
          </a:p>
          <a:p>
            <a:pPr>
              <a:buFont typeface="Wingdings" panose="05000000000000000000" pitchFamily="2" charset="2"/>
              <a:buChar char="Ø"/>
            </a:pPr>
            <a:r>
              <a:rPr lang="en-GB" sz="2000" dirty="0">
                <a:solidFill>
                  <a:schemeClr val="tx1"/>
                </a:solidFill>
              </a:rPr>
              <a:t>Bio-physical characteristics impact annual C stock gains and losses as well as the C stocks carrying capacity of land</a:t>
            </a:r>
          </a:p>
          <a:p>
            <a:pPr marL="0" indent="0">
              <a:buNone/>
            </a:pPr>
            <a:endParaRPr lang="en-GB" sz="2000" dirty="0">
              <a:solidFill>
                <a:schemeClr val="tx1"/>
              </a:solidFill>
            </a:endParaRPr>
          </a:p>
          <a:p>
            <a:pPr marL="0" indent="0">
              <a:buNone/>
            </a:pPr>
            <a:endParaRPr lang="en-GB" sz="2000" dirty="0">
              <a:solidFill>
                <a:schemeClr val="tx1"/>
              </a:solidFill>
            </a:endParaRPr>
          </a:p>
          <a:p>
            <a:endParaRPr lang="en-GB" dirty="0"/>
          </a:p>
          <a:p>
            <a:endParaRPr lang="en-GB" dirty="0"/>
          </a:p>
        </p:txBody>
      </p:sp>
      <p:sp>
        <p:nvSpPr>
          <p:cNvPr id="5" name="Freeform 5">
            <a:extLst>
              <a:ext uri="{FF2B5EF4-FFF2-40B4-BE49-F238E27FC236}">
                <a16:creationId xmlns:a16="http://schemas.microsoft.com/office/drawing/2014/main" id="{41E7C392-41B7-4AA3-819D-EA8FA1A8758E}"/>
              </a:ext>
            </a:extLst>
          </p:cNvPr>
          <p:cNvSpPr/>
          <p:nvPr/>
        </p:nvSpPr>
        <p:spPr>
          <a:xfrm>
            <a:off x="29843" y="3775710"/>
            <a:ext cx="9043037" cy="640081"/>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lvl="0" algn="ctr" defTabSz="933450">
              <a:lnSpc>
                <a:spcPct val="90000"/>
              </a:lnSpc>
              <a:spcAft>
                <a:spcPct val="35000"/>
              </a:spcAft>
            </a:pPr>
            <a:r>
              <a:rPr lang="en-GB" sz="1400" dirty="0">
                <a:solidFill>
                  <a:srgbClr val="7030A0"/>
                </a:solidFill>
              </a:rPr>
              <a:t>The stratification of land by climate is important because temperature and water are the two main parameters that determine the accumulation of biomass and decay of organic matter on the land. </a:t>
            </a:r>
          </a:p>
        </p:txBody>
      </p:sp>
      <p:sp>
        <p:nvSpPr>
          <p:cNvPr id="6" name="TextBox 5">
            <a:extLst>
              <a:ext uri="{FF2B5EF4-FFF2-40B4-BE49-F238E27FC236}">
                <a16:creationId xmlns:a16="http://schemas.microsoft.com/office/drawing/2014/main" id="{02D40811-C7FD-495B-8D7B-BC2604B4D135}"/>
              </a:ext>
            </a:extLst>
          </p:cNvPr>
          <p:cNvSpPr txBox="1"/>
          <p:nvPr/>
        </p:nvSpPr>
        <p:spPr>
          <a:xfrm>
            <a:off x="111760" y="4527551"/>
            <a:ext cx="9032240" cy="1014060"/>
          </a:xfrm>
          <a:prstGeom prst="rect">
            <a:avLst/>
          </a:prstGeom>
          <a:solidFill>
            <a:schemeClr val="accent3">
              <a:lumMod val="10000"/>
              <a:lumOff val="90000"/>
            </a:schemeClr>
          </a:solidFill>
        </p:spPr>
        <p:txBody>
          <a:bodyPr vert="horz" wrap="square" rtlCol="0">
            <a:spAutoFit/>
          </a:bodyPr>
          <a:lstStyle/>
          <a:p>
            <a:pPr>
              <a:lnSpc>
                <a:spcPct val="110000"/>
              </a:lnSpc>
            </a:pPr>
            <a:r>
              <a:rPr lang="en-US" sz="1100" dirty="0">
                <a:solidFill>
                  <a:srgbClr val="935B00"/>
                </a:solidFill>
                <a:latin typeface="Merriweather Sans"/>
              </a:rPr>
              <a:t>The IPCC recommends classifying land according to climate zones that are defined by a set of rules based on: </a:t>
            </a:r>
          </a:p>
          <a:p>
            <a:pPr marL="150619" indent="-150619">
              <a:lnSpc>
                <a:spcPct val="110000"/>
              </a:lnSpc>
              <a:buFont typeface="Arial" panose="020B0604020202020204" pitchFamily="34" charset="0"/>
              <a:buChar char="•"/>
            </a:pPr>
            <a:r>
              <a:rPr lang="en-US" sz="1100" dirty="0">
                <a:solidFill>
                  <a:srgbClr val="935B00"/>
                </a:solidFill>
                <a:latin typeface="Merriweather Sans"/>
              </a:rPr>
              <a:t>Annual mean daily temperature</a:t>
            </a:r>
          </a:p>
          <a:p>
            <a:pPr marL="150619" indent="-150619">
              <a:lnSpc>
                <a:spcPct val="110000"/>
              </a:lnSpc>
              <a:buFont typeface="Arial" panose="020B0604020202020204" pitchFamily="34" charset="0"/>
              <a:buChar char="•"/>
            </a:pPr>
            <a:r>
              <a:rPr lang="en-US" sz="1100" dirty="0">
                <a:solidFill>
                  <a:srgbClr val="935B00"/>
                </a:solidFill>
                <a:latin typeface="Merriweather Sans"/>
              </a:rPr>
              <a:t>Total annual precipitation</a:t>
            </a:r>
          </a:p>
          <a:p>
            <a:pPr marL="150619" indent="-150619">
              <a:lnSpc>
                <a:spcPct val="110000"/>
              </a:lnSpc>
              <a:buFont typeface="Arial" panose="020B0604020202020204" pitchFamily="34" charset="0"/>
              <a:buChar char="•"/>
            </a:pPr>
            <a:r>
              <a:rPr lang="en-US" sz="1100" dirty="0">
                <a:solidFill>
                  <a:srgbClr val="935B00"/>
                </a:solidFill>
                <a:latin typeface="Merriweather Sans"/>
              </a:rPr>
              <a:t>Total annual potential </a:t>
            </a:r>
            <a:r>
              <a:rPr lang="en-US" sz="1100" dirty="0" err="1">
                <a:solidFill>
                  <a:srgbClr val="935B00"/>
                </a:solidFill>
                <a:latin typeface="Merriweather Sans"/>
              </a:rPr>
              <a:t>evapo</a:t>
            </a:r>
            <a:r>
              <a:rPr lang="en-US" sz="1100" dirty="0">
                <a:solidFill>
                  <a:srgbClr val="935B00"/>
                </a:solidFill>
                <a:latin typeface="Merriweather Sans"/>
              </a:rPr>
              <a:t>-transportation (PET)</a:t>
            </a:r>
          </a:p>
          <a:p>
            <a:pPr marL="150619" indent="-150619">
              <a:lnSpc>
                <a:spcPct val="110000"/>
              </a:lnSpc>
              <a:buFont typeface="Arial" panose="020B0604020202020204" pitchFamily="34" charset="0"/>
              <a:buChar char="•"/>
            </a:pPr>
            <a:r>
              <a:rPr lang="en-US" sz="1100" dirty="0">
                <a:solidFill>
                  <a:srgbClr val="935B00"/>
                </a:solidFill>
                <a:latin typeface="Merriweather Sans"/>
              </a:rPr>
              <a:t>Elevation</a:t>
            </a:r>
          </a:p>
        </p:txBody>
      </p:sp>
      <p:sp>
        <p:nvSpPr>
          <p:cNvPr id="7" name="TextBox 6">
            <a:extLst>
              <a:ext uri="{FF2B5EF4-FFF2-40B4-BE49-F238E27FC236}">
                <a16:creationId xmlns:a16="http://schemas.microsoft.com/office/drawing/2014/main" id="{BEF23196-5C0A-4EC3-A2CD-6CBFFE54CE45}"/>
              </a:ext>
            </a:extLst>
          </p:cNvPr>
          <p:cNvSpPr txBox="1"/>
          <p:nvPr/>
        </p:nvSpPr>
        <p:spPr>
          <a:xfrm>
            <a:off x="55880" y="5653371"/>
            <a:ext cx="9032240" cy="1209562"/>
          </a:xfrm>
          <a:prstGeom prst="rect">
            <a:avLst/>
          </a:prstGeom>
          <a:solidFill>
            <a:schemeClr val="accent5">
              <a:lumMod val="20000"/>
              <a:lumOff val="80000"/>
            </a:schemeClr>
          </a:solidFill>
        </p:spPr>
        <p:txBody>
          <a:bodyPr vert="horz" wrap="square" rtlCol="0">
            <a:spAutoFit/>
          </a:bodyPr>
          <a:lstStyle/>
          <a:p>
            <a:pPr>
              <a:lnSpc>
                <a:spcPct val="110000"/>
              </a:lnSpc>
            </a:pPr>
            <a:r>
              <a:rPr lang="en-US" sz="1100" dirty="0">
                <a:latin typeface="Merriweather Sans"/>
              </a:rPr>
              <a:t>The </a:t>
            </a:r>
            <a:r>
              <a:rPr lang="en-GB" sz="1100" dirty="0">
                <a:latin typeface="Merriweather Sans"/>
              </a:rPr>
              <a:t>list of climate zones covering most managed lands:</a:t>
            </a:r>
          </a:p>
          <a:p>
            <a:pPr marL="150619" indent="-150619">
              <a:lnSpc>
                <a:spcPct val="110000"/>
              </a:lnSpc>
              <a:buClr>
                <a:srgbClr val="3C503A"/>
              </a:buClr>
              <a:buFont typeface="Arial" panose="020B0604020202020204" pitchFamily="34" charset="0"/>
              <a:buChar char="•"/>
            </a:pPr>
            <a:r>
              <a:rPr lang="en-US" sz="1100" dirty="0">
                <a:solidFill>
                  <a:srgbClr val="3F3F3F"/>
                </a:solidFill>
                <a:latin typeface="Merriweather Sans"/>
              </a:rPr>
              <a:t>Boreal</a:t>
            </a:r>
          </a:p>
          <a:p>
            <a:pPr marL="150619" indent="-150619">
              <a:lnSpc>
                <a:spcPct val="110000"/>
              </a:lnSpc>
              <a:buClr>
                <a:srgbClr val="3C503A"/>
              </a:buClr>
              <a:buFont typeface="Arial" panose="020B0604020202020204" pitchFamily="34" charset="0"/>
              <a:buChar char="•"/>
            </a:pPr>
            <a:r>
              <a:rPr lang="en-US" sz="1100" dirty="0">
                <a:solidFill>
                  <a:srgbClr val="3F3F3F"/>
                </a:solidFill>
                <a:latin typeface="Merriweather Sans"/>
              </a:rPr>
              <a:t>Cold temperate dry </a:t>
            </a:r>
          </a:p>
          <a:p>
            <a:pPr marL="150619" indent="-150619">
              <a:lnSpc>
                <a:spcPct val="110000"/>
              </a:lnSpc>
              <a:buClr>
                <a:srgbClr val="3C503A"/>
              </a:buClr>
              <a:buFont typeface="Arial" panose="020B0604020202020204" pitchFamily="34" charset="0"/>
              <a:buChar char="•"/>
            </a:pPr>
            <a:r>
              <a:rPr lang="en-US" sz="1100" dirty="0">
                <a:solidFill>
                  <a:srgbClr val="3F3F3F"/>
                </a:solidFill>
                <a:latin typeface="Merriweather Sans"/>
              </a:rPr>
              <a:t>Cold temperate wet</a:t>
            </a:r>
          </a:p>
          <a:p>
            <a:pPr marL="150619" indent="-150619">
              <a:lnSpc>
                <a:spcPct val="110000"/>
              </a:lnSpc>
              <a:buClr>
                <a:srgbClr val="3C503A"/>
              </a:buClr>
              <a:buFont typeface="Arial" panose="020B0604020202020204" pitchFamily="34" charset="0"/>
              <a:buChar char="•"/>
            </a:pPr>
            <a:r>
              <a:rPr lang="en-US" sz="1100" dirty="0">
                <a:solidFill>
                  <a:srgbClr val="3F3F3F"/>
                </a:solidFill>
                <a:latin typeface="Merriweather Sans"/>
              </a:rPr>
              <a:t>Warm temperate dry</a:t>
            </a:r>
          </a:p>
          <a:p>
            <a:pPr>
              <a:lnSpc>
                <a:spcPct val="110000"/>
              </a:lnSpc>
            </a:pPr>
            <a:endParaRPr lang="en-US" sz="1100" dirty="0">
              <a:solidFill>
                <a:srgbClr val="935B00"/>
              </a:solidFill>
              <a:latin typeface="Merriweather Sans"/>
            </a:endParaRPr>
          </a:p>
        </p:txBody>
      </p:sp>
      <p:sp>
        <p:nvSpPr>
          <p:cNvPr id="8" name="Rectangle 7">
            <a:extLst>
              <a:ext uri="{FF2B5EF4-FFF2-40B4-BE49-F238E27FC236}">
                <a16:creationId xmlns:a16="http://schemas.microsoft.com/office/drawing/2014/main" id="{2910D415-2252-42B4-870B-0363DB4F58F4}"/>
              </a:ext>
            </a:extLst>
          </p:cNvPr>
          <p:cNvSpPr/>
          <p:nvPr/>
        </p:nvSpPr>
        <p:spPr>
          <a:xfrm>
            <a:off x="4486275" y="5890615"/>
            <a:ext cx="1873381" cy="827855"/>
          </a:xfrm>
          <a:prstGeom prst="rect">
            <a:avLst/>
          </a:prstGeom>
        </p:spPr>
        <p:txBody>
          <a:bodyPr wrap="square">
            <a:spAutoFit/>
          </a:bodyPr>
          <a:lstStyle/>
          <a:p>
            <a:pPr marL="150619" indent="-150619">
              <a:lnSpc>
                <a:spcPct val="110000"/>
              </a:lnSpc>
              <a:buClr>
                <a:srgbClr val="3C503A"/>
              </a:buClr>
              <a:buFont typeface="Arial" panose="020B0604020202020204" pitchFamily="34" charset="0"/>
              <a:buChar char="•"/>
            </a:pPr>
            <a:r>
              <a:rPr lang="en-US" sz="1100" dirty="0">
                <a:solidFill>
                  <a:srgbClr val="3F3F3F"/>
                </a:solidFill>
                <a:latin typeface="Merriweather Sans"/>
              </a:rPr>
              <a:t>Warm temperate moist</a:t>
            </a:r>
          </a:p>
          <a:p>
            <a:pPr marL="150619" indent="-150619">
              <a:lnSpc>
                <a:spcPct val="110000"/>
              </a:lnSpc>
              <a:buClr>
                <a:srgbClr val="3C503A"/>
              </a:buClr>
              <a:buFont typeface="Arial" panose="020B0604020202020204" pitchFamily="34" charset="0"/>
              <a:buChar char="•"/>
            </a:pPr>
            <a:r>
              <a:rPr lang="en-US" sz="1100" dirty="0">
                <a:solidFill>
                  <a:srgbClr val="3F3F3F"/>
                </a:solidFill>
                <a:latin typeface="Merriweather Sans"/>
              </a:rPr>
              <a:t>Tropical dry </a:t>
            </a:r>
          </a:p>
          <a:p>
            <a:pPr marL="150619" indent="-150619">
              <a:lnSpc>
                <a:spcPct val="110000"/>
              </a:lnSpc>
              <a:buClr>
                <a:srgbClr val="3C503A"/>
              </a:buClr>
              <a:buFont typeface="Arial" panose="020B0604020202020204" pitchFamily="34" charset="0"/>
              <a:buChar char="•"/>
            </a:pPr>
            <a:r>
              <a:rPr lang="en-US" sz="1100" dirty="0">
                <a:solidFill>
                  <a:srgbClr val="3F3F3F"/>
                </a:solidFill>
                <a:latin typeface="Merriweather Sans"/>
              </a:rPr>
              <a:t>Tropical moist </a:t>
            </a:r>
          </a:p>
          <a:p>
            <a:pPr marL="150619" indent="-150619">
              <a:lnSpc>
                <a:spcPct val="110000"/>
              </a:lnSpc>
              <a:buClr>
                <a:srgbClr val="3C503A"/>
              </a:buClr>
              <a:buFont typeface="Arial" panose="020B0604020202020204" pitchFamily="34" charset="0"/>
              <a:buChar char="•"/>
            </a:pPr>
            <a:r>
              <a:rPr lang="en-US" sz="1100" dirty="0">
                <a:solidFill>
                  <a:srgbClr val="3F3F3F"/>
                </a:solidFill>
                <a:latin typeface="Merriweather Sans"/>
              </a:rPr>
              <a:t>Tropical wet</a:t>
            </a:r>
          </a:p>
        </p:txBody>
      </p:sp>
    </p:spTree>
    <p:extLst>
      <p:ext uri="{BB962C8B-B14F-4D97-AF65-F5344CB8AC3E}">
        <p14:creationId xmlns:p14="http://schemas.microsoft.com/office/powerpoint/2010/main" val="365912996"/>
      </p:ext>
    </p:extLst>
  </p:cSld>
  <p:clrMapOvr>
    <a:masterClrMapping/>
  </p:clrMapOvr>
  <p:transition>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3200" dirty="0"/>
              <a:t>Land Stratification – Bio-physical characteristics (2) </a:t>
            </a:r>
          </a:p>
        </p:txBody>
      </p:sp>
      <p:sp>
        <p:nvSpPr>
          <p:cNvPr id="3" name="Content Placeholder 2"/>
          <p:cNvSpPr>
            <a:spLocks noGrp="1"/>
          </p:cNvSpPr>
          <p:nvPr>
            <p:ph idx="1"/>
          </p:nvPr>
        </p:nvSpPr>
        <p:spPr>
          <a:xfrm>
            <a:off x="0" y="800101"/>
            <a:ext cx="9144000" cy="6057899"/>
          </a:xfrm>
        </p:spPr>
        <p:txBody>
          <a:bodyPr/>
          <a:lstStyle/>
          <a:p>
            <a:pPr marL="0" indent="0">
              <a:buNone/>
            </a:pPr>
            <a:endParaRPr lang="en-GB" sz="2000" dirty="0">
              <a:solidFill>
                <a:schemeClr val="tx1"/>
              </a:solidFill>
            </a:endParaRPr>
          </a:p>
          <a:p>
            <a:pPr marL="0" indent="0">
              <a:buNone/>
            </a:pPr>
            <a:endParaRPr lang="en-GB" sz="2000" dirty="0">
              <a:solidFill>
                <a:schemeClr val="tx1"/>
              </a:solidFill>
            </a:endParaRPr>
          </a:p>
          <a:p>
            <a:endParaRPr lang="en-GB" dirty="0"/>
          </a:p>
          <a:p>
            <a:endParaRPr lang="en-GB" dirty="0"/>
          </a:p>
        </p:txBody>
      </p:sp>
      <p:sp>
        <p:nvSpPr>
          <p:cNvPr id="5" name="Freeform 5">
            <a:extLst>
              <a:ext uri="{FF2B5EF4-FFF2-40B4-BE49-F238E27FC236}">
                <a16:creationId xmlns:a16="http://schemas.microsoft.com/office/drawing/2014/main" id="{41E7C392-41B7-4AA3-819D-EA8FA1A8758E}"/>
              </a:ext>
            </a:extLst>
          </p:cNvPr>
          <p:cNvSpPr/>
          <p:nvPr/>
        </p:nvSpPr>
        <p:spPr>
          <a:xfrm>
            <a:off x="29843" y="894081"/>
            <a:ext cx="9043037" cy="3098800"/>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a:lnSpc>
                <a:spcPct val="110000"/>
              </a:lnSpc>
            </a:pPr>
            <a:r>
              <a:rPr lang="en-US" sz="2000" dirty="0">
                <a:solidFill>
                  <a:srgbClr val="3F3F3F"/>
                </a:solidFill>
                <a:latin typeface="Arial Narrow" panose="020B0606020202030204" pitchFamily="34" charset="0"/>
              </a:rPr>
              <a:t>The </a:t>
            </a:r>
            <a:r>
              <a:rPr lang="en-US" sz="2000" b="1" dirty="0">
                <a:solidFill>
                  <a:srgbClr val="3F3F3F"/>
                </a:solidFill>
                <a:latin typeface="Arial Narrow" panose="020B0606020202030204" pitchFamily="34" charset="0"/>
              </a:rPr>
              <a:t>stratification of land by ecological zone </a:t>
            </a:r>
            <a:r>
              <a:rPr lang="en-US" sz="2000" dirty="0">
                <a:solidFill>
                  <a:srgbClr val="3F3F3F"/>
                </a:solidFill>
                <a:latin typeface="Arial Narrow" panose="020B0606020202030204" pitchFamily="34" charset="0"/>
              </a:rPr>
              <a:t>(or potential vegetation zone) is important since woody biomass is the second largest terrestrial C pool. The IPCC uses the Global Ecological Zone (GEZ) classification provided by the Food and Agriculture Organization (FAO) of the United Nations. Below are ecological zones provided by FAO</a:t>
            </a:r>
            <a:r>
              <a:rPr lang="en-US" sz="1400" dirty="0">
                <a:solidFill>
                  <a:srgbClr val="3F3F3F"/>
                </a:solidFill>
                <a:latin typeface="Merriweather Sans"/>
              </a:rPr>
              <a:t>:</a:t>
            </a:r>
          </a:p>
        </p:txBody>
      </p:sp>
      <p:sp>
        <p:nvSpPr>
          <p:cNvPr id="6" name="TextBox 5">
            <a:extLst>
              <a:ext uri="{FF2B5EF4-FFF2-40B4-BE49-F238E27FC236}">
                <a16:creationId xmlns:a16="http://schemas.microsoft.com/office/drawing/2014/main" id="{02D40811-C7FD-495B-8D7B-BC2604B4D135}"/>
              </a:ext>
            </a:extLst>
          </p:cNvPr>
          <p:cNvSpPr txBox="1"/>
          <p:nvPr/>
        </p:nvSpPr>
        <p:spPr>
          <a:xfrm>
            <a:off x="29843" y="4527551"/>
            <a:ext cx="9043037" cy="1523361"/>
          </a:xfrm>
          <a:prstGeom prst="rect">
            <a:avLst/>
          </a:prstGeom>
          <a:solidFill>
            <a:schemeClr val="accent3">
              <a:lumMod val="10000"/>
              <a:lumOff val="90000"/>
            </a:schemeClr>
          </a:solidFill>
        </p:spPr>
        <p:txBody>
          <a:bodyPr vert="horz" wrap="square" rtlCol="0">
            <a:spAutoFit/>
          </a:bodyPr>
          <a:lstStyle/>
          <a:p>
            <a:pPr>
              <a:lnSpc>
                <a:spcPct val="110000"/>
              </a:lnSpc>
            </a:pPr>
            <a:endParaRPr lang="en-US" sz="1100" dirty="0">
              <a:solidFill>
                <a:srgbClr val="935B00"/>
              </a:solidFill>
              <a:latin typeface="Merriweather Sans"/>
            </a:endParaRPr>
          </a:p>
        </p:txBody>
      </p:sp>
      <p:graphicFrame>
        <p:nvGraphicFramePr>
          <p:cNvPr id="10" name="Table 9">
            <a:extLst>
              <a:ext uri="{FF2B5EF4-FFF2-40B4-BE49-F238E27FC236}">
                <a16:creationId xmlns:a16="http://schemas.microsoft.com/office/drawing/2014/main" id="{D61C5A41-07B9-4780-BC20-0107AEA4F3EA}"/>
              </a:ext>
            </a:extLst>
          </p:cNvPr>
          <p:cNvGraphicFramePr>
            <a:graphicFrameLocks noGrp="1"/>
          </p:cNvGraphicFramePr>
          <p:nvPr>
            <p:extLst>
              <p:ext uri="{D42A27DB-BD31-4B8C-83A1-F6EECF244321}">
                <p14:modId xmlns:p14="http://schemas.microsoft.com/office/powerpoint/2010/main" val="450739766"/>
              </p:ext>
            </p:extLst>
          </p:nvPr>
        </p:nvGraphicFramePr>
        <p:xfrm>
          <a:off x="317128" y="4810250"/>
          <a:ext cx="1925876" cy="1156722"/>
        </p:xfrm>
        <a:graphic>
          <a:graphicData uri="http://schemas.openxmlformats.org/drawingml/2006/table">
            <a:tbl>
              <a:tblPr firstRow="1" bandRow="1">
                <a:tableStyleId>{2D5ABB26-0587-4C30-8999-92F81FD0307C}</a:tableStyleId>
              </a:tblPr>
              <a:tblGrid>
                <a:gridCol w="1925876">
                  <a:extLst>
                    <a:ext uri="{9D8B030D-6E8A-4147-A177-3AD203B41FA5}">
                      <a16:colId xmlns:a16="http://schemas.microsoft.com/office/drawing/2014/main" val="20000"/>
                    </a:ext>
                  </a:extLst>
                </a:gridCol>
              </a:tblGrid>
              <a:tr h="192787">
                <a:tc>
                  <a:txBody>
                    <a:bodyPr/>
                    <a:lstStyle/>
                    <a:p>
                      <a:pPr algn="l"/>
                      <a:r>
                        <a:rPr lang="en-US" sz="900" dirty="0">
                          <a:solidFill>
                            <a:srgbClr val="3F3F3F"/>
                          </a:solidFill>
                          <a:latin typeface="Merriweather Sans" panose="02000503060000020004" pitchFamily="50" charset="0"/>
                        </a:rPr>
                        <a:t>Tropical rainforest</a:t>
                      </a: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2787">
                <a:tc>
                  <a:txBody>
                    <a:bodyPr/>
                    <a:lstStyle/>
                    <a:p>
                      <a:pPr algn="l"/>
                      <a:r>
                        <a:rPr lang="en-US" sz="900" dirty="0">
                          <a:solidFill>
                            <a:srgbClr val="3F3F3F"/>
                          </a:solidFill>
                          <a:latin typeface="Merriweather Sans" panose="02000503060000020004" pitchFamily="50" charset="0"/>
                        </a:rPr>
                        <a:t>Tropical most deciduous</a:t>
                      </a:r>
                      <a:r>
                        <a:rPr lang="en-US" sz="900" baseline="0" dirty="0">
                          <a:solidFill>
                            <a:srgbClr val="3F3F3F"/>
                          </a:solidFill>
                          <a:latin typeface="Merriweather Sans" panose="02000503060000020004" pitchFamily="50" charset="0"/>
                        </a:rPr>
                        <a:t> forest</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27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Tropical dry forest</a:t>
                      </a: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27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Tropical </a:t>
                      </a:r>
                      <a:r>
                        <a:rPr lang="en-US" sz="900" dirty="0" err="1">
                          <a:solidFill>
                            <a:srgbClr val="3F3F3F"/>
                          </a:solidFill>
                          <a:latin typeface="Merriweather Sans" panose="02000503060000020004" pitchFamily="50" charset="0"/>
                        </a:rPr>
                        <a:t>shrubland</a:t>
                      </a:r>
                      <a:endParaRPr lang="en-US"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927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Tropical desert</a:t>
                      </a: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92787">
                <a:tc>
                  <a:txBody>
                    <a:bodyPr/>
                    <a:lstStyle/>
                    <a:p>
                      <a:pPr algn="l"/>
                      <a:r>
                        <a:rPr lang="en-US" sz="900" dirty="0">
                          <a:solidFill>
                            <a:srgbClr val="3F3F3F"/>
                          </a:solidFill>
                          <a:latin typeface="Merriweather Sans" panose="02000503060000020004" pitchFamily="50" charset="0"/>
                        </a:rPr>
                        <a:t>Tropical mountain systems</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11" name="Table 10">
            <a:extLst>
              <a:ext uri="{FF2B5EF4-FFF2-40B4-BE49-F238E27FC236}">
                <a16:creationId xmlns:a16="http://schemas.microsoft.com/office/drawing/2014/main" id="{160648F4-E6D8-41AF-8183-38AA187A5B60}"/>
              </a:ext>
            </a:extLst>
          </p:cNvPr>
          <p:cNvGraphicFramePr>
            <a:graphicFrameLocks noGrp="1"/>
          </p:cNvGraphicFramePr>
          <p:nvPr>
            <p:extLst>
              <p:ext uri="{D42A27DB-BD31-4B8C-83A1-F6EECF244321}">
                <p14:modId xmlns:p14="http://schemas.microsoft.com/office/powerpoint/2010/main" val="1251676632"/>
              </p:ext>
            </p:extLst>
          </p:nvPr>
        </p:nvGraphicFramePr>
        <p:xfrm>
          <a:off x="2449727" y="4810250"/>
          <a:ext cx="1914006" cy="1156720"/>
        </p:xfrm>
        <a:graphic>
          <a:graphicData uri="http://schemas.openxmlformats.org/drawingml/2006/table">
            <a:tbl>
              <a:tblPr firstRow="1" bandRow="1">
                <a:tableStyleId>{2D5ABB26-0587-4C30-8999-92F81FD0307C}</a:tableStyleId>
              </a:tblPr>
              <a:tblGrid>
                <a:gridCol w="1914006">
                  <a:extLst>
                    <a:ext uri="{9D8B030D-6E8A-4147-A177-3AD203B41FA5}">
                      <a16:colId xmlns:a16="http://schemas.microsoft.com/office/drawing/2014/main" val="20000"/>
                    </a:ext>
                  </a:extLst>
                </a:gridCol>
              </a:tblGrid>
              <a:tr h="231344">
                <a:tc>
                  <a:txBody>
                    <a:bodyPr/>
                    <a:lstStyle/>
                    <a:p>
                      <a:pPr algn="l"/>
                      <a:r>
                        <a:rPr lang="en-US" sz="900" dirty="0">
                          <a:solidFill>
                            <a:srgbClr val="3F3F3F"/>
                          </a:solidFill>
                          <a:latin typeface="Merriweather Sans" panose="02000503060000020004" pitchFamily="50" charset="0"/>
                        </a:rPr>
                        <a:t>Subtropical humid forest</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1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Subtropical dry forest</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1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Subtropical steppe</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31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Subtropical desert</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1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Subtropical mountain systems</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2" name="Table 11">
            <a:extLst>
              <a:ext uri="{FF2B5EF4-FFF2-40B4-BE49-F238E27FC236}">
                <a16:creationId xmlns:a16="http://schemas.microsoft.com/office/drawing/2014/main" id="{7C7D67E5-2119-4C90-AF17-57FF28102577}"/>
              </a:ext>
            </a:extLst>
          </p:cNvPr>
          <p:cNvGraphicFramePr>
            <a:graphicFrameLocks noGrp="1"/>
          </p:cNvGraphicFramePr>
          <p:nvPr>
            <p:extLst>
              <p:ext uri="{D42A27DB-BD31-4B8C-83A1-F6EECF244321}">
                <p14:modId xmlns:p14="http://schemas.microsoft.com/office/powerpoint/2010/main" val="2104777846"/>
              </p:ext>
            </p:extLst>
          </p:nvPr>
        </p:nvGraphicFramePr>
        <p:xfrm>
          <a:off x="4629104" y="4810250"/>
          <a:ext cx="1838807" cy="1156720"/>
        </p:xfrm>
        <a:graphic>
          <a:graphicData uri="http://schemas.openxmlformats.org/drawingml/2006/table">
            <a:tbl>
              <a:tblPr firstRow="1" bandRow="1">
                <a:tableStyleId>{2D5ABB26-0587-4C30-8999-92F81FD0307C}</a:tableStyleId>
              </a:tblPr>
              <a:tblGrid>
                <a:gridCol w="1838807">
                  <a:extLst>
                    <a:ext uri="{9D8B030D-6E8A-4147-A177-3AD203B41FA5}">
                      <a16:colId xmlns:a16="http://schemas.microsoft.com/office/drawing/2014/main" val="20000"/>
                    </a:ext>
                  </a:extLst>
                </a:gridCol>
              </a:tblGrid>
              <a:tr h="231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Temperate oceanic forest</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1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Temperate continental forest</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1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Temperate steppe </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31344">
                <a:tc>
                  <a:txBody>
                    <a:bodyPr/>
                    <a:lstStyle/>
                    <a:p>
                      <a:pPr algn="l"/>
                      <a:r>
                        <a:rPr lang="en-US" sz="900" dirty="0">
                          <a:solidFill>
                            <a:srgbClr val="3F3F3F"/>
                          </a:solidFill>
                          <a:latin typeface="Merriweather Sans" panose="02000503060000020004" pitchFamily="50" charset="0"/>
                        </a:rPr>
                        <a:t>Temperate desert </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1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solidFill>
                            <a:srgbClr val="3F3F3F"/>
                          </a:solidFill>
                          <a:latin typeface="Merriweather Sans" panose="02000503060000020004" pitchFamily="50" charset="0"/>
                        </a:rPr>
                        <a:t>Temperate mountain systems</a:t>
                      </a:r>
                      <a:endParaRPr lang="en-GB" sz="900" dirty="0">
                        <a:solidFill>
                          <a:srgbClr val="3F3F3F"/>
                        </a:solidFill>
                        <a:latin typeface="Merriweather Sans" panose="02000503060000020004" pitchFamily="50" charset="0"/>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3" name="Table 12">
            <a:extLst>
              <a:ext uri="{FF2B5EF4-FFF2-40B4-BE49-F238E27FC236}">
                <a16:creationId xmlns:a16="http://schemas.microsoft.com/office/drawing/2014/main" id="{CF15C9AE-5B50-4B2A-BB3E-3F67F79B9478}"/>
              </a:ext>
            </a:extLst>
          </p:cNvPr>
          <p:cNvGraphicFramePr>
            <a:graphicFrameLocks noGrp="1"/>
          </p:cNvGraphicFramePr>
          <p:nvPr>
            <p:extLst>
              <p:ext uri="{D42A27DB-BD31-4B8C-83A1-F6EECF244321}">
                <p14:modId xmlns:p14="http://schemas.microsoft.com/office/powerpoint/2010/main" val="341326100"/>
              </p:ext>
            </p:extLst>
          </p:nvPr>
        </p:nvGraphicFramePr>
        <p:xfrm>
          <a:off x="6605976" y="4746374"/>
          <a:ext cx="2024515" cy="1220596"/>
        </p:xfrm>
        <a:graphic>
          <a:graphicData uri="http://schemas.openxmlformats.org/drawingml/2006/table">
            <a:tbl>
              <a:tblPr firstRow="1" bandRow="1">
                <a:tableStyleId>{2D5ABB26-0587-4C30-8999-92F81FD0307C}</a:tableStyleId>
              </a:tblPr>
              <a:tblGrid>
                <a:gridCol w="2024515">
                  <a:extLst>
                    <a:ext uri="{9D8B030D-6E8A-4147-A177-3AD203B41FA5}">
                      <a16:colId xmlns:a16="http://schemas.microsoft.com/office/drawing/2014/main" val="20000"/>
                    </a:ext>
                  </a:extLst>
                </a:gridCol>
              </a:tblGrid>
              <a:tr h="305149">
                <a:tc>
                  <a:txBody>
                    <a:bodyPr/>
                    <a:lstStyle/>
                    <a:p>
                      <a:pPr algn="l"/>
                      <a:r>
                        <a:rPr lang="en-US" sz="900" kern="1200" dirty="0">
                          <a:solidFill>
                            <a:srgbClr val="3F3F3F"/>
                          </a:solidFill>
                          <a:latin typeface="Merriweather Sans" panose="02000503060000020004" pitchFamily="50" charset="0"/>
                        </a:rPr>
                        <a:t>Boreal coniferous</a:t>
                      </a:r>
                      <a:r>
                        <a:rPr lang="en-US" sz="900" kern="1200" baseline="0" dirty="0">
                          <a:solidFill>
                            <a:srgbClr val="3F3F3F"/>
                          </a:solidFill>
                          <a:latin typeface="Merriweather Sans" panose="02000503060000020004" pitchFamily="50" charset="0"/>
                        </a:rPr>
                        <a:t> forest</a:t>
                      </a:r>
                      <a:endParaRPr lang="en-GB" sz="900" kern="1200" dirty="0">
                        <a:solidFill>
                          <a:srgbClr val="3F3F3F"/>
                        </a:solidFill>
                        <a:latin typeface="Merriweather Sans" panose="02000503060000020004" pitchFamily="50" charset="0"/>
                        <a:ea typeface="+mn-ea"/>
                        <a:cs typeface="+mn-cs"/>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5149">
                <a:tc>
                  <a:txBody>
                    <a:bodyPr/>
                    <a:lstStyle/>
                    <a:p>
                      <a:pPr algn="l"/>
                      <a:r>
                        <a:rPr lang="en-US" sz="900" kern="1200" dirty="0">
                          <a:solidFill>
                            <a:srgbClr val="3F3F3F"/>
                          </a:solidFill>
                          <a:latin typeface="Merriweather Sans" panose="02000503060000020004" pitchFamily="50" charset="0"/>
                        </a:rPr>
                        <a:t>Boreal tundra</a:t>
                      </a:r>
                      <a:r>
                        <a:rPr lang="en-US" sz="900" kern="1200" baseline="0" dirty="0">
                          <a:solidFill>
                            <a:srgbClr val="3F3F3F"/>
                          </a:solidFill>
                          <a:latin typeface="Merriweather Sans" panose="02000503060000020004" pitchFamily="50" charset="0"/>
                        </a:rPr>
                        <a:t> woodland</a:t>
                      </a:r>
                      <a:endParaRPr lang="en-GB" sz="900" kern="1200" dirty="0">
                        <a:solidFill>
                          <a:srgbClr val="3F3F3F"/>
                        </a:solidFill>
                        <a:latin typeface="Merriweather Sans" panose="02000503060000020004" pitchFamily="50" charset="0"/>
                        <a:ea typeface="+mn-ea"/>
                        <a:cs typeface="+mn-cs"/>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5149">
                <a:tc>
                  <a:txBody>
                    <a:bodyPr/>
                    <a:lstStyle/>
                    <a:p>
                      <a:pPr algn="l"/>
                      <a:r>
                        <a:rPr lang="en-US" sz="900" kern="1200" dirty="0">
                          <a:solidFill>
                            <a:srgbClr val="3F3F3F"/>
                          </a:solidFill>
                          <a:latin typeface="Merriweather Sans" panose="02000503060000020004" pitchFamily="50" charset="0"/>
                        </a:rPr>
                        <a:t>Boreal mountain systems</a:t>
                      </a:r>
                      <a:endParaRPr lang="en-GB" sz="900" kern="1200" dirty="0">
                        <a:solidFill>
                          <a:srgbClr val="3F3F3F"/>
                        </a:solidFill>
                        <a:latin typeface="Merriweather Sans" panose="02000503060000020004" pitchFamily="50" charset="0"/>
                        <a:ea typeface="+mn-ea"/>
                        <a:cs typeface="+mn-cs"/>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5149">
                <a:tc>
                  <a:txBody>
                    <a:bodyPr/>
                    <a:lstStyle/>
                    <a:p>
                      <a:pPr algn="l"/>
                      <a:r>
                        <a:rPr lang="en-US" sz="900" kern="1200" dirty="0">
                          <a:solidFill>
                            <a:srgbClr val="3F3F3F"/>
                          </a:solidFill>
                          <a:latin typeface="Merriweather Sans" panose="02000503060000020004" pitchFamily="50" charset="0"/>
                        </a:rPr>
                        <a:t>Polar</a:t>
                      </a:r>
                      <a:endParaRPr lang="en-GB" sz="900" kern="1200" dirty="0">
                        <a:solidFill>
                          <a:srgbClr val="3F3F3F"/>
                        </a:solidFill>
                        <a:latin typeface="Merriweather Sans" panose="02000503060000020004" pitchFamily="50" charset="0"/>
                        <a:ea typeface="+mn-ea"/>
                        <a:cs typeface="+mn-cs"/>
                      </a:endParaRPr>
                    </a:p>
                  </a:txBody>
                  <a:tcPr marL="48197" marR="48197" marT="24098" marB="240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17636534"/>
      </p:ext>
    </p:extLst>
  </p:cSld>
  <p:clrMapOvr>
    <a:masterClrMapping/>
  </p:clrMapOvr>
  <p:transition>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3200" dirty="0"/>
              <a:t>Land Stratification – Bio-physical characteristics (3) </a:t>
            </a:r>
          </a:p>
        </p:txBody>
      </p:sp>
      <p:sp>
        <p:nvSpPr>
          <p:cNvPr id="3" name="Content Placeholder 2"/>
          <p:cNvSpPr>
            <a:spLocks noGrp="1"/>
          </p:cNvSpPr>
          <p:nvPr>
            <p:ph idx="1"/>
          </p:nvPr>
        </p:nvSpPr>
        <p:spPr>
          <a:xfrm>
            <a:off x="0" y="800101"/>
            <a:ext cx="9144000" cy="6057899"/>
          </a:xfrm>
        </p:spPr>
        <p:txBody>
          <a:bodyPr/>
          <a:lstStyle/>
          <a:p>
            <a:pPr marL="0" indent="0">
              <a:buNone/>
            </a:pPr>
            <a:endParaRPr lang="en-GB" sz="2000" dirty="0">
              <a:solidFill>
                <a:schemeClr val="tx1"/>
              </a:solidFill>
            </a:endParaRPr>
          </a:p>
          <a:p>
            <a:pPr marL="0" indent="0">
              <a:buNone/>
            </a:pPr>
            <a:endParaRPr lang="en-GB" sz="2000" dirty="0">
              <a:solidFill>
                <a:schemeClr val="tx1"/>
              </a:solidFill>
            </a:endParaRPr>
          </a:p>
          <a:p>
            <a:endParaRPr lang="en-GB" dirty="0"/>
          </a:p>
          <a:p>
            <a:endParaRPr lang="en-GB" dirty="0"/>
          </a:p>
        </p:txBody>
      </p:sp>
      <p:sp>
        <p:nvSpPr>
          <p:cNvPr id="5" name="Freeform 5">
            <a:extLst>
              <a:ext uri="{FF2B5EF4-FFF2-40B4-BE49-F238E27FC236}">
                <a16:creationId xmlns:a16="http://schemas.microsoft.com/office/drawing/2014/main" id="{41E7C392-41B7-4AA3-819D-EA8FA1A8758E}"/>
              </a:ext>
            </a:extLst>
          </p:cNvPr>
          <p:cNvSpPr/>
          <p:nvPr/>
        </p:nvSpPr>
        <p:spPr>
          <a:xfrm>
            <a:off x="29843" y="894081"/>
            <a:ext cx="9043037" cy="3098800"/>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a:lnSpc>
                <a:spcPct val="110000"/>
              </a:lnSpc>
            </a:pPr>
            <a:r>
              <a:rPr lang="en-US" sz="2400" dirty="0">
                <a:solidFill>
                  <a:srgbClr val="3F3F3F"/>
                </a:solidFill>
                <a:latin typeface="Arial Narrow" panose="020B0606020202030204" pitchFamily="34" charset="0"/>
              </a:rPr>
              <a:t>The </a:t>
            </a:r>
            <a:r>
              <a:rPr lang="en-US" sz="2400" b="1" dirty="0">
                <a:solidFill>
                  <a:srgbClr val="3F3F3F"/>
                </a:solidFill>
                <a:latin typeface="Arial Narrow" panose="020B0606020202030204" pitchFamily="34" charset="0"/>
              </a:rPr>
              <a:t>stratification of land by soil type </a:t>
            </a:r>
            <a:r>
              <a:rPr lang="en-US" sz="2400" dirty="0">
                <a:solidFill>
                  <a:srgbClr val="3F3F3F"/>
                </a:solidFill>
                <a:latin typeface="Arial Narrow" panose="020B0606020202030204" pitchFamily="34" charset="0"/>
              </a:rPr>
              <a:t>is important because soil contains the largest portion of terrestrial C stocks in the Soil Organic Matter (SOM)  carbon pool. </a:t>
            </a:r>
            <a:r>
              <a:rPr lang="en-US" sz="2400" u="sng" dirty="0">
                <a:solidFill>
                  <a:srgbClr val="3F3F3F"/>
                </a:solidFill>
                <a:latin typeface="Arial Narrow" panose="020B0606020202030204" pitchFamily="34" charset="0"/>
              </a:rPr>
              <a:t>Soil Organic Carbon (SOC)</a:t>
            </a:r>
            <a:r>
              <a:rPr lang="en-US" sz="2400" dirty="0">
                <a:solidFill>
                  <a:srgbClr val="3F3F3F"/>
                </a:solidFill>
                <a:latin typeface="Arial Narrow" panose="020B0606020202030204" pitchFamily="34" charset="0"/>
              </a:rPr>
              <a:t> level and dynamic are influenced by the </a:t>
            </a:r>
            <a:r>
              <a:rPr lang="en-US" sz="2400" u="sng" dirty="0">
                <a:solidFill>
                  <a:srgbClr val="3F3F3F"/>
                </a:solidFill>
                <a:latin typeface="Arial Narrow" panose="020B0606020202030204" pitchFamily="34" charset="0"/>
              </a:rPr>
              <a:t>physical and bio-chemical characteristics of soil</a:t>
            </a:r>
            <a:r>
              <a:rPr lang="en-US" sz="2400" dirty="0">
                <a:solidFill>
                  <a:srgbClr val="3F3F3F"/>
                </a:solidFill>
                <a:latin typeface="Arial Narrow" panose="020B0606020202030204" pitchFamily="34" charset="0"/>
              </a:rPr>
              <a:t>. The 2006 IPCC Guidelines classify country’s soils in default types derived from the World Harmonized Soil Database.</a:t>
            </a:r>
            <a:r>
              <a:rPr lang="en-GB" sz="2400" dirty="0">
                <a:solidFill>
                  <a:srgbClr val="3F3F3F"/>
                </a:solidFill>
                <a:latin typeface="Arial Narrow" panose="020B0606020202030204" pitchFamily="34" charset="0"/>
              </a:rPr>
              <a:t> IPCC provides methodological guidance on two soil types namely organic and mineral soils. </a:t>
            </a:r>
            <a:endParaRPr lang="en-US" sz="2400" dirty="0">
              <a:solidFill>
                <a:srgbClr val="3F3F3F"/>
              </a:solidFill>
              <a:latin typeface="Arial Narrow" panose="020B0606020202030204" pitchFamily="34" charset="0"/>
            </a:endParaRPr>
          </a:p>
        </p:txBody>
      </p:sp>
      <p:pic>
        <p:nvPicPr>
          <p:cNvPr id="14" name="Picture 2" descr="Soil type">
            <a:extLst>
              <a:ext uri="{FF2B5EF4-FFF2-40B4-BE49-F238E27FC236}">
                <a16:creationId xmlns:a16="http://schemas.microsoft.com/office/drawing/2014/main" id="{90CBFD0C-85D9-4711-BB6D-4D8752083E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 t="5215"/>
          <a:stretch/>
        </p:blipFill>
        <p:spPr bwMode="auto">
          <a:xfrm>
            <a:off x="995680" y="4086861"/>
            <a:ext cx="6095999" cy="234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895078"/>
      </p:ext>
    </p:extLst>
  </p:cSld>
  <p:clrMapOvr>
    <a:masterClrMapping/>
  </p:clrMapOvr>
  <p:transition>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2800" dirty="0"/>
              <a:t>Land Stratification – Land Use</a:t>
            </a:r>
            <a:br>
              <a:rPr lang="en-GB" sz="2800" dirty="0"/>
            </a:br>
            <a:endParaRPr lang="en-GB" sz="2800" dirty="0"/>
          </a:p>
        </p:txBody>
      </p:sp>
      <p:sp>
        <p:nvSpPr>
          <p:cNvPr id="3" name="Content Placeholder 2"/>
          <p:cNvSpPr>
            <a:spLocks noGrp="1"/>
          </p:cNvSpPr>
          <p:nvPr>
            <p:ph idx="1"/>
          </p:nvPr>
        </p:nvSpPr>
        <p:spPr>
          <a:xfrm>
            <a:off x="0" y="800101"/>
            <a:ext cx="9144000" cy="6057899"/>
          </a:xfrm>
        </p:spPr>
        <p:txBody>
          <a:bodyPr/>
          <a:lstStyle/>
          <a:p>
            <a:pPr>
              <a:buFont typeface="Wingdings" panose="05000000000000000000" pitchFamily="2" charset="2"/>
              <a:buChar char="Ø"/>
            </a:pPr>
            <a:r>
              <a:rPr lang="en-GB" sz="2400" dirty="0">
                <a:solidFill>
                  <a:schemeClr val="tx1"/>
                </a:solidFill>
              </a:rPr>
              <a:t>IPCC provides guidance on stratifying land use in the following order:</a:t>
            </a:r>
          </a:p>
          <a:p>
            <a:pPr>
              <a:buFont typeface="Wingdings" panose="05000000000000000000" pitchFamily="2" charset="2"/>
              <a:buChar char="ü"/>
            </a:pPr>
            <a:r>
              <a:rPr lang="en-GB" sz="2400" dirty="0">
                <a:solidFill>
                  <a:schemeClr val="tx1"/>
                </a:solidFill>
              </a:rPr>
              <a:t> Managed and unmanaged land</a:t>
            </a:r>
          </a:p>
          <a:p>
            <a:pPr>
              <a:buFont typeface="Wingdings" panose="05000000000000000000" pitchFamily="2" charset="2"/>
              <a:buChar char="ü"/>
            </a:pPr>
            <a:r>
              <a:rPr lang="en-GB" sz="2400" dirty="0">
                <a:solidFill>
                  <a:schemeClr val="tx1"/>
                </a:solidFill>
              </a:rPr>
              <a:t>Six IPCC land use categories</a:t>
            </a:r>
          </a:p>
          <a:p>
            <a:pPr>
              <a:buFont typeface="Wingdings" panose="05000000000000000000" pitchFamily="2" charset="2"/>
              <a:buChar char="ü"/>
            </a:pPr>
            <a:r>
              <a:rPr lang="en-GB" sz="2400" dirty="0">
                <a:solidFill>
                  <a:schemeClr val="tx1"/>
                </a:solidFill>
              </a:rPr>
              <a:t>“Land remaining in the same land-use category” and “Land converted into a new land use category”</a:t>
            </a:r>
          </a:p>
          <a:p>
            <a:pPr>
              <a:buFont typeface="Wingdings" panose="05000000000000000000" pitchFamily="2" charset="2"/>
              <a:buChar char="ü"/>
            </a:pPr>
            <a:r>
              <a:rPr lang="en-GB" sz="2400" dirty="0">
                <a:solidFill>
                  <a:schemeClr val="tx1"/>
                </a:solidFill>
              </a:rPr>
              <a:t> Land conversion categories</a:t>
            </a:r>
          </a:p>
          <a:p>
            <a:pPr marL="0" indent="0">
              <a:buNone/>
            </a:pPr>
            <a:endParaRPr lang="en-GB" sz="2400" dirty="0">
              <a:solidFill>
                <a:schemeClr val="tx1"/>
              </a:solidFill>
            </a:endParaRPr>
          </a:p>
          <a:p>
            <a:pPr>
              <a:buFont typeface="Wingdings" panose="05000000000000000000" pitchFamily="2" charset="2"/>
              <a:buChar char="Ø"/>
            </a:pPr>
            <a:r>
              <a:rPr lang="en-GB" sz="2400" dirty="0">
                <a:solidFill>
                  <a:schemeClr val="tx1"/>
                </a:solidFill>
              </a:rPr>
              <a:t>Managed land are stratified (land use categories) according to their current land use (i.e. Forest land, Cropland, Grassland, Wetlands, Settlements, Other land), and changes in use over time. </a:t>
            </a:r>
            <a:r>
              <a:rPr lang="en-GB" sz="2400" b="1" i="1" dirty="0">
                <a:solidFill>
                  <a:schemeClr val="tx1"/>
                </a:solidFill>
              </a:rPr>
              <a:t>(second step)</a:t>
            </a:r>
          </a:p>
          <a:p>
            <a:pPr>
              <a:buFont typeface="Wingdings" panose="05000000000000000000" pitchFamily="2" charset="2"/>
              <a:buChar char="Ø"/>
            </a:pPr>
            <a:endParaRPr lang="en-GB" sz="2400" dirty="0">
              <a:solidFill>
                <a:schemeClr val="tx1"/>
              </a:solidFill>
            </a:endParaRPr>
          </a:p>
          <a:p>
            <a:pPr>
              <a:buFont typeface="Wingdings" panose="05000000000000000000" pitchFamily="2" charset="2"/>
              <a:buChar char="Ø"/>
            </a:pPr>
            <a:r>
              <a:rPr lang="en-GB" sz="2400" dirty="0">
                <a:solidFill>
                  <a:schemeClr val="tx1"/>
                </a:solidFill>
              </a:rPr>
              <a:t>Unmanaged lands are stratified (land use categories) according to their current cover (i.e. Forest land, Grassland, Wetlands, Other land)</a:t>
            </a:r>
          </a:p>
          <a:p>
            <a:pPr marL="0" indent="0">
              <a:buNone/>
            </a:pPr>
            <a:endParaRPr lang="en-GB" dirty="0"/>
          </a:p>
          <a:p>
            <a:endParaRPr lang="en-GB" dirty="0"/>
          </a:p>
          <a:p>
            <a:endParaRPr lang="en-GB" dirty="0"/>
          </a:p>
        </p:txBody>
      </p:sp>
    </p:spTree>
    <p:extLst>
      <p:ext uri="{BB962C8B-B14F-4D97-AF65-F5344CB8AC3E}">
        <p14:creationId xmlns:p14="http://schemas.microsoft.com/office/powerpoint/2010/main" val="1327922318"/>
      </p:ext>
    </p:extLst>
  </p:cSld>
  <p:clrMapOvr>
    <a:masterClrMapping/>
  </p:clrMapOvr>
  <p:transition>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1"/>
            <a:ext cx="8606791" cy="800100"/>
          </a:xfrm>
        </p:spPr>
        <p:txBody>
          <a:bodyPr/>
          <a:lstStyle/>
          <a:p>
            <a:r>
              <a:rPr lang="en-GB" sz="3200" dirty="0"/>
              <a:t>Land Stratification – Land Use</a:t>
            </a:r>
          </a:p>
        </p:txBody>
      </p:sp>
      <p:sp>
        <p:nvSpPr>
          <p:cNvPr id="3" name="Content Placeholder 2"/>
          <p:cNvSpPr>
            <a:spLocks noGrp="1"/>
          </p:cNvSpPr>
          <p:nvPr>
            <p:ph idx="1"/>
          </p:nvPr>
        </p:nvSpPr>
        <p:spPr>
          <a:xfrm>
            <a:off x="0" y="800101"/>
            <a:ext cx="9144000" cy="6057899"/>
          </a:xfrm>
        </p:spPr>
        <p:txBody>
          <a:bodyPr/>
          <a:lstStyle/>
          <a:p>
            <a:pPr>
              <a:buFont typeface="Wingdings" panose="05000000000000000000" pitchFamily="2" charset="2"/>
              <a:buChar char="Ø"/>
            </a:pPr>
            <a:r>
              <a:rPr lang="en-GB" sz="2000" b="1" i="1" dirty="0">
                <a:solidFill>
                  <a:schemeClr val="tx1"/>
                </a:solidFill>
              </a:rPr>
              <a:t>Can countries apply their own country specific land use definitions?</a:t>
            </a:r>
          </a:p>
          <a:p>
            <a:pPr>
              <a:buFont typeface="Wingdings" panose="05000000000000000000" pitchFamily="2" charset="2"/>
              <a:buChar char="Ø"/>
            </a:pPr>
            <a:r>
              <a:rPr lang="en-GB" sz="2000" dirty="0">
                <a:solidFill>
                  <a:schemeClr val="tx1"/>
                </a:solidFill>
              </a:rPr>
              <a:t>Yes- countries may apply their own country specific definitions as long as:</a:t>
            </a:r>
          </a:p>
          <a:p>
            <a:pPr>
              <a:buFont typeface="Wingdings" panose="05000000000000000000" pitchFamily="2" charset="2"/>
              <a:buChar char="ü"/>
            </a:pPr>
            <a:r>
              <a:rPr lang="en-GB" sz="2000" dirty="0">
                <a:solidFill>
                  <a:schemeClr val="tx1"/>
                </a:solidFill>
              </a:rPr>
              <a:t>a hierarchical order is established among the country specific definitions</a:t>
            </a:r>
          </a:p>
          <a:p>
            <a:endParaRPr lang="en-GB" sz="2000" dirty="0">
              <a:solidFill>
                <a:schemeClr val="tx1"/>
              </a:solidFill>
            </a:endParaRPr>
          </a:p>
          <a:p>
            <a:pPr>
              <a:buFont typeface="Wingdings" panose="05000000000000000000" pitchFamily="2" charset="2"/>
              <a:buChar char="ü"/>
            </a:pPr>
            <a:r>
              <a:rPr lang="en-GB" sz="2000" dirty="0">
                <a:solidFill>
                  <a:schemeClr val="tx1"/>
                </a:solidFill>
              </a:rPr>
              <a:t>Country specific definitions need to cover the entire range of land uses represented in the country’s territory and avoid mixing areas with very different C stocks and C stock dynamics together in the same category </a:t>
            </a:r>
          </a:p>
          <a:p>
            <a:endParaRPr lang="en-GB" sz="2000" dirty="0">
              <a:solidFill>
                <a:schemeClr val="tx1"/>
              </a:solidFill>
            </a:endParaRPr>
          </a:p>
          <a:p>
            <a:pPr>
              <a:buFont typeface="Wingdings" panose="05000000000000000000" pitchFamily="2" charset="2"/>
              <a:buChar char="Ø"/>
            </a:pPr>
            <a:r>
              <a:rPr lang="en-GB" sz="2000" dirty="0">
                <a:solidFill>
                  <a:schemeClr val="tx1"/>
                </a:solidFill>
              </a:rPr>
              <a:t>For example, the combination of both types of land, without C stocks (such as sands) and with significant C stocks (such as steppe), must be avoided.</a:t>
            </a:r>
          </a:p>
          <a:p>
            <a:endParaRPr lang="en-GB" sz="2000" dirty="0">
              <a:solidFill>
                <a:schemeClr val="tx1"/>
              </a:solidFill>
            </a:endParaRPr>
          </a:p>
          <a:p>
            <a:pPr>
              <a:buFont typeface="Wingdings" panose="05000000000000000000" pitchFamily="2" charset="2"/>
              <a:buChar char="ü"/>
            </a:pPr>
            <a:r>
              <a:rPr lang="en-GB" sz="2000" dirty="0">
                <a:solidFill>
                  <a:schemeClr val="tx1"/>
                </a:solidFill>
              </a:rPr>
              <a:t>Often country-specific definitions are based on land cover classes, and therefore need to be reconciled with IPCC land use categories.</a:t>
            </a:r>
          </a:p>
          <a:p>
            <a:pPr>
              <a:buFont typeface="Wingdings" panose="05000000000000000000" pitchFamily="2" charset="2"/>
              <a:buChar char="ü"/>
            </a:pPr>
            <a:r>
              <a:rPr lang="en-GB" sz="2000" dirty="0">
                <a:solidFill>
                  <a:schemeClr val="tx1"/>
                </a:solidFill>
              </a:rPr>
              <a:t>For example FAO publishes area data on forest (FRA database) and non-forest categories (FAOSTAT database) such as arable land, permanent crops, etc.</a:t>
            </a:r>
          </a:p>
          <a:p>
            <a:pPr>
              <a:buFont typeface="Wingdings" panose="05000000000000000000" pitchFamily="2" charset="2"/>
              <a:buChar char="ü"/>
            </a:pPr>
            <a:endParaRPr lang="en-GB" sz="2000" dirty="0">
              <a:solidFill>
                <a:schemeClr val="tx1"/>
              </a:solidFill>
            </a:endParaRPr>
          </a:p>
          <a:p>
            <a:endParaRPr lang="en-GB" dirty="0"/>
          </a:p>
          <a:p>
            <a:endParaRPr lang="en-GB" dirty="0"/>
          </a:p>
        </p:txBody>
      </p:sp>
    </p:spTree>
    <p:extLst>
      <p:ext uri="{BB962C8B-B14F-4D97-AF65-F5344CB8AC3E}">
        <p14:creationId xmlns:p14="http://schemas.microsoft.com/office/powerpoint/2010/main" val="3769301103"/>
      </p:ext>
    </p:extLst>
  </p:cSld>
  <p:clrMapOvr>
    <a:masterClrMapping/>
  </p:clrMapOvr>
  <p:transition>
    <p:cove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1"/>
            <a:ext cx="8789671" cy="800100"/>
          </a:xfrm>
        </p:spPr>
        <p:txBody>
          <a:bodyPr/>
          <a:lstStyle/>
          <a:p>
            <a:r>
              <a:rPr lang="en-GB" sz="3200" dirty="0"/>
              <a:t>Land Stratification – Land Use Change (1)</a:t>
            </a:r>
          </a:p>
        </p:txBody>
      </p:sp>
      <p:sp>
        <p:nvSpPr>
          <p:cNvPr id="3" name="Content Placeholder 2"/>
          <p:cNvSpPr>
            <a:spLocks noGrp="1"/>
          </p:cNvSpPr>
          <p:nvPr>
            <p:ph idx="1"/>
          </p:nvPr>
        </p:nvSpPr>
        <p:spPr>
          <a:xfrm>
            <a:off x="0" y="800101"/>
            <a:ext cx="9144000" cy="6057899"/>
          </a:xfrm>
        </p:spPr>
        <p:txBody>
          <a:bodyPr/>
          <a:lstStyle/>
          <a:p>
            <a:pPr>
              <a:buFont typeface="Wingdings" panose="05000000000000000000" pitchFamily="2" charset="2"/>
              <a:buChar char="Ø"/>
            </a:pPr>
            <a:r>
              <a:rPr lang="en-GB" sz="2000" dirty="0">
                <a:solidFill>
                  <a:schemeClr val="tx1"/>
                </a:solidFill>
              </a:rPr>
              <a:t>The </a:t>
            </a:r>
            <a:r>
              <a:rPr lang="en-GB" sz="2000" b="1" i="1" dirty="0">
                <a:solidFill>
                  <a:schemeClr val="tx1"/>
                </a:solidFill>
              </a:rPr>
              <a:t>third step </a:t>
            </a:r>
            <a:r>
              <a:rPr lang="en-GB" sz="2000" dirty="0">
                <a:solidFill>
                  <a:schemeClr val="tx1"/>
                </a:solidFill>
              </a:rPr>
              <a:t>is to differentiate the land use categories according to their historical land uses. </a:t>
            </a:r>
          </a:p>
          <a:p>
            <a:pPr>
              <a:buFont typeface="Wingdings" panose="05000000000000000000" pitchFamily="2" charset="2"/>
              <a:buChar char="Ø"/>
            </a:pPr>
            <a:r>
              <a:rPr lang="en-GB" sz="2000" dirty="0">
                <a:solidFill>
                  <a:schemeClr val="tx1"/>
                </a:solidFill>
              </a:rPr>
              <a:t>Changes from a land use category to another causes changes in the level of C stocks (abrupt impact) and determines a dynamic in C stock changes across a transition period (lagged impact). </a:t>
            </a:r>
          </a:p>
          <a:p>
            <a:pPr>
              <a:buFont typeface="Wingdings" panose="05000000000000000000" pitchFamily="2" charset="2"/>
              <a:buChar char="Ø"/>
            </a:pPr>
            <a:r>
              <a:rPr lang="en-GB" sz="2000" dirty="0">
                <a:solidFill>
                  <a:schemeClr val="tx1"/>
                </a:solidFill>
              </a:rPr>
              <a:t>This means that land use history is an important factor when selecting the appropriate methodology for estimating GHG emissions and removals. Consequently, the IPCC stratifies land use category areas in two types shown here.</a:t>
            </a: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endParaRPr lang="en-GB" dirty="0">
              <a:solidFill>
                <a:schemeClr val="tx1"/>
              </a:solidFill>
            </a:endParaRPr>
          </a:p>
          <a:p>
            <a:endParaRPr lang="en-GB" dirty="0"/>
          </a:p>
          <a:p>
            <a:endParaRPr lang="en-GB" dirty="0"/>
          </a:p>
          <a:p>
            <a:endParaRPr lang="en-GB" dirty="0"/>
          </a:p>
        </p:txBody>
      </p:sp>
      <p:sp>
        <p:nvSpPr>
          <p:cNvPr id="10" name="Rounded Rectangle 29">
            <a:extLst>
              <a:ext uri="{FF2B5EF4-FFF2-40B4-BE49-F238E27FC236}">
                <a16:creationId xmlns:a16="http://schemas.microsoft.com/office/drawing/2014/main" id="{102F03F7-182F-4E8A-8809-0C25C440D18F}"/>
              </a:ext>
            </a:extLst>
          </p:cNvPr>
          <p:cNvSpPr/>
          <p:nvPr/>
        </p:nvSpPr>
        <p:spPr>
          <a:xfrm>
            <a:off x="318052" y="3638892"/>
            <a:ext cx="3788821" cy="1781249"/>
          </a:xfrm>
          <a:prstGeom prst="roundRect">
            <a:avLst>
              <a:gd name="adj" fmla="val 0"/>
            </a:avLst>
          </a:prstGeom>
          <a:solidFill>
            <a:schemeClr val="accent4">
              <a:lumMod val="60000"/>
              <a:lumOff val="40000"/>
            </a:schemeClr>
          </a:solidFill>
          <a:ln>
            <a:solidFill>
              <a:srgbClr val="56A4A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lnSpc>
                <a:spcPct val="110000"/>
              </a:lnSpc>
            </a:pPr>
            <a:r>
              <a:rPr lang="en-US" sz="2000" dirty="0">
                <a:solidFill>
                  <a:srgbClr val="3F3F3F"/>
                </a:solidFill>
                <a:latin typeface="Merriweather Sans"/>
              </a:rPr>
              <a:t>Land remaining in a land use category </a:t>
            </a:r>
          </a:p>
          <a:p>
            <a:pPr algn="ctr">
              <a:lnSpc>
                <a:spcPct val="110000"/>
              </a:lnSpc>
            </a:pPr>
            <a:r>
              <a:rPr lang="en-US" sz="2000" dirty="0">
                <a:solidFill>
                  <a:srgbClr val="3F3F3F"/>
                </a:solidFill>
                <a:latin typeface="Merriweather Sans"/>
              </a:rPr>
              <a:t>(no conversion in the last 20 years</a:t>
            </a:r>
            <a:r>
              <a:rPr lang="en-US" sz="1200" dirty="0">
                <a:solidFill>
                  <a:srgbClr val="3F3F3F"/>
                </a:solidFill>
                <a:latin typeface="Merriweather Sans"/>
              </a:rPr>
              <a:t>)</a:t>
            </a:r>
          </a:p>
        </p:txBody>
      </p:sp>
      <p:sp>
        <p:nvSpPr>
          <p:cNvPr id="13" name="Rounded Rectangle 32">
            <a:extLst>
              <a:ext uri="{FF2B5EF4-FFF2-40B4-BE49-F238E27FC236}">
                <a16:creationId xmlns:a16="http://schemas.microsoft.com/office/drawing/2014/main" id="{86293B6A-00BF-41DE-8C6C-D773BE0A4447}"/>
              </a:ext>
            </a:extLst>
          </p:cNvPr>
          <p:cNvSpPr/>
          <p:nvPr/>
        </p:nvSpPr>
        <p:spPr>
          <a:xfrm>
            <a:off x="4572000" y="3638892"/>
            <a:ext cx="3419061" cy="1781247"/>
          </a:xfrm>
          <a:prstGeom prst="roundRect">
            <a:avLst>
              <a:gd name="adj" fmla="val 0"/>
            </a:avLst>
          </a:prstGeom>
          <a:solidFill>
            <a:schemeClr val="accent4">
              <a:lumMod val="60000"/>
              <a:lumOff val="40000"/>
            </a:schemeClr>
          </a:solidFill>
          <a:ln>
            <a:solidFill>
              <a:srgbClr val="56A4A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lnSpc>
                <a:spcPct val="110000"/>
              </a:lnSpc>
            </a:pPr>
            <a:r>
              <a:rPr lang="en-US" sz="2000" dirty="0">
                <a:solidFill>
                  <a:srgbClr val="3F3F3F"/>
                </a:solidFill>
                <a:latin typeface="Merriweather Sans"/>
              </a:rPr>
              <a:t>Land converted into a new land use category </a:t>
            </a:r>
          </a:p>
          <a:p>
            <a:pPr algn="ctr">
              <a:lnSpc>
                <a:spcPct val="110000"/>
              </a:lnSpc>
            </a:pPr>
            <a:r>
              <a:rPr lang="en-US" sz="2000" dirty="0">
                <a:solidFill>
                  <a:srgbClr val="3F3F3F"/>
                </a:solidFill>
                <a:latin typeface="Merriweather Sans"/>
              </a:rPr>
              <a:t>(conversion within the last 20 years)</a:t>
            </a:r>
          </a:p>
        </p:txBody>
      </p:sp>
    </p:spTree>
    <p:extLst>
      <p:ext uri="{BB962C8B-B14F-4D97-AF65-F5344CB8AC3E}">
        <p14:creationId xmlns:p14="http://schemas.microsoft.com/office/powerpoint/2010/main" val="3286797459"/>
      </p:ext>
    </p:extLst>
  </p:cSld>
  <p:clrMapOvr>
    <a:masterClrMapping/>
  </p:clrMapOvr>
  <p:transition>
    <p:cove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76" y="1"/>
            <a:ext cx="8631175" cy="589279"/>
          </a:xfrm>
        </p:spPr>
        <p:txBody>
          <a:bodyPr/>
          <a:lstStyle/>
          <a:p>
            <a:r>
              <a:rPr lang="en-GB" sz="3200" dirty="0"/>
              <a:t>Land Stratification – Land Use Change (2)</a:t>
            </a:r>
          </a:p>
        </p:txBody>
      </p:sp>
      <p:sp>
        <p:nvSpPr>
          <p:cNvPr id="3" name="Content Placeholder 2"/>
          <p:cNvSpPr>
            <a:spLocks noGrp="1"/>
          </p:cNvSpPr>
          <p:nvPr>
            <p:ph idx="1"/>
          </p:nvPr>
        </p:nvSpPr>
        <p:spPr>
          <a:xfrm>
            <a:off x="0" y="589280"/>
            <a:ext cx="9144000" cy="6268721"/>
          </a:xfrm>
        </p:spPr>
        <p:txBody>
          <a:bodyPr/>
          <a:lstStyle/>
          <a:p>
            <a:pPr marL="0" indent="0">
              <a:buNone/>
            </a:pPr>
            <a:r>
              <a:rPr lang="en-GB" sz="2400" b="1" i="1" dirty="0">
                <a:solidFill>
                  <a:schemeClr val="tx1"/>
                </a:solidFill>
              </a:rPr>
              <a:t>Land conversion process:</a:t>
            </a:r>
          </a:p>
          <a:p>
            <a:pPr>
              <a:buFont typeface="Wingdings" panose="05000000000000000000" pitchFamily="2" charset="2"/>
              <a:buChar char="Ø"/>
            </a:pPr>
            <a:r>
              <a:rPr lang="en-GB" sz="2000" dirty="0">
                <a:solidFill>
                  <a:schemeClr val="tx1"/>
                </a:solidFill>
              </a:rPr>
              <a:t>The conversion process is tracked across a 20-year “transition period” (IPCC default). In such a period, the C stocks dynamic in the land conversion category (e.g. GL-FL) is different than the dynamic in the corresponding land remaining category (e.g. FL-FL). </a:t>
            </a:r>
          </a:p>
          <a:p>
            <a:pPr>
              <a:buFont typeface="Wingdings" panose="05000000000000000000" pitchFamily="2" charset="2"/>
              <a:buChar char="Ø"/>
            </a:pPr>
            <a:r>
              <a:rPr lang="en-GB" sz="2000" dirty="0">
                <a:solidFill>
                  <a:schemeClr val="tx1"/>
                </a:solidFill>
              </a:rPr>
              <a:t>Information on historical land use allows the application of different stock change factors according to different types of conversion. If the land use has not changed in the last 20 years, the land is reported under the category “Land remaining under the same land use.” </a:t>
            </a:r>
          </a:p>
          <a:p>
            <a:pPr>
              <a:buFont typeface="Wingdings" panose="05000000000000000000" pitchFamily="2" charset="2"/>
              <a:buChar char="Ø"/>
            </a:pPr>
            <a:r>
              <a:rPr lang="en-GB" sz="2000" dirty="0">
                <a:solidFill>
                  <a:schemeClr val="tx1"/>
                </a:solidFill>
              </a:rPr>
              <a:t>If the land use has changed in the last 20 years, the land is reported under the category “Land converted to the new land use” and in the relevant subcategory. </a:t>
            </a:r>
          </a:p>
          <a:p>
            <a:pPr>
              <a:buFont typeface="Wingdings" panose="05000000000000000000" pitchFamily="2" charset="2"/>
              <a:buChar char="Ø"/>
            </a:pPr>
            <a:r>
              <a:rPr lang="en-GB" sz="2000" dirty="0">
                <a:solidFill>
                  <a:schemeClr val="tx1"/>
                </a:solidFill>
              </a:rPr>
              <a:t>The </a:t>
            </a:r>
            <a:r>
              <a:rPr lang="en-GB" sz="2000" b="1" i="1" dirty="0">
                <a:solidFill>
                  <a:schemeClr val="tx1"/>
                </a:solidFill>
              </a:rPr>
              <a:t>fourth step </a:t>
            </a:r>
            <a:r>
              <a:rPr lang="en-GB" sz="2000" dirty="0">
                <a:solidFill>
                  <a:schemeClr val="tx1"/>
                </a:solidFill>
              </a:rPr>
              <a:t>is to differentiate land conversion categories according to the previous land use in the 30 land use change sub-categories. E.g. Forest land converted to Cropland</a:t>
            </a:r>
          </a:p>
          <a:p>
            <a:endParaRPr lang="en-GB" dirty="0"/>
          </a:p>
          <a:p>
            <a:endParaRPr lang="en-GB" dirty="0"/>
          </a:p>
          <a:p>
            <a:pPr marL="0" indent="0">
              <a:buNone/>
            </a:pPr>
            <a:endParaRPr lang="en-GB" dirty="0"/>
          </a:p>
        </p:txBody>
      </p:sp>
      <p:pic>
        <p:nvPicPr>
          <p:cNvPr id="5" name="Picture 4">
            <a:extLst>
              <a:ext uri="{FF2B5EF4-FFF2-40B4-BE49-F238E27FC236}">
                <a16:creationId xmlns:a16="http://schemas.microsoft.com/office/drawing/2014/main" id="{B33C06F9-A075-43ED-89FB-B54C3C4386F1}"/>
              </a:ext>
            </a:extLst>
          </p:cNvPr>
          <p:cNvPicPr>
            <a:picLocks noChangeAspect="1"/>
          </p:cNvPicPr>
          <p:nvPr/>
        </p:nvPicPr>
        <p:blipFill>
          <a:blip r:embed="rId3"/>
          <a:stretch>
            <a:fillRect/>
          </a:stretch>
        </p:blipFill>
        <p:spPr>
          <a:xfrm>
            <a:off x="1075660" y="4394201"/>
            <a:ext cx="5964445" cy="2204318"/>
          </a:xfrm>
          <a:prstGeom prst="rect">
            <a:avLst/>
          </a:prstGeom>
        </p:spPr>
      </p:pic>
    </p:spTree>
    <p:extLst>
      <p:ext uri="{BB962C8B-B14F-4D97-AF65-F5344CB8AC3E}">
        <p14:creationId xmlns:p14="http://schemas.microsoft.com/office/powerpoint/2010/main" val="2591259670"/>
      </p:ext>
    </p:extLst>
  </p:cSld>
  <p:clrMapOvr>
    <a:masterClrMapping/>
  </p:clrMapOvr>
  <p:transition>
    <p:cove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3200" dirty="0"/>
              <a:t>Land stratification – Land use versus Land cover</a:t>
            </a:r>
          </a:p>
        </p:txBody>
      </p:sp>
      <p:sp>
        <p:nvSpPr>
          <p:cNvPr id="3" name="Content Placeholder 2"/>
          <p:cNvSpPr>
            <a:spLocks noGrp="1"/>
          </p:cNvSpPr>
          <p:nvPr>
            <p:ph idx="1"/>
          </p:nvPr>
        </p:nvSpPr>
        <p:spPr>
          <a:xfrm>
            <a:off x="0" y="800101"/>
            <a:ext cx="9144000" cy="6057899"/>
          </a:xfrm>
        </p:spPr>
        <p:txBody>
          <a:bodyPr/>
          <a:lstStyle/>
          <a:p>
            <a:pPr>
              <a:buFont typeface="Wingdings" panose="05000000000000000000" pitchFamily="2" charset="2"/>
              <a:buChar char="Ø"/>
            </a:pPr>
            <a:r>
              <a:rPr lang="en-GB" sz="2000" dirty="0">
                <a:solidFill>
                  <a:schemeClr val="tx1"/>
                </a:solidFill>
              </a:rPr>
              <a:t>Using the example of an area covered by trees that is clear cut will help to understand the methodological difference between land cover and land use.</a:t>
            </a:r>
          </a:p>
          <a:p>
            <a:pPr marL="0" indent="0">
              <a:buNone/>
            </a:pPr>
            <a:endParaRPr lang="en-GB" sz="2000" dirty="0">
              <a:solidFill>
                <a:schemeClr val="tx1"/>
              </a:solidFill>
            </a:endParaRPr>
          </a:p>
          <a:p>
            <a:pPr>
              <a:buFont typeface="Wingdings" panose="05000000000000000000" pitchFamily="2" charset="2"/>
              <a:buChar char="Ø"/>
            </a:pPr>
            <a:r>
              <a:rPr lang="en-GB" sz="2000" b="1" i="1" dirty="0">
                <a:solidFill>
                  <a:schemeClr val="tx1"/>
                </a:solidFill>
              </a:rPr>
              <a:t>Applying a land cover classification</a:t>
            </a:r>
            <a:r>
              <a:rPr lang="en-GB" sz="2000" dirty="0">
                <a:solidFill>
                  <a:schemeClr val="tx1"/>
                </a:solidFill>
              </a:rPr>
              <a:t>, we may just estimate the loss of the biomass C stock of the tree cover. </a:t>
            </a:r>
            <a:r>
              <a:rPr lang="en-GB" sz="2000" b="1" i="1" dirty="0">
                <a:solidFill>
                  <a:schemeClr val="tx1"/>
                </a:solidFill>
              </a:rPr>
              <a:t>While applying a land use classification</a:t>
            </a:r>
            <a:r>
              <a:rPr lang="en-GB" sz="2000" dirty="0">
                <a:solidFill>
                  <a:schemeClr val="tx1"/>
                </a:solidFill>
              </a:rPr>
              <a:t>, we will estimate:</a:t>
            </a:r>
          </a:p>
          <a:p>
            <a:pPr marL="0" indent="0">
              <a:buNone/>
            </a:pPr>
            <a:endParaRPr lang="en-GB" sz="2000" dirty="0">
              <a:solidFill>
                <a:schemeClr val="tx1"/>
              </a:solidFill>
            </a:endParaRPr>
          </a:p>
          <a:p>
            <a:pPr>
              <a:buFont typeface="Wingdings" panose="05000000000000000000" pitchFamily="2" charset="2"/>
              <a:buChar char="ü"/>
            </a:pPr>
            <a:r>
              <a:rPr lang="en-GB" sz="2000" dirty="0">
                <a:solidFill>
                  <a:schemeClr val="tx1"/>
                </a:solidFill>
              </a:rPr>
              <a:t>The loss of the biomass C stock</a:t>
            </a:r>
          </a:p>
          <a:p>
            <a:pPr>
              <a:buFont typeface="Wingdings" panose="05000000000000000000" pitchFamily="2" charset="2"/>
              <a:buChar char="ü"/>
            </a:pPr>
            <a:r>
              <a:rPr lang="en-GB" sz="2000" dirty="0">
                <a:solidFill>
                  <a:schemeClr val="tx1"/>
                </a:solidFill>
              </a:rPr>
              <a:t>The gain of biomass C stock associated with the following vegetation regrowth (the type of which depends from the current land use e.g. forest regrowth in case of temporary loss of forest cover).</a:t>
            </a:r>
          </a:p>
          <a:p>
            <a:pPr>
              <a:buFont typeface="Wingdings" panose="05000000000000000000" pitchFamily="2" charset="2"/>
              <a:buChar char="ü"/>
            </a:pPr>
            <a:r>
              <a:rPr lang="en-GB" sz="2000" dirty="0">
                <a:solidFill>
                  <a:schemeClr val="tx1"/>
                </a:solidFill>
              </a:rPr>
              <a:t>The change in the DOM C stock as difference between the C stocks in the previous and in the current land use.</a:t>
            </a:r>
          </a:p>
          <a:p>
            <a:pPr>
              <a:buFont typeface="Wingdings" panose="05000000000000000000" pitchFamily="2" charset="2"/>
              <a:buChar char="ü"/>
            </a:pPr>
            <a:r>
              <a:rPr lang="en-GB" sz="2000" dirty="0">
                <a:solidFill>
                  <a:schemeClr val="tx1"/>
                </a:solidFill>
              </a:rPr>
              <a:t>The change in SOC as difference between the C stocks in the previous and in the current land use.</a:t>
            </a:r>
          </a:p>
          <a:p>
            <a:pPr marL="0" indent="0">
              <a:buNone/>
            </a:pPr>
            <a:endParaRPr lang="en-GB" sz="2000" dirty="0">
              <a:solidFill>
                <a:schemeClr val="tx1"/>
              </a:solidFill>
            </a:endParaRPr>
          </a:p>
          <a:p>
            <a:pPr>
              <a:buFont typeface="Wingdings" panose="05000000000000000000" pitchFamily="2" charset="2"/>
              <a:buChar char="ü"/>
            </a:pPr>
            <a:endParaRPr lang="en-GB" dirty="0">
              <a:solidFill>
                <a:schemeClr val="tx1"/>
              </a:solidFill>
            </a:endParaRPr>
          </a:p>
          <a:p>
            <a:endParaRPr lang="en-GB" dirty="0"/>
          </a:p>
          <a:p>
            <a:endParaRPr lang="en-GB" dirty="0"/>
          </a:p>
          <a:p>
            <a:endParaRPr lang="en-GB" dirty="0"/>
          </a:p>
        </p:txBody>
      </p:sp>
    </p:spTree>
    <p:extLst>
      <p:ext uri="{BB962C8B-B14F-4D97-AF65-F5344CB8AC3E}">
        <p14:creationId xmlns:p14="http://schemas.microsoft.com/office/powerpoint/2010/main" val="1493880554"/>
      </p:ext>
    </p:extLst>
  </p:cSld>
  <p:clrMapOvr>
    <a:masterClrMapping/>
  </p:clrMapOvr>
  <p:transition>
    <p:cov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 y="0"/>
            <a:ext cx="8891271" cy="800101"/>
          </a:xfrm>
        </p:spPr>
        <p:txBody>
          <a:bodyPr/>
          <a:lstStyle/>
          <a:p>
            <a:r>
              <a:rPr lang="en-GB" sz="3200" dirty="0"/>
              <a:t>Land stratification – Management system/practices and disturbances</a:t>
            </a:r>
          </a:p>
        </p:txBody>
      </p:sp>
      <p:sp>
        <p:nvSpPr>
          <p:cNvPr id="8" name="Content Placeholder 7">
            <a:extLst>
              <a:ext uri="{FF2B5EF4-FFF2-40B4-BE49-F238E27FC236}">
                <a16:creationId xmlns:a16="http://schemas.microsoft.com/office/drawing/2014/main" id="{CB38CF87-F467-4857-8510-F51D8553B3C9}"/>
              </a:ext>
            </a:extLst>
          </p:cNvPr>
          <p:cNvSpPr>
            <a:spLocks noGrp="1"/>
          </p:cNvSpPr>
          <p:nvPr>
            <p:ph idx="1"/>
          </p:nvPr>
        </p:nvSpPr>
        <p:spPr>
          <a:xfrm>
            <a:off x="152401" y="800101"/>
            <a:ext cx="8820150" cy="5885179"/>
          </a:xfrm>
        </p:spPr>
        <p:txBody>
          <a:bodyPr/>
          <a:lstStyle/>
          <a:p>
            <a:endParaRPr lang="en-GB" dirty="0"/>
          </a:p>
          <a:p>
            <a:endParaRPr lang="en-GB" dirty="0"/>
          </a:p>
          <a:p>
            <a:pPr marL="0" indent="0">
              <a:buNone/>
            </a:pPr>
            <a:endParaRPr lang="en-GB" dirty="0"/>
          </a:p>
          <a:p>
            <a:pPr marL="0" indent="0">
              <a:buNone/>
            </a:pPr>
            <a:endParaRPr lang="en-GB" dirty="0"/>
          </a:p>
          <a:p>
            <a:pPr>
              <a:buFont typeface="Wingdings" panose="05000000000000000000" pitchFamily="2" charset="2"/>
              <a:buChar char="Ø"/>
            </a:pPr>
            <a:r>
              <a:rPr lang="en-GB" sz="2000" dirty="0">
                <a:solidFill>
                  <a:schemeClr val="tx1"/>
                </a:solidFill>
              </a:rPr>
              <a:t>This table illustrates a list of default management systems/ practices provided by the IPCC guidelines. </a:t>
            </a:r>
          </a:p>
          <a:p>
            <a:pPr>
              <a:buFont typeface="Wingdings" panose="05000000000000000000" pitchFamily="2" charset="2"/>
              <a:buChar char="Ø"/>
            </a:pPr>
            <a:r>
              <a:rPr lang="en-GB" sz="2000" dirty="0">
                <a:solidFill>
                  <a:schemeClr val="tx1"/>
                </a:solidFill>
              </a:rPr>
              <a:t>The table reports which C pools are most affected by various management systems/practices and by their changes.</a:t>
            </a:r>
          </a:p>
          <a:p>
            <a:endParaRPr lang="en-GB" dirty="0"/>
          </a:p>
        </p:txBody>
      </p:sp>
      <p:sp>
        <p:nvSpPr>
          <p:cNvPr id="9" name="Freeform 5">
            <a:extLst>
              <a:ext uri="{FF2B5EF4-FFF2-40B4-BE49-F238E27FC236}">
                <a16:creationId xmlns:a16="http://schemas.microsoft.com/office/drawing/2014/main" id="{0ECAEF3B-1AC3-48BF-8F5D-BC780BF90C4E}"/>
              </a:ext>
            </a:extLst>
          </p:cNvPr>
          <p:cNvSpPr/>
          <p:nvPr/>
        </p:nvSpPr>
        <p:spPr>
          <a:xfrm>
            <a:off x="81280" y="1046481"/>
            <a:ext cx="9043037" cy="1432559"/>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a:lnSpc>
                <a:spcPct val="110000"/>
              </a:lnSpc>
            </a:pPr>
            <a:r>
              <a:rPr lang="en-GB" sz="2000" dirty="0">
                <a:solidFill>
                  <a:srgbClr val="3F3F3F"/>
                </a:solidFill>
                <a:latin typeface="Arial Narrow" panose="020B0606020202030204" pitchFamily="34" charset="0"/>
              </a:rPr>
              <a:t>The stratification by the </a:t>
            </a:r>
            <a:r>
              <a:rPr lang="en-GB" sz="2000" b="1" i="1" dirty="0">
                <a:solidFill>
                  <a:srgbClr val="3F3F3F"/>
                </a:solidFill>
                <a:latin typeface="Arial Narrow" panose="020B0606020202030204" pitchFamily="34" charset="0"/>
              </a:rPr>
              <a:t>management system/ practices </a:t>
            </a:r>
            <a:r>
              <a:rPr lang="en-GB" sz="2000" dirty="0">
                <a:solidFill>
                  <a:srgbClr val="3F3F3F"/>
                </a:solidFill>
                <a:latin typeface="Arial Narrow" panose="020B0606020202030204" pitchFamily="34" charset="0"/>
              </a:rPr>
              <a:t>on land is a good proxy for the expected level and dynamic of C stocks, and therefore it can also be used as a further level of land stratification. Stratification by management system is required especially for the soil organic matter (SOM). </a:t>
            </a:r>
          </a:p>
        </p:txBody>
      </p:sp>
      <p:pic>
        <p:nvPicPr>
          <p:cNvPr id="10" name="Picture 9">
            <a:extLst>
              <a:ext uri="{FF2B5EF4-FFF2-40B4-BE49-F238E27FC236}">
                <a16:creationId xmlns:a16="http://schemas.microsoft.com/office/drawing/2014/main" id="{CFDC662D-D9D1-4CC9-864D-45BE97468679}"/>
              </a:ext>
            </a:extLst>
          </p:cNvPr>
          <p:cNvPicPr>
            <a:picLocks noChangeAspect="1"/>
          </p:cNvPicPr>
          <p:nvPr/>
        </p:nvPicPr>
        <p:blipFill>
          <a:blip r:embed="rId3"/>
          <a:stretch>
            <a:fillRect/>
          </a:stretch>
        </p:blipFill>
        <p:spPr>
          <a:xfrm>
            <a:off x="1318704" y="4287520"/>
            <a:ext cx="5397055" cy="2326640"/>
          </a:xfrm>
          <a:prstGeom prst="rect">
            <a:avLst/>
          </a:prstGeom>
        </p:spPr>
      </p:pic>
    </p:spTree>
    <p:extLst>
      <p:ext uri="{BB962C8B-B14F-4D97-AF65-F5344CB8AC3E}">
        <p14:creationId xmlns:p14="http://schemas.microsoft.com/office/powerpoint/2010/main" val="45264952"/>
      </p:ext>
    </p:extLst>
  </p:cSld>
  <p:clrMapOvr>
    <a:masterClrMapping/>
  </p:clrMapOvr>
  <p:transition>
    <p:cove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 y="1"/>
            <a:ext cx="8679943" cy="800100"/>
          </a:xfrm>
        </p:spPr>
        <p:txBody>
          <a:bodyPr/>
          <a:lstStyle/>
          <a:p>
            <a:r>
              <a:rPr lang="en-GB" sz="3200" dirty="0"/>
              <a:t>Land stratification – Disturbances</a:t>
            </a:r>
          </a:p>
        </p:txBody>
      </p:sp>
      <p:sp>
        <p:nvSpPr>
          <p:cNvPr id="3" name="Content Placeholder 2"/>
          <p:cNvSpPr>
            <a:spLocks noGrp="1"/>
          </p:cNvSpPr>
          <p:nvPr>
            <p:ph idx="1"/>
          </p:nvPr>
        </p:nvSpPr>
        <p:spPr>
          <a:xfrm>
            <a:off x="0" y="800101"/>
            <a:ext cx="9144000" cy="6057899"/>
          </a:xfrm>
        </p:spPr>
        <p:txBody>
          <a:bodyPr/>
          <a:lstStyle/>
          <a:p>
            <a:endParaRPr lang="en-GB" dirty="0"/>
          </a:p>
          <a:p>
            <a:endParaRPr lang="en-GB" dirty="0"/>
          </a:p>
          <a:p>
            <a:endParaRPr lang="en-GB" dirty="0"/>
          </a:p>
          <a:p>
            <a:endParaRPr lang="en-GB" dirty="0"/>
          </a:p>
          <a:p>
            <a:pPr marL="0" indent="0">
              <a:buNone/>
            </a:pPr>
            <a:endParaRPr lang="en-GB" dirty="0"/>
          </a:p>
          <a:p>
            <a:pPr>
              <a:buFont typeface="Wingdings" panose="05000000000000000000" pitchFamily="2" charset="2"/>
              <a:buChar char="Ø"/>
            </a:pPr>
            <a:r>
              <a:rPr lang="en-GB" sz="2400" dirty="0">
                <a:solidFill>
                  <a:schemeClr val="tx1"/>
                </a:solidFill>
              </a:rPr>
              <a:t>The frequency of fires in an ecosystem is a variable for stratification since it impacts the average long term C stocks, as well as the annual dynamic of C stocks</a:t>
            </a:r>
          </a:p>
          <a:p>
            <a:pPr>
              <a:buFont typeface="Wingdings" panose="05000000000000000000" pitchFamily="2" charset="2"/>
              <a:buChar char="Ø"/>
            </a:pPr>
            <a:r>
              <a:rPr lang="en-GB" sz="2400" dirty="0">
                <a:solidFill>
                  <a:schemeClr val="tx1"/>
                </a:solidFill>
              </a:rPr>
              <a:t>Other common disturbances are insects, pests and wind. </a:t>
            </a:r>
          </a:p>
          <a:p>
            <a:endParaRPr lang="en-GB" sz="2400" dirty="0"/>
          </a:p>
          <a:p>
            <a:endParaRPr lang="en-GB" dirty="0"/>
          </a:p>
        </p:txBody>
      </p:sp>
      <p:sp>
        <p:nvSpPr>
          <p:cNvPr id="6" name="Freeform 5">
            <a:extLst>
              <a:ext uri="{FF2B5EF4-FFF2-40B4-BE49-F238E27FC236}">
                <a16:creationId xmlns:a16="http://schemas.microsoft.com/office/drawing/2014/main" id="{FC344FB3-6B43-4851-84F3-207314CD5B7C}"/>
              </a:ext>
            </a:extLst>
          </p:cNvPr>
          <p:cNvSpPr/>
          <p:nvPr/>
        </p:nvSpPr>
        <p:spPr>
          <a:xfrm>
            <a:off x="50481" y="1177292"/>
            <a:ext cx="9043037" cy="1767839"/>
          </a:xfrm>
          <a:custGeom>
            <a:avLst/>
            <a:gdLst>
              <a:gd name="connsiteX0" fmla="*/ 0 w 3476968"/>
              <a:gd name="connsiteY0" fmla="*/ 173848 h 1738484"/>
              <a:gd name="connsiteX1" fmla="*/ 173848 w 3476968"/>
              <a:gd name="connsiteY1" fmla="*/ 0 h 1738484"/>
              <a:gd name="connsiteX2" fmla="*/ 3303120 w 3476968"/>
              <a:gd name="connsiteY2" fmla="*/ 0 h 1738484"/>
              <a:gd name="connsiteX3" fmla="*/ 3476968 w 3476968"/>
              <a:gd name="connsiteY3" fmla="*/ 173848 h 1738484"/>
              <a:gd name="connsiteX4" fmla="*/ 3476968 w 3476968"/>
              <a:gd name="connsiteY4" fmla="*/ 1564636 h 1738484"/>
              <a:gd name="connsiteX5" fmla="*/ 3303120 w 3476968"/>
              <a:gd name="connsiteY5" fmla="*/ 1738484 h 1738484"/>
              <a:gd name="connsiteX6" fmla="*/ 173848 w 3476968"/>
              <a:gd name="connsiteY6" fmla="*/ 1738484 h 1738484"/>
              <a:gd name="connsiteX7" fmla="*/ 0 w 3476968"/>
              <a:gd name="connsiteY7" fmla="*/ 1564636 h 1738484"/>
              <a:gd name="connsiteX8" fmla="*/ 0 w 3476968"/>
              <a:gd name="connsiteY8" fmla="*/ 173848 h 173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6968" h="1738484">
                <a:moveTo>
                  <a:pt x="0" y="173848"/>
                </a:moveTo>
                <a:cubicBezTo>
                  <a:pt x="0" y="77834"/>
                  <a:pt x="77834" y="0"/>
                  <a:pt x="173848" y="0"/>
                </a:cubicBezTo>
                <a:lnTo>
                  <a:pt x="3303120" y="0"/>
                </a:lnTo>
                <a:cubicBezTo>
                  <a:pt x="3399134" y="0"/>
                  <a:pt x="3476968" y="77834"/>
                  <a:pt x="3476968" y="173848"/>
                </a:cubicBezTo>
                <a:lnTo>
                  <a:pt x="3476968" y="1564636"/>
                </a:lnTo>
                <a:cubicBezTo>
                  <a:pt x="3476968" y="1660650"/>
                  <a:pt x="3399134" y="1738484"/>
                  <a:pt x="3303120" y="1738484"/>
                </a:cubicBezTo>
                <a:lnTo>
                  <a:pt x="173848" y="1738484"/>
                </a:lnTo>
                <a:cubicBezTo>
                  <a:pt x="77834" y="1738484"/>
                  <a:pt x="0" y="1660650"/>
                  <a:pt x="0" y="1564636"/>
                </a:cubicBezTo>
                <a:lnTo>
                  <a:pt x="0" y="173848"/>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253" tIns="64253" rIns="64253" bIns="64253" numCol="1" spcCol="1270" anchor="ctr" anchorCtr="0">
            <a:noAutofit/>
          </a:bodyPr>
          <a:lstStyle/>
          <a:p>
            <a:pPr>
              <a:lnSpc>
                <a:spcPct val="110000"/>
              </a:lnSpc>
            </a:pPr>
            <a:r>
              <a:rPr lang="en-US" sz="2000" dirty="0">
                <a:solidFill>
                  <a:srgbClr val="3F3F3F"/>
                </a:solidFill>
                <a:latin typeface="Arial Narrow" panose="020B0606020202030204" pitchFamily="34" charset="0"/>
              </a:rPr>
              <a:t>The variable for </a:t>
            </a:r>
            <a:r>
              <a:rPr lang="en-US" sz="2000" b="1" dirty="0">
                <a:solidFill>
                  <a:srgbClr val="3F3F3F"/>
                </a:solidFill>
                <a:latin typeface="Arial Narrow" panose="020B0606020202030204" pitchFamily="34" charset="0"/>
              </a:rPr>
              <a:t>stratification by disturbances</a:t>
            </a:r>
            <a:r>
              <a:rPr lang="en-US" sz="2000" dirty="0">
                <a:solidFill>
                  <a:srgbClr val="3F3F3F"/>
                </a:solidFill>
                <a:latin typeface="Arial Narrow" panose="020B0606020202030204" pitchFamily="34" charset="0"/>
              </a:rPr>
              <a:t> that applies to all land categories is fire. Fires can occur as a consequence of human activities and/or of natural events. Prescribed fires and wildfires should both be taken into account in the GHG Inventory when occurring on managed land.</a:t>
            </a:r>
          </a:p>
        </p:txBody>
      </p:sp>
    </p:spTree>
    <p:extLst>
      <p:ext uri="{BB962C8B-B14F-4D97-AF65-F5344CB8AC3E}">
        <p14:creationId xmlns:p14="http://schemas.microsoft.com/office/powerpoint/2010/main" val="4113125584"/>
      </p:ext>
    </p:extLst>
  </p:cSld>
  <p:clrMapOvr>
    <a:masterClrMapping/>
  </p:clrMapOvr>
  <p:transition>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3A. Livestock emissions</a:t>
            </a:r>
          </a:p>
        </p:txBody>
      </p:sp>
      <p:graphicFrame>
        <p:nvGraphicFramePr>
          <p:cNvPr id="4" name="Content Placeholder 3"/>
          <p:cNvGraphicFramePr>
            <a:graphicFrameLocks noGrp="1"/>
          </p:cNvGraphicFramePr>
          <p:nvPr>
            <p:ph idx="1"/>
            <p:extLst/>
          </p:nvPr>
        </p:nvGraphicFramePr>
        <p:xfrm>
          <a:off x="1052513" y="1600200"/>
          <a:ext cx="7634287"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5936520"/>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6DD6F421-8D1C-4593-AD62-669669D3734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5C833D01-8D61-445A-A53E-A615BB49EA4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F16D4D50-B5A0-480C-8A98-3C2DAD1311E0}"/>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E5EACE51-8A92-4D58-931D-75663066E7F1}"/>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65BABBA5-1E76-4980-8033-F5363F60EC7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FD407E0A-C1BE-4F7A-B76C-AFAD75ACA313}"/>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15987A23-5BE7-43F4-8C3F-B7B4A201DDE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C932903F-51A3-480D-84CD-93120512CA8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83898FFF-9866-459D-AB41-FEFE5148C7F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4A78BA9D-47B1-4AC7-A415-688C790EA3A9}"/>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1E31FB98-3035-4C08-AF2D-5331296A04E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2800" dirty="0"/>
              <a:t>Consistent land representation – Methodological Approaches</a:t>
            </a:r>
            <a:br>
              <a:rPr lang="en-GB" sz="2800" dirty="0"/>
            </a:br>
            <a:endParaRPr lang="en-GB" sz="2800" dirty="0"/>
          </a:p>
        </p:txBody>
      </p:sp>
      <p:sp>
        <p:nvSpPr>
          <p:cNvPr id="3" name="Content Placeholder 2"/>
          <p:cNvSpPr>
            <a:spLocks noGrp="1"/>
          </p:cNvSpPr>
          <p:nvPr>
            <p:ph idx="1"/>
          </p:nvPr>
        </p:nvSpPr>
        <p:spPr>
          <a:xfrm>
            <a:off x="0" y="800101"/>
            <a:ext cx="9144000" cy="6057899"/>
          </a:xfrm>
        </p:spPr>
        <p:txBody>
          <a:bodyPr/>
          <a:lstStyle/>
          <a:p>
            <a:pPr>
              <a:buFont typeface="Wingdings" panose="05000000000000000000" pitchFamily="2" charset="2"/>
              <a:buChar char="Ø"/>
            </a:pPr>
            <a:r>
              <a:rPr lang="en-GB" sz="2000" dirty="0">
                <a:solidFill>
                  <a:schemeClr val="tx1"/>
                </a:solidFill>
              </a:rPr>
              <a:t>Consistency in land representation is key to ensure that no artefact trends in GHG estimates are caused by incomplete/inconsistent time series</a:t>
            </a: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r>
              <a:rPr lang="en-GB" sz="2000" dirty="0">
                <a:solidFill>
                  <a:schemeClr val="tx1"/>
                </a:solidFill>
              </a:rPr>
              <a:t>The level of aggregation at which the land representation should be reported in the NGHGI is that of land use categories (the six land remaining categories and the associated thirty land-use change categories). </a:t>
            </a:r>
          </a:p>
          <a:p>
            <a:pPr marL="0" indent="0">
              <a:buNone/>
            </a:pPr>
            <a:endParaRPr lang="en-GB" sz="2000" dirty="0">
              <a:solidFill>
                <a:schemeClr val="tx1"/>
              </a:solidFill>
            </a:endParaRPr>
          </a:p>
          <a:p>
            <a:pPr>
              <a:buFont typeface="Wingdings" panose="05000000000000000000" pitchFamily="2" charset="2"/>
              <a:buChar char="Ø"/>
            </a:pPr>
            <a:r>
              <a:rPr lang="en-GB" sz="2000" dirty="0">
                <a:solidFill>
                  <a:schemeClr val="tx1"/>
                </a:solidFill>
              </a:rPr>
              <a:t>Approaches for land representation are applied to classify the territory, according with the stratification scheme applied, and to quantify the area of each unit of land.</a:t>
            </a: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r>
              <a:rPr lang="en-GB" sz="2000" dirty="0">
                <a:solidFill>
                  <a:schemeClr val="tx1"/>
                </a:solidFill>
              </a:rPr>
              <a:t>A combination of approaches can be used to better adapt to data availability over time and space. Although, to ensure consistency of land representation, each unit of land identified must be reported with the same approach across the entire time series.</a:t>
            </a:r>
          </a:p>
          <a:p>
            <a:pPr>
              <a:buFont typeface="Wingdings" panose="05000000000000000000" pitchFamily="2" charset="2"/>
              <a:buChar char="Ø"/>
            </a:pPr>
            <a:endParaRPr lang="en-GB" sz="2000" dirty="0">
              <a:solidFill>
                <a:schemeClr val="tx1"/>
              </a:solidFill>
            </a:endParaRPr>
          </a:p>
          <a:p>
            <a:pPr>
              <a:buFont typeface="Wingdings" panose="05000000000000000000" pitchFamily="2" charset="2"/>
              <a:buChar char="Ø"/>
            </a:pPr>
            <a:r>
              <a:rPr lang="en-GB" sz="2000" dirty="0">
                <a:solidFill>
                  <a:schemeClr val="tx1"/>
                </a:solidFill>
              </a:rPr>
              <a:t>The most efficient tactic to build a consistent land representation is to apportion the land in macro-units of land homogeneous for climate, ecological zone and soil and to build a land representation for each of the macro-units.</a:t>
            </a:r>
          </a:p>
          <a:p>
            <a:pPr>
              <a:buFont typeface="Wingdings" panose="05000000000000000000" pitchFamily="2" charset="2"/>
              <a:buChar char="Ø"/>
            </a:pPr>
            <a:endParaRPr lang="en-GB" dirty="0">
              <a:solidFill>
                <a:schemeClr val="tx1"/>
              </a:solidFill>
            </a:endParaRPr>
          </a:p>
          <a:p>
            <a:endParaRPr lang="en-GB" dirty="0">
              <a:solidFill>
                <a:schemeClr val="tx1"/>
              </a:solidFill>
            </a:endParaRPr>
          </a:p>
          <a:p>
            <a:endParaRPr lang="en-GB" dirty="0"/>
          </a:p>
        </p:txBody>
      </p:sp>
    </p:spTree>
    <p:extLst>
      <p:ext uri="{BB962C8B-B14F-4D97-AF65-F5344CB8AC3E}">
        <p14:creationId xmlns:p14="http://schemas.microsoft.com/office/powerpoint/2010/main" val="2839963174"/>
      </p:ext>
    </p:extLst>
  </p:cSld>
  <p:clrMapOvr>
    <a:masterClrMapping/>
  </p:clrMapOvr>
  <p:transition>
    <p:cove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r>
              <a:rPr lang="en-US" sz="2800" i="0" dirty="0">
                <a:effectLst/>
              </a:rPr>
              <a:t>Three approaches for Consistent Land </a:t>
            </a:r>
            <a:r>
              <a:rPr lang="en-US" sz="2800" dirty="0"/>
              <a:t>Representation: Methodological Approaches</a:t>
            </a:r>
            <a:endParaRPr lang="en-US" sz="2800" i="0" dirty="0">
              <a:effectLst/>
            </a:endParaRPr>
          </a:p>
        </p:txBody>
      </p:sp>
      <p:graphicFrame>
        <p:nvGraphicFramePr>
          <p:cNvPr id="5" name="Diagram 4"/>
          <p:cNvGraphicFramePr/>
          <p:nvPr/>
        </p:nvGraphicFramePr>
        <p:xfrm>
          <a:off x="1600200" y="1447800"/>
          <a:ext cx="6553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3031052"/>
      </p:ext>
    </p:extLst>
  </p:cSld>
  <p:clrMapOvr>
    <a:masterClrMapping/>
  </p:clrMapOvr>
  <p:transition>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860425" y="1495425"/>
            <a:ext cx="7620000" cy="4572000"/>
          </a:xfrm>
          <a:noFill/>
        </p:spPr>
      </p:pic>
      <p:sp>
        <p:nvSpPr>
          <p:cNvPr id="51206" name="Slide Number Placeholder 5"/>
          <p:cNvSpPr txBox="1">
            <a:spLocks noGrp="1"/>
          </p:cNvSpPr>
          <p:nvPr/>
        </p:nvSpPr>
        <p:spPr bwMode="auto">
          <a:xfrm>
            <a:off x="8316913" y="6237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lnSpc>
                <a:spcPct val="90000"/>
              </a:lnSpc>
              <a:spcBef>
                <a:spcPct val="20000"/>
              </a:spcBef>
              <a:buClr>
                <a:schemeClr val="folHlink"/>
              </a:buClr>
              <a:buSzPct val="60000"/>
              <a:buFont typeface="Wingdings" pitchFamily="2" charset="2"/>
              <a:defRPr b="1">
                <a:solidFill>
                  <a:srgbClr val="0078CA"/>
                </a:solidFill>
                <a:latin typeface="Arial" pitchFamily="34" charset="0"/>
                <a:cs typeface="Arial" pitchFamily="34" charset="0"/>
              </a:defRPr>
            </a:lvl1pPr>
            <a:lvl2pPr marL="37931725" indent="-37474525" algn="ctr" eaLnBrk="0" hangingPunct="0">
              <a:lnSpc>
                <a:spcPct val="90000"/>
              </a:lnSpc>
              <a:spcBef>
                <a:spcPct val="20000"/>
              </a:spcBef>
              <a:buClr>
                <a:schemeClr val="folHlink"/>
              </a:buClr>
              <a:buSzPct val="60000"/>
              <a:buFont typeface="Wingdings" pitchFamily="2" charset="2"/>
              <a:defRPr b="1">
                <a:solidFill>
                  <a:srgbClr val="0078CA"/>
                </a:solidFill>
                <a:latin typeface="Arial" pitchFamily="34" charset="0"/>
                <a:cs typeface="Arial" pitchFamily="34" charset="0"/>
              </a:defRPr>
            </a:lvl2pPr>
            <a:lvl3pPr eaLnBrk="0" hangingPunct="0">
              <a:lnSpc>
                <a:spcPct val="90000"/>
              </a:lnSpc>
              <a:spcBef>
                <a:spcPct val="20000"/>
              </a:spcBef>
              <a:defRPr b="1">
                <a:solidFill>
                  <a:srgbClr val="0078CA"/>
                </a:solidFill>
                <a:latin typeface="Arial" pitchFamily="34" charset="0"/>
                <a:cs typeface="Arial" pitchFamily="34" charset="0"/>
              </a:defRPr>
            </a:lvl3pPr>
            <a:lvl4pPr eaLnBrk="0" hangingPunct="0">
              <a:lnSpc>
                <a:spcPct val="90000"/>
              </a:lnSpc>
              <a:spcBef>
                <a:spcPct val="20000"/>
              </a:spcBef>
              <a:defRPr b="1">
                <a:solidFill>
                  <a:srgbClr val="0078CA"/>
                </a:solidFill>
                <a:latin typeface="Arial" pitchFamily="34" charset="0"/>
                <a:cs typeface="Arial" pitchFamily="34" charset="0"/>
              </a:defRPr>
            </a:lvl4pPr>
            <a:lvl5pPr eaLnBrk="0" hangingPunct="0">
              <a:lnSpc>
                <a:spcPct val="90000"/>
              </a:lnSpc>
              <a:spcBef>
                <a:spcPct val="20000"/>
              </a:spcBef>
              <a:defRPr b="1">
                <a:solidFill>
                  <a:srgbClr val="0078CA"/>
                </a:solidFill>
                <a:latin typeface="Arial" pitchFamily="34" charset="0"/>
                <a:cs typeface="Arial" pitchFamily="34" charset="0"/>
              </a:defRPr>
            </a:lvl5pPr>
            <a:lvl6pPr marL="4572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6pPr>
            <a:lvl7pPr marL="9144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7pPr>
            <a:lvl8pPr marL="13716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8pPr>
            <a:lvl9pPr marL="18288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9pPr>
          </a:lstStyle>
          <a:p>
            <a:pPr algn="l" eaLnBrk="1" hangingPunct="1">
              <a:lnSpc>
                <a:spcPct val="100000"/>
              </a:lnSpc>
              <a:spcBef>
                <a:spcPct val="50000"/>
              </a:spcBef>
              <a:buClrTx/>
              <a:buSzTx/>
              <a:buFontTx/>
              <a:buNone/>
            </a:pPr>
            <a:fld id="{6F1C8F2A-A844-4CB2-887F-256ABD66FBE7}" type="slidenum">
              <a:rPr lang="en-US" b="0">
                <a:solidFill>
                  <a:schemeClr val="tx1"/>
                </a:solidFill>
                <a:ea typeface="MS PGothic" pitchFamily="34" charset="-128"/>
                <a:cs typeface="Times New Roman" pitchFamily="18" charset="0"/>
              </a:rPr>
              <a:pPr algn="l" eaLnBrk="1" hangingPunct="1">
                <a:lnSpc>
                  <a:spcPct val="100000"/>
                </a:lnSpc>
                <a:spcBef>
                  <a:spcPct val="50000"/>
                </a:spcBef>
                <a:buClrTx/>
                <a:buSzTx/>
                <a:buFontTx/>
                <a:buNone/>
              </a:pPr>
              <a:t>92</a:t>
            </a:fld>
            <a:endParaRPr lang="en-US" b="0">
              <a:solidFill>
                <a:schemeClr val="tx1"/>
              </a:solidFill>
              <a:ea typeface="MS PGothic" pitchFamily="34" charset="-128"/>
              <a:cs typeface="Times New Roman" pitchFamily="18" charset="0"/>
            </a:endParaRPr>
          </a:p>
        </p:txBody>
      </p:sp>
      <p:sp>
        <p:nvSpPr>
          <p:cNvPr id="6" name="Rectangle 2"/>
          <p:cNvSpPr txBox="1">
            <a:spLocks noChangeArrowheads="1"/>
          </p:cNvSpPr>
          <p:nvPr/>
        </p:nvSpPr>
        <p:spPr bwMode="auto">
          <a:xfrm>
            <a:off x="867228" y="495300"/>
            <a:ext cx="7869238"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b="1">
                <a:solidFill>
                  <a:srgbClr val="990002"/>
                </a:solidFill>
                <a:latin typeface="Frutiger LT Pro 57 Condensed" pitchFamily="34" charset="0"/>
                <a:ea typeface="+mj-ea"/>
                <a:cs typeface="+mj-cs"/>
              </a:defRPr>
            </a:lvl1pPr>
            <a:lvl2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2pPr>
            <a:lvl3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3pPr>
            <a:lvl4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4pPr>
            <a:lvl5pPr algn="l" rtl="0" fontAlgn="base">
              <a:spcBef>
                <a:spcPct val="0"/>
              </a:spcBef>
              <a:spcAft>
                <a:spcPct val="0"/>
              </a:spcAft>
              <a:defRPr sz="4000" b="1">
                <a:solidFill>
                  <a:srgbClr val="990002"/>
                </a:solidFill>
                <a:effectLst>
                  <a:outerShdw blurRad="38100" dist="38100" dir="2700000" algn="tl">
                    <a:srgbClr val="C0C0C0"/>
                  </a:outerShdw>
                </a:effectLst>
                <a:latin typeface="Frutiger LT Pro 57 Condensed" pitchFamily="34" charset="0"/>
              </a:defRPr>
            </a:lvl5pPr>
            <a:lvl6pPr marL="4572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6pPr>
            <a:lvl7pPr marL="9144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7pPr>
            <a:lvl8pPr marL="13716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8pPr>
            <a:lvl9pPr marL="1828800" algn="l" rtl="0" eaLnBrk="1" fontAlgn="base" hangingPunct="1">
              <a:spcBef>
                <a:spcPct val="0"/>
              </a:spcBef>
              <a:spcAft>
                <a:spcPct val="0"/>
              </a:spcAft>
              <a:defRPr sz="3600" b="1" i="1">
                <a:solidFill>
                  <a:srgbClr val="336699"/>
                </a:solidFill>
                <a:effectLst>
                  <a:outerShdw blurRad="38100" dist="38100" dir="2700000" algn="tl">
                    <a:srgbClr val="C0C0C0"/>
                  </a:outerShdw>
                </a:effectLst>
                <a:latin typeface="Arial" pitchFamily="34" charset="0"/>
              </a:defRPr>
            </a:lvl9pPr>
          </a:lstStyle>
          <a:p>
            <a:r>
              <a:rPr lang="es-ES_tradnl" sz="3200" dirty="0">
                <a:latin typeface="Arial Narrow" pitchFamily="34" charset="0"/>
              </a:rPr>
              <a:t>Approach 1 </a:t>
            </a:r>
            <a:endParaRPr lang="en-US" sz="3200" dirty="0">
              <a:latin typeface="Arial Narrow" pitchFamily="34" charset="0"/>
            </a:endParaRPr>
          </a:p>
        </p:txBody>
      </p:sp>
    </p:spTree>
    <p:extLst>
      <p:ext uri="{BB962C8B-B14F-4D97-AF65-F5344CB8AC3E}">
        <p14:creationId xmlns:p14="http://schemas.microsoft.com/office/powerpoint/2010/main" val="1501510500"/>
      </p:ext>
    </p:extLst>
  </p:cSld>
  <p:clrMapOvr>
    <a:masterClrMapping/>
  </p:clrMapOvr>
  <p:transition>
    <p:cove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35000" y="304800"/>
            <a:ext cx="7869238" cy="381000"/>
          </a:xfrm>
        </p:spPr>
        <p:txBody>
          <a:bodyPr lIns="91440" tIns="45720" rIns="91440" bIns="45720" anchor="b"/>
          <a:lstStyle/>
          <a:p>
            <a:r>
              <a:rPr lang="es-ES_tradnl" sz="3200" dirty="0">
                <a:latin typeface="Arial Narrow" pitchFamily="34" charset="0"/>
              </a:rPr>
              <a:t>Approach 2 </a:t>
            </a:r>
            <a:endParaRPr lang="en-US" sz="3200" dirty="0">
              <a:latin typeface="Arial Narrow" pitchFamily="34" charset="0"/>
            </a:endParaRPr>
          </a:p>
        </p:txBody>
      </p:sp>
      <p:pic>
        <p:nvPicPr>
          <p:cNvPr id="52227" name="Picture 3"/>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685800" y="990600"/>
            <a:ext cx="7848600" cy="4800600"/>
          </a:xfrm>
          <a:noFill/>
        </p:spPr>
      </p:pic>
      <p:sp>
        <p:nvSpPr>
          <p:cNvPr id="52229" name="Slide Number Placeholder 5"/>
          <p:cNvSpPr txBox="1">
            <a:spLocks noGrp="1"/>
          </p:cNvSpPr>
          <p:nvPr/>
        </p:nvSpPr>
        <p:spPr bwMode="auto">
          <a:xfrm>
            <a:off x="8316913" y="6237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lnSpc>
                <a:spcPct val="90000"/>
              </a:lnSpc>
              <a:spcBef>
                <a:spcPct val="20000"/>
              </a:spcBef>
              <a:buClr>
                <a:schemeClr val="folHlink"/>
              </a:buClr>
              <a:buSzPct val="60000"/>
              <a:buFont typeface="Wingdings" pitchFamily="2" charset="2"/>
              <a:defRPr b="1">
                <a:solidFill>
                  <a:srgbClr val="0078CA"/>
                </a:solidFill>
                <a:latin typeface="Arial" pitchFamily="34" charset="0"/>
                <a:cs typeface="Arial" pitchFamily="34" charset="0"/>
              </a:defRPr>
            </a:lvl1pPr>
            <a:lvl2pPr marL="37931725" indent="-37474525" algn="ctr" eaLnBrk="0" hangingPunct="0">
              <a:lnSpc>
                <a:spcPct val="90000"/>
              </a:lnSpc>
              <a:spcBef>
                <a:spcPct val="20000"/>
              </a:spcBef>
              <a:buClr>
                <a:schemeClr val="folHlink"/>
              </a:buClr>
              <a:buSzPct val="60000"/>
              <a:buFont typeface="Wingdings" pitchFamily="2" charset="2"/>
              <a:defRPr b="1">
                <a:solidFill>
                  <a:srgbClr val="0078CA"/>
                </a:solidFill>
                <a:latin typeface="Arial" pitchFamily="34" charset="0"/>
                <a:cs typeface="Arial" pitchFamily="34" charset="0"/>
              </a:defRPr>
            </a:lvl2pPr>
            <a:lvl3pPr eaLnBrk="0" hangingPunct="0">
              <a:lnSpc>
                <a:spcPct val="90000"/>
              </a:lnSpc>
              <a:spcBef>
                <a:spcPct val="20000"/>
              </a:spcBef>
              <a:defRPr b="1">
                <a:solidFill>
                  <a:srgbClr val="0078CA"/>
                </a:solidFill>
                <a:latin typeface="Arial" pitchFamily="34" charset="0"/>
                <a:cs typeface="Arial" pitchFamily="34" charset="0"/>
              </a:defRPr>
            </a:lvl3pPr>
            <a:lvl4pPr eaLnBrk="0" hangingPunct="0">
              <a:lnSpc>
                <a:spcPct val="90000"/>
              </a:lnSpc>
              <a:spcBef>
                <a:spcPct val="20000"/>
              </a:spcBef>
              <a:defRPr b="1">
                <a:solidFill>
                  <a:srgbClr val="0078CA"/>
                </a:solidFill>
                <a:latin typeface="Arial" pitchFamily="34" charset="0"/>
                <a:cs typeface="Arial" pitchFamily="34" charset="0"/>
              </a:defRPr>
            </a:lvl4pPr>
            <a:lvl5pPr eaLnBrk="0" hangingPunct="0">
              <a:lnSpc>
                <a:spcPct val="90000"/>
              </a:lnSpc>
              <a:spcBef>
                <a:spcPct val="20000"/>
              </a:spcBef>
              <a:defRPr b="1">
                <a:solidFill>
                  <a:srgbClr val="0078CA"/>
                </a:solidFill>
                <a:latin typeface="Arial" pitchFamily="34" charset="0"/>
                <a:cs typeface="Arial" pitchFamily="34" charset="0"/>
              </a:defRPr>
            </a:lvl5pPr>
            <a:lvl6pPr marL="4572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6pPr>
            <a:lvl7pPr marL="9144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7pPr>
            <a:lvl8pPr marL="13716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8pPr>
            <a:lvl9pPr marL="18288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9pPr>
          </a:lstStyle>
          <a:p>
            <a:pPr algn="l" eaLnBrk="1" hangingPunct="1">
              <a:lnSpc>
                <a:spcPct val="100000"/>
              </a:lnSpc>
              <a:spcBef>
                <a:spcPct val="50000"/>
              </a:spcBef>
              <a:buClrTx/>
              <a:buSzTx/>
              <a:buFontTx/>
              <a:buNone/>
            </a:pPr>
            <a:fld id="{3232EF98-7A39-4B4E-8F4D-8C9DDB07E0DA}" type="slidenum">
              <a:rPr lang="en-US" b="0">
                <a:solidFill>
                  <a:schemeClr val="tx1"/>
                </a:solidFill>
                <a:ea typeface="MS PGothic" pitchFamily="34" charset="-128"/>
                <a:cs typeface="Times New Roman" pitchFamily="18" charset="0"/>
              </a:rPr>
              <a:pPr algn="l" eaLnBrk="1" hangingPunct="1">
                <a:lnSpc>
                  <a:spcPct val="100000"/>
                </a:lnSpc>
                <a:spcBef>
                  <a:spcPct val="50000"/>
                </a:spcBef>
                <a:buClrTx/>
                <a:buSzTx/>
                <a:buFontTx/>
                <a:buNone/>
              </a:pPr>
              <a:t>93</a:t>
            </a:fld>
            <a:endParaRPr lang="en-US" b="0">
              <a:solidFill>
                <a:schemeClr val="tx1"/>
              </a:solidFill>
              <a:ea typeface="MS PGothic" pitchFamily="34" charset="-128"/>
              <a:cs typeface="Times New Roman" pitchFamily="18" charset="0"/>
            </a:endParaRPr>
          </a:p>
        </p:txBody>
      </p:sp>
    </p:spTree>
    <p:extLst>
      <p:ext uri="{BB962C8B-B14F-4D97-AF65-F5344CB8AC3E}">
        <p14:creationId xmlns:p14="http://schemas.microsoft.com/office/powerpoint/2010/main" val="3162234791"/>
      </p:ext>
    </p:extLst>
  </p:cSld>
  <p:clrMapOvr>
    <a:masterClrMapping/>
  </p:clrMapOvr>
  <p:transition>
    <p:cove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a:stretch>
            <a:fillRect/>
          </a:stretch>
        </p:blipFill>
        <p:spPr>
          <a:xfrm>
            <a:off x="381000" y="1573213"/>
            <a:ext cx="8382000" cy="3352800"/>
          </a:xfrm>
          <a:noFill/>
        </p:spPr>
      </p:pic>
      <p:sp>
        <p:nvSpPr>
          <p:cNvPr id="53253" name="Rectangle 2"/>
          <p:cNvSpPr>
            <a:spLocks noChangeArrowheads="1"/>
          </p:cNvSpPr>
          <p:nvPr/>
        </p:nvSpPr>
        <p:spPr bwMode="auto">
          <a:xfrm>
            <a:off x="635000" y="228600"/>
            <a:ext cx="7869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a:lnSpc>
                <a:spcPts val="1500"/>
              </a:lnSpc>
              <a:spcBef>
                <a:spcPct val="0"/>
              </a:spcBef>
            </a:pPr>
            <a:r>
              <a:rPr lang="es-ES_tradnl" sz="3200" b="1" dirty="0">
                <a:solidFill>
                  <a:srgbClr val="990002"/>
                </a:solidFill>
                <a:latin typeface="Arial Narrow" pitchFamily="34" charset="0"/>
              </a:rPr>
              <a:t>Approach 3: </a:t>
            </a:r>
            <a:r>
              <a:rPr lang="es-ES_tradnl" sz="3200" b="1" dirty="0" err="1">
                <a:solidFill>
                  <a:srgbClr val="990002"/>
                </a:solidFill>
                <a:latin typeface="Arial Narrow" pitchFamily="34" charset="0"/>
              </a:rPr>
              <a:t>Spatially</a:t>
            </a:r>
            <a:r>
              <a:rPr lang="es-ES_tradnl" sz="3200" b="1" dirty="0">
                <a:solidFill>
                  <a:srgbClr val="990002"/>
                </a:solidFill>
                <a:latin typeface="Arial Narrow" pitchFamily="34" charset="0"/>
              </a:rPr>
              <a:t> </a:t>
            </a:r>
            <a:r>
              <a:rPr lang="es-ES_tradnl" sz="3200" b="1" dirty="0" err="1">
                <a:solidFill>
                  <a:srgbClr val="990002"/>
                </a:solidFill>
                <a:latin typeface="Arial Narrow" pitchFamily="34" charset="0"/>
              </a:rPr>
              <a:t>Explicit</a:t>
            </a:r>
            <a:endParaRPr lang="en-US" sz="3200" b="1" dirty="0">
              <a:solidFill>
                <a:srgbClr val="990002"/>
              </a:solidFill>
              <a:latin typeface="Arial Narrow" pitchFamily="34" charset="0"/>
            </a:endParaRPr>
          </a:p>
        </p:txBody>
      </p:sp>
      <p:sp>
        <p:nvSpPr>
          <p:cNvPr id="53254" name="Slide Number Placeholder 5"/>
          <p:cNvSpPr txBox="1">
            <a:spLocks noGrp="1"/>
          </p:cNvSpPr>
          <p:nvPr/>
        </p:nvSpPr>
        <p:spPr bwMode="auto">
          <a:xfrm>
            <a:off x="8316913" y="6237288"/>
            <a:ext cx="573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lnSpc>
                <a:spcPct val="90000"/>
              </a:lnSpc>
              <a:spcBef>
                <a:spcPct val="20000"/>
              </a:spcBef>
              <a:buClr>
                <a:schemeClr val="folHlink"/>
              </a:buClr>
              <a:buSzPct val="60000"/>
              <a:buFont typeface="Wingdings" pitchFamily="2" charset="2"/>
              <a:defRPr b="1">
                <a:solidFill>
                  <a:srgbClr val="0078CA"/>
                </a:solidFill>
                <a:latin typeface="Arial" pitchFamily="34" charset="0"/>
                <a:cs typeface="Arial" pitchFamily="34" charset="0"/>
              </a:defRPr>
            </a:lvl1pPr>
            <a:lvl2pPr marL="37931725" indent="-37474525" algn="ctr" eaLnBrk="0" hangingPunct="0">
              <a:lnSpc>
                <a:spcPct val="90000"/>
              </a:lnSpc>
              <a:spcBef>
                <a:spcPct val="20000"/>
              </a:spcBef>
              <a:buClr>
                <a:schemeClr val="folHlink"/>
              </a:buClr>
              <a:buSzPct val="60000"/>
              <a:buFont typeface="Wingdings" pitchFamily="2" charset="2"/>
              <a:defRPr b="1">
                <a:solidFill>
                  <a:srgbClr val="0078CA"/>
                </a:solidFill>
                <a:latin typeface="Arial" pitchFamily="34" charset="0"/>
                <a:cs typeface="Arial" pitchFamily="34" charset="0"/>
              </a:defRPr>
            </a:lvl2pPr>
            <a:lvl3pPr eaLnBrk="0" hangingPunct="0">
              <a:lnSpc>
                <a:spcPct val="90000"/>
              </a:lnSpc>
              <a:spcBef>
                <a:spcPct val="20000"/>
              </a:spcBef>
              <a:defRPr b="1">
                <a:solidFill>
                  <a:srgbClr val="0078CA"/>
                </a:solidFill>
                <a:latin typeface="Arial" pitchFamily="34" charset="0"/>
                <a:cs typeface="Arial" pitchFamily="34" charset="0"/>
              </a:defRPr>
            </a:lvl3pPr>
            <a:lvl4pPr eaLnBrk="0" hangingPunct="0">
              <a:lnSpc>
                <a:spcPct val="90000"/>
              </a:lnSpc>
              <a:spcBef>
                <a:spcPct val="20000"/>
              </a:spcBef>
              <a:defRPr b="1">
                <a:solidFill>
                  <a:srgbClr val="0078CA"/>
                </a:solidFill>
                <a:latin typeface="Arial" pitchFamily="34" charset="0"/>
                <a:cs typeface="Arial" pitchFamily="34" charset="0"/>
              </a:defRPr>
            </a:lvl4pPr>
            <a:lvl5pPr eaLnBrk="0" hangingPunct="0">
              <a:lnSpc>
                <a:spcPct val="90000"/>
              </a:lnSpc>
              <a:spcBef>
                <a:spcPct val="20000"/>
              </a:spcBef>
              <a:defRPr b="1">
                <a:solidFill>
                  <a:srgbClr val="0078CA"/>
                </a:solidFill>
                <a:latin typeface="Arial" pitchFamily="34" charset="0"/>
                <a:cs typeface="Arial" pitchFamily="34" charset="0"/>
              </a:defRPr>
            </a:lvl5pPr>
            <a:lvl6pPr marL="4572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6pPr>
            <a:lvl7pPr marL="9144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7pPr>
            <a:lvl8pPr marL="13716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8pPr>
            <a:lvl9pPr marL="1828800" eaLnBrk="0" fontAlgn="base" hangingPunct="0">
              <a:lnSpc>
                <a:spcPct val="90000"/>
              </a:lnSpc>
              <a:spcBef>
                <a:spcPct val="20000"/>
              </a:spcBef>
              <a:spcAft>
                <a:spcPct val="0"/>
              </a:spcAft>
              <a:defRPr b="1">
                <a:solidFill>
                  <a:srgbClr val="0078CA"/>
                </a:solidFill>
                <a:latin typeface="Arial" pitchFamily="34" charset="0"/>
                <a:cs typeface="Arial" pitchFamily="34" charset="0"/>
              </a:defRPr>
            </a:lvl9pPr>
          </a:lstStyle>
          <a:p>
            <a:pPr algn="l" eaLnBrk="1" hangingPunct="1">
              <a:lnSpc>
                <a:spcPct val="100000"/>
              </a:lnSpc>
              <a:spcBef>
                <a:spcPct val="50000"/>
              </a:spcBef>
              <a:buClrTx/>
              <a:buSzTx/>
              <a:buFontTx/>
              <a:buNone/>
            </a:pPr>
            <a:fld id="{B2CFD61B-EC2F-46E6-A8DA-0F7377D5D457}" type="slidenum">
              <a:rPr lang="en-US" b="0">
                <a:solidFill>
                  <a:schemeClr val="tx1"/>
                </a:solidFill>
                <a:ea typeface="MS PGothic" pitchFamily="34" charset="-128"/>
                <a:cs typeface="Times New Roman" pitchFamily="18" charset="0"/>
              </a:rPr>
              <a:pPr algn="l" eaLnBrk="1" hangingPunct="1">
                <a:lnSpc>
                  <a:spcPct val="100000"/>
                </a:lnSpc>
                <a:spcBef>
                  <a:spcPct val="50000"/>
                </a:spcBef>
                <a:buClrTx/>
                <a:buSzTx/>
                <a:buFontTx/>
                <a:buNone/>
              </a:pPr>
              <a:t>94</a:t>
            </a:fld>
            <a:endParaRPr lang="en-US" b="0">
              <a:solidFill>
                <a:schemeClr val="tx1"/>
              </a:solidFill>
              <a:ea typeface="MS PGothic" pitchFamily="34" charset="-128"/>
              <a:cs typeface="Times New Roman" pitchFamily="18" charset="0"/>
            </a:endParaRPr>
          </a:p>
        </p:txBody>
      </p:sp>
    </p:spTree>
    <p:extLst>
      <p:ext uri="{BB962C8B-B14F-4D97-AF65-F5344CB8AC3E}">
        <p14:creationId xmlns:p14="http://schemas.microsoft.com/office/powerpoint/2010/main" val="404960405"/>
      </p:ext>
    </p:extLst>
  </p:cSld>
  <p:clrMapOvr>
    <a:masterClrMapping/>
  </p:clrMapOvr>
  <p:transition>
    <p:cove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lstStyle/>
          <a:p>
            <a:r>
              <a:rPr lang="en-GB" sz="2800" dirty="0"/>
              <a:t>Ex. # 1:  Land Use matrix: Can you fill in the missing values?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74223630"/>
              </p:ext>
            </p:extLst>
          </p:nvPr>
        </p:nvGraphicFramePr>
        <p:xfrm>
          <a:off x="-1" y="1001483"/>
          <a:ext cx="9144000" cy="6312743"/>
        </p:xfrm>
        <a:graphic>
          <a:graphicData uri="http://schemas.openxmlformats.org/drawingml/2006/table">
            <a:tbl>
              <a:tblPr firstRow="1" bandRow="1">
                <a:effectLst>
                  <a:innerShdw blurRad="63500" dist="50800" dir="13500000">
                    <a:prstClr val="black">
                      <a:alpha val="50000"/>
                    </a:prstClr>
                  </a:innerShdw>
                </a:effectLst>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1046005">
                <a:tc>
                  <a:txBody>
                    <a:bodyPr/>
                    <a:lstStyle/>
                    <a:p>
                      <a:r>
                        <a:rPr lang="en-GB" dirty="0"/>
                        <a:t>   Initial         </a:t>
                      </a:r>
                    </a:p>
                    <a:p>
                      <a:endParaRPr lang="en-GB" dirty="0"/>
                    </a:p>
                    <a:p>
                      <a:r>
                        <a:rPr lang="en-GB" dirty="0"/>
                        <a:t>Final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cell3D prstMaterial="dkEdge">
                      <a:bevel/>
                      <a:lightRig rig="flood" dir="t"/>
                    </a:cell3D>
                  </a:tcPr>
                </a:tc>
                <a:tc>
                  <a:txBody>
                    <a:bodyPr/>
                    <a:lstStyle/>
                    <a:p>
                      <a:r>
                        <a:rPr lang="en-GB" dirty="0"/>
                        <a:t>FL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CL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GL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WL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SE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OL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Final</a:t>
                      </a:r>
                      <a:r>
                        <a:rPr lang="en-GB" baseline="0"/>
                        <a:t> </a:t>
                      </a:r>
                      <a:r>
                        <a:rPr lang="en-GB"/>
                        <a:t> Area</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81154">
                <a:tc>
                  <a:txBody>
                    <a:bodyPr/>
                    <a:lstStyle/>
                    <a:p>
                      <a:r>
                        <a:rPr lang="en-GB" b="1" baseline="0" dirty="0">
                          <a:solidFill>
                            <a:schemeClr val="bg1"/>
                          </a:solidFill>
                        </a:rPr>
                        <a:t>FL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50</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6	</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681154">
                <a:tc>
                  <a:txBody>
                    <a:bodyPr/>
                    <a:lstStyle/>
                    <a:p>
                      <a:r>
                        <a:rPr lang="en-GB" b="1" baseline="0" dirty="0">
                          <a:solidFill>
                            <a:schemeClr val="bg1"/>
                          </a:solidFill>
                        </a:rPr>
                        <a:t>CL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8	</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	</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50</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13861">
                <a:tc>
                  <a:txBody>
                    <a:bodyPr/>
                    <a:lstStyle/>
                    <a:p>
                      <a:r>
                        <a:rPr lang="en-GB" b="1" baseline="0" dirty="0">
                          <a:solidFill>
                            <a:schemeClr val="bg1"/>
                          </a:solidFill>
                        </a:rPr>
                        <a:t>GL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b="1" dirty="0"/>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37</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13861">
                <a:tc>
                  <a:txBody>
                    <a:bodyPr/>
                    <a:lstStyle/>
                    <a:p>
                      <a:r>
                        <a:rPr lang="en-GB" b="1" baseline="0" dirty="0">
                          <a:solidFill>
                            <a:schemeClr val="bg1"/>
                          </a:solidFill>
                        </a:rPr>
                        <a:t>WL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81154">
                <a:tc>
                  <a:txBody>
                    <a:bodyPr/>
                    <a:lstStyle/>
                    <a:p>
                      <a:r>
                        <a:rPr lang="en-GB" b="1" baseline="0" dirty="0">
                          <a:solidFill>
                            <a:schemeClr val="bg1"/>
                          </a:solidFill>
                        </a:rPr>
                        <a:t>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0	</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81154">
                <a:tc>
                  <a:txBody>
                    <a:bodyPr/>
                    <a:lstStyle/>
                    <a:p>
                      <a:r>
                        <a:rPr lang="en-GB" b="1" baseline="0" dirty="0">
                          <a:solidFill>
                            <a:schemeClr val="bg1"/>
                          </a:solidFill>
                        </a:rPr>
                        <a:t>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723589">
                <a:tc>
                  <a:txBody>
                    <a:bodyPr/>
                    <a:lstStyle/>
                    <a:p>
                      <a:r>
                        <a:rPr lang="en-GB" b="1" baseline="0" dirty="0">
                          <a:solidFill>
                            <a:schemeClr val="bg1"/>
                          </a:solidFill>
                        </a:rPr>
                        <a:t>Initial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66		</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b="1"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b="1"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3605602"/>
      </p:ext>
    </p:extLst>
  </p:cSld>
  <p:clrMapOvr>
    <a:masterClrMapping/>
  </p:clrMapOvr>
  <p:transition>
    <p:cove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5" y="0"/>
            <a:ext cx="8653236" cy="1008062"/>
          </a:xfrm>
        </p:spPr>
        <p:txBody>
          <a:bodyPr/>
          <a:lstStyle/>
          <a:p>
            <a:r>
              <a:rPr lang="en-GB" dirty="0"/>
              <a:t>And the answer is…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34201558"/>
              </p:ext>
            </p:extLst>
          </p:nvPr>
        </p:nvGraphicFramePr>
        <p:xfrm>
          <a:off x="-1" y="1001483"/>
          <a:ext cx="9144000" cy="6312743"/>
        </p:xfrm>
        <a:graphic>
          <a:graphicData uri="http://schemas.openxmlformats.org/drawingml/2006/table">
            <a:tbl>
              <a:tblPr firstRow="1" bandRow="1">
                <a:effectLst>
                  <a:innerShdw blurRad="63500" dist="50800" dir="13500000">
                    <a:prstClr val="black">
                      <a:alpha val="50000"/>
                    </a:prstClr>
                  </a:innerShdw>
                </a:effectLst>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143000">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3000">
                  <a:extLst>
                    <a:ext uri="{9D8B030D-6E8A-4147-A177-3AD203B41FA5}">
                      <a16:colId xmlns:a16="http://schemas.microsoft.com/office/drawing/2014/main" val="20006"/>
                    </a:ext>
                  </a:extLst>
                </a:gridCol>
                <a:gridCol w="1143000">
                  <a:extLst>
                    <a:ext uri="{9D8B030D-6E8A-4147-A177-3AD203B41FA5}">
                      <a16:colId xmlns:a16="http://schemas.microsoft.com/office/drawing/2014/main" val="20007"/>
                    </a:ext>
                  </a:extLst>
                </a:gridCol>
              </a:tblGrid>
              <a:tr h="1046005">
                <a:tc>
                  <a:txBody>
                    <a:bodyPr/>
                    <a:lstStyle/>
                    <a:p>
                      <a:r>
                        <a:rPr lang="en-GB" dirty="0"/>
                        <a:t>   Initial         </a:t>
                      </a:r>
                    </a:p>
                    <a:p>
                      <a:endParaRPr lang="en-GB" dirty="0"/>
                    </a:p>
                    <a:p>
                      <a:r>
                        <a:rPr lang="en-GB" dirty="0"/>
                        <a:t>Final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cell3D prstMaterial="dkEdge">
                      <a:bevel/>
                      <a:lightRig rig="flood" dir="t"/>
                    </a:cell3D>
                  </a:tcPr>
                </a:tc>
                <a:tc>
                  <a:txBody>
                    <a:bodyPr/>
                    <a:lstStyle/>
                    <a:p>
                      <a:r>
                        <a:rPr lang="en-GB" dirty="0"/>
                        <a:t>FL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CL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t>GL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WL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SE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OL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Final</a:t>
                      </a:r>
                      <a:r>
                        <a:rPr lang="en-GB" baseline="0"/>
                        <a:t> </a:t>
                      </a:r>
                      <a:r>
                        <a:rPr lang="en-GB"/>
                        <a:t> Area</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81154">
                <a:tc>
                  <a:txBody>
                    <a:bodyPr/>
                    <a:lstStyle/>
                    <a:p>
                      <a:r>
                        <a:rPr lang="en-GB" b="1" baseline="0" dirty="0">
                          <a:solidFill>
                            <a:schemeClr val="bg1"/>
                          </a:solidFill>
                        </a:rPr>
                        <a:t>FL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50</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6	</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rgbClr val="C00000"/>
                          </a:solidFill>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681154">
                <a:tc>
                  <a:txBody>
                    <a:bodyPr/>
                    <a:lstStyle/>
                    <a:p>
                      <a:r>
                        <a:rPr lang="en-GB" b="1" baseline="0" dirty="0">
                          <a:solidFill>
                            <a:schemeClr val="bg1"/>
                          </a:solidFill>
                        </a:rPr>
                        <a:t>CL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8	</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	</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2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50</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13861">
                <a:tc>
                  <a:txBody>
                    <a:bodyPr/>
                    <a:lstStyle/>
                    <a:p>
                      <a:r>
                        <a:rPr lang="en-GB" b="1" baseline="0" dirty="0">
                          <a:solidFill>
                            <a:schemeClr val="bg1"/>
                          </a:solidFill>
                        </a:rPr>
                        <a:t>GL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rgbClr val="C00000"/>
                          </a:solidFill>
                        </a:rPr>
                        <a:t>27</a:t>
                      </a:r>
                      <a:r>
                        <a:rPr lang="en-GB" b="1"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b="1" dirty="0"/>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37</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13861">
                <a:tc>
                  <a:txBody>
                    <a:bodyPr/>
                    <a:lstStyle/>
                    <a:p>
                      <a:r>
                        <a:rPr lang="en-GB" b="1" baseline="0" dirty="0">
                          <a:solidFill>
                            <a:schemeClr val="bg1"/>
                          </a:solidFill>
                        </a:rPr>
                        <a:t>WL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81154">
                <a:tc>
                  <a:txBody>
                    <a:bodyPr/>
                    <a:lstStyle/>
                    <a:p>
                      <a:r>
                        <a:rPr lang="en-GB" b="1" baseline="0" dirty="0">
                          <a:solidFill>
                            <a:schemeClr val="bg1"/>
                          </a:solidFill>
                        </a:rPr>
                        <a:t>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0	</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81154">
                <a:tc>
                  <a:txBody>
                    <a:bodyPr/>
                    <a:lstStyle/>
                    <a:p>
                      <a:r>
                        <a:rPr lang="en-GB" b="1" baseline="0" dirty="0">
                          <a:solidFill>
                            <a:schemeClr val="bg1"/>
                          </a:solidFill>
                        </a:rPr>
                        <a:t>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723589">
                <a:tc>
                  <a:txBody>
                    <a:bodyPr/>
                    <a:lstStyle/>
                    <a:p>
                      <a:r>
                        <a:rPr lang="en-GB" b="1" baseline="0" dirty="0">
                          <a:solidFill>
                            <a:schemeClr val="bg1"/>
                          </a:solidFill>
                        </a:rPr>
                        <a:t>Initial  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0002"/>
                    </a:solidFill>
                  </a:tcPr>
                </a:tc>
                <a:tc>
                  <a:txBody>
                    <a:bodyPr/>
                    <a:lstStyle/>
                    <a:p>
                      <a:r>
                        <a:rPr lang="en-GB" b="1" dirty="0"/>
                        <a:t>66		</a:t>
                      </a:r>
                    </a:p>
                    <a:p>
                      <a:endParaRPr lang="en-GB"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rgbClr val="C00000"/>
                          </a:solidFill>
                        </a:rPr>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b="1"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solidFill>
                            <a:srgbClr val="C00000"/>
                          </a:solidFill>
                        </a:rPr>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n-GB" b="1"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b="1" dirty="0"/>
                        <a:t>215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13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3200" dirty="0"/>
              <a:t>Consistent land representation – Reporting (1)</a:t>
            </a:r>
          </a:p>
        </p:txBody>
      </p:sp>
      <p:sp>
        <p:nvSpPr>
          <p:cNvPr id="3" name="Content Placeholder 2"/>
          <p:cNvSpPr>
            <a:spLocks noGrp="1"/>
          </p:cNvSpPr>
          <p:nvPr>
            <p:ph idx="1"/>
          </p:nvPr>
        </p:nvSpPr>
        <p:spPr>
          <a:xfrm>
            <a:off x="0" y="800101"/>
            <a:ext cx="9144000" cy="6057899"/>
          </a:xfrm>
        </p:spPr>
        <p:txBody>
          <a:bodyPr/>
          <a:lstStyle/>
          <a:p>
            <a:pPr>
              <a:buFont typeface="Wingdings" panose="05000000000000000000" pitchFamily="2" charset="2"/>
              <a:buChar char="Ø"/>
            </a:pPr>
            <a:r>
              <a:rPr lang="en-GB" sz="2400" dirty="0">
                <a:solidFill>
                  <a:schemeClr val="tx1"/>
                </a:solidFill>
              </a:rPr>
              <a:t>Reporting - Annual matrices of land use and land use change</a:t>
            </a:r>
          </a:p>
          <a:p>
            <a:pPr>
              <a:buFont typeface="Wingdings" panose="05000000000000000000" pitchFamily="2" charset="2"/>
              <a:buChar char="Ø"/>
            </a:pPr>
            <a:r>
              <a:rPr lang="en-GB" sz="2400" b="1" i="1" dirty="0">
                <a:solidFill>
                  <a:schemeClr val="tx1"/>
                </a:solidFill>
              </a:rPr>
              <a:t>Let’s identify how matrices are complied, what information they contain and what they look like by following the example below.</a:t>
            </a:r>
            <a:endParaRPr lang="en-GB" dirty="0">
              <a:solidFill>
                <a:schemeClr val="tx1"/>
              </a:solidFill>
            </a:endParaRPr>
          </a:p>
          <a:p>
            <a:endParaRPr lang="en-GB" dirty="0"/>
          </a:p>
          <a:p>
            <a:endParaRPr lang="en-GB" dirty="0"/>
          </a:p>
          <a:p>
            <a:endParaRPr lang="en-GB" dirty="0"/>
          </a:p>
          <a:p>
            <a:pPr marL="0" indent="0">
              <a:buNone/>
            </a:pPr>
            <a:r>
              <a:rPr lang="en-GB" sz="2000" dirty="0">
                <a:solidFill>
                  <a:schemeClr val="accent3">
                    <a:lumMod val="90000"/>
                    <a:lumOff val="10000"/>
                  </a:schemeClr>
                </a:solidFill>
              </a:rPr>
              <a:t>Inventory year is </a:t>
            </a:r>
          </a:p>
        </p:txBody>
      </p:sp>
      <p:sp>
        <p:nvSpPr>
          <p:cNvPr id="4" name="Rounded Rectangle 6">
            <a:extLst>
              <a:ext uri="{FF2B5EF4-FFF2-40B4-BE49-F238E27FC236}">
                <a16:creationId xmlns:a16="http://schemas.microsoft.com/office/drawing/2014/main" id="{06649F8A-638C-402E-A5FE-94D6B014BCC0}"/>
              </a:ext>
            </a:extLst>
          </p:cNvPr>
          <p:cNvSpPr/>
          <p:nvPr/>
        </p:nvSpPr>
        <p:spPr>
          <a:xfrm>
            <a:off x="203930" y="2288098"/>
            <a:ext cx="8564689" cy="1145981"/>
          </a:xfrm>
          <a:prstGeom prst="roundRect">
            <a:avLst>
              <a:gd name="adj" fmla="val 7066"/>
            </a:avLst>
          </a:prstGeom>
          <a:solidFill>
            <a:srgbClr val="D6E1D5">
              <a:alpha val="51000"/>
            </a:srgbClr>
          </a:solidFill>
          <a:ln>
            <a:solidFill>
              <a:srgbClr val="D6E1D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nSpc>
                <a:spcPct val="110000"/>
              </a:lnSpc>
            </a:pPr>
            <a:r>
              <a:rPr lang="en-US" sz="1200" b="1" dirty="0">
                <a:solidFill>
                  <a:srgbClr val="3F3F3F"/>
                </a:solidFill>
                <a:latin typeface="Merriweather Sans" panose="02000503060000020004" pitchFamily="50" charset="0"/>
              </a:rPr>
              <a:t>Country X has been subdivided in a number of strata homogeneous by climate zone, ecological zone and soil type.</a:t>
            </a:r>
          </a:p>
          <a:p>
            <a:pPr>
              <a:lnSpc>
                <a:spcPct val="110000"/>
              </a:lnSpc>
            </a:pPr>
            <a:endParaRPr lang="en-US" sz="1200" b="1" dirty="0">
              <a:solidFill>
                <a:srgbClr val="3F3F3F"/>
              </a:solidFill>
              <a:latin typeface="Merriweather Sans" panose="02000503060000020004" pitchFamily="50" charset="0"/>
            </a:endParaRPr>
          </a:p>
          <a:p>
            <a:pPr>
              <a:lnSpc>
                <a:spcPct val="110000"/>
              </a:lnSpc>
            </a:pPr>
            <a:r>
              <a:rPr lang="en-US" sz="1200" b="1" dirty="0">
                <a:solidFill>
                  <a:srgbClr val="3F3F3F"/>
                </a:solidFill>
                <a:latin typeface="Merriweather Sans" panose="02000503060000020004" pitchFamily="50" charset="0"/>
              </a:rPr>
              <a:t>Then, for each stratum </a:t>
            </a:r>
            <a:r>
              <a:rPr lang="en-GB" sz="1200" b="1" dirty="0">
                <a:solidFill>
                  <a:srgbClr val="3F3F3F"/>
                </a:solidFill>
                <a:latin typeface="Merriweather Sans" panose="02000503060000020004" pitchFamily="50" charset="0"/>
              </a:rPr>
              <a:t>a time series of annual matrices has been prepared as shown in the below matrices. For instance, a stratum could be: W</a:t>
            </a:r>
            <a:r>
              <a:rPr lang="en-US" sz="1200" b="1" dirty="0">
                <a:solidFill>
                  <a:srgbClr val="3F3F3F"/>
                </a:solidFill>
                <a:latin typeface="Merriweather Sans" panose="02000503060000020004" pitchFamily="50" charset="0"/>
              </a:rPr>
              <a:t>arm Temperate Moist climate zone (WTM), </a:t>
            </a:r>
            <a:r>
              <a:rPr lang="en-GB" sz="1200" b="1" dirty="0">
                <a:solidFill>
                  <a:srgbClr val="3F3F3F"/>
                </a:solidFill>
                <a:latin typeface="Merriweather Sans" panose="02000503060000020004" pitchFamily="50" charset="0"/>
              </a:rPr>
              <a:t>Temperate Mountain Systems ecological zone (TMS), and High Activity Clay soil type (HAC). As reported in the example below:</a:t>
            </a:r>
            <a:endParaRPr lang="en-US" sz="1200" b="1" dirty="0">
              <a:solidFill>
                <a:srgbClr val="3F3F3F"/>
              </a:solidFill>
              <a:latin typeface="Merriweather Sans" panose="02000503060000020004" pitchFamily="50" charset="0"/>
            </a:endParaRPr>
          </a:p>
        </p:txBody>
      </p:sp>
      <p:pic>
        <p:nvPicPr>
          <p:cNvPr id="5" name="Picture 4">
            <a:extLst>
              <a:ext uri="{FF2B5EF4-FFF2-40B4-BE49-F238E27FC236}">
                <a16:creationId xmlns:a16="http://schemas.microsoft.com/office/drawing/2014/main" id="{E3DBAB3F-5BC5-4FA4-AAFE-9D508C91091E}"/>
              </a:ext>
            </a:extLst>
          </p:cNvPr>
          <p:cNvPicPr>
            <a:picLocks noChangeAspect="1"/>
          </p:cNvPicPr>
          <p:nvPr/>
        </p:nvPicPr>
        <p:blipFill>
          <a:blip r:embed="rId3"/>
          <a:stretch>
            <a:fillRect/>
          </a:stretch>
        </p:blipFill>
        <p:spPr>
          <a:xfrm>
            <a:off x="396240" y="3943084"/>
            <a:ext cx="7518400" cy="2316479"/>
          </a:xfrm>
          <a:prstGeom prst="rect">
            <a:avLst/>
          </a:prstGeom>
        </p:spPr>
      </p:pic>
      <p:pic>
        <p:nvPicPr>
          <p:cNvPr id="6" name="Picture 5">
            <a:extLst>
              <a:ext uri="{FF2B5EF4-FFF2-40B4-BE49-F238E27FC236}">
                <a16:creationId xmlns:a16="http://schemas.microsoft.com/office/drawing/2014/main" id="{8A498138-E371-4272-BE2E-744ADA476191}"/>
              </a:ext>
            </a:extLst>
          </p:cNvPr>
          <p:cNvPicPr>
            <a:picLocks noChangeAspect="1"/>
          </p:cNvPicPr>
          <p:nvPr/>
        </p:nvPicPr>
        <p:blipFill>
          <a:blip r:embed="rId4"/>
          <a:stretch>
            <a:fillRect/>
          </a:stretch>
        </p:blipFill>
        <p:spPr>
          <a:xfrm>
            <a:off x="1787086" y="3680933"/>
            <a:ext cx="1322947" cy="262151"/>
          </a:xfrm>
          <a:prstGeom prst="rect">
            <a:avLst/>
          </a:prstGeom>
        </p:spPr>
      </p:pic>
    </p:spTree>
    <p:extLst>
      <p:ext uri="{BB962C8B-B14F-4D97-AF65-F5344CB8AC3E}">
        <p14:creationId xmlns:p14="http://schemas.microsoft.com/office/powerpoint/2010/main" val="1513100033"/>
      </p:ext>
    </p:extLst>
  </p:cSld>
  <p:clrMapOvr>
    <a:masterClrMapping/>
  </p:clrMapOvr>
  <p:transition>
    <p:cove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972551" cy="800100"/>
          </a:xfrm>
        </p:spPr>
        <p:txBody>
          <a:bodyPr/>
          <a:lstStyle/>
          <a:p>
            <a:r>
              <a:rPr lang="en-GB" sz="3200" dirty="0"/>
              <a:t>Consistent land representation – Reporting (2)</a:t>
            </a:r>
          </a:p>
        </p:txBody>
      </p:sp>
      <p:sp>
        <p:nvSpPr>
          <p:cNvPr id="3" name="Content Placeholder 2"/>
          <p:cNvSpPr>
            <a:spLocks noGrp="1"/>
          </p:cNvSpPr>
          <p:nvPr>
            <p:ph idx="1"/>
          </p:nvPr>
        </p:nvSpPr>
        <p:spPr>
          <a:xfrm>
            <a:off x="0" y="800101"/>
            <a:ext cx="9144000" cy="6057899"/>
          </a:xfrm>
        </p:spPr>
        <p:txBody>
          <a:bodyPr/>
          <a:lstStyle/>
          <a:p>
            <a:pPr marL="0" indent="0">
              <a:buNone/>
            </a:pPr>
            <a:r>
              <a:rPr lang="en-GB" sz="2400" dirty="0">
                <a:solidFill>
                  <a:schemeClr val="accent3">
                    <a:lumMod val="90000"/>
                    <a:lumOff val="10000"/>
                  </a:schemeClr>
                </a:solidFill>
              </a:rPr>
              <a:t>Inventory year is </a:t>
            </a:r>
          </a:p>
          <a:p>
            <a:pPr marL="0" indent="0">
              <a:buNone/>
            </a:pPr>
            <a:endParaRPr lang="en-GB" dirty="0"/>
          </a:p>
          <a:p>
            <a:endParaRPr lang="en-GB" dirty="0"/>
          </a:p>
          <a:p>
            <a:endParaRPr lang="en-GB" dirty="0"/>
          </a:p>
          <a:p>
            <a:endParaRPr lang="en-GB" dirty="0"/>
          </a:p>
          <a:p>
            <a:endParaRPr lang="en-GB" dirty="0"/>
          </a:p>
          <a:p>
            <a:pPr>
              <a:buFont typeface="Wingdings" panose="05000000000000000000" pitchFamily="2" charset="2"/>
              <a:buChar char="Ø"/>
            </a:pPr>
            <a:r>
              <a:rPr lang="en-GB" sz="2400" b="1" i="1" dirty="0">
                <a:solidFill>
                  <a:schemeClr val="tx1"/>
                </a:solidFill>
              </a:rPr>
              <a:t>How should I read matrices?</a:t>
            </a:r>
          </a:p>
          <a:p>
            <a:pPr>
              <a:buFont typeface="Wingdings" panose="05000000000000000000" pitchFamily="2" charset="2"/>
              <a:buChar char="ü"/>
            </a:pPr>
            <a:r>
              <a:rPr lang="en-GB" sz="2000" dirty="0">
                <a:solidFill>
                  <a:schemeClr val="tx1"/>
                </a:solidFill>
              </a:rPr>
              <a:t>Note that a time series is composed by a number of tables corresponding to the number of years for which the land representation has to be built plus 19. </a:t>
            </a:r>
          </a:p>
          <a:p>
            <a:pPr>
              <a:buFont typeface="Wingdings" panose="05000000000000000000" pitchFamily="2" charset="2"/>
              <a:buChar char="ü"/>
            </a:pPr>
            <a:r>
              <a:rPr lang="en-GB" sz="2000" dirty="0">
                <a:solidFill>
                  <a:schemeClr val="tx1"/>
                </a:solidFill>
              </a:rPr>
              <a:t>For example, the time series for the GHG inventory period 2005-2017 will be composed by 30 annual matrices (i.e. from matrix 1985-1986 till matrix 2015-2016)</a:t>
            </a:r>
          </a:p>
          <a:p>
            <a:pPr>
              <a:buFont typeface="Wingdings" panose="05000000000000000000" pitchFamily="2" charset="2"/>
              <a:buChar char="ü"/>
            </a:pPr>
            <a:r>
              <a:rPr lang="en-GB" sz="2000" dirty="0">
                <a:solidFill>
                  <a:schemeClr val="tx1"/>
                </a:solidFill>
              </a:rPr>
              <a:t>Finally, data reported in the time series of annual matrices (1 time series for each combination of climate zone, ecological zone and soil type) are then aggregated according to GHGI category reporting (i.e., in land use and land-use change categories).</a:t>
            </a:r>
          </a:p>
          <a:p>
            <a:endParaRPr lang="en-GB" dirty="0"/>
          </a:p>
          <a:p>
            <a:endParaRPr lang="en-GB" dirty="0"/>
          </a:p>
        </p:txBody>
      </p:sp>
      <p:sp>
        <p:nvSpPr>
          <p:cNvPr id="5" name="Rounded Rectangle 21">
            <a:extLst>
              <a:ext uri="{FF2B5EF4-FFF2-40B4-BE49-F238E27FC236}">
                <a16:creationId xmlns:a16="http://schemas.microsoft.com/office/drawing/2014/main" id="{E4C7611B-03D1-412D-A418-18BA67E194C7}"/>
              </a:ext>
            </a:extLst>
          </p:cNvPr>
          <p:cNvSpPr/>
          <p:nvPr/>
        </p:nvSpPr>
        <p:spPr>
          <a:xfrm>
            <a:off x="1992717" y="929641"/>
            <a:ext cx="1321769" cy="289559"/>
          </a:xfrm>
          <a:prstGeom prst="roundRect">
            <a:avLst/>
          </a:prstGeom>
          <a:solidFill>
            <a:srgbClr val="5173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8197" tIns="24098" rIns="48197" bIns="24098" numCol="1" spcCol="0" rtlCol="0" fromWordArt="0" anchor="ctr" anchorCtr="0" forceAA="0" compatLnSpc="1">
            <a:prstTxWarp prst="textNoShape">
              <a:avLst/>
            </a:prstTxWarp>
            <a:noAutofit/>
          </a:bodyPr>
          <a:lstStyle/>
          <a:p>
            <a:pPr algn="ctr"/>
            <a:r>
              <a:rPr lang="en-US" sz="949" dirty="0">
                <a:solidFill>
                  <a:schemeClr val="bg1"/>
                </a:solidFill>
                <a:latin typeface="Merriweather Sans"/>
              </a:rPr>
              <a:t>2006</a:t>
            </a:r>
          </a:p>
        </p:txBody>
      </p:sp>
      <p:pic>
        <p:nvPicPr>
          <p:cNvPr id="6" name="Picture 5">
            <a:extLst>
              <a:ext uri="{FF2B5EF4-FFF2-40B4-BE49-F238E27FC236}">
                <a16:creationId xmlns:a16="http://schemas.microsoft.com/office/drawing/2014/main" id="{EB3B553D-DC07-481E-B4D0-CC3A62A0F741}"/>
              </a:ext>
            </a:extLst>
          </p:cNvPr>
          <p:cNvPicPr>
            <a:picLocks noChangeAspect="1"/>
          </p:cNvPicPr>
          <p:nvPr/>
        </p:nvPicPr>
        <p:blipFill>
          <a:blip r:embed="rId3"/>
          <a:stretch>
            <a:fillRect/>
          </a:stretch>
        </p:blipFill>
        <p:spPr>
          <a:xfrm>
            <a:off x="314960" y="1348740"/>
            <a:ext cx="7548880" cy="2532379"/>
          </a:xfrm>
          <a:prstGeom prst="rect">
            <a:avLst/>
          </a:prstGeom>
        </p:spPr>
      </p:pic>
    </p:spTree>
    <p:extLst>
      <p:ext uri="{BB962C8B-B14F-4D97-AF65-F5344CB8AC3E}">
        <p14:creationId xmlns:p14="http://schemas.microsoft.com/office/powerpoint/2010/main" val="3060105491"/>
      </p:ext>
    </p:extLst>
  </p:cSld>
  <p:clrMapOvr>
    <a:masterClrMapping/>
  </p:clrMapOvr>
  <p:transition>
    <p:cove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2403928"/>
            <a:ext cx="8422142" cy="1362075"/>
          </a:xfrm>
        </p:spPr>
        <p:txBody>
          <a:bodyPr/>
          <a:lstStyle/>
          <a:p>
            <a:pPr algn="ctr"/>
            <a:r>
              <a:rPr lang="en-US" dirty="0">
                <a:effectLst>
                  <a:outerShdw blurRad="38100" dist="38100" dir="2700000" algn="tl">
                    <a:srgbClr val="000000">
                      <a:alpha val="43137"/>
                    </a:srgbClr>
                  </a:outerShdw>
                </a:effectLst>
              </a:rPr>
              <a:t>Generic Methodological Guidance for All Land Categories </a:t>
            </a:r>
            <a:endParaRPr lang="en-GB" dirty="0"/>
          </a:p>
        </p:txBody>
      </p:sp>
    </p:spTree>
    <p:extLst>
      <p:ext uri="{BB962C8B-B14F-4D97-AF65-F5344CB8AC3E}">
        <p14:creationId xmlns:p14="http://schemas.microsoft.com/office/powerpoint/2010/main" val="1633580"/>
      </p:ext>
    </p:extLst>
  </p:cSld>
  <p:clrMapOvr>
    <a:masterClrMapping/>
  </p:clrMapOvr>
  <p:transition>
    <p:cover/>
  </p:transition>
</p:sld>
</file>

<file path=ppt/tags/tag1.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423_70"/>
  <p:tag name="ELATADDIN.CONTENTS.PAGE.COMPONENT.ENTCOMPONENT" val="&lt;?xml version=&quot;1.0&quot; encoding=&quot;utf-8&quot;?&gt;&#10;&lt;EntComponent Id=&quot;423_70&quot;&gt;&#10;  &lt;Components /&gt;&#10;  &lt;States&gt;&#10;    &lt;State Id=&quot;ce45aeb3-80d2-4761-8d57-f20f7662c2ce&quot; Label=&quot;Default&quot; X=&quot;322.183624&quot; Y=&quot;197.259521&quot; Width=&quot;746.371033&quot; Height=&quot;118.701416&quot; Visible=&quot;true&quot; TextAsImage=&quot;true&quot; HasEquation=&quot;false&quot; Required=&quot;true&quot; RotationAngle=&quot;0&quot;&gt;&#10;      &lt;Image Tags=&quot;&quot; ExportFormat=&quot;PNG&quot; Compression=&quot;0&quot; /&gt;&#10;      &lt;TextBoxes /&gt;&#10;    &lt;/State&gt;&#10;  &lt;/States&gt;&#10;  &lt;Actions /&gt;&#10;&lt;/EntComponent&gt;"/>
</p:tagLst>
</file>

<file path=ppt/tags/tag10.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423_96&quot;&gt;&#10;  &lt;Components /&gt;&#10;  &lt;States&gt;&#10;    &lt;State Id=&quot;5434ec3d-27ae-469a-992b-d136aefbc4e6&quot; Label=&quot;Default&quot; X=&quot;386.7914&quot; Y=&quot;221.007721&quot; Width=&quot;50&quot; Height=&quot;29.08126&quot; Visible=&quot;true&quot; TextAsImage=&quot;false&quot; HasEquation=&quot;false&quot; Required=&quot;true&quot; RotationAngle=&quot;0&quot;&gt;&#10;      &lt;TextBoxes&gt;&#10;        &lt;TextBox X=&quot;7.200012&quot; Y=&quot;3.59999084&quot; Width=&quot;18.37504&quot; Height=&quot;21.6&quot; CharacterSpacing=&quot;0&quot; LineSpacing=&quot;1&quot; IsTopicTitle=&quot;false&quot;&gt;&lt;![CDATA[&lt;p  style='margin:0em; text-align:left; padding-top:0em; padding-bottom:0em; padding-left:0em; line-height:1.2em;'&gt;&lt;span style='font-family:Merriweather Sans;line-height:0.5em; font-size:1em; color:#3F3F3F;'&gt;&lt;b&gt;=&lt;/b&gt;&lt;/span&gt;&lt;/p&gt;]]&gt;&lt;/TextBox&gt;&#10;      &lt;/TextBoxes&gt;&#10;    &lt;/State&gt;&#10;  &lt;/States&gt;&#10;  &lt;Actions /&gt;&#10;&lt;/EntComponent&gt;"/>
  <p:tag name="ELAT_SHAPE_COPY_CHEKER" val="423_96"/>
</p:tagLst>
</file>

<file path=ppt/tags/tag11.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423_98&quot;&gt;&#10;  &lt;Components /&gt;&#10;  &lt;States&gt;&#10;    &lt;State Id=&quot;8ee919b5-fd97-4c5a-a493-03c1816466a7&quot; Label=&quot;Default&quot; X=&quot;561.529663&quot; Y=&quot;204.061569&quot; Width=&quot;73.70898&quot; Height=&quot;62.369133&quot; Visible=&quot;true&quot; TextAsImage=&quot;false&quot; HasEquation=&quot;false&quot; Required=&quot;true&quot; RotationAngle=&quot;0&quot;&gt;&#10;      &lt;Image Tags=&quot;&quot; ExportFormat=&quot;PNG&quot; Compression=&quot;0&quot; /&gt;&#10;      &lt;TextBoxes&gt;&#10;        &lt;TextBox X=&quot;22.1670532&quot; Y=&quot;20.3845673&quot; Width=&quot;33.62496&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lt;b&gt;N(T)&lt;/i&gt;&lt;/b&gt;&lt;/span&gt;&lt;/p&gt;]]&gt;&lt;/TextBox&gt;&#10;      &lt;/TextBoxes&gt;&#10;    &lt;/State&gt;&#10;  &lt;/States&gt;&#10;  &lt;Actions /&gt;&#10;&lt;/EntComponent&gt;"/>
  <p:tag name="ELAT_SHAPE_COPY_CHEKER" val="423_98"/>
</p:tagLst>
</file>

<file path=ppt/tags/tag12.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423_107&quot;&gt;&#10;  &lt;Components /&gt;&#10;  &lt;States&gt;&#10;    &lt;State Id=&quot;e5e6e198-a858-4f17-98a0-7fd87ab7d087&quot; Label=&quot;Default&quot; X=&quot;657.918335&quot; Y=&quot;204.061569&quot; Width=&quot;73.70898&quot; Height=&quot;62.369133&quot; Visible=&quot;true&quot; TextAsImage=&quot;false&quot; HasEquation=&quot;false&quot; Required=&quot;true&quot; RotationAngle=&quot;0&quot;&gt;&#10;      &lt;Image Tags=&quot;&quot; ExportFormat=&quot;PNG&quot; Compression=&quot;0&quot; /&gt;&#10;      &lt;TextBoxes&gt;&#10;        &lt;TextBox X=&quot;12.9794922&quot; Y=&quot;20.3845673&quot; Width=&quot;52&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lt;b&gt;Nex(T)&lt;/i&gt;&lt;/b&gt;&lt;/span&gt;&lt;/p&gt;]]&gt;&lt;/TextBox&gt;&#10;      &lt;/TextBoxes&gt;&#10;    &lt;/State&gt;&#10;  &lt;/States&gt;&#10;  &lt;Actions /&gt;&#10;&lt;/EntComponent&gt;"/>
  <p:tag name="ELAT_SHAPE_COPY_CHEKER" val="423_107"/>
</p:tagLst>
</file>

<file path=ppt/tags/tag13.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423_108&quot;&gt;&#10;  &lt;Components /&gt;&#10;  &lt;States&gt;&#10;    &lt;State Id=&quot;ad24b499-9c85-42e5-aa86-83f8a2994840&quot; Label=&quot;Default&quot; X=&quot;901.7608&quot; Y=&quot;204.061569&quot; Width=&quot;78.47709&quot; Height=&quot;62.369133&quot; Visible=&quot;true&quot; TextAsImage=&quot;false&quot; HasEquation=&quot;false&quot; Required=&quot;true&quot; RotationAngle=&quot;0&quot;&gt;&#10;      &lt;Image Tags=&quot;&quot; ExportFormat=&quot;PNG&quot; Compression=&quot;0&quot; /&gt;&#10;      &lt;TextBoxes&gt;&#10;        &lt;TextBox X=&quot;17.2655029&quot; Y=&quot;16.1325989&quot; Width=&quot;49.5&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lt;b&gt;EF3 (S)&lt;/i&gt;&lt;/b&gt;&lt;/span&gt;&lt;/p&gt;]]&gt;&lt;/TextBox&gt;&#10;      &lt;/TextBoxes&gt;&#10;    &lt;/State&gt;&#10;  &lt;/States&gt;&#10;  &lt;Actions /&gt;&#10;&lt;/EntComponent&gt;"/>
  <p:tag name="ELAT_SHAPE_COPY_CHEKER" val="423_108"/>
</p:tagLst>
</file>

<file path=ppt/tags/tag14.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423_109&quot;&gt;&#10;  &lt;Components /&gt;&#10;  &lt;States&gt;&#10;    &lt;State Id=&quot;2ef23a06-5ed5-4482-a492-26249a542c06&quot; Label=&quot;Default&quot; X=&quot;765.646851&quot; Y=&quot;204.061569&quot; Width=&quot;73.70898&quot; Height=&quot;62.369133&quot; Visible=&quot;true&quot; TextAsImage=&quot;false&quot; HasEquation=&quot;false&quot; Required=&quot;true&quot; RotationAngle=&quot;0&quot;&gt;&#10;      &lt;Image Tags=&quot;&quot; ExportFormat=&quot;PNG&quot; Compression=&quot;0&quot; /&gt;&#10;      &lt;TextBoxes&gt;&#10;        &lt;TextBox X=&quot;10.9794922&quot; Y=&quot;20.3845673&quot; Width=&quot;56&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lt;b&gt;MS(T,S)&lt;/i&gt;&lt;/b&gt;&lt;/span&gt;&lt;/p&gt;]]&gt;&lt;/TextBox&gt;&#10;      &lt;/TextBoxes&gt;&#10;    &lt;/State&gt;&#10;  &lt;/States&gt;&#10;  &lt;Actions /&gt;&#10;&lt;/EntComponent&gt;"/>
  <p:tag name="ELAT_SHAPE_COPY_CHEKER" val="423_109"/>
</p:tagLst>
</file>

<file path=ppt/tags/tag15.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423_110&quot;&gt;&#10;  &lt;Components /&gt;&#10;  &lt;States&gt;&#10;    &lt;State Id=&quot;bdc4821a-871c-4f14-8158-13a98738fe73&quot; Label=&quot;Default&quot; X=&quot;508.0104&quot; Y=&quot;293.65567&quot; Width=&quot;393.493927&quot; Height=&quot;48.46874&quot; Visible=&quot;true&quot; TextAsImage=&quot;false&quot; HasEquation=&quot;false&quot; Required=&quot;true&quot; RotationAngle=&quot;0&quot;&gt;&#10;      &lt;TextBoxes&gt;&#10;        &lt;TextBox X=&quot;41.68448&quot; Y=&quot;3.600006&quot; Width=&quot;318.624969&quot; Height=&quot;40.8&quot; CharacterSpacing=&quot;0&quot; LineSpacing=&quot;1&quot; IsTopicTitle=&quot;false&quot;&gt;&lt;![CDATA[&lt;p  style='margin:0em; text-align:center; padding-top:0em; padding-bottom:0em; padding-left:0em; line-height:1.2em;'&gt;&lt;span style='font-family:Merriweather Sans;line-height:0.5em; font-size:1em; color:#3F3F3F;'&gt;&lt;i&gt;&lt;b&gt;NEmms&amp;nbsp;&amp;nbsp;&lt;/i&gt;&lt;/b&gt;&lt;/span&gt;&lt;span style='font-family:Merriweather Sans;line-height:0.4444444em; font-size:0.8888889em; color:#3F3F3F;'&gt;=&lt;/span&gt;&lt;/p&gt;&lt;p  style='margin:0em; text-align:center; padding-top:0em; padding-bottom:0em; padding-left:0em; line-height:1.066667em;'&gt;&lt;span style='font-family:Merriweather Sans;line-height:0.4444444em; font-size:0.8888889em; color:#3F3F3F;'&gt;total N excretion for each MMS per year &lt;/span&gt;&lt;/p&gt;]]&gt;&lt;/TextBox&gt;&#10;      &lt;/TextBoxes&gt;&#10;    &lt;/State&gt;&#10;  &lt;/States&gt;&#10;  &lt;Actions /&gt;&#10;&lt;/EntComponent&gt;"/>
  <p:tag name="ELAT_SHAPE_COPY_CHEKER" val="423_110"/>
</p:tagLst>
</file>

<file path=ppt/tags/tag16.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423_111&quot;&gt;&#10;  &lt;Components /&gt;&#10;  &lt;States&gt;&#10;    &lt;State Id=&quot;1475b6dc-10ef-4708-b740-fbc1f4015d50&quot; Label=&quot;Default&quot; X=&quot;277.03363&quot; Y=&quot;220.7055&quot; Width=&quot;100&quot; Height=&quot;29.08126&quot; Visible=&quot;true&quot; TextAsImage=&quot;false&quot; HasEquation=&quot;false&quot; Required=&quot;true&quot; RotationAngle=&quot;0&quot;&gt;&#10;      &lt;TextBoxes&gt;&#10;        &lt;TextBox X=&quot;13.75&quot; Y=&quot;3.600006&quot; Width=&quot;76.75&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lt;b&gt;N2OD(mm)&lt;/i&gt;&lt;/b&gt;&lt;/span&gt;&lt;/p&gt;]]&gt;&lt;/TextBox&gt;&#10;      &lt;/TextBoxes&gt;&#10;    &lt;/State&gt;&#10;  &lt;/States&gt;&#10;  &lt;Actions /&gt;&#10;&lt;/EntComponent&gt;"/>
  <p:tag name="ELAT_SHAPE_COPY_CHEKER" val="423_111"/>
</p:tagLst>
</file>

<file path=ppt/tags/tag17.xml><?xml version="1.0" encoding="utf-8"?>
<p:tagLst xmlns:a="http://schemas.openxmlformats.org/drawingml/2006/main" xmlns:r="http://schemas.openxmlformats.org/officeDocument/2006/relationships" xmlns:p="http://schemas.openxmlformats.org/presentationml/2006/main">
  <p:tag name="ELAT_TYPE" val="ELAT_EQUATION"/>
  <p:tag name="ELATADDIN.CONTENTS.PAGE.COMPONENT.ENTCOMPONENT" val="&lt;?xml version=&quot;1.0&quot; encoding=&quot;utf-8&quot;?&gt;&#10;&lt;EntComponent Id=&quot;423_78&quot;&gt;&#10;  &lt;Components /&gt;&#10;  &lt;States&gt;&#10;    &lt;State Id=&quot;d7d005f1-fdb6-4ee1-95a9-52ce48504a48&quot; Label=&quot;Default&quot; X=&quot;936.7419&quot; Y=&quot;207.805359&quot; Width=&quot;200&quot; Height=&quot;48.0244865&quot; Visible=&quot;true&quot; TextAsImage=&quot;false&quot; HasEquation=&quot;true&quot; Required=&quot;true&quot; RotationAngle=&quot;0&quot;&gt;&#10;      &lt;Image Tags=&quot;&quot; ExportFormat=&quot;PNG&quot; Compression=&quot;0&quot; /&gt;&#10;      &lt;TextBoxes /&gt;&#10;    &lt;/State&gt;&#10;  &lt;/States&gt;&#10;  &lt;Actions /&gt;&#10;&lt;/EntComponent&gt;"/>
  <p:tag name="ELAT_SHAPE_COPY_CHEKER" val="423_78"/>
</p:tagLst>
</file>

<file path=ppt/tags/tag18.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423_76&quot;&gt;&#10;  &lt;Components /&gt;&#10;  &lt;States&gt;&#10;    &lt;State Id=&quot;7b33738e-bc2c-432b-9498-e5b9dcd3a27f&quot; Label=&quot;Default&quot; X=&quot;679.622131&quot; Y=&quot;141.4544&quot; Width=&quot;41.9264565&quot; Height=&quot;277.54126&quot; Visible=&quot;true&quot; TextAsImage=&quot;false&quot; HasEquation=&quot;false&quot; Required=&quot;true&quot; RotationAngle=&quot;270&quot;&gt;&#10;      &lt;Image Tags=&quot;&quot; ExportFormat=&quot;PNG&quot; Compression=&quot;0&quot; /&gt;&#10;      &lt;TextBoxes /&gt;&#10;    &lt;/State&gt;&#10;  &lt;/States&gt;&#10;  &lt;Actions /&gt;&#10;&lt;/EntComponent&gt;"/>
  <p:tag name="ELAT_SHAPE_COPY_CHEKER" val="423_76"/>
</p:tagLst>
</file>

<file path=ppt/tags/tag19.xml><?xml version="1.0" encoding="utf-8"?>
<p:tagLst xmlns:a="http://schemas.openxmlformats.org/drawingml/2006/main" xmlns:r="http://schemas.openxmlformats.org/officeDocument/2006/relationships" xmlns:p="http://schemas.openxmlformats.org/presentationml/2006/main">
  <p:tag name="ELAT_SHAPE_COPY_CHEKER" val="423_2"/>
</p:tagLst>
</file>

<file path=ppt/tags/tag2.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423_77&quot;&gt;&#10;  &lt;Components /&gt;&#10;  &lt;States&gt;&#10;    &lt;State Id=&quot;127e18f3-acd6-48a1-8751-9acb53f0abd0&quot; Label=&quot;Default&quot; X=&quot;573.529663&quot; Y=&quot;216.061569&quot; Width=&quot;73.70898&quot; Height=&quot;62.369133&quot; Visible=&quot;true&quot; TextAsImage=&quot;false&quot; HasEquation=&quot;false&quot; Required=&quot;true&quot; RotationAngle=&quot;0&quot;&gt;&#10;      &lt;Image Tags=&quot;&quot; ExportFormat=&quot;PNG&quot; Compression=&quot;0&quot; /&gt;&#10;      &lt;TextBoxes&gt;&#10;        &lt;TextBox X=&quot;22.1670532&quot; Y=&quot;20.3845673&quot; Width=&quot;33.62496&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lt;b&gt;N(T)&lt;/i&gt;&lt;/b&gt;&lt;/span&gt;&lt;/p&gt;]]&gt;&lt;/TextBox&gt;&#10;      &lt;/TextBoxes&gt;&#10;    &lt;/State&gt;&#10;  &lt;/States&gt;&#10;  &lt;Actions /&gt;&#10;&lt;/EntComponent&gt;"/>
  <p:tag name="ELAT_SHAPE_COPY_CHEKER" val="423_77"/>
  <p:tag name="ELAT_SHAPE_AS_IMAGE" val="0"/>
</p:tagLst>
</file>

<file path=ppt/tags/tag20.xml><?xml version="1.0" encoding="utf-8"?>
<p:tagLst xmlns:a="http://schemas.openxmlformats.org/drawingml/2006/main" xmlns:r="http://schemas.openxmlformats.org/officeDocument/2006/relationships" xmlns:p="http://schemas.openxmlformats.org/presentationml/2006/main">
  <p:tag name="ELAT_SHAPE_COPY_CHEKER" val="423_3"/>
</p:tagLst>
</file>

<file path=ppt/tags/tag21.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423_124&quot;&gt;&#10;  &lt;Components /&gt;&#10;  &lt;States&gt;&#10;    &lt;State Id=&quot;0d2edf7f-6a4a-4dee-a742-a6a7daaf0578&quot; Label=&quot;Default&quot; X=&quot;474.672516&quot; Y=&quot;271.261719&quot; Width=&quot;27.725275&quot; Height=&quot;24.23441&quot; Visible=&quot;true&quot; TextAsImage=&quot;false&quot; HasEquation=&quot;false&quot; Required=&quot;true&quot; RotationAngle=&quot;0&quot;&gt;&#10;      &lt;TextBoxes&gt;&#10;        &lt;TextBox X=&quot;7.200012&quot; Y=&quot;3.600006&quot; Width=&quot;10.5&quot; Height=&quot;16.8&quot; CharacterSpacing=&quot;0&quot; LineSpacing=&quot;1&quot; IsTopicTitle=&quot;false&quot;&gt;&lt;![CDATA[&lt;p  style='margin:0em; text-align:left; padding-top:0em; padding-bottom:0em; padding-left:0em; line-height:0.9333333em;'&gt;&lt;span style='font-family:Merriweather Sans;line-height:0.3888889em; font-size:0.7777778em; color:#3F3F3F;'&gt;&lt;i&gt;S&lt;/i&gt;&lt;/span&gt;&lt;/p&gt;]]&gt;&lt;/TextBox&gt;&#10;      &lt;/TextBoxes&gt;&#10;    &lt;/State&gt;&#10;  &lt;/States&gt;&#10;  &lt;Actions /&gt;&#10;&lt;/EntComponent&gt;"/>
  <p:tag name="ELAT_SHAPE_COPY_CHEKER" val="423_124"/>
</p:tagLst>
</file>

<file path=ppt/tags/tag22.xml><?xml version="1.0" encoding="utf-8"?>
<p:tagLst xmlns:a="http://schemas.openxmlformats.org/drawingml/2006/main" xmlns:r="http://schemas.openxmlformats.org/officeDocument/2006/relationships" xmlns:p="http://schemas.openxmlformats.org/presentationml/2006/main">
  <p:tag name="ELAT_SHAPE_AS_IMAGE" val="0"/>
  <p:tag name="ELATADDIN.CONTENTS.PAGE.COMPONENT.ENTCOMPONENT" val="&lt;?xml version=&quot;1.0&quot; encoding=&quot;utf-8&quot;?&gt;&#10;&lt;EntComponent Id=&quot;424_44&quot;&gt;&#10;  &lt;Components /&gt;&#10;  &lt;States&gt;&#10;    &lt;State Id=&quot;5081d218-8652-44ab-984e-750793fca048&quot; Label=&quot;Default&quot; X=&quot;503.87442&quot; Y=&quot;421.558746&quot; Width=&quot;300.821655&quot; Height=&quot;43.29874&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424_44"/>
</p:tagLst>
</file>

<file path=ppt/tags/tag23.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423_88&quot;&gt;&#10;  &lt;Components /&gt;&#10;  &lt;States&gt;&#10;    &lt;State Id=&quot;0dbb1ada-eed3-483a-965f-abc17a7cf922&quot; Label=&quot;Default&quot; X=&quot;777.646851&quot; Y=&quot;216.061569&quot; Width=&quot;73.70898&quot; Height=&quot;62.369133&quot; Visible=&quot;true&quot; TextAsImage=&quot;false&quot; HasEquation=&quot;false&quot; Required=&quot;true&quot; RotationAngle=&quot;0&quot;&gt;&#10;      &lt;Image Tags=&quot;&quot; ExportFormat=&quot;PNG&quot; Compression=&quot;0&quot; /&gt;&#10;      &lt;TextBoxes&gt;&#10;        &lt;TextBox X=&quot;10.9794922&quot; Y=&quot;20.3845673&quot; Width=&quot;56&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lt;b&gt;MS(T,S)&lt;/i&gt;&lt;/b&gt;&lt;/span&gt;&lt;/p&gt;]]&gt;&lt;/TextBox&gt;&#10;      &lt;/TextBoxes&gt;&#10;    &lt;/State&gt;&#10;  &lt;/States&gt;&#10;  &lt;Actions /&gt;&#10;&lt;/EntComponent&gt;"/>
  <p:tag name="ELAT_SHAPE_COPY_CHEKER" val="423_88"/>
</p:tagLst>
</file>

<file path=ppt/tags/tag24.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430_12&quot;&gt;&#10;  &lt;Components /&gt;&#10;  &lt;States&gt;&#10;    &lt;State Id=&quot;e44e492e-02d2-423f-afc9-482784fec989&quot; Label=&quot;Default&quot; X=&quot;327.115265&quot; Y=&quot;194.5355&quot; Width=&quot;815.808533&quot; Height=&quot;55.25441&quot; Visible=&quot;true&quot; TextAsImage=&quot;false&quot; HasEquation=&quot;false&quot; Required=&quot;true&quot; RotationAngle=&quot;0&quot;&gt;&#10;      &lt;TextBoxes&gt;&#10;        &lt;TextBox X=&quot;7.200012&quot; Y=&quot;3.600006&quot; Width=&quot;790&quot; Height=&quot;47.52&quot; CharacterSpacing=&quot;0&quot; LineSpacing=&quot;1&quot; IsTopicTitle=&quot;false&quot;&gt;&lt;![CDATA[&lt;p  style='margin:0em; text-align:left; padding-top:0em; padding-bottom:0em; padding-left:0em; line-height:1.32em;'&gt;&lt;span style='font-family:Merriweather Sans;line-height:0.5em; font-size:1em; color:#3F3F3F;'&gt;Nex(T) and the EF3(S) are expressed in terms of amount of nitrogen (N2O-N). ​In order to obtain the amount of N2O emissions the value should be multiplied by 44/28 where:​&lt;/span&gt;&lt;/p&gt;]]&gt;&lt;/TextBox&gt;&#10;      &lt;/TextBoxes&gt;&#10;    &lt;/State&gt;&#10;  &lt;/States&gt;&#10;  &lt;Actions /&gt;&#10;&lt;/EntComponent&gt;"/>
  <p:tag name="ELAT_SHAPE_COPY_CHEKER" val="430_12"/>
  <p:tag name="ELAT_SHAPE_AS_IMAGE" val="0"/>
</p:tagLst>
</file>

<file path=ppt/tags/tag25.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430_13&quot;&gt;&#10;  &lt;Components /&gt;&#10;  &lt;States&gt;&#10;    &lt;State Id=&quot;4ed6a6d5-4c0d-4558-8d97-ee1229342d85&quot; Label=&quot;Default&quot; X=&quot;287.414185&quot; Y=&quot;411.4348&quot; Width=&quot;435.935425&quot; Height=&quot;31.2623615&quot; Visible=&quot;true&quot; TextAsImage=&quot;false&quot; HasEquation=&quot;false&quot; Required=&quot;true&quot; RotationAngle=&quot;0&quot;&gt;&#10;      &lt;TextBoxes&gt;&#10;        &lt;TextBox X=&quot;7.19998169&quot; Y=&quot;3.59997559&quot; Width=&quot;407.625031&quot; Height=&quot;23.76&quot; CharacterSpacing=&quot;0&quot; LineSpacing=&quot;1&quot; IsTopicTitle=&quot;false&quot;&gt;&lt;![CDATA[&lt;p  style='margin:0em; text-align:left; padding-top:0em; padding-bottom:0em; padding-left:0em; line-height:1.32em;'&gt;&lt;span style='font-family:Merriweather Sans;line-height:0.5em; font-size:1em; color:#3F3F3F;'&gt;…is the molecular weight of N2O (16+ 14 x 2)&lt;/span&gt;&lt;/p&gt;]]&gt;&lt;/TextBox&gt;&#10;      &lt;/TextBoxes&gt;&#10;    &lt;/State&gt;&#10;  &lt;/States&gt;&#10;  &lt;Actions /&gt;&#10;&lt;/EntComponent&gt;"/>
  <p:tag name="ELAT_SHAPE_COPY_CHEKER" val="430_13"/>
  <p:tag name="ELAT_SHAPE_AS_IMAGE" val="0"/>
</p:tagLst>
</file>

<file path=ppt/tags/tag26.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330_42"/>
  <p:tag name="ELATADDIN.CONTENTS.PAGE.COMPONENT.ENTCOMPONENT" val="&lt;?xml version=&quot;1.0&quot; encoding=&quot;utf-8&quot;?&gt;&#10;&lt;EntComponent Id=&quot;330_42&quot;&gt;&#10;  &lt;Components /&gt;&#10;  &lt;States&gt;&#10;    &lt;State Id=&quot;ea195eec-6999-44d1-b6f4-ef0e5eee6d1e&quot; Label=&quot;Default&quot; X=&quot;364.2341&quot; Y=&quot;253.591812&quot; Width=&quot;317.5156&quot; Height=&quot;85.04882&quot; Visible=&quot;true&quot; TextAsImage=&quot;true&quot; HasEquation=&quot;false&quot; Required=&quot;true&quot; RotationAngle=&quot;0&quot;&gt;&#10;      &lt;Image Tags=&quot;&quot; ExportFormat=&quot;PNG&quot; Compression=&quot;0&quot; /&gt;&#10;      &lt;TextBoxes /&gt;&#10;    &lt;/State&gt;&#10;    &lt;State Id=&quot;c61c5faf-9b48-4f85-b10b-0a3ea6809b4e&quot; Label=&quot;Mouse_click&quot; X=&quot;364.2341&quot; Y=&quot;253.591812&quot; Width=&quot;317.5156&quot; Height=&quot;85.04882&quot; Visible=&quot;true&quot; TextAsImage=&quot;true&quot; HasEquation=&quot;false&quot; Required=&quot;false&quot; RotationAngle=&quot;0&quot;&gt;&#10;      &lt;Image Tags=&quot;&quot; ExportFormat=&quot;PNG&quot; Compression=&quot;0&quot; /&gt;&#10;      &lt;TextBoxes /&gt;&#10;    &lt;/State&gt;&#10;  &lt;/States&gt;&#10;  &lt;Actions /&gt;&#10;&lt;/EntComponent&gt;"/>
  <p:tag name="ELATADDIN.CONTENTS.PAGE.COMPONENT.ACTION.ENTACTION48C1E896-5CFA-4763-83F4-C496307F5B81" val="&lt;?xml version=&quot;1.0&quot; encoding=&quot;utf-8&quot;?&gt;&#10;&lt;EntAction Id=&quot;48c1e896-5cfa-4763-83f4-c496307f5b81&quot; Event=&quot;MouseClick&quot; Name=&quot;ShowState&quot; CreationDate=&quot;2015-11-10T14:18:35.559241+01:00&quot;&gt;&#10;  &lt;Params&gt;&#10;    &lt;Param&gt;&#10;      &lt;Key&gt;STATE&lt;/Key&gt;&#10;      &lt;Value&gt;c61c5faf-9b48-4f85-b10b-0a3ea6809b4e&lt;/Value&gt;&#10;    &lt;/Param&gt;&#10;    &lt;Param&gt;&#10;      &lt;Key&gt;TARGET&lt;/Key&gt;&#10;      &lt;Value&gt;330_42&lt;/Value&gt;&#10;    &lt;/Param&gt;&#10;  &lt;/Params&gt;&#10;&lt;/EntAction&gt;"/>
  <p:tag name="ELATADDIN.CONTENTS.PAGE.COMPONENT.ACTION.ENTACTION5064649F-9E3E-43DF-A66C-121B2DE2B440" val="&lt;?xml version=&quot;1.0&quot; encoding=&quot;utf-8&quot;?&gt;&#10;&lt;EntAction Id=&quot;5064649f-9e3e-43df-a66c-121b2de2b440&quot; Event=&quot;MouseClick&quot; Name=&quot;ShowState&quot; CreationDate=&quot;2015-11-10T14:18:47.822241+01:00&quot;&gt;&#10;  &lt;Params&gt;&#10;    &lt;Param&gt;&#10;      &lt;Key&gt;STATE&lt;/Key&gt;&#10;      &lt;Value&gt;5c65df39-046e-4d32-afb8-23b9e798cdc2&lt;/Value&gt;&#10;    &lt;/Param&gt;&#10;    &lt;Param&gt;&#10;      &lt;Key&gt;TARGET&lt;/Key&gt;&#10;      &lt;Value&gt;330_37&lt;/Value&gt;&#10;    &lt;/Param&gt;&#10;  &lt;/Params&gt;&#10;&lt;/EntAction&gt;"/>
  <p:tag name="ELATADDIN.CONTENTS.PAGE.COMPONENT.ACTION.ENTACTIONDDB665F0-A4E3-43E0-8716-4CE36BCBEC2F" val="&lt;?xml version=&quot;1.0&quot; encoding=&quot;utf-8&quot;?&gt;&#10;&lt;EntAction Id=&quot;ddb665f0-a4e3-43e0-8716-4ce36bcbec2f&quot; Event=&quot;MouseClick&quot; Name=&quot;ShowState&quot; CreationDate=&quot;2015-11-10T14:18:59.307241+01:00&quot;&gt;&#10;  &lt;Params&gt;&#10;    &lt;Param&gt;&#10;      &lt;Key&gt;STATE&lt;/Key&gt;&#10;      &lt;Value&gt;3d36cfc7-af9a-4cd4-b304-b8a668d93d60&lt;/Value&gt;&#10;    &lt;/Param&gt;&#10;    &lt;Param&gt;&#10;      &lt;Key&gt;TARGET&lt;/Key&gt;&#10;      &lt;Value&gt;330_32&lt;/Value&gt;&#10;    &lt;/Param&gt;&#10;  &lt;/Params&gt;&#10;&lt;/EntAction&gt;"/>
  <p:tag name="ELATADDIN.CONTENTS.PAGE.COMPONENT.ACTION.ENTACTION86D6A95C-42C5-4376-994F-91EE6D9960AE" val="&lt;?xml version=&quot;1.0&quot; encoding=&quot;utf-8&quot;?&gt;&#10;&lt;EntAction Id=&quot;86d6a95c-42c5-4376-994f-91ee6d9960ae&quot; Event=&quot;MouseClick&quot; Name=&quot;ShowFrame&quot; CreationDate=&quot;2015-11-10T14:17:06.829241+01:00&quot;&gt;&#10;  &lt;Params&gt;&#10;    &lt;Param&gt;&#10;      &lt;Key&gt;PLACE_HOLDER&lt;/Key&gt;&#10;      &lt;Value&gt;330_46&lt;/Value&gt;&#10;    &lt;/Param&gt;&#10;    &lt;Param&gt;&#10;      &lt;Key&gt;TARGET&lt;/Key&gt;&#10;      &lt;Value&gt;334&lt;/Value&gt;&#10;    &lt;/Param&gt;&#10;  &lt;/Params&gt;&#10;&lt;/EntAction&gt;"/>
</p:tagLst>
</file>

<file path=ppt/tags/tag27.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330_42"/>
  <p:tag name="ELATADDIN.CONTENTS.PAGE.COMPONENT.ENTCOMPONENT" val="&lt;?xml version=&quot;1.0&quot; encoding=&quot;utf-8&quot;?&gt;&#10;&lt;EntComponent Id=&quot;330_42&quot;&gt;&#10;  &lt;Components /&gt;&#10;  &lt;States&gt;&#10;    &lt;State Id=&quot;ea195eec-6999-44d1-b6f4-ef0e5eee6d1e&quot; Label=&quot;Default&quot; X=&quot;364.2341&quot; Y=&quot;253.591812&quot; Width=&quot;317.5156&quot; Height=&quot;85.04882&quot; Visible=&quot;true&quot; TextAsImage=&quot;true&quot; HasEquation=&quot;false&quot; Required=&quot;true&quot; RotationAngle=&quot;0&quot;&gt;&#10;      &lt;Image Tags=&quot;&quot; ExportFormat=&quot;PNG&quot; Compression=&quot;0&quot; /&gt;&#10;      &lt;TextBoxes /&gt;&#10;    &lt;/State&gt;&#10;    &lt;State Id=&quot;c61c5faf-9b48-4f85-b10b-0a3ea6809b4e&quot; Label=&quot;Mouse_click&quot; X=&quot;364.2341&quot; Y=&quot;253.591812&quot; Width=&quot;317.5156&quot; Height=&quot;85.04882&quot; Visible=&quot;true&quot; TextAsImage=&quot;true&quot; HasEquation=&quot;false&quot; Required=&quot;false&quot; RotationAngle=&quot;0&quot;&gt;&#10;      &lt;Image Tags=&quot;&quot; ExportFormat=&quot;PNG&quot; Compression=&quot;0&quot; /&gt;&#10;      &lt;TextBoxes /&gt;&#10;    &lt;/State&gt;&#10;  &lt;/States&gt;&#10;  &lt;Actions /&gt;&#10;&lt;/EntComponent&gt;"/>
  <p:tag name="ELATADDIN.CONTENTS.PAGE.COMPONENT.ACTION.ENTACTION48C1E896-5CFA-4763-83F4-C496307F5B81" val="&lt;?xml version=&quot;1.0&quot; encoding=&quot;utf-8&quot;?&gt;&#10;&lt;EntAction Id=&quot;48c1e896-5cfa-4763-83f4-c496307f5b81&quot; Event=&quot;MouseClick&quot; Name=&quot;ShowState&quot; CreationDate=&quot;2015-11-10T14:18:35.559241+01:00&quot;&gt;&#10;  &lt;Params&gt;&#10;    &lt;Param&gt;&#10;      &lt;Key&gt;STATE&lt;/Key&gt;&#10;      &lt;Value&gt;c61c5faf-9b48-4f85-b10b-0a3ea6809b4e&lt;/Value&gt;&#10;    &lt;/Param&gt;&#10;    &lt;Param&gt;&#10;      &lt;Key&gt;TARGET&lt;/Key&gt;&#10;      &lt;Value&gt;330_42&lt;/Value&gt;&#10;    &lt;/Param&gt;&#10;  &lt;/Params&gt;&#10;&lt;/EntAction&gt;"/>
  <p:tag name="ELATADDIN.CONTENTS.PAGE.COMPONENT.ACTION.ENTACTION5064649F-9E3E-43DF-A66C-121B2DE2B440" val="&lt;?xml version=&quot;1.0&quot; encoding=&quot;utf-8&quot;?&gt;&#10;&lt;EntAction Id=&quot;5064649f-9e3e-43df-a66c-121b2de2b440&quot; Event=&quot;MouseClick&quot; Name=&quot;ShowState&quot; CreationDate=&quot;2015-11-10T14:18:47.822241+01:00&quot;&gt;&#10;  &lt;Params&gt;&#10;    &lt;Param&gt;&#10;      &lt;Key&gt;STATE&lt;/Key&gt;&#10;      &lt;Value&gt;5c65df39-046e-4d32-afb8-23b9e798cdc2&lt;/Value&gt;&#10;    &lt;/Param&gt;&#10;    &lt;Param&gt;&#10;      &lt;Key&gt;TARGET&lt;/Key&gt;&#10;      &lt;Value&gt;330_37&lt;/Value&gt;&#10;    &lt;/Param&gt;&#10;  &lt;/Params&gt;&#10;&lt;/EntAction&gt;"/>
  <p:tag name="ELATADDIN.CONTENTS.PAGE.COMPONENT.ACTION.ENTACTIONDDB665F0-A4E3-43E0-8716-4CE36BCBEC2F" val="&lt;?xml version=&quot;1.0&quot; encoding=&quot;utf-8&quot;?&gt;&#10;&lt;EntAction Id=&quot;ddb665f0-a4e3-43e0-8716-4ce36bcbec2f&quot; Event=&quot;MouseClick&quot; Name=&quot;ShowState&quot; CreationDate=&quot;2015-11-10T14:18:59.307241+01:00&quot;&gt;&#10;  &lt;Params&gt;&#10;    &lt;Param&gt;&#10;      &lt;Key&gt;STATE&lt;/Key&gt;&#10;      &lt;Value&gt;3d36cfc7-af9a-4cd4-b304-b8a668d93d60&lt;/Value&gt;&#10;    &lt;/Param&gt;&#10;    &lt;Param&gt;&#10;      &lt;Key&gt;TARGET&lt;/Key&gt;&#10;      &lt;Value&gt;330_32&lt;/Value&gt;&#10;    &lt;/Param&gt;&#10;  &lt;/Params&gt;&#10;&lt;/EntAction&gt;"/>
  <p:tag name="ELATADDIN.CONTENTS.PAGE.COMPONENT.ACTION.ENTACTION86D6A95C-42C5-4376-994F-91EE6D9960AE" val="&lt;?xml version=&quot;1.0&quot; encoding=&quot;utf-8&quot;?&gt;&#10;&lt;EntAction Id=&quot;86d6a95c-42c5-4376-994f-91ee6d9960ae&quot; Event=&quot;MouseClick&quot; Name=&quot;ShowFrame&quot; CreationDate=&quot;2015-11-10T14:17:06.829241+01:00&quot;&gt;&#10;  &lt;Params&gt;&#10;    &lt;Param&gt;&#10;      &lt;Key&gt;PLACE_HOLDER&lt;/Key&gt;&#10;      &lt;Value&gt;330_46&lt;/Value&gt;&#10;    &lt;/Param&gt;&#10;    &lt;Param&gt;&#10;      &lt;Key&gt;TARGET&lt;/Key&gt;&#10;      &lt;Value&gt;334&lt;/Value&gt;&#10;    &lt;/Param&gt;&#10;  &lt;/Params&gt;&#10;&lt;/EntAction&gt;"/>
</p:tagLst>
</file>

<file path=ppt/tags/tag28.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330_42"/>
  <p:tag name="ELATADDIN.CONTENTS.PAGE.COMPONENT.ENTCOMPONENT" val="&lt;?xml version=&quot;1.0&quot; encoding=&quot;utf-8&quot;?&gt;&#10;&lt;EntComponent Id=&quot;330_42&quot;&gt;&#10;  &lt;Components /&gt;&#10;  &lt;States&gt;&#10;    &lt;State Id=&quot;ea195eec-6999-44d1-b6f4-ef0e5eee6d1e&quot; Label=&quot;Default&quot; X=&quot;364.2341&quot; Y=&quot;253.591812&quot; Width=&quot;317.5156&quot; Height=&quot;85.04882&quot; Visible=&quot;true&quot; TextAsImage=&quot;true&quot; HasEquation=&quot;false&quot; Required=&quot;true&quot; RotationAngle=&quot;0&quot;&gt;&#10;      &lt;Image Tags=&quot;&quot; ExportFormat=&quot;PNG&quot; Compression=&quot;0&quot; /&gt;&#10;      &lt;TextBoxes /&gt;&#10;    &lt;/State&gt;&#10;    &lt;State Id=&quot;c61c5faf-9b48-4f85-b10b-0a3ea6809b4e&quot; Label=&quot;Mouse_click&quot; X=&quot;364.2341&quot; Y=&quot;253.591812&quot; Width=&quot;317.5156&quot; Height=&quot;85.04882&quot; Visible=&quot;true&quot; TextAsImage=&quot;true&quot; HasEquation=&quot;false&quot; Required=&quot;false&quot; RotationAngle=&quot;0&quot;&gt;&#10;      &lt;Image Tags=&quot;&quot; ExportFormat=&quot;PNG&quot; Compression=&quot;0&quot; /&gt;&#10;      &lt;TextBoxes /&gt;&#10;    &lt;/State&gt;&#10;  &lt;/States&gt;&#10;  &lt;Actions /&gt;&#10;&lt;/EntComponent&gt;"/>
  <p:tag name="ELATADDIN.CONTENTS.PAGE.COMPONENT.ACTION.ENTACTION48C1E896-5CFA-4763-83F4-C496307F5B81" val="&lt;?xml version=&quot;1.0&quot; encoding=&quot;utf-8&quot;?&gt;&#10;&lt;EntAction Id=&quot;48c1e896-5cfa-4763-83f4-c496307f5b81&quot; Event=&quot;MouseClick&quot; Name=&quot;ShowState&quot; CreationDate=&quot;2015-11-10T14:18:35.559241+01:00&quot;&gt;&#10;  &lt;Params&gt;&#10;    &lt;Param&gt;&#10;      &lt;Key&gt;STATE&lt;/Key&gt;&#10;      &lt;Value&gt;c61c5faf-9b48-4f85-b10b-0a3ea6809b4e&lt;/Value&gt;&#10;    &lt;/Param&gt;&#10;    &lt;Param&gt;&#10;      &lt;Key&gt;TARGET&lt;/Key&gt;&#10;      &lt;Value&gt;330_42&lt;/Value&gt;&#10;    &lt;/Param&gt;&#10;  &lt;/Params&gt;&#10;&lt;/EntAction&gt;"/>
  <p:tag name="ELATADDIN.CONTENTS.PAGE.COMPONENT.ACTION.ENTACTION5064649F-9E3E-43DF-A66C-121B2DE2B440" val="&lt;?xml version=&quot;1.0&quot; encoding=&quot;utf-8&quot;?&gt;&#10;&lt;EntAction Id=&quot;5064649f-9e3e-43df-a66c-121b2de2b440&quot; Event=&quot;MouseClick&quot; Name=&quot;ShowState&quot; CreationDate=&quot;2015-11-10T14:18:47.822241+01:00&quot;&gt;&#10;  &lt;Params&gt;&#10;    &lt;Param&gt;&#10;      &lt;Key&gt;STATE&lt;/Key&gt;&#10;      &lt;Value&gt;5c65df39-046e-4d32-afb8-23b9e798cdc2&lt;/Value&gt;&#10;    &lt;/Param&gt;&#10;    &lt;Param&gt;&#10;      &lt;Key&gt;TARGET&lt;/Key&gt;&#10;      &lt;Value&gt;330_37&lt;/Value&gt;&#10;    &lt;/Param&gt;&#10;  &lt;/Params&gt;&#10;&lt;/EntAction&gt;"/>
  <p:tag name="ELATADDIN.CONTENTS.PAGE.COMPONENT.ACTION.ENTACTIONDDB665F0-A4E3-43E0-8716-4CE36BCBEC2F" val="&lt;?xml version=&quot;1.0&quot; encoding=&quot;utf-8&quot;?&gt;&#10;&lt;EntAction Id=&quot;ddb665f0-a4e3-43e0-8716-4ce36bcbec2f&quot; Event=&quot;MouseClick&quot; Name=&quot;ShowState&quot; CreationDate=&quot;2015-11-10T14:18:59.307241+01:00&quot;&gt;&#10;  &lt;Params&gt;&#10;    &lt;Param&gt;&#10;      &lt;Key&gt;STATE&lt;/Key&gt;&#10;      &lt;Value&gt;3d36cfc7-af9a-4cd4-b304-b8a668d93d60&lt;/Value&gt;&#10;    &lt;/Param&gt;&#10;    &lt;Param&gt;&#10;      &lt;Key&gt;TARGET&lt;/Key&gt;&#10;      &lt;Value&gt;330_32&lt;/Value&gt;&#10;    &lt;/Param&gt;&#10;  &lt;/Params&gt;&#10;&lt;/EntAction&gt;"/>
  <p:tag name="ELATADDIN.CONTENTS.PAGE.COMPONENT.ACTION.ENTACTION86D6A95C-42C5-4376-994F-91EE6D9960AE" val="&lt;?xml version=&quot;1.0&quot; encoding=&quot;utf-8&quot;?&gt;&#10;&lt;EntAction Id=&quot;86d6a95c-42c5-4376-994f-91ee6d9960ae&quot; Event=&quot;MouseClick&quot; Name=&quot;ShowFrame&quot; CreationDate=&quot;2015-11-10T14:17:06.829241+01:00&quot;&gt;&#10;  &lt;Params&gt;&#10;    &lt;Param&gt;&#10;      &lt;Key&gt;PLACE_HOLDER&lt;/Key&gt;&#10;      &lt;Value&gt;330_46&lt;/Value&gt;&#10;    &lt;/Param&gt;&#10;    &lt;Param&gt;&#10;      &lt;Key&gt;TARGET&lt;/Key&gt;&#10;      &lt;Value&gt;334&lt;/Value&gt;&#10;    &lt;/Param&gt;&#10;  &lt;/Params&gt;&#10;&lt;/EntAction&gt;"/>
</p:tagLst>
</file>

<file path=ppt/tags/tag29.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330_42"/>
  <p:tag name="ELATADDIN.CONTENTS.PAGE.COMPONENT.ENTCOMPONENT" val="&lt;?xml version=&quot;1.0&quot; encoding=&quot;utf-8&quot;?&gt;&#10;&lt;EntComponent Id=&quot;330_42&quot;&gt;&#10;  &lt;Components /&gt;&#10;  &lt;States&gt;&#10;    &lt;State Id=&quot;ea195eec-6999-44d1-b6f4-ef0e5eee6d1e&quot; Label=&quot;Default&quot; X=&quot;364.2341&quot; Y=&quot;253.591812&quot; Width=&quot;317.5156&quot; Height=&quot;85.04882&quot; Visible=&quot;true&quot; TextAsImage=&quot;true&quot; HasEquation=&quot;false&quot; Required=&quot;true&quot; RotationAngle=&quot;0&quot;&gt;&#10;      &lt;Image Tags=&quot;&quot; ExportFormat=&quot;PNG&quot; Compression=&quot;0&quot; /&gt;&#10;      &lt;TextBoxes /&gt;&#10;    &lt;/State&gt;&#10;    &lt;State Id=&quot;c61c5faf-9b48-4f85-b10b-0a3ea6809b4e&quot; Label=&quot;Mouse_click&quot; X=&quot;364.2341&quot; Y=&quot;253.591812&quot; Width=&quot;317.5156&quot; Height=&quot;85.04882&quot; Visible=&quot;true&quot; TextAsImage=&quot;true&quot; HasEquation=&quot;false&quot; Required=&quot;false&quot; RotationAngle=&quot;0&quot;&gt;&#10;      &lt;Image Tags=&quot;&quot; ExportFormat=&quot;PNG&quot; Compression=&quot;0&quot; /&gt;&#10;      &lt;TextBoxes /&gt;&#10;    &lt;/State&gt;&#10;  &lt;/States&gt;&#10;  &lt;Actions /&gt;&#10;&lt;/EntComponent&gt;"/>
  <p:tag name="ELATADDIN.CONTENTS.PAGE.COMPONENT.ACTION.ENTACTION48C1E896-5CFA-4763-83F4-C496307F5B81" val="&lt;?xml version=&quot;1.0&quot; encoding=&quot;utf-8&quot;?&gt;&#10;&lt;EntAction Id=&quot;48c1e896-5cfa-4763-83f4-c496307f5b81&quot; Event=&quot;MouseClick&quot; Name=&quot;ShowState&quot; CreationDate=&quot;2015-11-10T14:18:35.559241+01:00&quot;&gt;&#10;  &lt;Params&gt;&#10;    &lt;Param&gt;&#10;      &lt;Key&gt;STATE&lt;/Key&gt;&#10;      &lt;Value&gt;c61c5faf-9b48-4f85-b10b-0a3ea6809b4e&lt;/Value&gt;&#10;    &lt;/Param&gt;&#10;    &lt;Param&gt;&#10;      &lt;Key&gt;TARGET&lt;/Key&gt;&#10;      &lt;Value&gt;330_42&lt;/Value&gt;&#10;    &lt;/Param&gt;&#10;  &lt;/Params&gt;&#10;&lt;/EntAction&gt;"/>
  <p:tag name="ELATADDIN.CONTENTS.PAGE.COMPONENT.ACTION.ENTACTION5064649F-9E3E-43DF-A66C-121B2DE2B440" val="&lt;?xml version=&quot;1.0&quot; encoding=&quot;utf-8&quot;?&gt;&#10;&lt;EntAction Id=&quot;5064649f-9e3e-43df-a66c-121b2de2b440&quot; Event=&quot;MouseClick&quot; Name=&quot;ShowState&quot; CreationDate=&quot;2015-11-10T14:18:47.822241+01:00&quot;&gt;&#10;  &lt;Params&gt;&#10;    &lt;Param&gt;&#10;      &lt;Key&gt;STATE&lt;/Key&gt;&#10;      &lt;Value&gt;5c65df39-046e-4d32-afb8-23b9e798cdc2&lt;/Value&gt;&#10;    &lt;/Param&gt;&#10;    &lt;Param&gt;&#10;      &lt;Key&gt;TARGET&lt;/Key&gt;&#10;      &lt;Value&gt;330_37&lt;/Value&gt;&#10;    &lt;/Param&gt;&#10;  &lt;/Params&gt;&#10;&lt;/EntAction&gt;"/>
  <p:tag name="ELATADDIN.CONTENTS.PAGE.COMPONENT.ACTION.ENTACTIONDDB665F0-A4E3-43E0-8716-4CE36BCBEC2F" val="&lt;?xml version=&quot;1.0&quot; encoding=&quot;utf-8&quot;?&gt;&#10;&lt;EntAction Id=&quot;ddb665f0-a4e3-43e0-8716-4ce36bcbec2f&quot; Event=&quot;MouseClick&quot; Name=&quot;ShowState&quot; CreationDate=&quot;2015-11-10T14:18:59.307241+01:00&quot;&gt;&#10;  &lt;Params&gt;&#10;    &lt;Param&gt;&#10;      &lt;Key&gt;STATE&lt;/Key&gt;&#10;      &lt;Value&gt;3d36cfc7-af9a-4cd4-b304-b8a668d93d60&lt;/Value&gt;&#10;    &lt;/Param&gt;&#10;    &lt;Param&gt;&#10;      &lt;Key&gt;TARGET&lt;/Key&gt;&#10;      &lt;Value&gt;330_32&lt;/Value&gt;&#10;    &lt;/Param&gt;&#10;  &lt;/Params&gt;&#10;&lt;/EntAction&gt;"/>
  <p:tag name="ELATADDIN.CONTENTS.PAGE.COMPONENT.ACTION.ENTACTION86D6A95C-42C5-4376-994F-91EE6D9960AE" val="&lt;?xml version=&quot;1.0&quot; encoding=&quot;utf-8&quot;?&gt;&#10;&lt;EntAction Id=&quot;86d6a95c-42c5-4376-994f-91ee6d9960ae&quot; Event=&quot;MouseClick&quot; Name=&quot;ShowFrame&quot; CreationDate=&quot;2015-11-10T14:17:06.829241+01:00&quot;&gt;&#10;  &lt;Params&gt;&#10;    &lt;Param&gt;&#10;      &lt;Key&gt;PLACE_HOLDER&lt;/Key&gt;&#10;      &lt;Value&gt;330_46&lt;/Value&gt;&#10;    &lt;/Param&gt;&#10;    &lt;Param&gt;&#10;      &lt;Key&gt;TARGET&lt;/Key&gt;&#10;      &lt;Value&gt;334&lt;/Value&gt;&#10;    &lt;/Param&gt;&#10;  &lt;/Params&gt;&#10;&lt;/EntAction&gt;"/>
</p:tagLst>
</file>

<file path=ppt/tags/tag3.xml><?xml version="1.0" encoding="utf-8"?>
<p:tagLst xmlns:a="http://schemas.openxmlformats.org/drawingml/2006/main" xmlns:r="http://schemas.openxmlformats.org/officeDocument/2006/relationships" xmlns:p="http://schemas.openxmlformats.org/presentationml/2006/main">
  <p:tag name="ELAT_SHAPE_COPY_CHEKER" val="423_72"/>
  <p:tag name="ELATADDIN.CONTENTS.PAGE.COMPONENT.ENTCOMPONENT" val="&lt;?xml version=&quot;1.0&quot; encoding=&quot;utf-8&quot;?&gt;&#10;&lt;EntComponent Id=&quot;423_72&quot;&gt;&#10;  &lt;Components /&gt;&#10;  &lt;States&gt;&#10;    &lt;State Id=&quot;8d57ce3d-33ee-4bd1-a6d9-2e27c83c9b09&quot; Label=&quot;Default&quot; X=&quot;562.672546&quot; Y=&quot;364.045654&quot; Width=&quot;671.4527&quot; Height=&quot;62.39984&quot; Visible=&quot;true&quot; TextAsImage=&quot;false&quot; HasEquation=&quot;false&quot; Required=&quot;true&quot; RotationAngle=&quot;0&quot;&gt;&#10;      &lt;Image Tags=&quot;&quot; ExportFormat=&quot;PNG&quot; Compression=&quot;0&quot; /&gt;&#10;      &lt;TextBoxes&gt;&#10;        &lt;TextBox X=&quot;7.199951&quot; Y=&quot;-1.20007324&quot; Width=&quot;657.875061&quot; Height=&quot;64.8&quot; CharacterSpacing=&quot;0&quot; LineSpacing=&quot;1&quot; IsTopicTitle=&quot;false&quot;&gt;&lt;![CDATA[&lt;p  style='margin:0em; text-align:left; padding-top:0em; padding-bottom:0em; padding-left:0em; line-height:1.2em;'&gt;&lt;span style='font-family:Merriweather Sans;line-height:0.5em; font-size:1em; color:#3F3F3F;'&gt;This is the annual average population. This data can be obtained from official national statistics or, if not available, from the FAOSTAT Emissions database. &lt;/span&gt;&lt;/p&gt;]]&gt;&lt;/TextBox&gt;&#10;      &lt;/TextBoxes&gt;&#10;    &lt;/State&gt;&#10;  &lt;/States&gt;&#10;  &lt;Actions /&gt;&#10;&lt;/EntComponent&gt;"/>
</p:tagLst>
</file>

<file path=ppt/tags/tag30.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330_42"/>
  <p:tag name="ELATADDIN.CONTENTS.PAGE.COMPONENT.ENTCOMPONENT" val="&lt;?xml version=&quot;1.0&quot; encoding=&quot;utf-8&quot;?&gt;&#10;&lt;EntComponent Id=&quot;330_42&quot;&gt;&#10;  &lt;Components /&gt;&#10;  &lt;States&gt;&#10;    &lt;State Id=&quot;ea195eec-6999-44d1-b6f4-ef0e5eee6d1e&quot; Label=&quot;Default&quot; X=&quot;364.2341&quot; Y=&quot;253.591812&quot; Width=&quot;317.5156&quot; Height=&quot;85.04882&quot; Visible=&quot;true&quot; TextAsImage=&quot;true&quot; HasEquation=&quot;false&quot; Required=&quot;true&quot; RotationAngle=&quot;0&quot;&gt;&#10;      &lt;Image Tags=&quot;&quot; ExportFormat=&quot;PNG&quot; Compression=&quot;0&quot; /&gt;&#10;      &lt;TextBoxes /&gt;&#10;    &lt;/State&gt;&#10;    &lt;State Id=&quot;c61c5faf-9b48-4f85-b10b-0a3ea6809b4e&quot; Label=&quot;Mouse_click&quot; X=&quot;364.2341&quot; Y=&quot;253.591812&quot; Width=&quot;317.5156&quot; Height=&quot;85.04882&quot; Visible=&quot;true&quot; TextAsImage=&quot;true&quot; HasEquation=&quot;false&quot; Required=&quot;false&quot; RotationAngle=&quot;0&quot;&gt;&#10;      &lt;Image Tags=&quot;&quot; ExportFormat=&quot;PNG&quot; Compression=&quot;0&quot; /&gt;&#10;      &lt;TextBoxes /&gt;&#10;    &lt;/State&gt;&#10;  &lt;/States&gt;&#10;  &lt;Actions /&gt;&#10;&lt;/EntComponent&gt;"/>
  <p:tag name="ELATADDIN.CONTENTS.PAGE.COMPONENT.ACTION.ENTACTION48C1E896-5CFA-4763-83F4-C496307F5B81" val="&lt;?xml version=&quot;1.0&quot; encoding=&quot;utf-8&quot;?&gt;&#10;&lt;EntAction Id=&quot;48c1e896-5cfa-4763-83f4-c496307f5b81&quot; Event=&quot;MouseClick&quot; Name=&quot;ShowState&quot; CreationDate=&quot;2015-11-10T14:18:35.559241+01:00&quot;&gt;&#10;  &lt;Params&gt;&#10;    &lt;Param&gt;&#10;      &lt;Key&gt;STATE&lt;/Key&gt;&#10;      &lt;Value&gt;c61c5faf-9b48-4f85-b10b-0a3ea6809b4e&lt;/Value&gt;&#10;    &lt;/Param&gt;&#10;    &lt;Param&gt;&#10;      &lt;Key&gt;TARGET&lt;/Key&gt;&#10;      &lt;Value&gt;330_42&lt;/Value&gt;&#10;    &lt;/Param&gt;&#10;  &lt;/Params&gt;&#10;&lt;/EntAction&gt;"/>
  <p:tag name="ELATADDIN.CONTENTS.PAGE.COMPONENT.ACTION.ENTACTION5064649F-9E3E-43DF-A66C-121B2DE2B440" val="&lt;?xml version=&quot;1.0&quot; encoding=&quot;utf-8&quot;?&gt;&#10;&lt;EntAction Id=&quot;5064649f-9e3e-43df-a66c-121b2de2b440&quot; Event=&quot;MouseClick&quot; Name=&quot;ShowState&quot; CreationDate=&quot;2015-11-10T14:18:47.822241+01:00&quot;&gt;&#10;  &lt;Params&gt;&#10;    &lt;Param&gt;&#10;      &lt;Key&gt;STATE&lt;/Key&gt;&#10;      &lt;Value&gt;5c65df39-046e-4d32-afb8-23b9e798cdc2&lt;/Value&gt;&#10;    &lt;/Param&gt;&#10;    &lt;Param&gt;&#10;      &lt;Key&gt;TARGET&lt;/Key&gt;&#10;      &lt;Value&gt;330_37&lt;/Value&gt;&#10;    &lt;/Param&gt;&#10;  &lt;/Params&gt;&#10;&lt;/EntAction&gt;"/>
  <p:tag name="ELATADDIN.CONTENTS.PAGE.COMPONENT.ACTION.ENTACTIONDDB665F0-A4E3-43E0-8716-4CE36BCBEC2F" val="&lt;?xml version=&quot;1.0&quot; encoding=&quot;utf-8&quot;?&gt;&#10;&lt;EntAction Id=&quot;ddb665f0-a4e3-43e0-8716-4ce36bcbec2f&quot; Event=&quot;MouseClick&quot; Name=&quot;ShowState&quot; CreationDate=&quot;2015-11-10T14:18:59.307241+01:00&quot;&gt;&#10;  &lt;Params&gt;&#10;    &lt;Param&gt;&#10;      &lt;Key&gt;STATE&lt;/Key&gt;&#10;      &lt;Value&gt;3d36cfc7-af9a-4cd4-b304-b8a668d93d60&lt;/Value&gt;&#10;    &lt;/Param&gt;&#10;    &lt;Param&gt;&#10;      &lt;Key&gt;TARGET&lt;/Key&gt;&#10;      &lt;Value&gt;330_32&lt;/Value&gt;&#10;    &lt;/Param&gt;&#10;  &lt;/Params&gt;&#10;&lt;/EntAction&gt;"/>
  <p:tag name="ELATADDIN.CONTENTS.PAGE.COMPONENT.ACTION.ENTACTION86D6A95C-42C5-4376-994F-91EE6D9960AE" val="&lt;?xml version=&quot;1.0&quot; encoding=&quot;utf-8&quot;?&gt;&#10;&lt;EntAction Id=&quot;86d6a95c-42c5-4376-994f-91ee6d9960ae&quot; Event=&quot;MouseClick&quot; Name=&quot;ShowFrame&quot; CreationDate=&quot;2015-11-10T14:17:06.829241+01:00&quot;&gt;&#10;  &lt;Params&gt;&#10;    &lt;Param&gt;&#10;      &lt;Key&gt;PLACE_HOLDER&lt;/Key&gt;&#10;      &lt;Value&gt;330_46&lt;/Value&gt;&#10;    &lt;/Param&gt;&#10;    &lt;Param&gt;&#10;      &lt;Key&gt;TARGET&lt;/Key&gt;&#10;      &lt;Value&gt;334&lt;/Value&gt;&#10;    &lt;/Param&gt;&#10;  &lt;/Params&gt;&#10;&lt;/EntAction&gt;"/>
</p:tagLst>
</file>

<file path=ppt/tags/tag31.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330_42"/>
  <p:tag name="ELATADDIN.CONTENTS.PAGE.COMPONENT.ENTCOMPONENT" val="&lt;?xml version=&quot;1.0&quot; encoding=&quot;utf-8&quot;?&gt;&#10;&lt;EntComponent Id=&quot;330_42&quot;&gt;&#10;  &lt;Components /&gt;&#10;  &lt;States&gt;&#10;    &lt;State Id=&quot;ea195eec-6999-44d1-b6f4-ef0e5eee6d1e&quot; Label=&quot;Default&quot; X=&quot;364.2341&quot; Y=&quot;253.591812&quot; Width=&quot;317.5156&quot; Height=&quot;85.04882&quot; Visible=&quot;true&quot; TextAsImage=&quot;true&quot; HasEquation=&quot;false&quot; Required=&quot;true&quot; RotationAngle=&quot;0&quot;&gt;&#10;      &lt;Image Tags=&quot;&quot; ExportFormat=&quot;PNG&quot; Compression=&quot;0&quot; /&gt;&#10;      &lt;TextBoxes /&gt;&#10;    &lt;/State&gt;&#10;    &lt;State Id=&quot;c61c5faf-9b48-4f85-b10b-0a3ea6809b4e&quot; Label=&quot;Mouse_click&quot; X=&quot;364.2341&quot; Y=&quot;253.591812&quot; Width=&quot;317.5156&quot; Height=&quot;85.04882&quot; Visible=&quot;true&quot; TextAsImage=&quot;true&quot; HasEquation=&quot;false&quot; Required=&quot;false&quot; RotationAngle=&quot;0&quot;&gt;&#10;      &lt;Image Tags=&quot;&quot; ExportFormat=&quot;PNG&quot; Compression=&quot;0&quot; /&gt;&#10;      &lt;TextBoxes /&gt;&#10;    &lt;/State&gt;&#10;  &lt;/States&gt;&#10;  &lt;Actions /&gt;&#10;&lt;/EntComponent&gt;"/>
  <p:tag name="ELATADDIN.CONTENTS.PAGE.COMPONENT.ACTION.ENTACTION48C1E896-5CFA-4763-83F4-C496307F5B81" val="&lt;?xml version=&quot;1.0&quot; encoding=&quot;utf-8&quot;?&gt;&#10;&lt;EntAction Id=&quot;48c1e896-5cfa-4763-83f4-c496307f5b81&quot; Event=&quot;MouseClick&quot; Name=&quot;ShowState&quot; CreationDate=&quot;2015-11-10T14:18:35.559241+01:00&quot;&gt;&#10;  &lt;Params&gt;&#10;    &lt;Param&gt;&#10;      &lt;Key&gt;STATE&lt;/Key&gt;&#10;      &lt;Value&gt;c61c5faf-9b48-4f85-b10b-0a3ea6809b4e&lt;/Value&gt;&#10;    &lt;/Param&gt;&#10;    &lt;Param&gt;&#10;      &lt;Key&gt;TARGET&lt;/Key&gt;&#10;      &lt;Value&gt;330_42&lt;/Value&gt;&#10;    &lt;/Param&gt;&#10;  &lt;/Params&gt;&#10;&lt;/EntAction&gt;"/>
  <p:tag name="ELATADDIN.CONTENTS.PAGE.COMPONENT.ACTION.ENTACTION5064649F-9E3E-43DF-A66C-121B2DE2B440" val="&lt;?xml version=&quot;1.0&quot; encoding=&quot;utf-8&quot;?&gt;&#10;&lt;EntAction Id=&quot;5064649f-9e3e-43df-a66c-121b2de2b440&quot; Event=&quot;MouseClick&quot; Name=&quot;ShowState&quot; CreationDate=&quot;2015-11-10T14:18:47.822241+01:00&quot;&gt;&#10;  &lt;Params&gt;&#10;    &lt;Param&gt;&#10;      &lt;Key&gt;STATE&lt;/Key&gt;&#10;      &lt;Value&gt;5c65df39-046e-4d32-afb8-23b9e798cdc2&lt;/Value&gt;&#10;    &lt;/Param&gt;&#10;    &lt;Param&gt;&#10;      &lt;Key&gt;TARGET&lt;/Key&gt;&#10;      &lt;Value&gt;330_37&lt;/Value&gt;&#10;    &lt;/Param&gt;&#10;  &lt;/Params&gt;&#10;&lt;/EntAction&gt;"/>
  <p:tag name="ELATADDIN.CONTENTS.PAGE.COMPONENT.ACTION.ENTACTIONDDB665F0-A4E3-43E0-8716-4CE36BCBEC2F" val="&lt;?xml version=&quot;1.0&quot; encoding=&quot;utf-8&quot;?&gt;&#10;&lt;EntAction Id=&quot;ddb665f0-a4e3-43e0-8716-4ce36bcbec2f&quot; Event=&quot;MouseClick&quot; Name=&quot;ShowState&quot; CreationDate=&quot;2015-11-10T14:18:59.307241+01:00&quot;&gt;&#10;  &lt;Params&gt;&#10;    &lt;Param&gt;&#10;      &lt;Key&gt;STATE&lt;/Key&gt;&#10;      &lt;Value&gt;3d36cfc7-af9a-4cd4-b304-b8a668d93d60&lt;/Value&gt;&#10;    &lt;/Param&gt;&#10;    &lt;Param&gt;&#10;      &lt;Key&gt;TARGET&lt;/Key&gt;&#10;      &lt;Value&gt;330_32&lt;/Value&gt;&#10;    &lt;/Param&gt;&#10;  &lt;/Params&gt;&#10;&lt;/EntAction&gt;"/>
  <p:tag name="ELATADDIN.CONTENTS.PAGE.COMPONENT.ACTION.ENTACTION86D6A95C-42C5-4376-994F-91EE6D9960AE" val="&lt;?xml version=&quot;1.0&quot; encoding=&quot;utf-8&quot;?&gt;&#10;&lt;EntAction Id=&quot;86d6a95c-42c5-4376-994f-91ee6d9960ae&quot; Event=&quot;MouseClick&quot; Name=&quot;ShowFrame&quot; CreationDate=&quot;2015-11-10T14:17:06.829241+01:00&quot;&gt;&#10;  &lt;Params&gt;&#10;    &lt;Param&gt;&#10;      &lt;Key&gt;PLACE_HOLDER&lt;/Key&gt;&#10;      &lt;Value&gt;330_46&lt;/Value&gt;&#10;    &lt;/Param&gt;&#10;    &lt;Param&gt;&#10;      &lt;Key&gt;TARGET&lt;/Key&gt;&#10;      &lt;Value&gt;334&lt;/Value&gt;&#10;    &lt;/Param&gt;&#10;  &lt;/Params&gt;&#10;&lt;/EntAction&gt;"/>
</p:tagLst>
</file>

<file path=ppt/tags/tag32.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61_30&quot;&gt;&#10;  &lt;Components /&gt;&#10;  &lt;States&gt;&#10;    &lt;State Id=&quot;e7e517ee-cb9a-4b18-a3a5-2d5ab4f257dd&quot; Label=&quot;Default&quot; X=&quot;121.677795&quot; Y=&quot;274.180542&quot; Width=&quot;258.239136&quot; Height=&quot;171.3248&quot; Visible=&quot;true&quot; TextAsImage=&quot;false&quot; HasEquation=&quot;false&quot; Required=&quot;true&quot; RotationAngle=&quot;0&quot;&gt;&#10;      &lt;Image Tags=&quot;&quot; ExportFormat=&quot;PNG&quot; Compression=&quot;0&quot; /&gt;&#10;      &lt;TextBoxes&gt;&#10;        &lt;TextBox X=&quot;13.221817&quot; Y=&quot;26.26242&quot; Width=&quot;210.625046&quot; Height=&quot;118.8&quot; CharacterSpacing=&quot;0&quot; LineSpacing=&quot;1&quot; IsTopicTitle=&quot;false&quot;&gt;&lt;![CDATA[&lt;p  style='margin:0em; text-align:left; padding-top:0em; padding-bottom:0em; padding-left:0em; line-height:1.32em;'&gt;&lt;span style='font-family:Merriweather Sans;line-height:0.5em; font-size:1em; color:#1F3D41;'&gt;Harvested area should, &lt;/span&gt;&lt;/p&gt;&lt;p  style='margin:0em; text-align:left; padding-top:0em; padding-bottom:0em; padding-left:0em; line-height:1.32em;'&gt;&lt;span style='font-family:Merriweather Sans;line-height:0.5em; font-size:1em; color:#1F3D41;'&gt;at a minimum, be disaggregated by three baseline water regimes shown here. &lt;/span&gt;&lt;/p&gt;]]&gt;&lt;/TextBox&gt;&#10;      &lt;/TextBoxes&gt;&#10;    &lt;/State&gt;&#10;  &lt;/States&gt;&#10;  &lt;Actions /&gt;&#10;&lt;/EntComponent&gt;"/>
  <p:tag name="ELAT_SHAPE_COPY_CHEKER" val="261_30"/>
</p:tagLst>
</file>

<file path=ppt/tags/tag33.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61_31&quot;&gt;&#10;  &lt;Components /&gt;&#10;  &lt;States&gt;&#10;    &lt;State Id=&quot;646e3e3b-8340-4210-967b-dd3aaf4513cd&quot; Label=&quot;Default&quot; X=&quot;842.417969&quot; Y=&quot;156.950714&quot; Width=&quot;206.434875&quot; Height=&quot;160.1167&quot; Visible=&quot;true&quot; TextAsImage=&quot;false&quot; HasEquation=&quot;false&quot; Required=&quot;true&quot; RotationAngle=&quot;0&quot;&gt;&#10;      &lt;Image Tags=&quot;&quot; ExportFormat=&quot;PNG&quot; Compression=&quot;0&quot; /&gt;&#10;      &lt;TextBoxes&gt;&#10;        &lt;TextBox X=&quot;35.59857&quot; Y=&quot;32.5383453&quot; Width=&quot;163&quot; Height=&quot;95.04&quot; CharacterSpacing=&quot;0&quot; LineSpacing=&quot;1&quot; IsTopicTitle=&quot;false&quot;&gt;&lt;![CDATA[&lt;ul style='padding-left: 1.2em;'&gt;&lt;li  style='margin:0em; text-align:left; padding-top:0em; padding-bottom:0em; padding-left:0em; line-height:1.32em;'&gt;&lt;span style='font-family:Merriweather Sans;line-height:0.5em; font-size:1em; color:#3F3F3F;'&gt;Area burnt.&lt;/span&gt;&lt;/li&gt;&lt;li  style='margin:0em; text-align:left; padding-top:0em; padding-bottom:0em; padding-left:0em; line-height:1.32em;'&gt;&lt;span style='font-family:Merriweather Sans;line-height:0.5em; font-size:1em; color:#3F3F3F;'&gt;Density of fuel (biomass) present on the area.&lt;/span&gt;&lt;/li&gt;&lt;/ul&gt;&lt;div&gt;&lt;/div&gt;]]&gt;&lt;/TextBox&gt;&#10;      &lt;/TextBoxes&gt;&#10;    &lt;/State&gt;&#10;  &lt;/States&gt;&#10;  &lt;Actions /&gt;&#10;&lt;/EntComponent&gt;"/>
  <p:tag name="ELAT_SHAPE_COPY_CHEKER" val="261_31"/>
</p:tagLst>
</file>

<file path=ppt/tags/tag34.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61_32&quot;&gt;&#10;  &lt;Components /&gt;&#10;  &lt;States&gt;&#10;    &lt;State Id=&quot;9301afd3-3c5a-40ff-8365-083406ea7cc4&quot; Label=&quot;Default&quot; X=&quot;842.417969&quot; Y=&quot;331.8808&quot; Width=&quot;206.434875&quot; Height=&quot;160.507874&quot; Visible=&quot;true&quot; TextAsImage=&quot;false&quot; HasEquation=&quot;false&quot; Required=&quot;true&quot; RotationAngle=&quot;0&quot;&gt;&#10;      &lt;Image Tags=&quot;&quot; ExportFormat=&quot;PNG&quot; Compression=&quot;0&quot; /&gt;&#10;      &lt;TextBoxes&gt;&#10;        &lt;TextBox X=&quot;35.6029053&quot; Y=&quot;32.7339172&quot; Width=&quot;163&quot; Height=&quot;95.04&quot; CharacterSpacing=&quot;0&quot; LineSpacing=&quot;1&quot; IsTopicTitle=&quot;false&quot;&gt;&lt;![CDATA[&lt;ul style='padding-left: 1.2em;'&gt;&lt;li  style='margin:0em; text-align:left; padding-top:0em; padding-bottom:0em; padding-left:0em; line-height:1.32em;'&gt;&lt;span style='font-family:Merriweather Sans;line-height:0.5em; font-size:1em; color:#3F3F3F;'&gt;Area burnt.&lt;/span&gt;&lt;/li&gt;&lt;li  style='margin:0em; text-align:left; padding-top:0em; padding-bottom:0em; padding-left:0em; line-height:1.32em;'&gt;&lt;span style='font-family:Merriweather Sans;line-height:0.5em; font-size:1em; color:#3F3F3F;'&gt;Density of fuel (biomass) present on the area.&lt;/span&gt;&lt;/li&gt;&lt;/ul&gt;&lt;div&gt;&lt;/div&gt;]]&gt;&lt;/TextBox&gt;&#10;      &lt;/TextBoxes&gt;&#10;    &lt;/State&gt;&#10;  &lt;/States&gt;&#10;  &lt;Actions /&gt;&#10;&lt;/EntComponent&gt;"/>
  <p:tag name="ELAT_SHAPE_COPY_CHEKER" val="261_32"/>
</p:tagLst>
</file>

<file path=ppt/tags/tag35.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65_57&quot;&gt;&#10;  &lt;Components /&gt;&#10;  &lt;States&gt;&#10;    &lt;State Id=&quot;0da49d54-9c07-493d-b1ae-48f7e98152df&quot; Label=&quot;Default&quot; X=&quot;115.428505&quot; Y=&quot;208.057327&quot; Width=&quot;517.143&quot; Height=&quot;122.343147&quot; Visible=&quot;true&quot; TextAsImage=&quot;false&quot; HasEquation=&quot;false&quot; Required=&quot;true&quot; RotationAngle=&quot;0&quot;&gt;&#10;      &lt;Image Tags=&quot;&quot; ExportFormat=&quot;PNG&quot; Compression=&quot;0&quot; /&gt;&#10;      &lt;TextBoxes&gt;&#10;        &lt;TextBox X=&quot;38.59733&quot; Y=&quot;28.7715759&quot; Width=&quot;467.875031&quot; Height=&quot;64.8&quot; CharacterSpacing=&quot;0&quot; LineSpacing=&quot;1&quot; IsTopicTitle=&quot;false&quot;&gt;&lt;![CDATA[&lt;ul style='padding-left: 1.2em;'&gt;&lt;li  style='margin:0em; text-align:left; padding-top:0em; padding-bottom:0em; padding-left:0em; line-height:1.2em;'&gt;&lt;span style='font-family:Merriweather Sans;line-height:0.5em; font-size:1em; color:#3F3F3F;'&gt;Ensuring the active and empowered &lt;b&gt;participation of all stakeholders&lt;/b&gt;, especially marginalized and vulnerable groups and individuals; &lt;/span&gt;&lt;/li&gt;&lt;/ul&gt;&lt;div&gt;&lt;/div&gt;]]&gt;&lt;/TextBox&gt;&#10;      &lt;/TextBoxes&gt;&#10;    &lt;/State&gt;&#10;  &lt;/States&gt;&#10;  &lt;Actions /&gt;&#10;&lt;/EntComponent&gt;"/>
  <p:tag name="ELAT_SHAPE_COPY_CHEKER" val="265_57"/>
  <p:tag name="ELAT_SHAPE_AS_IMAGE" val="0"/>
</p:tagLst>
</file>

<file path=ppt/tags/tag36.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65_60&quot;&gt;&#10;  &lt;Components /&gt;&#10;  &lt;States&gt;&#10;    &lt;State Id=&quot;9a00ad3a-f3d9-4c7c-8d48-b16f65da4000&quot; Label=&quot;Default&quot; X=&quot;121.740555&quot; Y=&quot;392.7252&quot; Width=&quot;289.7634&quot; Height=&quot;76.98378&quot; Visible=&quot;true&quot; TextAsImage=&quot;false&quot; HasEquation=&quot;false&quot; Required=&quot;true&quot; RotationAngle=&quot;0&quot;&gt;&#10;      &lt;Image Tags=&quot;&quot; ExportFormat=&quot;PNG&quot; Compression=&quot;0&quot; /&gt;&#10;      &lt;TextBoxes&gt;&#10;        &lt;TextBox X=&quot;31.0691681&quot; Y=&quot;27.6918945&quot; Width=&quot;233.375046&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Variable i - Water Regime&lt;/span&gt;&lt;/p&gt;]]&gt;&lt;/TextBox&gt;&#10;      &lt;/TextBoxes&gt;&#10;    &lt;/State&gt;&#10;  &lt;/States&gt;&#10;  &lt;Actions /&gt;&#10;&lt;/EntComponent&gt;"/>
  <p:tag name="ELAT_SHAPE_COPY_CHEKER" val="265_60"/>
  <p:tag name="ELAT_SHAPE_AS_IMAGE" val="0"/>
</p:tagLst>
</file>

<file path=ppt/tags/tag37.xml><?xml version="1.0" encoding="utf-8"?>
<p:tagLst xmlns:a="http://schemas.openxmlformats.org/drawingml/2006/main" xmlns:r="http://schemas.openxmlformats.org/officeDocument/2006/relationships" xmlns:p="http://schemas.openxmlformats.org/presentationml/2006/main">
  <p:tag name="ELAT_SHAPE_COPY_CHEKER" val="265_84"/>
  <p:tag name="ELATADDIN.CONTENTS.PAGE.COMPONENT.ENTCOMPONENT" val="&lt;?xml version=&quot;1.0&quot; encoding=&quot;utf-8&quot;?&gt;&#10;&lt;EntComponent Id=&quot;265_84&quot;&gt;&#10;  &lt;Components /&gt;&#10;  &lt;States&gt;&#10;    &lt;State Id=&quot;6e9dcca3-3918-4016-a4cc-ecce5476af56&quot; Label=&quot;Default&quot; X=&quot;892.7871&quot; Y=&quot;378.330078&quot; Width=&quot;345.8652&quot; Height=&quot;65.6439362&quot; Visible=&quot;true&quot; TextAsImage=&quot;false&quot; HasEquation=&quot;false&quot; Required=&quot;true&quot; RotationAngle=&quot;0&quot;&gt;&#10;      &lt;Image Tags=&quot;&quot; ExportFormat=&quot;PNG&quot; Compression=&quot;0&quot; /&gt;&#10;      &lt;TextBoxes&gt;&#10;        &lt;TextBox X=&quot;36.3701172&quot; Y=&quot;22.0219727&quot; Width=&quot;279&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b&gt;Variable k - Other Conditions&lt;/b&gt;&lt;/span&gt;&lt;/p&gt;]]&gt;&lt;/TextBox&gt;&#10;      &lt;/TextBoxes&gt;&#10;    &lt;/State&gt;&#10;  &lt;/States&gt;&#10;  &lt;Actions /&gt;&#10;&lt;/EntComponent&gt;"/>
  <p:tag name="ELAT_SHAPE_AS_IMAGE" val="0"/>
</p:tagLst>
</file>

<file path=ppt/tags/tag38.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65_66&quot;&gt;&#10;  &lt;Components /&gt;&#10;  &lt;States&gt;&#10;    &lt;State Id=&quot;c909f53d-c8a5-4dfb-88e4-de789a558875&quot; Label=&quot;Default&quot; X=&quot;121.740555&quot; Y=&quot;392.7252&quot; Width=&quot;289.7634&quot; Height=&quot;65.6439362&quot; Visible=&quot;true&quot; TextAsImage=&quot;false&quot; HasEquation=&quot;false&quot; Required=&quot;true&quot; RotationAngle=&quot;0&quot;&gt;&#10;      &lt;Image Tags=&quot;&quot; ExportFormat=&quot;PNG&quot; Compression=&quot;0&quot; /&gt;&#10;      &lt;TextBoxes&gt;&#10;        &lt;TextBox X=&quot;24.6316833&quot; Y=&quot;22.0219727&quot; Width=&quot;246.374954&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b&gt;Variable i - Water Regime&lt;/b&gt;&lt;/span&gt;&lt;/p&gt;]]&gt;&lt;/TextBox&gt;&#10;      &lt;/TextBoxes&gt;&#10;    &lt;/State&gt;&#10;  &lt;/States&gt;&#10;  &lt;Actions /&gt;&#10;&lt;/EntComponent&gt;"/>
  <p:tag name="ELAT_SHAPE_COPY_CHEKER" val="265_66"/>
  <p:tag name="ELAT_SHAPE_AS_IMAGE" val="0"/>
</p:tagLst>
</file>

<file path=ppt/tags/tag39.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65_69&quot;&gt;&#10;  &lt;Components /&gt;&#10;  &lt;States&gt;&#10;    &lt;State Id=&quot;23091e40-6e0f-4f19-a0db-05a2241b4f2f&quot; Label=&quot;Default&quot; X=&quot;122.337952&quot; Y=&quot;472.1041&quot; Width=&quot;345.8652&quot; Height=&quot;179.042358&quot; Visible=&quot;true&quot; TextAsImage=&quot;false&quot; HasEquation=&quot;false&quot; Required=&quot;true&quot; RotationAngle=&quot;0&quot;&gt;&#10;      &lt;Image Tags=&quot;&quot; ExportFormat=&quot;PNG&quot; Compression=&quot;0&quot; /&gt;&#10;      &lt;TextBoxes&gt;&#10;        &lt;TextBox X=&quot;24.359375&quot; Y=&quot;13.9211731&quot; Width=&quot;291.5&quot; Height=&quot;151.2&quot; CharacterSpacing=&quot;0&quot; LineSpacing=&quot;1&quot; IsTopicTitle=&quot;false&quot;&gt;&lt;![CDATA[&lt;p  style='margin:0em; text-align:left; padding-top:0em; padding-bottom:0em; padding-left:0em; line-height:1.2em;'&gt;&lt;span style='font-family:Merriweather Sans;line-height:0.5em; font-size:1em; color:#3F3F3F;'&gt;Combination of (i) ecosystem type (i.e., irrigated, rainfed, and deep water rice production) and, (ii) flooding pattern (continuously/ intermittently flooded, regular rainfed, drought prone, and deep water).&lt;/span&gt;&lt;/p&gt;]]&gt;&lt;/TextBox&gt;&#10;      &lt;/TextBoxes&gt;&#10;    &lt;/State&gt;&#10;  &lt;/States&gt;&#10;  &lt;Actions /&gt;&#10;&lt;/EntComponent&gt;"/>
  <p:tag name="ELAT_SHAPE_COPY_CHEKER" val="265_69"/>
  <p:tag name="ELAT_SHAPE_AS_IMAGE" val="0"/>
</p:tagLst>
</file>

<file path=ppt/tags/tag4.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423_78&quot;&gt;&#10;  &lt;Components /&gt;&#10;  &lt;States&gt;&#10;    &lt;State Id=&quot;43d8ac2f-cc21-4ce4-8f7c-603f690599d5&quot; Label=&quot;Default&quot; X=&quot;669.918335&quot; Y=&quot;216.061569&quot; Width=&quot;73.70898&quot; Height=&quot;62.369133&quot; Visible=&quot;true&quot; TextAsImage=&quot;false&quot; HasEquation=&quot;false&quot; Required=&quot;true&quot; RotationAngle=&quot;0&quot;&gt;&#10;      &lt;Image Tags=&quot;&quot; ExportFormat=&quot;PNG&quot; Compression=&quot;0&quot; /&gt;&#10;      &lt;TextBoxes&gt;&#10;        &lt;TextBox X=&quot;12.9794922&quot; Y=&quot;20.3845673&quot; Width=&quot;52&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lt;b&gt;Nex(T)&lt;/i&gt;&lt;/b&gt;&lt;/span&gt;&lt;/p&gt;]]&gt;&lt;/TextBox&gt;&#10;      &lt;/TextBoxes&gt;&#10;    &lt;/State&gt;&#10;  &lt;/States&gt;&#10;  &lt;Actions /&gt;&#10;&lt;/EntComponent&gt;"/>
  <p:tag name="ELAT_SHAPE_COPY_CHEKER" val="423_78"/>
  <p:tag name="ELAT_SHAPE_AS_IMAGE" val="0"/>
</p:tagLst>
</file>

<file path=ppt/tags/tag40.xml><?xml version="1.0" encoding="utf-8"?>
<p:tagLst xmlns:a="http://schemas.openxmlformats.org/drawingml/2006/main" xmlns:r="http://schemas.openxmlformats.org/officeDocument/2006/relationships" xmlns:p="http://schemas.openxmlformats.org/presentationml/2006/main">
  <p:tag name="ELAT_SHAPE_AS_IMAGE" val="0"/>
  <p:tag name="ELATADDIN.CONTENTS.PAGE.COMPONENT.ENTCOMPONENT" val="&lt;?xml version=&quot;1.0&quot; encoding=&quot;utf-8&quot;?&gt;&#10;&lt;EntComponent Id=&quot;265_30&quot;&gt;&#10;  &lt;Components /&gt;&#10;  &lt;States&gt;&#10;    &lt;State Id=&quot;16af0753-d2d3-4412-b8d8-4297a44c3b85&quot; Label=&quot;Default&quot; X=&quot;904.126953&quot; Y=&quot;439.470642&quot; Width=&quot;345.8652&quot; Height=&quot;190.3822&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65_30"/>
</p:tagLst>
</file>

<file path=ppt/tags/tag41.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269_29"/>
  <p:tag name="ELATADDIN.CONTENTS.PAGE.COMPONENT.ENTCOMPONENT" val="&lt;?xml version=&quot;1.0&quot; encoding=&quot;utf-8&quot;?&gt;&#10;&lt;EntComponent Id=&quot;269_29&quot;&gt;&#10;  &lt;Components /&gt;&#10;  &lt;States&gt;&#10;    &lt;State Id=&quot;304366fe-a29b-420c-9b34-0043a344cbba&quot; Label=&quot;Default&quot; X=&quot;399.503937&quot; Y=&quot;191.5463&quot; Width=&quot;435.880859&quot; Height=&quot;65.42976&quot; Visible=&quot;true&quot; TextAsImage=&quot;true&quot; HasEquation=&quot;false&quot; Required=&quot;true&quot; RotationAngle=&quot;0&quot;&gt;&#10;      &lt;Image Tags=&quot;&quot; ExportFormat=&quot;PNG&quot; Compression=&quot;0&quot; /&gt;&#10;      &lt;TextBoxes /&gt;&#10;    &lt;/State&gt;&#10;  &lt;/States&gt;&#10;  &lt;Actions /&gt;&#10;&lt;/EntComponent&gt;"/>
</p:tagLst>
</file>

<file path=ppt/tags/tag42.xml><?xml version="1.0" encoding="utf-8"?>
<p:tagLst xmlns:a="http://schemas.openxmlformats.org/drawingml/2006/main" xmlns:r="http://schemas.openxmlformats.org/officeDocument/2006/relationships" xmlns:p="http://schemas.openxmlformats.org/presentationml/2006/main">
  <p:tag name="ELAT_SHAPE_COPY_CHEKER" val="269_25"/>
  <p:tag name="ELATADDIN.CONTENTS.PAGE.COMPONENT.ENTCOMPONENT" val="&lt;?xml version=&quot;1.0&quot; encoding=&quot;utf-8&quot;?&gt;&#10;&lt;EntComponent Id=&quot;269_25&quot;&gt;&#10;  &lt;Components /&gt;&#10;  &lt;States&gt;&#10;    &lt;State Id=&quot;74113615-dedd-4415-9a0e-ef75a079df5d&quot; Label=&quot;Default&quot; X=&quot;395.891174&quot; Y=&quot;360.668121&quot; Width=&quot;842.7611&quot; Height=&quot;193.429535&quot; Visible=&quot;true&quot; TextAsImage=&quot;false&quot; HasEquation=&quot;false&quot; Required=&quot;true&quot; RotationAngle=&quot;0&quot;&gt;&#10;      &lt;Image Tags=&quot;&quot; ExportFormat=&quot;PNG&quot; Compression=&quot;0&quot; /&gt;&#10;      &lt;TextBoxes /&gt;&#10;    &lt;/State&gt;&#10;  &lt;/States&gt;&#10;  &lt;Actions /&gt;&#10;&lt;/EntComponent&gt;"/>
</p:tagLst>
</file>

<file path=ppt/tags/tag43.xml><?xml version="1.0" encoding="utf-8"?>
<p:tagLst xmlns:a="http://schemas.openxmlformats.org/drawingml/2006/main" xmlns:r="http://schemas.openxmlformats.org/officeDocument/2006/relationships" xmlns:p="http://schemas.openxmlformats.org/presentationml/2006/main">
  <p:tag name="ELAT_SHAPE_COPY_CHEKER" val="269_26"/>
  <p:tag name="ELATADDIN.CONTENTS.PAGE.COMPONENT.ENTCOMPONENT" val="&lt;?xml version=&quot;1.0&quot; encoding=&quot;utf-8&quot;?&gt;&#10;&lt;EntComponent Id=&quot;269_26&quot;&gt;&#10;  &lt;Components /&gt;&#10;  &lt;States&gt;&#10;    &lt;State Id=&quot;c227c3db-a97c-47fc-a020-cac911e3496c&quot; Label=&quot;Default&quot; X=&quot;210.97229&quot; Y=&quot;360.668121&quot; Width=&quot;165.851974&quot; Height=&quot;114.050629&quot; Visible=&quot;true&quot; TextAsImage=&quot;false&quot; HasEquation=&quot;false&quot; Required=&quot;true&quot; RotationAngle=&quot;0&quot;&gt;&#10;      &lt;Image Tags=&quot;&quot; ExportFormat=&quot;PNG&quot; Compression=&quot;0&quot; /&gt;&#10;      &lt;TextBoxes&gt;&#10;        &lt;TextBox X=&quot;11.67598&quot; Y=&quot;9.50531&quot; Width=&quot;146.75&quot; Height=&quot;95.04&quot; CharacterSpacing=&quot;0&quot; LineSpacing=&quot;1&quot; IsTopicTitle=&quot;false&quot;&gt;&lt;![CDATA[&lt;p  style='margin:0em; text-align:center; padding-top:0em; padding-bottom:0em; padding-left:0em; line-height:1.32em;'&gt;&lt;span style='font-family:Merriweather Sans;line-height:0.5em; font-size:1em; color:#3F3F3F;'&gt;&lt;i&gt;EFc&lt;/i&gt;&lt;/span&gt;&lt;/p&gt;&lt;br  style='margin:0em; text-align:center; padding-top:0em; padding-bottom:0em; padding-left:0em; line-height:1.32em;' /&gt;&lt;p  style='margin:0em; text-align:center; padding-top:0em; padding-bottom:0em; padding-left:0em; line-height:1.32em;'&gt;&lt;span style='font-family:Merriweather Sans;line-height:0.5em; font-size:1em; color:#3F3F3F;'&gt;&lt;i&gt;Baseline emission factor&lt;/i&gt;&lt;/span&gt;&lt;/p&gt;]]&gt;&lt;/TextBox&gt;&#10;      &lt;/TextBoxes&gt;&#10;    &lt;/State&gt;&#10;  &lt;/States&gt;&#10;  &lt;Actions /&gt;&#10;&lt;/EntComponent&gt;"/>
  <p:tag name="ELAT_SHAPE_AS_IMAGE" val="0"/>
</p:tagLst>
</file>

<file path=ppt/tags/tag44.xml><?xml version="1.0" encoding="utf-8"?>
<p:tagLst xmlns:a="http://schemas.openxmlformats.org/drawingml/2006/main" xmlns:r="http://schemas.openxmlformats.org/officeDocument/2006/relationships" xmlns:p="http://schemas.openxmlformats.org/presentationml/2006/main">
  <p:tag name="ELAT_SHAPE_AS_IMAGE" val="0"/>
  <p:tag name="ELATADDIN.CONTENTS.PAGE.COMPONENT.ENTCOMPONENT" val="&lt;?xml version=&quot;1.0&quot; encoding=&quot;utf-8&quot;?&gt;&#10;&lt;EntComponent Id=&quot;269_21&quot;&gt;&#10;  &lt;Components /&gt;&#10;  &lt;States&gt;&#10;    &lt;State Id=&quot;79aa6105-2014-402b-a75d-887b6f03c22a&quot; Label=&quot;Default&quot; X=&quot;485.255829&quot; Y=&quot;381.309845&quot; Width=&quot;435.880859&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69_21"/>
</p:tagLst>
</file>

<file path=ppt/tags/tag45.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69_24&quot;&gt;&#10;  &lt;Components /&gt;&#10;  &lt;States&gt;&#10;    &lt;State Id=&quot;eb561fdb-8fcc-4e7a-99cd-6284e22c7ed8&quot; Label=&quot;Default&quot; X=&quot;511.402374&quot; Y=&quot;381.309845&quot; Width=&quot;64.86858&quot; Height=&quot;65.05929&quot; Visible=&quot;true&quot; TextAsImage=&quot;false&quot; HasEquation=&quot;false&quot; Required=&quot;true&quot; RotationAngle=&quot;0&quot;&gt;&#10;      &lt;Image Tags=&quot;&quot; ExportFormat=&quot;PNG&quot; Compression=&quot;0&quot; /&gt;&#10;      &lt;TextBoxes /&gt;&#10;    &lt;/State&gt;&#10;  &lt;/States&gt;&#10;  &lt;Actions /&gt;&#10;&lt;/EntComponent&gt;"/>
  <p:tag name="ELAT_SHAPE_COPY_CHEKER" val="269_24"/>
</p:tagLst>
</file>

<file path=ppt/tags/tag46.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_SHAPE_AS_IMAGE" val="0"/>
  <p:tag name="ELATADDIN.CONTENTS.PAGE.COMPONENT.ENTCOMPONENT" val="&lt;?xml version=&quot;1.0&quot; encoding=&quot;utf-8&quot;?&gt;&#10;&lt;EntComponent Id=&quot;268_29&quot;&gt;&#10;  &lt;Components /&gt;&#10;  &lt;States&gt;&#10;    &lt;State Id=&quot;db8d6b03-2151-4378-ab36-909fcccef653&quot; Label=&quot;Default&quot; X=&quot;468.246063&quot; Y=&quot;381.309845&quot; Width=&quot;430.210938&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68_29"/>
</p:tagLst>
</file>

<file path=ppt/tags/tag47.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68_30&quot;&gt;&#10;  &lt;Components /&gt;&#10;  &lt;States&gt;&#10;    &lt;State Id=&quot;400b3937-0069-4d21-b3cd-a270259a57cf&quot; Label=&quot;Default&quot; X=&quot;493.562531&quot; Y=&quot;398.196228&quot; Width=&quot;396.8945&quot; Height=&quot;26.657795&quot; Visible=&quot;true&quot; TextAsImage=&quot;false&quot; HasEquation=&quot;false&quot; Required=&quot;true&quot; RotationAngle=&quot;0&quot;&gt;&#10;      &lt;TextBoxes&gt;&#10;        &lt;TextBox X=&quot;0&quot; Y=&quot;0&quot; Width=&quot;296.75&quot; Height=&quot;26.4&quot; CharacterSpacing=&quot;0&quot; LineSpacing=&quot;1&quot; IsTopicTitle=&quot;false&quot;&gt;&lt;![CDATA[&lt;p  style='margin:0em; text-align:left; padding-top:0em; padding-bottom:0em; padding-left:0em; line-height:1.466667em;'&gt;&lt;span style='font-family:Merriweather Sans;line-height:0.611111em; font-size:1.222222em; color:#3F3F3F;'&gt;&lt;i&gt;EFi = EFc • SFw • SFp • SFo • SFs,r&lt;/i&gt;&lt;/span&gt;&lt;/p&gt;]]&gt;&lt;/TextBox&gt;&#10;      &lt;/TextBoxes&gt;&#10;    &lt;/State&gt;&#10;  &lt;/States&gt;&#10;  &lt;Actions /&gt;&#10;&lt;/EntComponent&gt;"/>
  <p:tag name="ELAT_SHAPE_COPY_CHEKER" val="268_30"/>
</p:tagLst>
</file>

<file path=ppt/tags/tag48.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1_8&quot;&gt;&#10;  &lt;Components /&gt;&#10;  &lt;States&gt;&#10;    &lt;State Id=&quot;88be7d84-4619-41d6-b6ec-857847d18649&quot; Label=&quot;Default&quot; X=&quot;210.97229&quot; Y=&quot;354.9982&quot; Width=&quot;165.851974&quot; Height=&quot;114.050629&quot; Visible=&quot;true&quot; TextAsImage=&quot;false&quot; HasEquation=&quot;false&quot; Required=&quot;true&quot; RotationAngle=&quot;0&quot;&gt;&#10;      &lt;Image Tags=&quot;&quot; ExportFormat=&quot;PNG&quot; Compression=&quot;0&quot; /&gt;&#10;      &lt;TextBoxes&gt;&#10;        &lt;TextBox X=&quot;11.67598&quot; Y=&quot;13.8253174&quot; Width=&quot;146.75&quot; Height=&quot;86.4&quot; CharacterSpacing=&quot;0&quot; LineSpacing=&quot;1&quot; IsTopicTitle=&quot;false&quot;&gt;&lt;![CDATA[&lt;p  style='margin:0em; text-align:center; padding-top:0em; padding-bottom:0em; padding-left:0em; line-height:1.2em;'&gt;&lt;span style='font-family:Merriweather Sans;line-height:0.5em; font-size:1em; color:#3F3F3F;'&gt;&lt;i&gt;Efc&lt;/i&gt;&lt;/span&gt;&lt;/p&gt;&lt;br  style='margin:0em; text-align:center; padding-top:0em; padding-bottom:0em; padding-left:0em; line-height:1.2em;' /&gt;&lt;p  style='margin:0em; text-align:center; padding-top:0em; padding-bottom:0em; padding-left:0em; line-height:1.2em;'&gt;&lt;span style='font-family:Merriweather Sans;line-height:0.5em; font-size:1em; color:#3F3F3F;'&gt;&lt;i&gt;Baseline emission factor&lt;/i&gt;&lt;/span&gt;&lt;/p&gt;]]&gt;&lt;/TextBox&gt;&#10;      &lt;/TextBoxes&gt;&#10;    &lt;/State&gt;&#10;  &lt;/States&gt;&#10;  &lt;Actions /&gt;&#10;&lt;/EntComponent&gt;"/>
  <p:tag name="ELAT_SHAPE_COPY_CHEKER" val="271_8"/>
  <p:tag name="ELAT_SHAPE_AS_IMAGE" val="0"/>
</p:tagLst>
</file>

<file path=ppt/tags/tag49.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271_40"/>
  <p:tag name="ELATADDIN.CONTENTS.PAGE.COMPONENT.ENTCOMPONENT" val="&lt;?xml version=&quot;1.0&quot; encoding=&quot;utf-8&quot;?&gt;&#10;&lt;EntComponent Id=&quot;271_40&quot;&gt;&#10;  &lt;Components /&gt;&#10;  &lt;States&gt;&#10;    &lt;State Id=&quot;44067ddf-e42d-4c1f-b862-f9985c50eaab&quot; Label=&quot;Default&quot; X=&quot;397.218262&quot; Y=&quot;191.222672&quot; Width=&quot;435.880859&quot; Height=&quot;65.38291&quot; Visible=&quot;true&quot; TextAsImage=&quot;true&quot; HasEquation=&quot;false&quot; Required=&quot;true&quot; RotationAngle=&quot;0&quot;&gt;&#10;      &lt;Image Tags=&quot;&quot; ExportFormat=&quot;PNG&quot; Compression=&quot;0&quot; /&gt;&#10;      &lt;TextBoxes /&gt;&#10;    &lt;/State&gt;&#10;  &lt;/States&gt;&#10;  &lt;Actions /&gt;&#10;&lt;/EntComponent&gt;"/>
</p:tagLst>
</file>

<file path=ppt/tags/tag5.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423_75&quot;&gt;&#10;  &lt;Components /&gt;&#10;  &lt;States&gt;&#10;    &lt;State Id=&quot;b1b8a5c3-5c97-49ca-a0d1-f10afb482711&quot; Label=&quot;Default&quot; X=&quot;574.672546&quot; Y=&quot;377.1885&quot; Width=&quot;671.4527&quot; Height=&quot;62.39984&quot; Visible=&quot;true&quot; TextAsImage=&quot;false&quot; HasEquation=&quot;false&quot; Required=&quot;true&quot; RotationAngle=&quot;0&quot;&gt;&#10;      &lt;Image Tags=&quot;&quot; ExportFormat=&quot;PNG&quot; Compression=&quot;0&quot; /&gt;&#10;      &lt;TextBoxes&gt;&#10;        &lt;TextBox X=&quot;7.199951&quot; Y=&quot;-1.20007324&quot; Width=&quot;657.875061&quot; Height=&quot;64.8&quot; CharacterSpacing=&quot;0&quot; LineSpacing=&quot;1&quot; IsTopicTitle=&quot;false&quot;&gt;&lt;![CDATA[&lt;p  style='margin:0em; text-align:left; padding-top:0em; padding-bottom:0em; padding-left:0em; line-height:1.2em;'&gt;&lt;span style='font-family:Merriweather Sans;line-height:0.5em; font-size:1em; color:#3F3F3F;'&gt;This is the annual average population. This data can be obtained from official national statistics or, if not available, from the FAOSTAT Emissions database. &lt;/span&gt;&lt;/p&gt;]]&gt;&lt;/TextBox&gt;&#10;      &lt;/TextBoxes&gt;&#10;    &lt;/State&gt;&#10;  &lt;/States&gt;&#10;  &lt;Actions /&gt;&#10;&lt;/EntComponent&gt;"/>
  <p:tag name="ELAT_SHAPE_COPY_CHEKER" val="423_75"/>
</p:tagLst>
</file>

<file path=ppt/tags/tag50.xml><?xml version="1.0" encoding="utf-8"?>
<p:tagLst xmlns:a="http://schemas.openxmlformats.org/drawingml/2006/main" xmlns:r="http://schemas.openxmlformats.org/officeDocument/2006/relationships" xmlns:p="http://schemas.openxmlformats.org/presentationml/2006/main">
  <p:tag name="ELAT_SHAPE_AS_IMAGE" val="0"/>
  <p:tag name="ELATADDIN.CONTENTS.PAGE.COMPONENT.ENTCOMPONENT" val="&lt;?xml version=&quot;1.0&quot; encoding=&quot;utf-8&quot;?&gt;&#10;&lt;EntComponent Id=&quot;269_21&quot;&gt;&#10;  &lt;Components /&gt;&#10;  &lt;States&gt;&#10;    &lt;State Id=&quot;79aa6105-2014-402b-a75d-887b6f03c22a&quot; Label=&quot;Default&quot; X=&quot;485.255829&quot; Y=&quot;381.309845&quot; Width=&quot;435.880859&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69_21"/>
</p:tagLst>
</file>

<file path=ppt/tags/tag51.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69_24&quot;&gt;&#10;  &lt;Components /&gt;&#10;  &lt;States&gt;&#10;    &lt;State Id=&quot;eb561fdb-8fcc-4e7a-99cd-6284e22c7ed8&quot; Label=&quot;Default&quot; X=&quot;511.402374&quot; Y=&quot;381.309845&quot; Width=&quot;64.86858&quot; Height=&quot;65.05929&quot; Visible=&quot;true&quot; TextAsImage=&quot;false&quot; HasEquation=&quot;false&quot; Required=&quot;true&quot; RotationAngle=&quot;0&quot;&gt;&#10;      &lt;Image Tags=&quot;&quot; ExportFormat=&quot;PNG&quot; Compression=&quot;0&quot; /&gt;&#10;      &lt;TextBoxes /&gt;&#10;    &lt;/State&gt;&#10;  &lt;/States&gt;&#10;  &lt;Actions /&gt;&#10;&lt;/EntComponent&gt;"/>
  <p:tag name="ELAT_SHAPE_COPY_CHEKER" val="269_24"/>
</p:tagLst>
</file>

<file path=ppt/tags/tag52.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_SHAPE_AS_IMAGE" val="0"/>
  <p:tag name="ELATADDIN.CONTENTS.PAGE.COMPONENT.ENTCOMPONENT" val="&lt;?xml version=&quot;1.0&quot; encoding=&quot;utf-8&quot;?&gt;&#10;&lt;EntComponent Id=&quot;268_29&quot;&gt;&#10;  &lt;Components /&gt;&#10;  &lt;States&gt;&#10;    &lt;State Id=&quot;db8d6b03-2151-4378-ab36-909fcccef653&quot; Label=&quot;Default&quot; X=&quot;468.246063&quot; Y=&quot;381.309845&quot; Width=&quot;430.210938&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68_29"/>
</p:tagLst>
</file>

<file path=ppt/tags/tag53.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68_30&quot;&gt;&#10;  &lt;Components /&gt;&#10;  &lt;States&gt;&#10;    &lt;State Id=&quot;400b3937-0069-4d21-b3cd-a270259a57cf&quot; Label=&quot;Default&quot; X=&quot;493.562531&quot; Y=&quot;398.196228&quot; Width=&quot;396.8945&quot; Height=&quot;26.657795&quot; Visible=&quot;true&quot; TextAsImage=&quot;false&quot; HasEquation=&quot;false&quot; Required=&quot;true&quot; RotationAngle=&quot;0&quot;&gt;&#10;      &lt;TextBoxes&gt;&#10;        &lt;TextBox X=&quot;0&quot; Y=&quot;0&quot; Width=&quot;296.75&quot; Height=&quot;26.4&quot; CharacterSpacing=&quot;0&quot; LineSpacing=&quot;1&quot; IsTopicTitle=&quot;false&quot;&gt;&lt;![CDATA[&lt;p  style='margin:0em; text-align:left; padding-top:0em; padding-bottom:0em; padding-left:0em; line-height:1.466667em;'&gt;&lt;span style='font-family:Merriweather Sans;line-height:0.611111em; font-size:1.222222em; color:#3F3F3F;'&gt;&lt;i&gt;EFi = EFc • SFw • SFp • SFo • SFs,r&lt;/i&gt;&lt;/span&gt;&lt;/p&gt;]]&gt;&lt;/TextBox&gt;&#10;      &lt;/TextBoxes&gt;&#10;    &lt;/State&gt;&#10;  &lt;/States&gt;&#10;  &lt;Actions /&gt;&#10;&lt;/EntComponent&gt;"/>
  <p:tag name="ELAT_SHAPE_COPY_CHEKER" val="268_30"/>
</p:tagLst>
</file>

<file path=ppt/tags/tag54.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3_7&quot;&gt;&#10;  &lt;Components /&gt;&#10;  &lt;States&gt;&#10;    &lt;State Id=&quot;19ce9e80-f94a-4189-908b-e58bdb3dc20e&quot; Label=&quot;Default&quot; X=&quot;210.97229&quot; Y=&quot;337.612061&quot; Width=&quot;165.851974&quot; Height=&quot;114.050629&quot; Visible=&quot;true&quot; TextAsImage=&quot;false&quot; HasEquation=&quot;false&quot; Required=&quot;true&quot; RotationAngle=&quot;0&quot;&gt;&#10;      &lt;Image Tags=&quot;&quot; ExportFormat=&quot;PNG&quot; Compression=&quot;0&quot; /&gt;&#10;      &lt;TextBoxes&gt;&#10;        &lt;TextBox X=&quot;30.1134949&quot; Y=&quot;13.8252869&quot; Width=&quot;109.874962&quot; Height=&quot;86.4&quot; CharacterSpacing=&quot;0&quot; LineSpacing=&quot;1&quot; IsTopicTitle=&quot;false&quot;&gt;&lt;![CDATA[&lt;p  style='margin:0em; text-align:center; padding-top:0em; padding-bottom:0em; padding-left:0em; line-height:1.2em;'&gt;&lt;span style='font-family:Merriweather Sans;line-height:0.5em; font-size:1em; color:#3F3F3F;'&gt;&lt;i&gt;SFc&lt;/i&gt;&lt;/span&gt;&lt;/p&gt;&lt;br  style='margin:0em; text-align:center; padding-top:0em; padding-bottom:0em; padding-left:0em; line-height:1.2em;' /&gt;&lt;p  style='margin:0em; text-align:center; padding-top:0em; padding-bottom:0em; padding-left:0em; line-height:1.2em;'&gt;&lt;span style='font-family:Merriweather Sans;line-height:0.5em; font-size:1em; color:#3F3F3F;'&gt;&lt;i&gt;Water during cultivation&lt;/i&gt;&lt;/span&gt;&lt;/p&gt;]]&gt;&lt;/TextBox&gt;&#10;      &lt;/TextBoxes&gt;&#10;    &lt;/State&gt;&#10;  &lt;/States&gt;&#10;  &lt;Actions /&gt;&#10;&lt;/EntComponent&gt;"/>
  <p:tag name="ELAT_SHAPE_COPY_CHEKER" val="273_7"/>
  <p:tag name="ELAT_SHAPE_AS_IMAGE" val="0"/>
</p:tagLst>
</file>

<file path=ppt/tags/tag541.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423_97&quot;&gt;&#10;  &lt;Components /&gt;&#10;  &lt;States&gt;&#10;    &lt;State Id=&quot;b52bb09d-27d9-48c8-850a-1312f0f57398&quot; Label=&quot;Default&quot; X=&quot;418.682983&quot; Y=&quot;202.562515&quot; Width=&quot;614.7535&quot; Height=&quot;65.36724&quot; Visible=&quot;true&quot; TextAsImage=&quot;false&quot; HasEquation=&quot;false&quot; Required=&quot;true&quot; RotationAngle=&quot;0&quot;&gt;&#10;      &lt;TextBoxes&gt;&#10;        &lt;TextBox X=&quot;11.5700073&quot; Y=&quot;3.600006&quot; Width=&quot;594.385&quot; Height=&quot;57.535038&quot; CharacterSpacing=&quot;0&quot; LineSpacing=&quot;1&quot; IsTopicTitle=&quot;false&quot;&gt;&lt;![CDATA[&lt;p  style='margin:0em; text-align:left; padding-top:0.1666667em; padding-bottom:0em; padding-left:0em; line-height:3.196391em;'&gt;&lt;span style='font-family:Cambria Math;line-height:0.5em; font-size:1em; color:#3F3F3F;'&gt;&lt;i&gt;[ &lt;/i&gt;&lt;/span&gt;&lt;span style='font-family:;line-height:0.5em; font-size:1em; color:#3F3F3F;'&gt;&lt;i&gt;&amp;nbsp;&amp;nbsp;&amp;nbsp;&amp;nbsp; [&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lt;/i&gt;&lt;/span&gt;&lt;span style='font-family:Merriweather Sans;line-height:0.5em; font-size:1em; color:#3F3F3F;'&gt;&lt;i&gt;&lt;b&gt;&amp;nbsp;&amp;nbsp;&lt;/i&gt;&lt;/b&gt;&lt;/span&gt;&lt;span style='font-family:Cambria Math;line-height:0.5em; font-size:1em; color:#3F3F3F;'&gt;&lt;i&gt;[&amp;nbsp;&amp;nbsp; &lt;/i&gt;&lt;/span&gt;&lt;span style='font-family:;line-height:0.5em; font-size:1em; color:#3F3F3F;'&gt;&lt;i&gt;&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 &lt;/i&gt;&lt;/span&gt;&lt;span style='font-family:Merriweather Sans;line-height:0.5em; font-size:1em; color:#3F3F3F;'&gt;&lt;i&gt;&lt;b&gt;&amp;nbsp;&amp;nbsp;&lt;/i&gt;&lt;/b&gt;&lt;/span&gt;&lt;span style='font-family:Cambria Math;line-height:0.5em; font-size:1em; color:#3F3F3F;'&gt;&lt;i&gt;&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lt;/i&gt;&lt;/span&gt;&lt;span style='font-family:;line-height:0.5em; font-size:1em; color:#3F3F3F;'&gt;&lt;i&gt;&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lt;/i&gt;&lt;/span&gt;&lt;/p&gt;]]&gt;&lt;/TextBox&gt;&#10;      &lt;/TextBoxes&gt;&#10;    &lt;/State&gt;&#10;  &lt;/States&gt;&#10;  &lt;Actions /&gt;&#10;&lt;/EntComponent&gt;"/>
  <p:tag name="ELAT_SHAPE_COPY_CHEKER" val="423_97"/>
</p:tagLst>
</file>

<file path=ppt/tags/tag55.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273_45"/>
  <p:tag name="ELATADDIN.CONTENTS.PAGE.COMPONENT.ENTCOMPONENT" val="&lt;?xml version=&quot;1.0&quot; encoding=&quot;utf-8&quot;?&gt;&#10;&lt;EntComponent Id=&quot;273_45&quot;&gt;&#10;  &lt;Components /&gt;&#10;  &lt;States&gt;&#10;    &lt;State Id=&quot;fa90a237-6600-41a2-9d4a-14fff3d43f3e&quot; Label=&quot;Default&quot; X=&quot;397.218262&quot; Y=&quot;191.222672&quot; Width=&quot;435.880859&quot; Height=&quot;65.38291&quot; Visible=&quot;true&quot; TextAsImage=&quot;true&quot; HasEquation=&quot;false&quot; Required=&quot;true&quot; RotationAngle=&quot;0&quot;&gt;&#10;      &lt;Image Tags=&quot;&quot; ExportFormat=&quot;PNG&quot; Compression=&quot;0&quot; /&gt;&#10;      &lt;TextBoxes /&gt;&#10;    &lt;/State&gt;&#10;  &lt;/States&gt;&#10;  &lt;Actions /&gt;&#10;&lt;/EntComponent&gt;"/>
</p:tagLst>
</file>

<file path=ppt/tags/tag550.xml><?xml version="1.0" encoding="utf-8"?>
<p:tagLst xmlns:a="http://schemas.openxmlformats.org/drawingml/2006/main" xmlns:r="http://schemas.openxmlformats.org/officeDocument/2006/relationships" xmlns:p="http://schemas.openxmlformats.org/presentationml/2006/main">
  <p:tag name="ELAT_TYPE" val="ELAT_EQUATION"/>
  <p:tag name="ELATADDIN.CONTENTS.PAGE.COMPONENT.ENTCOMPONENT" val="&lt;?xml version=&quot;1.0&quot; encoding=&quot;utf-8&quot;?&gt;&#10;&lt;EntComponent Id=&quot;423_78&quot;&gt;&#10;  &lt;Components /&gt;&#10;  &lt;States&gt;&#10;    &lt;State Id=&quot;d7d005f1-fdb6-4ee1-95a9-52ce48504a48&quot; Label=&quot;Default&quot; X=&quot;936.7419&quot; Y=&quot;207.805359&quot; Width=&quot;200&quot; Height=&quot;48.0244865&quot; Visible=&quot;true&quot; TextAsImage=&quot;false&quot; HasEquation=&quot;true&quot; Required=&quot;true&quot; RotationAngle=&quot;0&quot;&gt;&#10;      &lt;Image Tags=&quot;&quot; ExportFormat=&quot;PNG&quot; Compression=&quot;0&quot; /&gt;&#10;      &lt;TextBoxes /&gt;&#10;    &lt;/State&gt;&#10;  &lt;/States&gt;&#10;  &lt;Actions /&gt;&#10;&lt;/EntComponent&gt;"/>
  <p:tag name="ELAT_SHAPE_COPY_CHEKER" val="423_78"/>
</p:tagLst>
</file>

<file path=ppt/tags/tag552.xml><?xml version="1.0" encoding="utf-8"?>
<p:tagLst xmlns:a="http://schemas.openxmlformats.org/drawingml/2006/main" xmlns:r="http://schemas.openxmlformats.org/officeDocument/2006/relationships" xmlns:p="http://schemas.openxmlformats.org/presentationml/2006/main">
  <p:tag name="ELAT_SHAPE_COPY_CHEKER" val="423_2"/>
</p:tagLst>
</file>

<file path=ppt/tags/tag56.xml><?xml version="1.0" encoding="utf-8"?>
<p:tagLst xmlns:a="http://schemas.openxmlformats.org/drawingml/2006/main" xmlns:r="http://schemas.openxmlformats.org/officeDocument/2006/relationships" xmlns:p="http://schemas.openxmlformats.org/presentationml/2006/main">
  <p:tag name="ELAT_SHAPE_AS_IMAGE" val="0"/>
  <p:tag name="ELATADDIN.CONTENTS.PAGE.COMPONENT.ENTCOMPONENT" val="&lt;?xml version=&quot;1.0&quot; encoding=&quot;utf-8&quot;?&gt;&#10;&lt;EntComponent Id=&quot;273_41&quot;&gt;&#10;  &lt;Components /&gt;&#10;  &lt;States&gt;&#10;    &lt;State Id=&quot;042dd5fe-3a3f-4b4c-a3a1-30ff93e8ab85&quot; Label=&quot;Default&quot; X=&quot;397.218262&quot; Y=&quot;191.5463&quot; Width=&quot;435.880859&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73_41"/>
</p:tagLst>
</file>

<file path=ppt/tags/tag57.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3_42&quot;&gt;&#10;  &lt;Components /&gt;&#10;  &lt;States&gt;&#10;    &lt;State Id=&quot;8a5b991b-755a-4d7f-b74e-10ca6c451d26&quot; Label=&quot;Default&quot; X=&quot;553.7346&quot; Y=&quot;191.222672&quot; Width=&quot;42.1888962&quot; Height=&quot;65.05929&quot; Visible=&quot;true&quot; TextAsImage=&quot;false&quot; HasEquation=&quot;false&quot; Required=&quot;true&quot; RotationAngle=&quot;0&quot;&gt;&#10;      &lt;Image Tags=&quot;&quot; ExportFormat=&quot;PNG&quot; Compression=&quot;0&quot; /&gt;&#10;      &lt;TextBoxes /&gt;&#10;    &lt;/State&gt;&#10;  &lt;/States&gt;&#10;  &lt;Actions /&gt;&#10;&lt;/EntComponent&gt;"/>
  <p:tag name="ELAT_SHAPE_COPY_CHEKER" val="273_42"/>
</p:tagLst>
</file>

<file path=ppt/tags/tag58.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_SHAPE_AS_IMAGE" val="0"/>
  <p:tag name="ELATADDIN.CONTENTS.PAGE.COMPONENT.ENTCOMPONENT" val="&lt;?xml version=&quot;1.0&quot; encoding=&quot;utf-8&quot;?&gt;&#10;&lt;EntComponent Id=&quot;268_29&quot;&gt;&#10;  &lt;Components /&gt;&#10;  &lt;States&gt;&#10;    &lt;State Id=&quot;db8d6b03-2151-4378-ab36-909fcccef653&quot; Label=&quot;Default&quot; X=&quot;468.246063&quot; Y=&quot;381.309845&quot; Width=&quot;430.210938&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68_29"/>
</p:tagLst>
</file>

<file path=ppt/tags/tag59.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68_30&quot;&gt;&#10;  &lt;Components /&gt;&#10;  &lt;States&gt;&#10;    &lt;State Id=&quot;400b3937-0069-4d21-b3cd-a270259a57cf&quot; Label=&quot;Default&quot; X=&quot;493.562531&quot; Y=&quot;398.196228&quot; Width=&quot;396.8945&quot; Height=&quot;26.657795&quot; Visible=&quot;true&quot; TextAsImage=&quot;false&quot; HasEquation=&quot;false&quot; Required=&quot;true&quot; RotationAngle=&quot;0&quot;&gt;&#10;      &lt;TextBoxes&gt;&#10;        &lt;TextBox X=&quot;0&quot; Y=&quot;0&quot; Width=&quot;296.75&quot; Height=&quot;26.4&quot; CharacterSpacing=&quot;0&quot; LineSpacing=&quot;1&quot; IsTopicTitle=&quot;false&quot;&gt;&lt;![CDATA[&lt;p  style='margin:0em; text-align:left; padding-top:0em; padding-bottom:0em; padding-left:0em; line-height:1.466667em;'&gt;&lt;span style='font-family:Merriweather Sans;line-height:0.611111em; font-size:1.222222em; color:#3F3F3F;'&gt;&lt;i&gt;EFi = EFc • SFw • SFp • SFo • SFs,r&lt;/i&gt;&lt;/span&gt;&lt;/p&gt;]]&gt;&lt;/TextBox&gt;&#10;      &lt;/TextBoxes&gt;&#10;    &lt;/State&gt;&#10;  &lt;/States&gt;&#10;  &lt;Actions /&gt;&#10;&lt;/EntComponent&gt;"/>
  <p:tag name="ELAT_SHAPE_COPY_CHEKER" val="268_30"/>
</p:tagLst>
</file>

<file path=ppt/tags/tag6.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423_88&quot;&gt;&#10;  &lt;Components /&gt;&#10;  &lt;States&gt;&#10;    &lt;State Id=&quot;0dbb1ada-eed3-483a-965f-abc17a7cf922&quot; Label=&quot;Default&quot; X=&quot;777.646851&quot; Y=&quot;216.061569&quot; Width=&quot;73.70898&quot; Height=&quot;62.369133&quot; Visible=&quot;true&quot; TextAsImage=&quot;false&quot; HasEquation=&quot;false&quot; Required=&quot;true&quot; RotationAngle=&quot;0&quot;&gt;&#10;      &lt;Image Tags=&quot;&quot; ExportFormat=&quot;PNG&quot; Compression=&quot;0&quot; /&gt;&#10;      &lt;TextBoxes&gt;&#10;        &lt;TextBox X=&quot;10.9794922&quot; Y=&quot;20.3845673&quot; Width=&quot;56&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lt;b&gt;MS(T,S)&lt;/i&gt;&lt;/b&gt;&lt;/span&gt;&lt;/p&gt;]]&gt;&lt;/TextBox&gt;&#10;      &lt;/TextBoxes&gt;&#10;    &lt;/State&gt;&#10;  &lt;/States&gt;&#10;  &lt;Actions /&gt;&#10;&lt;/EntComponent&gt;"/>
  <p:tag name="ELAT_SHAPE_COPY_CHEKER" val="423_88"/>
</p:tagLst>
</file>

<file path=ppt/tags/tag60.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5_13&quot;&gt;&#10;  &lt;Components /&gt;&#10;  &lt;States&gt;&#10;    &lt;State Id=&quot;2c497a0e-da80-403a-84df-1a34053beded&quot; Label=&quot;Default&quot; X=&quot;210.97229&quot; Y=&quot;337.612061&quot; Width=&quot;165.851974&quot; Height=&quot;114.050629&quot; Visible=&quot;true&quot; TextAsImage=&quot;false&quot; HasEquation=&quot;false&quot; Required=&quot;true&quot; RotationAngle=&quot;0&quot;&gt;&#10;      &lt;Image Tags=&quot;&quot; ExportFormat=&quot;PNG&quot; Compression=&quot;0&quot; /&gt;&#10;      &lt;TextBoxes&gt;&#10;        &lt;TextBox X=&quot;30.92598&quot; Y=&quot;13.8252869&quot; Width=&quot;108.25&quot; Height=&quot;86.4&quot; CharacterSpacing=&quot;0&quot; LineSpacing=&quot;1&quot; IsTopicTitle=&quot;false&quot;&gt;&lt;![CDATA[&lt;p  style='margin:0em; text-align:center; padding-top:0em; padding-bottom:0em; padding-left:0em; line-height:1.2em;'&gt;&lt;span style='font-family:Merriweather Sans;line-height:0.5em; font-size:1em; color:#3F3F3F;'&gt;&lt;i&gt;SFp&lt;/i&gt;&lt;/span&gt;&lt;/p&gt;&lt;br  style='margin:0em; text-align:center; padding-top:0em; padding-bottom:0em; padding-left:0em; line-height:1.2em;' /&gt;&lt;p  style='margin:0em; text-align:center; padding-top:0em; padding-bottom:0em; padding-left:0em; line-height:1.2em;'&gt;&lt;span style='font-family:Merriweather Sans;line-height:0.5em; font-size:1em; color:#3F3F3F;'&gt;&lt;i&gt;Water before cultivation&lt;/i&gt;&lt;/span&gt;&lt;/p&gt;]]&gt;&lt;/TextBox&gt;&#10;      &lt;/TextBoxes&gt;&#10;    &lt;/State&gt;&#10;  &lt;/States&gt;&#10;  &lt;Actions /&gt;&#10;&lt;/EntComponent&gt;"/>
  <p:tag name="ELAT_SHAPE_COPY_CHEKER" val="275_13"/>
  <p:tag name="ELAT_SHAPE_AS_IMAGE" val="0"/>
</p:tagLst>
</file>

<file path=ppt/tags/tag61.xml><?xml version="1.0" encoding="utf-8"?>
<p:tagLst xmlns:a="http://schemas.openxmlformats.org/drawingml/2006/main" xmlns:r="http://schemas.openxmlformats.org/officeDocument/2006/relationships" xmlns:p="http://schemas.openxmlformats.org/presentationml/2006/main">
  <p:tag name="ELAT_SHAPE_AS_IMAGE" val="0"/>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5_24&quot;&gt;&#10;  &lt;Components /&gt;&#10;  &lt;States&gt;&#10;    &lt;State Id=&quot;33a15c37-17a1-4010-a706-7ad6a830ecc6&quot; Label=&quot;Default&quot; X=&quot;397.218262&quot; Y=&quot;191.222672&quot; Width=&quot;435.880859&quot; Height=&quot;65.38291&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75_24"/>
</p:tagLst>
</file>

<file path=ppt/tags/tag62.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5_23&quot;&gt;&#10;  &lt;Components /&gt;&#10;  &lt;States&gt;&#10;    &lt;State Id=&quot;c95c442d-85a1-4e3d-8bbf-58c0bee99049&quot; Label=&quot;Default&quot; X=&quot;116.252914&quot; Y=&quot;497.398438&quot; Width=&quot;84.82299&quot; Height=&quot;51.6814957&quot; Visible=&quot;true&quot; TextAsImage=&quot;false&quot; HasEquation=&quot;false&quot; Required=&quot;true&quot; RotationAngle=&quot;0&quot;&gt;&#10;      &lt;Image Tags=&quot;&quot; ExportFormat=&quot;PNG&quot; Compression=&quot;0&quot; /&gt;&#10;      &lt;TextBoxes&gt;&#10;        &lt;TextBox X=&quot;22.661499&quot; Y=&quot;15.04071&quot; Width=&quot;43.75&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ROAi&lt;/i&gt;&lt;/span&gt;&lt;/p&gt;]]&gt;&lt;/TextBox&gt;&#10;      &lt;/TextBoxes&gt;&#10;    &lt;/State&gt;&#10;  &lt;/States&gt;&#10;  &lt;Actions /&gt;&#10;&lt;/EntComponent&gt;"/>
  <p:tag name="ELAT_SHAPE_COPY_CHEKER" val="275_23"/>
  <p:tag name="ELAT_SHAPE_AS_IMAGE" val="0"/>
</p:tagLst>
</file>

<file path=ppt/tags/tag63.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5_23&quot;&gt;&#10;  &lt;Components /&gt;&#10;  &lt;States&gt;&#10;    &lt;State Id=&quot;c95c442d-85a1-4e3d-8bbf-58c0bee99049&quot; Label=&quot;Default&quot; X=&quot;116.252914&quot; Y=&quot;497.398438&quot; Width=&quot;84.82299&quot; Height=&quot;51.6814957&quot; Visible=&quot;true&quot; TextAsImage=&quot;false&quot; HasEquation=&quot;false&quot; Required=&quot;true&quot; RotationAngle=&quot;0&quot;&gt;&#10;      &lt;Image Tags=&quot;&quot; ExportFormat=&quot;PNG&quot; Compression=&quot;0&quot; /&gt;&#10;      &lt;TextBoxes&gt;&#10;        &lt;TextBox X=&quot;22.661499&quot; Y=&quot;15.04071&quot; Width=&quot;43.75&quot; Height=&quot;21.6&quot; CharacterSpacing=&quot;0&quot; LineSpacing=&quot;1&quot; IsTopicTitle=&quot;false&quot;&gt;&lt;![CDATA[&lt;p  style='margin:0em; text-align:center; padding-top:0em; padding-bottom:0em; padding-left:0em; line-height:1.2em;'&gt;&lt;span style='font-family:Merriweather Sans;line-height:0.5em; font-size:1em; color:#3F3F3F;'&gt;&lt;i&gt;ROAi&lt;/i&gt;&lt;/span&gt;&lt;/p&gt;]]&gt;&lt;/TextBox&gt;&#10;      &lt;/TextBoxes&gt;&#10;    &lt;/State&gt;&#10;  &lt;/States&gt;&#10;  &lt;Actions /&gt;&#10;&lt;/EntComponent&gt;"/>
  <p:tag name="ELAT_SHAPE_COPY_CHEKER" val="275_23"/>
  <p:tag name="ELAT_SHAPE_AS_IMAGE" val="0"/>
</p:tagLst>
</file>

<file path=ppt/tags/tag64.xml><?xml version="1.0" encoding="utf-8"?>
<p:tagLst xmlns:a="http://schemas.openxmlformats.org/drawingml/2006/main" xmlns:r="http://schemas.openxmlformats.org/officeDocument/2006/relationships" xmlns:p="http://schemas.openxmlformats.org/presentationml/2006/main">
  <p:tag name="ELAT_SHAPE_AS_IMAGE" val="0"/>
  <p:tag name="ELATADDIN.CONTENTS.PAGE.COMPONENT.ENTCOMPONENT" val="&lt;?xml version=&quot;1.0&quot; encoding=&quot;utf-8&quot;?&gt;&#10;&lt;EntComponent Id=&quot;276_15&quot;&gt;&#10;  &lt;Components /&gt;&#10;  &lt;States&gt;&#10;    &lt;State Id=&quot;3523d798-cfeb-4f22-8ed5-ed1cfc8cc793&quot; Label=&quot;Default&quot; X=&quot;397.218262&quot; Y=&quot;191.5463&quot; Width=&quot;435.880859&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76_15"/>
</p:tagLst>
</file>

<file path=ppt/tags/tag65.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6_16&quot;&gt;&#10;  &lt;Components /&gt;&#10;  &lt;States&gt;&#10;    &lt;State Id=&quot;e5edad01-3422-4fca-ae0b-f539b1c18ad1&quot; Label=&quot;Default&quot; X=&quot;614.960938&quot; Y=&quot;191.222672&quot; Width=&quot;42.1888962&quot; Height=&quot;65.05929&quot; Visible=&quot;true&quot; TextAsImage=&quot;false&quot; HasEquation=&quot;false&quot; Required=&quot;true&quot; RotationAngle=&quot;0&quot;&gt;&#10;      &lt;Image Tags=&quot;&quot; ExportFormat=&quot;PNG&quot; Compression=&quot;0&quot; /&gt;&#10;      &lt;TextBoxes /&gt;&#10;    &lt;/State&gt;&#10;  &lt;/States&gt;&#10;  &lt;Actions /&gt;&#10;&lt;/EntComponent&gt;"/>
  <p:tag name="ELAT_SHAPE_COPY_CHEKER" val="276_16"/>
</p:tagLst>
</file>

<file path=ppt/tags/tag66.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_SHAPE_AS_IMAGE" val="0"/>
  <p:tag name="ELATADDIN.CONTENTS.PAGE.COMPONENT.ENTCOMPONENT" val="&lt;?xml version=&quot;1.0&quot; encoding=&quot;utf-8&quot;?&gt;&#10;&lt;EntComponent Id=&quot;268_29&quot;&gt;&#10;  &lt;Components /&gt;&#10;  &lt;States&gt;&#10;    &lt;State Id=&quot;db8d6b03-2151-4378-ab36-909fcccef653&quot; Label=&quot;Default&quot; X=&quot;468.246063&quot; Y=&quot;381.309845&quot; Width=&quot;430.210938&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68_29"/>
</p:tagLst>
</file>

<file path=ppt/tags/tag67.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68_30&quot;&gt;&#10;  &lt;Components /&gt;&#10;  &lt;States&gt;&#10;    &lt;State Id=&quot;400b3937-0069-4d21-b3cd-a270259a57cf&quot; Label=&quot;Default&quot; X=&quot;493.562531&quot; Y=&quot;398.196228&quot; Width=&quot;396.8945&quot; Height=&quot;26.657795&quot; Visible=&quot;true&quot; TextAsImage=&quot;false&quot; HasEquation=&quot;false&quot; Required=&quot;true&quot; RotationAngle=&quot;0&quot;&gt;&#10;      &lt;TextBoxes&gt;&#10;        &lt;TextBox X=&quot;0&quot; Y=&quot;0&quot; Width=&quot;296.75&quot; Height=&quot;26.4&quot; CharacterSpacing=&quot;0&quot; LineSpacing=&quot;1&quot; IsTopicTitle=&quot;false&quot;&gt;&lt;![CDATA[&lt;p  style='margin:0em; text-align:left; padding-top:0em; padding-bottom:0em; padding-left:0em; line-height:1.466667em;'&gt;&lt;span style='font-family:Merriweather Sans;line-height:0.611111em; font-size:1.222222em; color:#3F3F3F;'&gt;&lt;i&gt;EFi = EFc • SFw • SFp • SFo • SFs,r&lt;/i&gt;&lt;/span&gt;&lt;/p&gt;]]&gt;&lt;/TextBox&gt;&#10;      &lt;/TextBoxes&gt;&#10;    &lt;/State&gt;&#10;  &lt;/States&gt;&#10;  &lt;Actions /&gt;&#10;&lt;/EntComponent&gt;"/>
  <p:tag name="ELAT_SHAPE_COPY_CHEKER" val="268_30"/>
</p:tagLst>
</file>

<file path=ppt/tags/tag68.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6_10&quot;&gt;&#10;  &lt;Components /&gt;&#10;  &lt;States&gt;&#10;    &lt;State Id=&quot;c113eff5-543a-4172-adc1-b36d06394b8b&quot; Label=&quot;Default&quot; X=&quot;210.97229&quot; Y=&quot;276.271484&quot; Width=&quot;165.851974&quot; Height=&quot;114.050629&quot; Visible=&quot;true&quot; TextAsImage=&quot;false&quot; HasEquation=&quot;false&quot; Required=&quot;true&quot; RotationAngle=&quot;0&quot;&gt;&#10;      &lt;Image Tags=&quot;&quot; ExportFormat=&quot;PNG&quot; Compression=&quot;0&quot; /&gt;&#10;      &lt;TextBoxes&gt;&#10;        &lt;TextBox X=&quot;34.3634949&quot; Y=&quot;13.8253174&quot; Width=&quot;101.374962&quot; Height=&quot;86.4&quot; CharacterSpacing=&quot;0&quot; LineSpacing=&quot;1&quot; IsTopicTitle=&quot;false&quot;&gt;&lt;![CDATA[&lt;p  style='margin:0em; text-align:center; padding-top:0em; padding-bottom:0em; padding-left:0em; line-height:1.2em;'&gt;&lt;span style='font-family:Merriweather Sans;line-height:0.5em; font-size:1em; color:#3F3F3F;'&gt;&lt;i&gt;SF0&lt;/i&gt;&lt;/span&gt;&lt;/p&gt;&lt;br  style='margin:0em; text-align:center; padding-top:0em; padding-bottom:0em; padding-left:0em; line-height:1.2em;' /&gt;&lt;p  style='margin:0em; text-align:center; padding-top:0em; padding-bottom:0em; padding-left:0em; line-height:1.2em;'&gt;&lt;span style='font-family:Merriweather Sans;line-height:0.5em; font-size:1em; color:#3F3F3F;'&gt;&lt;i&gt;Organic amendment&lt;/i&gt;&lt;/span&gt;&lt;/p&gt;]]&gt;&lt;/TextBox&gt;&#10;      &lt;/TextBoxes&gt;&#10;    &lt;/State&gt;&#10;  &lt;/States&gt;&#10;  &lt;Actions /&gt;&#10;&lt;/EntComponent&gt;"/>
  <p:tag name="ELAT_SHAPE_COPY_CHEKER" val="276_10"/>
  <p:tag name="ELAT_SHAPE_AS_IMAGE" val="0"/>
</p:tagLst>
</file>

<file path=ppt/tags/tag69.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276_28"/>
  <p:tag name="ELATADDIN.CONTENTS.PAGE.COMPONENT.ENTCOMPONENT" val="&lt;?xml version=&quot;1.0&quot; encoding=&quot;utf-8&quot;?&gt;&#10;&lt;EntComponent Id=&quot;276_28&quot;&gt;&#10;  &lt;Components /&gt;&#10;  &lt;States&gt;&#10;    &lt;State Id=&quot;3607e914-0387-43ef-9c73-a7f2b441b8ac&quot; Label=&quot;Default&quot; X=&quot;397.218262&quot; Y=&quot;191.222672&quot; Width=&quot;435.880859&quot; Height=&quot;65.38291&quot; Visible=&quot;true&quot; TextAsImage=&quot;true&quot; HasEquation=&quot;false&quot; Required=&quot;true&quot; RotationAngle=&quot;0&quot;&gt;&#10;      &lt;Image Tags=&quot;&quot; ExportFormat=&quot;PNG&quot; Compression=&quot;0&quot; /&gt;&#10;      &lt;TextBoxes /&gt;&#10;    &lt;/State&gt;&#10;  &lt;/States&gt;&#10;  &lt;Actions /&gt;&#10;&lt;/EntComponent&gt;"/>
</p:tagLst>
</file>

<file path=ppt/tags/tag7.xml><?xml version="1.0" encoding="utf-8"?>
<p:tagLst xmlns:a="http://schemas.openxmlformats.org/drawingml/2006/main" xmlns:r="http://schemas.openxmlformats.org/officeDocument/2006/relationships" xmlns:p="http://schemas.openxmlformats.org/presentationml/2006/main">
  <p:tag name="ELAT_SHAPE_COPY_CHEKER" val="423_83"/>
  <p:tag name="ELATADDIN.CONTENTS.PAGE.COMPONENT.ENTCOMPONENT" val="&lt;?xml version=&quot;1.0&quot; encoding=&quot;utf-8&quot;?&gt;&#10;&lt;EntComponent Id=&quot;423_83&quot;&gt;&#10;  &lt;Components /&gt;&#10;  &lt;States&gt;&#10;    &lt;State Id=&quot;fe5d894b-3135-4d47-8d15-7a923c68dd5d&quot; Label=&quot;Default&quot; X=&quot;562.672546&quot; Y=&quot;543.2761&quot; Width=&quot;671.4527&quot; Height=&quot;62.39984&quot; Visible=&quot;true&quot; TextAsImage=&quot;false&quot; HasEquation=&quot;false&quot; Required=&quot;true&quot; RotationAngle=&quot;0&quot;&gt;&#10;      &lt;Image Tags=&quot;&quot; ExportFormat=&quot;PNG&quot; Compression=&quot;0&quot; /&gt;&#10;      &lt;TextBoxes&gt;&#10;        &lt;TextBox X=&quot;7.199951&quot; Y=&quot;-1.20007324&quot; Width=&quot;654.125061&quot; Height=&quot;64.8&quot; CharacterSpacing=&quot;0&quot; LineSpacing=&quot;1&quot; IsTopicTitle=&quot;false&quot;&gt;&lt;![CDATA[&lt;p  style='margin:0em; text-align:left; padding-top:0em; padding-bottom:0em; padding-left:0em; line-height:1.2em;'&gt;&lt;span style='font-family:Merriweather Sans;line-height:0.5em; font-size:1em; color:#3F3F3F;'&gt;This is the fraction of total N excretion for each animal category managed in a manure management system. Also referred as manure management system usage (in %).&lt;/span&gt;&lt;/p&gt;]]&gt;&lt;/TextBox&gt;&#10;      &lt;/TextBoxes&gt;&#10;    &lt;/State&gt;&#10;  &lt;/States&gt;&#10;  &lt;Actions /&gt;&#10;&lt;/EntComponent&gt;"/>
</p:tagLst>
</file>

<file path=ppt/tags/tag70.xml><?xml version="1.0" encoding="utf-8"?>
<p:tagLst xmlns:a="http://schemas.openxmlformats.org/drawingml/2006/main" xmlns:r="http://schemas.openxmlformats.org/officeDocument/2006/relationships" xmlns:p="http://schemas.openxmlformats.org/presentationml/2006/main">
  <p:tag name="ELATADDIN.CONTENTS.PAGE.COMPONENT.ACTION.ENTACTION2DFA416D-3F0A-4635-AC7C-DE81AF14FE30" val="&lt;?xml version=&quot;1.0&quot; encoding=&quot;utf-8&quot;?&gt;&#10;&lt;EntAction Id=&quot;2dfa416d-3f0a-4635-ac7c-de81af14fe30&quot; Event=&quot;MouseTextHyperlinkClick&quot; Name=&quot;OpenFile&quot; CreationDate=&quot;2016-07-11T11:23:03.4631287+02:00&quot;&gt;&#10;  &lt;Params&gt;&#10;    &lt;Param&gt;&#10;      &lt;Key&gt;FILE_NAME&lt;/Key&gt;&#10;      &lt;Value&gt;Resources/Equation 5.2.pdf&lt;/Value&gt;&#10;    &lt;/Param&gt;&#10;    &lt;Param&gt;&#10;      &lt;Key&gt;HASH&lt;/Key&gt;&#10;    &lt;/Param&gt;&#10;  &lt;/Params&gt;&#10;&lt;/EntAction&gt;"/>
  <p:tag name="ELATADDIN.CONTENTS.PAGE.COMPONENT.ENTCOMPONENT" val="&lt;?xml version=&quot;1.0&quot; encoding=&quot;utf-8&quot;?&gt;&#10;&lt;EntComponent Id=&quot;276_13&quot;&gt;&#10;  &lt;Components /&gt;&#10;  &lt;States&gt;&#10;    &lt;State Id=&quot;ffae8dd6-fbf9-44a9-80ae-bf85767ed471&quot; Label=&quot;Default&quot; X=&quot;555.9761&quot; Y=&quot;259.2015&quot; Width=&quot;269.142456&quot; Height=&quot;23.9920464&quot; Visible=&quot;true&quot; TextAsImage=&quot;false&quot; HasEquation=&quot;false&quot; Required=&quot;true&quot; RotationAngle=&quot;0&quot;&gt;&#10;      &lt;TextBoxes&gt;&#10;        &lt;TextBox X=&quot;158.823242&quot; Y=&quot;0&quot; Width=&quot;116&quot; Height=&quot;23.76&quot; CharacterSpacing=&quot;0&quot; LineSpacing=&quot;1&quot; IsTopicTitle=&quot;false&quot;&gt;&lt;![CDATA[&lt;p  style='margin:0em; text-align:right; padding-top:0em; padding-bottom:0em; padding-left:0em; line-height:1.32em;'&gt;&lt;span style='font-family:Merriweather Sans;line-height:0.5em; font-size:1em; color:#3F3F3F;'&gt;&lt;a target='_self' href='javascript:ExecuteAction(&quot;2dfa416d-3f0a-4635-ac7c-de81af14fe30&quot;)' style='font-family:inherit;line-height:inherit;color:inherit;font-size:inherit;'&gt;Equation 5.2&lt;/a&gt;&lt;/span&gt;&lt;/p&gt;]]&gt;&lt;/TextBox&gt;&#10;      &lt;/TextBoxes&gt;&#10;    &lt;/State&gt;&#10;  &lt;/States&gt;&#10;  &lt;Actions&gt;&#10;    &lt;Action Id=&quot;2dfa416d-3f0a-4635-ac7c-de81af14fe30&quot; Event=&quot;MouseTextHyperlinkClick&quot; Name=&quot;OpenFile&quot; CreationDate=&quot;2016-07-11T11:23:03.4631287+02:00&quot;&gt;&#10;      &lt;Params&gt;&#10;        &lt;Param&gt;&#10;          &lt;Key&gt;FILE_NAME&lt;/Key&gt;&#10;          &lt;Value&gt;Resources/Equation 5.2.pdf&lt;/Value&gt;&#10;        &lt;/Param&gt;&#10;        &lt;Param&gt;&#10;          &lt;Key&gt;HASH&lt;/Key&gt;&#10;        &lt;/Param&gt;&#10;      &lt;/Params&gt;&#10;    &lt;/Action&gt;&#10;  &lt;/Actions&gt;&#10;&lt;/EntComponent&gt;"/>
  <p:tag name="ELAT_SHAPE_COPY_CHEKER" val="276_13"/>
</p:tagLst>
</file>

<file path=ppt/tags/tag71.xml><?xml version="1.0" encoding="utf-8"?>
<p:tagLst xmlns:a="http://schemas.openxmlformats.org/drawingml/2006/main" xmlns:r="http://schemas.openxmlformats.org/officeDocument/2006/relationships" xmlns:p="http://schemas.openxmlformats.org/presentationml/2006/main">
  <p:tag name="ELAT_SHAPE_AS_IMAGE" val="0"/>
  <p:tag name="ELATADDIN.CONTENTS.PAGE.COMPONENT.ENTCOMPONENT" val="&lt;?xml version=&quot;1.0&quot; encoding=&quot;utf-8&quot;?&gt;&#10;&lt;EntComponent Id=&quot;276_15&quot;&gt;&#10;  &lt;Components /&gt;&#10;  &lt;States&gt;&#10;    &lt;State Id=&quot;3523d798-cfeb-4f22-8ed5-ed1cfc8cc793&quot; Label=&quot;Default&quot; X=&quot;397.218262&quot; Y=&quot;191.5463&quot; Width=&quot;435.880859&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76_15"/>
</p:tagLst>
</file>

<file path=ppt/tags/tag72.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6_16&quot;&gt;&#10;  &lt;Components /&gt;&#10;  &lt;States&gt;&#10;    &lt;State Id=&quot;e5edad01-3422-4fca-ae0b-f539b1c18ad1&quot; Label=&quot;Default&quot; X=&quot;614.960938&quot; Y=&quot;191.222672&quot; Width=&quot;42.1888962&quot; Height=&quot;65.05929&quot; Visible=&quot;true&quot; TextAsImage=&quot;false&quot; HasEquation=&quot;false&quot; Required=&quot;true&quot; RotationAngle=&quot;0&quot;&gt;&#10;      &lt;Image Tags=&quot;&quot; ExportFormat=&quot;PNG&quot; Compression=&quot;0&quot; /&gt;&#10;      &lt;TextBoxes /&gt;&#10;    &lt;/State&gt;&#10;  &lt;/States&gt;&#10;  &lt;Actions /&gt;&#10;&lt;/EntComponent&gt;"/>
  <p:tag name="ELAT_SHAPE_COPY_CHEKER" val="276_16"/>
</p:tagLst>
</file>

<file path=ppt/tags/tag73.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_SHAPE_AS_IMAGE" val="0"/>
  <p:tag name="ELATADDIN.CONTENTS.PAGE.COMPONENT.ENTCOMPONENT" val="&lt;?xml version=&quot;1.0&quot; encoding=&quot;utf-8&quot;?&gt;&#10;&lt;EntComponent Id=&quot;268_29&quot;&gt;&#10;  &lt;Components /&gt;&#10;  &lt;States&gt;&#10;    &lt;State Id=&quot;db8d6b03-2151-4378-ab36-909fcccef653&quot; Label=&quot;Default&quot; X=&quot;468.246063&quot; Y=&quot;381.309845&quot; Width=&quot;430.210938&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68_29"/>
</p:tagLst>
</file>

<file path=ppt/tags/tag74.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68_30&quot;&gt;&#10;  &lt;Components /&gt;&#10;  &lt;States&gt;&#10;    &lt;State Id=&quot;400b3937-0069-4d21-b3cd-a270259a57cf&quot; Label=&quot;Default&quot; X=&quot;493.562531&quot; Y=&quot;398.196228&quot; Width=&quot;396.8945&quot; Height=&quot;26.657795&quot; Visible=&quot;true&quot; TextAsImage=&quot;false&quot; HasEquation=&quot;false&quot; Required=&quot;true&quot; RotationAngle=&quot;0&quot;&gt;&#10;      &lt;TextBoxes&gt;&#10;        &lt;TextBox X=&quot;0&quot; Y=&quot;0&quot; Width=&quot;296.75&quot; Height=&quot;26.4&quot; CharacterSpacing=&quot;0&quot; LineSpacing=&quot;1&quot; IsTopicTitle=&quot;false&quot;&gt;&lt;![CDATA[&lt;p  style='margin:0em; text-align:left; padding-top:0em; padding-bottom:0em; padding-left:0em; line-height:1.466667em;'&gt;&lt;span style='font-family:Merriweather Sans;line-height:0.611111em; font-size:1.222222em; color:#3F3F3F;'&gt;&lt;i&gt;EFi = EFc • SFw • SFp • SFo • SFs,r&lt;/i&gt;&lt;/span&gt;&lt;/p&gt;]]&gt;&lt;/TextBox&gt;&#10;      &lt;/TextBoxes&gt;&#10;    &lt;/State&gt;&#10;  &lt;/States&gt;&#10;  &lt;Actions /&gt;&#10;&lt;/EntComponent&gt;"/>
  <p:tag name="ELAT_SHAPE_COPY_CHEKER" val="268_30"/>
</p:tagLst>
</file>

<file path=ppt/tags/tag75.xml><?xml version="1.0" encoding="utf-8"?>
<p:tagLst xmlns:a="http://schemas.openxmlformats.org/drawingml/2006/main" xmlns:r="http://schemas.openxmlformats.org/officeDocument/2006/relationships" xmlns:p="http://schemas.openxmlformats.org/presentationml/2006/main">
  <p:tag name="ELAT_SHAPE_AS_IMAGE" val="0"/>
  <p:tag name="ELAT_SHAPE_COPY_CHEKER" val="279_44"/>
  <p:tag name="ELATADDIN.CONTENTS.PAGE.COMPONENT.ENTCOMPONENT" val="&lt;?xml version=&quot;1.0&quot; encoding=&quot;utf-8&quot;?&gt;&#10;&lt;EntComponent Id=&quot;279_44&quot;&gt;&#10;  &lt;Components /&gt;&#10;  &lt;States&gt;&#10;    &lt;State Id=&quot;5d5a6fd8-11e6-4aed-b9ea-b6e8937e0598&quot; Label=&quot;Default&quot; X=&quot;370.40686&quot; Y=&quot;333.640167&quot; Width=&quot;460.0111&quot; Height=&quot;65.05937&quot; Visible=&quot;true&quot; TextAsImage=&quot;true&quot; HasEquation=&quot;false&quot; Required=&quot;true&quot; RotationAngle=&quot;0&quot;&gt;&#10;      &lt;Image Tags=&quot;&quot; ExportFormat=&quot;PNG&quot; Compression=&quot;0&quot; /&gt;&#10;      &lt;TextBoxes /&gt;&#10;    &lt;/State&gt;&#10;  &lt;/States&gt;&#10;  &lt;Actions /&gt;&#10;&lt;/EntComponent&gt;"/>
</p:tagLst>
</file>

<file path=ppt/tags/tag76.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_SHAPE_AS_IMAGE" val="0"/>
  <p:tag name="ELATADDIN.CONTENTS.PAGE.COMPONENT.ENTCOMPONENT" val="&lt;?xml version=&quot;1.0&quot; encoding=&quot;utf-8&quot;?&gt;&#10;&lt;EntComponent Id=&quot;279_25&quot;&gt;&#10;  &lt;Components /&gt;&#10;  &lt;States&gt;&#10;    &lt;State Id=&quot;c502e8a8-df8c-47e0-86eb-8149c98b96f3&quot; Label=&quot;Default&quot; X=&quot;370.40686&quot; Y=&quot;298.951324&quot; Width=&quot;452.450867&quot; Height=&quot;65.05929&quot; Visible=&quot;true&quot; TextAsImage=&quot;true&quot; HasEquation=&quot;false&quot; Required=&quot;true&quot; RotationAngle=&quot;0&quot;&gt;&#10;      &lt;Image Tags=&quot;&quot; ExportFormat=&quot;PNG&quot; Compression=&quot;0&quot; /&gt;&#10;      &lt;TextBoxes /&gt;&#10;    &lt;/State&gt;&#10;  &lt;/States&gt;&#10;  &lt;Actions /&gt;&#10;&lt;/EntComponent&gt;"/>
  <p:tag name="ELAT_SHAPE_COPY_CHEKER" val="279_25"/>
</p:tagLst>
</file>

<file path=ppt/tags/tag77.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79_27&quot;&gt;&#10;  &lt;Components /&gt;&#10;  &lt;States&gt;&#10;    &lt;State Id=&quot;af311e42-d623-469b-99ef-90d9fceeb87a&quot; Label=&quot;Default&quot; X=&quot;386.273773&quot; Y=&quot;315.8377&quot; Width=&quot;444.144165&quot; Height=&quot;26.657795&quot; Visible=&quot;true&quot; TextAsImage=&quot;false&quot; HasEquation=&quot;false&quot; Required=&quot;true&quot; RotationAngle=&quot;0&quot;&gt;&#10;      &lt;TextBoxes&gt;&#10;        &lt;TextBox X=&quot;0&quot; Y=&quot;0&quot; Width=&quot;423&quot; Height=&quot;26.4&quot; CharacterSpacing=&quot;0&quot; LineSpacing=&quot;1&quot; IsTopicTitle=&quot;false&quot;&gt;&lt;![CDATA[&lt;p  style='margin:0em; text-align:left; padding-top:0em; padding-bottom:0em; padding-left:0em; line-height:1.466667em;'&gt;&lt;span style='font-family:Merriweather Sans;line-height:0.611111em; font-size:1.222222em; color:#3F3F3F;'&gt;&lt;i&gt;CH4 Rice =&amp;nbsp;&amp;nbsp;&amp;nbsp;&amp;nbsp;&amp;nbsp;&amp;nbsp;&amp;nbsp;&amp;nbsp;( EFi, j, k&amp;nbsp;&amp;nbsp;•&amp;nbsp;&amp;nbsp;ti, j, k&amp;nbsp;&amp;nbsp;•&amp;nbsp;&amp;nbsp;Ai, j, k&amp;nbsp;&amp;nbsp;•&amp;nbsp;&amp;nbsp;10-6 )&lt;/i&gt;&lt;/span&gt;&lt;/p&gt;]]&gt;&lt;/TextBox&gt;&#10;      &lt;/TextBoxes&gt;&#10;    &lt;/State&gt;&#10;  &lt;/States&gt;&#10;  &lt;Actions /&gt;&#10;&lt;/EntComponent&gt;"/>
  <p:tag name="ELAT_SHAPE_COPY_CHEKER" val="279_27"/>
</p:tagLst>
</file>

<file path=ppt/tags/tag78.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79_30&quot;&gt;&#10;  &lt;Components /&gt;&#10;  &lt;States&gt;&#10;    &lt;State Id=&quot;9ce77cdc-7bfe-40b6-8870-fc9bba1cb74d&quot; Label=&quot;Default&quot; X=&quot;472.4655&quot; Y=&quot;328.534576&quot; Width=&quot;71.13315&quot; Height=&quot;29.3236217&quot; Visible=&quot;true&quot; TextAsImage=&quot;false&quot; HasEquation=&quot;false&quot; Required=&quot;true&quot; RotationAngle=&quot;0&quot;&gt;&#10;      &lt;TextBoxes&gt;&#10;        &lt;TextBox X=&quot;0&quot; Y=&quot;0&quot; Width=&quot;35.5&quot; Height=&quot;29.04&quot; CharacterSpacing=&quot;0&quot; LineSpacing=&quot;1&quot; IsTopicTitle=&quot;false&quot;&gt;&lt;![CDATA[&lt;p  style='margin:0em; text-align:left; padding-top:0em; padding-bottom:0em; padding-left:0em; line-height:1.613333em;'&gt;&lt;span style='font-family:Merriweather Sans;line-height:0.611111em; font-size:1.222222em; color:#3F3F3F;'&gt;&lt;i&gt;i, j, k&lt;/i&gt;&lt;/span&gt;&lt;/p&gt;]]&gt;&lt;/TextBox&gt;&#10;      &lt;/TextBoxes&gt;&#10;    &lt;/State&gt;&#10;  &lt;/States&gt;&#10;  &lt;Actions /&gt;&#10;&lt;/EntComponent&gt;"/>
  <p:tag name="ELAT_SHAPE_COPY_CHEKER" val="279_30"/>
</p:tagLst>
</file>

<file path=ppt/tags/tag79.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279_31&quot;&gt;&#10;  &lt;Components /&gt;&#10;  &lt;States&gt;&#10;    &lt;State Id=&quot;32e15a27-86d2-4046-827c-c3a42ee216a5&quot; Label=&quot;Default&quot; X=&quot;476.095367&quot; Y=&quot;312.667633&quot; Width=&quot;30.9423618&quot; Height=&quot;29.3236217&quot; Visible=&quot;true&quot; TextAsImage=&quot;false&quot; HasEquation=&quot;false&quot; Required=&quot;true&quot; RotationAngle=&quot;0&quot;&gt;&#10;      &lt;TextBoxes&gt;&#10;        &lt;TextBox X=&quot;0&quot; Y=&quot;0&quot; Width=&quot;33.12504&quot; Height=&quot;29.04&quot; CharacterSpacing=&quot;0&quot; LineSpacing=&quot;1&quot; IsTopicTitle=&quot;false&quot;&gt;&lt;![CDATA[&lt;p  style='margin:0em; text-align:left; padding-top:0em; padding-bottom:0em; padding-left:0em; line-height:1.613333em;'&gt;&lt;span style='font-family:Merriweather Sans;line-height:0.5em; font-size:1em; color:#3F3F3F;'&gt;&lt;i&gt; &lt;/i&gt;&lt;/span&gt;&lt;span style='font-family:Merriweather Sans;line-height:0.611111em; font-size:1.222222em; color:#3F3F3F;'&gt;&lt;i&gt;∑&lt;/i&gt;&lt;/span&gt;&lt;span style='font-family:Merriweather Sans;line-height:0.5em; font-size:1em; color:#3F3F3F;'&gt; &lt;/span&gt;&lt;/p&gt;]]&gt;&lt;/TextBox&gt;&#10;      &lt;/TextBoxes&gt;&#10;    &lt;/State&gt;&#10;  &lt;/States&gt;&#10;  &lt;Actions /&gt;&#10;&lt;/EntComponent&gt;"/>
  <p:tag name="ELAT_SHAPE_COPY_CHEKER" val="279_31"/>
</p:tagLst>
</file>

<file path=ppt/tags/tag8.xml><?xml version="1.0" encoding="utf-8"?>
<p:tagLst xmlns:a="http://schemas.openxmlformats.org/drawingml/2006/main" xmlns:r="http://schemas.openxmlformats.org/officeDocument/2006/relationships" xmlns:p="http://schemas.openxmlformats.org/presentationml/2006/main">
  <p:tag name="ELATADDIN.CONTENTS.PAGE.COMPONENT.ENTCOMPONENT" val="&lt;?xml version=&quot;1.0&quot; encoding=&quot;utf-8&quot;?&gt;&#10;&lt;EntComponent Id=&quot;423_97&quot;&gt;&#10;  &lt;Components /&gt;&#10;  &lt;States&gt;&#10;    &lt;State Id=&quot;b52bb09d-27d9-48c8-850a-1312f0f57398&quot; Label=&quot;Default&quot; X=&quot;418.682983&quot; Y=&quot;202.562515&quot; Width=&quot;614.7535&quot; Height=&quot;65.36724&quot; Visible=&quot;true&quot; TextAsImage=&quot;false&quot; HasEquation=&quot;false&quot; Required=&quot;true&quot; RotationAngle=&quot;0&quot;&gt;&#10;      &lt;TextBoxes&gt;&#10;        &lt;TextBox X=&quot;11.5700073&quot; Y=&quot;3.600006&quot; Width=&quot;594.385&quot; Height=&quot;57.535038&quot; CharacterSpacing=&quot;0&quot; LineSpacing=&quot;1&quot; IsTopicTitle=&quot;false&quot;&gt;&lt;![CDATA[&lt;p  style='margin:0em; text-align:left; padding-top:0.1666667em; padding-bottom:0em; padding-left:0em; line-height:3.196391em;'&gt;&lt;span style='font-family:Cambria Math;line-height:0.5em; font-size:1em; color:#3F3F3F;'&gt;&lt;i&gt;[ &lt;/i&gt;&lt;/span&gt;&lt;span style='font-family:;line-height:0.5em; font-size:1em; color:#3F3F3F;'&gt;&lt;i&gt;&amp;nbsp;&amp;nbsp;&amp;nbsp;&amp;nbsp; [&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lt;/i&gt;&lt;/span&gt;&lt;span style='font-family:Merriweather Sans;line-height:0.5em; font-size:1em; color:#3F3F3F;'&gt;&lt;i&gt;&lt;b&gt;&amp;nbsp;&amp;nbsp;&lt;/i&gt;&lt;/b&gt;&lt;/span&gt;&lt;span style='font-family:Cambria Math;line-height:0.5em; font-size:1em; color:#3F3F3F;'&gt;&lt;i&gt;[&amp;nbsp;&amp;nbsp; &lt;/i&gt;&lt;/span&gt;&lt;span style='font-family:;line-height:0.5em; font-size:1em; color:#3F3F3F;'&gt;&lt;i&gt;&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 &lt;/i&gt;&lt;/span&gt;&lt;span style='font-family:Merriweather Sans;line-height:0.5em; font-size:1em; color:#3F3F3F;'&gt;&lt;i&gt;&lt;b&gt;&amp;nbsp;&amp;nbsp;&lt;/i&gt;&lt;/b&gt;&lt;/span&gt;&lt;span style='font-family:Cambria Math;line-height:0.5em; font-size:1em; color:#3F3F3F;'&gt;&lt;i&gt;&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lt;/i&gt;&lt;/span&gt;&lt;span style='font-family:;line-height:0.5em; font-size:1em; color:#3F3F3F;'&gt;&lt;i&gt;&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 •&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amp;nbsp; ] •&amp;nbsp;&amp;nbsp;&amp;nbsp;&amp;nbsp;&amp;nbsp;&amp;nbsp;&lt;/i&gt;&lt;/span&gt;&lt;/p&gt;]]&gt;&lt;/TextBox&gt;&#10;      &lt;/TextBoxes&gt;&#10;    &lt;/State&gt;&#10;  &lt;/States&gt;&#10;  &lt;Actions /&gt;&#10;&lt;/EntComponent&gt;"/>
  <p:tag name="ELAT_SHAPE_COPY_CHEKER" val="423_97"/>
</p:tagLst>
</file>

<file path=ppt/tags/tag80.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279_32&quot;&gt;&#10;  &lt;Components /&gt;&#10;  &lt;States&gt;&#10;    &lt;State Id=&quot;6141f7e4-edee-4c51-a5ad-73cbf3efdcda&quot; Label=&quot;Default&quot; X=&quot;522.2973&quot; Y=&quot;298.951263&quot; Width=&quot;64.86858&quot; Height=&quot;65.05929&quot; Visible=&quot;true&quot; TextAsImage=&quot;false&quot; HasEquation=&quot;false&quot; Required=&quot;true&quot; RotationAngle=&quot;0&quot;&gt;&#10;      &lt;Image Tags=&quot;&quot; ExportFormat=&quot;PNG&quot; Compression=&quot;0&quot; /&gt;&#10;      &lt;TextBoxes /&gt;&#10;    &lt;/State&gt;&#10;  &lt;/States&gt;&#10;  &lt;Actions /&gt;&#10;&lt;/EntComponent&gt;"/>
  <p:tag name="ELAT_SHAPE_COPY_CHEKER" val="279_32"/>
</p:tagLst>
</file>

<file path=ppt/tags/tag9.xml><?xml version="1.0" encoding="utf-8"?>
<p:tagLst xmlns:a="http://schemas.openxmlformats.org/drawingml/2006/main" xmlns:r="http://schemas.openxmlformats.org/officeDocument/2006/relationships" xmlns:p="http://schemas.openxmlformats.org/presentationml/2006/main">
  <p:tag name="ELATADDIN.CONTENTS.PAGE.COMPONENT.STATE.ENTIMAGE" val="&lt;?xml version=&quot;1.0&quot; encoding=&quot;utf-8&quot;?&gt;&#10;&lt;EntImage Tags=&quot;&quot; ExportFormat=&quot;PNG&quot; Compression=&quot;0&quot; /&gt;"/>
  <p:tag name="ELATADDIN.CONTENTS.PAGE.COMPONENT.ENTCOMPONENT" val="&lt;?xml version=&quot;1.0&quot; encoding=&quot;utf-8&quot;?&gt;&#10;&lt;EntComponent Id=&quot;423_88&quot;&gt;&#10;  &lt;Components /&gt;&#10;  &lt;States&gt;&#10;    &lt;State Id=&quot;92df1f5d-1584-47a0-a09f-84858a20c7be&quot; Label=&quot;Default&quot; X=&quot;1017.52533&quot; Y=&quot;204.061569&quot; Width=&quot;45.35937&quot; Height=&quot;62.369133&quot; Visible=&quot;true&quot; TextAsImage=&quot;false&quot; HasEquation=&quot;false&quot; Required=&quot;true&quot; RotationAngle=&quot;0&quot;&gt;&#10;      &lt;Image Tags=&quot;&quot; ExportFormat=&quot;PNG&quot; Compression=&quot;0&quot; /&gt;&#10;      &lt;TextBoxes /&gt;&#10;    &lt;/State&gt;&#10;  &lt;/States&gt;&#10;  &lt;Actions /&gt;&#10;&lt;/EntComponent&gt;"/>
  <p:tag name="ELAT_SHAPE_COPY_CHEKER" val="423_88"/>
</p:tagLst>
</file>

<file path=ppt/theme/theme1.xml><?xml version="1.0" encoding="utf-8"?>
<a:theme xmlns:a="http://schemas.openxmlformats.org/drawingml/2006/main" name="TFI1">
  <a:themeElements>
    <a:clrScheme name="IPCC">
      <a:dk1>
        <a:srgbClr val="000000"/>
      </a:dk1>
      <a:lt1>
        <a:srgbClr val="FFFFFF"/>
      </a:lt1>
      <a:dk2>
        <a:srgbClr val="000000"/>
      </a:dk2>
      <a:lt2>
        <a:srgbClr val="808080"/>
      </a:lt2>
      <a:accent1>
        <a:srgbClr val="990002"/>
      </a:accent1>
      <a:accent2>
        <a:srgbClr val="C47900"/>
      </a:accent2>
      <a:accent3>
        <a:srgbClr val="004F00"/>
      </a:accent3>
      <a:accent4>
        <a:srgbClr val="00AAD0"/>
      </a:accent4>
      <a:accent5>
        <a:srgbClr val="003466"/>
      </a:accent5>
      <a:accent6>
        <a:srgbClr val="7F006E"/>
      </a:accent6>
      <a:hlink>
        <a:srgbClr val="E00000"/>
      </a:hlink>
      <a:folHlink>
        <a:srgbClr val="EF550F"/>
      </a:folHlink>
    </a:clrScheme>
    <a:fontScheme name="Promotion_Introduction_20070913">
      <a:majorFont>
        <a:latin typeface="Arial"/>
        <a:ea typeface=""/>
        <a:cs typeface=""/>
      </a:majorFont>
      <a:minorFont>
        <a:latin typeface="Arial"/>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motion_Introduction_200709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motion_Introduction_200709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motion_Introduction_200709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motion_Introduction_200709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motion_Introduction_200709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motion_Introduction_200709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motion_Introduction_200709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motion_Introduction_200709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motion_Introduction_200709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motion_Introduction_200709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motion_Introduction_200709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motion_Introduction_200709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motion_Introduction_20070913">
  <a:themeElements>
    <a:clrScheme name="Promotion_Introduction_200709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motion_Introduction_20070913">
      <a:majorFont>
        <a:latin typeface="Arial"/>
        <a:ea typeface=""/>
        <a:cs typeface=""/>
      </a:majorFont>
      <a:minorFont>
        <a:latin typeface="Arial"/>
        <a:ea typeface=""/>
        <a:cs typeface=""/>
      </a:minorFont>
    </a:fontScheme>
    <a:fmtScheme name="シック">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motion_Introduction_200709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motion_Introduction_2007091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motion_Introduction_2007091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motion_Introduction_2007091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motion_Introduction_2007091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motion_Introduction_2007091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motion_Introduction_2007091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motion_Introduction_2007091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motion_Introduction_2007091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motion_Introduction_2007091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motion_Introduction_2007091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motion_Introduction_2007091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TFI1</Template>
  <TotalTime>23206</TotalTime>
  <Words>38005</Words>
  <Application>Microsoft Office PowerPoint</Application>
  <PresentationFormat>On-screen Show (4:3)</PresentationFormat>
  <Paragraphs>2794</Paragraphs>
  <Slides>199</Slides>
  <Notes>198</Notes>
  <HiddenSlides>0</HiddenSlides>
  <MMClips>0</MMClips>
  <ScaleCrop>false</ScaleCrop>
  <HeadingPairs>
    <vt:vector size="8" baseType="variant">
      <vt:variant>
        <vt:lpstr>Fonts Used</vt:lpstr>
      </vt:variant>
      <vt:variant>
        <vt:i4>26</vt:i4>
      </vt:variant>
      <vt:variant>
        <vt:lpstr>Theme</vt:lpstr>
      </vt:variant>
      <vt:variant>
        <vt:i4>2</vt:i4>
      </vt:variant>
      <vt:variant>
        <vt:lpstr>Embedded OLE Servers</vt:lpstr>
      </vt:variant>
      <vt:variant>
        <vt:i4>1</vt:i4>
      </vt:variant>
      <vt:variant>
        <vt:lpstr>Slide Titles</vt:lpstr>
      </vt:variant>
      <vt:variant>
        <vt:i4>199</vt:i4>
      </vt:variant>
    </vt:vector>
  </HeadingPairs>
  <TitlesOfParts>
    <vt:vector size="228" baseType="lpstr">
      <vt:lpstr>Arial Unicode MS</vt:lpstr>
      <vt:lpstr>ＭＳ Ｐゴシック</vt:lpstr>
      <vt:lpstr>ＭＳ Ｐゴシック</vt:lpstr>
      <vt:lpstr>SimSun</vt:lpstr>
      <vt:lpstr>SimSun</vt:lpstr>
      <vt:lpstr>Arial</vt:lpstr>
      <vt:lpstr>Arial Narrow</vt:lpstr>
      <vt:lpstr>ArialMT</vt:lpstr>
      <vt:lpstr>BookAntiqua</vt:lpstr>
      <vt:lpstr>BookAntiqua-Bold</vt:lpstr>
      <vt:lpstr>BookAntiqua-BoldItalic</vt:lpstr>
      <vt:lpstr>Calibri</vt:lpstr>
      <vt:lpstr>Cambria Math</vt:lpstr>
      <vt:lpstr>Courier New</vt:lpstr>
      <vt:lpstr>Frutiger LT Pro 57 Condensed</vt:lpstr>
      <vt:lpstr>Garamond</vt:lpstr>
      <vt:lpstr>Merriweather Sans</vt:lpstr>
      <vt:lpstr>Segoe UI</vt:lpstr>
      <vt:lpstr>Symbol</vt:lpstr>
      <vt:lpstr>Times New Roman</vt:lpstr>
      <vt:lpstr>TimesNewRomanPS-BoldItalicMT</vt:lpstr>
      <vt:lpstr>TimesNewRomanPS-BoldMT</vt:lpstr>
      <vt:lpstr>TimesNewRomanPS-ItalicMT</vt:lpstr>
      <vt:lpstr>TimesNewRomanPSMT</vt:lpstr>
      <vt:lpstr>Verdana</vt:lpstr>
      <vt:lpstr>Wingdings</vt:lpstr>
      <vt:lpstr>TFI1</vt:lpstr>
      <vt:lpstr>Promotion_Introduction_20070913</vt:lpstr>
      <vt:lpstr>Visio</vt:lpstr>
      <vt:lpstr>AGRICULTURE, FORESTRY AND OTHER LAND USE (AFOLU) </vt:lpstr>
      <vt:lpstr>Outline</vt:lpstr>
      <vt:lpstr>Introduction</vt:lpstr>
      <vt:lpstr>Terrestrial sources/sinks of GHGs</vt:lpstr>
      <vt:lpstr>Evolution of IPCC Guidance on agriculture, forestry and other land-use</vt:lpstr>
      <vt:lpstr> Evolution of IPCC Guidance on Agriculture and LUCF/LULUCF</vt:lpstr>
      <vt:lpstr>Agriculture, Forestry and Other Land Use (AFOLU) </vt:lpstr>
      <vt:lpstr>   3a. livestock</vt:lpstr>
      <vt:lpstr>3A. Livestock emissions</vt:lpstr>
      <vt:lpstr>Three methodological Tiers</vt:lpstr>
      <vt:lpstr>Tier 1 - Step 1: Livestock populations (1)</vt:lpstr>
      <vt:lpstr>Tier 1 - Step 1: Livestock populations (2)</vt:lpstr>
      <vt:lpstr>Tier 1- Step 2: Livestock characterization </vt:lpstr>
      <vt:lpstr>Tier 1 - Step 2: How to decide which livestock characterization to use? </vt:lpstr>
      <vt:lpstr>PowerPoint Presentation</vt:lpstr>
      <vt:lpstr>Step 2: Livestock population and feed characterization </vt:lpstr>
      <vt:lpstr>Tier 1 - Step 2: Basic characterisation for livestock populations (1)</vt:lpstr>
      <vt:lpstr>Tier 1 - Step 2: Basic characterisation for livestock populations (2)</vt:lpstr>
      <vt:lpstr>Tier 1 - Step 3: Calculate Average Annual Population</vt:lpstr>
      <vt:lpstr>Tier 1 - Step 4: Annual Average Temperature </vt:lpstr>
      <vt:lpstr>Tier 1 - Step 5: Manure Management Systems (1) </vt:lpstr>
      <vt:lpstr>Tier 1 - Step 5: Manure Management Systems (2)</vt:lpstr>
      <vt:lpstr>Tier 2: Enhanced characterisation for livestock populations</vt:lpstr>
      <vt:lpstr>Tier 2 - additional step: Average daily feed intake (1)</vt:lpstr>
      <vt:lpstr>Tier 2 - additional step: Average daily feed intake (2)</vt:lpstr>
      <vt:lpstr>Tier 2 - additional step: Average daily feed intake (3)</vt:lpstr>
      <vt:lpstr>PowerPoint Presentation</vt:lpstr>
      <vt:lpstr>Tier 2: Gross energy</vt:lpstr>
      <vt:lpstr>Decision Tree for livestock categories </vt:lpstr>
      <vt:lpstr>PowerPoint Presentation</vt:lpstr>
      <vt:lpstr>CH4 emissions from Enteric Fermentation</vt:lpstr>
      <vt:lpstr>Methodological tiers- Enteric Fermentation</vt:lpstr>
      <vt:lpstr>Enteric fermentation: Calculation steps for all Tiers</vt:lpstr>
      <vt:lpstr>CH4 emissions from Enteric Fermentation -Tier 1 Method</vt:lpstr>
      <vt:lpstr>CH4 emissions from Enteric Fermentation - Tier 1 Method</vt:lpstr>
      <vt:lpstr>What do we do when default emissions factors are not available for all categories of livestock …</vt:lpstr>
      <vt:lpstr>CH4 emissions from Enteric Fermentation -Tier 1 Method - What to do when IPCC regional EFs for Dairy cows are not suitable? </vt:lpstr>
      <vt:lpstr>Enteric Fermentation: Tier 2 Method</vt:lpstr>
      <vt:lpstr>Choice of emission factors</vt:lpstr>
      <vt:lpstr>Choice of activity data</vt:lpstr>
      <vt:lpstr>Manure Management (CH4)</vt:lpstr>
      <vt:lpstr>Tier 1 method - CH4 from Manure management </vt:lpstr>
      <vt:lpstr>Tier 1 - CH4 from Manure management - Data for Emission factors </vt:lpstr>
      <vt:lpstr>Tier 1 - CH4 from Manure management - Activity data</vt:lpstr>
      <vt:lpstr>Methodological Tiers – Manure Management - CH4 emissions</vt:lpstr>
      <vt:lpstr>Manure Management (CH4): calculation steps for all Tiers</vt:lpstr>
      <vt:lpstr>Choice of emission factors (1)</vt:lpstr>
      <vt:lpstr>Choice of emission factors (2) </vt:lpstr>
      <vt:lpstr>Choice of emission factors (3)</vt:lpstr>
      <vt:lpstr>Choice of activity data</vt:lpstr>
      <vt:lpstr>Tier 2 - CH4 from Manure management </vt:lpstr>
      <vt:lpstr>Manure Management (N2O) </vt:lpstr>
      <vt:lpstr>Manure Management: Direct (N2O) </vt:lpstr>
      <vt:lpstr>Calculation steps for all Tiers</vt:lpstr>
      <vt:lpstr>Manure Management: Direct (N2O) Tier 1</vt:lpstr>
      <vt:lpstr>Manure Management: Direct (N2O) Tier 1 (1)</vt:lpstr>
      <vt:lpstr>Manure Management: Direct (N2O) Tier 1 (2)</vt:lpstr>
      <vt:lpstr>You can estimate the annual N excretion using the  equation 10.30</vt:lpstr>
      <vt:lpstr>Manure Management: Direct (N2O) Tier 1 (4)</vt:lpstr>
      <vt:lpstr>Manure Management: Direct (N2O) Tier 1 (5)</vt:lpstr>
      <vt:lpstr>Manure Management: Direct (N2O) Tier 1</vt:lpstr>
      <vt:lpstr>Choice of emission factors </vt:lpstr>
      <vt:lpstr>Choice of emission factors  </vt:lpstr>
      <vt:lpstr>Choice of activity data</vt:lpstr>
      <vt:lpstr>    3b. land</vt:lpstr>
      <vt:lpstr>Outline -  FOLU</vt:lpstr>
      <vt:lpstr>PowerPoint Presentation</vt:lpstr>
      <vt:lpstr>Definition of Concepts</vt:lpstr>
      <vt:lpstr>Stratification of organic matter within 6 carbon pools </vt:lpstr>
      <vt:lpstr>IPCC Guidance on DOM and Soil C </vt:lpstr>
      <vt:lpstr>C stocks in C pools </vt:lpstr>
      <vt:lpstr> C stocks in C pools </vt:lpstr>
      <vt:lpstr>Carbon cycle processes: showing carbon stock flows into and out of carbon pools</vt:lpstr>
      <vt:lpstr>The use of managed land as a proxy in estimating land-based emissions and removals (E/R)</vt:lpstr>
      <vt:lpstr>Six land-use categories</vt:lpstr>
      <vt:lpstr>Land-use subcategories and carbon pools</vt:lpstr>
      <vt:lpstr>Total estimates for GHG are made up of subdivisions of land use categories</vt:lpstr>
      <vt:lpstr>Land Representation</vt:lpstr>
      <vt:lpstr>Land Representation: Why we need Land Stratification</vt:lpstr>
      <vt:lpstr>Land Stratification – Bio-physical characteristics (1) </vt:lpstr>
      <vt:lpstr>Land Stratification – Bio-physical characteristics (2) </vt:lpstr>
      <vt:lpstr>Land Stratification – Bio-physical characteristics (3) </vt:lpstr>
      <vt:lpstr>Land Stratification – Land Use </vt:lpstr>
      <vt:lpstr>Land Stratification – Land Use</vt:lpstr>
      <vt:lpstr>Land Stratification – Land Use Change (1)</vt:lpstr>
      <vt:lpstr>Land Stratification – Land Use Change (2)</vt:lpstr>
      <vt:lpstr>Land stratification – Land use versus Land cover</vt:lpstr>
      <vt:lpstr>Land stratification – Management system/practices and disturbances</vt:lpstr>
      <vt:lpstr>Land stratification – Disturbances</vt:lpstr>
      <vt:lpstr>Consistent land representation – Methodological Approaches </vt:lpstr>
      <vt:lpstr>Three approaches for Consistent Land Representation: Methodological Approaches</vt:lpstr>
      <vt:lpstr>PowerPoint Presentation</vt:lpstr>
      <vt:lpstr>Approach 2 </vt:lpstr>
      <vt:lpstr>PowerPoint Presentation</vt:lpstr>
      <vt:lpstr>Ex. # 1:  Land Use matrix: Can you fill in the missing values?</vt:lpstr>
      <vt:lpstr>And the answer is…</vt:lpstr>
      <vt:lpstr>Consistent land representation – Reporting (1)</vt:lpstr>
      <vt:lpstr>Consistent land representation – Reporting (2)</vt:lpstr>
      <vt:lpstr>Generic Methodological Guidance for All Land Categories </vt:lpstr>
      <vt:lpstr>PowerPoint Presentation</vt:lpstr>
      <vt:lpstr> Generic Methodological Approaches to Estimating C Stocks Changes on Managed Land  </vt:lpstr>
      <vt:lpstr> Generic Approaches to Estimating C Stocks Changes on Managed Land: CO2 Emissions from C stock changes on land</vt:lpstr>
      <vt:lpstr>Generic approaches when estimating C stock changes (1)</vt:lpstr>
      <vt:lpstr>Generic approaches when estimating C stock changes (2)</vt:lpstr>
      <vt:lpstr>Stock-Difference Method</vt:lpstr>
      <vt:lpstr>Gain-Loss Method </vt:lpstr>
      <vt:lpstr>Biomass: Land Remaining in a Land-use Category  </vt:lpstr>
      <vt:lpstr>Gain &amp; Loss method for Biomass C pool - Tier 1 </vt:lpstr>
      <vt:lpstr>Annual increase in biomass carbon stocks (Gain-Loss Method), ΔCG – (Land remaining in same land use category)</vt:lpstr>
      <vt:lpstr>Average annual increment in biomass (GTOTAL): Tier 1</vt:lpstr>
      <vt:lpstr>Gain &amp; Loss method for Biomass C pool – Tier 1 </vt:lpstr>
      <vt:lpstr>Average annual increment in biomass (GTOTAL): Tier 2 &amp; 3</vt:lpstr>
      <vt:lpstr>Biomass carbon stocks losses (Gain-Loss Method), ΔCL</vt:lpstr>
      <vt:lpstr>  Gain &amp; Loss method for Biomass C pool – Wood Removals </vt:lpstr>
      <vt:lpstr>Gain &amp; Loss method for Biomass C pool – Fuel wood </vt:lpstr>
      <vt:lpstr>Gain &amp; Loss method for Biomass C pool – Disturbances</vt:lpstr>
      <vt:lpstr>Ex. # 2: Can you find the biomass C pool loss/gain?</vt:lpstr>
      <vt:lpstr>And the answer is…</vt:lpstr>
      <vt:lpstr>Stock Change Method</vt:lpstr>
      <vt:lpstr>Biomass: Land Converted to Other Land-Use Category – ( Tier 2 and 3)</vt:lpstr>
      <vt:lpstr> Gain &amp; Loss method for Biomass C pool in land under conversion </vt:lpstr>
      <vt:lpstr>Initial change in biomass carbon stocks in Land Converted to Other Land-Use Category *</vt:lpstr>
      <vt:lpstr>Change in C stocks in DOM: Land Remaining in the same land use category</vt:lpstr>
      <vt:lpstr>Gain-Loss Method</vt:lpstr>
      <vt:lpstr>Stock-Difference Method</vt:lpstr>
      <vt:lpstr>Change in C stocks in DOM: Land Converted to Other Land-use </vt:lpstr>
      <vt:lpstr>  </vt:lpstr>
      <vt:lpstr>  </vt:lpstr>
      <vt:lpstr>  </vt:lpstr>
      <vt:lpstr> IPCC Tier 2 Biomass Values of Country XX  </vt:lpstr>
      <vt:lpstr> Soil Organic Matter - SOM </vt:lpstr>
      <vt:lpstr>Changes in soil C stocks</vt:lpstr>
      <vt:lpstr> SOC changes (mineral soils) (1) </vt:lpstr>
      <vt:lpstr> SOC changes (mineral soils) (2) </vt:lpstr>
      <vt:lpstr>Mineral soils - Estimating emissions (1)</vt:lpstr>
      <vt:lpstr>Mineral soils - Estimating emissions (2)</vt:lpstr>
      <vt:lpstr>Mineral soils - Estimating emissions (3)</vt:lpstr>
      <vt:lpstr>Organic Soils (1)</vt:lpstr>
      <vt:lpstr>Organic Soils (2) </vt:lpstr>
      <vt:lpstr>3c. Aggregate sources and non-Co2 emissions on land</vt:lpstr>
      <vt:lpstr>PowerPoint Presentation</vt:lpstr>
      <vt:lpstr>Tier 1 – GHG emissions from on-site burning (1) </vt:lpstr>
      <vt:lpstr>Tier 1 – GHG emissions from on-site burning (2) </vt:lpstr>
      <vt:lpstr>Non-CO2 Emissions</vt:lpstr>
      <vt:lpstr>Tier 1 – GHG emissions from on-site burning (1)</vt:lpstr>
      <vt:lpstr>Tier 1 – GHG emissions from on-site burning (2)</vt:lpstr>
      <vt:lpstr>Tier 1 – GHG emissions from on-site burning (3)</vt:lpstr>
      <vt:lpstr>Tier 1 – GHG emissions from on-site burning (4)</vt:lpstr>
      <vt:lpstr>Liming &amp; Urea application (CO2)</vt:lpstr>
      <vt:lpstr>CO2 Emissions from Liming</vt:lpstr>
      <vt:lpstr>Choice of emission factors</vt:lpstr>
      <vt:lpstr>Choice of activity data</vt:lpstr>
      <vt:lpstr>Methodological Tiers - CO2 Emissions from Liming</vt:lpstr>
      <vt:lpstr>CO2 emissions from Urea fertilization</vt:lpstr>
      <vt:lpstr>Methodological tiers for CO2 emissions from Urea fertilization</vt:lpstr>
      <vt:lpstr>Choice of emission factors</vt:lpstr>
      <vt:lpstr>Choice of activity data</vt:lpstr>
      <vt:lpstr>Direct N2O emissions from managed soils </vt:lpstr>
      <vt:lpstr>Improvements in 2006 IPCC Guidelines over GPG 2000</vt:lpstr>
      <vt:lpstr>Methodological tiers - Direct N2O emissions from managed soils </vt:lpstr>
      <vt:lpstr>Decision tree for direct N2O emissions from soils</vt:lpstr>
      <vt:lpstr>Choice of emission factors</vt:lpstr>
      <vt:lpstr>Choice of activity data</vt:lpstr>
      <vt:lpstr>Direct N2O emissions from managed soils </vt:lpstr>
      <vt:lpstr>PowerPoint Presentation</vt:lpstr>
      <vt:lpstr>Indirect N2O emissions from managed soils (3)</vt:lpstr>
      <vt:lpstr>Volatilisation (N2O) – Tier 1</vt:lpstr>
      <vt:lpstr>Leaching/Runoff (N2O) – Tier 1</vt:lpstr>
      <vt:lpstr>Volatilisation (N2O) – Tier 2</vt:lpstr>
      <vt:lpstr>Methodological Tiers</vt:lpstr>
      <vt:lpstr>Choice of emission factors</vt:lpstr>
      <vt:lpstr>Choice of activity data</vt:lpstr>
      <vt:lpstr>Indirect N2O emissions from manure management (1)</vt:lpstr>
      <vt:lpstr>Indirect N2O emissions from manure management (2) </vt:lpstr>
      <vt:lpstr>CH4 emissions from rice (1)</vt:lpstr>
      <vt:lpstr>CH4 emissions from rice (2)</vt:lpstr>
      <vt:lpstr>CH4 emissions from rice: Estimating emissions (1)</vt:lpstr>
      <vt:lpstr>CH4 emissions from rice: Estimating emissions (2)</vt:lpstr>
      <vt:lpstr>CH4 emissions from rice: Estimating emissions (3)</vt:lpstr>
      <vt:lpstr>CH4 emissions from rice: Estimating emissions (4)</vt:lpstr>
      <vt:lpstr>CH4 emissions from rice: Estimating emissions adjusted daily emission factor </vt:lpstr>
      <vt:lpstr> CH4 emissions from rice: Components of Equation 5.2 (2006 GL) (1) </vt:lpstr>
      <vt:lpstr>CH4 emissions from rice: Components of Equation 5.2 (2006 GL) (2)</vt:lpstr>
      <vt:lpstr>CH4 emissions from rice: Estimating emissions (5)</vt:lpstr>
      <vt:lpstr>CH4 emissions from rice: Estimating emissions (6)</vt:lpstr>
      <vt:lpstr>CH4 emissions from rice: Estimating emissions (7)</vt:lpstr>
      <vt:lpstr>CH4 emissions from rice: Estimating emissions (8)</vt:lpstr>
      <vt:lpstr>Methodological Tiers - CH4 emission from rice cultivation</vt:lpstr>
      <vt:lpstr>Choice of emission factors</vt:lpstr>
      <vt:lpstr>Choice of activity data</vt:lpstr>
      <vt:lpstr>Cross Cutting issues - Uncertainty Assessment</vt:lpstr>
      <vt:lpstr>Cross Cutting issues - Completeness</vt:lpstr>
      <vt:lpstr>Cross Cutting issues - Time-series Consistency</vt:lpstr>
      <vt:lpstr>QA/QC</vt:lpstr>
      <vt:lpstr>Reporting and Documentation</vt:lpstr>
      <vt:lpstr>Summary of key messages - Agriculture (3A and 3C)</vt:lpstr>
      <vt:lpstr>Summary - FOLU Key messages (3B)</vt:lpstr>
      <vt:lpstr>Summary - FOLU Key messages</vt:lpstr>
      <vt:lpstr>Thank you !!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eggleston</dc:creator>
  <cp:lastModifiedBy>ngarize</cp:lastModifiedBy>
  <cp:revision>1557</cp:revision>
  <cp:lastPrinted>2018-02-02T00:18:48Z</cp:lastPrinted>
  <dcterms:created xsi:type="dcterms:W3CDTF">2010-07-26T06:48:00Z</dcterms:created>
  <dcterms:modified xsi:type="dcterms:W3CDTF">2018-05-24T08:02:53Z</dcterms:modified>
</cp:coreProperties>
</file>