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4937" r:id="rId2"/>
  </p:sldMasterIdLst>
  <p:notesMasterIdLst>
    <p:notesMasterId r:id="rId43"/>
  </p:notesMasterIdLst>
  <p:sldIdLst>
    <p:sldId id="258" r:id="rId3"/>
    <p:sldId id="342" r:id="rId4"/>
    <p:sldId id="276" r:id="rId5"/>
    <p:sldId id="294" r:id="rId6"/>
    <p:sldId id="299" r:id="rId7"/>
    <p:sldId id="339" r:id="rId8"/>
    <p:sldId id="298" r:id="rId9"/>
    <p:sldId id="285" r:id="rId10"/>
    <p:sldId id="352" r:id="rId11"/>
    <p:sldId id="351" r:id="rId12"/>
    <p:sldId id="353" r:id="rId13"/>
    <p:sldId id="301" r:id="rId14"/>
    <p:sldId id="277" r:id="rId15"/>
    <p:sldId id="304" r:id="rId16"/>
    <p:sldId id="329" r:id="rId17"/>
    <p:sldId id="307" r:id="rId18"/>
    <p:sldId id="309" r:id="rId19"/>
    <p:sldId id="308" r:id="rId20"/>
    <p:sldId id="306" r:id="rId21"/>
    <p:sldId id="310" r:id="rId22"/>
    <p:sldId id="312" r:id="rId23"/>
    <p:sldId id="332" r:id="rId24"/>
    <p:sldId id="311" r:id="rId25"/>
    <p:sldId id="313" r:id="rId26"/>
    <p:sldId id="333" r:id="rId27"/>
    <p:sldId id="336" r:id="rId28"/>
    <p:sldId id="337" r:id="rId29"/>
    <p:sldId id="320" r:id="rId30"/>
    <p:sldId id="338" r:id="rId31"/>
    <p:sldId id="324" r:id="rId32"/>
    <p:sldId id="321" r:id="rId33"/>
    <p:sldId id="334" r:id="rId34"/>
    <p:sldId id="319" r:id="rId35"/>
    <p:sldId id="326" r:id="rId36"/>
    <p:sldId id="327" r:id="rId37"/>
    <p:sldId id="354" r:id="rId38"/>
    <p:sldId id="355" r:id="rId39"/>
    <p:sldId id="356" r:id="rId40"/>
    <p:sldId id="357" r:id="rId41"/>
    <p:sldId id="291" r:id="rId4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33CC"/>
    <a:srgbClr val="6699FF"/>
    <a:srgbClr val="FF006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16" autoAdjust="0"/>
    <p:restoredTop sz="97762" autoAdjust="0"/>
  </p:normalViewPr>
  <p:slideViewPr>
    <p:cSldViewPr>
      <p:cViewPr varScale="1">
        <p:scale>
          <a:sx n="83" d="100"/>
          <a:sy n="83" d="100"/>
        </p:scale>
        <p:origin x="1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18BC42-21A4-4D63-8E57-3E44AB64371C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493760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97A79E-242D-4CEF-B8FA-A492FCD43B1B}" type="slidenum">
              <a:rPr lang="en-GB" altLang="ja-JP" smtClean="0"/>
              <a:pPr eaLnBrk="1" hangingPunct="1"/>
              <a:t>1</a:t>
            </a:fld>
            <a:endParaRPr lang="en-GB" altLang="ja-JP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950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984BB1-C1BB-4E37-8F5F-963C64809429}" type="slidenum">
              <a:rPr lang="en-GB" altLang="ja-JP" smtClean="0"/>
              <a:pPr eaLnBrk="1" hangingPunct="1"/>
              <a:t>5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160596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E4D275-CEBB-42BE-83C0-5EDB2C17510E}" type="slidenum">
              <a:rPr lang="en-GB" altLang="ja-JP" smtClean="0"/>
              <a:pPr eaLnBrk="1" hangingPunct="1"/>
              <a:t>7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78282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>
              <a:latin typeface="Arial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F3DC6E-820A-494A-97AE-A04FA9919909}" type="slidenum">
              <a:rPr lang="en-GB" altLang="ja-JP" smtClean="0"/>
              <a:pPr eaLnBrk="1" hangingPunct="1"/>
              <a:t>13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672693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>
              <a:latin typeface="Arial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BCBAB7-5466-4626-A1BE-FA719E49260B}" type="slidenum">
              <a:rPr lang="en-GB" altLang="ja-JP" smtClean="0"/>
              <a:pPr eaLnBrk="1" hangingPunct="1"/>
              <a:t>24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935507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>
              <a:latin typeface="Arial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EE402D-C40C-4A33-9E9B-0F2EAD0F29A2}" type="slidenum">
              <a:rPr lang="en-GB" altLang="ja-JP" smtClean="0"/>
              <a:pPr eaLnBrk="1" hangingPunct="1"/>
              <a:t>29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55005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95288" y="260350"/>
            <a:ext cx="8748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ja-JP">
              <a:ea typeface="MS PGothic" pitchFamily="34" charset="-128"/>
            </a:endParaRPr>
          </a:p>
        </p:txBody>
      </p:sp>
      <p:pic>
        <p:nvPicPr>
          <p:cNvPr id="6" name="Picture 12" descr="IPCCLogoBlue_RGB_72P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5516563"/>
            <a:ext cx="61595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/>
          <p:cNvSpPr txBox="1"/>
          <p:nvPr/>
        </p:nvSpPr>
        <p:spPr>
          <a:xfrm>
            <a:off x="1071563" y="0"/>
            <a:ext cx="8072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ja-JP" sz="2400">
                <a:solidFill>
                  <a:schemeClr val="bg1"/>
                </a:solidFill>
                <a:latin typeface="Frutiger LT Pro 57 Condensed" pitchFamily="34" charset="0"/>
                <a:ea typeface="MS PGothic" pitchFamily="34" charset="-128"/>
              </a:rPr>
              <a:t>Task Force on National Greenhouse Gas Inventories</a:t>
            </a:r>
            <a:endParaRPr lang="en-GB" altLang="ja-JP" sz="2400">
              <a:solidFill>
                <a:schemeClr val="bg1"/>
              </a:solidFill>
              <a:latin typeface="Frutiger LT Pro 57 Condensed" pitchFamily="34" charset="0"/>
              <a:ea typeface="MS PGothic" pitchFamily="34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9286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38" y="2130425"/>
            <a:ext cx="8072462" cy="1470025"/>
          </a:xfrm>
        </p:spPr>
        <p:txBody>
          <a:bodyPr/>
          <a:lstStyle>
            <a:lvl1pPr algn="r">
              <a:defRPr sz="4400" b="1" i="0" cap="none" spc="0">
                <a:ln>
                  <a:noFill/>
                </a:ln>
                <a:solidFill>
                  <a:srgbClr val="990002"/>
                </a:solidFill>
                <a:effectLst/>
                <a:latin typeface="Frutiger LT Pro 57 Condensed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GB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38" y="3886200"/>
            <a:ext cx="8072462" cy="1752600"/>
          </a:xfrm>
        </p:spPr>
        <p:txBody>
          <a:bodyPr/>
          <a:lstStyle>
            <a:lvl1pPr marL="0" indent="0" algn="r">
              <a:buFontTx/>
              <a:buNone/>
              <a:defRPr b="1" i="0">
                <a:solidFill>
                  <a:srgbClr val="5492CD"/>
                </a:solidFill>
                <a:latin typeface="Frutiger LT Pro 57 Condensed" pitchFamily="34" charset="0"/>
              </a:defRPr>
            </a:lvl1pPr>
          </a:lstStyle>
          <a:p>
            <a:r>
              <a:rPr lang="ja-JP" altLang="en-US"/>
              <a:t>マスター サブタイトルの書式設定</a:t>
            </a:r>
            <a:endParaRPr lang="en-GB" dirty="0"/>
          </a:p>
        </p:txBody>
      </p:sp>
      <p:pic>
        <p:nvPicPr>
          <p:cNvPr id="58371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105150"/>
            <a:ext cx="81629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1043608" y="14709"/>
            <a:ext cx="8072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ja-JP" sz="2400" b="1" dirty="0">
                <a:solidFill>
                  <a:schemeClr val="bg1"/>
                </a:solidFill>
                <a:latin typeface="Arial Narrow" panose="020B0606020202030204" pitchFamily="34" charset="0"/>
                <a:ea typeface="MS PGothic" pitchFamily="34" charset="-128"/>
              </a:rPr>
              <a:t>Task Force on National Greenhouse Gas Inventories</a:t>
            </a:r>
            <a:endParaRPr lang="en-GB" altLang="ja-JP" sz="2400" b="1" dirty="0">
              <a:solidFill>
                <a:schemeClr val="bg1"/>
              </a:solidFill>
              <a:latin typeface="Arial Narrow" panose="020B0606020202030204" pitchFamily="34" charset="0"/>
              <a:ea typeface="MS PGothic" pitchFamily="34" charset="-128"/>
            </a:endParaRPr>
          </a:p>
        </p:txBody>
      </p:sp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-19253"/>
            <a:ext cx="1607817" cy="2033721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61575" y="-22442"/>
            <a:ext cx="1629745" cy="2036911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26313" y="-27383"/>
            <a:ext cx="1638240" cy="2041852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804647" y="-14879"/>
            <a:ext cx="1662592" cy="2029348"/>
          </a:xfrm>
          <a:prstGeom prst="rect">
            <a:avLst/>
          </a:prstGeom>
        </p:spPr>
      </p:pic>
      <p:pic>
        <p:nvPicPr>
          <p:cNvPr id="17" name="Picture 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065463" y="-11689"/>
            <a:ext cx="1654816" cy="2026159"/>
          </a:xfrm>
          <a:prstGeom prst="rect">
            <a:avLst/>
          </a:prstGeom>
        </p:spPr>
      </p:pic>
      <p:pic>
        <p:nvPicPr>
          <p:cNvPr id="18" name="Picture 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356244" y="-27384"/>
            <a:ext cx="1684842" cy="2041853"/>
          </a:xfrm>
          <a:prstGeom prst="rect">
            <a:avLst/>
          </a:prstGeom>
        </p:spPr>
      </p:pic>
      <p:pic>
        <p:nvPicPr>
          <p:cNvPr id="19" name="Picture 10"/>
          <p:cNvPicPr>
            <a:picLocks noChangeAspect="1"/>
          </p:cNvPicPr>
          <p:nvPr userDrawn="1"/>
        </p:nvPicPr>
        <p:blipFill rotWithShape="1">
          <a:blip r:embed="rId11"/>
          <a:srcRect t="1" r="19381" b="150"/>
          <a:stretch/>
        </p:blipFill>
        <p:spPr>
          <a:xfrm>
            <a:off x="7672834" y="-11690"/>
            <a:ext cx="1471166" cy="202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33517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ja-JP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E24D5-9245-4401-84F5-0E7A629C2239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654785400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ja-JP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D526F-1E11-4546-9835-1F0D25E2ED3D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912608709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163513"/>
            <a:ext cx="1979612" cy="5962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2513" y="163513"/>
            <a:ext cx="5788025" cy="5962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C4B6B-0D47-4D24-A918-CD7909DD2D05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630453086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ja-JP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163513"/>
            <a:ext cx="7918450" cy="100806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52513" y="1600200"/>
            <a:ext cx="374015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5063" y="1600200"/>
            <a:ext cx="3741737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CCB2B-715C-48DB-B5CA-3E93AD0265B7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080231180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ja-JP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163513"/>
            <a:ext cx="7918450" cy="100806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52513" y="1600200"/>
            <a:ext cx="7634287" cy="4525963"/>
          </a:xfrm>
        </p:spPr>
        <p:txBody>
          <a:bodyPr/>
          <a:lstStyle/>
          <a:p>
            <a:pPr lvl="0"/>
            <a:r>
              <a:rPr lang="ja-JP" altLang="en-US" noProof="0"/>
              <a:t>アイコンをクリックして表を追加</a:t>
            </a:r>
            <a:endParaRPr lang="en-GB" noProof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08481-A111-4FC4-996B-BD48A02354B9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151817292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ja-JP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SzPct val="116000"/>
              <a:buFont typeface="Arial" pitchFamily="34" charset="0"/>
              <a:buChar char="•"/>
              <a:defRPr sz="2800"/>
            </a:lvl1pPr>
            <a:lvl2pPr>
              <a:buFont typeface="Wingdings" pitchFamily="2" charset="2"/>
              <a:buChar char="v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Ø"/>
              <a:defRPr sz="1800"/>
            </a:lvl4pPr>
            <a:lvl5pPr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GB" noProof="0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7AE0C-DAC0-4D92-AD51-E0EE0D3BEFE9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373913650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ja-JP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4" name="Picture 7" descr="IPCClogoWMOUNEP_B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5791200"/>
            <a:ext cx="4741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PCClogoWMOUNEP_WH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791200"/>
            <a:ext cx="48180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2819400"/>
          </a:xfrm>
        </p:spPr>
        <p:txBody>
          <a:bodyPr anchor="t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ja-JP" altLang="en-US" noProof="0"/>
              <a:t>マスター タイトルの書式設定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64055244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5B79C4-3AF4-42C0-982B-99047ABFB030}" type="slidenum">
              <a:rPr lang="en-GB" altLang="ja-JP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287110145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186C-F345-4FD2-9F3B-1876EDCC4225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BFC0-00FA-4AD9-9B6D-072ECCB115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71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186C-F345-4FD2-9F3B-1876EDCC4225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BFC0-00FA-4AD9-9B6D-072ECCB115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78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5B79C4-3AF4-42C0-982B-99047ABFB030}" type="slidenum">
              <a:rPr lang="en-GB" altLang="ja-JP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317138881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186C-F345-4FD2-9F3B-1876EDCC4225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BFC0-00FA-4AD9-9B6D-072ECCB115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271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186C-F345-4FD2-9F3B-1876EDCC4225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BFC0-00FA-4AD9-9B6D-072ECCB115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922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186C-F345-4FD2-9F3B-1876EDCC4225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BFC0-00FA-4AD9-9B6D-072ECCB115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4871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186C-F345-4FD2-9F3B-1876EDCC4225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BFC0-00FA-4AD9-9B6D-072ECCB115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779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186C-F345-4FD2-9F3B-1876EDCC4225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BFC0-00FA-4AD9-9B6D-072ECCB115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204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186C-F345-4FD2-9F3B-1876EDCC4225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BFC0-00FA-4AD9-9B6D-072ECCB115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821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186C-F345-4FD2-9F3B-1876EDCC4225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BFC0-00FA-4AD9-9B6D-072ECCB115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437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186C-F345-4FD2-9F3B-1876EDCC4225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BFC0-00FA-4AD9-9B6D-072ECCB115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04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186C-F345-4FD2-9F3B-1876EDCC4225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BFC0-00FA-4AD9-9B6D-072ECCB115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3096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186C-F345-4FD2-9F3B-1876EDCC4225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BFC0-00FA-4AD9-9B6D-072ECCB115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39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ja-JP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492CD"/>
                </a:solidFill>
              </a:defRPr>
            </a:lvl1pPr>
            <a:lvl2pPr>
              <a:defRPr>
                <a:solidFill>
                  <a:srgbClr val="5492CD"/>
                </a:solidFill>
              </a:defRPr>
            </a:lvl2pPr>
            <a:lvl3pPr>
              <a:defRPr>
                <a:solidFill>
                  <a:srgbClr val="5492CD"/>
                </a:solidFill>
              </a:defRPr>
            </a:lvl3pPr>
            <a:lvl4pPr>
              <a:defRPr>
                <a:solidFill>
                  <a:srgbClr val="5492CD"/>
                </a:solidFill>
              </a:defRPr>
            </a:lvl4pPr>
            <a:lvl5pPr>
              <a:defRPr>
                <a:solidFill>
                  <a:srgbClr val="5492CD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F5AB5-3D3B-4EF6-AC7D-480322750949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089865875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ja-JP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DF3E4-079C-48C8-8425-01FE0C9CE404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79055164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ja-JP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251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5063" y="1600200"/>
            <a:ext cx="37417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BDBA8-823F-4DF4-AD96-17F47668FE91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246175930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ja-JP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0C990-7090-4693-A2C0-6EE423A0CE34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53524303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ja-JP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2DA83-9843-4CE7-B3A7-ED3FAADAF696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8486789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ja-JP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B925-F055-416B-810F-CFEA4C3D3A27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6365780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ja-JP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2E7E5-640E-465B-B195-551C1F433EE6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84866698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IPCCLogoBlue_RGB_72PPI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6000750"/>
            <a:ext cx="38735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4100" y="163513"/>
            <a:ext cx="79184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GB" altLang="ja-JP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2513" y="1600200"/>
            <a:ext cx="76342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 altLang="ja-JP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5875" y="6572250"/>
            <a:ext cx="642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MS PGothic" pitchFamily="34" charset="-128"/>
              </a:defRPr>
            </a:lvl1pPr>
          </a:lstStyle>
          <a:p>
            <a:pPr>
              <a:defRPr/>
            </a:pPr>
            <a:fld id="{8A5B79C4-3AF4-42C0-982B-99047ABFB030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9286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ja-JP">
              <a:solidFill>
                <a:srgbClr val="FFFFFF"/>
              </a:solidFill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0" r:id="rId1"/>
    <p:sldLayoutId id="2147484935" r:id="rId2"/>
    <p:sldLayoutId id="2147484921" r:id="rId3"/>
    <p:sldLayoutId id="2147484922" r:id="rId4"/>
    <p:sldLayoutId id="2147484923" r:id="rId5"/>
    <p:sldLayoutId id="2147484924" r:id="rId6"/>
    <p:sldLayoutId id="2147484925" r:id="rId7"/>
    <p:sldLayoutId id="2147484926" r:id="rId8"/>
    <p:sldLayoutId id="2147484927" r:id="rId9"/>
    <p:sldLayoutId id="2147484928" r:id="rId10"/>
    <p:sldLayoutId id="2147484929" r:id="rId11"/>
    <p:sldLayoutId id="2147484930" r:id="rId12"/>
    <p:sldLayoutId id="2147484931" r:id="rId13"/>
    <p:sldLayoutId id="2147484932" r:id="rId14"/>
    <p:sldLayoutId id="2147484933" r:id="rId15"/>
    <p:sldLayoutId id="2147484934" r:id="rId16"/>
    <p:sldLayoutId id="2147484936" r:id="rId17"/>
  </p:sldLayoutIdLst>
  <p:transition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latin typeface="Frutiger LT Pro 57 Condense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rgbClr val="5492CD"/>
          </a:solidFill>
          <a:latin typeface="Frutiger LT Pro 57 Condensed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400">
          <a:solidFill>
            <a:srgbClr val="5B92E5"/>
          </a:solidFill>
          <a:latin typeface="Frutiger LT Pro 57 Condensed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rgbClr val="5B92E5"/>
          </a:solidFill>
          <a:latin typeface="Frutiger LT Pro 57 Condensed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>
          <a:solidFill>
            <a:srgbClr val="5B92E5"/>
          </a:solidFill>
          <a:latin typeface="Frutiger LT Pro 57 Condensed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rgbClr val="5B92E5"/>
          </a:solidFill>
          <a:latin typeface="Frutiger LT Pro 57 Condensed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6186C-F345-4FD2-9F3B-1876EDCC4225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DBFC0-00FA-4AD9-9B6D-072ECCB115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35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8" r:id="rId1"/>
    <p:sldLayoutId id="2147484939" r:id="rId2"/>
    <p:sldLayoutId id="2147484940" r:id="rId3"/>
    <p:sldLayoutId id="2147484941" r:id="rId4"/>
    <p:sldLayoutId id="2147484942" r:id="rId5"/>
    <p:sldLayoutId id="2147484943" r:id="rId6"/>
    <p:sldLayoutId id="2147484944" r:id="rId7"/>
    <p:sldLayoutId id="2147484945" r:id="rId8"/>
    <p:sldLayoutId id="2147484946" r:id="rId9"/>
    <p:sldLayoutId id="2147484947" r:id="rId10"/>
    <p:sldLayoutId id="2147484948" r:id="rId11"/>
    <p:sldLayoutId id="214748494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5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1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4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cc-nggip.iges.or.jp/EFDB/main.php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cc-nggip.iges.or.jp/public/2006gl/vol5.html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9917" y="2132856"/>
            <a:ext cx="8839200" cy="1066800"/>
          </a:xfrm>
        </p:spPr>
        <p:txBody>
          <a:bodyPr/>
          <a:lstStyle/>
          <a:p>
            <a:pPr algn="ctr" eaLnBrk="1" hangingPunct="1"/>
            <a:r>
              <a:rPr lang="en-GB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MS PGothic" pitchFamily="34" charset="-128"/>
              </a:rPr>
              <a:t>2006 IPCC Guidelines for National Greenhouse Gas Inventories: Waste Sector</a:t>
            </a: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105238" y="3356992"/>
            <a:ext cx="892899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US" altLang="ja-JP" sz="2000" b="1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Africa Regional Workshop on the Building of Sustainable National</a:t>
            </a:r>
          </a:p>
          <a:p>
            <a:pPr algn="r">
              <a:spcBef>
                <a:spcPct val="20000"/>
              </a:spcBef>
            </a:pPr>
            <a:r>
              <a:rPr lang="en-US" altLang="ja-JP" sz="2000" b="1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Greenhouse Gas Inventory Management Systems, and the Use of the 2006</a:t>
            </a:r>
          </a:p>
          <a:p>
            <a:pPr algn="r">
              <a:spcBef>
                <a:spcPct val="20000"/>
              </a:spcBef>
            </a:pPr>
            <a:r>
              <a:rPr lang="en-US" altLang="ja-JP" sz="2000" b="1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IPCC Guidelines for National Greenhouse Gas Inventories</a:t>
            </a:r>
          </a:p>
          <a:p>
            <a:pPr algn="r">
              <a:spcBef>
                <a:spcPct val="20000"/>
              </a:spcBef>
            </a:pPr>
            <a:r>
              <a:rPr lang="en-US" altLang="ja-JP" sz="2000" dirty="0" err="1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Swakopmund</a:t>
            </a:r>
            <a:r>
              <a:rPr lang="en-US" altLang="ja-JP" sz="2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, Namibia</a:t>
            </a:r>
          </a:p>
          <a:p>
            <a:pPr algn="r">
              <a:spcBef>
                <a:spcPct val="20000"/>
              </a:spcBef>
            </a:pPr>
            <a:r>
              <a:rPr lang="en-US" altLang="ja-JP" sz="2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24-28 April 2017</a:t>
            </a:r>
            <a:br>
              <a:rPr lang="en-US" altLang="ja-JP" sz="2000" b="1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</a:br>
            <a:r>
              <a:rPr lang="en-US" altLang="ja-JP" sz="2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Baasansuren </a:t>
            </a:r>
            <a:r>
              <a:rPr lang="en-US" altLang="ja-JP" sz="2000" dirty="0" err="1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Jamsranjav</a:t>
            </a:r>
            <a:r>
              <a:rPr lang="en-US" altLang="ja-JP" sz="2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, IPCC TFI TSU </a:t>
            </a:r>
          </a:p>
          <a:p>
            <a:pPr algn="r">
              <a:spcBef>
                <a:spcPct val="20000"/>
              </a:spcBef>
            </a:pPr>
            <a:endParaRPr lang="en-US" altLang="ja-JP" dirty="0">
              <a:solidFill>
                <a:srgbClr val="5492CD"/>
              </a:solidFill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368"/>
            <a:ext cx="9186242" cy="682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971600" y="2852936"/>
            <a:ext cx="864096" cy="3816424"/>
          </a:xfrm>
          <a:prstGeom prst="rect">
            <a:avLst/>
          </a:prstGeom>
          <a:noFill/>
          <a:ln w="25400" cap="flat" cmpd="sng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835696" y="2852936"/>
            <a:ext cx="720080" cy="3816424"/>
          </a:xfrm>
          <a:prstGeom prst="rect">
            <a:avLst/>
          </a:prstGeom>
          <a:noFill/>
          <a:ln w="25400" cap="flat" cmpd="sng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555776" y="2852936"/>
            <a:ext cx="720080" cy="3816424"/>
          </a:xfrm>
          <a:prstGeom prst="rect">
            <a:avLst/>
          </a:prstGeom>
          <a:noFill/>
          <a:ln w="25400" cap="flat" cmpd="sng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346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2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6660232" y="1916832"/>
            <a:ext cx="648072" cy="4752528"/>
          </a:xfrm>
          <a:prstGeom prst="rect">
            <a:avLst/>
          </a:prstGeom>
          <a:noFill/>
          <a:ln w="25400" cap="flat" cmpd="sng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244408" y="1916832"/>
            <a:ext cx="792088" cy="4752528"/>
          </a:xfrm>
          <a:prstGeom prst="rect">
            <a:avLst/>
          </a:prstGeom>
          <a:noFill/>
          <a:ln w="25400" cap="flat" cmpd="sng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664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251520" y="990600"/>
            <a:ext cx="8587680" cy="5029200"/>
          </a:xfrm>
        </p:spPr>
        <p:txBody>
          <a:bodyPr/>
          <a:lstStyle/>
          <a:p>
            <a:pPr algn="just"/>
            <a:r>
              <a:rPr lang="en-GB" altLang="ja-JP" sz="2400" dirty="0">
                <a:latin typeface="Arial Narrow" pitchFamily="34" charset="0"/>
                <a:ea typeface="MS PGothic" pitchFamily="34" charset="-128"/>
              </a:rPr>
              <a:t>Composting and anaerobic digestion of organic waste (food waste, garden and park waste etc.) </a:t>
            </a:r>
          </a:p>
          <a:p>
            <a:pPr lvl="1" algn="just">
              <a:buFont typeface="Arial Narrow" pitchFamily="34" charset="0"/>
              <a:buChar char="–"/>
            </a:pPr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reduced volume in the waste material</a:t>
            </a:r>
          </a:p>
          <a:p>
            <a:pPr lvl="1" algn="just">
              <a:buFont typeface="Arial Narrow" pitchFamily="34" charset="0"/>
              <a:buChar char="–"/>
            </a:pPr>
            <a:r>
              <a:rPr lang="en-US" altLang="ja-JP" sz="2200" dirty="0" err="1">
                <a:latin typeface="Arial Narrow" pitchFamily="34" charset="0"/>
                <a:ea typeface="MS PGothic" pitchFamily="34" charset="-128"/>
              </a:rPr>
              <a:t>stabilisation</a:t>
            </a:r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 of the waste</a:t>
            </a:r>
          </a:p>
          <a:p>
            <a:pPr lvl="1" algn="just">
              <a:buFont typeface="Arial Narrow" pitchFamily="34" charset="0"/>
              <a:buChar char="–"/>
            </a:pPr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production of biogas for energy use</a:t>
            </a:r>
          </a:p>
          <a:p>
            <a:pPr lvl="1" algn="just">
              <a:buFont typeface="Arial Narrow" pitchFamily="34" charset="0"/>
              <a:buChar char="–"/>
            </a:pPr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end product can be recycled as a fertilizer or soil amendment</a:t>
            </a:r>
          </a:p>
          <a:p>
            <a:pPr algn="just"/>
            <a:r>
              <a:rPr lang="en-GB" altLang="ja-JP" sz="2400" dirty="0">
                <a:latin typeface="Arial Narrow" pitchFamily="34" charset="0"/>
                <a:ea typeface="MS PGothic" pitchFamily="34" charset="-128"/>
              </a:rPr>
              <a:t>Composting</a:t>
            </a:r>
          </a:p>
          <a:p>
            <a:pPr lvl="1" algn="just">
              <a:buFont typeface="Arial Narrow" pitchFamily="34" charset="0"/>
              <a:buChar char="–"/>
            </a:pPr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large fraction of DOC in waste is converted to CO</a:t>
            </a:r>
            <a:r>
              <a:rPr lang="en-GB" altLang="ja-JP" sz="2200" baseline="-25000" dirty="0">
                <a:latin typeface="Arial Narrow" pitchFamily="34" charset="0"/>
                <a:ea typeface="MS PGothic" pitchFamily="34" charset="-128"/>
              </a:rPr>
              <a:t>2</a:t>
            </a:r>
          </a:p>
          <a:p>
            <a:pPr lvl="1" algn="just">
              <a:buFont typeface="Arial Narrow" pitchFamily="34" charset="0"/>
              <a:buChar char="–"/>
            </a:pPr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CH</a:t>
            </a:r>
            <a:r>
              <a:rPr lang="en-US" altLang="ja-JP" sz="2200" baseline="-25000" dirty="0">
                <a:latin typeface="Arial Narrow" pitchFamily="34" charset="0"/>
                <a:ea typeface="MS PGothic" pitchFamily="34" charset="-128"/>
              </a:rPr>
              <a:t>4</a:t>
            </a:r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 and N</a:t>
            </a:r>
            <a:r>
              <a:rPr lang="en-US" altLang="ja-JP" sz="2200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O can both be formed during composting </a:t>
            </a:r>
          </a:p>
          <a:p>
            <a:pPr algn="just"/>
            <a:r>
              <a:rPr lang="en-GB" altLang="ja-JP" sz="2400" dirty="0">
                <a:latin typeface="Arial Narrow" pitchFamily="34" charset="0"/>
                <a:ea typeface="MS PGothic" pitchFamily="34" charset="-128"/>
              </a:rPr>
              <a:t>Anaerobic digestion</a:t>
            </a:r>
          </a:p>
          <a:p>
            <a:pPr lvl="1" algn="just">
              <a:buFont typeface="Arial Narrow" pitchFamily="34" charset="0"/>
              <a:buChar char="–"/>
            </a:pPr>
            <a:r>
              <a:rPr lang="en-GB" altLang="ja-JP" dirty="0">
                <a:latin typeface="Arial Narrow" pitchFamily="34" charset="0"/>
                <a:ea typeface="MS PGothic" pitchFamily="34" charset="-128"/>
              </a:rPr>
              <a:t> </a:t>
            </a:r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Biogas (CH</a:t>
            </a:r>
            <a:r>
              <a:rPr lang="en-GB" altLang="ja-JP" sz="2200" baseline="-25000" dirty="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 and CO</a:t>
            </a:r>
            <a:r>
              <a:rPr lang="en-GB" altLang="ja-JP" sz="2200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)</a:t>
            </a:r>
          </a:p>
          <a:p>
            <a:pPr lvl="1" algn="just">
              <a:buFont typeface="Arial Narrow" pitchFamily="34" charset="0"/>
              <a:buChar char="–"/>
            </a:pPr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 N</a:t>
            </a:r>
            <a:r>
              <a:rPr lang="en-GB" altLang="ja-JP" sz="2200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O is assumed to be negligible</a:t>
            </a:r>
            <a:endParaRPr lang="en-US" altLang="ja-JP" sz="2200" dirty="0">
              <a:latin typeface="Arial Narrow" pitchFamily="34" charset="0"/>
              <a:ea typeface="MS PGothic" pitchFamily="34" charset="-128"/>
            </a:endParaRPr>
          </a:p>
          <a:p>
            <a:pPr algn="just">
              <a:buFontTx/>
              <a:buNone/>
            </a:pPr>
            <a:endParaRPr lang="en-US" altLang="ja-JP" dirty="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30723" name="Title 4"/>
          <p:cNvSpPr>
            <a:spLocks noGrp="1"/>
          </p:cNvSpPr>
          <p:nvPr>
            <p:ph type="title"/>
          </p:nvPr>
        </p:nvSpPr>
        <p:spPr>
          <a:xfrm>
            <a:off x="304800" y="188640"/>
            <a:ext cx="8534400" cy="533400"/>
          </a:xfrm>
        </p:spPr>
        <p:txBody>
          <a:bodyPr/>
          <a:lstStyle/>
          <a:p>
            <a:pPr algn="ctr" eaLnBrk="1" hangingPunct="1"/>
            <a:r>
              <a:rPr lang="en-US" altLang="ja-JP" sz="2800" dirty="0">
                <a:latin typeface="Arial Narrow" pitchFamily="34" charset="0"/>
                <a:ea typeface="MS PGothic" pitchFamily="34" charset="-128"/>
              </a:rPr>
              <a:t>Biological Treatment of Solid Waste</a:t>
            </a: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533400"/>
          </a:xfrm>
        </p:spPr>
        <p:txBody>
          <a:bodyPr/>
          <a:lstStyle/>
          <a:p>
            <a:pPr algn="ctr"/>
            <a:r>
              <a:rPr lang="en-GB" altLang="ja-JP" sz="2800" dirty="0">
                <a:latin typeface="Arial Narrow" pitchFamily="34" charset="0"/>
                <a:ea typeface="MS PGothic" pitchFamily="34" charset="-128"/>
              </a:rPr>
              <a:t>Biological Treatment of Solid waste: CH</a:t>
            </a:r>
            <a:r>
              <a:rPr lang="en-GB" altLang="ja-JP" sz="2800" baseline="-25000" dirty="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2800" dirty="0">
                <a:latin typeface="Arial Narrow" pitchFamily="34" charset="0"/>
                <a:ea typeface="MS PGothic" pitchFamily="34" charset="-128"/>
              </a:rPr>
              <a:t> Emissions</a:t>
            </a:r>
            <a:endParaRPr lang="en-US" altLang="ja-JP" sz="2800" baseline="-25000" dirty="0">
              <a:latin typeface="Arial Narrow" pitchFamily="34" charset="0"/>
              <a:ea typeface="MS PGothic" pitchFamily="34" charset="-128"/>
            </a:endParaRPr>
          </a:p>
        </p:txBody>
      </p:sp>
      <p:graphicFrame>
        <p:nvGraphicFramePr>
          <p:cNvPr id="31747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691402"/>
              </p:ext>
            </p:extLst>
          </p:nvPr>
        </p:nvGraphicFramePr>
        <p:xfrm>
          <a:off x="1763688" y="2082801"/>
          <a:ext cx="510540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8" name="Equation" r:id="rId4" imgW="2489200" imgH="342900" progId="Equation.3">
                  <p:embed/>
                </p:oleObj>
              </mc:Choice>
              <mc:Fallback>
                <p:oleObj name="Equation" r:id="rId4" imgW="2489200" imgH="3429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082801"/>
                        <a:ext cx="5105400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533400" y="2786063"/>
            <a:ext cx="8001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ja-JP" b="1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CH</a:t>
            </a:r>
            <a:r>
              <a:rPr lang="en-GB" altLang="ja-JP" b="1" baseline="-2500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b="1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 Emissions: </a:t>
            </a:r>
            <a:r>
              <a:rPr lang="en-GB" altLang="ja-JP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total CH</a:t>
            </a:r>
            <a:r>
              <a:rPr lang="en-GB" altLang="ja-JP" baseline="-2500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 emissions in inventory year, Gg CH</a:t>
            </a:r>
            <a:r>
              <a:rPr lang="en-GB" altLang="ja-JP" baseline="-2500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4</a:t>
            </a:r>
          </a:p>
          <a:p>
            <a:pPr eaLnBrk="1" hangingPunct="1"/>
            <a:r>
              <a:rPr lang="en-GB" altLang="ja-JP" b="1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M</a:t>
            </a:r>
            <a:r>
              <a:rPr lang="en-GB" altLang="ja-JP" b="1" baseline="-2500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i  </a:t>
            </a:r>
            <a:r>
              <a:rPr lang="en-GB" altLang="ja-JP" b="1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: </a:t>
            </a:r>
            <a:r>
              <a:rPr lang="en-GB" altLang="ja-JP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mass of organic waste treated by biological treatment type</a:t>
            </a:r>
            <a:r>
              <a:rPr lang="en-GB" altLang="ja-JP" i="1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 i</a:t>
            </a:r>
            <a:r>
              <a:rPr lang="en-GB" altLang="ja-JP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, Gg </a:t>
            </a:r>
          </a:p>
          <a:p>
            <a:pPr marL="0" lvl="1" eaLnBrk="1" hangingPunct="1"/>
            <a:r>
              <a:rPr lang="en-GB" altLang="ja-JP" b="1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EF</a:t>
            </a:r>
            <a:r>
              <a:rPr lang="en-GB" altLang="ja-JP" b="1" baseline="-2500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i </a:t>
            </a:r>
            <a:r>
              <a:rPr lang="en-GB" altLang="ja-JP" b="1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: </a:t>
            </a:r>
            <a:r>
              <a:rPr lang="en-GB" altLang="ja-JP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emission factor for treatment </a:t>
            </a:r>
            <a:r>
              <a:rPr lang="en-GB" altLang="ja-JP" i="1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i</a:t>
            </a:r>
            <a:r>
              <a:rPr lang="en-GB" altLang="ja-JP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, g CH</a:t>
            </a:r>
            <a:r>
              <a:rPr lang="en-GB" altLang="ja-JP" baseline="-2500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/kg waste treated</a:t>
            </a:r>
          </a:p>
          <a:p>
            <a:pPr eaLnBrk="1" hangingPunct="1"/>
            <a:r>
              <a:rPr lang="en-GB" altLang="ja-JP" b="1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i : </a:t>
            </a:r>
            <a:r>
              <a:rPr lang="en-GB" altLang="ja-JP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composting or anaerobic digestion</a:t>
            </a:r>
          </a:p>
          <a:p>
            <a:pPr eaLnBrk="1" hangingPunct="1"/>
            <a:r>
              <a:rPr lang="en-GB" altLang="ja-JP" b="1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R : </a:t>
            </a:r>
            <a:r>
              <a:rPr lang="en-GB" altLang="ja-JP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total amount of CH</a:t>
            </a:r>
            <a:r>
              <a:rPr lang="en-GB" altLang="ja-JP" baseline="-2500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 recovered in inventory year, Gg CH</a:t>
            </a:r>
            <a:r>
              <a:rPr lang="en-GB" altLang="ja-JP" baseline="-2500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. </a:t>
            </a:r>
            <a:r>
              <a:rPr lang="en-GB" altLang="ja-JP" b="1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If the recovered gas is flared, the emissions should be reported in Waste Sector</a:t>
            </a:r>
            <a:endParaRPr lang="en-US" altLang="ja-JP" b="1" baseline="-25000">
              <a:solidFill>
                <a:srgbClr val="5492CD"/>
              </a:solidFill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304800" y="1219200"/>
            <a:ext cx="8458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altLang="ja-JP" sz="220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 Default</a:t>
            </a:r>
            <a:r>
              <a:rPr lang="en-GB" altLang="ja-JP" sz="2200">
                <a:latin typeface="Arial Narrow" pitchFamily="34" charset="0"/>
                <a:ea typeface="MS PGothic" pitchFamily="34" charset="-128"/>
              </a:rPr>
              <a:t> </a:t>
            </a:r>
            <a:r>
              <a:rPr lang="en-GB" altLang="ja-JP" sz="220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method for estimation of CH</a:t>
            </a:r>
            <a:r>
              <a:rPr lang="en-GB" altLang="ja-JP" sz="2200" baseline="-2500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220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 emissions: </a:t>
            </a:r>
            <a:endParaRPr lang="en-US" altLang="ja-JP" sz="2200">
              <a:solidFill>
                <a:srgbClr val="5492CD"/>
              </a:solidFill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67750" cy="457200"/>
          </a:xfrm>
        </p:spPr>
        <p:txBody>
          <a:bodyPr/>
          <a:lstStyle/>
          <a:p>
            <a:pPr algn="ctr"/>
            <a:r>
              <a:rPr lang="en-GB" altLang="ja-JP" sz="2800">
                <a:latin typeface="Arial Narrow" pitchFamily="34" charset="0"/>
                <a:ea typeface="MS PGothic" pitchFamily="34" charset="-128"/>
              </a:rPr>
              <a:t>Biological Treatment of Solid Waste: N</a:t>
            </a:r>
            <a:r>
              <a:rPr lang="en-GB" altLang="ja-JP" sz="2800" baseline="-2500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2800">
                <a:latin typeface="Arial Narrow" pitchFamily="34" charset="0"/>
                <a:ea typeface="MS PGothic" pitchFamily="34" charset="-128"/>
              </a:rPr>
              <a:t>O Emissions</a:t>
            </a:r>
            <a:endParaRPr lang="en-US" altLang="ja-JP" sz="2800">
              <a:ea typeface="MS PGothic" pitchFamily="34" charset="-128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3048000"/>
            <a:ext cx="7696200" cy="1371600"/>
          </a:xfrm>
        </p:spPr>
        <p:txBody>
          <a:bodyPr/>
          <a:lstStyle/>
          <a:p>
            <a:pPr>
              <a:buFontTx/>
              <a:buNone/>
            </a:pPr>
            <a:r>
              <a:rPr lang="pt-BR" altLang="ja-JP" sz="1800" b="1" dirty="0">
                <a:latin typeface="Arial Narrow" pitchFamily="34" charset="0"/>
                <a:ea typeface="MS PGothic" pitchFamily="34" charset="-128"/>
              </a:rPr>
              <a:t>N</a:t>
            </a:r>
            <a:r>
              <a:rPr lang="pt-BR" altLang="ja-JP" sz="1800" b="1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pt-BR" altLang="ja-JP" sz="1800" b="1" dirty="0">
                <a:latin typeface="Arial Narrow" pitchFamily="34" charset="0"/>
                <a:ea typeface="MS PGothic" pitchFamily="34" charset="-128"/>
              </a:rPr>
              <a:t>O Emissions: </a:t>
            </a:r>
            <a:r>
              <a:rPr lang="pt-BR" altLang="ja-JP" sz="1800" dirty="0">
                <a:latin typeface="Arial Narrow" pitchFamily="34" charset="0"/>
                <a:ea typeface="MS PGothic" pitchFamily="34" charset="-128"/>
              </a:rPr>
              <a:t>total N</a:t>
            </a:r>
            <a:r>
              <a:rPr lang="pt-BR" altLang="ja-JP" sz="1800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pt-BR" altLang="ja-JP" sz="1800" dirty="0">
                <a:latin typeface="Arial Narrow" pitchFamily="34" charset="0"/>
                <a:ea typeface="MS PGothic" pitchFamily="34" charset="-128"/>
              </a:rPr>
              <a:t>O emissions in inventory year, Gg N</a:t>
            </a:r>
            <a:r>
              <a:rPr lang="pt-BR" altLang="ja-JP" sz="1800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pt-BR" altLang="ja-JP" sz="1800" dirty="0">
                <a:latin typeface="Arial Narrow" pitchFamily="34" charset="0"/>
                <a:ea typeface="MS PGothic" pitchFamily="34" charset="-128"/>
              </a:rPr>
              <a:t>O</a:t>
            </a:r>
          </a:p>
          <a:p>
            <a:pPr>
              <a:buFontTx/>
              <a:buNone/>
            </a:pPr>
            <a:r>
              <a:rPr lang="en-GB" altLang="ja-JP" sz="1800" b="1" dirty="0" err="1">
                <a:latin typeface="Arial Narrow" pitchFamily="34" charset="0"/>
                <a:ea typeface="MS PGothic" pitchFamily="34" charset="-128"/>
              </a:rPr>
              <a:t>M</a:t>
            </a:r>
            <a:r>
              <a:rPr lang="en-GB" altLang="ja-JP" sz="1800" b="1" baseline="-25000" dirty="0" err="1">
                <a:latin typeface="Arial Narrow" pitchFamily="34" charset="0"/>
                <a:ea typeface="MS PGothic" pitchFamily="34" charset="-128"/>
              </a:rPr>
              <a:t>i</a:t>
            </a:r>
            <a:r>
              <a:rPr lang="en-GB" altLang="ja-JP" sz="1800" b="1" dirty="0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mass of organic waste treated by biological treatment type </a:t>
            </a:r>
            <a:r>
              <a:rPr lang="en-GB" altLang="ja-JP" sz="1800" i="1" dirty="0" err="1">
                <a:latin typeface="Arial Narrow" pitchFamily="34" charset="0"/>
                <a:ea typeface="MS PGothic" pitchFamily="34" charset="-128"/>
              </a:rPr>
              <a:t>i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, Gg</a:t>
            </a:r>
          </a:p>
          <a:p>
            <a:pPr>
              <a:buFontTx/>
              <a:buNone/>
            </a:pPr>
            <a:r>
              <a:rPr lang="en-GB" altLang="ja-JP" sz="1800" b="1" dirty="0" err="1">
                <a:latin typeface="Arial Narrow" pitchFamily="34" charset="0"/>
                <a:ea typeface="MS PGothic" pitchFamily="34" charset="-128"/>
              </a:rPr>
              <a:t>EF</a:t>
            </a:r>
            <a:r>
              <a:rPr lang="en-GB" altLang="ja-JP" sz="1800" b="1" baseline="-25000" dirty="0" err="1">
                <a:latin typeface="Arial Narrow" pitchFamily="34" charset="0"/>
                <a:ea typeface="MS PGothic" pitchFamily="34" charset="-128"/>
              </a:rPr>
              <a:t>i</a:t>
            </a:r>
            <a:r>
              <a:rPr lang="en-GB" altLang="ja-JP" sz="1800" b="1" dirty="0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emission factor for treatment</a:t>
            </a:r>
            <a:r>
              <a:rPr lang="en-GB" altLang="ja-JP" sz="1800" i="1" dirty="0">
                <a:latin typeface="Arial Narrow" pitchFamily="34" charset="0"/>
                <a:ea typeface="MS PGothic" pitchFamily="34" charset="-128"/>
              </a:rPr>
              <a:t> </a:t>
            </a:r>
            <a:r>
              <a:rPr lang="en-GB" altLang="ja-JP" sz="1800" i="1" dirty="0" err="1">
                <a:latin typeface="Arial Narrow" pitchFamily="34" charset="0"/>
                <a:ea typeface="MS PGothic" pitchFamily="34" charset="-128"/>
              </a:rPr>
              <a:t>i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, g N</a:t>
            </a:r>
            <a:r>
              <a:rPr lang="en-GB" altLang="ja-JP" sz="1800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O/kg waste treated</a:t>
            </a:r>
          </a:p>
          <a:p>
            <a:pPr>
              <a:buFontTx/>
              <a:buNone/>
            </a:pPr>
            <a:r>
              <a:rPr lang="en-GB" altLang="ja-JP" sz="1800" b="1" dirty="0" err="1">
                <a:latin typeface="Arial Narrow" pitchFamily="34" charset="0"/>
                <a:ea typeface="MS PGothic" pitchFamily="34" charset="-128"/>
              </a:rPr>
              <a:t>i</a:t>
            </a:r>
            <a:r>
              <a:rPr lang="en-GB" altLang="ja-JP" sz="1800" b="1" dirty="0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composting or anaerobic digestion</a:t>
            </a:r>
            <a:endParaRPr lang="en-US" altLang="ja-JP" sz="1800" dirty="0">
              <a:latin typeface="Arial Narrow" pitchFamily="34" charset="0"/>
              <a:ea typeface="MS PGothic" pitchFamily="34" charset="-128"/>
            </a:endParaRPr>
          </a:p>
        </p:txBody>
      </p:sp>
      <p:graphicFrame>
        <p:nvGraphicFramePr>
          <p:cNvPr id="32772" name="Object 2"/>
          <p:cNvGraphicFramePr>
            <a:graphicFrameLocks noChangeAspect="1"/>
          </p:cNvGraphicFramePr>
          <p:nvPr/>
        </p:nvGraphicFramePr>
        <p:xfrm>
          <a:off x="2438400" y="2286000"/>
          <a:ext cx="44196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1" name="Equation" r:id="rId3" imgW="2260600" imgH="342900" progId="Equation.3">
                  <p:embed/>
                </p:oleObj>
              </mc:Choice>
              <mc:Fallback>
                <p:oleObj name="Equation" r:id="rId3" imgW="2260600" imgH="342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286000"/>
                        <a:ext cx="441960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457200" y="1371600"/>
            <a:ext cx="8305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altLang="ja-JP" sz="220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 Default</a:t>
            </a:r>
            <a:r>
              <a:rPr lang="en-GB" altLang="ja-JP" sz="2200">
                <a:ea typeface="MS PGothic" pitchFamily="34" charset="-128"/>
              </a:rPr>
              <a:t> </a:t>
            </a:r>
            <a:r>
              <a:rPr lang="en-GB" altLang="ja-JP" sz="220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method for estimation of N</a:t>
            </a:r>
            <a:r>
              <a:rPr lang="en-GB" altLang="ja-JP" sz="2200" baseline="-2500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220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O emissions:  </a:t>
            </a:r>
            <a:endParaRPr lang="en-US" altLang="ja-JP" sz="2200">
              <a:solidFill>
                <a:srgbClr val="5492CD"/>
              </a:solidFill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76064" y="1412776"/>
            <a:ext cx="8515672" cy="4038600"/>
          </a:xfrm>
        </p:spPr>
        <p:txBody>
          <a:bodyPr/>
          <a:lstStyle/>
          <a:p>
            <a:pPr algn="just"/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Methodological tiers for estimation of CH</a:t>
            </a:r>
            <a:r>
              <a:rPr lang="en-GB" altLang="ja-JP" sz="2200" baseline="-25000" dirty="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 and N</a:t>
            </a:r>
            <a:r>
              <a:rPr lang="en-GB" altLang="ja-JP" sz="2200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O emissions</a:t>
            </a:r>
          </a:p>
          <a:p>
            <a:pPr lvl="1" algn="just">
              <a:buFont typeface="Arial Narrow" pitchFamily="34" charset="0"/>
              <a:buChar char="–"/>
            </a:pPr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Tier 1: Tier 1 uses the IPCC default emission factors</a:t>
            </a:r>
          </a:p>
          <a:p>
            <a:pPr lvl="1" algn="just">
              <a:buFont typeface="Arial Narrow" pitchFamily="34" charset="0"/>
              <a:buChar char="–"/>
            </a:pPr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Tier 2: Country-specific EFs based on representative measurements</a:t>
            </a:r>
          </a:p>
          <a:p>
            <a:pPr lvl="1" algn="just">
              <a:buFont typeface="Arial Narrow" pitchFamily="34" charset="0"/>
              <a:buChar char="–"/>
            </a:pPr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Tier 3: Facility or site-specific measurements data (on-line or periodic)</a:t>
            </a:r>
          </a:p>
          <a:p>
            <a:pPr algn="just"/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When national data are not available</a:t>
            </a:r>
          </a:p>
          <a:p>
            <a:pPr lvl="1" algn="just">
              <a:buFont typeface="Arial Narrow" pitchFamily="34" charset="0"/>
              <a:buChar char="–"/>
            </a:pPr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Regional default values for AD and EFs are given in Chapter 2 and 4</a:t>
            </a:r>
          </a:p>
          <a:p>
            <a:pPr algn="just"/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It is </a:t>
            </a:r>
            <a:r>
              <a:rPr lang="en-GB" altLang="ja-JP" sz="2200" i="1" dirty="0">
                <a:latin typeface="Arial Narrow" pitchFamily="34" charset="0"/>
                <a:ea typeface="MS PGothic" pitchFamily="34" charset="-128"/>
              </a:rPr>
              <a:t>good practice </a:t>
            </a:r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that countries use  national, annually or periodically collected data, where available</a:t>
            </a:r>
            <a:endParaRPr lang="en-US" altLang="ja-JP" sz="2200" dirty="0">
              <a:latin typeface="Arial Narrow" pitchFamily="34" charset="0"/>
              <a:ea typeface="MS PGothic" pitchFamily="34" charset="-128"/>
            </a:endParaRPr>
          </a:p>
          <a:p>
            <a:pPr lvl="1" algn="just">
              <a:buFont typeface="Arial Narrow" pitchFamily="34" charset="0"/>
              <a:buChar char="–"/>
            </a:pPr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National statistics</a:t>
            </a:r>
          </a:p>
          <a:p>
            <a:pPr lvl="1" algn="just">
              <a:buFont typeface="Arial Narrow" pitchFamily="34" charset="0"/>
              <a:buChar char="–"/>
            </a:pPr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Data from municipal or regional authorities responsible for waste management, or from waste management companies</a:t>
            </a:r>
          </a:p>
          <a:p>
            <a:pPr lvl="1" algn="just">
              <a:buFont typeface="Arial Narrow" pitchFamily="34" charset="0"/>
              <a:buChar char="–"/>
            </a:pPr>
            <a:endParaRPr lang="en-GB" altLang="ja-JP" sz="2000" dirty="0">
              <a:latin typeface="Arial Narrow" pitchFamily="34" charset="0"/>
              <a:ea typeface="MS PGothic" pitchFamily="34" charset="-128"/>
            </a:endParaRPr>
          </a:p>
          <a:p>
            <a:pPr lvl="1" algn="just">
              <a:buFont typeface="Arial Narrow" pitchFamily="34" charset="0"/>
              <a:buChar char="–"/>
            </a:pPr>
            <a:endParaRPr lang="en-GB" altLang="ja-JP" sz="2000" dirty="0">
              <a:latin typeface="Arial Narrow" pitchFamily="34" charset="0"/>
              <a:ea typeface="MS PGothic" pitchFamily="34" charset="-128"/>
            </a:endParaRPr>
          </a:p>
          <a:p>
            <a:pPr lvl="1" algn="just">
              <a:buFontTx/>
              <a:buNone/>
            </a:pPr>
            <a:endParaRPr lang="en-GB" altLang="ja-JP" sz="2000" dirty="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381000" y="214536"/>
            <a:ext cx="8305800" cy="838200"/>
          </a:xfrm>
        </p:spPr>
        <p:txBody>
          <a:bodyPr/>
          <a:lstStyle/>
          <a:p>
            <a:pPr algn="ctr"/>
            <a:r>
              <a:rPr lang="en-GB" altLang="ja-JP" sz="2800" dirty="0">
                <a:latin typeface="Arial Narrow" pitchFamily="34" charset="0"/>
                <a:ea typeface="MS PGothic" pitchFamily="34" charset="-128"/>
              </a:rPr>
              <a:t>Biological Treatment of Solid Waste: </a:t>
            </a:r>
            <a:br>
              <a:rPr lang="en-GB" altLang="ja-JP" sz="2800" dirty="0">
                <a:latin typeface="Arial Narrow" pitchFamily="34" charset="0"/>
                <a:ea typeface="MS PGothic" pitchFamily="34" charset="-128"/>
              </a:rPr>
            </a:br>
            <a:r>
              <a:rPr lang="en-GB" altLang="ja-JP" sz="2800" dirty="0">
                <a:latin typeface="Arial Narrow" pitchFamily="34" charset="0"/>
                <a:ea typeface="MS PGothic" pitchFamily="34" charset="-128"/>
              </a:rPr>
              <a:t>Choice of Methods, AD and EFs</a:t>
            </a:r>
            <a:endParaRPr lang="en-US" altLang="ja-JP" sz="2800" dirty="0">
              <a:ea typeface="MS PGothic" pitchFamily="3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533400" y="2119313"/>
            <a:ext cx="8229600" cy="30480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ja-JP" sz="1600" b="1" dirty="0">
                <a:latin typeface="Arial Narrow" pitchFamily="34" charset="0"/>
                <a:ea typeface="MS PGothic" pitchFamily="34" charset="-128"/>
              </a:rPr>
              <a:t>CO</a:t>
            </a:r>
            <a:r>
              <a:rPr lang="en-GB" altLang="ja-JP" sz="1600" b="1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1600" b="1" dirty="0">
                <a:latin typeface="Arial Narrow" pitchFamily="34" charset="0"/>
                <a:ea typeface="MS PGothic" pitchFamily="34" charset="-128"/>
              </a:rPr>
              <a:t> Emissions: </a:t>
            </a:r>
            <a:r>
              <a:rPr lang="en-GB" altLang="ja-JP" sz="1600" dirty="0">
                <a:latin typeface="Arial Narrow" pitchFamily="34" charset="0"/>
                <a:ea typeface="MS PGothic" pitchFamily="34" charset="-128"/>
              </a:rPr>
              <a:t>CO</a:t>
            </a:r>
            <a:r>
              <a:rPr lang="en-GB" altLang="ja-JP" sz="1600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1600" dirty="0">
                <a:latin typeface="Arial Narrow" pitchFamily="34" charset="0"/>
                <a:ea typeface="MS PGothic" pitchFamily="34" charset="-128"/>
              </a:rPr>
              <a:t> emissions in inventory year, Gg/</a:t>
            </a:r>
            <a:r>
              <a:rPr lang="en-GB" altLang="ja-JP" sz="1600" dirty="0" err="1">
                <a:latin typeface="Arial Narrow" pitchFamily="34" charset="0"/>
                <a:ea typeface="MS PGothic" pitchFamily="34" charset="-128"/>
              </a:rPr>
              <a:t>yr</a:t>
            </a:r>
            <a:endParaRPr lang="en-GB" altLang="ja-JP" sz="1600" dirty="0">
              <a:latin typeface="Arial Narrow" pitchFamily="34" charset="0"/>
              <a:ea typeface="MS PGothic" pitchFamily="34" charset="-128"/>
            </a:endParaRPr>
          </a:p>
          <a:p>
            <a:pPr>
              <a:buFontTx/>
              <a:buNone/>
            </a:pPr>
            <a:r>
              <a:rPr lang="en-GB" altLang="ja-JP" sz="1600" b="1" dirty="0" err="1">
                <a:latin typeface="Arial Narrow" pitchFamily="34" charset="0"/>
                <a:ea typeface="MS PGothic" pitchFamily="34" charset="-128"/>
              </a:rPr>
              <a:t>SW</a:t>
            </a:r>
            <a:r>
              <a:rPr lang="en-GB" altLang="ja-JP" sz="1600" b="1" baseline="-25000" dirty="0" err="1">
                <a:latin typeface="Arial Narrow" pitchFamily="34" charset="0"/>
                <a:ea typeface="MS PGothic" pitchFamily="34" charset="-128"/>
              </a:rPr>
              <a:t>i</a:t>
            </a:r>
            <a:r>
              <a:rPr lang="en-GB" altLang="ja-JP" sz="1600" b="1" dirty="0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600" dirty="0">
                <a:latin typeface="Arial Narrow" pitchFamily="34" charset="0"/>
                <a:ea typeface="MS PGothic" pitchFamily="34" charset="-128"/>
              </a:rPr>
              <a:t>total amount of solid waste of type </a:t>
            </a:r>
            <a:r>
              <a:rPr lang="en-GB" altLang="ja-JP" sz="1600" i="1" dirty="0" err="1">
                <a:latin typeface="Arial Narrow" pitchFamily="34" charset="0"/>
                <a:ea typeface="MS PGothic" pitchFamily="34" charset="-128"/>
              </a:rPr>
              <a:t>i</a:t>
            </a:r>
            <a:r>
              <a:rPr lang="en-GB" altLang="ja-JP" sz="1600" i="1" dirty="0">
                <a:latin typeface="Arial Narrow" pitchFamily="34" charset="0"/>
                <a:ea typeface="MS PGothic" pitchFamily="34" charset="-128"/>
              </a:rPr>
              <a:t> (wet weight) incinerated or open-burned, Gg/</a:t>
            </a:r>
            <a:r>
              <a:rPr lang="en-GB" altLang="ja-JP" sz="1600" i="1" dirty="0" err="1">
                <a:latin typeface="Arial Narrow" pitchFamily="34" charset="0"/>
                <a:ea typeface="MS PGothic" pitchFamily="34" charset="-128"/>
              </a:rPr>
              <a:t>yr</a:t>
            </a:r>
            <a:endParaRPr lang="en-GB" altLang="ja-JP" sz="1600" i="1" dirty="0">
              <a:latin typeface="Arial Narrow" pitchFamily="34" charset="0"/>
              <a:ea typeface="MS PGothic" pitchFamily="34" charset="-128"/>
            </a:endParaRPr>
          </a:p>
          <a:p>
            <a:pPr>
              <a:buFontTx/>
              <a:buNone/>
            </a:pPr>
            <a:r>
              <a:rPr lang="en-GB" altLang="ja-JP" sz="1600" b="1" dirty="0" err="1">
                <a:latin typeface="Arial Narrow" pitchFamily="34" charset="0"/>
                <a:ea typeface="MS PGothic" pitchFamily="34" charset="-128"/>
              </a:rPr>
              <a:t>dm</a:t>
            </a:r>
            <a:r>
              <a:rPr lang="en-GB" altLang="ja-JP" sz="1600" b="1" baseline="-25000" dirty="0" err="1">
                <a:latin typeface="Arial Narrow" pitchFamily="34" charset="0"/>
                <a:ea typeface="MS PGothic" pitchFamily="34" charset="-128"/>
              </a:rPr>
              <a:t>i</a:t>
            </a:r>
            <a:r>
              <a:rPr lang="en-GB" altLang="ja-JP" sz="1600" b="1" dirty="0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600" dirty="0">
                <a:latin typeface="Arial Narrow" pitchFamily="34" charset="0"/>
                <a:ea typeface="MS PGothic" pitchFamily="34" charset="-128"/>
              </a:rPr>
              <a:t>dry matter content in the waste (wet weight) incinerated or open-burned, (fraction)</a:t>
            </a:r>
          </a:p>
          <a:p>
            <a:pPr>
              <a:buFontTx/>
              <a:buNone/>
            </a:pPr>
            <a:r>
              <a:rPr lang="en-GB" altLang="ja-JP" sz="1600" b="1" dirty="0" err="1">
                <a:latin typeface="Arial Narrow" pitchFamily="34" charset="0"/>
                <a:ea typeface="MS PGothic" pitchFamily="34" charset="-128"/>
              </a:rPr>
              <a:t>CF</a:t>
            </a:r>
            <a:r>
              <a:rPr lang="en-GB" altLang="ja-JP" sz="1600" b="1" baseline="-25000" dirty="0" err="1">
                <a:latin typeface="Arial Narrow" pitchFamily="34" charset="0"/>
                <a:ea typeface="MS PGothic" pitchFamily="34" charset="-128"/>
              </a:rPr>
              <a:t>i</a:t>
            </a:r>
            <a:r>
              <a:rPr lang="en-GB" altLang="ja-JP" sz="1600" b="1" dirty="0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600" dirty="0">
                <a:latin typeface="Arial Narrow" pitchFamily="34" charset="0"/>
                <a:ea typeface="MS PGothic" pitchFamily="34" charset="-128"/>
              </a:rPr>
              <a:t>fraction of carbon in the dry matter (total carbon content), (fraction)</a:t>
            </a:r>
          </a:p>
          <a:p>
            <a:pPr>
              <a:buFontTx/>
              <a:buNone/>
            </a:pPr>
            <a:r>
              <a:rPr lang="en-GB" altLang="ja-JP" sz="1600" b="1" dirty="0" err="1">
                <a:latin typeface="Arial Narrow" pitchFamily="34" charset="0"/>
                <a:ea typeface="MS PGothic" pitchFamily="34" charset="-128"/>
              </a:rPr>
              <a:t>FCF</a:t>
            </a:r>
            <a:r>
              <a:rPr lang="en-GB" altLang="ja-JP" sz="1600" b="1" baseline="-25000" dirty="0" err="1">
                <a:latin typeface="Arial Narrow" pitchFamily="34" charset="0"/>
                <a:ea typeface="MS PGothic" pitchFamily="34" charset="-128"/>
              </a:rPr>
              <a:t>i</a:t>
            </a:r>
            <a:r>
              <a:rPr lang="en-GB" altLang="ja-JP" sz="1600" b="1" dirty="0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600" dirty="0">
                <a:latin typeface="Arial Narrow" pitchFamily="34" charset="0"/>
                <a:ea typeface="MS PGothic" pitchFamily="34" charset="-128"/>
              </a:rPr>
              <a:t>fraction of fossil carbon in the total carbon, (fraction)</a:t>
            </a:r>
          </a:p>
          <a:p>
            <a:pPr>
              <a:buFontTx/>
              <a:buNone/>
            </a:pPr>
            <a:r>
              <a:rPr lang="en-US" altLang="ja-JP" sz="1600" b="1" dirty="0" err="1">
                <a:latin typeface="Arial Narrow" pitchFamily="34" charset="0"/>
                <a:ea typeface="MS PGothic" pitchFamily="34" charset="-128"/>
              </a:rPr>
              <a:t>OF</a:t>
            </a:r>
            <a:r>
              <a:rPr lang="en-US" altLang="ja-JP" sz="1600" b="1" baseline="-25000" dirty="0" err="1">
                <a:latin typeface="Arial Narrow" pitchFamily="34" charset="0"/>
                <a:ea typeface="MS PGothic" pitchFamily="34" charset="-128"/>
              </a:rPr>
              <a:t>i</a:t>
            </a:r>
            <a:r>
              <a:rPr lang="en-US" altLang="ja-JP" sz="1600" b="1" baseline="-25000" dirty="0">
                <a:latin typeface="Arial Narrow" pitchFamily="34" charset="0"/>
                <a:ea typeface="MS PGothic" pitchFamily="34" charset="-128"/>
              </a:rPr>
              <a:t> </a:t>
            </a:r>
            <a:r>
              <a:rPr lang="en-US" altLang="ja-JP" sz="1600" b="1" dirty="0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US" altLang="ja-JP" sz="1600" dirty="0">
                <a:latin typeface="Arial Narrow" pitchFamily="34" charset="0"/>
                <a:ea typeface="MS PGothic" pitchFamily="34" charset="-128"/>
              </a:rPr>
              <a:t>oxidation factor, (fraction)</a:t>
            </a:r>
          </a:p>
          <a:p>
            <a:pPr>
              <a:buFontTx/>
              <a:buNone/>
            </a:pPr>
            <a:r>
              <a:rPr lang="en-GB" altLang="ja-JP" sz="1600" b="1" dirty="0">
                <a:latin typeface="Arial Narrow" pitchFamily="34" charset="0"/>
                <a:ea typeface="MS PGothic" pitchFamily="34" charset="-128"/>
              </a:rPr>
              <a:t>44/12 : </a:t>
            </a:r>
            <a:r>
              <a:rPr lang="en-GB" altLang="ja-JP" sz="1600" dirty="0">
                <a:latin typeface="Arial Narrow" pitchFamily="34" charset="0"/>
                <a:ea typeface="MS PGothic" pitchFamily="34" charset="-128"/>
              </a:rPr>
              <a:t>conversion factor from C to CO</a:t>
            </a:r>
            <a:r>
              <a:rPr lang="en-GB" altLang="ja-JP" sz="1600" baseline="-25000" dirty="0">
                <a:latin typeface="Arial Narrow" pitchFamily="34" charset="0"/>
                <a:ea typeface="MS PGothic" pitchFamily="34" charset="-128"/>
              </a:rPr>
              <a:t>2</a:t>
            </a:r>
          </a:p>
          <a:p>
            <a:pPr>
              <a:buFontTx/>
              <a:buNone/>
            </a:pPr>
            <a:r>
              <a:rPr lang="en-GB" altLang="ja-JP" sz="1600" b="1" dirty="0" err="1">
                <a:latin typeface="Arial Narrow" pitchFamily="34" charset="0"/>
                <a:ea typeface="MS PGothic" pitchFamily="34" charset="-128"/>
              </a:rPr>
              <a:t>i</a:t>
            </a:r>
            <a:r>
              <a:rPr lang="en-GB" altLang="ja-JP" sz="1600" b="1" dirty="0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600" dirty="0">
                <a:latin typeface="Arial Narrow" pitchFamily="34" charset="0"/>
                <a:ea typeface="MS PGothic" pitchFamily="34" charset="-128"/>
              </a:rPr>
              <a:t>type of waste incinerated/open-burned such as MSW, industrial solid waste (ISW), sewage sludge, hazardous waste, clinical waste, etc.</a:t>
            </a:r>
            <a:endParaRPr lang="en-US" altLang="ja-JP" sz="1600" dirty="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/>
          <a:lstStyle/>
          <a:p>
            <a:pPr algn="ctr"/>
            <a:r>
              <a:rPr lang="en-GB" altLang="ja-JP" sz="2800">
                <a:latin typeface="Arial Narrow" pitchFamily="34" charset="0"/>
                <a:ea typeface="MS PGothic" pitchFamily="34" charset="-128"/>
              </a:rPr>
              <a:t>Incineration and Open Burning of Waste: CO</a:t>
            </a:r>
            <a:r>
              <a:rPr lang="en-GB" altLang="ja-JP" sz="2800" baseline="-2500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2800">
                <a:latin typeface="Arial Narrow" pitchFamily="34" charset="0"/>
                <a:ea typeface="MS PGothic" pitchFamily="34" charset="-128"/>
              </a:rPr>
              <a:t> Emissions</a:t>
            </a:r>
          </a:p>
        </p:txBody>
      </p:sp>
      <p:graphicFrame>
        <p:nvGraphicFramePr>
          <p:cNvPr id="34820" name="Object 2"/>
          <p:cNvGraphicFramePr>
            <a:graphicFrameLocks noChangeAspect="1"/>
          </p:cNvGraphicFramePr>
          <p:nvPr/>
        </p:nvGraphicFramePr>
        <p:xfrm>
          <a:off x="1371600" y="1592263"/>
          <a:ext cx="617220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1" name="Equation" r:id="rId3" imgW="3556000" imgH="342900" progId="Equation.3">
                  <p:embed/>
                </p:oleObj>
              </mc:Choice>
              <mc:Fallback>
                <p:oleObj name="Equation" r:id="rId3" imgW="3556000" imgH="342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92263"/>
                        <a:ext cx="6172200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228601" y="896938"/>
            <a:ext cx="8686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kumimoji="1" lang="en-GB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Based on the total amount of waste combusted: </a:t>
            </a:r>
            <a:endParaRPr kumimoji="1" lang="en-US" altLang="ja-JP" sz="2200" dirty="0">
              <a:solidFill>
                <a:srgbClr val="5492CD"/>
              </a:solidFill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228600" y="5156200"/>
            <a:ext cx="868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GB" altLang="ja-JP" sz="2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Estimation of the amount of fossil carbon is the most important factor determining the CO</a:t>
            </a:r>
            <a:r>
              <a:rPr lang="en-GB" altLang="ja-JP" sz="2000" baseline="-25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2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 emissions as only CO</a:t>
            </a:r>
            <a:r>
              <a:rPr lang="en-GB" altLang="ja-JP" sz="2000" baseline="-25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2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 emissions of fossil origin (e.g., plastics, certain textiles, rubber, liquid solvents, and waste oil) should be included</a:t>
            </a: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458200" cy="38862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CO</a:t>
            </a:r>
            <a:r>
              <a:rPr lang="en-GB" altLang="ja-JP" sz="1800" b="1" baseline="-2500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 Emissions: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CO</a:t>
            </a:r>
            <a:r>
              <a:rPr lang="en-GB" altLang="ja-JP" sz="1800" baseline="-2500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 emissions in inventory year, Gg/yr</a:t>
            </a:r>
          </a:p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MSW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total amount of municipal solid waste as wet weight incinerated or open-burned, Gg/yr</a:t>
            </a:r>
          </a:p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WF</a:t>
            </a:r>
            <a:r>
              <a:rPr lang="en-GB" altLang="ja-JP" sz="1800" b="1" baseline="-25000">
                <a:latin typeface="Arial Narrow" pitchFamily="34" charset="0"/>
                <a:ea typeface="MS PGothic" pitchFamily="34" charset="-128"/>
              </a:rPr>
              <a:t>j </a:t>
            </a: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fraction of waste type/material of component</a:t>
            </a:r>
            <a:r>
              <a:rPr lang="en-GB" altLang="ja-JP" sz="1800" b="1" i="1">
                <a:latin typeface="Arial Narrow" pitchFamily="34" charset="0"/>
                <a:ea typeface="MS PGothic" pitchFamily="34" charset="-128"/>
              </a:rPr>
              <a:t> j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in the MSW (as wet weight incinerated or open-burned)</a:t>
            </a:r>
          </a:p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dm</a:t>
            </a:r>
            <a:r>
              <a:rPr lang="en-GB" altLang="ja-JP" sz="1800" b="1" baseline="-25000">
                <a:latin typeface="Arial Narrow" pitchFamily="34" charset="0"/>
                <a:ea typeface="MS PGothic" pitchFamily="34" charset="-128"/>
              </a:rPr>
              <a:t>j</a:t>
            </a: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dry matter content in the component j of the MSW incinerated or open-burned, (fraction)</a:t>
            </a:r>
          </a:p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CF</a:t>
            </a:r>
            <a:r>
              <a:rPr lang="en-GB" altLang="ja-JP" sz="1800" b="1" baseline="-25000">
                <a:latin typeface="Arial Narrow" pitchFamily="34" charset="0"/>
                <a:ea typeface="MS PGothic" pitchFamily="34" charset="-128"/>
              </a:rPr>
              <a:t>j</a:t>
            </a: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fraction of carbon in the dry matter (i.e., carbon content) of component </a:t>
            </a:r>
            <a:r>
              <a:rPr lang="en-GB" altLang="ja-JP" sz="1800" b="1" i="1">
                <a:latin typeface="Arial Narrow" pitchFamily="34" charset="0"/>
                <a:ea typeface="MS PGothic" pitchFamily="34" charset="-128"/>
              </a:rPr>
              <a:t>j</a:t>
            </a:r>
          </a:p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FCF</a:t>
            </a:r>
            <a:r>
              <a:rPr lang="en-GB" altLang="ja-JP" sz="1800" b="1" baseline="-25000">
                <a:latin typeface="Arial Narrow" pitchFamily="34" charset="0"/>
                <a:ea typeface="MS PGothic" pitchFamily="34" charset="-128"/>
              </a:rPr>
              <a:t>j</a:t>
            </a: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fraction of fossil carbon in the total carbon of component</a:t>
            </a:r>
            <a:r>
              <a:rPr lang="en-GB" altLang="ja-JP" sz="1800" i="1">
                <a:latin typeface="Arial Narrow" pitchFamily="34" charset="0"/>
                <a:ea typeface="MS PGothic" pitchFamily="34" charset="-128"/>
              </a:rPr>
              <a:t> </a:t>
            </a:r>
            <a:r>
              <a:rPr lang="en-GB" altLang="ja-JP" sz="1800" b="1" i="1">
                <a:latin typeface="Arial Narrow" pitchFamily="34" charset="0"/>
                <a:ea typeface="MS PGothic" pitchFamily="34" charset="-128"/>
              </a:rPr>
              <a:t>j</a:t>
            </a:r>
          </a:p>
          <a:p>
            <a:pPr>
              <a:buFontTx/>
              <a:buNone/>
            </a:pPr>
            <a:r>
              <a:rPr lang="en-US" altLang="ja-JP" sz="1800" b="1">
                <a:latin typeface="Arial Narrow" pitchFamily="34" charset="0"/>
                <a:ea typeface="MS PGothic" pitchFamily="34" charset="-128"/>
              </a:rPr>
              <a:t>OF</a:t>
            </a:r>
            <a:r>
              <a:rPr lang="en-US" altLang="ja-JP" sz="1800" b="1" baseline="-25000">
                <a:latin typeface="Arial Narrow" pitchFamily="34" charset="0"/>
                <a:ea typeface="MS PGothic" pitchFamily="34" charset="-128"/>
              </a:rPr>
              <a:t>j </a:t>
            </a:r>
            <a:r>
              <a:rPr lang="en-US" altLang="ja-JP" sz="1800" b="1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US" altLang="ja-JP" sz="1800">
                <a:latin typeface="Arial Narrow" pitchFamily="34" charset="0"/>
                <a:ea typeface="MS PGothic" pitchFamily="34" charset="-128"/>
              </a:rPr>
              <a:t>oxidation factor, (fraction)</a:t>
            </a:r>
          </a:p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44/12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conversion factor from C to CO</a:t>
            </a:r>
            <a:r>
              <a:rPr lang="en-GB" altLang="ja-JP" sz="1800" baseline="-25000">
                <a:latin typeface="Arial Narrow" pitchFamily="34" charset="0"/>
                <a:ea typeface="MS PGothic" pitchFamily="34" charset="-128"/>
              </a:rPr>
              <a:t>2</a:t>
            </a:r>
          </a:p>
          <a:p>
            <a:pPr>
              <a:buFontTx/>
              <a:buNone/>
            </a:pPr>
            <a:r>
              <a:rPr lang="en-GB" altLang="ja-JP" sz="1800" b="1">
                <a:ea typeface="MS PGothic" pitchFamily="34" charset="-128"/>
              </a:rPr>
              <a:t> j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component of the MSW incinerated/open-burned such as paper/cardboard, textiles, food waste, </a:t>
            </a:r>
            <a:r>
              <a:rPr lang="en-US" altLang="ja-JP" sz="1800">
                <a:latin typeface="Arial Narrow" pitchFamily="34" charset="0"/>
                <a:ea typeface="MS PGothic" pitchFamily="34" charset="-128"/>
              </a:rPr>
              <a:t>wood, garden (yard) and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park waste, disposable nappies, rubber and leather, plastics, metal, </a:t>
            </a:r>
            <a:r>
              <a:rPr lang="en-US" altLang="ja-JP" sz="1800">
                <a:latin typeface="Arial Narrow" pitchFamily="34" charset="0"/>
                <a:ea typeface="MS PGothic" pitchFamily="34" charset="-128"/>
              </a:rPr>
              <a:t>glass, other inert waste</a:t>
            </a:r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39150" cy="457200"/>
          </a:xfrm>
        </p:spPr>
        <p:txBody>
          <a:bodyPr/>
          <a:lstStyle/>
          <a:p>
            <a:pPr algn="ctr"/>
            <a:r>
              <a:rPr lang="en-GB" altLang="ja-JP" sz="2800">
                <a:latin typeface="Arial Narrow" pitchFamily="34" charset="0"/>
                <a:ea typeface="MS PGothic" pitchFamily="34" charset="-128"/>
              </a:rPr>
              <a:t>Incineration and Open Burning of Waste: CO</a:t>
            </a:r>
            <a:r>
              <a:rPr lang="en-GB" altLang="ja-JP" sz="2800" baseline="-2500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2800">
                <a:latin typeface="Arial Narrow" pitchFamily="34" charset="0"/>
                <a:ea typeface="MS PGothic" pitchFamily="34" charset="-128"/>
              </a:rPr>
              <a:t> Emissions</a:t>
            </a: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990600" y="1600200"/>
          <a:ext cx="70754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5" name="Equation" r:id="rId3" imgW="4127500" imgH="355600" progId="Equation.3">
                  <p:embed/>
                </p:oleObj>
              </mc:Choice>
              <mc:Fallback>
                <p:oleObj name="Equation" r:id="rId3" imgW="4127500" imgH="355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00200"/>
                        <a:ext cx="70754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228600" y="906463"/>
            <a:ext cx="8686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Emissions from municipal solid waste: </a:t>
            </a:r>
            <a:endParaRPr lang="en-US" altLang="ja-JP" sz="2200" dirty="0">
              <a:solidFill>
                <a:srgbClr val="5492CD"/>
              </a:solidFill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609600" y="3040063"/>
            <a:ext cx="8077200" cy="21336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CH</a:t>
            </a:r>
            <a:r>
              <a:rPr lang="en-GB" altLang="ja-JP" sz="1800" b="1" baseline="-2500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 Emissions: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CH</a:t>
            </a:r>
            <a:r>
              <a:rPr lang="en-GB" altLang="ja-JP" sz="1800" baseline="-2500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 emissions in inventory year, Gg/yr</a:t>
            </a:r>
          </a:p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IW</a:t>
            </a:r>
            <a:r>
              <a:rPr lang="en-GB" altLang="ja-JP" sz="1800" b="1" baseline="-25000">
                <a:latin typeface="Arial Narrow" pitchFamily="34" charset="0"/>
                <a:ea typeface="MS PGothic" pitchFamily="34" charset="-128"/>
              </a:rPr>
              <a:t>i </a:t>
            </a: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amount of solid waste of type</a:t>
            </a:r>
            <a:r>
              <a:rPr lang="en-GB" altLang="ja-JP" sz="1800" b="1" i="1">
                <a:latin typeface="Arial Narrow" pitchFamily="34" charset="0"/>
                <a:ea typeface="MS PGothic" pitchFamily="34" charset="-128"/>
              </a:rPr>
              <a:t> i </a:t>
            </a:r>
            <a:r>
              <a:rPr lang="en-GB" altLang="ja-JP" sz="1800" i="1">
                <a:latin typeface="Arial Narrow" pitchFamily="34" charset="0"/>
                <a:ea typeface="MS PGothic" pitchFamily="34" charset="-128"/>
              </a:rPr>
              <a:t>incinerated or open-burned, Gg/yr</a:t>
            </a:r>
          </a:p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EF</a:t>
            </a:r>
            <a:r>
              <a:rPr lang="en-GB" altLang="ja-JP" sz="1800" b="1" baseline="-25000">
                <a:latin typeface="Arial Narrow" pitchFamily="34" charset="0"/>
                <a:ea typeface="MS PGothic" pitchFamily="34" charset="-128"/>
              </a:rPr>
              <a:t>i</a:t>
            </a: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aggregate CH</a:t>
            </a:r>
            <a:r>
              <a:rPr lang="en-GB" altLang="ja-JP" sz="1800" baseline="-2500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 emission factor, kg CH</a:t>
            </a:r>
            <a:r>
              <a:rPr lang="en-GB" altLang="ja-JP" sz="1800" baseline="-2500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/Gg of waste</a:t>
            </a:r>
          </a:p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10</a:t>
            </a:r>
            <a:r>
              <a:rPr lang="en-GB" altLang="ja-JP" sz="1800" b="1" baseline="30000">
                <a:latin typeface="Arial Narrow" pitchFamily="34" charset="0"/>
                <a:ea typeface="MS PGothic" pitchFamily="34" charset="-128"/>
              </a:rPr>
              <a:t>-6</a:t>
            </a: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conversion factor from kilogram to gigagram</a:t>
            </a:r>
          </a:p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 i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category or type of waste incinerated/open-burned (MSW, ISW, hazardous waste,</a:t>
            </a:r>
          </a:p>
          <a:p>
            <a:pPr>
              <a:buFontTx/>
              <a:buNone/>
            </a:pP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clinical waste, sewage sludge, etc.)      </a:t>
            </a:r>
            <a:endParaRPr lang="en-US" altLang="ja-JP" sz="180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39150" cy="457200"/>
          </a:xfrm>
        </p:spPr>
        <p:txBody>
          <a:bodyPr/>
          <a:lstStyle/>
          <a:p>
            <a:pPr algn="ctr"/>
            <a:r>
              <a:rPr lang="en-GB" altLang="ja-JP" sz="2800">
                <a:latin typeface="Arial Narrow" pitchFamily="34" charset="0"/>
                <a:ea typeface="MS PGothic" pitchFamily="34" charset="-128"/>
              </a:rPr>
              <a:t>Incineration and Open Burning of Waste: CH</a:t>
            </a:r>
            <a:r>
              <a:rPr lang="en-GB" altLang="ja-JP" sz="2800" baseline="-2500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2800">
                <a:latin typeface="Arial Narrow" pitchFamily="34" charset="0"/>
                <a:ea typeface="MS PGothic" pitchFamily="34" charset="-128"/>
              </a:rPr>
              <a:t> Emissions</a:t>
            </a: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931131"/>
              </p:ext>
            </p:extLst>
          </p:nvPr>
        </p:nvGraphicFramePr>
        <p:xfrm>
          <a:off x="2209800" y="2132856"/>
          <a:ext cx="41910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9" name="Equation" r:id="rId3" imgW="2311400" imgH="342900" progId="Equation.3">
                  <p:embed/>
                </p:oleObj>
              </mc:Choice>
              <mc:Fallback>
                <p:oleObj name="Equation" r:id="rId3" imgW="23114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132856"/>
                        <a:ext cx="41910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304800" y="1058863"/>
            <a:ext cx="8610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GB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CH</a:t>
            </a:r>
            <a:r>
              <a:rPr lang="en-GB" altLang="ja-JP" sz="2200" baseline="-25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 emissions result from incomplete combustion of waste</a:t>
            </a:r>
            <a:r>
              <a:rPr lang="en-US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 and can be affected by </a:t>
            </a:r>
            <a:r>
              <a:rPr lang="en-GB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temperature, residence time, and air to waste ratio</a:t>
            </a: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228600" y="5173663"/>
            <a:ext cx="8534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GB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The amount and composition of waste should be consistent with the activity data used for estimating CO</a:t>
            </a:r>
            <a:r>
              <a:rPr lang="en-GB" altLang="ja-JP" sz="2200" baseline="-25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 and N</a:t>
            </a:r>
            <a:r>
              <a:rPr lang="en-GB" altLang="ja-JP" sz="2200" baseline="-25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O emissions </a:t>
            </a:r>
            <a:r>
              <a:rPr lang="en-US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from incineration/open burning</a:t>
            </a:r>
            <a:endParaRPr lang="en-US" altLang="ja-JP" dirty="0">
              <a:ea typeface="MS PGothic" pitchFamily="3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533400" y="3429000"/>
            <a:ext cx="8305800" cy="2057400"/>
          </a:xfrm>
        </p:spPr>
        <p:txBody>
          <a:bodyPr/>
          <a:lstStyle/>
          <a:p>
            <a:pPr>
              <a:buFontTx/>
              <a:buNone/>
            </a:pPr>
            <a:r>
              <a:rPr lang="pt-BR" altLang="ja-JP" sz="1800" b="1" dirty="0">
                <a:latin typeface="Arial Narrow" pitchFamily="34" charset="0"/>
                <a:ea typeface="MS PGothic" pitchFamily="34" charset="-128"/>
              </a:rPr>
              <a:t>N</a:t>
            </a:r>
            <a:r>
              <a:rPr lang="pt-BR" altLang="ja-JP" sz="1800" b="1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pt-BR" altLang="ja-JP" sz="1800" b="1" dirty="0">
                <a:latin typeface="Arial Narrow" pitchFamily="34" charset="0"/>
                <a:ea typeface="MS PGothic" pitchFamily="34" charset="-128"/>
              </a:rPr>
              <a:t>O Emissions: </a:t>
            </a:r>
            <a:r>
              <a:rPr lang="pt-BR" altLang="ja-JP" sz="1800" dirty="0">
                <a:latin typeface="Arial Narrow" pitchFamily="34" charset="0"/>
                <a:ea typeface="MS PGothic" pitchFamily="34" charset="-128"/>
              </a:rPr>
              <a:t>N</a:t>
            </a:r>
            <a:r>
              <a:rPr lang="pt-BR" altLang="ja-JP" sz="1800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pt-BR" altLang="ja-JP" sz="1800" dirty="0">
                <a:latin typeface="Arial Narrow" pitchFamily="34" charset="0"/>
                <a:ea typeface="MS PGothic" pitchFamily="34" charset="-128"/>
              </a:rPr>
              <a:t>O emissions in inventory year, Gg/yr</a:t>
            </a:r>
          </a:p>
          <a:p>
            <a:pPr>
              <a:buFontTx/>
              <a:buNone/>
            </a:pPr>
            <a:r>
              <a:rPr lang="en-GB" altLang="ja-JP" sz="1800" b="1" dirty="0" err="1">
                <a:latin typeface="Arial Narrow" pitchFamily="34" charset="0"/>
                <a:ea typeface="MS PGothic" pitchFamily="34" charset="-128"/>
              </a:rPr>
              <a:t>IW</a:t>
            </a:r>
            <a:r>
              <a:rPr lang="en-GB" altLang="ja-JP" sz="1800" b="1" baseline="-25000" dirty="0" err="1">
                <a:latin typeface="Arial Narrow" pitchFamily="34" charset="0"/>
                <a:ea typeface="MS PGothic" pitchFamily="34" charset="-128"/>
              </a:rPr>
              <a:t>i</a:t>
            </a:r>
            <a:r>
              <a:rPr lang="en-GB" altLang="ja-JP" sz="1800" b="1" dirty="0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amount of incinerated/open-burned waste of type </a:t>
            </a:r>
            <a:r>
              <a:rPr lang="en-GB" altLang="ja-JP" sz="1800" i="1" dirty="0" err="1">
                <a:latin typeface="Arial Narrow" pitchFamily="34" charset="0"/>
                <a:ea typeface="MS PGothic" pitchFamily="34" charset="-128"/>
              </a:rPr>
              <a:t>i</a:t>
            </a:r>
            <a:r>
              <a:rPr lang="en-GB" altLang="ja-JP" sz="1800" i="1" dirty="0">
                <a:latin typeface="Arial Narrow" pitchFamily="34" charset="0"/>
                <a:ea typeface="MS PGothic" pitchFamily="34" charset="-128"/>
              </a:rPr>
              <a:t> , Gg/</a:t>
            </a:r>
            <a:r>
              <a:rPr lang="en-GB" altLang="ja-JP" sz="1800" i="1" dirty="0" err="1">
                <a:latin typeface="Arial Narrow" pitchFamily="34" charset="0"/>
                <a:ea typeface="MS PGothic" pitchFamily="34" charset="-128"/>
              </a:rPr>
              <a:t>yr</a:t>
            </a:r>
            <a:endParaRPr lang="en-GB" altLang="ja-JP" sz="1800" i="1" dirty="0">
              <a:latin typeface="Arial Narrow" pitchFamily="34" charset="0"/>
              <a:ea typeface="MS PGothic" pitchFamily="34" charset="-128"/>
            </a:endParaRPr>
          </a:p>
          <a:p>
            <a:pPr>
              <a:buFontTx/>
              <a:buNone/>
            </a:pPr>
            <a:r>
              <a:rPr lang="en-US" altLang="ja-JP" sz="1800" b="1" dirty="0" err="1">
                <a:latin typeface="Arial Narrow" pitchFamily="34" charset="0"/>
                <a:ea typeface="MS PGothic" pitchFamily="34" charset="-128"/>
              </a:rPr>
              <a:t>EF</a:t>
            </a:r>
            <a:r>
              <a:rPr lang="en-US" altLang="ja-JP" sz="1800" b="1" baseline="-25000" dirty="0" err="1">
                <a:latin typeface="Arial Narrow" pitchFamily="34" charset="0"/>
                <a:ea typeface="MS PGothic" pitchFamily="34" charset="-128"/>
              </a:rPr>
              <a:t>i</a:t>
            </a:r>
            <a:r>
              <a:rPr lang="en-US" altLang="ja-JP" sz="1800" b="1" dirty="0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US" altLang="ja-JP" sz="1800" dirty="0">
                <a:latin typeface="Arial Narrow" pitchFamily="34" charset="0"/>
                <a:ea typeface="MS PGothic" pitchFamily="34" charset="-128"/>
              </a:rPr>
              <a:t>N</a:t>
            </a:r>
            <a:r>
              <a:rPr lang="en-US" altLang="ja-JP" sz="1800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en-US" altLang="ja-JP" sz="1800" dirty="0">
                <a:latin typeface="Arial Narrow" pitchFamily="34" charset="0"/>
                <a:ea typeface="MS PGothic" pitchFamily="34" charset="-128"/>
              </a:rPr>
              <a:t>O emission factor (kg N</a:t>
            </a:r>
            <a:r>
              <a:rPr lang="en-US" altLang="ja-JP" sz="1800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en-US" altLang="ja-JP" sz="1800" dirty="0">
                <a:latin typeface="Arial Narrow" pitchFamily="34" charset="0"/>
                <a:ea typeface="MS PGothic" pitchFamily="34" charset="-128"/>
              </a:rPr>
              <a:t>O/Gg of waste) for waste of type </a:t>
            </a:r>
            <a:r>
              <a:rPr lang="en-US" altLang="ja-JP" sz="1800" i="1" dirty="0" err="1">
                <a:latin typeface="Arial Narrow" pitchFamily="34" charset="0"/>
                <a:ea typeface="MS PGothic" pitchFamily="34" charset="-128"/>
              </a:rPr>
              <a:t>i</a:t>
            </a:r>
            <a:endParaRPr lang="en-US" altLang="ja-JP" sz="1800" i="1" dirty="0">
              <a:latin typeface="Arial Narrow" pitchFamily="34" charset="0"/>
              <a:ea typeface="MS PGothic" pitchFamily="34" charset="-128"/>
            </a:endParaRPr>
          </a:p>
          <a:p>
            <a:pPr>
              <a:buFontTx/>
              <a:buNone/>
            </a:pPr>
            <a:r>
              <a:rPr lang="en-GB" altLang="ja-JP" sz="1800" b="1" dirty="0">
                <a:latin typeface="Arial Narrow" pitchFamily="34" charset="0"/>
                <a:ea typeface="MS PGothic" pitchFamily="34" charset="-128"/>
              </a:rPr>
              <a:t>10</a:t>
            </a:r>
            <a:r>
              <a:rPr lang="en-GB" altLang="ja-JP" sz="1800" b="1" baseline="30000" dirty="0">
                <a:latin typeface="Arial Narrow" pitchFamily="34" charset="0"/>
                <a:ea typeface="MS PGothic" pitchFamily="34" charset="-128"/>
              </a:rPr>
              <a:t>-6</a:t>
            </a:r>
            <a:r>
              <a:rPr lang="en-GB" altLang="ja-JP" sz="1800" b="1" dirty="0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conversion from kilogram to </a:t>
            </a:r>
            <a:r>
              <a:rPr lang="en-GB" altLang="ja-JP" sz="1800" dirty="0" err="1">
                <a:latin typeface="Arial Narrow" pitchFamily="34" charset="0"/>
                <a:ea typeface="MS PGothic" pitchFamily="34" charset="-128"/>
              </a:rPr>
              <a:t>gigagram</a:t>
            </a:r>
            <a:endParaRPr lang="en-GB" altLang="ja-JP" sz="1800" dirty="0">
              <a:latin typeface="Arial Narrow" pitchFamily="34" charset="0"/>
              <a:ea typeface="MS PGothic" pitchFamily="34" charset="-128"/>
            </a:endParaRPr>
          </a:p>
          <a:p>
            <a:pPr>
              <a:buFontTx/>
              <a:buNone/>
            </a:pP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 </a:t>
            </a:r>
            <a:r>
              <a:rPr lang="en-GB" altLang="ja-JP" sz="1800" b="1" dirty="0" err="1">
                <a:latin typeface="Arial Narrow" pitchFamily="34" charset="0"/>
                <a:ea typeface="MS PGothic" pitchFamily="34" charset="-128"/>
              </a:rPr>
              <a:t>i</a:t>
            </a:r>
            <a:r>
              <a:rPr lang="en-GB" altLang="ja-JP" sz="1800" b="1" dirty="0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category or type of waste incinerated/open-burned (MSW, ISW, hazardous waste,</a:t>
            </a:r>
          </a:p>
          <a:p>
            <a:pPr>
              <a:buFontTx/>
              <a:buNone/>
            </a:pP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clinical waste, sewage sludge, etc.)      </a:t>
            </a:r>
            <a:endParaRPr lang="en-US" altLang="ja-JP" sz="1800" dirty="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67750" cy="522288"/>
          </a:xfrm>
        </p:spPr>
        <p:txBody>
          <a:bodyPr/>
          <a:lstStyle/>
          <a:p>
            <a:pPr algn="ctr"/>
            <a:r>
              <a:rPr lang="en-GB" altLang="ja-JP" sz="2800" dirty="0">
                <a:latin typeface="Arial Narrow" pitchFamily="34" charset="0"/>
                <a:ea typeface="MS PGothic" pitchFamily="34" charset="-128"/>
              </a:rPr>
              <a:t>Incineration and Open Burning of Waste: N</a:t>
            </a:r>
            <a:r>
              <a:rPr lang="en-GB" altLang="ja-JP" sz="2800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2800" dirty="0">
                <a:latin typeface="Arial Narrow" pitchFamily="34" charset="0"/>
                <a:ea typeface="MS PGothic" pitchFamily="34" charset="-128"/>
              </a:rPr>
              <a:t>O Emissions</a:t>
            </a: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286000" y="2590800"/>
          <a:ext cx="44958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2" name="Equation" r:id="rId3" imgW="2286000" imgH="342900" progId="Equation.3">
                  <p:embed/>
                </p:oleObj>
              </mc:Choice>
              <mc:Fallback>
                <p:oleObj name="Equation" r:id="rId3" imgW="22860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590800"/>
                        <a:ext cx="449580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304800" y="990600"/>
            <a:ext cx="8610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en-GB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  The N</a:t>
            </a:r>
            <a:r>
              <a:rPr lang="en-GB" altLang="ja-JP" sz="2200" baseline="-25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O emissions are mainly determined by technology, combustion temperature (emitted at relatively low combustion temperatures 500-950</a:t>
            </a:r>
            <a:r>
              <a:rPr lang="en-GB" altLang="ja-JP" sz="2200" baseline="30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o</a:t>
            </a:r>
            <a:r>
              <a:rPr lang="en-GB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C) and waste composition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8599" y="260648"/>
            <a:ext cx="8638825" cy="609600"/>
          </a:xfrm>
        </p:spPr>
        <p:txBody>
          <a:bodyPr/>
          <a:lstStyle/>
          <a:p>
            <a:pPr algn="ctr"/>
            <a:r>
              <a:rPr lang="en-GB" altLang="ja-JP" sz="3400" dirty="0">
                <a:latin typeface="Arial Narrow" pitchFamily="34" charset="0"/>
                <a:ea typeface="MS PGothic" pitchFamily="34" charset="-128"/>
              </a:rPr>
              <a:t>Outline</a:t>
            </a:r>
            <a:endParaRPr lang="en-US" altLang="ja-JP" sz="3400" dirty="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8600" y="1203176"/>
            <a:ext cx="8735888" cy="4386064"/>
          </a:xfrm>
        </p:spPr>
        <p:txBody>
          <a:bodyPr/>
          <a:lstStyle/>
          <a:p>
            <a:pPr algn="just">
              <a:buSzPct val="80000"/>
            </a:pPr>
            <a:r>
              <a:rPr lang="en-US" altLang="ja-JP" sz="2400" dirty="0">
                <a:latin typeface="Arial Narrow" pitchFamily="34" charset="0"/>
                <a:ea typeface="MS PGothic" pitchFamily="34" charset="-128"/>
              </a:rPr>
              <a:t>Introduction</a:t>
            </a:r>
          </a:p>
          <a:p>
            <a:pPr algn="just">
              <a:buSzPct val="80000"/>
            </a:pPr>
            <a:r>
              <a:rPr lang="en-GB" altLang="ja-JP" sz="2400" dirty="0">
                <a:latin typeface="Arial Narrow" pitchFamily="34" charset="0"/>
                <a:ea typeface="MS PGothic" pitchFamily="34" charset="-128"/>
              </a:rPr>
              <a:t>Major Developments in the 2006 IPCC Guidelines</a:t>
            </a:r>
          </a:p>
          <a:p>
            <a:pPr algn="just">
              <a:buSzPct val="80000"/>
            </a:pPr>
            <a:r>
              <a:rPr lang="en-GB" altLang="ja-JP" sz="2400" dirty="0">
                <a:latin typeface="Arial Narrow" pitchFamily="34" charset="0"/>
                <a:ea typeface="MS PGothic" pitchFamily="34" charset="-128"/>
              </a:rPr>
              <a:t>Methods for Estimation of Greenhouse Gas Emissions from Waste Sector </a:t>
            </a:r>
          </a:p>
          <a:p>
            <a:pPr lvl="1" algn="just">
              <a:buSzPct val="50000"/>
              <a:buFont typeface="Arial Narrow" pitchFamily="34" charset="0"/>
              <a:buChar char="–"/>
            </a:pPr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Solid waste disposal (4A)</a:t>
            </a:r>
          </a:p>
          <a:p>
            <a:pPr lvl="1" algn="just">
              <a:buSzPct val="50000"/>
              <a:buFont typeface="Arial Narrow" pitchFamily="34" charset="0"/>
              <a:buChar char="–"/>
            </a:pPr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Biological treatment of solid waste (4B)</a:t>
            </a:r>
          </a:p>
          <a:p>
            <a:pPr lvl="1" algn="just">
              <a:buSzPct val="50000"/>
              <a:buFont typeface="Arial Narrow" pitchFamily="34" charset="0"/>
              <a:buChar char="–"/>
            </a:pPr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Incineration and open burning of waste (4C)</a:t>
            </a:r>
          </a:p>
          <a:p>
            <a:pPr lvl="1" algn="just">
              <a:buSzPct val="50000"/>
              <a:buFont typeface="Arial Narrow" pitchFamily="34" charset="0"/>
              <a:buChar char="–"/>
            </a:pPr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Wastewater treatment and discharge (4D)</a:t>
            </a:r>
          </a:p>
          <a:p>
            <a:pPr algn="just">
              <a:buSzPct val="80000"/>
            </a:pPr>
            <a:r>
              <a:rPr lang="en-GB" altLang="ja-JP" sz="2400" dirty="0">
                <a:latin typeface="Arial Narrow" pitchFamily="34" charset="0"/>
                <a:ea typeface="MS PGothic" pitchFamily="34" charset="-128"/>
              </a:rPr>
              <a:t>Waste Data</a:t>
            </a: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533400"/>
          </a:xfrm>
        </p:spPr>
        <p:txBody>
          <a:bodyPr/>
          <a:lstStyle/>
          <a:p>
            <a:pPr algn="ctr"/>
            <a:r>
              <a:rPr lang="en-GB" altLang="ja-JP" sz="2800" dirty="0">
                <a:latin typeface="Arial Narrow" pitchFamily="34" charset="0"/>
                <a:ea typeface="MS PGothic" pitchFamily="34" charset="-128"/>
              </a:rPr>
              <a:t>Amount of Waste Open-burned</a:t>
            </a:r>
            <a:endParaRPr lang="en-US" altLang="ja-JP" sz="2800" dirty="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533400" y="3124200"/>
            <a:ext cx="8077200" cy="24384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MSW</a:t>
            </a:r>
            <a:r>
              <a:rPr lang="en-GB" altLang="ja-JP" sz="1800" b="1" baseline="-25000">
                <a:latin typeface="Arial Narrow" pitchFamily="34" charset="0"/>
                <a:ea typeface="MS PGothic" pitchFamily="34" charset="-128"/>
              </a:rPr>
              <a:t>B</a:t>
            </a: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Total amount of municipal solid waste open-burned, Gg/yr</a:t>
            </a:r>
          </a:p>
          <a:p>
            <a:pPr>
              <a:buFontTx/>
              <a:buNone/>
            </a:pPr>
            <a:r>
              <a:rPr lang="en-US" altLang="ja-JP" sz="1800" b="1">
                <a:latin typeface="Arial Narrow" pitchFamily="34" charset="0"/>
                <a:ea typeface="MS PGothic" pitchFamily="34" charset="-128"/>
              </a:rPr>
              <a:t>P : </a:t>
            </a:r>
            <a:r>
              <a:rPr lang="en-US" altLang="ja-JP" sz="1800">
                <a:latin typeface="Arial Narrow" pitchFamily="34" charset="0"/>
                <a:ea typeface="MS PGothic" pitchFamily="34" charset="-128"/>
              </a:rPr>
              <a:t>population (capita)</a:t>
            </a:r>
          </a:p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P</a:t>
            </a:r>
            <a:r>
              <a:rPr lang="en-GB" altLang="ja-JP" sz="1800" b="1" baseline="-25000">
                <a:latin typeface="Arial Narrow" pitchFamily="34" charset="0"/>
                <a:ea typeface="MS PGothic" pitchFamily="34" charset="-128"/>
              </a:rPr>
              <a:t>frac</a:t>
            </a: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fraction of population burning waste, (fraction)</a:t>
            </a:r>
          </a:p>
          <a:p>
            <a:pPr>
              <a:buFontTx/>
              <a:buNone/>
            </a:pPr>
            <a:r>
              <a:rPr lang="en-US" altLang="ja-JP" sz="1800" b="1">
                <a:latin typeface="Arial Narrow" pitchFamily="34" charset="0"/>
                <a:ea typeface="MS PGothic" pitchFamily="34" charset="-128"/>
              </a:rPr>
              <a:t>MSW</a:t>
            </a:r>
            <a:r>
              <a:rPr lang="en-US" altLang="ja-JP" sz="1800" b="1" baseline="-25000">
                <a:latin typeface="Arial Narrow" pitchFamily="34" charset="0"/>
                <a:ea typeface="MS PGothic" pitchFamily="34" charset="-128"/>
              </a:rPr>
              <a:t>P</a:t>
            </a:r>
            <a:r>
              <a:rPr lang="en-US" altLang="ja-JP" sz="1800" b="1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US" altLang="ja-JP" sz="1800">
                <a:latin typeface="Arial Narrow" pitchFamily="34" charset="0"/>
                <a:ea typeface="MS PGothic" pitchFamily="34" charset="-128"/>
              </a:rPr>
              <a:t>per capita waste generation, kg waste/capita/day</a:t>
            </a:r>
          </a:p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B</a:t>
            </a:r>
            <a:r>
              <a:rPr lang="en-GB" altLang="ja-JP" sz="1800" b="1" baseline="-25000">
                <a:latin typeface="Arial Narrow" pitchFamily="34" charset="0"/>
                <a:ea typeface="MS PGothic" pitchFamily="34" charset="-128"/>
              </a:rPr>
              <a:t>frac</a:t>
            </a: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fraction of the waste amount that is burned relative to the total amount of waste treated</a:t>
            </a:r>
            <a:endParaRPr lang="en-US" altLang="ja-JP" sz="1800">
              <a:latin typeface="Arial Narrow" pitchFamily="34" charset="0"/>
              <a:ea typeface="MS PGothic" pitchFamily="34" charset="-128"/>
            </a:endParaRPr>
          </a:p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365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number of days by year</a:t>
            </a:r>
          </a:p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10</a:t>
            </a:r>
            <a:r>
              <a:rPr lang="en-GB" altLang="ja-JP" sz="1800" b="1" baseline="30000">
                <a:latin typeface="Arial Narrow" pitchFamily="34" charset="0"/>
                <a:ea typeface="MS PGothic" pitchFamily="34" charset="-128"/>
              </a:rPr>
              <a:t>-6</a:t>
            </a: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conversion factor from kilogram to gigagram</a:t>
            </a:r>
            <a:endParaRPr lang="en-US" altLang="ja-JP" sz="180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304800" y="11430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GB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Statistics may not be available. Where the data on waste amount are not available, total amount of MSW open-burned can be estimated </a:t>
            </a:r>
            <a:endParaRPr lang="en-US" altLang="ja-JP" sz="2200" dirty="0">
              <a:solidFill>
                <a:srgbClr val="5492CD"/>
              </a:solidFill>
              <a:latin typeface="Arial Narrow" pitchFamily="34" charset="0"/>
              <a:ea typeface="MS PGothic" pitchFamily="34" charset="-128"/>
            </a:endParaRPr>
          </a:p>
        </p:txBody>
      </p:sp>
      <p:graphicFrame>
        <p:nvGraphicFramePr>
          <p:cNvPr id="39941" name="Object 2"/>
          <p:cNvGraphicFramePr>
            <a:graphicFrameLocks noChangeAspect="1"/>
          </p:cNvGraphicFramePr>
          <p:nvPr/>
        </p:nvGraphicFramePr>
        <p:xfrm>
          <a:off x="2133600" y="2362200"/>
          <a:ext cx="507523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0" name="Equation" r:id="rId3" imgW="2654300" imgH="254000" progId="Equation.3">
                  <p:embed/>
                </p:oleObj>
              </mc:Choice>
              <mc:Fallback>
                <p:oleObj name="Equation" r:id="rId3" imgW="2654300" imgH="254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362200"/>
                        <a:ext cx="5075238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550863"/>
          </a:xfrm>
        </p:spPr>
        <p:txBody>
          <a:bodyPr/>
          <a:lstStyle/>
          <a:p>
            <a:pPr algn="ctr"/>
            <a:r>
              <a:rPr lang="en-GB" altLang="ja-JP" sz="2800" dirty="0">
                <a:latin typeface="Arial Narrow" pitchFamily="34" charset="0"/>
                <a:ea typeface="MS PGothic" pitchFamily="34" charset="-128"/>
              </a:rPr>
              <a:t>Incineration of Fossil Liquid Waste: CO</a:t>
            </a:r>
            <a:r>
              <a:rPr lang="en-GB" altLang="ja-JP" sz="2800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2800" dirty="0">
                <a:latin typeface="Arial Narrow" pitchFamily="34" charset="0"/>
                <a:ea typeface="MS PGothic" pitchFamily="34" charset="-128"/>
              </a:rPr>
              <a:t> Emissions</a:t>
            </a:r>
            <a:endParaRPr lang="en-US" altLang="ja-JP" sz="2800" dirty="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609600" y="3886200"/>
            <a:ext cx="7924800" cy="17526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CO</a:t>
            </a:r>
            <a:r>
              <a:rPr lang="en-GB" altLang="ja-JP" sz="1800" b="1" baseline="-2500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 Emissions: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CO</a:t>
            </a:r>
            <a:r>
              <a:rPr lang="en-GB" altLang="ja-JP" sz="1800" baseline="-2500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 emissions from incineration of fossil liquid waste, Gg</a:t>
            </a:r>
          </a:p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AL</a:t>
            </a:r>
            <a:r>
              <a:rPr lang="en-GB" altLang="ja-JP" sz="1800" b="1" baseline="-25000">
                <a:latin typeface="Arial Narrow" pitchFamily="34" charset="0"/>
                <a:ea typeface="MS PGothic" pitchFamily="34" charset="-128"/>
              </a:rPr>
              <a:t>i </a:t>
            </a: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amount of incinerated fossil liquid waste type </a:t>
            </a:r>
            <a:r>
              <a:rPr lang="en-GB" altLang="ja-JP" sz="1800" i="1">
                <a:latin typeface="Arial Narrow" pitchFamily="34" charset="0"/>
                <a:ea typeface="MS PGothic" pitchFamily="34" charset="-128"/>
              </a:rPr>
              <a:t>i, Gg</a:t>
            </a:r>
          </a:p>
          <a:p>
            <a:pPr>
              <a:buFontTx/>
              <a:buNone/>
            </a:pPr>
            <a:r>
              <a:rPr lang="en-US" altLang="ja-JP" sz="1800" b="1">
                <a:latin typeface="Arial Narrow" pitchFamily="34" charset="0"/>
                <a:ea typeface="MS PGothic" pitchFamily="34" charset="-128"/>
              </a:rPr>
              <a:t>CL</a:t>
            </a:r>
            <a:r>
              <a:rPr lang="en-US" altLang="ja-JP" sz="1800" b="1" baseline="-25000">
                <a:latin typeface="Arial Narrow" pitchFamily="34" charset="0"/>
                <a:ea typeface="MS PGothic" pitchFamily="34" charset="-128"/>
              </a:rPr>
              <a:t>i</a:t>
            </a:r>
            <a:r>
              <a:rPr lang="en-US" altLang="ja-JP" sz="1800" b="1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US" altLang="ja-JP" sz="1800">
                <a:latin typeface="Arial Narrow" pitchFamily="34" charset="0"/>
                <a:ea typeface="MS PGothic" pitchFamily="34" charset="-128"/>
              </a:rPr>
              <a:t>carbon content of fossil liquid waste type </a:t>
            </a:r>
            <a:r>
              <a:rPr lang="en-US" altLang="ja-JP" sz="1800" i="1">
                <a:latin typeface="Arial Narrow" pitchFamily="34" charset="0"/>
                <a:ea typeface="MS PGothic" pitchFamily="34" charset="-128"/>
              </a:rPr>
              <a:t>i, (fraction)</a:t>
            </a:r>
          </a:p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OF</a:t>
            </a:r>
            <a:r>
              <a:rPr lang="en-GB" altLang="ja-JP" sz="1800" b="1" baseline="-25000">
                <a:latin typeface="Arial Narrow" pitchFamily="34" charset="0"/>
                <a:ea typeface="MS PGothic" pitchFamily="34" charset="-128"/>
              </a:rPr>
              <a:t>i</a:t>
            </a: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oxidation factor for fossil liquid waste type </a:t>
            </a:r>
            <a:r>
              <a:rPr lang="en-GB" altLang="ja-JP" sz="1800" i="1">
                <a:latin typeface="Arial Narrow" pitchFamily="34" charset="0"/>
                <a:ea typeface="MS PGothic" pitchFamily="34" charset="-128"/>
              </a:rPr>
              <a:t>i, (fraction)</a:t>
            </a:r>
          </a:p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44/12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conversion factor from C to CO</a:t>
            </a:r>
            <a:r>
              <a:rPr lang="en-GB" altLang="ja-JP" sz="1800" baseline="-25000">
                <a:latin typeface="Arial Narrow" pitchFamily="34" charset="0"/>
                <a:ea typeface="MS PGothic" pitchFamily="34" charset="-128"/>
              </a:rPr>
              <a:t>2</a:t>
            </a:r>
            <a:endParaRPr lang="en-US" altLang="ja-JP" sz="1800" baseline="-25000">
              <a:latin typeface="Arial Narrow" pitchFamily="34" charset="0"/>
              <a:ea typeface="MS PGothic" pitchFamily="34" charset="-128"/>
            </a:endParaRP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1600200" y="3352800"/>
          <a:ext cx="48990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6" name="Equation" r:id="rId3" imgW="2755900" imgH="342900" progId="Equation.3">
                  <p:embed/>
                </p:oleObj>
              </mc:Choice>
              <mc:Fallback>
                <p:oleObj name="Equation" r:id="rId3" imgW="27559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352800"/>
                        <a:ext cx="48990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Box 5"/>
          <p:cNvSpPr txBox="1">
            <a:spLocks noChangeArrowheads="1"/>
          </p:cNvSpPr>
          <p:nvPr/>
        </p:nvSpPr>
        <p:spPr bwMode="auto">
          <a:xfrm>
            <a:off x="179512" y="1219200"/>
            <a:ext cx="873588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Fossil liquid waste - industrial and municipal residues, based on mineral oil, natural gas or other fossil fuels. It includes waste formerly used as solvents and lubricants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If, fossil liquid waste is not included in other types of waste (e.g., industrial waste, hazardous waste), the emissions need to be calculated separately</a:t>
            </a:r>
            <a:endParaRPr lang="en-US" altLang="ja-JP" sz="2200" dirty="0">
              <a:solidFill>
                <a:srgbClr val="5492CD"/>
              </a:solidFill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3810000"/>
          </a:xfrm>
        </p:spPr>
        <p:txBody>
          <a:bodyPr/>
          <a:lstStyle/>
          <a:p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Methodological tiers for estimation of CO</a:t>
            </a:r>
            <a:r>
              <a:rPr lang="en-GB" altLang="ja-JP" sz="2000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 emissions:</a:t>
            </a:r>
          </a:p>
          <a:p>
            <a:pPr lvl="1">
              <a:buFont typeface="Arial Narrow" pitchFamily="34" charset="0"/>
              <a:buChar char="–"/>
            </a:pP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Tier 1: Default AD (amount, composition of waste incinerated/open-burned) and default  parameters. The method is used when the emissions from incineration/open burning are not a key </a:t>
            </a:r>
            <a:r>
              <a:rPr lang="en-US" altLang="ja-JP" sz="1800" dirty="0">
                <a:latin typeface="Arial Narrow" pitchFamily="34" charset="0"/>
                <a:ea typeface="MS PGothic" pitchFamily="34" charset="-128"/>
              </a:rPr>
              <a:t>category</a:t>
            </a:r>
          </a:p>
          <a:p>
            <a:pPr lvl="1">
              <a:buFont typeface="Arial Narrow" pitchFamily="34" charset="0"/>
              <a:buChar char="–"/>
            </a:pP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Tier 2: Country-specific AD, default and some country-specific parameters</a:t>
            </a:r>
          </a:p>
          <a:p>
            <a:pPr lvl="1">
              <a:buFont typeface="Arial Narrow" pitchFamily="34" charset="0"/>
              <a:buChar char="–"/>
            </a:pP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Tier 3: Plant-/management-specific data</a:t>
            </a:r>
          </a:p>
          <a:p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Methodological tiers for estimation of CH</a:t>
            </a:r>
            <a:r>
              <a:rPr lang="en-GB" altLang="ja-JP" sz="2000" baseline="-25000" dirty="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 and N</a:t>
            </a:r>
            <a:r>
              <a:rPr lang="en-GB" altLang="ja-JP" sz="2000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O emissions</a:t>
            </a:r>
          </a:p>
          <a:p>
            <a:pPr lvl="1">
              <a:buFont typeface="Arial Narrow" pitchFamily="34" charset="0"/>
              <a:buChar char="–"/>
            </a:pP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Tier 1: Default AD (amount, composition of waste incinerated/open-burned) and EFs</a:t>
            </a:r>
          </a:p>
          <a:p>
            <a:pPr lvl="1">
              <a:buFont typeface="Arial Narrow" pitchFamily="34" charset="0"/>
              <a:buChar char="–"/>
            </a:pP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Tier 2: Country-specific AD and EFs by waste type, technology or </a:t>
            </a:r>
            <a:r>
              <a:rPr lang="en-US" altLang="ja-JP" sz="1800" dirty="0">
                <a:latin typeface="Arial Narrow" pitchFamily="34" charset="0"/>
                <a:ea typeface="MS PGothic" pitchFamily="34" charset="-128"/>
              </a:rPr>
              <a:t>management practice</a:t>
            </a:r>
          </a:p>
          <a:p>
            <a:pPr lvl="1">
              <a:buFont typeface="Arial Narrow" pitchFamily="34" charset="0"/>
              <a:buChar char="–"/>
            </a:pP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Tier 3: Plant-/management-specific data (</a:t>
            </a:r>
            <a:r>
              <a:rPr lang="en-US" altLang="ja-JP" sz="1800" dirty="0">
                <a:latin typeface="Arial Narrow" pitchFamily="34" charset="0"/>
                <a:ea typeface="MS PGothic" pitchFamily="34" charset="-128"/>
              </a:rPr>
              <a:t>e.g. flue gas concentrations for N</a:t>
            </a:r>
            <a:r>
              <a:rPr lang="en-US" altLang="ja-JP" sz="1800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en-US" altLang="ja-JP" sz="1800" dirty="0">
                <a:latin typeface="Arial Narrow" pitchFamily="34" charset="0"/>
                <a:ea typeface="MS PGothic" pitchFamily="34" charset="-128"/>
              </a:rPr>
              <a:t>O emissions) </a:t>
            </a:r>
            <a:endParaRPr lang="en-GB" altLang="ja-JP" sz="1800" dirty="0">
              <a:latin typeface="Arial Narrow" pitchFamily="34" charset="0"/>
              <a:ea typeface="MS PGothic" pitchFamily="34" charset="-128"/>
            </a:endParaRPr>
          </a:p>
          <a:p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Default values are provided in Chapter 2 and 5</a:t>
            </a:r>
          </a:p>
          <a:p>
            <a:pPr>
              <a:buFontTx/>
              <a:buNone/>
            </a:pPr>
            <a:endParaRPr lang="en-GB" altLang="ja-JP" sz="2000" dirty="0">
              <a:latin typeface="Arial Narrow" pitchFamily="34" charset="0"/>
              <a:ea typeface="MS PGothic" pitchFamily="34" charset="-128"/>
            </a:endParaRPr>
          </a:p>
          <a:p>
            <a:endParaRPr lang="en-GB" altLang="ja-JP" sz="2000" dirty="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62000"/>
          </a:xfrm>
        </p:spPr>
        <p:txBody>
          <a:bodyPr/>
          <a:lstStyle/>
          <a:p>
            <a:pPr algn="ctr"/>
            <a:r>
              <a:rPr lang="en-GB" altLang="ja-JP" sz="2400">
                <a:latin typeface="Arial Narrow" pitchFamily="34" charset="0"/>
                <a:ea typeface="MS PGothic" pitchFamily="34" charset="-128"/>
              </a:rPr>
              <a:t>Incineration and Open Burning of Waste: Choice of Methods, AD and EF/Parameters</a:t>
            </a:r>
          </a:p>
        </p:txBody>
      </p: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533400"/>
          </a:xfrm>
        </p:spPr>
        <p:txBody>
          <a:bodyPr/>
          <a:lstStyle/>
          <a:p>
            <a:pPr algn="ctr"/>
            <a:r>
              <a:rPr lang="en-GB" altLang="ja-JP" sz="2800" dirty="0">
                <a:latin typeface="Arial Narrow" pitchFamily="34" charset="0"/>
                <a:ea typeface="MS PGothic" pitchFamily="34" charset="-128"/>
              </a:rPr>
              <a:t>Wastewater Treatment and Discharge</a:t>
            </a:r>
            <a:endParaRPr lang="en-US" altLang="ja-JP" sz="2800" dirty="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3352800"/>
          </a:xfrm>
        </p:spPr>
        <p:txBody>
          <a:bodyPr/>
          <a:lstStyle/>
          <a:p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Wastewater (domestic, commercial and industrial) may be treated on site (uncollected), </a:t>
            </a:r>
            <a:r>
              <a:rPr lang="en-GB" altLang="ja-JP" sz="2000" dirty="0" err="1">
                <a:latin typeface="Arial Narrow" pitchFamily="34" charset="0"/>
                <a:ea typeface="MS PGothic" pitchFamily="34" charset="-128"/>
              </a:rPr>
              <a:t>sewered</a:t>
            </a:r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 to a centralized plant (collected) or disposed untreated </a:t>
            </a:r>
          </a:p>
          <a:p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Treatment and disposal of wastewater produce GHGs such as CO</a:t>
            </a:r>
            <a:r>
              <a:rPr lang="en-GB" altLang="ja-JP" sz="2000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, CH</a:t>
            </a:r>
            <a:r>
              <a:rPr lang="en-GB" altLang="ja-JP" sz="2000" baseline="-25000" dirty="0">
                <a:latin typeface="Arial Narrow" pitchFamily="34" charset="0"/>
                <a:ea typeface="MS PGothic" pitchFamily="34" charset="-128"/>
              </a:rPr>
              <a:t>4 </a:t>
            </a:r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and N</a:t>
            </a:r>
            <a:r>
              <a:rPr lang="en-GB" altLang="ja-JP" sz="2000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O</a:t>
            </a:r>
          </a:p>
          <a:p>
            <a:pPr lvl="1">
              <a:buFont typeface="Arial Narrow" pitchFamily="34" charset="0"/>
              <a:buChar char="–"/>
            </a:pP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CO</a:t>
            </a:r>
            <a:r>
              <a:rPr lang="en-GB" altLang="ja-JP" sz="1800" baseline="-25000" dirty="0">
                <a:latin typeface="Arial Narrow" pitchFamily="34" charset="0"/>
                <a:ea typeface="MS PGothic" pitchFamily="34" charset="-128"/>
              </a:rPr>
              <a:t>2 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 is of biogenic origin and not included</a:t>
            </a:r>
          </a:p>
          <a:p>
            <a:pPr lvl="1">
              <a:buFont typeface="Arial Narrow" pitchFamily="34" charset="0"/>
              <a:buChar char="–"/>
            </a:pPr>
            <a:r>
              <a:rPr lang="en-US" altLang="ja-JP" sz="1800" dirty="0">
                <a:latin typeface="Arial Narrow" pitchFamily="34" charset="0"/>
                <a:ea typeface="MS PGothic" pitchFamily="34" charset="-128"/>
              </a:rPr>
              <a:t>N</a:t>
            </a:r>
            <a:r>
              <a:rPr lang="en-US" altLang="ja-JP" sz="1800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en-US" altLang="ja-JP" sz="1800" dirty="0">
                <a:latin typeface="Arial Narrow" pitchFamily="34" charset="0"/>
                <a:ea typeface="MS PGothic" pitchFamily="34" charset="-128"/>
              </a:rPr>
              <a:t>O emissions from 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sludge and wastewater spread on agricultural land are considered in AFOLU sector</a:t>
            </a:r>
          </a:p>
          <a:p>
            <a:pPr algn="just"/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Sludge  produced in wastewater treatment is treated further. The CH</a:t>
            </a:r>
            <a:r>
              <a:rPr lang="en-GB" altLang="ja-JP" sz="2000" baseline="-25000" dirty="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 emissions from sludge sent to landfills, incinerated or used in agriculture are not included in this category</a:t>
            </a:r>
            <a:endParaRPr lang="en-US" altLang="ja-JP" sz="2000" dirty="0"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533400"/>
          </a:xfrm>
        </p:spPr>
        <p:txBody>
          <a:bodyPr/>
          <a:lstStyle/>
          <a:p>
            <a:pPr algn="ctr" eaLnBrk="1" hangingPunct="1"/>
            <a:r>
              <a:rPr lang="en-GB" altLang="ja-JP" sz="2800" dirty="0">
                <a:latin typeface="Arial Narrow" pitchFamily="34" charset="0"/>
                <a:ea typeface="MS PGothic" pitchFamily="34" charset="-128"/>
              </a:rPr>
              <a:t>Wastewater Treatment Systems and Discharge Pathways</a:t>
            </a:r>
          </a:p>
        </p:txBody>
      </p:sp>
      <p:pic>
        <p:nvPicPr>
          <p:cNvPr id="43011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066800"/>
            <a:ext cx="6969125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4572000"/>
          </a:xfrm>
        </p:spPr>
        <p:txBody>
          <a:bodyPr/>
          <a:lstStyle/>
          <a:p>
            <a:pPr algn="just"/>
            <a:r>
              <a:rPr lang="en-US" altLang="ja-JP" sz="2000" dirty="0">
                <a:latin typeface="Arial Narrow" pitchFamily="34" charset="0"/>
                <a:ea typeface="MS PGothic" pitchFamily="34" charset="-128"/>
              </a:rPr>
              <a:t>CH</a:t>
            </a:r>
            <a:r>
              <a:rPr lang="en-US" altLang="ja-JP" sz="2000" baseline="-25000" dirty="0">
                <a:latin typeface="Arial Narrow" pitchFamily="34" charset="0"/>
                <a:ea typeface="MS PGothic" pitchFamily="34" charset="-128"/>
              </a:rPr>
              <a:t>4 </a:t>
            </a:r>
            <a:r>
              <a:rPr lang="en-US" altLang="ja-JP" sz="2000" dirty="0">
                <a:latin typeface="Arial Narrow" pitchFamily="34" charset="0"/>
                <a:ea typeface="MS PGothic" pitchFamily="34" charset="-128"/>
              </a:rPr>
              <a:t>production </a:t>
            </a:r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depends primarily on the amount of degradable organic material in the wastewater, the temperature and the type of treatment system. </a:t>
            </a:r>
          </a:p>
          <a:p>
            <a:pPr algn="just"/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Common parameters used to measure the organic component of the wastewater : </a:t>
            </a:r>
          </a:p>
          <a:p>
            <a:pPr lvl="1" algn="just">
              <a:buFont typeface="Arial Narrow" pitchFamily="34" charset="0"/>
              <a:buChar char="–"/>
            </a:pP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 Biochemical Oxygen Demand (BOD): amount of carbon that is aerobically biodegradable</a:t>
            </a:r>
          </a:p>
          <a:p>
            <a:pPr lvl="1" algn="just">
              <a:buFont typeface="Arial Narrow" pitchFamily="34" charset="0"/>
              <a:buChar char="–"/>
            </a:pP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Chemical Oxygen Demand (COD): </a:t>
            </a:r>
            <a:r>
              <a:rPr lang="en-US" altLang="ja-JP" sz="1800" dirty="0">
                <a:latin typeface="Arial Narrow" pitchFamily="34" charset="0"/>
                <a:ea typeface="MS PGothic" pitchFamily="34" charset="-128"/>
              </a:rPr>
              <a:t>total organic material available for chemical oxidation</a:t>
            </a:r>
            <a:endParaRPr lang="en-GB" altLang="ja-JP" sz="1800" dirty="0">
              <a:latin typeface="Arial Narrow" pitchFamily="34" charset="0"/>
              <a:ea typeface="MS PGothic" pitchFamily="34" charset="-128"/>
            </a:endParaRPr>
          </a:p>
          <a:p>
            <a:pPr algn="just"/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Methodological tiers for estimation of CH</a:t>
            </a:r>
            <a:r>
              <a:rPr lang="en-GB" altLang="ja-JP" sz="2000" baseline="-25000" dirty="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 emissions:</a:t>
            </a:r>
          </a:p>
          <a:p>
            <a:pPr lvl="1" algn="just">
              <a:buFont typeface="Arial Narrow" pitchFamily="34" charset="0"/>
              <a:buChar char="–"/>
            </a:pP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Tier 1 method applies default values for EFs </a:t>
            </a:r>
            <a:r>
              <a:rPr lang="en-US" altLang="ja-JP" sz="1800" dirty="0">
                <a:latin typeface="Arial Narrow" pitchFamily="34" charset="0"/>
                <a:ea typeface="MS PGothic" pitchFamily="34" charset="-128"/>
              </a:rPr>
              <a:t>(B</a:t>
            </a:r>
            <a:r>
              <a:rPr lang="en-US" altLang="ja-JP" sz="1800" baseline="-25000" dirty="0">
                <a:latin typeface="Arial Narrow" pitchFamily="34" charset="0"/>
                <a:ea typeface="MS PGothic" pitchFamily="34" charset="-128"/>
              </a:rPr>
              <a:t>o</a:t>
            </a:r>
            <a:r>
              <a:rPr lang="en-US" altLang="ja-JP" sz="1800" dirty="0">
                <a:latin typeface="Arial Narrow" pitchFamily="34" charset="0"/>
                <a:ea typeface="MS PGothic" pitchFamily="34" charset="-128"/>
              </a:rPr>
              <a:t>, MCF, etc.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) and AD </a:t>
            </a:r>
          </a:p>
          <a:p>
            <a:pPr lvl="1" algn="just">
              <a:buFont typeface="Arial Narrow" pitchFamily="34" charset="0"/>
              <a:buChar char="–"/>
            </a:pP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Tier 2 method allows for incorporation of a country specific EF and AD</a:t>
            </a:r>
          </a:p>
          <a:p>
            <a:pPr lvl="1" algn="just">
              <a:buFont typeface="Arial Narrow" pitchFamily="34" charset="0"/>
              <a:buChar char="–"/>
            </a:pP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Tier 3 method is a country specific method with </a:t>
            </a:r>
            <a:r>
              <a:rPr lang="en-US" altLang="ja-JP" sz="1800" dirty="0">
                <a:latin typeface="Arial Narrow" pitchFamily="34" charset="0"/>
                <a:ea typeface="MS PGothic" pitchFamily="34" charset="-128"/>
              </a:rPr>
              <a:t>measurements or other bottom-up data</a:t>
            </a:r>
          </a:p>
          <a:p>
            <a:pPr algn="just"/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 </a:t>
            </a:r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CH</a:t>
            </a:r>
            <a:r>
              <a:rPr lang="en-GB" altLang="ja-JP" sz="2000" baseline="-25000" dirty="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 generated can be recovered and combusted in a flare or energy device. </a:t>
            </a:r>
          </a:p>
          <a:p>
            <a:pPr lvl="1" algn="just">
              <a:buFont typeface="Arial Narrow" pitchFamily="34" charset="0"/>
              <a:buChar char="–"/>
            </a:pP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The flared or recovered for energy use should be subtracted from total emissions</a:t>
            </a:r>
          </a:p>
          <a:p>
            <a:pPr lvl="1" algn="just">
              <a:buFont typeface="Arial Narrow" pitchFamily="34" charset="0"/>
              <a:buChar char="–"/>
            </a:pP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CH</a:t>
            </a:r>
            <a:r>
              <a:rPr lang="en-GB" altLang="ja-JP" sz="1800" baseline="-25000" dirty="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 recovery for energy generation should be reported in the </a:t>
            </a:r>
            <a:r>
              <a:rPr lang="en-US" altLang="ja-JP" sz="1800" dirty="0">
                <a:latin typeface="Arial Narrow" pitchFamily="34" charset="0"/>
                <a:ea typeface="MS PGothic" pitchFamily="34" charset="-128"/>
              </a:rPr>
              <a:t>Energy Sector</a:t>
            </a:r>
          </a:p>
        </p:txBody>
      </p:sp>
      <p:sp>
        <p:nvSpPr>
          <p:cNvPr id="44035" name="Title 1"/>
          <p:cNvSpPr>
            <a:spLocks noGrp="1"/>
          </p:cNvSpPr>
          <p:nvPr>
            <p:ph type="title"/>
          </p:nvPr>
        </p:nvSpPr>
        <p:spPr>
          <a:xfrm>
            <a:off x="247650" y="163513"/>
            <a:ext cx="8743950" cy="598487"/>
          </a:xfrm>
        </p:spPr>
        <p:txBody>
          <a:bodyPr/>
          <a:lstStyle/>
          <a:p>
            <a:pPr algn="ctr"/>
            <a:r>
              <a:rPr lang="en-GB" altLang="ja-JP" sz="2800" dirty="0">
                <a:latin typeface="Arial Narrow" pitchFamily="34" charset="0"/>
                <a:ea typeface="MS PGothic" pitchFamily="34" charset="-128"/>
              </a:rPr>
              <a:t>Wastewater Treatment and Discharge: CH</a:t>
            </a:r>
            <a:r>
              <a:rPr lang="en-GB" altLang="ja-JP" sz="2800" baseline="-25000" dirty="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2800" dirty="0">
                <a:latin typeface="Arial Narrow" pitchFamily="34" charset="0"/>
                <a:ea typeface="MS PGothic" pitchFamily="34" charset="-128"/>
              </a:rPr>
              <a:t> Emissions</a:t>
            </a:r>
            <a:endParaRPr lang="en-US" altLang="ja-JP" sz="2800" dirty="0"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algn="ctr"/>
            <a:r>
              <a:rPr lang="en-GB" altLang="ja-JP" sz="2800">
                <a:latin typeface="Arial Narrow" pitchFamily="34" charset="0"/>
                <a:ea typeface="MS PGothic" pitchFamily="34" charset="-128"/>
              </a:rPr>
              <a:t>Domestic Wastewater Treatment: CH</a:t>
            </a:r>
            <a:r>
              <a:rPr lang="en-GB" altLang="ja-JP" sz="2800" baseline="-2500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2800">
                <a:latin typeface="Arial Narrow" pitchFamily="34" charset="0"/>
                <a:ea typeface="MS PGothic" pitchFamily="34" charset="-128"/>
              </a:rPr>
              <a:t> Emissions</a:t>
            </a:r>
            <a:endParaRPr lang="en-US" altLang="ja-JP" sz="280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8229600" cy="33528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CH</a:t>
            </a:r>
            <a:r>
              <a:rPr lang="en-GB" altLang="ja-JP" sz="1800" b="1" baseline="-2500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 Emissions: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CH</a:t>
            </a:r>
            <a:r>
              <a:rPr lang="en-GB" altLang="ja-JP" sz="1800" baseline="-2500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 emissions in inventory year, kg CH</a:t>
            </a:r>
            <a:r>
              <a:rPr lang="en-GB" altLang="ja-JP" sz="1800" baseline="-2500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/yr</a:t>
            </a:r>
          </a:p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TOW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total organics in wastewater in inventory year, kg BOD/yr</a:t>
            </a:r>
          </a:p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 S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organic component removed as sludge in inventory year, kg BOD/yr</a:t>
            </a:r>
          </a:p>
          <a:p>
            <a:pPr>
              <a:buFontTx/>
              <a:buNone/>
            </a:pP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 </a:t>
            </a: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U</a:t>
            </a:r>
            <a:r>
              <a:rPr lang="en-GB" altLang="ja-JP" sz="1800" b="1" baseline="-25000">
                <a:latin typeface="Arial Narrow" pitchFamily="34" charset="0"/>
                <a:ea typeface="MS PGothic" pitchFamily="34" charset="-128"/>
              </a:rPr>
              <a:t>i</a:t>
            </a: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fraction of population in income group i in inventory year</a:t>
            </a:r>
          </a:p>
          <a:p>
            <a:pPr>
              <a:buFontTx/>
              <a:buNone/>
            </a:pP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 </a:t>
            </a: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T</a:t>
            </a:r>
            <a:r>
              <a:rPr lang="en-GB" altLang="ja-JP" sz="1800" b="1" baseline="-25000">
                <a:latin typeface="Arial Narrow" pitchFamily="34" charset="0"/>
                <a:ea typeface="MS PGothic" pitchFamily="34" charset="-128"/>
              </a:rPr>
              <a:t>i,j</a:t>
            </a: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degree of utilisation of treatment/discharge pathway or system, j, for each income group fraction i in inventory year</a:t>
            </a:r>
          </a:p>
          <a:p>
            <a:pPr>
              <a:buFontTx/>
              <a:buNone/>
            </a:pP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 </a:t>
            </a: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i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income group: rural, urban high income and urban low income</a:t>
            </a:r>
          </a:p>
          <a:p>
            <a:pPr>
              <a:buFontTx/>
              <a:buNone/>
            </a:pP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 </a:t>
            </a: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j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each treatment/discharge pathway or system</a:t>
            </a:r>
          </a:p>
          <a:p>
            <a:pPr>
              <a:buFontTx/>
              <a:buNone/>
            </a:pP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 </a:t>
            </a: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EF</a:t>
            </a:r>
            <a:r>
              <a:rPr lang="en-GB" altLang="ja-JP" sz="1800" b="1" baseline="-25000">
                <a:latin typeface="Arial Narrow" pitchFamily="34" charset="0"/>
                <a:ea typeface="MS PGothic" pitchFamily="34" charset="-128"/>
              </a:rPr>
              <a:t>j</a:t>
            </a: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emission factor, kg CH</a:t>
            </a:r>
            <a:r>
              <a:rPr lang="en-GB" altLang="ja-JP" sz="1800" baseline="-2500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 / kg BOD</a:t>
            </a:r>
          </a:p>
          <a:p>
            <a:pPr>
              <a:buFontTx/>
              <a:buNone/>
            </a:pP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 </a:t>
            </a: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R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amount of CH</a:t>
            </a:r>
            <a:r>
              <a:rPr lang="en-GB" altLang="ja-JP" sz="1800" baseline="-2500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 recovered in inventory year, kg CH</a:t>
            </a:r>
            <a:r>
              <a:rPr lang="en-GB" altLang="ja-JP" sz="1800" baseline="-2500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/yr</a:t>
            </a:r>
            <a:endParaRPr lang="en-US" altLang="ja-JP" sz="180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457200" y="1000125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altLang="ja-JP" sz="240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 Total CH</a:t>
            </a:r>
            <a:r>
              <a:rPr lang="en-GB" altLang="ja-JP" sz="2400" baseline="-2500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240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 emissions from domestic wastewater:</a:t>
            </a:r>
            <a:endParaRPr lang="en-US" altLang="ja-JP" sz="2400">
              <a:solidFill>
                <a:srgbClr val="5492CD"/>
              </a:solidFill>
              <a:latin typeface="Arial Narrow" pitchFamily="34" charset="0"/>
              <a:ea typeface="MS PGothic" pitchFamily="34" charset="-128"/>
            </a:endParaRPr>
          </a:p>
        </p:txBody>
      </p:sp>
      <p:graphicFrame>
        <p:nvGraphicFramePr>
          <p:cNvPr id="45061" name="Object 2"/>
          <p:cNvGraphicFramePr>
            <a:graphicFrameLocks noChangeAspect="1"/>
          </p:cNvGraphicFramePr>
          <p:nvPr/>
        </p:nvGraphicFramePr>
        <p:xfrm>
          <a:off x="1828800" y="1676400"/>
          <a:ext cx="53340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9" name="Equation" r:id="rId3" imgW="3187700" imgH="482600" progId="Equation.3">
                  <p:embed/>
                </p:oleObj>
              </mc:Choice>
              <mc:Fallback>
                <p:oleObj name="Equation" r:id="rId3" imgW="3187700" imgH="482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76400"/>
                        <a:ext cx="53340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458200" cy="609600"/>
          </a:xfrm>
        </p:spPr>
        <p:txBody>
          <a:bodyPr/>
          <a:lstStyle/>
          <a:p>
            <a:pPr algn="ctr"/>
            <a:r>
              <a:rPr lang="en-GB" altLang="ja-JP" sz="2800">
                <a:latin typeface="Arial Narrow" pitchFamily="34" charset="0"/>
                <a:ea typeface="MS PGothic" pitchFamily="34" charset="-128"/>
              </a:rPr>
              <a:t>Domestic Wastewater Treatment: CH</a:t>
            </a:r>
            <a:r>
              <a:rPr lang="en-GB" altLang="ja-JP" sz="2800" baseline="-2500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2800">
                <a:latin typeface="Arial Narrow" pitchFamily="34" charset="0"/>
                <a:ea typeface="MS PGothic" pitchFamily="34" charset="-128"/>
              </a:rPr>
              <a:t> Emissions</a:t>
            </a:r>
            <a:endParaRPr lang="en-US" altLang="ja-JP" sz="2800" i="1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533400" y="2971800"/>
            <a:ext cx="8077200" cy="20574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TOW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total organics in wastewater in inventory year, kg BOD/yr</a:t>
            </a:r>
          </a:p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P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country population in inventory year, (person)</a:t>
            </a:r>
          </a:p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BOD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country-specific per capita BOD in inventory year, g/person/day</a:t>
            </a:r>
          </a:p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0.001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conversion from grams BOD to kg BOD</a:t>
            </a:r>
          </a:p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I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correction factor for additional industrial BOD discharged into sewers (for collected the default is 1.25, for uncollected the default is 1.00)</a:t>
            </a:r>
          </a:p>
          <a:p>
            <a:pPr>
              <a:buFontTx/>
              <a:buNone/>
            </a:pPr>
            <a:endParaRPr lang="en-GB" altLang="ja-JP" sz="1800">
              <a:latin typeface="Arial Narrow" pitchFamily="34" charset="0"/>
              <a:ea typeface="MS PGothic" pitchFamily="34" charset="-128"/>
            </a:endParaRPr>
          </a:p>
          <a:p>
            <a:pPr>
              <a:buFontTx/>
              <a:buNone/>
            </a:pPr>
            <a:endParaRPr lang="en-GB" altLang="ja-JP" sz="1800">
              <a:latin typeface="Arial Narrow" pitchFamily="34" charset="0"/>
              <a:ea typeface="MS PGothic" pitchFamily="34" charset="-128"/>
            </a:endParaRPr>
          </a:p>
          <a:p>
            <a:pPr>
              <a:buFontTx/>
              <a:buNone/>
            </a:pP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 </a:t>
            </a: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304800" y="1227138"/>
            <a:ext cx="8458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GB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Activity data is the total amount of organically degradable material in the wastewater (</a:t>
            </a:r>
            <a:r>
              <a:rPr lang="en-US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TOW).</a:t>
            </a:r>
          </a:p>
        </p:txBody>
      </p:sp>
      <p:graphicFrame>
        <p:nvGraphicFramePr>
          <p:cNvPr id="46085" name="Object 2"/>
          <p:cNvGraphicFramePr>
            <a:graphicFrameLocks noChangeAspect="1"/>
          </p:cNvGraphicFramePr>
          <p:nvPr/>
        </p:nvGraphicFramePr>
        <p:xfrm>
          <a:off x="2438400" y="2438400"/>
          <a:ext cx="42021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4" name="Equation" r:id="rId3" imgW="2031118" imgH="177723" progId="Equation.3">
                  <p:embed/>
                </p:oleObj>
              </mc:Choice>
              <mc:Fallback>
                <p:oleObj name="Equation" r:id="rId3" imgW="2031118" imgH="177723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438400"/>
                        <a:ext cx="42021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47700" y="188640"/>
            <a:ext cx="7772400" cy="609600"/>
          </a:xfrm>
        </p:spPr>
        <p:txBody>
          <a:bodyPr/>
          <a:lstStyle/>
          <a:p>
            <a:pPr algn="ctr"/>
            <a:r>
              <a:rPr lang="en-GB" altLang="ja-JP" sz="2800" dirty="0">
                <a:latin typeface="Arial Narrow" pitchFamily="34" charset="0"/>
                <a:ea typeface="MS PGothic" pitchFamily="34" charset="-128"/>
              </a:rPr>
              <a:t>Domestic Wastewater: CH</a:t>
            </a:r>
            <a:r>
              <a:rPr lang="en-GB" altLang="ja-JP" sz="2800" baseline="-25000" dirty="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2800" dirty="0">
                <a:latin typeface="Arial Narrow" pitchFamily="34" charset="0"/>
                <a:ea typeface="MS PGothic" pitchFamily="34" charset="-128"/>
              </a:rPr>
              <a:t> Emissions</a:t>
            </a:r>
            <a:endParaRPr lang="en-US" altLang="ja-JP" sz="2800" dirty="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533400" y="2895600"/>
            <a:ext cx="8382000" cy="16002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ja-JP" sz="1800" b="1" dirty="0" err="1">
                <a:latin typeface="Arial Narrow" pitchFamily="34" charset="0"/>
                <a:ea typeface="MS PGothic" pitchFamily="34" charset="-128"/>
              </a:rPr>
              <a:t>EF</a:t>
            </a:r>
            <a:r>
              <a:rPr lang="en-GB" altLang="ja-JP" sz="1800" b="1" baseline="-25000" dirty="0" err="1">
                <a:latin typeface="Arial Narrow" pitchFamily="34" charset="0"/>
                <a:ea typeface="MS PGothic" pitchFamily="34" charset="-128"/>
              </a:rPr>
              <a:t>j</a:t>
            </a:r>
            <a:r>
              <a:rPr lang="en-GB" altLang="ja-JP" sz="1800" b="1" dirty="0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emission factor, kg CH</a:t>
            </a:r>
            <a:r>
              <a:rPr lang="en-GB" altLang="ja-JP" sz="1800" baseline="-25000" dirty="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 / kg BOD</a:t>
            </a:r>
          </a:p>
          <a:p>
            <a:pPr>
              <a:buFontTx/>
              <a:buNone/>
            </a:pPr>
            <a:r>
              <a:rPr lang="en-GB" altLang="ja-JP" sz="1800" b="1" dirty="0">
                <a:latin typeface="Arial Narrow" pitchFamily="34" charset="0"/>
                <a:ea typeface="MS PGothic" pitchFamily="34" charset="-128"/>
              </a:rPr>
              <a:t>j : 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each treatment/discharge pathway or system</a:t>
            </a:r>
            <a:endParaRPr lang="en-GB" altLang="ja-JP" sz="1800" dirty="0">
              <a:ea typeface="MS PGothic" pitchFamily="34" charset="-128"/>
            </a:endParaRPr>
          </a:p>
          <a:p>
            <a:pPr>
              <a:buFontTx/>
              <a:buNone/>
            </a:pPr>
            <a:r>
              <a:rPr lang="en-GB" altLang="ja-JP" sz="1800" b="1" dirty="0">
                <a:latin typeface="Arial Narrow" pitchFamily="34" charset="0"/>
                <a:ea typeface="MS PGothic" pitchFamily="34" charset="-128"/>
              </a:rPr>
              <a:t>B</a:t>
            </a:r>
            <a:r>
              <a:rPr lang="en-GB" altLang="ja-JP" sz="1800" b="1" baseline="-25000" dirty="0">
                <a:latin typeface="Arial Narrow" pitchFamily="34" charset="0"/>
                <a:ea typeface="MS PGothic" pitchFamily="34" charset="-128"/>
              </a:rPr>
              <a:t>o</a:t>
            </a:r>
            <a:r>
              <a:rPr lang="en-GB" altLang="ja-JP" sz="1800" b="1" dirty="0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maximum CH</a:t>
            </a:r>
            <a:r>
              <a:rPr lang="en-GB" altLang="ja-JP" sz="1800" baseline="-25000" dirty="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 producing capacity, kg CH</a:t>
            </a:r>
            <a:r>
              <a:rPr lang="en-GB" altLang="ja-JP" sz="1800" baseline="-25000" dirty="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/kg BOD</a:t>
            </a:r>
          </a:p>
          <a:p>
            <a:pPr>
              <a:buFontTx/>
              <a:buNone/>
            </a:pPr>
            <a:r>
              <a:rPr lang="en-GB" altLang="ja-JP" sz="1800" b="1" dirty="0" err="1">
                <a:latin typeface="Arial Narrow" pitchFamily="34" charset="0"/>
                <a:ea typeface="MS PGothic" pitchFamily="34" charset="-128"/>
              </a:rPr>
              <a:t>MCF</a:t>
            </a:r>
            <a:r>
              <a:rPr lang="en-GB" altLang="ja-JP" sz="1800" b="1" baseline="-25000" dirty="0" err="1">
                <a:latin typeface="Arial Narrow" pitchFamily="34" charset="0"/>
                <a:ea typeface="MS PGothic" pitchFamily="34" charset="-128"/>
              </a:rPr>
              <a:t>j</a:t>
            </a:r>
            <a:r>
              <a:rPr lang="en-GB" altLang="ja-JP" sz="1800" b="1" dirty="0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CH</a:t>
            </a:r>
            <a:r>
              <a:rPr lang="en-GB" altLang="ja-JP" sz="1800" baseline="-25000" dirty="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 correction factor (fraction) and indicates the degree to which the system </a:t>
            </a:r>
            <a:r>
              <a:rPr lang="en-US" altLang="ja-JP" sz="1800" dirty="0">
                <a:latin typeface="Arial Narrow" pitchFamily="34" charset="0"/>
                <a:ea typeface="MS PGothic" pitchFamily="34" charset="-128"/>
              </a:rPr>
              <a:t>is anaerobic</a:t>
            </a:r>
            <a:endParaRPr lang="en-GB" altLang="ja-JP" sz="1800" dirty="0">
              <a:latin typeface="Arial Narrow" pitchFamily="34" charset="0"/>
              <a:ea typeface="MS PGothic" pitchFamily="34" charset="-128"/>
            </a:endParaRPr>
          </a:p>
          <a:p>
            <a:pPr>
              <a:buFontTx/>
              <a:buNone/>
            </a:pP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 </a:t>
            </a: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304800" y="1227138"/>
            <a:ext cx="8458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GB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Emission factor </a:t>
            </a:r>
            <a:r>
              <a:rPr lang="en-US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for each domestic wastewater treatment/discharge pathway or system</a:t>
            </a:r>
          </a:p>
        </p:txBody>
      </p:sp>
      <p:graphicFrame>
        <p:nvGraphicFramePr>
          <p:cNvPr id="47109" name="Object 3"/>
          <p:cNvGraphicFramePr>
            <a:graphicFrameLocks noChangeAspect="1"/>
          </p:cNvGraphicFramePr>
          <p:nvPr/>
        </p:nvGraphicFramePr>
        <p:xfrm>
          <a:off x="3387725" y="2198688"/>
          <a:ext cx="209867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9" name="Equation" r:id="rId3" imgW="1079032" imgH="241195" progId="Equation.3">
                  <p:embed/>
                </p:oleObj>
              </mc:Choice>
              <mc:Fallback>
                <p:oleObj name="Equation" r:id="rId3" imgW="1079032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725" y="2198688"/>
                        <a:ext cx="2098675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18450" cy="533400"/>
          </a:xfrm>
        </p:spPr>
        <p:txBody>
          <a:bodyPr/>
          <a:lstStyle/>
          <a:p>
            <a:pPr algn="ctr"/>
            <a:r>
              <a:rPr lang="en-GB" altLang="ja-JP" sz="2800" dirty="0">
                <a:latin typeface="Arial Narrow" pitchFamily="34" charset="0"/>
                <a:ea typeface="MS PGothic" pitchFamily="34" charset="-128"/>
              </a:rPr>
              <a:t>Industrial Wastewater: CH</a:t>
            </a:r>
            <a:r>
              <a:rPr lang="en-GB" altLang="ja-JP" sz="2800" baseline="-25000" dirty="0">
                <a:latin typeface="Arial Narrow" pitchFamily="34" charset="0"/>
                <a:ea typeface="MS PGothic" pitchFamily="34" charset="-128"/>
              </a:rPr>
              <a:t>4 </a:t>
            </a:r>
            <a:r>
              <a:rPr lang="en-GB" altLang="ja-JP" sz="2800" dirty="0">
                <a:latin typeface="Arial Narrow" pitchFamily="34" charset="0"/>
                <a:ea typeface="MS PGothic" pitchFamily="34" charset="-128"/>
              </a:rPr>
              <a:t>Emissions</a:t>
            </a:r>
            <a:endParaRPr lang="en-US" altLang="ja-JP" sz="2800" dirty="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71636" y="3429000"/>
            <a:ext cx="8382000" cy="216024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ja-JP" sz="1600" b="1" dirty="0">
                <a:latin typeface="Arial Narrow" pitchFamily="34" charset="0"/>
                <a:ea typeface="MS PGothic" pitchFamily="34" charset="-128"/>
              </a:rPr>
              <a:t>CH</a:t>
            </a:r>
            <a:r>
              <a:rPr lang="en-GB" altLang="ja-JP" sz="1600" b="1" baseline="-25000" dirty="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1600" b="1" dirty="0">
                <a:latin typeface="Arial Narrow" pitchFamily="34" charset="0"/>
                <a:ea typeface="MS PGothic" pitchFamily="34" charset="-128"/>
              </a:rPr>
              <a:t> Emissions : </a:t>
            </a:r>
            <a:r>
              <a:rPr lang="en-GB" altLang="ja-JP" sz="1600" dirty="0">
                <a:latin typeface="Arial Narrow" pitchFamily="34" charset="0"/>
                <a:ea typeface="MS PGothic" pitchFamily="34" charset="-128"/>
              </a:rPr>
              <a:t>CH</a:t>
            </a:r>
            <a:r>
              <a:rPr lang="en-GB" altLang="ja-JP" sz="1600" baseline="-25000" dirty="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1600" dirty="0">
                <a:latin typeface="Arial Narrow" pitchFamily="34" charset="0"/>
                <a:ea typeface="MS PGothic" pitchFamily="34" charset="-128"/>
              </a:rPr>
              <a:t> emissions in inventory year, kg CH</a:t>
            </a:r>
            <a:r>
              <a:rPr lang="en-GB" altLang="ja-JP" sz="1600" baseline="-25000" dirty="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1600" dirty="0">
                <a:latin typeface="Arial Narrow" pitchFamily="34" charset="0"/>
                <a:ea typeface="MS PGothic" pitchFamily="34" charset="-128"/>
              </a:rPr>
              <a:t>/</a:t>
            </a:r>
            <a:r>
              <a:rPr lang="en-GB" altLang="ja-JP" sz="1600" dirty="0" err="1">
                <a:latin typeface="Arial Narrow" pitchFamily="34" charset="0"/>
                <a:ea typeface="MS PGothic" pitchFamily="34" charset="-128"/>
              </a:rPr>
              <a:t>yr</a:t>
            </a:r>
            <a:endParaRPr lang="en-GB" altLang="ja-JP" sz="1600" dirty="0">
              <a:latin typeface="Arial Narrow" pitchFamily="34" charset="0"/>
              <a:ea typeface="MS PGothic" pitchFamily="34" charset="-128"/>
            </a:endParaRPr>
          </a:p>
          <a:p>
            <a:pPr>
              <a:buFontTx/>
              <a:buNone/>
            </a:pPr>
            <a:r>
              <a:rPr lang="en-GB" altLang="ja-JP" sz="1600" b="1" dirty="0" err="1">
                <a:latin typeface="Arial Narrow" pitchFamily="34" charset="0"/>
                <a:ea typeface="MS PGothic" pitchFamily="34" charset="-128"/>
              </a:rPr>
              <a:t>TOW</a:t>
            </a:r>
            <a:r>
              <a:rPr lang="en-GB" altLang="ja-JP" sz="1600" b="1" i="1" baseline="-25000" dirty="0" err="1">
                <a:latin typeface="Arial Narrow" pitchFamily="34" charset="0"/>
                <a:ea typeface="MS PGothic" pitchFamily="34" charset="-128"/>
              </a:rPr>
              <a:t>i</a:t>
            </a:r>
            <a:r>
              <a:rPr lang="en-GB" altLang="ja-JP" sz="1600" b="1" i="1" baseline="-25000" dirty="0">
                <a:latin typeface="Arial Narrow" pitchFamily="34" charset="0"/>
                <a:ea typeface="MS PGothic" pitchFamily="34" charset="-128"/>
              </a:rPr>
              <a:t>  </a:t>
            </a:r>
            <a:r>
              <a:rPr lang="en-GB" altLang="ja-JP" sz="1600" b="1" i="1" dirty="0">
                <a:latin typeface="Arial Narrow" pitchFamily="34" charset="0"/>
                <a:ea typeface="MS PGothic" pitchFamily="34" charset="-128"/>
              </a:rPr>
              <a:t>: </a:t>
            </a:r>
            <a:r>
              <a:rPr lang="en-GB" altLang="ja-JP" sz="1600" dirty="0">
                <a:latin typeface="Arial Narrow" pitchFamily="34" charset="0"/>
                <a:ea typeface="MS PGothic" pitchFamily="34" charset="-128"/>
              </a:rPr>
              <a:t>total organically degradable material in wastewater from industry </a:t>
            </a:r>
            <a:r>
              <a:rPr lang="en-GB" altLang="ja-JP" sz="1600" dirty="0" err="1">
                <a:latin typeface="Arial Narrow" pitchFamily="34" charset="0"/>
                <a:ea typeface="MS PGothic" pitchFamily="34" charset="-128"/>
              </a:rPr>
              <a:t>i</a:t>
            </a:r>
            <a:r>
              <a:rPr lang="en-GB" altLang="ja-JP" sz="1600" dirty="0">
                <a:latin typeface="Arial Narrow" pitchFamily="34" charset="0"/>
                <a:ea typeface="MS PGothic" pitchFamily="34" charset="-128"/>
              </a:rPr>
              <a:t> in inventory year, kg COD/</a:t>
            </a:r>
            <a:r>
              <a:rPr lang="en-GB" altLang="ja-JP" sz="1600" dirty="0" err="1">
                <a:latin typeface="Arial Narrow" pitchFamily="34" charset="0"/>
                <a:ea typeface="MS PGothic" pitchFamily="34" charset="-128"/>
              </a:rPr>
              <a:t>yr</a:t>
            </a:r>
            <a:endParaRPr lang="en-GB" altLang="ja-JP" sz="1600" dirty="0">
              <a:latin typeface="Arial Narrow" pitchFamily="34" charset="0"/>
              <a:ea typeface="MS PGothic" pitchFamily="34" charset="-128"/>
            </a:endParaRPr>
          </a:p>
          <a:p>
            <a:pPr>
              <a:buFontTx/>
              <a:buNone/>
            </a:pPr>
            <a:r>
              <a:rPr lang="en-US" altLang="ja-JP" sz="1600" b="1" dirty="0">
                <a:latin typeface="Arial Narrow" pitchFamily="34" charset="0"/>
                <a:ea typeface="MS PGothic" pitchFamily="34" charset="-128"/>
              </a:rPr>
              <a:t> </a:t>
            </a:r>
            <a:r>
              <a:rPr lang="en-US" altLang="ja-JP" sz="1600" b="1" dirty="0" err="1">
                <a:latin typeface="Arial Narrow" pitchFamily="34" charset="0"/>
                <a:ea typeface="MS PGothic" pitchFamily="34" charset="-128"/>
              </a:rPr>
              <a:t>i</a:t>
            </a:r>
            <a:r>
              <a:rPr lang="en-US" altLang="ja-JP" sz="1600" b="1" dirty="0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US" altLang="ja-JP" sz="1600" dirty="0">
                <a:latin typeface="Arial Narrow" pitchFamily="34" charset="0"/>
                <a:ea typeface="MS PGothic" pitchFamily="34" charset="-128"/>
              </a:rPr>
              <a:t>industrial sector</a:t>
            </a:r>
          </a:p>
          <a:p>
            <a:pPr>
              <a:buFontTx/>
              <a:buNone/>
            </a:pPr>
            <a:r>
              <a:rPr lang="en-GB" altLang="ja-JP" sz="1600" b="1" dirty="0">
                <a:latin typeface="Arial Narrow" pitchFamily="34" charset="0"/>
                <a:ea typeface="MS PGothic" pitchFamily="34" charset="-128"/>
              </a:rPr>
              <a:t>S</a:t>
            </a:r>
            <a:r>
              <a:rPr lang="en-GB" altLang="ja-JP" sz="1600" b="1" baseline="-25000" dirty="0">
                <a:latin typeface="Arial Narrow" pitchFamily="34" charset="0"/>
                <a:ea typeface="MS PGothic" pitchFamily="34" charset="-128"/>
              </a:rPr>
              <a:t>i </a:t>
            </a:r>
            <a:r>
              <a:rPr lang="en-GB" altLang="ja-JP" sz="1600" b="1" dirty="0">
                <a:latin typeface="Arial Narrow" pitchFamily="34" charset="0"/>
                <a:ea typeface="MS PGothic" pitchFamily="34" charset="-128"/>
              </a:rPr>
              <a:t>: </a:t>
            </a:r>
            <a:r>
              <a:rPr lang="en-GB" altLang="ja-JP" sz="1600" dirty="0">
                <a:latin typeface="Arial Narrow" pitchFamily="34" charset="0"/>
                <a:ea typeface="MS PGothic" pitchFamily="34" charset="-128"/>
              </a:rPr>
              <a:t>organic component removed as sludge in inventory year, kg COD/</a:t>
            </a:r>
            <a:r>
              <a:rPr lang="en-GB" altLang="ja-JP" sz="1600" dirty="0" err="1">
                <a:latin typeface="Arial Narrow" pitchFamily="34" charset="0"/>
                <a:ea typeface="MS PGothic" pitchFamily="34" charset="-128"/>
              </a:rPr>
              <a:t>yr</a:t>
            </a:r>
            <a:endParaRPr lang="en-GB" altLang="ja-JP" sz="1600" dirty="0">
              <a:latin typeface="Arial Narrow" pitchFamily="34" charset="0"/>
              <a:ea typeface="MS PGothic" pitchFamily="34" charset="-128"/>
            </a:endParaRPr>
          </a:p>
          <a:p>
            <a:pPr>
              <a:buFontTx/>
              <a:buNone/>
            </a:pPr>
            <a:r>
              <a:rPr lang="en-GB" altLang="ja-JP" sz="1600" b="1" dirty="0" err="1">
                <a:latin typeface="Arial Narrow" pitchFamily="34" charset="0"/>
                <a:ea typeface="MS PGothic" pitchFamily="34" charset="-128"/>
              </a:rPr>
              <a:t>EF</a:t>
            </a:r>
            <a:r>
              <a:rPr lang="en-GB" altLang="ja-JP" sz="1600" b="1" baseline="-25000" dirty="0" err="1">
                <a:latin typeface="Arial Narrow" pitchFamily="34" charset="0"/>
                <a:ea typeface="MS PGothic" pitchFamily="34" charset="-128"/>
              </a:rPr>
              <a:t>i</a:t>
            </a:r>
            <a:r>
              <a:rPr lang="en-GB" altLang="ja-JP" sz="1600" b="1" dirty="0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600" dirty="0">
                <a:latin typeface="Arial Narrow" pitchFamily="34" charset="0"/>
                <a:ea typeface="MS PGothic" pitchFamily="34" charset="-128"/>
              </a:rPr>
              <a:t>emission factor for industry </a:t>
            </a:r>
            <a:r>
              <a:rPr lang="en-GB" altLang="ja-JP" sz="1600" i="1" dirty="0" err="1">
                <a:latin typeface="Arial Narrow" pitchFamily="34" charset="0"/>
                <a:ea typeface="MS PGothic" pitchFamily="34" charset="-128"/>
              </a:rPr>
              <a:t>i</a:t>
            </a:r>
            <a:r>
              <a:rPr lang="en-GB" altLang="ja-JP" sz="1600" i="1" dirty="0">
                <a:latin typeface="Arial Narrow" pitchFamily="34" charset="0"/>
                <a:ea typeface="MS PGothic" pitchFamily="34" charset="-128"/>
              </a:rPr>
              <a:t>, kg CH</a:t>
            </a:r>
            <a:r>
              <a:rPr lang="en-GB" altLang="ja-JP" sz="1600" i="1" baseline="-25000" dirty="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1600" i="1" dirty="0">
                <a:latin typeface="Arial Narrow" pitchFamily="34" charset="0"/>
                <a:ea typeface="MS PGothic" pitchFamily="34" charset="-128"/>
              </a:rPr>
              <a:t>/kg COD </a:t>
            </a:r>
            <a:r>
              <a:rPr lang="en-GB" altLang="ja-JP" sz="1600" dirty="0">
                <a:latin typeface="Arial Narrow" pitchFamily="34" charset="0"/>
                <a:ea typeface="MS PGothic" pitchFamily="34" charset="-128"/>
              </a:rPr>
              <a:t>for treatment/discharge pathway or systems. If more than one treatment practice is used in an industry this factor would need to be </a:t>
            </a:r>
            <a:r>
              <a:rPr lang="en-US" altLang="ja-JP" sz="1600" dirty="0">
                <a:latin typeface="Arial Narrow" pitchFamily="34" charset="0"/>
                <a:ea typeface="MS PGothic" pitchFamily="34" charset="-128"/>
              </a:rPr>
              <a:t>a weighted average.</a:t>
            </a:r>
          </a:p>
          <a:p>
            <a:pPr>
              <a:buFontTx/>
              <a:buNone/>
            </a:pPr>
            <a:r>
              <a:rPr lang="en-GB" altLang="ja-JP" sz="1600" b="1" dirty="0" err="1">
                <a:latin typeface="Arial Narrow" pitchFamily="34" charset="0"/>
                <a:ea typeface="MS PGothic" pitchFamily="34" charset="-128"/>
              </a:rPr>
              <a:t>R</a:t>
            </a:r>
            <a:r>
              <a:rPr lang="en-GB" altLang="ja-JP" sz="1600" b="1" baseline="-25000" dirty="0" err="1">
                <a:latin typeface="Arial Narrow" pitchFamily="34" charset="0"/>
                <a:ea typeface="MS PGothic" pitchFamily="34" charset="-128"/>
              </a:rPr>
              <a:t>i</a:t>
            </a:r>
            <a:r>
              <a:rPr lang="en-GB" altLang="ja-JP" sz="1600" b="1" baseline="-25000" dirty="0">
                <a:latin typeface="Arial Narrow" pitchFamily="34" charset="0"/>
                <a:ea typeface="MS PGothic" pitchFamily="34" charset="-128"/>
              </a:rPr>
              <a:t> </a:t>
            </a:r>
            <a:r>
              <a:rPr lang="en-GB" altLang="ja-JP" sz="1600" b="1" dirty="0">
                <a:latin typeface="Arial Narrow" pitchFamily="34" charset="0"/>
                <a:ea typeface="MS PGothic" pitchFamily="34" charset="-128"/>
              </a:rPr>
              <a:t> :</a:t>
            </a:r>
            <a:r>
              <a:rPr lang="en-GB" altLang="ja-JP" sz="1600" dirty="0">
                <a:latin typeface="Arial Narrow" pitchFamily="34" charset="0"/>
                <a:ea typeface="MS PGothic" pitchFamily="34" charset="-128"/>
              </a:rPr>
              <a:t> amount of CH</a:t>
            </a:r>
            <a:r>
              <a:rPr lang="en-GB" altLang="ja-JP" sz="1600" baseline="-25000" dirty="0">
                <a:latin typeface="Arial Narrow" pitchFamily="34" charset="0"/>
                <a:ea typeface="MS PGothic" pitchFamily="34" charset="-128"/>
              </a:rPr>
              <a:t>4 </a:t>
            </a:r>
            <a:r>
              <a:rPr lang="en-GB" altLang="ja-JP" sz="1600" dirty="0">
                <a:latin typeface="Arial Narrow" pitchFamily="34" charset="0"/>
                <a:ea typeface="MS PGothic" pitchFamily="34" charset="-128"/>
              </a:rPr>
              <a:t>recovered in inventory year, kg CH</a:t>
            </a:r>
            <a:r>
              <a:rPr lang="en-GB" altLang="ja-JP" sz="1600" baseline="-25000" dirty="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1600" dirty="0">
                <a:latin typeface="Arial Narrow" pitchFamily="34" charset="0"/>
                <a:ea typeface="MS PGothic" pitchFamily="34" charset="-128"/>
              </a:rPr>
              <a:t>/</a:t>
            </a:r>
            <a:r>
              <a:rPr lang="en-GB" altLang="ja-JP" sz="1600" dirty="0" err="1">
                <a:latin typeface="Arial Narrow" pitchFamily="34" charset="0"/>
                <a:ea typeface="MS PGothic" pitchFamily="34" charset="-128"/>
              </a:rPr>
              <a:t>yr</a:t>
            </a:r>
            <a:endParaRPr lang="en-US" altLang="ja-JP" sz="1600" dirty="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304800" y="962025"/>
            <a:ext cx="851567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GB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Industrial wastewater may be treated on-site or released into domestic sewer systems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GB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The CH</a:t>
            </a:r>
            <a:r>
              <a:rPr lang="en-GB" altLang="ja-JP" sz="2200" baseline="-25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 emissions from industrial wastewater treatment (on-site):</a:t>
            </a:r>
            <a:endParaRPr lang="en-US" altLang="ja-JP" sz="2200" dirty="0">
              <a:solidFill>
                <a:srgbClr val="5492CD"/>
              </a:solidFill>
              <a:latin typeface="Arial Narrow" pitchFamily="34" charset="0"/>
              <a:ea typeface="MS PGothic" pitchFamily="34" charset="-128"/>
            </a:endParaRPr>
          </a:p>
        </p:txBody>
      </p:sp>
      <p:graphicFrame>
        <p:nvGraphicFramePr>
          <p:cNvPr id="481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620457"/>
              </p:ext>
            </p:extLst>
          </p:nvPr>
        </p:nvGraphicFramePr>
        <p:xfrm>
          <a:off x="1907704" y="2543991"/>
          <a:ext cx="48768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3" name="Equation" r:id="rId4" imgW="2667000" imgH="342900" progId="Equation.3">
                  <p:embed/>
                </p:oleObj>
              </mc:Choice>
              <mc:Fallback>
                <p:oleObj name="Equation" r:id="rId4" imgW="2667000" imgH="342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543991"/>
                        <a:ext cx="4876800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67750" cy="609600"/>
          </a:xfrm>
        </p:spPr>
        <p:txBody>
          <a:bodyPr/>
          <a:lstStyle/>
          <a:p>
            <a:pPr algn="ctr"/>
            <a:r>
              <a:rPr lang="en-GB" altLang="ja-JP" sz="3400" dirty="0">
                <a:latin typeface="Arial Narrow" pitchFamily="34" charset="0"/>
                <a:ea typeface="MS PGothic" pitchFamily="34" charset="-128"/>
              </a:rPr>
              <a:t>Introduction</a:t>
            </a:r>
            <a:endParaRPr lang="en-US" altLang="ja-JP" sz="3400" dirty="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980728"/>
            <a:ext cx="8534400" cy="4419600"/>
          </a:xfrm>
        </p:spPr>
        <p:txBody>
          <a:bodyPr/>
          <a:lstStyle/>
          <a:p>
            <a:r>
              <a:rPr lang="en-GB" altLang="ja-JP" sz="2400" dirty="0">
                <a:latin typeface="Arial Narrow" pitchFamily="34" charset="0"/>
                <a:ea typeface="MS PGothic" pitchFamily="34" charset="-128"/>
              </a:rPr>
              <a:t>Volume 5 (Waste)</a:t>
            </a:r>
            <a:r>
              <a:rPr lang="en-GB" altLang="ja-JP" sz="2400" dirty="0">
                <a:solidFill>
                  <a:srgbClr val="FF00FF"/>
                </a:solidFill>
                <a:latin typeface="Arial Narrow" pitchFamily="34" charset="0"/>
                <a:ea typeface="MS PGothic" pitchFamily="34" charset="-128"/>
              </a:rPr>
              <a:t> </a:t>
            </a:r>
            <a:r>
              <a:rPr lang="en-GB" altLang="ja-JP" sz="2400" dirty="0">
                <a:latin typeface="Arial Narrow" pitchFamily="34" charset="0"/>
                <a:ea typeface="MS PGothic" pitchFamily="34" charset="-128"/>
              </a:rPr>
              <a:t>provides methodological guidance for estimation of CO</a:t>
            </a:r>
            <a:r>
              <a:rPr lang="en-GB" altLang="ja-JP" sz="2400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2400" dirty="0">
                <a:latin typeface="Arial Narrow" pitchFamily="34" charset="0"/>
                <a:ea typeface="MS PGothic" pitchFamily="34" charset="-128"/>
              </a:rPr>
              <a:t>, CH</a:t>
            </a:r>
            <a:r>
              <a:rPr lang="en-GB" altLang="ja-JP" sz="2400" baseline="-25000" dirty="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2400" dirty="0">
                <a:latin typeface="Arial Narrow" pitchFamily="34" charset="0"/>
                <a:ea typeface="MS PGothic" pitchFamily="34" charset="-128"/>
              </a:rPr>
              <a:t> and N</a:t>
            </a:r>
            <a:r>
              <a:rPr lang="en-GB" altLang="ja-JP" sz="2400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2400" dirty="0">
                <a:latin typeface="Arial Narrow" pitchFamily="34" charset="0"/>
                <a:ea typeface="MS PGothic" pitchFamily="34" charset="-128"/>
              </a:rPr>
              <a:t>O emissions from following categories:</a:t>
            </a:r>
            <a:endParaRPr lang="en-US" altLang="ja-JP" sz="2400" dirty="0">
              <a:latin typeface="Arial Narrow" pitchFamily="34" charset="0"/>
              <a:ea typeface="MS PGothic" pitchFamily="34" charset="-128"/>
            </a:endParaRPr>
          </a:p>
          <a:p>
            <a:pPr lvl="1">
              <a:buFont typeface="Arial Narrow" pitchFamily="34" charset="0"/>
              <a:buChar char="–"/>
            </a:pPr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Solid waste disposal (4A)</a:t>
            </a:r>
          </a:p>
          <a:p>
            <a:pPr lvl="1">
              <a:buFont typeface="Arial Narrow" pitchFamily="34" charset="0"/>
              <a:buChar char="–"/>
            </a:pPr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Biological treatment of solid waste (4B)</a:t>
            </a:r>
          </a:p>
          <a:p>
            <a:pPr lvl="1">
              <a:buFont typeface="Arial Narrow" pitchFamily="34" charset="0"/>
              <a:buChar char="–"/>
            </a:pPr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Incineration and open burning of waste (4C)</a:t>
            </a:r>
          </a:p>
          <a:p>
            <a:pPr lvl="1">
              <a:buFont typeface="Arial Narrow" pitchFamily="34" charset="0"/>
              <a:buChar char="–"/>
            </a:pPr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Wastewater treatment and discharge (4D)</a:t>
            </a:r>
          </a:p>
          <a:p>
            <a:pPr algn="just"/>
            <a:r>
              <a:rPr lang="en-GB" altLang="ja-JP" sz="2400" dirty="0">
                <a:latin typeface="Arial Narrow" pitchFamily="34" charset="0"/>
                <a:ea typeface="MS PGothic" pitchFamily="34" charset="-128"/>
              </a:rPr>
              <a:t>Typically, CH</a:t>
            </a:r>
            <a:r>
              <a:rPr lang="en-GB" altLang="ja-JP" sz="2400" baseline="-25000" dirty="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2400" dirty="0">
                <a:latin typeface="Arial Narrow" pitchFamily="34" charset="0"/>
                <a:ea typeface="MS PGothic" pitchFamily="34" charset="-128"/>
              </a:rPr>
              <a:t> emissions from solid waste disposal sites (SWDS) are the largest source in the Waste sector</a:t>
            </a:r>
          </a:p>
          <a:p>
            <a:r>
              <a:rPr lang="en-GB" altLang="ja-JP" sz="2400" dirty="0">
                <a:latin typeface="Arial Narrow" pitchFamily="34" charset="0"/>
                <a:ea typeface="MS PGothic" pitchFamily="34" charset="-128"/>
              </a:rPr>
              <a:t>Biogenic CO</a:t>
            </a:r>
            <a:r>
              <a:rPr lang="en-GB" altLang="ja-JP" sz="2400" baseline="-25000" dirty="0">
                <a:latin typeface="Arial Narrow" pitchFamily="34" charset="0"/>
                <a:ea typeface="MS PGothic" pitchFamily="34" charset="-128"/>
              </a:rPr>
              <a:t>2 </a:t>
            </a:r>
            <a:r>
              <a:rPr lang="en-GB" altLang="ja-JP" sz="2400" dirty="0">
                <a:latin typeface="Arial Narrow" pitchFamily="34" charset="0"/>
                <a:ea typeface="MS PGothic" pitchFamily="34" charset="-128"/>
              </a:rPr>
              <a:t>emissions are not included in the Waste sector </a:t>
            </a:r>
          </a:p>
          <a:p>
            <a:pPr algn="just"/>
            <a:r>
              <a:rPr lang="en-GB" altLang="ja-JP" sz="2400" dirty="0">
                <a:latin typeface="Arial Narrow" pitchFamily="34" charset="0"/>
                <a:ea typeface="MS PGothic" pitchFamily="34" charset="-128"/>
              </a:rPr>
              <a:t>All greenhouse gas emissions from waste-to-energy should be estimated and reported under the Energy sector</a:t>
            </a:r>
          </a:p>
        </p:txBody>
      </p:sp>
    </p:spTree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/>
            <a:r>
              <a:rPr lang="en-GB" altLang="ja-JP" sz="2800" dirty="0">
                <a:latin typeface="Arial Narrow" pitchFamily="34" charset="0"/>
                <a:ea typeface="MS PGothic" pitchFamily="34" charset="-128"/>
              </a:rPr>
              <a:t>Industrial Wastewater: CH</a:t>
            </a:r>
            <a:r>
              <a:rPr lang="en-GB" altLang="ja-JP" sz="2800" baseline="-25000" dirty="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2800" dirty="0">
                <a:latin typeface="Arial Narrow" pitchFamily="34" charset="0"/>
                <a:ea typeface="MS PGothic" pitchFamily="34" charset="-128"/>
              </a:rPr>
              <a:t> Emissions</a:t>
            </a:r>
            <a:endParaRPr lang="en-US" altLang="ja-JP" sz="2800" dirty="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533400" y="2895600"/>
            <a:ext cx="8077200" cy="16002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ja-JP" sz="1800" b="1" dirty="0" err="1">
                <a:latin typeface="Arial Narrow" pitchFamily="34" charset="0"/>
                <a:ea typeface="MS PGothic" pitchFamily="34" charset="-128"/>
              </a:rPr>
              <a:t>EF</a:t>
            </a:r>
            <a:r>
              <a:rPr lang="en-GB" altLang="ja-JP" sz="1800" b="1" baseline="-25000" dirty="0" err="1">
                <a:latin typeface="Arial Narrow" pitchFamily="34" charset="0"/>
                <a:ea typeface="MS PGothic" pitchFamily="34" charset="-128"/>
              </a:rPr>
              <a:t>j</a:t>
            </a:r>
            <a:r>
              <a:rPr lang="en-GB" altLang="ja-JP" sz="1800" b="1" dirty="0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emission factor, kg CH4 / kg COD</a:t>
            </a:r>
          </a:p>
          <a:p>
            <a:pPr>
              <a:buFontTx/>
              <a:buNone/>
            </a:pPr>
            <a:r>
              <a:rPr lang="en-GB" altLang="ja-JP" sz="1800" b="1" dirty="0">
                <a:latin typeface="Arial Narrow" pitchFamily="34" charset="0"/>
                <a:ea typeface="MS PGothic" pitchFamily="34" charset="-128"/>
              </a:rPr>
              <a:t>j : 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each treatment/discharge pathway or system</a:t>
            </a:r>
            <a:endParaRPr lang="en-GB" altLang="ja-JP" sz="1800" dirty="0">
              <a:ea typeface="MS PGothic" pitchFamily="34" charset="-128"/>
            </a:endParaRPr>
          </a:p>
          <a:p>
            <a:pPr>
              <a:buFontTx/>
              <a:buNone/>
            </a:pPr>
            <a:r>
              <a:rPr lang="en-GB" altLang="ja-JP" sz="1800" b="1" dirty="0">
                <a:latin typeface="Arial Narrow" pitchFamily="34" charset="0"/>
                <a:ea typeface="MS PGothic" pitchFamily="34" charset="-128"/>
              </a:rPr>
              <a:t>B</a:t>
            </a:r>
            <a:r>
              <a:rPr lang="en-GB" altLang="ja-JP" sz="1800" b="1" baseline="-25000" dirty="0">
                <a:latin typeface="Arial Narrow" pitchFamily="34" charset="0"/>
                <a:ea typeface="MS PGothic" pitchFamily="34" charset="-128"/>
              </a:rPr>
              <a:t>o</a:t>
            </a:r>
            <a:r>
              <a:rPr lang="en-GB" altLang="ja-JP" sz="1800" b="1" dirty="0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maximum CH</a:t>
            </a:r>
            <a:r>
              <a:rPr lang="en-GB" altLang="ja-JP" sz="1800" baseline="-25000" dirty="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 producing capacity, kg CH</a:t>
            </a:r>
            <a:r>
              <a:rPr lang="en-GB" altLang="ja-JP" sz="1800" baseline="-25000" dirty="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/kg COD</a:t>
            </a:r>
          </a:p>
          <a:p>
            <a:pPr>
              <a:buFontTx/>
              <a:buNone/>
            </a:pPr>
            <a:r>
              <a:rPr lang="en-GB" altLang="ja-JP" sz="1800" b="1" dirty="0" err="1">
                <a:latin typeface="Arial Narrow" pitchFamily="34" charset="0"/>
                <a:ea typeface="MS PGothic" pitchFamily="34" charset="-128"/>
              </a:rPr>
              <a:t>MCF</a:t>
            </a:r>
            <a:r>
              <a:rPr lang="en-GB" altLang="ja-JP" sz="1800" b="1" baseline="-25000" dirty="0" err="1">
                <a:latin typeface="Arial Narrow" pitchFamily="34" charset="0"/>
                <a:ea typeface="MS PGothic" pitchFamily="34" charset="-128"/>
              </a:rPr>
              <a:t>j</a:t>
            </a:r>
            <a:r>
              <a:rPr lang="en-GB" altLang="ja-JP" sz="1800" b="1" dirty="0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CH</a:t>
            </a:r>
            <a:r>
              <a:rPr lang="en-GB" altLang="ja-JP" sz="1800" baseline="-25000" dirty="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 correction factor (fraction)</a:t>
            </a:r>
          </a:p>
          <a:p>
            <a:pPr>
              <a:buFontTx/>
              <a:buNone/>
            </a:pP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 </a:t>
            </a: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304800" y="1227137"/>
            <a:ext cx="8458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ja-JP" sz="24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Emission factor </a:t>
            </a:r>
            <a:r>
              <a:rPr lang="en-US" altLang="ja-JP" sz="24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for each treatment/discharge pathway/systems</a:t>
            </a:r>
          </a:p>
        </p:txBody>
      </p:sp>
      <p:graphicFrame>
        <p:nvGraphicFramePr>
          <p:cNvPr id="49157" name="Object 2"/>
          <p:cNvGraphicFramePr>
            <a:graphicFrameLocks noChangeAspect="1"/>
          </p:cNvGraphicFramePr>
          <p:nvPr/>
        </p:nvGraphicFramePr>
        <p:xfrm>
          <a:off x="3124200" y="2133600"/>
          <a:ext cx="259080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8" name="Equation" r:id="rId3" imgW="1079032" imgH="241195" progId="Equation.3">
                  <p:embed/>
                </p:oleObj>
              </mc:Choice>
              <mc:Fallback>
                <p:oleObj name="Equation" r:id="rId3" imgW="1079032" imgH="24119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133600"/>
                        <a:ext cx="2590800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/>
            <a:r>
              <a:rPr lang="en-GB" altLang="ja-JP" sz="2800" dirty="0">
                <a:latin typeface="Arial Narrow" pitchFamily="34" charset="0"/>
                <a:ea typeface="MS PGothic" pitchFamily="34" charset="-128"/>
              </a:rPr>
              <a:t>Industrial Wastewater: CH</a:t>
            </a:r>
            <a:r>
              <a:rPr lang="en-GB" altLang="ja-JP" sz="2800" baseline="-25000" dirty="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2800" dirty="0">
                <a:latin typeface="Arial Narrow" pitchFamily="34" charset="0"/>
                <a:ea typeface="MS PGothic" pitchFamily="34" charset="-128"/>
              </a:rPr>
              <a:t> Emissions</a:t>
            </a:r>
            <a:endParaRPr lang="en-US" altLang="ja-JP" sz="2800" dirty="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81000" y="2971800"/>
            <a:ext cx="8382000" cy="21336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TOW</a:t>
            </a:r>
            <a:r>
              <a:rPr lang="en-GB" altLang="ja-JP" sz="1800" b="1" baseline="-25000">
                <a:latin typeface="Arial Narrow" pitchFamily="34" charset="0"/>
                <a:ea typeface="MS PGothic" pitchFamily="34" charset="-128"/>
              </a:rPr>
              <a:t>i</a:t>
            </a: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total organically degradable material in wastewater for industry </a:t>
            </a:r>
            <a:r>
              <a:rPr lang="en-GB" altLang="ja-JP" sz="1800" i="1">
                <a:latin typeface="Arial Narrow" pitchFamily="34" charset="0"/>
                <a:ea typeface="MS PGothic" pitchFamily="34" charset="-128"/>
              </a:rPr>
              <a:t>i, kg COD/yr</a:t>
            </a:r>
          </a:p>
          <a:p>
            <a:pPr>
              <a:buFontTx/>
              <a:buNone/>
            </a:pPr>
            <a:r>
              <a:rPr lang="en-US" altLang="ja-JP" sz="1800" b="1">
                <a:latin typeface="Arial Narrow" pitchFamily="34" charset="0"/>
                <a:ea typeface="MS PGothic" pitchFamily="34" charset="-128"/>
              </a:rPr>
              <a:t>i : </a:t>
            </a:r>
            <a:r>
              <a:rPr lang="en-US" altLang="ja-JP" sz="1800">
                <a:latin typeface="Arial Narrow" pitchFamily="34" charset="0"/>
                <a:ea typeface="MS PGothic" pitchFamily="34" charset="-128"/>
              </a:rPr>
              <a:t>industrial sector</a:t>
            </a:r>
          </a:p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P</a:t>
            </a:r>
            <a:r>
              <a:rPr lang="en-GB" altLang="ja-JP" sz="1800" b="1" baseline="-25000">
                <a:latin typeface="Arial Narrow" pitchFamily="34" charset="0"/>
                <a:ea typeface="MS PGothic" pitchFamily="34" charset="-128"/>
              </a:rPr>
              <a:t>i</a:t>
            </a: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total industrial product for industrial sector </a:t>
            </a:r>
            <a:r>
              <a:rPr lang="en-GB" altLang="ja-JP" sz="1800" i="1">
                <a:latin typeface="Arial Narrow" pitchFamily="34" charset="0"/>
                <a:ea typeface="MS PGothic" pitchFamily="34" charset="-128"/>
              </a:rPr>
              <a:t>i, t/yr</a:t>
            </a:r>
          </a:p>
          <a:p>
            <a:pPr>
              <a:buFontTx/>
              <a:buNone/>
            </a:pPr>
            <a:r>
              <a:rPr lang="en-US" altLang="ja-JP" sz="1800" b="1">
                <a:latin typeface="Arial Narrow" pitchFamily="34" charset="0"/>
                <a:ea typeface="MS PGothic" pitchFamily="34" charset="-128"/>
              </a:rPr>
              <a:t>W</a:t>
            </a:r>
            <a:r>
              <a:rPr lang="en-US" altLang="ja-JP" sz="1800" b="1" baseline="-25000">
                <a:latin typeface="Arial Narrow" pitchFamily="34" charset="0"/>
                <a:ea typeface="MS PGothic" pitchFamily="34" charset="-128"/>
              </a:rPr>
              <a:t>i</a:t>
            </a:r>
            <a:r>
              <a:rPr lang="en-US" altLang="ja-JP" sz="1800" b="1">
                <a:latin typeface="Arial Narrow" pitchFamily="34" charset="0"/>
                <a:ea typeface="MS PGothic" pitchFamily="34" charset="-128"/>
              </a:rPr>
              <a:t> :  </a:t>
            </a:r>
            <a:r>
              <a:rPr lang="en-US" altLang="ja-JP" sz="1800">
                <a:latin typeface="Arial Narrow" pitchFamily="34" charset="0"/>
                <a:ea typeface="MS PGothic" pitchFamily="34" charset="-128"/>
              </a:rPr>
              <a:t>wastewater generated, m</a:t>
            </a:r>
            <a:r>
              <a:rPr lang="en-US" altLang="ja-JP" sz="1800" baseline="30000">
                <a:latin typeface="Arial Narrow" pitchFamily="34" charset="0"/>
                <a:ea typeface="MS PGothic" pitchFamily="34" charset="-128"/>
              </a:rPr>
              <a:t>3</a:t>
            </a:r>
            <a:r>
              <a:rPr lang="en-US" altLang="ja-JP" sz="1800">
                <a:latin typeface="Arial Narrow" pitchFamily="34" charset="0"/>
                <a:ea typeface="MS PGothic" pitchFamily="34" charset="-128"/>
              </a:rPr>
              <a:t>/t product</a:t>
            </a:r>
          </a:p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COD</a:t>
            </a:r>
            <a:r>
              <a:rPr lang="en-GB" altLang="ja-JP" sz="1800" b="1" baseline="-25000">
                <a:latin typeface="Arial Narrow" pitchFamily="34" charset="0"/>
                <a:ea typeface="MS PGothic" pitchFamily="34" charset="-128"/>
              </a:rPr>
              <a:t>i</a:t>
            </a: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chemical oxygen demand (industrial degradable organic component in wastewater),</a:t>
            </a:r>
          </a:p>
          <a:p>
            <a:pPr>
              <a:buFontTx/>
              <a:buNone/>
            </a:pPr>
            <a:r>
              <a:rPr lang="en-US" altLang="ja-JP" sz="1800">
                <a:latin typeface="Arial Narrow" pitchFamily="34" charset="0"/>
                <a:ea typeface="MS PGothic" pitchFamily="34" charset="-128"/>
              </a:rPr>
              <a:t>kg COD/m</a:t>
            </a:r>
            <a:r>
              <a:rPr lang="en-US" altLang="ja-JP" sz="1800" baseline="30000">
                <a:latin typeface="Arial Narrow" pitchFamily="34" charset="0"/>
                <a:ea typeface="MS PGothic" pitchFamily="34" charset="-128"/>
              </a:rPr>
              <a:t>3</a:t>
            </a:r>
            <a:endParaRPr lang="en-GB" altLang="ja-JP" sz="1800" baseline="30000">
              <a:latin typeface="Arial Narrow" pitchFamily="34" charset="0"/>
              <a:ea typeface="MS PGothic" pitchFamily="34" charset="-128"/>
            </a:endParaRPr>
          </a:p>
          <a:p>
            <a:pPr>
              <a:buFontTx/>
              <a:buNone/>
            </a:pPr>
            <a:endParaRPr lang="en-GB" altLang="ja-JP" sz="1800">
              <a:latin typeface="Arial Narrow" pitchFamily="34" charset="0"/>
              <a:ea typeface="MS PGothic" pitchFamily="34" charset="-128"/>
            </a:endParaRPr>
          </a:p>
          <a:p>
            <a:pPr>
              <a:buFontTx/>
              <a:buNone/>
            </a:pP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 </a:t>
            </a:r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304800" y="1227138"/>
            <a:ext cx="8458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GB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Activity data is the amount of organically degradable material in the wastewater (</a:t>
            </a:r>
            <a:r>
              <a:rPr lang="en-US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TOW):</a:t>
            </a:r>
          </a:p>
        </p:txBody>
      </p:sp>
      <p:graphicFrame>
        <p:nvGraphicFramePr>
          <p:cNvPr id="50181" name="Object 3"/>
          <p:cNvGraphicFramePr>
            <a:graphicFrameLocks noChangeAspect="1"/>
          </p:cNvGraphicFramePr>
          <p:nvPr/>
        </p:nvGraphicFramePr>
        <p:xfrm>
          <a:off x="2590800" y="2362200"/>
          <a:ext cx="29670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0" name="Equation" r:id="rId3" imgW="1384300" imgH="228600" progId="Equation.3">
                  <p:embed/>
                </p:oleObj>
              </mc:Choice>
              <mc:Fallback>
                <p:oleObj name="Equation" r:id="rId3" imgW="13843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362200"/>
                        <a:ext cx="296703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251520" y="1143000"/>
            <a:ext cx="8587680" cy="419100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The N</a:t>
            </a:r>
            <a:r>
              <a:rPr lang="en-GB" altLang="ja-JP" sz="1800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O emissions are associated with the degradation of nitrogen components in the wastewater (e.g., urea, nitrate and protein)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The N</a:t>
            </a:r>
            <a:r>
              <a:rPr lang="en-GB" altLang="ja-JP" sz="1800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O emissions can occur as direct emissions from treatment plants or from indirect emissions from wastewater after disposal of effluent into waterways, lakes or the sea</a:t>
            </a:r>
          </a:p>
          <a:p>
            <a:pPr lvl="1" algn="just">
              <a:buFont typeface="Arial Narrow" pitchFamily="34" charset="0"/>
              <a:buChar char="–"/>
            </a:pPr>
            <a:r>
              <a:rPr lang="en-GB" altLang="ja-JP" sz="1600" dirty="0">
                <a:latin typeface="Arial Narrow" pitchFamily="34" charset="0"/>
                <a:ea typeface="MS PGothic" pitchFamily="34" charset="-128"/>
              </a:rPr>
              <a:t>After treated at wastewater treatment plants, treated effluent is typically discharged to a receiving water environment (e.g., river, lake, estuary, etc.). </a:t>
            </a:r>
          </a:p>
          <a:p>
            <a:pPr lvl="1" algn="just">
              <a:buFont typeface="Arial Narrow" pitchFamily="34" charset="0"/>
              <a:buChar char="–"/>
            </a:pPr>
            <a:r>
              <a:rPr lang="en-GB" altLang="ja-JP" sz="1600" dirty="0">
                <a:latin typeface="Arial Narrow" pitchFamily="34" charset="0"/>
                <a:ea typeface="MS PGothic" pitchFamily="34" charset="-128"/>
              </a:rPr>
              <a:t>Centralized wastewater treatment systems may include processes for removing nitrogen compounds. The direct </a:t>
            </a:r>
            <a:r>
              <a:rPr lang="en-US" altLang="ja-JP" sz="1600" dirty="0">
                <a:latin typeface="Arial Narrow" pitchFamily="34" charset="0"/>
                <a:ea typeface="MS PGothic" pitchFamily="34" charset="-128"/>
              </a:rPr>
              <a:t>emissions from nitrification </a:t>
            </a:r>
            <a:r>
              <a:rPr lang="en-GB" altLang="ja-JP" sz="1600" dirty="0">
                <a:latin typeface="Arial Narrow" pitchFamily="34" charset="0"/>
                <a:ea typeface="MS PGothic" pitchFamily="34" charset="-128"/>
              </a:rPr>
              <a:t>and denitrification at wastewater treatment plants may be considered as a minor source.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The N</a:t>
            </a:r>
            <a:r>
              <a:rPr lang="en-GB" altLang="ja-JP" sz="1800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O may be generated during </a:t>
            </a:r>
          </a:p>
          <a:p>
            <a:pPr lvl="1" algn="just">
              <a:buFont typeface="Arial Narrow" pitchFamily="34" charset="0"/>
              <a:buChar char="–"/>
            </a:pPr>
            <a:r>
              <a:rPr lang="en-GB" altLang="ja-JP" sz="1600" dirty="0">
                <a:latin typeface="Arial Narrow" pitchFamily="34" charset="0"/>
                <a:ea typeface="MS PGothic" pitchFamily="34" charset="-128"/>
              </a:rPr>
              <a:t>Nitrification: aerobic process converting </a:t>
            </a:r>
            <a:r>
              <a:rPr lang="en-US" altLang="ja-JP" sz="1600" dirty="0">
                <a:latin typeface="Arial Narrow" pitchFamily="34" charset="0"/>
                <a:ea typeface="MS PGothic" pitchFamily="34" charset="-128"/>
              </a:rPr>
              <a:t>ammonia and other nitrogen compounds into nitrate (NO</a:t>
            </a:r>
            <a:r>
              <a:rPr lang="en-US" altLang="ja-JP" sz="1600" baseline="-25000" dirty="0">
                <a:latin typeface="Arial Narrow" pitchFamily="34" charset="0"/>
                <a:ea typeface="MS PGothic" pitchFamily="34" charset="-128"/>
              </a:rPr>
              <a:t>3</a:t>
            </a:r>
            <a:r>
              <a:rPr lang="en-GB" altLang="ja-JP" sz="1600" baseline="30000" dirty="0">
                <a:latin typeface="Arial Narrow" pitchFamily="34" charset="0"/>
                <a:ea typeface="MS PGothic" pitchFamily="34" charset="-128"/>
              </a:rPr>
              <a:t>-</a:t>
            </a:r>
            <a:r>
              <a:rPr lang="en-GB" altLang="ja-JP" sz="1600" dirty="0">
                <a:latin typeface="Arial Narrow" pitchFamily="34" charset="0"/>
                <a:ea typeface="MS PGothic" pitchFamily="34" charset="-128"/>
              </a:rPr>
              <a:t>)</a:t>
            </a:r>
          </a:p>
          <a:p>
            <a:pPr lvl="1" algn="just">
              <a:buFont typeface="Arial Narrow" pitchFamily="34" charset="0"/>
              <a:buChar char="–"/>
            </a:pPr>
            <a:r>
              <a:rPr lang="en-GB" altLang="ja-JP" sz="1600" dirty="0">
                <a:latin typeface="Arial Narrow" pitchFamily="34" charset="0"/>
                <a:ea typeface="MS PGothic" pitchFamily="34" charset="-128"/>
              </a:rPr>
              <a:t>Denitrification: biological conversion of </a:t>
            </a:r>
            <a:r>
              <a:rPr lang="en-US" altLang="ja-JP" sz="1600" dirty="0">
                <a:latin typeface="Arial Narrow" pitchFamily="34" charset="0"/>
                <a:ea typeface="MS PGothic" pitchFamily="34" charset="-128"/>
              </a:rPr>
              <a:t>NO</a:t>
            </a:r>
            <a:r>
              <a:rPr lang="en-US" altLang="ja-JP" sz="1600" baseline="-25000" dirty="0">
                <a:latin typeface="Arial Narrow" pitchFamily="34" charset="0"/>
                <a:ea typeface="MS PGothic" pitchFamily="34" charset="-128"/>
              </a:rPr>
              <a:t>3</a:t>
            </a:r>
            <a:r>
              <a:rPr lang="en-GB" altLang="ja-JP" sz="1600" baseline="30000" dirty="0">
                <a:latin typeface="Arial Narrow" pitchFamily="34" charset="0"/>
                <a:ea typeface="MS PGothic" pitchFamily="34" charset="-128"/>
              </a:rPr>
              <a:t>- </a:t>
            </a:r>
            <a:r>
              <a:rPr lang="en-GB" altLang="ja-JP" sz="1600" dirty="0">
                <a:latin typeface="Arial Narrow" pitchFamily="34" charset="0"/>
                <a:ea typeface="MS PGothic" pitchFamily="34" charset="-128"/>
              </a:rPr>
              <a:t>into dinitrogen gas (N</a:t>
            </a:r>
            <a:r>
              <a:rPr lang="en-GB" altLang="ja-JP" sz="1600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1600" dirty="0">
                <a:latin typeface="Arial Narrow" pitchFamily="34" charset="0"/>
                <a:ea typeface="MS PGothic" pitchFamily="34" charset="-128"/>
              </a:rPr>
              <a:t>) under anoxic environment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The emissions from industrial sources are believed to be insignificant compared to emissions from domestic wastewater</a:t>
            </a:r>
            <a:endParaRPr lang="en-US" altLang="ja-JP" sz="1800" dirty="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51203" name="Title 1"/>
          <p:cNvSpPr>
            <a:spLocks noGrp="1"/>
          </p:cNvSpPr>
          <p:nvPr>
            <p:ph type="title"/>
          </p:nvPr>
        </p:nvSpPr>
        <p:spPr>
          <a:xfrm>
            <a:off x="615950" y="304800"/>
            <a:ext cx="7918450" cy="446088"/>
          </a:xfrm>
        </p:spPr>
        <p:txBody>
          <a:bodyPr/>
          <a:lstStyle/>
          <a:p>
            <a:pPr algn="ctr"/>
            <a:r>
              <a:rPr lang="en-GB" altLang="ja-JP" sz="2800">
                <a:latin typeface="Arial Narrow" pitchFamily="34" charset="0"/>
                <a:ea typeface="MS PGothic" pitchFamily="34" charset="-128"/>
              </a:rPr>
              <a:t>Wastewater treatment and discharge: N</a:t>
            </a:r>
            <a:r>
              <a:rPr lang="en-GB" altLang="ja-JP" sz="2800" baseline="-2500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2800">
                <a:latin typeface="Arial Narrow" pitchFamily="34" charset="0"/>
                <a:ea typeface="MS PGothic" pitchFamily="34" charset="-128"/>
              </a:rPr>
              <a:t>O Emissions</a:t>
            </a:r>
            <a:endParaRPr lang="en-US" altLang="ja-JP" sz="2800"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918450" cy="609600"/>
          </a:xfrm>
        </p:spPr>
        <p:txBody>
          <a:bodyPr/>
          <a:lstStyle/>
          <a:p>
            <a:pPr algn="ctr"/>
            <a:r>
              <a:rPr lang="en-GB" altLang="ja-JP" sz="2800" dirty="0">
                <a:latin typeface="Arial Narrow" pitchFamily="34" charset="0"/>
                <a:ea typeface="MS PGothic" pitchFamily="34" charset="-128"/>
              </a:rPr>
              <a:t>Domestic Wastewater: N</a:t>
            </a:r>
            <a:r>
              <a:rPr lang="en-GB" altLang="ja-JP" sz="2800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2800" dirty="0">
                <a:latin typeface="Arial Narrow" pitchFamily="34" charset="0"/>
                <a:ea typeface="MS PGothic" pitchFamily="34" charset="-128"/>
              </a:rPr>
              <a:t>O Emissions</a:t>
            </a:r>
            <a:endParaRPr lang="en-US" altLang="ja-JP" sz="2800" dirty="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382000" cy="1371600"/>
          </a:xfrm>
        </p:spPr>
        <p:txBody>
          <a:bodyPr/>
          <a:lstStyle/>
          <a:p>
            <a:pPr>
              <a:buFontTx/>
              <a:buNone/>
            </a:pPr>
            <a:r>
              <a:rPr lang="pt-BR" altLang="ja-JP" sz="1800" b="1">
                <a:latin typeface="Arial Narrow" pitchFamily="34" charset="0"/>
                <a:ea typeface="MS PGothic" pitchFamily="34" charset="-128"/>
              </a:rPr>
              <a:t>N</a:t>
            </a:r>
            <a:r>
              <a:rPr lang="pt-BR" altLang="ja-JP" sz="1800" b="1" baseline="-25000">
                <a:latin typeface="Arial Narrow" pitchFamily="34" charset="0"/>
                <a:ea typeface="MS PGothic" pitchFamily="34" charset="-128"/>
              </a:rPr>
              <a:t>2</a:t>
            </a:r>
            <a:r>
              <a:rPr lang="pt-BR" altLang="ja-JP" sz="1800" b="1">
                <a:latin typeface="Arial Narrow" pitchFamily="34" charset="0"/>
                <a:ea typeface="MS PGothic" pitchFamily="34" charset="-128"/>
              </a:rPr>
              <a:t>O Emissions : </a:t>
            </a:r>
            <a:r>
              <a:rPr lang="pt-BR" altLang="ja-JP" sz="1800">
                <a:latin typeface="Arial Narrow" pitchFamily="34" charset="0"/>
                <a:ea typeface="MS PGothic" pitchFamily="34" charset="-128"/>
              </a:rPr>
              <a:t>N</a:t>
            </a:r>
            <a:r>
              <a:rPr lang="pt-BR" altLang="ja-JP" sz="1800" baseline="-25000">
                <a:latin typeface="Arial Narrow" pitchFamily="34" charset="0"/>
                <a:ea typeface="MS PGothic" pitchFamily="34" charset="-128"/>
              </a:rPr>
              <a:t>2</a:t>
            </a:r>
            <a:r>
              <a:rPr lang="pt-BR" altLang="ja-JP" sz="1800">
                <a:latin typeface="Arial Narrow" pitchFamily="34" charset="0"/>
                <a:ea typeface="MS PGothic" pitchFamily="34" charset="-128"/>
              </a:rPr>
              <a:t>O emissions in inventory year, kg N</a:t>
            </a:r>
            <a:r>
              <a:rPr lang="pt-BR" altLang="ja-JP" sz="1800" baseline="-25000">
                <a:latin typeface="Arial Narrow" pitchFamily="34" charset="0"/>
                <a:ea typeface="MS PGothic" pitchFamily="34" charset="-128"/>
              </a:rPr>
              <a:t>2</a:t>
            </a:r>
            <a:r>
              <a:rPr lang="pt-BR" altLang="ja-JP" sz="1800">
                <a:latin typeface="Arial Narrow" pitchFamily="34" charset="0"/>
                <a:ea typeface="MS PGothic" pitchFamily="34" charset="-128"/>
              </a:rPr>
              <a:t>O/yr</a:t>
            </a:r>
          </a:p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N </a:t>
            </a:r>
            <a:r>
              <a:rPr lang="en-GB" altLang="ja-JP" sz="1800" b="1" baseline="-25000">
                <a:latin typeface="Arial Narrow" pitchFamily="34" charset="0"/>
                <a:ea typeface="MS PGothic" pitchFamily="34" charset="-128"/>
              </a:rPr>
              <a:t>EFFLUENT</a:t>
            </a: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nitrogen in the effluent discharged to aquatic environments, kg N/yr</a:t>
            </a:r>
          </a:p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EF</a:t>
            </a:r>
            <a:r>
              <a:rPr lang="en-GB" altLang="ja-JP" sz="1800" b="1" baseline="-25000">
                <a:latin typeface="Arial Narrow" pitchFamily="34" charset="0"/>
                <a:ea typeface="MS PGothic" pitchFamily="34" charset="-128"/>
              </a:rPr>
              <a:t>EFFLUENT</a:t>
            </a: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emission factor for N</a:t>
            </a:r>
            <a:r>
              <a:rPr lang="en-GB" altLang="ja-JP" sz="1800" baseline="-2500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O emissions from discharged to wastewater, kg N</a:t>
            </a:r>
            <a:r>
              <a:rPr lang="en-GB" altLang="ja-JP" sz="1800" baseline="-2500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O-N/kg N</a:t>
            </a:r>
          </a:p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44/28 : 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conversion of kg N</a:t>
            </a:r>
            <a:r>
              <a:rPr lang="en-GB" altLang="ja-JP" sz="1800" baseline="-2500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O-N into kg N</a:t>
            </a:r>
            <a:r>
              <a:rPr lang="en-GB" altLang="ja-JP" sz="1800" baseline="-2500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O.</a:t>
            </a:r>
            <a:endParaRPr lang="en-US" altLang="ja-JP" sz="180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251520" y="1295400"/>
            <a:ext cx="858768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GB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Indirect N</a:t>
            </a:r>
            <a:r>
              <a:rPr lang="en-GB" altLang="ja-JP" sz="2200" baseline="-25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O emissions from wastewater effluent discharged </a:t>
            </a:r>
            <a:r>
              <a:rPr lang="en-US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into aquatic environments</a:t>
            </a:r>
          </a:p>
        </p:txBody>
      </p:sp>
      <p:graphicFrame>
        <p:nvGraphicFramePr>
          <p:cNvPr id="52229" name="Object 2"/>
          <p:cNvGraphicFramePr>
            <a:graphicFrameLocks noChangeAspect="1"/>
          </p:cNvGraphicFramePr>
          <p:nvPr/>
        </p:nvGraphicFramePr>
        <p:xfrm>
          <a:off x="1676400" y="2438400"/>
          <a:ext cx="591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8" name="Equation" r:id="rId3" imgW="2959100" imgH="228600" progId="Equation.3">
                  <p:embed/>
                </p:oleObj>
              </mc:Choice>
              <mc:Fallback>
                <p:oleObj name="Equation" r:id="rId3" imgW="29591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438400"/>
                        <a:ext cx="5918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382000" cy="24384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N</a:t>
            </a:r>
            <a:r>
              <a:rPr lang="en-GB" altLang="ja-JP" sz="1800" b="1" baseline="-25000">
                <a:latin typeface="Arial Narrow" pitchFamily="34" charset="0"/>
                <a:ea typeface="MS PGothic" pitchFamily="34" charset="-128"/>
              </a:rPr>
              <a:t>EFFLUENT</a:t>
            </a: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total annual amount of nitrogen in the wastewater effluent, kg N/yr</a:t>
            </a:r>
          </a:p>
          <a:p>
            <a:pPr>
              <a:buFontTx/>
              <a:buNone/>
            </a:pPr>
            <a:r>
              <a:rPr lang="en-US" altLang="ja-JP" sz="1800" b="1">
                <a:latin typeface="Arial Narrow" pitchFamily="34" charset="0"/>
                <a:ea typeface="MS PGothic" pitchFamily="34" charset="-128"/>
              </a:rPr>
              <a:t>P : </a:t>
            </a:r>
            <a:r>
              <a:rPr lang="en-US" altLang="ja-JP" sz="1800">
                <a:latin typeface="Arial Narrow" pitchFamily="34" charset="0"/>
                <a:ea typeface="MS PGothic" pitchFamily="34" charset="-128"/>
              </a:rPr>
              <a:t>human population</a:t>
            </a:r>
          </a:p>
          <a:p>
            <a:pPr>
              <a:buFontTx/>
              <a:buNone/>
            </a:pPr>
            <a:r>
              <a:rPr lang="it-IT" altLang="ja-JP" sz="1800" b="1">
                <a:latin typeface="Arial Narrow" pitchFamily="34" charset="0"/>
                <a:ea typeface="MS PGothic" pitchFamily="34" charset="-128"/>
              </a:rPr>
              <a:t>Protein : </a:t>
            </a:r>
            <a:r>
              <a:rPr lang="it-IT" altLang="ja-JP" sz="1800">
                <a:latin typeface="Arial Narrow" pitchFamily="34" charset="0"/>
                <a:ea typeface="MS PGothic" pitchFamily="34" charset="-128"/>
              </a:rPr>
              <a:t>annual per capita protein consumption, kg/person/yr</a:t>
            </a:r>
          </a:p>
          <a:p>
            <a:pPr>
              <a:buFontTx/>
              <a:buNone/>
            </a:pPr>
            <a:r>
              <a:rPr lang="en-US" altLang="ja-JP" sz="1800" b="1">
                <a:latin typeface="Arial Narrow" pitchFamily="34" charset="0"/>
                <a:ea typeface="MS PGothic" pitchFamily="34" charset="-128"/>
              </a:rPr>
              <a:t>F</a:t>
            </a:r>
            <a:r>
              <a:rPr lang="en-US" altLang="ja-JP" sz="1800" b="1" baseline="-25000">
                <a:latin typeface="Arial Narrow" pitchFamily="34" charset="0"/>
                <a:ea typeface="MS PGothic" pitchFamily="34" charset="-128"/>
              </a:rPr>
              <a:t>NPR</a:t>
            </a:r>
            <a:r>
              <a:rPr lang="en-US" altLang="ja-JP" sz="1800" b="1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US" altLang="ja-JP" sz="1800">
                <a:latin typeface="Arial Narrow" pitchFamily="34" charset="0"/>
                <a:ea typeface="MS PGothic" pitchFamily="34" charset="-128"/>
              </a:rPr>
              <a:t>fraction of nitrogen in protein (default = 0.16, kg N/kg protein)</a:t>
            </a:r>
          </a:p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F</a:t>
            </a:r>
            <a:r>
              <a:rPr lang="en-GB" altLang="ja-JP" sz="1800" b="1" baseline="-25000">
                <a:latin typeface="Arial Narrow" pitchFamily="34" charset="0"/>
                <a:ea typeface="MS PGothic" pitchFamily="34" charset="-128"/>
              </a:rPr>
              <a:t>NON-CON</a:t>
            </a: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factor for non-consumed protein added to the wastewater</a:t>
            </a:r>
          </a:p>
          <a:p>
            <a:pPr>
              <a:buFontTx/>
              <a:buNone/>
            </a:pP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F</a:t>
            </a:r>
            <a:r>
              <a:rPr lang="en-GB" altLang="ja-JP" sz="1800" b="1" baseline="-25000">
                <a:latin typeface="Arial Narrow" pitchFamily="34" charset="0"/>
                <a:ea typeface="MS PGothic" pitchFamily="34" charset="-128"/>
              </a:rPr>
              <a:t>IND-COM </a:t>
            </a:r>
            <a:r>
              <a:rPr lang="en-GB" altLang="ja-JP" sz="1800" b="1">
                <a:latin typeface="Arial Narrow" pitchFamily="34" charset="0"/>
                <a:ea typeface="MS PGothic" pitchFamily="34" charset="-128"/>
              </a:rPr>
              <a:t>: </a:t>
            </a:r>
            <a:r>
              <a:rPr lang="en-GB" altLang="ja-JP" sz="1800">
                <a:latin typeface="Arial Narrow" pitchFamily="34" charset="0"/>
                <a:ea typeface="MS PGothic" pitchFamily="34" charset="-128"/>
              </a:rPr>
              <a:t>factor for industrial and commercial co-discharged protein into the sewer system</a:t>
            </a:r>
          </a:p>
          <a:p>
            <a:pPr>
              <a:buFontTx/>
              <a:buNone/>
            </a:pPr>
            <a:r>
              <a:rPr lang="en-US" altLang="ja-JP" sz="1800" b="1">
                <a:latin typeface="Arial Narrow" pitchFamily="34" charset="0"/>
                <a:ea typeface="MS PGothic" pitchFamily="34" charset="-128"/>
              </a:rPr>
              <a:t>N</a:t>
            </a:r>
            <a:r>
              <a:rPr lang="en-US" altLang="ja-JP" sz="1800" b="1" baseline="-25000">
                <a:latin typeface="Arial Narrow" pitchFamily="34" charset="0"/>
                <a:ea typeface="MS PGothic" pitchFamily="34" charset="-128"/>
              </a:rPr>
              <a:t>SLUDGE</a:t>
            </a:r>
            <a:r>
              <a:rPr lang="en-US" altLang="ja-JP" sz="1800" b="1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US" altLang="ja-JP" sz="1800">
                <a:latin typeface="Arial Narrow" pitchFamily="34" charset="0"/>
                <a:ea typeface="MS PGothic" pitchFamily="34" charset="-128"/>
              </a:rPr>
              <a:t>nitrogen removed with sludge (default = zero), kg N/yr</a:t>
            </a:r>
          </a:p>
        </p:txBody>
      </p:sp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251520" y="1066800"/>
            <a:ext cx="858768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Total N in the effluent</a:t>
            </a:r>
            <a:endParaRPr lang="en-US" altLang="ja-JP" sz="2200" dirty="0">
              <a:solidFill>
                <a:srgbClr val="5492CD"/>
              </a:solidFill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53252" name="Title 1"/>
          <p:cNvSpPr txBox="1">
            <a:spLocks/>
          </p:cNvSpPr>
          <p:nvPr/>
        </p:nvSpPr>
        <p:spPr bwMode="auto">
          <a:xfrm>
            <a:off x="609600" y="296416"/>
            <a:ext cx="7918450" cy="4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ja-JP" sz="2800" b="1" dirty="0">
                <a:solidFill>
                  <a:srgbClr val="990002"/>
                </a:solidFill>
                <a:latin typeface="Arial Narrow" pitchFamily="34" charset="0"/>
                <a:ea typeface="MS PGothic" pitchFamily="34" charset="-128"/>
              </a:rPr>
              <a:t>Domestic Wastewater: N</a:t>
            </a:r>
            <a:r>
              <a:rPr lang="en-GB" altLang="ja-JP" sz="2800" b="1" baseline="-25000" dirty="0">
                <a:solidFill>
                  <a:srgbClr val="990002"/>
                </a:solidFill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2800" b="1" dirty="0">
                <a:solidFill>
                  <a:srgbClr val="990002"/>
                </a:solidFill>
                <a:latin typeface="Arial Narrow" pitchFamily="34" charset="0"/>
                <a:ea typeface="MS PGothic" pitchFamily="34" charset="-128"/>
              </a:rPr>
              <a:t>O Emissions</a:t>
            </a:r>
            <a:endParaRPr lang="en-US" altLang="ja-JP" sz="2800" b="1" dirty="0">
              <a:solidFill>
                <a:srgbClr val="990002"/>
              </a:solidFill>
              <a:latin typeface="Arial Narrow" pitchFamily="34" charset="0"/>
              <a:ea typeface="MS PGothic" pitchFamily="34" charset="-128"/>
            </a:endParaRPr>
          </a:p>
        </p:txBody>
      </p:sp>
      <p:graphicFrame>
        <p:nvGraphicFramePr>
          <p:cNvPr id="53253" name="Object 6"/>
          <p:cNvGraphicFramePr>
            <a:graphicFrameLocks noChangeAspect="1"/>
          </p:cNvGraphicFramePr>
          <p:nvPr/>
        </p:nvGraphicFramePr>
        <p:xfrm>
          <a:off x="1600200" y="1752600"/>
          <a:ext cx="538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2" name="Equation" r:id="rId3" imgW="4038600" imgH="228600" progId="Equation.3">
                  <p:embed/>
                </p:oleObj>
              </mc:Choice>
              <mc:Fallback>
                <p:oleObj name="Equation" r:id="rId3" imgW="40386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752600"/>
                        <a:ext cx="538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382000" cy="16764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ja-JP" sz="1800" b="1" dirty="0">
                <a:latin typeface="Arial Narrow" pitchFamily="34" charset="0"/>
                <a:ea typeface="MS PGothic" pitchFamily="34" charset="-128"/>
              </a:rPr>
              <a:t>N</a:t>
            </a:r>
            <a:r>
              <a:rPr lang="en-GB" altLang="ja-JP" sz="1800" b="1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1800" b="1" dirty="0">
                <a:latin typeface="Arial Narrow" pitchFamily="34" charset="0"/>
                <a:ea typeface="MS PGothic" pitchFamily="34" charset="-128"/>
              </a:rPr>
              <a:t>O</a:t>
            </a:r>
            <a:r>
              <a:rPr lang="en-GB" altLang="ja-JP" sz="1800" b="1" baseline="-25000" dirty="0">
                <a:latin typeface="Arial Narrow" pitchFamily="34" charset="0"/>
                <a:ea typeface="MS PGothic" pitchFamily="34" charset="-128"/>
              </a:rPr>
              <a:t>PLANTS</a:t>
            </a:r>
            <a:r>
              <a:rPr lang="en-GB" altLang="ja-JP" sz="1800" b="1" dirty="0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total N</a:t>
            </a:r>
            <a:r>
              <a:rPr lang="en-GB" altLang="ja-JP" sz="1800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O emissions from plants in inventory year, kg N</a:t>
            </a:r>
            <a:r>
              <a:rPr lang="en-GB" altLang="ja-JP" sz="1800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O/</a:t>
            </a:r>
            <a:r>
              <a:rPr lang="en-GB" altLang="ja-JP" sz="1800" dirty="0" err="1">
                <a:latin typeface="Arial Narrow" pitchFamily="34" charset="0"/>
                <a:ea typeface="MS PGothic" pitchFamily="34" charset="-128"/>
              </a:rPr>
              <a:t>yr</a:t>
            </a:r>
            <a:endParaRPr lang="en-GB" altLang="ja-JP" sz="1800" dirty="0">
              <a:latin typeface="Arial Narrow" pitchFamily="34" charset="0"/>
              <a:ea typeface="MS PGothic" pitchFamily="34" charset="-128"/>
            </a:endParaRPr>
          </a:p>
          <a:p>
            <a:pPr>
              <a:buFontTx/>
              <a:buNone/>
            </a:pPr>
            <a:r>
              <a:rPr lang="en-US" altLang="ja-JP" sz="1800" b="1" dirty="0">
                <a:latin typeface="Arial Narrow" pitchFamily="34" charset="0"/>
                <a:ea typeface="MS PGothic" pitchFamily="34" charset="-128"/>
              </a:rPr>
              <a:t>P : </a:t>
            </a:r>
            <a:r>
              <a:rPr lang="en-US" altLang="ja-JP" sz="1800" dirty="0">
                <a:latin typeface="Arial Narrow" pitchFamily="34" charset="0"/>
                <a:ea typeface="MS PGothic" pitchFamily="34" charset="-128"/>
              </a:rPr>
              <a:t>human population</a:t>
            </a:r>
          </a:p>
          <a:p>
            <a:pPr>
              <a:buFontTx/>
              <a:buNone/>
            </a:pPr>
            <a:r>
              <a:rPr lang="en-GB" altLang="ja-JP" sz="1800" b="1" dirty="0">
                <a:latin typeface="Arial Narrow" pitchFamily="34" charset="0"/>
                <a:ea typeface="MS PGothic" pitchFamily="34" charset="-128"/>
              </a:rPr>
              <a:t>T</a:t>
            </a:r>
            <a:r>
              <a:rPr lang="en-GB" altLang="ja-JP" sz="1800" b="1" baseline="-25000" dirty="0">
                <a:latin typeface="Arial Narrow" pitchFamily="34" charset="0"/>
                <a:ea typeface="MS PGothic" pitchFamily="34" charset="-128"/>
              </a:rPr>
              <a:t>PLANT</a:t>
            </a:r>
            <a:r>
              <a:rPr lang="en-GB" altLang="ja-JP" sz="1800" b="1" dirty="0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degree of utilization of modern, centralized WWT plants, %</a:t>
            </a:r>
          </a:p>
          <a:p>
            <a:pPr>
              <a:buFontTx/>
              <a:buNone/>
            </a:pPr>
            <a:r>
              <a:rPr lang="en-GB" altLang="ja-JP" sz="1800" b="1" dirty="0">
                <a:latin typeface="Arial Narrow" pitchFamily="34" charset="0"/>
                <a:ea typeface="MS PGothic" pitchFamily="34" charset="-128"/>
              </a:rPr>
              <a:t>F</a:t>
            </a:r>
            <a:r>
              <a:rPr lang="en-GB" altLang="ja-JP" sz="1800" b="1" baseline="-25000" dirty="0">
                <a:latin typeface="Arial Narrow" pitchFamily="34" charset="0"/>
                <a:ea typeface="MS PGothic" pitchFamily="34" charset="-128"/>
              </a:rPr>
              <a:t>IND-COMM</a:t>
            </a:r>
            <a:r>
              <a:rPr lang="en-GB" altLang="ja-JP" sz="1800" b="1" dirty="0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fraction of industrial and commercial co-discharged protein (default = 1.25)</a:t>
            </a:r>
          </a:p>
          <a:p>
            <a:pPr>
              <a:buFontTx/>
              <a:buNone/>
            </a:pPr>
            <a:r>
              <a:rPr lang="en-US" altLang="ja-JP" sz="1800" b="1" dirty="0">
                <a:latin typeface="Arial Narrow" pitchFamily="34" charset="0"/>
                <a:ea typeface="MS PGothic" pitchFamily="34" charset="-128"/>
              </a:rPr>
              <a:t>EF</a:t>
            </a:r>
            <a:r>
              <a:rPr lang="en-US" altLang="ja-JP" sz="1800" b="1" baseline="-25000" dirty="0">
                <a:latin typeface="Arial Narrow" pitchFamily="34" charset="0"/>
                <a:ea typeface="MS PGothic" pitchFamily="34" charset="-128"/>
              </a:rPr>
              <a:t>PLANT</a:t>
            </a:r>
            <a:r>
              <a:rPr lang="en-US" altLang="ja-JP" sz="1800" b="1" dirty="0">
                <a:latin typeface="Arial Narrow" pitchFamily="34" charset="0"/>
                <a:ea typeface="MS PGothic" pitchFamily="34" charset="-128"/>
              </a:rPr>
              <a:t> : </a:t>
            </a:r>
            <a:r>
              <a:rPr lang="en-US" altLang="ja-JP" sz="1800" dirty="0">
                <a:latin typeface="Arial Narrow" pitchFamily="34" charset="0"/>
                <a:ea typeface="MS PGothic" pitchFamily="34" charset="-128"/>
              </a:rPr>
              <a:t>emission factor, 3.2 g N</a:t>
            </a:r>
            <a:r>
              <a:rPr lang="en-US" altLang="ja-JP" sz="1800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en-US" altLang="ja-JP" sz="1800" dirty="0">
                <a:latin typeface="Arial Narrow" pitchFamily="34" charset="0"/>
                <a:ea typeface="MS PGothic" pitchFamily="34" charset="-128"/>
              </a:rPr>
              <a:t>O/person/year</a:t>
            </a:r>
          </a:p>
          <a:p>
            <a:pPr>
              <a:buFontTx/>
              <a:buNone/>
            </a:pPr>
            <a:endParaRPr lang="en-GB" altLang="ja-JP" sz="1800" dirty="0">
              <a:latin typeface="Arial Narrow" pitchFamily="34" charset="0"/>
              <a:ea typeface="MS PGothic" pitchFamily="34" charset="-128"/>
            </a:endParaRPr>
          </a:p>
          <a:p>
            <a:pPr>
              <a:buFontTx/>
              <a:buNone/>
            </a:pPr>
            <a:endParaRPr lang="en-GB" altLang="ja-JP" sz="1800" dirty="0">
              <a:latin typeface="Arial Narrow" pitchFamily="34" charset="0"/>
              <a:ea typeface="MS PGothic" pitchFamily="34" charset="-128"/>
            </a:endParaRPr>
          </a:p>
          <a:p>
            <a:pPr>
              <a:buFontTx/>
              <a:buNone/>
            </a:pPr>
            <a:endParaRPr lang="en-GB" altLang="ja-JP" sz="1800" dirty="0">
              <a:latin typeface="Arial Narrow" pitchFamily="34" charset="0"/>
              <a:ea typeface="MS PGothic" pitchFamily="34" charset="-128"/>
            </a:endParaRPr>
          </a:p>
          <a:p>
            <a:pPr>
              <a:buFontTx/>
              <a:buNone/>
            </a:pPr>
            <a:endParaRPr lang="en-US" altLang="ja-JP" sz="1800" dirty="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228600" y="1066800"/>
            <a:ext cx="8610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Emissions from advanced centralised wastewater treatment plants</a:t>
            </a:r>
            <a:endParaRPr lang="en-US" altLang="ja-JP" sz="2200" dirty="0">
              <a:solidFill>
                <a:srgbClr val="5492CD"/>
              </a:solidFill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54276" name="Title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7918450" cy="522288"/>
          </a:xfrm>
        </p:spPr>
        <p:txBody>
          <a:bodyPr/>
          <a:lstStyle/>
          <a:p>
            <a:pPr algn="ctr"/>
            <a:r>
              <a:rPr lang="en-GB" altLang="ja-JP" sz="2800" dirty="0">
                <a:latin typeface="Arial Narrow" pitchFamily="34" charset="0"/>
                <a:ea typeface="MS PGothic" pitchFamily="34" charset="-128"/>
              </a:rPr>
              <a:t>Domestic Wastewater: N</a:t>
            </a:r>
            <a:r>
              <a:rPr lang="en-GB" altLang="ja-JP" sz="2800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2800" dirty="0">
                <a:latin typeface="Arial Narrow" pitchFamily="34" charset="0"/>
                <a:ea typeface="MS PGothic" pitchFamily="34" charset="-128"/>
              </a:rPr>
              <a:t>O Emissions</a:t>
            </a:r>
            <a:endParaRPr lang="en-US" altLang="ja-JP" sz="2800" dirty="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54277" name="TextBox 7"/>
          <p:cNvSpPr txBox="1">
            <a:spLocks noChangeArrowheads="1"/>
          </p:cNvSpPr>
          <p:nvPr/>
        </p:nvSpPr>
        <p:spPr bwMode="auto">
          <a:xfrm>
            <a:off x="228600" y="4419600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ja-JP" sz="2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To include N</a:t>
            </a:r>
            <a:r>
              <a:rPr lang="en-GB" altLang="ja-JP" sz="2000" baseline="-25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2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O emissions from plants, the amount of nitrogen associated with these emissions (N</a:t>
            </a:r>
            <a:r>
              <a:rPr lang="en-GB" altLang="ja-JP" sz="2000" baseline="-25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WWT</a:t>
            </a:r>
            <a:r>
              <a:rPr lang="en-GB" altLang="ja-JP" sz="2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) must be subtracted from the N</a:t>
            </a:r>
            <a:r>
              <a:rPr lang="en-GB" altLang="ja-JP" sz="2000" baseline="-25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EFFLUENT</a:t>
            </a:r>
            <a:r>
              <a:rPr lang="en-GB" altLang="ja-JP" sz="2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. </a:t>
            </a:r>
            <a:endParaRPr lang="en-US" altLang="ja-JP" sz="2000" dirty="0">
              <a:solidFill>
                <a:srgbClr val="5492CD"/>
              </a:solidFill>
              <a:latin typeface="Arial Narrow" pitchFamily="34" charset="0"/>
              <a:ea typeface="MS PGothic" pitchFamily="34" charset="-128"/>
            </a:endParaRPr>
          </a:p>
        </p:txBody>
      </p:sp>
      <p:graphicFrame>
        <p:nvGraphicFramePr>
          <p:cNvPr id="54278" name="Object 7"/>
          <p:cNvGraphicFramePr>
            <a:graphicFrameLocks noChangeAspect="1"/>
          </p:cNvGraphicFramePr>
          <p:nvPr/>
        </p:nvGraphicFramePr>
        <p:xfrm>
          <a:off x="2362200" y="1676400"/>
          <a:ext cx="41910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7" name="Equation" r:id="rId3" imgW="2616200" imgH="228600" progId="Equation.3">
                  <p:embed/>
                </p:oleObj>
              </mc:Choice>
              <mc:Fallback>
                <p:oleObj name="Equation" r:id="rId3" imgW="26162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676400"/>
                        <a:ext cx="41910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67750" cy="504056"/>
          </a:xfrm>
        </p:spPr>
        <p:txBody>
          <a:bodyPr/>
          <a:lstStyle/>
          <a:p>
            <a:pPr algn="ctr"/>
            <a:r>
              <a:rPr lang="en-GB" altLang="ja-JP" sz="3200" dirty="0">
                <a:latin typeface="Arial Narrow" pitchFamily="34" charset="0"/>
                <a:ea typeface="MS PGothic" pitchFamily="34" charset="-128"/>
              </a:rPr>
              <a:t>Waste Data</a:t>
            </a:r>
            <a:endParaRPr lang="en-US" altLang="ja-JP" sz="3200" dirty="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606408" cy="5832648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Collection of data is a fundamental part of inventory compilation. </a:t>
            </a:r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Chapter 2 of Volume 1 gives general guidance on data collection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Tier 1 methods are designed to use readily available national or international statistics in combination with default EFs/parameters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If there are no country-specific data, then IPCC default values and data from other sources can be used. However, need to assess the applicability of the data to national circumstances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It is preferable to use national data, </a:t>
            </a:r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however waste data </a:t>
            </a:r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covering all waste types and treatment techniques may not be available</a:t>
            </a:r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Chapter 2 of Volume 5 provides </a:t>
            </a:r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default data on waste generation, management and composition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IPCC Emission Factor Database (EFDB) contains </a:t>
            </a:r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emission factors and other parameters with background technical information that can be used for estimation of GHG emissions and removals (</a:t>
            </a:r>
            <a:r>
              <a:rPr lang="en-US" altLang="ja-JP" sz="2200" u="sng" dirty="0">
                <a:latin typeface="Arial Narrow" pitchFamily="34" charset="0"/>
                <a:ea typeface="MS PGothic" pitchFamily="34" charset="-128"/>
                <a:hlinkClick r:id="rId2"/>
              </a:rPr>
              <a:t>http://www.ipcc-nggip.iges.or.jp/EFDB/main.php</a:t>
            </a:r>
            <a:r>
              <a:rPr lang="en-US" altLang="ja-JP" sz="2200" u="sng" dirty="0">
                <a:latin typeface="Arial Narrow" pitchFamily="34" charset="0"/>
                <a:ea typeface="MS PGothic" pitchFamily="34" charset="-128"/>
              </a:rPr>
              <a:t>)</a:t>
            </a:r>
          </a:p>
          <a:p>
            <a:pPr algn="just"/>
            <a:endParaRPr lang="en-US" altLang="ja-JP" sz="2200" dirty="0">
              <a:latin typeface="Arial Narrow" pitchFamily="34" charset="0"/>
              <a:ea typeface="MS PGothic" pitchFamily="34" charset="-128"/>
            </a:endParaRPr>
          </a:p>
          <a:p>
            <a:pPr algn="just"/>
            <a:endParaRPr lang="en-GB" altLang="ja-JP" sz="2200" dirty="0">
              <a:latin typeface="Arial Narrow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4671582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8" y="98707"/>
            <a:ext cx="9083106" cy="599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265055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08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478285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806"/>
            <a:ext cx="9144000" cy="533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76455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2286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b="1" kern="0" dirty="0">
                <a:solidFill>
                  <a:srgbClr val="990002"/>
                </a:solidFill>
                <a:latin typeface="Arial Narrow" pitchFamily="34" charset="0"/>
                <a:ea typeface="+mj-ea"/>
                <a:cs typeface="+mj-cs"/>
              </a:rPr>
              <a:t>Major Developments in the 2006 IPCC Guidelines: </a:t>
            </a:r>
          </a:p>
          <a:p>
            <a:pPr algn="ctr">
              <a:defRPr/>
            </a:pPr>
            <a:r>
              <a:rPr lang="en-GB" sz="2800" b="1" kern="0" dirty="0">
                <a:solidFill>
                  <a:srgbClr val="990002"/>
                </a:solidFill>
                <a:latin typeface="Arial Narrow" pitchFamily="34" charset="0"/>
                <a:ea typeface="+mj-ea"/>
                <a:cs typeface="+mj-cs"/>
              </a:rPr>
              <a:t>Waste Sector</a:t>
            </a:r>
          </a:p>
        </p:txBody>
      </p:sp>
      <p:sp>
        <p:nvSpPr>
          <p:cNvPr id="20483" name="Content Placeholder 3"/>
          <p:cNvSpPr txBox="1">
            <a:spLocks/>
          </p:cNvSpPr>
          <p:nvPr/>
        </p:nvSpPr>
        <p:spPr bwMode="auto">
          <a:xfrm>
            <a:off x="304800" y="1219200"/>
            <a:ext cx="8534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ja-JP" sz="24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Improved accuracy</a:t>
            </a:r>
          </a:p>
          <a:p>
            <a:pPr lvl="1">
              <a:spcBef>
                <a:spcPct val="20000"/>
              </a:spcBef>
              <a:buFont typeface="Arial Narrow" pitchFamily="34" charset="0"/>
              <a:buChar char="–"/>
            </a:pPr>
            <a:r>
              <a:rPr lang="en-GB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Updated methods and improved default values</a:t>
            </a:r>
          </a:p>
          <a:p>
            <a:pPr lvl="1" algn="just">
              <a:spcBef>
                <a:spcPct val="20000"/>
              </a:spcBef>
              <a:buFont typeface="Arial Narrow" pitchFamily="34" charset="0"/>
              <a:buChar char="–"/>
            </a:pPr>
            <a:r>
              <a:rPr lang="en-GB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The previous Tier 1 method is replaced by a first order decay (FOD) method including a simple spreadsheet model (IPCC Waste Model) </a:t>
            </a:r>
          </a:p>
          <a:p>
            <a:pPr lvl="1" eaLnBrk="1" hangingPunct="1">
              <a:spcBef>
                <a:spcPct val="20000"/>
              </a:spcBef>
            </a:pPr>
            <a:r>
              <a:rPr lang="en-GB" altLang="ja-JP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      </a:t>
            </a:r>
            <a:r>
              <a:rPr lang="en-GB" altLang="ja-JP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  <a:hlinkClick r:id="rId2"/>
              </a:rPr>
              <a:t>http://www.ipcc-nggip.iges.or.jp/public/2006gl/vol5.html</a:t>
            </a:r>
            <a:endParaRPr lang="en-GB" altLang="ja-JP" dirty="0">
              <a:solidFill>
                <a:srgbClr val="5492CD"/>
              </a:solidFill>
              <a:latin typeface="Arial Narrow" pitchFamily="34" charset="0"/>
              <a:ea typeface="MS PGothic" pitchFamily="34" charset="-128"/>
            </a:endParaRPr>
          </a:p>
          <a:p>
            <a:pPr lvl="1" eaLnBrk="1" hangingPunct="1">
              <a:spcBef>
                <a:spcPct val="20000"/>
              </a:spcBef>
            </a:pPr>
            <a:endParaRPr lang="en-GB" altLang="ja-JP" dirty="0">
              <a:solidFill>
                <a:srgbClr val="5492CD"/>
              </a:solidFill>
              <a:latin typeface="Arial Narrow" pitchFamily="34" charset="0"/>
              <a:ea typeface="MS PGothic" pitchFamily="34" charset="-128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ja-JP" sz="24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More complete: 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Guidance is given on more sources </a:t>
            </a:r>
          </a:p>
          <a:p>
            <a:pPr lvl="2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GB" altLang="ja-JP" sz="2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Biological treatment of solid waste</a:t>
            </a:r>
          </a:p>
          <a:p>
            <a:pPr lvl="2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GB" altLang="ja-JP" sz="2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Open burning of waste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Inclusion of method to estimate N</a:t>
            </a:r>
            <a:r>
              <a:rPr lang="en-GB" altLang="ja-JP" sz="2200" baseline="-25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22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O emissions from advanced wastewater treatment plants</a:t>
            </a:r>
          </a:p>
          <a:p>
            <a:pPr lvl="3" eaLnBrk="1" hangingPunct="1">
              <a:spcBef>
                <a:spcPct val="20000"/>
              </a:spcBef>
            </a:pPr>
            <a:endParaRPr lang="en-US" altLang="ja-JP" dirty="0">
              <a:solidFill>
                <a:srgbClr val="5492CD"/>
              </a:solidFill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362200" y="4114800"/>
            <a:ext cx="4648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GB" sz="2200" kern="0" dirty="0">
                <a:solidFill>
                  <a:srgbClr val="2A72BA"/>
                </a:solidFill>
                <a:latin typeface="Arial Narrow" pitchFamily="34" charset="0"/>
              </a:rPr>
              <a:t>Guidelines in all UN languages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GB" sz="2200" kern="0" dirty="0">
                <a:solidFill>
                  <a:srgbClr val="2A72BA"/>
                </a:solidFill>
                <a:latin typeface="Arial Narrow" pitchFamily="34" charset="0"/>
              </a:rPr>
              <a:t>can be downloaded from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GB" sz="2200" kern="0" dirty="0">
                <a:solidFill>
                  <a:srgbClr val="2A72BA"/>
                </a:solidFill>
                <a:latin typeface="Arial Narrow" pitchFamily="34" charset="0"/>
              </a:rPr>
              <a:t>http://www.ipcc-nggip.iges.or.jp</a:t>
            </a:r>
          </a:p>
        </p:txBody>
      </p:sp>
      <p:graphicFrame>
        <p:nvGraphicFramePr>
          <p:cNvPr id="563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536454"/>
              </p:ext>
            </p:extLst>
          </p:nvPr>
        </p:nvGraphicFramePr>
        <p:xfrm>
          <a:off x="457200" y="2743200"/>
          <a:ext cx="1817688" cy="321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1" name="Visio" r:id="rId3" imgW="6988069" imgH="7613730" progId="Visio.Drawing.11">
                  <p:embed/>
                </p:oleObj>
              </mc:Choice>
              <mc:Fallback>
                <p:oleObj name="Visio" r:id="rId3" imgW="6988069" imgH="761373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36517" t="10898" r="33401" b="40327"/>
                      <a:stretch>
                        <a:fillRect/>
                      </a:stretch>
                    </p:blipFill>
                    <p:spPr bwMode="auto">
                      <a:xfrm>
                        <a:off x="457200" y="2743200"/>
                        <a:ext cx="1817688" cy="321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5"/>
          <p:cNvGraphicFramePr>
            <a:graphicFrameLocks noChangeAspect="1"/>
          </p:cNvGraphicFramePr>
          <p:nvPr/>
        </p:nvGraphicFramePr>
        <p:xfrm>
          <a:off x="7239000" y="3048000"/>
          <a:ext cx="158115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2" name="Acrobat Document" r:id="rId5" imgW="5668166" imgH="8019048" progId="AcroExch.Document.7">
                  <p:embed/>
                </p:oleObj>
              </mc:Choice>
              <mc:Fallback>
                <p:oleObj name="Acrobat Document" r:id="rId5" imgW="5668166" imgH="8019048" progId="AcroExch.Document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048000"/>
                        <a:ext cx="1581150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Title 4"/>
          <p:cNvSpPr txBox="1">
            <a:spLocks/>
          </p:cNvSpPr>
          <p:nvPr/>
        </p:nvSpPr>
        <p:spPr bwMode="auto">
          <a:xfrm>
            <a:off x="2362200" y="2982913"/>
            <a:ext cx="4419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ja-JP" sz="5400" b="1" i="1" dirty="0">
                <a:solidFill>
                  <a:srgbClr val="990002"/>
                </a:solidFill>
                <a:latin typeface="Arial Narrow" pitchFamily="34" charset="0"/>
                <a:ea typeface="MS PGothic" pitchFamily="34" charset="-128"/>
              </a:rPr>
              <a:t>Thank you</a:t>
            </a:r>
            <a:endParaRPr lang="en-US" altLang="ja-JP" sz="5400" b="1" i="1" dirty="0">
              <a:solidFill>
                <a:srgbClr val="990002"/>
              </a:solidFill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362200" y="5965494"/>
            <a:ext cx="464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ja-JP" sz="1600" dirty="0">
                <a:latin typeface="Arial Narrow" pitchFamily="34" charset="0"/>
                <a:ea typeface="MS PGothic" pitchFamily="34" charset="-128"/>
              </a:rPr>
              <a:t>Diagrams © IPCC  Except where noted otherwise </a:t>
            </a:r>
            <a:endParaRPr lang="en-GB" altLang="ja-JP" sz="1600" dirty="0"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10600" cy="457200"/>
          </a:xfrm>
        </p:spPr>
        <p:txBody>
          <a:bodyPr/>
          <a:lstStyle/>
          <a:p>
            <a:pPr algn="ctr" eaLnBrk="1" hangingPunct="1"/>
            <a:r>
              <a:rPr lang="en-US" altLang="ja-JP" sz="2800" dirty="0">
                <a:latin typeface="Arial Narrow" pitchFamily="34" charset="0"/>
                <a:ea typeface="MS PGothic" pitchFamily="34" charset="-128"/>
              </a:rPr>
              <a:t>Solid Waste Disposal on Land: CH</a:t>
            </a:r>
            <a:r>
              <a:rPr lang="en-US" altLang="ja-JP" sz="2800" baseline="-25000" dirty="0">
                <a:latin typeface="Arial Narrow" pitchFamily="34" charset="0"/>
                <a:ea typeface="MS PGothic" pitchFamily="34" charset="-128"/>
              </a:rPr>
              <a:t>4</a:t>
            </a:r>
            <a:r>
              <a:rPr lang="en-US" altLang="ja-JP" sz="2800" dirty="0">
                <a:latin typeface="Arial Narrow" pitchFamily="34" charset="0"/>
                <a:ea typeface="MS PGothic" pitchFamily="34" charset="-128"/>
              </a:rPr>
              <a:t> Generation</a:t>
            </a:r>
            <a:r>
              <a:rPr lang="en-US" altLang="ja-JP" sz="2800" baseline="-25000" dirty="0">
                <a:latin typeface="Arial Narrow" pitchFamily="34" charset="0"/>
                <a:ea typeface="MS PGothic" pitchFamily="34" charset="-128"/>
              </a:rPr>
              <a:t> </a:t>
            </a:r>
            <a:endParaRPr lang="en-GB" altLang="ja-JP" sz="2800" b="0" dirty="0">
              <a:solidFill>
                <a:srgbClr val="990033"/>
              </a:solidFill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22531" name="Content Placeholder 3"/>
          <p:cNvSpPr>
            <a:spLocks noGrp="1"/>
          </p:cNvSpPr>
          <p:nvPr>
            <p:ph idx="1"/>
          </p:nvPr>
        </p:nvSpPr>
        <p:spPr>
          <a:xfrm>
            <a:off x="179512" y="836712"/>
            <a:ext cx="8663880" cy="5310336"/>
          </a:xfrm>
        </p:spPr>
        <p:txBody>
          <a:bodyPr/>
          <a:lstStyle/>
          <a:p>
            <a:pPr algn="just" eaLnBrk="1" hangingPunct="1"/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Decomposition of organic components in waste under anaerobic environment</a:t>
            </a:r>
          </a:p>
          <a:p>
            <a:pPr algn="just"/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Waste disposal practices vary in placement of waste and management of the site, etc.</a:t>
            </a:r>
          </a:p>
          <a:p>
            <a:pPr lvl="1" algn="just">
              <a:buFont typeface="Arial Narrow" pitchFamily="34" charset="0"/>
              <a:buChar char="–"/>
            </a:pPr>
            <a:r>
              <a:rPr lang="en-US" altLang="ja-JP" sz="1800" dirty="0">
                <a:latin typeface="Arial Narrow" pitchFamily="34" charset="0"/>
                <a:ea typeface="MS PGothic" pitchFamily="34" charset="-128"/>
              </a:rPr>
              <a:t>Methane correction factor (MCF) accounts for the fact that unmanaged SWDS produce less CH</a:t>
            </a:r>
            <a:r>
              <a:rPr lang="en-US" altLang="ja-JP" sz="1800" baseline="-25000" dirty="0">
                <a:latin typeface="Arial Narrow" pitchFamily="34" charset="0"/>
                <a:ea typeface="MS PGothic" pitchFamily="34" charset="-128"/>
              </a:rPr>
              <a:t>4</a:t>
            </a:r>
            <a:r>
              <a:rPr lang="en-US" altLang="ja-JP" sz="1800" dirty="0">
                <a:latin typeface="Arial Narrow" pitchFamily="34" charset="0"/>
                <a:ea typeface="MS PGothic" pitchFamily="34" charset="-128"/>
              </a:rPr>
              <a:t> from a given amount of waste than anaerobic managed SWDS</a:t>
            </a:r>
            <a:endParaRPr lang="en-GB" altLang="ja-JP" sz="1800" dirty="0">
              <a:latin typeface="Arial Narrow" pitchFamily="34" charset="0"/>
              <a:ea typeface="MS PGothic" pitchFamily="34" charset="-128"/>
            </a:endParaRPr>
          </a:p>
          <a:p>
            <a:pPr algn="just"/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Methodology for estimating CH</a:t>
            </a:r>
            <a:r>
              <a:rPr lang="en-GB" altLang="ja-JP" sz="2200" baseline="-25000" dirty="0">
                <a:latin typeface="Arial Narrow" pitchFamily="34" charset="0"/>
                <a:ea typeface="MS PGothic" pitchFamily="34" charset="-128"/>
              </a:rPr>
              <a:t>4</a:t>
            </a:r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 emissions from SWDS is based on the FOD method</a:t>
            </a:r>
            <a:endParaRPr lang="en-US" altLang="ja-JP" sz="2200" dirty="0">
              <a:latin typeface="Arial Narrow" pitchFamily="34" charset="0"/>
              <a:ea typeface="MS PGothic" pitchFamily="34" charset="-128"/>
            </a:endParaRPr>
          </a:p>
          <a:p>
            <a:pPr lvl="1" algn="just">
              <a:buFont typeface="Arial Narrow" pitchFamily="34" charset="0"/>
              <a:buChar char="–"/>
            </a:pP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Degradable organic component in waste at landfills decays slowly throughout a few decades during which significant amount of CH</a:t>
            </a:r>
            <a:r>
              <a:rPr lang="en-GB" altLang="ja-JP" sz="1800" baseline="-25000" dirty="0">
                <a:latin typeface="Arial Narrow" pitchFamily="34" charset="0"/>
                <a:ea typeface="MS PGothic" pitchFamily="34" charset="-128"/>
              </a:rPr>
              <a:t>4 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and CO</a:t>
            </a:r>
            <a:r>
              <a:rPr lang="en-GB" altLang="ja-JP" sz="1800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 are formed (some N</a:t>
            </a:r>
            <a:r>
              <a:rPr lang="en-GB" altLang="ja-JP" sz="1800" baseline="-25000" dirty="0">
                <a:latin typeface="Arial Narrow" pitchFamily="34" charset="0"/>
                <a:ea typeface="MS PGothic" pitchFamily="34" charset="-128"/>
              </a:rPr>
              <a:t>2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O, NMVOCs, NO</a:t>
            </a:r>
            <a:r>
              <a:rPr lang="en-GB" altLang="ja-JP" sz="1800" baseline="-25000" dirty="0">
                <a:latin typeface="Arial Narrow" pitchFamily="34" charset="0"/>
                <a:ea typeface="MS PGothic" pitchFamily="34" charset="-128"/>
              </a:rPr>
              <a:t>x</a:t>
            </a: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 and CO) </a:t>
            </a:r>
          </a:p>
          <a:p>
            <a:pPr lvl="1" algn="just">
              <a:buFont typeface="Arial Narrow" pitchFamily="34" charset="0"/>
              <a:buChar char="–"/>
            </a:pPr>
            <a:r>
              <a:rPr lang="en-US" altLang="ja-JP" sz="1800" dirty="0">
                <a:latin typeface="Arial Narrow" pitchFamily="34" charset="0"/>
                <a:ea typeface="MS PGothic" pitchFamily="34" charset="-128"/>
              </a:rPr>
              <a:t>Key parameters include half-life, and either methane generation potential (Lo) or DOC content in waste and the fraction of DOC which decomposes (</a:t>
            </a:r>
            <a:r>
              <a:rPr lang="en-US" altLang="ja-JP" sz="1800" dirty="0" err="1">
                <a:latin typeface="Arial Narrow" pitchFamily="34" charset="0"/>
                <a:ea typeface="MS PGothic" pitchFamily="34" charset="-128"/>
              </a:rPr>
              <a:t>DOCf</a:t>
            </a:r>
            <a:r>
              <a:rPr lang="en-US" altLang="ja-JP" sz="1800" dirty="0">
                <a:latin typeface="Arial Narrow" pitchFamily="34" charset="0"/>
                <a:ea typeface="MS PGothic" pitchFamily="34" charset="-128"/>
              </a:rPr>
              <a:t>)</a:t>
            </a:r>
          </a:p>
          <a:p>
            <a:pPr lvl="1" algn="just">
              <a:buFont typeface="Arial Narrow" pitchFamily="34" charset="0"/>
              <a:buChar char="–"/>
            </a:pPr>
            <a:r>
              <a:rPr lang="en-GB" altLang="ja-JP" sz="1800" dirty="0">
                <a:latin typeface="Arial Narrow" pitchFamily="34" charset="0"/>
                <a:ea typeface="MS PGothic" pitchFamily="34" charset="-128"/>
              </a:rPr>
              <a:t>A simple spreadsheet model is provided to assist countries in using the FOD method</a:t>
            </a:r>
            <a:endParaRPr lang="en-US" altLang="ja-JP" sz="1800" dirty="0">
              <a:latin typeface="Arial Narrow" pitchFamily="34" charset="0"/>
              <a:ea typeface="MS PGothic" pitchFamily="34" charset="-128"/>
            </a:endParaRPr>
          </a:p>
          <a:p>
            <a:pPr algn="just" eaLnBrk="1" hangingPunct="1"/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The FOD method requires data for historical disposals of waste </a:t>
            </a:r>
          </a:p>
          <a:p>
            <a:pPr lvl="1" algn="just" eaLnBrk="1" hangingPunct="1">
              <a:buFont typeface="Arial Narrow" pitchFamily="34" charset="0"/>
              <a:buChar char="–"/>
            </a:pPr>
            <a:r>
              <a:rPr lang="en-US" altLang="ja-JP" sz="1800" dirty="0">
                <a:latin typeface="Arial Narrow" pitchFamily="34" charset="0"/>
                <a:ea typeface="MS PGothic" pitchFamily="34" charset="-128"/>
              </a:rPr>
              <a:t>The 2006 Guidelines provide guidance on how to estimate historical waste disposal data </a:t>
            </a:r>
          </a:p>
          <a:p>
            <a:pPr algn="just" eaLnBrk="1" hangingPunct="1">
              <a:buFontTx/>
              <a:buNone/>
            </a:pPr>
            <a:endParaRPr lang="en-US" altLang="ja-JP" sz="2200" dirty="0">
              <a:latin typeface="Arial Narrow" pitchFamily="34" charset="0"/>
              <a:ea typeface="MS PGothic" pitchFamily="34" charset="-128"/>
            </a:endParaRPr>
          </a:p>
          <a:p>
            <a:pPr lvl="1" algn="just">
              <a:buFontTx/>
              <a:buNone/>
            </a:pPr>
            <a:endParaRPr lang="en-GB" altLang="ja-JP" sz="2200" dirty="0">
              <a:solidFill>
                <a:srgbClr val="3333CC"/>
              </a:solidFill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3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33400"/>
          </a:xfrm>
        </p:spPr>
        <p:txBody>
          <a:bodyPr/>
          <a:lstStyle/>
          <a:p>
            <a:pPr eaLnBrk="1" hangingPunct="1"/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CH</a:t>
            </a:r>
            <a:r>
              <a:rPr lang="en-US" altLang="ja-JP" sz="2200" baseline="-25000" dirty="0">
                <a:latin typeface="Arial Narrow" pitchFamily="34" charset="0"/>
                <a:ea typeface="MS PGothic" pitchFamily="34" charset="-128"/>
              </a:rPr>
              <a:t>4</a:t>
            </a:r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 emissions in year </a:t>
            </a:r>
            <a:r>
              <a:rPr lang="en-US" altLang="ja-JP" sz="2200" i="1" dirty="0">
                <a:latin typeface="Arial Narrow" pitchFamily="34" charset="0"/>
                <a:ea typeface="MS PGothic" pitchFamily="34" charset="-128"/>
              </a:rPr>
              <a:t>T</a:t>
            </a:r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 from SWDS (Gg) </a:t>
            </a:r>
          </a:p>
          <a:p>
            <a:pPr eaLnBrk="1" hangingPunct="1">
              <a:buFontTx/>
              <a:buNone/>
            </a:pPr>
            <a:endParaRPr lang="en-US" altLang="ja-JP" sz="2200" dirty="0">
              <a:latin typeface="Arial Narrow" pitchFamily="34" charset="0"/>
              <a:ea typeface="MS PGothic" pitchFamily="34" charset="-128"/>
            </a:endParaRPr>
          </a:p>
          <a:p>
            <a:pPr eaLnBrk="1" hangingPunct="1"/>
            <a:endParaRPr lang="en-US" altLang="ja-JP" sz="2200" dirty="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23555" name="Content Placeholder 3"/>
          <p:cNvSpPr txBox="1">
            <a:spLocks/>
          </p:cNvSpPr>
          <p:nvPr/>
        </p:nvSpPr>
        <p:spPr bwMode="auto">
          <a:xfrm>
            <a:off x="381000" y="2743200"/>
            <a:ext cx="838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ja-JP" b="1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T	   : </a:t>
            </a:r>
            <a:r>
              <a:rPr lang="en-US" altLang="ja-JP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inventory year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ja-JP" b="1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X	   : </a:t>
            </a:r>
            <a:r>
              <a:rPr lang="en-US" altLang="ja-JP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waste category or type/material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ja-JP" b="1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R</a:t>
            </a:r>
            <a:r>
              <a:rPr lang="en-US" altLang="ja-JP" b="1" baseline="-25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T	    </a:t>
            </a:r>
            <a:r>
              <a:rPr lang="en-US" altLang="ja-JP" b="1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: </a:t>
            </a:r>
            <a:r>
              <a:rPr lang="en-US" altLang="ja-JP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recovered CH</a:t>
            </a:r>
            <a:r>
              <a:rPr lang="en-US" altLang="ja-JP" baseline="-25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4</a:t>
            </a:r>
            <a:r>
              <a:rPr lang="en-US" altLang="ja-JP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 in year </a:t>
            </a:r>
            <a:r>
              <a:rPr lang="en-US" altLang="ja-JP" i="1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T</a:t>
            </a:r>
            <a:r>
              <a:rPr lang="en-US" altLang="ja-JP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, Gg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ja-JP" b="1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OX</a:t>
            </a:r>
            <a:r>
              <a:rPr lang="en-US" altLang="ja-JP" b="1" baseline="-25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T</a:t>
            </a:r>
            <a:r>
              <a:rPr lang="en-US" altLang="ja-JP" b="1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  : </a:t>
            </a:r>
            <a:r>
              <a:rPr lang="en-US" altLang="ja-JP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oxidation factor in year </a:t>
            </a:r>
            <a:r>
              <a:rPr lang="en-US" altLang="ja-JP" i="1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T</a:t>
            </a:r>
            <a:r>
              <a:rPr lang="en-US" altLang="ja-JP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, fraction</a:t>
            </a:r>
          </a:p>
          <a:p>
            <a:pPr eaLnBrk="1" hangingPunct="1">
              <a:spcBef>
                <a:spcPct val="20000"/>
              </a:spcBef>
            </a:pPr>
            <a:endParaRPr lang="en-US" altLang="ja-JP" dirty="0">
              <a:solidFill>
                <a:srgbClr val="5492CD"/>
              </a:solidFill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ja-JP" altLang="ja-JP">
              <a:ea typeface="MS PGothic" pitchFamily="34" charset="-128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ja-JP" altLang="ja-JP">
              <a:ea typeface="MS PGothic" pitchFamily="34" charset="-128"/>
            </a:endParaRPr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4527550" y="3308350"/>
          <a:ext cx="88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5" name="Equation" r:id="rId3" imgW="88784" imgH="240986" progId="Equation.3">
                  <p:embed/>
                </p:oleObj>
              </mc:Choice>
              <mc:Fallback>
                <p:oleObj name="Equation" r:id="rId3" imgW="88784" imgH="24098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3308350"/>
                        <a:ext cx="88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651864"/>
              </p:ext>
            </p:extLst>
          </p:nvPr>
        </p:nvGraphicFramePr>
        <p:xfrm>
          <a:off x="2057400" y="1828800"/>
          <a:ext cx="495776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6" name="数式" r:id="rId5" imgW="3429000" imgH="457200" progId="Equation.3">
                  <p:embed/>
                </p:oleObj>
              </mc:Choice>
              <mc:Fallback>
                <p:oleObj name="数式" r:id="rId5" imgW="34290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828800"/>
                        <a:ext cx="495776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Title 1"/>
          <p:cNvSpPr>
            <a:spLocks noGrp="1"/>
          </p:cNvSpPr>
          <p:nvPr>
            <p:ph type="title"/>
          </p:nvPr>
        </p:nvSpPr>
        <p:spPr>
          <a:xfrm>
            <a:off x="612775" y="196056"/>
            <a:ext cx="7918450" cy="522287"/>
          </a:xfrm>
        </p:spPr>
        <p:txBody>
          <a:bodyPr/>
          <a:lstStyle/>
          <a:p>
            <a:pPr algn="ctr" eaLnBrk="1" hangingPunct="1"/>
            <a:r>
              <a:rPr lang="en-US" altLang="ja-JP" sz="2800" dirty="0">
                <a:latin typeface="Arial Narrow" pitchFamily="34" charset="0"/>
                <a:ea typeface="MS PGothic" pitchFamily="34" charset="-128"/>
              </a:rPr>
              <a:t>Solid Waste Disposal on Land: CH</a:t>
            </a:r>
            <a:r>
              <a:rPr lang="en-US" altLang="ja-JP" sz="2800" baseline="-25000" dirty="0">
                <a:latin typeface="Arial Narrow" pitchFamily="34" charset="0"/>
                <a:ea typeface="MS PGothic" pitchFamily="34" charset="-128"/>
              </a:rPr>
              <a:t>4</a:t>
            </a:r>
            <a:r>
              <a:rPr lang="en-US" altLang="ja-JP" sz="2800" dirty="0">
                <a:latin typeface="Arial Narrow" pitchFamily="34" charset="0"/>
                <a:ea typeface="MS PGothic" pitchFamily="34" charset="-128"/>
              </a:rPr>
              <a:t> Emissions</a:t>
            </a:r>
            <a:r>
              <a:rPr lang="en-US" altLang="ja-JP" sz="2800" baseline="-25000" dirty="0">
                <a:latin typeface="Arial Narrow" pitchFamily="34" charset="0"/>
                <a:ea typeface="MS PGothic" pitchFamily="34" charset="-128"/>
              </a:rPr>
              <a:t> </a:t>
            </a:r>
            <a:endParaRPr lang="en-GB" altLang="ja-JP" sz="2800" b="0" dirty="0">
              <a:solidFill>
                <a:srgbClr val="990033"/>
              </a:solidFill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266670" y="4509120"/>
            <a:ext cx="861060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5492CD"/>
                </a:solidFill>
                <a:latin typeface="Frutiger LT Pro 57 Condensed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5492CD"/>
                </a:solidFill>
                <a:latin typeface="Frutiger LT Pro 57 Condensed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rgbClr val="5492CD"/>
                </a:solidFill>
                <a:latin typeface="Frutiger LT Pro 57 Condensed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492CD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CH</a:t>
            </a:r>
            <a:r>
              <a:rPr lang="en-US" altLang="ja-JP" sz="2200" baseline="-25000" dirty="0">
                <a:latin typeface="Arial Narrow" pitchFamily="34" charset="0"/>
                <a:ea typeface="MS PGothic" pitchFamily="34" charset="-128"/>
              </a:rPr>
              <a:t>4</a:t>
            </a:r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 generated is estimated on the basis of the amount of Decomposable Degradable Organic Carbon (</a:t>
            </a:r>
            <a:r>
              <a:rPr lang="en-US" altLang="ja-JP" sz="2200" dirty="0" err="1">
                <a:latin typeface="Arial Narrow" pitchFamily="34" charset="0"/>
                <a:ea typeface="MS PGothic" pitchFamily="34" charset="-128"/>
              </a:rPr>
              <a:t>DDOCm</a:t>
            </a:r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) which is the part of the organic carbon that will degrade under the anaerobic conditions in SWDS</a:t>
            </a:r>
          </a:p>
          <a:p>
            <a:pPr marL="0" indent="0" algn="just">
              <a:buNone/>
            </a:pPr>
            <a:r>
              <a:rPr lang="en-US" altLang="ja-JP" sz="2200" kern="0" dirty="0">
                <a:latin typeface="Arial Narrow" pitchFamily="34" charset="0"/>
                <a:ea typeface="MS PGothic" pitchFamily="34" charset="-128"/>
              </a:rPr>
              <a:t> </a:t>
            </a:r>
          </a:p>
          <a:p>
            <a:pPr algn="just"/>
            <a:endParaRPr lang="en-US" altLang="ja-JP" sz="2200" kern="0" dirty="0"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3"/>
          <p:cNvSpPr>
            <a:spLocks noGrp="1"/>
          </p:cNvSpPr>
          <p:nvPr>
            <p:ph idx="1"/>
          </p:nvPr>
        </p:nvSpPr>
        <p:spPr>
          <a:xfrm>
            <a:off x="323528" y="1052736"/>
            <a:ext cx="8534400" cy="4683025"/>
          </a:xfrm>
        </p:spPr>
        <p:txBody>
          <a:bodyPr/>
          <a:lstStyle/>
          <a:p>
            <a:pPr algn="just"/>
            <a:r>
              <a:rPr lang="en-GB" altLang="ja-JP" sz="2400" dirty="0">
                <a:latin typeface="Arial Narrow" pitchFamily="34" charset="0"/>
                <a:ea typeface="MS PGothic" pitchFamily="34" charset="-128"/>
              </a:rPr>
              <a:t>Most useful to Tier 1, but can be adapted for use with all tiers</a:t>
            </a:r>
          </a:p>
          <a:p>
            <a:pPr lvl="1" algn="just"/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Estimation of actual emissions of CH</a:t>
            </a:r>
            <a:r>
              <a:rPr lang="en-GB" altLang="ja-JP" sz="2200" baseline="-25000" dirty="0">
                <a:latin typeface="Arial Narrow" pitchFamily="34" charset="0"/>
                <a:ea typeface="MS PGothic" pitchFamily="34" charset="-128"/>
              </a:rPr>
              <a:t>4</a:t>
            </a:r>
          </a:p>
          <a:p>
            <a:pPr algn="just"/>
            <a:r>
              <a:rPr lang="en-GB" altLang="ja-JP" sz="2400" dirty="0">
                <a:latin typeface="Arial Narrow" pitchFamily="34" charset="0"/>
                <a:ea typeface="MS PGothic" pitchFamily="34" charset="-128"/>
              </a:rPr>
              <a:t>Two options for emission estimation from municipal solid waste (MSW) depending on data availability</a:t>
            </a:r>
          </a:p>
          <a:p>
            <a:pPr lvl="1" algn="just"/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Waste composition </a:t>
            </a:r>
          </a:p>
          <a:p>
            <a:pPr lvl="1" algn="just"/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Bulk waste</a:t>
            </a:r>
          </a:p>
          <a:p>
            <a:pPr algn="just"/>
            <a:r>
              <a:rPr lang="en-GB" altLang="ja-JP" sz="2400" dirty="0">
                <a:latin typeface="Arial Narrow" pitchFamily="34" charset="0"/>
                <a:ea typeface="MS PGothic" pitchFamily="34" charset="-128"/>
              </a:rPr>
              <a:t> Historical data on solid waste disposal</a:t>
            </a:r>
          </a:p>
          <a:p>
            <a:pPr lvl="1" algn="just">
              <a:buFont typeface="Arial Narrow" panose="020B0606020202030204" pitchFamily="34" charset="0"/>
              <a:buChar char="–"/>
            </a:pPr>
            <a:r>
              <a:rPr lang="en-GB" altLang="ja-JP" sz="2000" dirty="0">
                <a:latin typeface="Arial Narrow" pitchFamily="34" charset="0"/>
                <a:ea typeface="MS PGothic" pitchFamily="34" charset="-128"/>
              </a:rPr>
              <a:t>Amount of MSW can be estimated from population and per capita waste generation data (Tier1)</a:t>
            </a:r>
            <a:endParaRPr lang="ja-JP" altLang="en-US" sz="2000" dirty="0">
              <a:latin typeface="Arial Narrow" pitchFamily="34" charset="0"/>
              <a:ea typeface="MS PGothic" pitchFamily="34" charset="-128"/>
            </a:endParaRPr>
          </a:p>
          <a:p>
            <a:pPr algn="just"/>
            <a:r>
              <a:rPr lang="en-GB" altLang="ja-JP" sz="2400" dirty="0">
                <a:latin typeface="Arial Narrow" pitchFamily="34" charset="0"/>
                <a:ea typeface="MS PGothic" pitchFamily="34" charset="-128"/>
              </a:rPr>
              <a:t>Allows to define a delay time </a:t>
            </a:r>
          </a:p>
          <a:p>
            <a:pPr lvl="1" algn="just"/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Period between deposition of the waste and the start of CH</a:t>
            </a:r>
            <a:r>
              <a:rPr lang="en-GB" altLang="ja-JP" sz="2200" baseline="-25000" dirty="0">
                <a:latin typeface="Arial Narrow" pitchFamily="34" charset="0"/>
                <a:ea typeface="MS PGothic" pitchFamily="34" charset="-128"/>
              </a:rPr>
              <a:t>4 </a:t>
            </a:r>
            <a:r>
              <a:rPr lang="en-GB" altLang="ja-JP" sz="2200" dirty="0">
                <a:latin typeface="Arial Narrow" pitchFamily="34" charset="0"/>
                <a:ea typeface="MS PGothic" pitchFamily="34" charset="-128"/>
              </a:rPr>
              <a:t>generation</a:t>
            </a:r>
            <a:endParaRPr lang="en-US" altLang="ja-JP" sz="2200" dirty="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26627" name="Title 4"/>
          <p:cNvSpPr>
            <a:spLocks noGrp="1"/>
          </p:cNvSpPr>
          <p:nvPr>
            <p:ph type="title"/>
          </p:nvPr>
        </p:nvSpPr>
        <p:spPr>
          <a:xfrm>
            <a:off x="381000" y="188640"/>
            <a:ext cx="8458200" cy="533400"/>
          </a:xfrm>
        </p:spPr>
        <p:txBody>
          <a:bodyPr/>
          <a:lstStyle/>
          <a:p>
            <a:pPr algn="ctr" eaLnBrk="1" hangingPunct="1"/>
            <a:r>
              <a:rPr lang="en-US" altLang="ja-JP" sz="2800" dirty="0">
                <a:latin typeface="Arial Narrow" pitchFamily="34" charset="0"/>
                <a:ea typeface="MS PGothic" pitchFamily="34" charset="-128"/>
              </a:rPr>
              <a:t>FOD Spreadsheet Model (IPCC Waste Model)</a:t>
            </a: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3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3733800"/>
          </a:xfrm>
        </p:spPr>
        <p:txBody>
          <a:bodyPr/>
          <a:lstStyle/>
          <a:p>
            <a:pPr algn="just" eaLnBrk="1" hangingPunct="1"/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Selection of appropriate region in the </a:t>
            </a:r>
            <a:r>
              <a:rPr lang="en-US" altLang="ja-JP" sz="2200" i="1" dirty="0">
                <a:latin typeface="Arial Narrow" pitchFamily="34" charset="0"/>
                <a:ea typeface="MS PGothic" pitchFamily="34" charset="-128"/>
              </a:rPr>
              <a:t>“Parameters” </a:t>
            </a:r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sheet will adjust the IPCC defaults in other sheets</a:t>
            </a:r>
          </a:p>
          <a:p>
            <a:pPr algn="just" eaLnBrk="1" hangingPunct="1"/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Allows selection of </a:t>
            </a:r>
            <a:r>
              <a:rPr lang="en-US" altLang="ja-JP" sz="2200" i="1" dirty="0">
                <a:latin typeface="Arial Narrow" pitchFamily="34" charset="0"/>
                <a:ea typeface="MS PGothic" pitchFamily="34" charset="-128"/>
              </a:rPr>
              <a:t>DOC</a:t>
            </a:r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 and </a:t>
            </a:r>
            <a:r>
              <a:rPr lang="en-US" altLang="ja-JP" sz="2200" i="1" dirty="0">
                <a:latin typeface="Arial Narrow" pitchFamily="34" charset="0"/>
                <a:ea typeface="MS PGothic" pitchFamily="34" charset="-128"/>
              </a:rPr>
              <a:t>methane generation rate constant </a:t>
            </a:r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(</a:t>
            </a:r>
            <a:r>
              <a:rPr lang="en-US" altLang="ja-JP" sz="2200" b="1" i="1" dirty="0">
                <a:latin typeface="Arial Narrow" pitchFamily="34" charset="0"/>
                <a:ea typeface="MS PGothic" pitchFamily="34" charset="-128"/>
              </a:rPr>
              <a:t>k</a:t>
            </a:r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) for modeling by waste composition or bulk waste options</a:t>
            </a:r>
          </a:p>
          <a:p>
            <a:pPr algn="just" eaLnBrk="1" hangingPunct="1"/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Allows selection of appropriate IPCC default</a:t>
            </a:r>
            <a:r>
              <a:rPr lang="en-US" altLang="ja-JP" sz="2200" b="1" i="1" dirty="0">
                <a:latin typeface="Arial Narrow" pitchFamily="34" charset="0"/>
                <a:ea typeface="MS PGothic" pitchFamily="34" charset="-128"/>
              </a:rPr>
              <a:t> k </a:t>
            </a:r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value for the selected climate zone </a:t>
            </a:r>
          </a:p>
          <a:p>
            <a:pPr algn="just" eaLnBrk="1" hangingPunct="1"/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The input parameters are entered into cells colored yellow in the worksheets with yellow colored tabs. Other sheets-calculated automatically</a:t>
            </a:r>
          </a:p>
          <a:p>
            <a:pPr algn="just" eaLnBrk="1" hangingPunct="1"/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Calculates the amount of CH</a:t>
            </a:r>
            <a:r>
              <a:rPr lang="en-US" altLang="ja-JP" sz="2200" baseline="-25000" dirty="0">
                <a:latin typeface="Arial Narrow" pitchFamily="34" charset="0"/>
                <a:ea typeface="MS PGothic" pitchFamily="34" charset="-128"/>
              </a:rPr>
              <a:t>4</a:t>
            </a:r>
            <a:r>
              <a:rPr lang="en-US" altLang="ja-JP" sz="2200" dirty="0">
                <a:latin typeface="Arial Narrow" pitchFamily="34" charset="0"/>
                <a:ea typeface="MS PGothic" pitchFamily="34" charset="-128"/>
              </a:rPr>
              <a:t> generated from each waste component on a different worksheet</a:t>
            </a:r>
          </a:p>
          <a:p>
            <a:pPr algn="just" eaLnBrk="1" hangingPunct="1"/>
            <a:endParaRPr lang="en-US" altLang="ja-JP" sz="2200" dirty="0">
              <a:latin typeface="Arial Narrow" pitchFamily="34" charset="0"/>
              <a:ea typeface="MS PGothic" pitchFamily="34" charset="-128"/>
            </a:endParaRPr>
          </a:p>
          <a:p>
            <a:pPr algn="just" eaLnBrk="1" hangingPunct="1"/>
            <a:endParaRPr lang="en-US" altLang="ja-JP" sz="2200" dirty="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27651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464096"/>
          </a:xfrm>
        </p:spPr>
        <p:txBody>
          <a:bodyPr/>
          <a:lstStyle/>
          <a:p>
            <a:pPr algn="ctr" eaLnBrk="1" hangingPunct="1"/>
            <a:r>
              <a:rPr lang="en-US" altLang="ja-JP" sz="2800" dirty="0">
                <a:latin typeface="Arial Narrow" pitchFamily="34" charset="0"/>
                <a:ea typeface="MS PGothic" pitchFamily="34" charset="-128"/>
              </a:rPr>
              <a:t>FOD Spreadsheet Model (IPCC Waste Model)</a:t>
            </a: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21798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3_Waste_FY2013_JICA">
  <a:themeElements>
    <a:clrScheme name="Promotion_Introduction_2007091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motion_Introduction_200709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motion_Introduction_200709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13_Waste_FY2013_JICA</Template>
  <TotalTime>475</TotalTime>
  <Words>3342</Words>
  <Application>Microsoft Office PowerPoint</Application>
  <PresentationFormat>画面に合わせる (4:3)</PresentationFormat>
  <Paragraphs>297</Paragraphs>
  <Slides>40</Slides>
  <Notes>6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4</vt:i4>
      </vt:variant>
      <vt:variant>
        <vt:lpstr>スライド タイトル</vt:lpstr>
      </vt:variant>
      <vt:variant>
        <vt:i4>40</vt:i4>
      </vt:variant>
    </vt:vector>
  </HeadingPairs>
  <TitlesOfParts>
    <vt:vector size="53" baseType="lpstr">
      <vt:lpstr>Frutiger LT Pro 57 Condensed</vt:lpstr>
      <vt:lpstr>MS PGothic</vt:lpstr>
      <vt:lpstr>MS PGothic</vt:lpstr>
      <vt:lpstr>Arial</vt:lpstr>
      <vt:lpstr>Arial Narrow</vt:lpstr>
      <vt:lpstr>Calibri</vt:lpstr>
      <vt:lpstr>Wingdings</vt:lpstr>
      <vt:lpstr>13_Waste_FY2013_JICA</vt:lpstr>
      <vt:lpstr>デザインの設定</vt:lpstr>
      <vt:lpstr>Equation</vt:lpstr>
      <vt:lpstr>数式</vt:lpstr>
      <vt:lpstr>Visio</vt:lpstr>
      <vt:lpstr>Acrobat Document</vt:lpstr>
      <vt:lpstr>2006 IPCC Guidelines for National Greenhouse Gas Inventories: Waste Sector</vt:lpstr>
      <vt:lpstr>Outline</vt:lpstr>
      <vt:lpstr>Introduction</vt:lpstr>
      <vt:lpstr>PowerPoint プレゼンテーション</vt:lpstr>
      <vt:lpstr>Solid Waste Disposal on Land: CH4 Generation </vt:lpstr>
      <vt:lpstr>Solid Waste Disposal on Land: CH4 Emissions </vt:lpstr>
      <vt:lpstr>FOD Spreadsheet Model (IPCC Waste Model)</vt:lpstr>
      <vt:lpstr>FOD Spreadsheet Model (IPCC Waste Model)</vt:lpstr>
      <vt:lpstr>PowerPoint プレゼンテーション</vt:lpstr>
      <vt:lpstr>PowerPoint プレゼンテーション</vt:lpstr>
      <vt:lpstr>PowerPoint プレゼンテーション</vt:lpstr>
      <vt:lpstr>Biological Treatment of Solid Waste</vt:lpstr>
      <vt:lpstr>Biological Treatment of Solid waste: CH4 Emissions</vt:lpstr>
      <vt:lpstr>Biological Treatment of Solid Waste: N2O Emissions</vt:lpstr>
      <vt:lpstr>Biological Treatment of Solid Waste:  Choice of Methods, AD and EFs</vt:lpstr>
      <vt:lpstr>Incineration and Open Burning of Waste: CO2 Emissions</vt:lpstr>
      <vt:lpstr>Incineration and Open Burning of Waste: CO2 Emissions</vt:lpstr>
      <vt:lpstr>Incineration and Open Burning of Waste: CH4 Emissions</vt:lpstr>
      <vt:lpstr>Incineration and Open Burning of Waste: N2O Emissions</vt:lpstr>
      <vt:lpstr>Amount of Waste Open-burned</vt:lpstr>
      <vt:lpstr>Incineration of Fossil Liquid Waste: CO2 Emissions</vt:lpstr>
      <vt:lpstr>Incineration and Open Burning of Waste: Choice of Methods, AD and EF/Parameters</vt:lpstr>
      <vt:lpstr>Wastewater Treatment and Discharge</vt:lpstr>
      <vt:lpstr>Wastewater Treatment Systems and Discharge Pathways</vt:lpstr>
      <vt:lpstr>Wastewater Treatment and Discharge: CH4 Emissions</vt:lpstr>
      <vt:lpstr>Domestic Wastewater Treatment: CH4 Emissions</vt:lpstr>
      <vt:lpstr>Domestic Wastewater Treatment: CH4 Emissions</vt:lpstr>
      <vt:lpstr>Domestic Wastewater: CH4 Emissions</vt:lpstr>
      <vt:lpstr>Industrial Wastewater: CH4 Emissions</vt:lpstr>
      <vt:lpstr>Industrial Wastewater: CH4 Emissions</vt:lpstr>
      <vt:lpstr>Industrial Wastewater: CH4 Emissions</vt:lpstr>
      <vt:lpstr>Wastewater treatment and discharge: N2O Emissions</vt:lpstr>
      <vt:lpstr>Domestic Wastewater: N2O Emissions</vt:lpstr>
      <vt:lpstr>PowerPoint プレゼンテーション</vt:lpstr>
      <vt:lpstr>Domestic Wastewater: N2O Emissions</vt:lpstr>
      <vt:lpstr>Waste Data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IGES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2006 IPCC Guidelines for National Greenhouse Gas Inventories: Waste Sector</dc:title>
  <dc:creator>baasansuren</dc:creator>
  <cp:lastModifiedBy>baasansuren</cp:lastModifiedBy>
  <cp:revision>65</cp:revision>
  <dcterms:created xsi:type="dcterms:W3CDTF">2014-01-17T07:46:33Z</dcterms:created>
  <dcterms:modified xsi:type="dcterms:W3CDTF">2017-05-31T02:34:12Z</dcterms:modified>
</cp:coreProperties>
</file>